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handoutMasterIdLst>
    <p:handoutMasterId r:id="rId17"/>
  </p:handoutMasterIdLst>
  <p:sldIdLst>
    <p:sldId id="445" r:id="rId3"/>
    <p:sldId id="465" r:id="rId4"/>
    <p:sldId id="481" r:id="rId5"/>
    <p:sldId id="495" r:id="rId6"/>
    <p:sldId id="498" r:id="rId7"/>
    <p:sldId id="500" r:id="rId8"/>
    <p:sldId id="518" r:id="rId9"/>
    <p:sldId id="519" r:id="rId10"/>
    <p:sldId id="520" r:id="rId11"/>
    <p:sldId id="521" r:id="rId12"/>
    <p:sldId id="522" r:id="rId13"/>
    <p:sldId id="523" r:id="rId14"/>
    <p:sldId id="524" r:id="rId15"/>
  </p:sldIdLst>
  <p:sldSz cx="9144000" cy="5143500" type="screen16x9"/>
  <p:notesSz cx="6858000" cy="9144000"/>
  <p:embeddedFontLst>
    <p:embeddedFont>
      <p:font typeface="MiSans Heavy" panose="00000A00000000000000" charset="-122"/>
      <p:bold r:id="rId21"/>
    </p:embeddedFont>
    <p:embeddedFont>
      <p:font typeface="MiSans Light" panose="00000400000000000000" charset="-122"/>
      <p:regular r:id="rId22"/>
    </p:embeddedFont>
    <p:embeddedFont>
      <p:font typeface="演示春风楷" panose="00000500000000000000" pitchFamily="2" charset="-122"/>
      <p:regular r:id="rId23"/>
    </p:embeddedFont>
  </p:embeddedFontLst>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1" userDrawn="1">
          <p15:clr>
            <a:srgbClr val="A4A3A4"/>
          </p15:clr>
        </p15:guide>
        <p15:guide id="2" pos="2122" userDrawn="1">
          <p15:clr>
            <a:srgbClr val="A4A3A4"/>
          </p15:clr>
        </p15:guide>
        <p15:guide id="3" orient="horz" pos="2576" userDrawn="1">
          <p15:clr>
            <a:srgbClr val="A4A3A4"/>
          </p15:clr>
        </p15:guide>
        <p15:guide id="4" orient="horz" pos="1581" userDrawn="1">
          <p15:clr>
            <a:srgbClr val="A4A3A4"/>
          </p15:clr>
        </p15:guide>
        <p15:guide id="5" orient="horz" pos="1646" userDrawn="1">
          <p15:clr>
            <a:srgbClr val="A4A3A4"/>
          </p15:clr>
        </p15:guide>
        <p15:guide id="6" orient="horz" pos="3042" userDrawn="1">
          <p15:clr>
            <a:srgbClr val="A4A3A4"/>
          </p15:clr>
        </p15:guide>
        <p15:guide id="7" pos="957" userDrawn="1">
          <p15:clr>
            <a:srgbClr val="A4A3A4"/>
          </p15:clr>
        </p15:guide>
        <p15:guide id="8" orient="horz" pos="74" userDrawn="1">
          <p15:clr>
            <a:srgbClr val="A4A3A4"/>
          </p15:clr>
        </p15:guide>
        <p15:guide id="9" pos="1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7E32"/>
    <a:srgbClr val="BC4036"/>
    <a:srgbClr val="F0A822"/>
    <a:srgbClr val="7E8680"/>
    <a:srgbClr val="E7EAEF"/>
    <a:srgbClr val="DFB36C"/>
    <a:srgbClr val="747D7A"/>
    <a:srgbClr val="777F79"/>
    <a:srgbClr val="80846F"/>
    <a:srgbClr val="D4C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0" autoAdjust="0"/>
    <p:restoredTop sz="94660"/>
  </p:normalViewPr>
  <p:slideViewPr>
    <p:cSldViewPr snapToGrid="0" showGuides="1">
      <p:cViewPr varScale="1">
        <p:scale>
          <a:sx n="213" d="100"/>
          <a:sy n="213" d="100"/>
        </p:scale>
        <p:origin x="232" y="120"/>
      </p:cViewPr>
      <p:guideLst>
        <p:guide pos="111"/>
        <p:guide pos="2122"/>
        <p:guide orient="horz" pos="2576"/>
        <p:guide orient="horz" pos="1581"/>
        <p:guide orient="horz" pos="1646"/>
        <p:guide orient="horz" pos="3042"/>
        <p:guide pos="957"/>
        <p:guide orient="horz" pos="74"/>
        <p:guide pos="1533"/>
      </p:guideLst>
    </p:cSldViewPr>
  </p:slideViewPr>
  <p:notesTextViewPr>
    <p:cViewPr>
      <p:scale>
        <a:sx n="1" d="1"/>
        <a:sy n="1" d="1"/>
      </p:scale>
      <p:origin x="0" y="0"/>
    </p:cViewPr>
  </p:notesTextViewPr>
  <p:sorterViewPr>
    <p:cViewPr>
      <p:scale>
        <a:sx n="155" d="100"/>
        <a:sy n="1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12.xml"/><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947E32"/>
              </a:solidFill>
              <a:ln w="19050">
                <a:noFill/>
              </a:ln>
              <a:effectLst/>
            </c:spPr>
          </c:dPt>
          <c:dPt>
            <c:idx val="1"/>
            <c:bubble3D val="0"/>
            <c:spPr>
              <a:solidFill>
                <a:schemeClr val="bg1"/>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F0A822"/>
              </a:solidFill>
              <a:ln w="19050">
                <a:noFill/>
              </a:ln>
              <a:effectLst/>
            </c:spPr>
          </c:dPt>
          <c:dPt>
            <c:idx val="1"/>
            <c:bubble3D val="0"/>
            <c:spPr>
              <a:solidFill>
                <a:schemeClr val="bg1"/>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Sans Light" panose="00000400000000000000" charset="-122"/>
              <a:ea typeface="MiSans Light" panose="0000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Sans Light" panose="00000400000000000000" charset="-122"/>
                <a:ea typeface="MiSans Light" panose="00000400000000000000" charset="-122"/>
              </a:rPr>
            </a:fld>
            <a:endParaRPr lang="zh-CN" altLang="en-US">
              <a:latin typeface="MiSans Light" panose="00000400000000000000" charset="-122"/>
              <a:ea typeface="MiSans Light" panose="0000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Sans Light" panose="00000400000000000000" charset="-122"/>
              <a:ea typeface="MiSans Light" panose="0000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Sans Light" panose="00000400000000000000" charset="-122"/>
                <a:ea typeface="MiSans Light" panose="00000400000000000000" charset="-122"/>
              </a:rPr>
            </a:fld>
            <a:endParaRPr lang="zh-CN" altLang="en-US">
              <a:latin typeface="MiSans Light" panose="00000400000000000000" charset="-122"/>
              <a:ea typeface="MiSans Light" panose="0000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Sans Light" panose="00000400000000000000" charset="-122"/>
                <a:ea typeface="MiSans Light" panose="0000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Sans Light" panose="00000400000000000000" charset="-122"/>
                <a:ea typeface="MiSans Light" panose="0000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Sans Light" panose="00000400000000000000" charset="-122"/>
                <a:ea typeface="MiSans Light" panose="0000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Sans Light" panose="00000400000000000000" charset="-122"/>
                <a:ea typeface="MiSans Light" panose="0000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1pPr>
    <a:lvl2pPr marL="4572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2pPr>
    <a:lvl3pPr marL="9144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3pPr>
    <a:lvl4pPr marL="13716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4pPr>
    <a:lvl5pPr marL="18288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卡通人物&#10;&#10;低可信度描述已自动生成"/>
          <p:cNvPicPr>
            <a:picLocks noChangeAspect="1"/>
          </p:cNvPicPr>
          <p:nvPr userDrawn="1"/>
        </p:nvPicPr>
        <p:blipFill rotWithShape="1">
          <a:blip r:embed="rId2"/>
          <a:srcRect r="31205"/>
          <a:stretch>
            <a:fillRect/>
          </a:stretch>
        </p:blipFill>
        <p:spPr>
          <a:xfrm>
            <a:off x="2901038" y="0"/>
            <a:ext cx="6290553" cy="5143500"/>
          </a:xfrm>
          <a:prstGeom prst="rect">
            <a:avLst/>
          </a:prstGeom>
        </p:spPr>
      </p:pic>
      <p:sp>
        <p:nvSpPr>
          <p:cNvPr id="7" name="矩形 6"/>
          <p:cNvSpPr/>
          <p:nvPr userDrawn="1"/>
        </p:nvSpPr>
        <p:spPr>
          <a:xfrm>
            <a:off x="0" y="0"/>
            <a:ext cx="6290553" cy="5143500"/>
          </a:xfrm>
          <a:prstGeom prst="rect">
            <a:avLst/>
          </a:prstGeom>
          <a:gradFill flip="none" rotWithShape="1">
            <a:gsLst>
              <a:gs pos="56000">
                <a:srgbClr val="F4ECDD"/>
              </a:gs>
              <a:gs pos="66000">
                <a:srgbClr val="F4ECDD">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6290553" cy="5143500"/>
          </a:xfrm>
          <a:prstGeom prst="rect">
            <a:avLst/>
          </a:prstGeom>
          <a:gradFill flip="none" rotWithShape="1">
            <a:gsLst>
              <a:gs pos="56000">
                <a:srgbClr val="F4ECDD"/>
              </a:gs>
              <a:gs pos="66000">
                <a:srgbClr val="F4ECDD">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卡通人物&#10;&#10;低可信度描述已自动生成"/>
          <p:cNvPicPr>
            <a:picLocks noChangeAspect="1"/>
          </p:cNvPicPr>
          <p:nvPr userDrawn="1"/>
        </p:nvPicPr>
        <p:blipFill>
          <a:blip r:embed="rId2"/>
          <a:stretch>
            <a:fillRect/>
          </a:stretch>
        </p:blipFill>
        <p:spPr>
          <a:xfrm>
            <a:off x="0" y="0"/>
            <a:ext cx="9144000" cy="5143500"/>
          </a:xfrm>
          <a:prstGeom prst="rect">
            <a:avLst/>
          </a:prstGeom>
        </p:spPr>
      </p:pic>
      <p:sp>
        <p:nvSpPr>
          <p:cNvPr id="4" name="缺角矩形 3"/>
          <p:cNvSpPr/>
          <p:nvPr userDrawn="1"/>
        </p:nvSpPr>
        <p:spPr>
          <a:xfrm>
            <a:off x="228600" y="875611"/>
            <a:ext cx="8686800" cy="4018887"/>
          </a:xfrm>
          <a:prstGeom prst="plaque">
            <a:avLst>
              <a:gd name="adj" fmla="val 4704"/>
            </a:avLst>
          </a:prstGeom>
          <a:solidFill>
            <a:srgbClr val="FCF5E7"/>
          </a:solidFill>
          <a:ln w="63500" cmpd="thickThin">
            <a:solidFill>
              <a:srgbClr val="947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600">
              <a:ln>
                <a:solidFill>
                  <a:srgbClr val="777F79"/>
                </a:solidFill>
              </a:ln>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descr="erik779279_Chinese_meticulous_painting_osmanthus_classical_simp_f7abab68-6a1a-4b12-84e1-50512543fda1_upscayl_4x_realesrgan-x4plus"/>
          <p:cNvPicPr>
            <a:picLocks noChangeAspect="1"/>
          </p:cNvPicPr>
          <p:nvPr userDrawn="1"/>
        </p:nvPicPr>
        <p:blipFill rotWithShape="1">
          <a:blip r:embed="rId2"/>
          <a:srcRect l="-1" t="26515" r="33943"/>
          <a:stretch>
            <a:fillRect/>
          </a:stretch>
        </p:blipFill>
        <p:spPr>
          <a:xfrm flipH="1">
            <a:off x="-1" y="-29210"/>
            <a:ext cx="8264769" cy="5172710"/>
          </a:xfrm>
          <a:prstGeom prst="rect">
            <a:avLst/>
          </a:prstGeom>
        </p:spPr>
      </p:pic>
      <p:sp>
        <p:nvSpPr>
          <p:cNvPr id="7" name="矩形 6"/>
          <p:cNvSpPr/>
          <p:nvPr userDrawn="1">
            <p:custDataLst>
              <p:tags r:id="rId3"/>
            </p:custDataLst>
          </p:nvPr>
        </p:nvSpPr>
        <p:spPr>
          <a:xfrm rot="10800000">
            <a:off x="3546475" y="0"/>
            <a:ext cx="5597525" cy="5143500"/>
          </a:xfrm>
          <a:prstGeom prst="rect">
            <a:avLst/>
          </a:prstGeom>
          <a:gradFill flip="none" rotWithShape="1">
            <a:gsLst>
              <a:gs pos="34000">
                <a:srgbClr val="F4ECDD"/>
              </a:gs>
              <a:gs pos="59000">
                <a:srgbClr val="F4ECDD">
                  <a:alpha val="100000"/>
                </a:srgbClr>
              </a:gs>
              <a:gs pos="100000">
                <a:srgbClr val="F4ECDD">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descr="erik779279_Chinese_meticulous_painting_osmanthus_classical_simp_f7abab68-6a1a-4b12-84e1-50512543fda1_upscayl_4x_realesrgan-x4plus"/>
          <p:cNvPicPr>
            <a:picLocks noChangeAspect="1"/>
          </p:cNvPicPr>
          <p:nvPr userDrawn="1"/>
        </p:nvPicPr>
        <p:blipFill>
          <a:blip r:embed="rId2"/>
          <a:srcRect t="26515" r="28626"/>
          <a:stretch>
            <a:fillRect/>
          </a:stretch>
        </p:blipFill>
        <p:spPr>
          <a:xfrm>
            <a:off x="213995" y="-29210"/>
            <a:ext cx="8930005" cy="5172710"/>
          </a:xfrm>
          <a:prstGeom prst="rect">
            <a:avLst/>
          </a:prstGeom>
        </p:spPr>
      </p:pic>
      <p:sp>
        <p:nvSpPr>
          <p:cNvPr id="4" name="矩形 3"/>
          <p:cNvSpPr/>
          <p:nvPr userDrawn="1">
            <p:custDataLst>
              <p:tags r:id="rId3"/>
            </p:custDataLst>
          </p:nvPr>
        </p:nvSpPr>
        <p:spPr>
          <a:xfrm>
            <a:off x="0" y="-29210"/>
            <a:ext cx="5546725" cy="5172710"/>
          </a:xfrm>
          <a:prstGeom prst="rect">
            <a:avLst/>
          </a:prstGeom>
          <a:gradFill flip="none" rotWithShape="1">
            <a:gsLst>
              <a:gs pos="34000">
                <a:srgbClr val="F4ECDD"/>
              </a:gs>
              <a:gs pos="59000">
                <a:srgbClr val="F4ECDD">
                  <a:alpha val="100000"/>
                </a:srgbClr>
              </a:gs>
              <a:gs pos="100000">
                <a:srgbClr val="F4ECDD">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5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3F87CF-3569-4A6D-ABE9-80B564D3AFB4}"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431EDE2-ED55-47B1-BF0C-0EF98048EBB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mc:Choice>
    <mc:Fallback>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iSans Heavy" panose="00000A00000000000000"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chart" Target="../charts/chart2.xml"/><Relationship Id="rId10" Type="http://schemas.openxmlformats.org/officeDocument/2006/relationships/slideLayout" Target="../slideLayouts/slideLayou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3.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3" Type="http://schemas.openxmlformats.org/officeDocument/2006/relationships/slideLayout" Target="../slideLayouts/slideLayout1.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2" Type="http://schemas.openxmlformats.org/officeDocument/2006/relationships/slideLayout" Target="../slideLayouts/slideLayout4.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jpeg"/><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image" Target="../media/image5.png"/><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2.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7.jpeg"/><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7.jpeg"/><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4" Type="http://schemas.openxmlformats.org/officeDocument/2006/relationships/slideLayout" Target="../slideLayouts/slideLayout2.xml"/><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5" Type="http://schemas.openxmlformats.org/officeDocument/2006/relationships/slideLayout" Target="../slideLayouts/slideLayout2.xml"/><Relationship Id="rId14" Type="http://schemas.openxmlformats.org/officeDocument/2006/relationships/image" Target="../media/image9.png"/><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551665" y="292214"/>
            <a:ext cx="111489" cy="1114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8827662" y="292214"/>
            <a:ext cx="111489" cy="11148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7" name="椭圆 6"/>
          <p:cNvSpPr/>
          <p:nvPr/>
        </p:nvSpPr>
        <p:spPr>
          <a:xfrm>
            <a:off x="7999669" y="292214"/>
            <a:ext cx="111489" cy="1114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8" name="椭圆 7"/>
          <p:cNvSpPr/>
          <p:nvPr/>
        </p:nvSpPr>
        <p:spPr>
          <a:xfrm>
            <a:off x="8275667" y="292214"/>
            <a:ext cx="111489" cy="11148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2" name="文本框 7"/>
          <p:cNvSpPr txBox="1"/>
          <p:nvPr/>
        </p:nvSpPr>
        <p:spPr>
          <a:xfrm rot="5400000">
            <a:off x="-1224783" y="2383788"/>
            <a:ext cx="3033053" cy="19875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00" cap="all">
                <a:solidFill>
                  <a:srgbClr val="947E32"/>
                </a:solidFill>
                <a:latin typeface="+mj-lt"/>
                <a:ea typeface="+mj-ea"/>
                <a:cs typeface="MiSans Light" panose="00000400000000000000" charset="-122"/>
                <a:sym typeface="+mn-ea"/>
              </a:rPr>
              <a:t>Empty Mountain Osmanthus Flower</a:t>
            </a:r>
            <a:endParaRPr lang="zh-CN" altLang="en-US" sz="700" cap="all">
              <a:solidFill>
                <a:srgbClr val="947E32"/>
              </a:solidFill>
              <a:latin typeface="+mj-lt"/>
              <a:ea typeface="+mj-ea"/>
              <a:cs typeface="MiSans Light" panose="00000400000000000000" charset="-122"/>
              <a:sym typeface="+mn-ea"/>
            </a:endParaRPr>
          </a:p>
        </p:txBody>
      </p:sp>
      <p:sp>
        <p:nvSpPr>
          <p:cNvPr id="26" name="文本框 4"/>
          <p:cNvSpPr txBox="1"/>
          <p:nvPr/>
        </p:nvSpPr>
        <p:spPr>
          <a:xfrm rot="16200000">
            <a:off x="3299460" y="-593090"/>
            <a:ext cx="1480185" cy="4173855"/>
          </a:xfrm>
          <a:prstGeom prst="rect">
            <a:avLst/>
          </a:prstGeom>
          <a:noFill/>
        </p:spPr>
        <p:txBody>
          <a:bodyPr vert="eaVert"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rPr>
              <a:t>Tea-picking Opera</a:t>
            </a:r>
            <a:endParaRPr lang="zh-CN" altLang="en-US" sz="44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endParaRPr>
          </a:p>
        </p:txBody>
      </p:sp>
      <p:grpSp>
        <p:nvGrpSpPr>
          <p:cNvPr id="31" name="组合 30"/>
          <p:cNvGrpSpPr/>
          <p:nvPr/>
        </p:nvGrpSpPr>
        <p:grpSpPr>
          <a:xfrm>
            <a:off x="920115" y="2613660"/>
            <a:ext cx="1798320" cy="2215515"/>
            <a:chOff x="5017" y="4466"/>
            <a:chExt cx="796" cy="2606"/>
          </a:xfrm>
        </p:grpSpPr>
        <p:sp>
          <p:nvSpPr>
            <p:cNvPr id="37" name="椭圆 36"/>
            <p:cNvSpPr/>
            <p:nvPr/>
          </p:nvSpPr>
          <p:spPr>
            <a:xfrm>
              <a:off x="5017" y="4466"/>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sp>
          <p:nvSpPr>
            <p:cNvPr id="38" name="椭圆 37"/>
            <p:cNvSpPr/>
            <p:nvPr/>
          </p:nvSpPr>
          <p:spPr>
            <a:xfrm>
              <a:off x="5017" y="5371"/>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sp>
          <p:nvSpPr>
            <p:cNvPr id="39" name="椭圆 38"/>
            <p:cNvSpPr/>
            <p:nvPr/>
          </p:nvSpPr>
          <p:spPr>
            <a:xfrm>
              <a:off x="5017" y="6276"/>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grpSp>
      <p:sp>
        <p:nvSpPr>
          <p:cNvPr id="29" name="文本框 7"/>
          <p:cNvSpPr txBox="1"/>
          <p:nvPr/>
        </p:nvSpPr>
        <p:spPr>
          <a:xfrm rot="5400000">
            <a:off x="1004101" y="1403672"/>
            <a:ext cx="1285954" cy="30670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cap="all">
                <a:solidFill>
                  <a:srgbClr val="947E32"/>
                </a:solidFill>
                <a:latin typeface="+mj-ea"/>
                <a:ea typeface="+mj-ea"/>
                <a:cs typeface="MiSans Light" panose="00000400000000000000" charset="-122"/>
                <a:sym typeface="+mn-ea"/>
              </a:rPr>
              <a:t>Empty Mountain Osmanthus Flower</a:t>
            </a:r>
            <a:endParaRPr lang="zh-CN" altLang="en-US" sz="700" cap="all">
              <a:solidFill>
                <a:srgbClr val="947E32"/>
              </a:solidFill>
              <a:latin typeface="+mj-ea"/>
              <a:ea typeface="+mj-ea"/>
              <a:cs typeface="MiSans Light" panose="00000400000000000000" charset="-122"/>
              <a:sym typeface="+mn-ea"/>
            </a:endParaRPr>
          </a:p>
        </p:txBody>
      </p:sp>
      <p:sp>
        <p:nvSpPr>
          <p:cNvPr id="2" name="文本框 4"/>
          <p:cNvSpPr txBox="1"/>
          <p:nvPr/>
        </p:nvSpPr>
        <p:spPr>
          <a:xfrm>
            <a:off x="1259840" y="2529205"/>
            <a:ext cx="1106170" cy="251841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rPr>
              <a:t>采茶戏</a:t>
            </a:r>
            <a:endParaRPr lang="zh-CN" altLang="en-US" sz="60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endParaRPr>
          </a:p>
        </p:txBody>
      </p:sp>
      <p:grpSp>
        <p:nvGrpSpPr>
          <p:cNvPr id="13" name="组合 12"/>
          <p:cNvGrpSpPr/>
          <p:nvPr/>
        </p:nvGrpSpPr>
        <p:grpSpPr>
          <a:xfrm>
            <a:off x="1519111" y="2107181"/>
            <a:ext cx="285079" cy="402790"/>
            <a:chOff x="920415" y="1836100"/>
            <a:chExt cx="344585" cy="486868"/>
          </a:xfrm>
        </p:grpSpPr>
        <p:sp>
          <p:nvSpPr>
            <p:cNvPr id="18" name="Freeform 9"/>
            <p:cNvSpPr>
              <a:spLocks noEditPoints="1"/>
            </p:cNvSpPr>
            <p:nvPr>
              <p:custDataLst>
                <p:tags r:id="rId1"/>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20" name="组合 19"/>
            <p:cNvGrpSpPr/>
            <p:nvPr/>
          </p:nvGrpSpPr>
          <p:grpSpPr>
            <a:xfrm>
              <a:off x="920415" y="1836100"/>
              <a:ext cx="344585" cy="486868"/>
              <a:chOff x="819478" y="1229995"/>
              <a:chExt cx="934368" cy="1320173"/>
            </a:xfrm>
          </p:grpSpPr>
          <p:sp>
            <p:nvSpPr>
              <p:cNvPr id="21" name="文本框 20"/>
              <p:cNvSpPr txBox="1"/>
              <p:nvPr>
                <p:custDataLst>
                  <p:tags r:id="rId2"/>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2" name="文本框 21"/>
              <p:cNvSpPr txBox="1"/>
              <p:nvPr>
                <p:custDataLst>
                  <p:tags r:id="rId3"/>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3" name="文本框 22"/>
              <p:cNvSpPr txBox="1"/>
              <p:nvPr>
                <p:custDataLst>
                  <p:tags r:id="rId4"/>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4" name="文本框 23"/>
              <p:cNvSpPr txBox="1"/>
              <p:nvPr>
                <p:custDataLst>
                  <p:tags r:id="rId5"/>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pic>
        <p:nvPicPr>
          <p:cNvPr id="3" name="图片 2" descr="7b0a202020202266696c746572223a202236220a7d0a"/>
          <p:cNvPicPr/>
          <p:nvPr>
            <p:custDataLst>
              <p:tags r:id="rId6"/>
            </p:custDataLst>
          </p:nvPr>
        </p:nvPicPr>
        <p:blipFill>
          <a:blip r:embed="rId7">
            <a:alphaModFix amt="60000"/>
            <a:clrChange>
              <a:clrFrom>
                <a:srgbClr val="F1DDC2">
                  <a:alpha val="100000"/>
                </a:srgbClr>
              </a:clrFrom>
              <a:clrTo>
                <a:srgbClr val="F1DDC2">
                  <a:alpha val="100000"/>
                  <a:alpha val="0"/>
                </a:srgbClr>
              </a:clrTo>
            </a:clrChange>
            <a:lum bright="12000" contrast="6000"/>
          </a:blip>
        </p:blipFill>
        <p:spPr>
          <a:xfrm>
            <a:off x="4594225" y="2226310"/>
            <a:ext cx="4069080" cy="271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7" name="矩形 6"/>
          <p:cNvSpPr/>
          <p:nvPr>
            <p:custDataLst>
              <p:tags r:id="rId1"/>
            </p:custDataLst>
          </p:nvPr>
        </p:nvSpPr>
        <p:spPr bwMode="auto">
          <a:xfrm>
            <a:off x="152400" y="7620"/>
            <a:ext cx="4601210" cy="829945"/>
          </a:xfrm>
          <a:prstGeom prst="rect">
            <a:avLst/>
          </a:prstGeom>
          <a:noFill/>
        </p:spPr>
        <p:txBody>
          <a:bodyPr wrap="square" rtlCol="0">
            <a:spAutoFit/>
          </a:bodyPr>
          <a:lstStyle/>
          <a:p>
            <a:pPr algn="ctr"/>
            <a:r>
              <a:rPr lang="zh-CN" altLang="en-US" sz="2400">
                <a:solidFill>
                  <a:srgbClr val="947E32"/>
                </a:solidFill>
                <a:cs typeface="MiSans Light" panose="00000400000000000000" charset="-122"/>
                <a:sym typeface="+mn-ea"/>
              </a:rPr>
              <a:t>Gannan </a:t>
            </a:r>
            <a:endParaRPr lang="zh-CN" altLang="en-US" sz="2400">
              <a:solidFill>
                <a:srgbClr val="947E32"/>
              </a:solidFill>
              <a:cs typeface="MiSans Light" panose="00000400000000000000" charset="-122"/>
            </a:endParaRPr>
          </a:p>
          <a:p>
            <a:pPr algn="ctr"/>
            <a:r>
              <a:rPr lang="zh-CN" altLang="en-US" sz="2400">
                <a:solidFill>
                  <a:srgbClr val="947E32"/>
                </a:solidFill>
                <a:cs typeface="MiSans Light" panose="00000400000000000000" charset="-122"/>
                <a:sym typeface="+mn-ea"/>
              </a:rPr>
              <a:t>Tea-picking Opera</a:t>
            </a:r>
            <a:endParaRPr lang="zh-CN" altLang="en-US" sz="2400">
              <a:ln w="38100">
                <a:noFill/>
              </a:ln>
              <a:solidFill>
                <a:srgbClr val="947E32"/>
              </a:solidFill>
              <a:latin typeface="+mj-ea"/>
              <a:ea typeface="+mj-ea"/>
              <a:cs typeface="MiSans Light" panose="00000400000000000000" charset="-122"/>
            </a:endParaRPr>
          </a:p>
        </p:txBody>
      </p:sp>
      <p:sp>
        <p:nvSpPr>
          <p:cNvPr id="8" name="文本框 7"/>
          <p:cNvSpPr txBox="1"/>
          <p:nvPr>
            <p:custDataLst>
              <p:tags r:id="rId2"/>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BUDGET</a:t>
            </a:r>
            <a:endParaRPr lang="en-US" altLang="zh-CN">
              <a:solidFill>
                <a:srgbClr val="947E32"/>
              </a:solidFill>
            </a:endParaRPr>
          </a:p>
        </p:txBody>
      </p:sp>
      <p:sp>
        <p:nvSpPr>
          <p:cNvPr id="12" name="文本框 11"/>
          <p:cNvSpPr txBox="1"/>
          <p:nvPr/>
        </p:nvSpPr>
        <p:spPr>
          <a:xfrm>
            <a:off x="408667" y="3385407"/>
            <a:ext cx="2368112" cy="460375"/>
          </a:xfrm>
          <a:prstGeom prst="rect">
            <a:avLst/>
          </a:prstGeom>
          <a:noFill/>
        </p:spPr>
        <p:txBody>
          <a:bodyPr wrap="square" rtlCol="0">
            <a:spAutoFit/>
          </a:bodyPr>
          <a:lstStyle>
            <a:defPPr>
              <a:defRPr lang="en-US"/>
            </a:defPPr>
            <a:lvl1pPr>
              <a:defRPr sz="2400">
                <a:ln w="38100">
                  <a:noFill/>
                </a:ln>
                <a:gradFill>
                  <a:gsLst>
                    <a:gs pos="0">
                      <a:srgbClr val="5485AF"/>
                    </a:gs>
                    <a:gs pos="100000">
                      <a:srgbClr val="2E7181"/>
                    </a:gs>
                  </a:gsLst>
                  <a:lin ang="5400000" scaled="1"/>
                </a:gradFill>
                <a:latin typeface="+mj-ea"/>
                <a:ea typeface="+mj-ea"/>
              </a:defRPr>
            </a:lvl1pPr>
          </a:lstStyle>
          <a:p>
            <a:r>
              <a:rPr lang="en-US" altLang="zh-CN">
                <a:solidFill>
                  <a:srgbClr val="947E32"/>
                </a:solidFill>
                <a:cs typeface="思源宋体 CN Heavy" panose="02020900000000000000" pitchFamily="18" charset="-122"/>
              </a:rPr>
              <a:t>1.</a:t>
            </a:r>
            <a:endParaRPr lang="en-US" altLang="zh-CN">
              <a:solidFill>
                <a:srgbClr val="947E32"/>
              </a:solidFill>
              <a:cs typeface="思源宋体 CN Heavy" panose="02020900000000000000" pitchFamily="18" charset="-122"/>
            </a:endParaRPr>
          </a:p>
        </p:txBody>
      </p:sp>
      <p:sp>
        <p:nvSpPr>
          <p:cNvPr id="13" name="矩形 12"/>
          <p:cNvSpPr/>
          <p:nvPr/>
        </p:nvSpPr>
        <p:spPr>
          <a:xfrm>
            <a:off x="409575" y="3731260"/>
            <a:ext cx="8230235" cy="946150"/>
          </a:xfrm>
          <a:prstGeom prst="rect">
            <a:avLst/>
          </a:prstGeom>
          <a:noFill/>
        </p:spPr>
        <p:txBody>
          <a:bodyPr wrap="square" rtlCol="0">
            <a:noAutofit/>
          </a:bodyPr>
          <a:lstStyle/>
          <a:p>
            <a:pPr>
              <a:lnSpc>
                <a:spcPct val="150000"/>
              </a:lnSpc>
            </a:pPr>
            <a:r>
              <a:rPr lang="zh-CN" altLang="en-US" sz="1600" b="1">
                <a:solidFill>
                  <a:schemeClr val="tx1">
                    <a:lumMod val="75000"/>
                    <a:lumOff val="25000"/>
                  </a:schemeClr>
                </a:solidFill>
                <a:latin typeface="+mn-ea"/>
                <a:cs typeface="MiSans Light" panose="00000400000000000000" charset="-122"/>
                <a:sym typeface="Arial" panose="020B0604020202020204" pitchFamily="34" charset="0"/>
              </a:rPr>
              <a:t>First, it belongs to the Hakka ethnic group. The dialect of the South Jiangxi is Hakka, so the traditional repertoire of Gannan Tea-peaking Opera is basically performed in Hakka.</a:t>
            </a:r>
            <a:endParaRPr lang="zh-CN" altLang="en-US" sz="1600" b="1">
              <a:solidFill>
                <a:schemeClr val="tx1">
                  <a:lumMod val="75000"/>
                  <a:lumOff val="25000"/>
                </a:schemeClr>
              </a:solidFill>
              <a:latin typeface="+mn-ea"/>
              <a:cs typeface="MiSans Light" panose="00000400000000000000" charset="-122"/>
              <a:sym typeface="Arial" panose="020B0604020202020204" pitchFamily="34" charset="0"/>
            </a:endParaRPr>
          </a:p>
        </p:txBody>
      </p:sp>
      <p:grpSp>
        <p:nvGrpSpPr>
          <p:cNvPr id="14" name="组合 13"/>
          <p:cNvGrpSpPr/>
          <p:nvPr/>
        </p:nvGrpSpPr>
        <p:grpSpPr>
          <a:xfrm>
            <a:off x="1785176" y="3438776"/>
            <a:ext cx="285079" cy="402790"/>
            <a:chOff x="920415" y="1836100"/>
            <a:chExt cx="344585" cy="486868"/>
          </a:xfrm>
        </p:grpSpPr>
        <p:sp>
          <p:nvSpPr>
            <p:cNvPr id="15" name="Freeform 9"/>
            <p:cNvSpPr>
              <a:spLocks noEditPoints="1"/>
            </p:cNvSpPr>
            <p:nvPr>
              <p:custDataLst>
                <p:tags r:id="rId3"/>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3" name="组合 2"/>
            <p:cNvGrpSpPr/>
            <p:nvPr/>
          </p:nvGrpSpPr>
          <p:grpSpPr>
            <a:xfrm>
              <a:off x="920415" y="1836100"/>
              <a:ext cx="344585" cy="486868"/>
              <a:chOff x="819478" y="1229995"/>
              <a:chExt cx="934368" cy="1320173"/>
            </a:xfrm>
          </p:grpSpPr>
          <p:sp>
            <p:nvSpPr>
              <p:cNvPr id="11" name="文本框 10"/>
              <p:cNvSpPr txBox="1"/>
              <p:nvPr>
                <p:custDataLst>
                  <p:tags r:id="rId4"/>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19" name="文本框 18"/>
              <p:cNvSpPr txBox="1"/>
              <p:nvPr>
                <p:custDataLst>
                  <p:tags r:id="rId5"/>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0" name="文本框 19"/>
              <p:cNvSpPr txBox="1"/>
              <p:nvPr>
                <p:custDataLst>
                  <p:tags r:id="rId6"/>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1" name="文本框 20"/>
              <p:cNvSpPr txBox="1"/>
              <p:nvPr>
                <p:custDataLst>
                  <p:tags r:id="rId7"/>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sp>
        <p:nvSpPr>
          <p:cNvPr id="17" name="文本框 16"/>
          <p:cNvSpPr txBox="1"/>
          <p:nvPr/>
        </p:nvSpPr>
        <p:spPr>
          <a:xfrm>
            <a:off x="471170" y="1195070"/>
            <a:ext cx="4822190" cy="2030095"/>
          </a:xfrm>
          <a:prstGeom prst="rect">
            <a:avLst/>
          </a:prstGeom>
          <a:noFill/>
        </p:spPr>
        <p:txBody>
          <a:bodyPr wrap="square" rtlCol="0" anchor="t">
            <a:spAutoFit/>
          </a:bodyPr>
          <a:p>
            <a:r>
              <a:rPr lang="zh-CN" altLang="en-US" b="1"/>
              <a:t>Gannan Tea- Picking Opera is an important school of Tea picking Oper</a:t>
            </a:r>
            <a:r>
              <a:rPr lang="en-US" altLang="zh-CN" b="1"/>
              <a:t>a</a:t>
            </a:r>
            <a:r>
              <a:rPr lang="zh-CN" altLang="en-US" b="1"/>
              <a:t>, mainly popular in southern Jiangxi, that is,Ganzhou. In the tea-picking opera groups, the characteristics of tea picking in southern Jiangxi are reflected in the following aspects:</a:t>
            </a:r>
            <a:endParaRPr lang="zh-CN" altLang="en-US" b="1"/>
          </a:p>
        </p:txBody>
      </p:sp>
      <p:pic>
        <p:nvPicPr>
          <p:cNvPr id="2" name="图片 1"/>
          <p:cNvPicPr>
            <a:picLocks noChangeAspect="1"/>
          </p:cNvPicPr>
          <p:nvPr/>
        </p:nvPicPr>
        <p:blipFill>
          <a:blip r:embed="rId8"/>
          <a:stretch>
            <a:fillRect/>
          </a:stretch>
        </p:blipFill>
        <p:spPr>
          <a:xfrm>
            <a:off x="6367145" y="1149985"/>
            <a:ext cx="1485900" cy="2581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22" name="缺角矩形 21"/>
          <p:cNvSpPr/>
          <p:nvPr/>
        </p:nvSpPr>
        <p:spPr>
          <a:xfrm>
            <a:off x="606650" y="1251835"/>
            <a:ext cx="3760281" cy="1603788"/>
          </a:xfrm>
          <a:prstGeom prst="plaque">
            <a:avLst>
              <a:gd name="adj" fmla="val 7211"/>
            </a:avLst>
          </a:prstGeom>
          <a:gradFill flip="none" rotWithShape="1">
            <a:gsLst>
              <a:gs pos="0">
                <a:srgbClr val="F0A822">
                  <a:alpha val="23000"/>
                </a:srgbClr>
              </a:gs>
              <a:gs pos="80000">
                <a:srgbClr val="E9DBB3">
                  <a:alpha val="0"/>
                </a:srgbClr>
              </a:gs>
            </a:gsLst>
            <a:lin ang="2700000" scaled="1"/>
            <a:tileRect/>
          </a:gradFill>
          <a:ln w="4445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gradFill>
                <a:gsLst>
                  <a:gs pos="0">
                    <a:srgbClr val="F9E68C"/>
                  </a:gs>
                  <a:gs pos="80000">
                    <a:srgbClr val="F5AF5C"/>
                  </a:gs>
                </a:gsLst>
                <a:lin ang="13500000" scaled="1"/>
              </a:gradFill>
              <a:latin typeface="思源宋体 CN Heavy" panose="02020900000000000000" pitchFamily="18" charset="-122"/>
              <a:ea typeface="思源宋体 CN Heavy" panose="02020900000000000000" pitchFamily="18" charset="-122"/>
            </a:endParaRPr>
          </a:p>
        </p:txBody>
      </p:sp>
      <p:sp>
        <p:nvSpPr>
          <p:cNvPr id="23" name="缺角矩形 22"/>
          <p:cNvSpPr/>
          <p:nvPr/>
        </p:nvSpPr>
        <p:spPr>
          <a:xfrm>
            <a:off x="606649" y="3073490"/>
            <a:ext cx="3760281" cy="1603788"/>
          </a:xfrm>
          <a:prstGeom prst="plaque">
            <a:avLst>
              <a:gd name="adj" fmla="val 7211"/>
            </a:avLst>
          </a:prstGeom>
          <a:gradFill flip="none" rotWithShape="1">
            <a:gsLst>
              <a:gs pos="0">
                <a:srgbClr val="F0A822">
                  <a:alpha val="23000"/>
                </a:srgbClr>
              </a:gs>
              <a:gs pos="80000">
                <a:srgbClr val="E9DBB3">
                  <a:alpha val="0"/>
                </a:srgbClr>
              </a:gs>
            </a:gsLst>
            <a:lin ang="2700000" scaled="1"/>
            <a:tileRect/>
          </a:gradFill>
          <a:ln w="4445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gradFill>
                <a:gsLst>
                  <a:gs pos="0">
                    <a:srgbClr val="F9E68C"/>
                  </a:gs>
                  <a:gs pos="80000">
                    <a:srgbClr val="F5AF5C"/>
                  </a:gs>
                </a:gsLst>
                <a:lin ang="13500000" scaled="1"/>
              </a:gradFill>
              <a:latin typeface="思源宋体 CN Heavy" panose="02020900000000000000" pitchFamily="18" charset="-122"/>
              <a:ea typeface="思源宋体 CN Heavy" panose="02020900000000000000" pitchFamily="18" charset="-122"/>
            </a:endParaRPr>
          </a:p>
        </p:txBody>
      </p:sp>
      <p:graphicFrame>
        <p:nvGraphicFramePr>
          <p:cNvPr id="2" name="图表 1"/>
          <p:cNvGraphicFramePr/>
          <p:nvPr/>
        </p:nvGraphicFramePr>
        <p:xfrm>
          <a:off x="487011" y="1469702"/>
          <a:ext cx="1930282" cy="128685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5" name="图表 14"/>
          <p:cNvGraphicFramePr/>
          <p:nvPr/>
        </p:nvGraphicFramePr>
        <p:xfrm>
          <a:off x="463556" y="3231957"/>
          <a:ext cx="1930282" cy="1286854"/>
        </p:xfrm>
        <a:graphic>
          <a:graphicData uri="http://schemas.openxmlformats.org/drawingml/2006/chart">
            <c:chart xmlns:c="http://schemas.openxmlformats.org/drawingml/2006/chart" xmlns:r="http://schemas.openxmlformats.org/officeDocument/2006/relationships" r:id="rId2"/>
          </a:graphicData>
        </a:graphic>
      </p:graphicFrame>
      <p:sp>
        <p:nvSpPr>
          <p:cNvPr id="20" name="矩形 19"/>
          <p:cNvSpPr/>
          <p:nvPr/>
        </p:nvSpPr>
        <p:spPr bwMode="auto">
          <a:xfrm>
            <a:off x="1099217" y="1913074"/>
            <a:ext cx="658962" cy="521970"/>
          </a:xfrm>
          <a:prstGeom prst="rect">
            <a:avLst/>
          </a:prstGeom>
          <a:ln>
            <a:noFill/>
          </a:ln>
        </p:spPr>
        <p:txBody>
          <a:bodyPr wrap="square">
            <a:spAutoFit/>
          </a:bodyPr>
          <a:lstStyle/>
          <a:p>
            <a:pPr algn="ctr"/>
            <a:r>
              <a:rPr lang="en-US" altLang="zh-CN" sz="2800" kern="100">
                <a:solidFill>
                  <a:srgbClr val="947E32"/>
                </a:solidFill>
                <a:latin typeface="+mj-lt"/>
                <a:ea typeface="+mj-ea"/>
                <a:cs typeface="MiSans Light" panose="00000400000000000000" charset="-122"/>
              </a:rPr>
              <a:t>2</a:t>
            </a:r>
            <a:endParaRPr lang="en-US" altLang="zh-CN" sz="2800" kern="100">
              <a:solidFill>
                <a:srgbClr val="947E32"/>
              </a:solidFill>
              <a:latin typeface="+mj-lt"/>
              <a:ea typeface="+mj-ea"/>
              <a:cs typeface="MiSans Light" panose="00000400000000000000" charset="-122"/>
            </a:endParaRPr>
          </a:p>
        </p:txBody>
      </p:sp>
      <p:sp>
        <p:nvSpPr>
          <p:cNvPr id="21" name="矩形 20"/>
          <p:cNvSpPr/>
          <p:nvPr/>
        </p:nvSpPr>
        <p:spPr bwMode="auto">
          <a:xfrm>
            <a:off x="1099216" y="3693657"/>
            <a:ext cx="658962" cy="521970"/>
          </a:xfrm>
          <a:prstGeom prst="rect">
            <a:avLst/>
          </a:prstGeom>
          <a:ln>
            <a:noFill/>
          </a:ln>
        </p:spPr>
        <p:txBody>
          <a:bodyPr wrap="square">
            <a:spAutoFit/>
          </a:bodyPr>
          <a:lstStyle/>
          <a:p>
            <a:pPr algn="ctr"/>
            <a:r>
              <a:rPr lang="en-US" altLang="zh-CN" sz="2800" kern="100">
                <a:solidFill>
                  <a:srgbClr val="F0A822"/>
                </a:solidFill>
                <a:latin typeface="+mj-lt"/>
                <a:ea typeface="+mj-ea"/>
                <a:cs typeface="MiSans Light" panose="00000400000000000000" charset="-122"/>
              </a:rPr>
              <a:t>3</a:t>
            </a:r>
            <a:endParaRPr lang="en-US" altLang="zh-CN" sz="2800" kern="100">
              <a:solidFill>
                <a:srgbClr val="F0A822"/>
              </a:solidFill>
              <a:latin typeface="+mj-lt"/>
              <a:ea typeface="+mj-ea"/>
              <a:cs typeface="MiSans Light" panose="00000400000000000000" charset="-122"/>
            </a:endParaRPr>
          </a:p>
        </p:txBody>
      </p:sp>
      <p:sp>
        <p:nvSpPr>
          <p:cNvPr id="24" name="文本框 23"/>
          <p:cNvSpPr txBox="1"/>
          <p:nvPr/>
        </p:nvSpPr>
        <p:spPr>
          <a:xfrm>
            <a:off x="2108200" y="1077595"/>
            <a:ext cx="5760720" cy="2030095"/>
          </a:xfrm>
          <a:prstGeom prst="rect">
            <a:avLst/>
          </a:prstGeom>
          <a:noFill/>
        </p:spPr>
        <p:txBody>
          <a:bodyPr wrap="square">
            <a:spAutoFit/>
          </a:bodyPr>
          <a:lstStyle/>
          <a:p>
            <a:pPr>
              <a:lnSpc>
                <a:spcPct val="150000"/>
              </a:lnSpc>
            </a:pPr>
            <a:r>
              <a:rPr kumimoji="0" lang="zh-CN" altLang="en-US" sz="1200" b="1" i="0" u="none" strike="noStrike" kern="1200" cap="none" spc="0" normalizeH="0" baseline="0" noProof="0">
                <a:ln>
                  <a:noFill/>
                </a:ln>
                <a:solidFill>
                  <a:schemeClr val="tx1">
                    <a:lumMod val="75000"/>
                    <a:lumOff val="25000"/>
                  </a:schemeClr>
                </a:solidFill>
                <a:effectLst/>
                <a:uLnTx/>
                <a:uFillTx/>
                <a:latin typeface="+mn-ea"/>
                <a:ea typeface="+mn-ea"/>
                <a:cs typeface="+mn-cs"/>
              </a:rPr>
              <a:t>Second, tea picking in southern Jiangxi originated early and had an impact on the early development of various tea picking operas. Its origin can be traced back to the late Ming and early Qing dynasties. In the first year of Qianlong's reign, Yu Zhaoyue, governor of Jiangxi Province, mentioned in a note that “the custom of pretending to be a sex play is forbidden”. Drama experts believe that the “sex play” here is the tea-picking opera in southern Jiangxi Province, so it is speculated that its birth date should be earlier than this.</a:t>
            </a:r>
            <a:endParaRPr kumimoji="0" lang="zh-CN" altLang="en-US" sz="12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p:txBody>
      </p:sp>
      <p:sp>
        <p:nvSpPr>
          <p:cNvPr id="30" name="文本框 29"/>
          <p:cNvSpPr txBox="1"/>
          <p:nvPr/>
        </p:nvSpPr>
        <p:spPr>
          <a:xfrm>
            <a:off x="2050415" y="3044825"/>
            <a:ext cx="3279775" cy="1633220"/>
          </a:xfrm>
          <a:prstGeom prst="rect">
            <a:avLst/>
          </a:prstGeom>
          <a:noFill/>
        </p:spPr>
        <p:txBody>
          <a:bodyPr wrap="square">
            <a:noAutofit/>
          </a:bodyPr>
          <a:lstStyle/>
          <a:p>
            <a:pPr>
              <a:lnSpc>
                <a:spcPct val="150000"/>
              </a:lnSpc>
            </a:pPr>
            <a:r>
              <a:rPr kumimoji="0" lang="zh-CN" altLang="en-US" sz="1200" b="1" i="0" u="none" strike="noStrike" kern="1200" cap="none" spc="0" normalizeH="0" baseline="0" noProof="0">
                <a:ln>
                  <a:noFill/>
                </a:ln>
                <a:solidFill>
                  <a:schemeClr val="tx1">
                    <a:lumMod val="75000"/>
                    <a:lumOff val="25000"/>
                  </a:schemeClr>
                </a:solidFill>
                <a:effectLst/>
                <a:uLnTx/>
                <a:uFillTx/>
                <a:latin typeface="+mn-ea"/>
                <a:ea typeface="+mn-ea"/>
                <a:cs typeface="+mn-cs"/>
              </a:rPr>
              <a:t>Thirdly, in terms of artistic form, the traditional repertory of tea-picking opera in southern Jiangxi still retains the form of “three small operas”. And many other</a:t>
            </a:r>
            <a:r>
              <a:rPr kumimoji="0" lang="en-US" altLang="zh-CN" sz="1200" b="1" i="0" u="none" strike="noStrike" kern="1200" cap="none" spc="0" normalizeH="0" baseline="0" noProof="0">
                <a:ln>
                  <a:noFill/>
                </a:ln>
                <a:solidFill>
                  <a:schemeClr val="tx1">
                    <a:lumMod val="75000"/>
                    <a:lumOff val="25000"/>
                  </a:schemeClr>
                </a:solidFill>
                <a:effectLst/>
                <a:uLnTx/>
                <a:uFillTx/>
                <a:latin typeface="+mn-ea"/>
                <a:ea typeface="+mn-ea"/>
                <a:cs typeface="+mn-cs"/>
              </a:rPr>
              <a:t> </a:t>
            </a:r>
            <a:r>
              <a:rPr kumimoji="0" lang="zh-CN" altLang="en-US" sz="1200" b="1" i="0" u="none" strike="noStrike" kern="1200" cap="none" spc="0" normalizeH="0" baseline="0" noProof="0">
                <a:ln>
                  <a:noFill/>
                </a:ln>
                <a:solidFill>
                  <a:schemeClr val="tx1">
                    <a:lumMod val="75000"/>
                    <a:lumOff val="25000"/>
                  </a:schemeClr>
                </a:solidFill>
                <a:effectLst/>
                <a:uLnTx/>
                <a:uFillTx/>
                <a:latin typeface="+mn-ea"/>
                <a:ea typeface="+mn-ea"/>
                <a:cs typeface="+mn-cs"/>
              </a:rPr>
              <a:t>types of tea-picking opera have a trend of development to the big drama.</a:t>
            </a:r>
            <a:endParaRPr kumimoji="0" lang="zh-CN" altLang="en-US" sz="12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p:txBody>
      </p:sp>
      <p:sp>
        <p:nvSpPr>
          <p:cNvPr id="3" name="矩形 2"/>
          <p:cNvSpPr/>
          <p:nvPr>
            <p:custDataLst>
              <p:tags r:id="rId3"/>
            </p:custDataLst>
          </p:nvPr>
        </p:nvSpPr>
        <p:spPr bwMode="auto">
          <a:xfrm>
            <a:off x="152400" y="118110"/>
            <a:ext cx="5177790" cy="829945"/>
          </a:xfrm>
          <a:prstGeom prst="rect">
            <a:avLst/>
          </a:prstGeom>
          <a:noFill/>
        </p:spPr>
        <p:txBody>
          <a:bodyPr wrap="square" rtlCol="0">
            <a:spAutoFit/>
          </a:bodyPr>
          <a:lstStyle/>
          <a:p>
            <a:pPr algn="ctr"/>
            <a:r>
              <a:rPr lang="zh-CN" altLang="en-US" sz="2400">
                <a:solidFill>
                  <a:srgbClr val="947E32"/>
                </a:solidFill>
                <a:cs typeface="MiSans Light" panose="00000400000000000000" charset="-122"/>
                <a:sym typeface="+mn-ea"/>
              </a:rPr>
              <a:t>Gannan </a:t>
            </a:r>
            <a:endParaRPr lang="zh-CN" altLang="en-US" sz="2400">
              <a:solidFill>
                <a:srgbClr val="947E32"/>
              </a:solidFill>
              <a:cs typeface="MiSans Light" panose="00000400000000000000" charset="-122"/>
            </a:endParaRPr>
          </a:p>
          <a:p>
            <a:pPr algn="ctr"/>
            <a:r>
              <a:rPr lang="zh-CN" altLang="en-US" sz="2400">
                <a:solidFill>
                  <a:srgbClr val="947E32"/>
                </a:solidFill>
                <a:cs typeface="MiSans Light" panose="00000400000000000000" charset="-122"/>
                <a:sym typeface="+mn-ea"/>
              </a:rPr>
              <a:t>Tea-picking Opera</a:t>
            </a:r>
            <a:endParaRPr lang="zh-CN" altLang="en-US" sz="2400">
              <a:ln w="38100">
                <a:noFill/>
              </a:ln>
              <a:solidFill>
                <a:srgbClr val="947E32"/>
              </a:solidFill>
              <a:latin typeface="+mj-ea"/>
              <a:ea typeface="+mj-ea"/>
              <a:cs typeface="MiSans Light" panose="00000400000000000000" charset="-122"/>
            </a:endParaRPr>
          </a:p>
        </p:txBody>
      </p:sp>
      <p:sp>
        <p:nvSpPr>
          <p:cNvPr id="10" name="文本框 9"/>
          <p:cNvSpPr txBox="1"/>
          <p:nvPr>
            <p:custDataLst>
              <p:tags r:id="rId4"/>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BUDGET</a:t>
            </a:r>
            <a:endParaRPr lang="en-US" altLang="zh-CN">
              <a:solidFill>
                <a:srgbClr val="947E32"/>
              </a:solidFill>
            </a:endParaRPr>
          </a:p>
        </p:txBody>
      </p:sp>
      <p:grpSp>
        <p:nvGrpSpPr>
          <p:cNvPr id="17" name="组合 16"/>
          <p:cNvGrpSpPr/>
          <p:nvPr/>
        </p:nvGrpSpPr>
        <p:grpSpPr>
          <a:xfrm>
            <a:off x="7976426" y="2704716"/>
            <a:ext cx="285079" cy="402790"/>
            <a:chOff x="920415" y="1836100"/>
            <a:chExt cx="344585" cy="486868"/>
          </a:xfrm>
        </p:grpSpPr>
        <p:sp>
          <p:nvSpPr>
            <p:cNvPr id="18" name="Freeform 9"/>
            <p:cNvSpPr>
              <a:spLocks noEditPoints="1"/>
            </p:cNvSpPr>
            <p:nvPr>
              <p:custDataLst>
                <p:tags r:id="rId5"/>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25" name="组合 24"/>
            <p:cNvGrpSpPr/>
            <p:nvPr/>
          </p:nvGrpSpPr>
          <p:grpSpPr>
            <a:xfrm>
              <a:off x="920415" y="1836100"/>
              <a:ext cx="344585" cy="486868"/>
              <a:chOff x="819478" y="1229995"/>
              <a:chExt cx="934368" cy="1320173"/>
            </a:xfrm>
          </p:grpSpPr>
          <p:sp>
            <p:nvSpPr>
              <p:cNvPr id="26" name="文本框 25"/>
              <p:cNvSpPr txBox="1"/>
              <p:nvPr>
                <p:custDataLst>
                  <p:tags r:id="rId6"/>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7" name="文本框 26"/>
              <p:cNvSpPr txBox="1"/>
              <p:nvPr>
                <p:custDataLst>
                  <p:tags r:id="rId7"/>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8" name="文本框 27"/>
              <p:cNvSpPr txBox="1"/>
              <p:nvPr>
                <p:custDataLst>
                  <p:tags r:id="rId8"/>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32" name="文本框 31"/>
              <p:cNvSpPr txBox="1"/>
              <p:nvPr>
                <p:custDataLst>
                  <p:tags r:id="rId9"/>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rot="16200000">
            <a:off x="4203065" y="-1301115"/>
            <a:ext cx="613410" cy="3509010"/>
          </a:xfrm>
          <a:prstGeom prst="rect">
            <a:avLst/>
          </a:prstGeom>
          <a:noFill/>
        </p:spPr>
        <p:txBody>
          <a:bodyPr vert="eaVert" wrap="square" rtlCol="0">
            <a:spAutoFit/>
          </a:bodyPr>
          <a:lstStyle>
            <a:defPPr>
              <a:defRPr lang="en-US"/>
            </a:defPPr>
            <a:lvl1pPr defTabSz="914400">
              <a:defRPr sz="6000">
                <a:solidFill>
                  <a:srgbClr val="6E484E"/>
                </a:solidFill>
                <a:latin typeface="思源宋体 CN Heavy" panose="02020900000000000000" pitchFamily="18" charset="-122"/>
                <a:ea typeface="思源宋体 CN Heavy" panose="02020900000000000000" pitchFamily="18" charset="-122"/>
                <a:cs typeface="霞鹜文楷 Light" charset="-122"/>
              </a:defRPr>
            </a:lvl1pPr>
            <a:lvl2pPr defTabSz="914400"/>
            <a:lvl3pPr defTabSz="914400"/>
            <a:lvl4pPr defTabSz="914400"/>
            <a:lvl5pPr defTabSz="914400"/>
            <a:lvl6pPr defTabSz="914400"/>
            <a:lvl7pPr defTabSz="914400"/>
            <a:lvl8pPr defTabSz="914400"/>
            <a:lvl9pPr defTabSz="914400"/>
          </a:lstStyle>
          <a:p>
            <a:pPr algn="ctr"/>
            <a:r>
              <a:rPr lang="zh-CN" altLang="en-US" sz="2800">
                <a:solidFill>
                  <a:srgbClr val="947E32"/>
                </a:solidFill>
                <a:cs typeface="MiSans Light" panose="00000400000000000000" charset="-122"/>
              </a:rPr>
              <a:t>Current Situation</a:t>
            </a:r>
            <a:endParaRPr lang="zh-CN" altLang="en-US" sz="2800">
              <a:solidFill>
                <a:srgbClr val="947E32"/>
              </a:solidFill>
              <a:cs typeface="MiSans Light" panose="00000400000000000000" charset="-122"/>
            </a:endParaRPr>
          </a:p>
        </p:txBody>
      </p:sp>
      <p:sp>
        <p:nvSpPr>
          <p:cNvPr id="2" name="椭圆 1"/>
          <p:cNvSpPr/>
          <p:nvPr>
            <p:custDataLst>
              <p:tags r:id="rId1"/>
            </p:custDataLst>
          </p:nvPr>
        </p:nvSpPr>
        <p:spPr>
          <a:xfrm>
            <a:off x="8275440" y="292214"/>
            <a:ext cx="111489" cy="111489"/>
          </a:xfrm>
          <a:prstGeom prst="ellipse">
            <a:avLst/>
          </a:prstGeom>
          <a:solidFill>
            <a:srgbClr val="777F79"/>
          </a:solidFill>
          <a:ln>
            <a:solidFill>
              <a:srgbClr val="77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3" name="椭圆 2"/>
          <p:cNvSpPr/>
          <p:nvPr>
            <p:custDataLst>
              <p:tags r:id="rId2"/>
            </p:custDataLst>
          </p:nvPr>
        </p:nvSpPr>
        <p:spPr>
          <a:xfrm>
            <a:off x="8551437" y="292214"/>
            <a:ext cx="111489" cy="111489"/>
          </a:xfrm>
          <a:prstGeom prst="ellipse">
            <a:avLst/>
          </a:prstGeom>
          <a:noFill/>
          <a:ln>
            <a:solidFill>
              <a:srgbClr val="77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4" name="椭圆 3"/>
          <p:cNvSpPr/>
          <p:nvPr>
            <p:custDataLst>
              <p:tags r:id="rId3"/>
            </p:custDataLst>
          </p:nvPr>
        </p:nvSpPr>
        <p:spPr>
          <a:xfrm>
            <a:off x="7723444" y="292214"/>
            <a:ext cx="111489" cy="111489"/>
          </a:xfrm>
          <a:prstGeom prst="ellipse">
            <a:avLst/>
          </a:prstGeom>
          <a:solidFill>
            <a:srgbClr val="777F79"/>
          </a:solidFill>
          <a:ln>
            <a:solidFill>
              <a:srgbClr val="77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10" name="椭圆 9"/>
          <p:cNvSpPr/>
          <p:nvPr>
            <p:custDataLst>
              <p:tags r:id="rId4"/>
            </p:custDataLst>
          </p:nvPr>
        </p:nvSpPr>
        <p:spPr>
          <a:xfrm>
            <a:off x="7999442" y="292214"/>
            <a:ext cx="111489" cy="111489"/>
          </a:xfrm>
          <a:prstGeom prst="ellipse">
            <a:avLst/>
          </a:prstGeom>
          <a:noFill/>
          <a:ln>
            <a:solidFill>
              <a:srgbClr val="777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文本框 4"/>
          <p:cNvSpPr txBox="1"/>
          <p:nvPr/>
        </p:nvSpPr>
        <p:spPr>
          <a:xfrm>
            <a:off x="4259580" y="916940"/>
            <a:ext cx="4884420" cy="1316355"/>
          </a:xfrm>
          <a:prstGeom prst="rect">
            <a:avLst/>
          </a:prstGeom>
          <a:noFill/>
        </p:spPr>
        <p:txBody>
          <a:bodyPr wrap="square" rtlCol="0" anchor="t">
            <a:noAutofit/>
          </a:bodyPr>
          <a:p>
            <a:r>
              <a:rPr lang="zh-CN" altLang="en-US" b="1"/>
              <a:t>Tea-Picking Opera, as a form of regional Chinese opera, has a rich cultural history, but it faces certain challenges and opportunities in contemporary society:</a:t>
            </a:r>
            <a:endParaRPr lang="zh-CN" altLang="en-US" b="1"/>
          </a:p>
          <a:p>
            <a:endParaRPr lang="zh-CN" altLang="en-US" b="1"/>
          </a:p>
          <a:p>
            <a:endParaRPr lang="zh-CN" altLang="en-US" b="1"/>
          </a:p>
        </p:txBody>
      </p:sp>
      <p:sp>
        <p:nvSpPr>
          <p:cNvPr id="6" name="文本框 5"/>
          <p:cNvSpPr txBox="1"/>
          <p:nvPr/>
        </p:nvSpPr>
        <p:spPr>
          <a:xfrm>
            <a:off x="3262630" y="3166110"/>
            <a:ext cx="5736590" cy="1664335"/>
          </a:xfrm>
          <a:prstGeom prst="rect">
            <a:avLst/>
          </a:prstGeom>
          <a:noFill/>
        </p:spPr>
        <p:txBody>
          <a:bodyPr wrap="square" rtlCol="0" anchor="t">
            <a:noAutofit/>
          </a:bodyPr>
          <a:p>
            <a:r>
              <a:rPr lang="zh-CN" altLang="en-US" b="1"/>
              <a:t>1. Decreasing Audience Base</a:t>
            </a:r>
            <a:endParaRPr lang="zh-CN" altLang="en-US" b="1"/>
          </a:p>
          <a:p>
            <a:r>
              <a:rPr lang="zh-CN" altLang="en-US" b="1"/>
              <a:t>2. Operational Difficulties for</a:t>
            </a:r>
            <a:r>
              <a:rPr lang="en-US" altLang="zh-CN" b="1"/>
              <a:t> </a:t>
            </a:r>
            <a:r>
              <a:rPr lang="zh-CN" altLang="en-US" b="1"/>
              <a:t>Performance Troupes</a:t>
            </a:r>
            <a:endParaRPr lang="zh-CN" altLang="en-US" b="1"/>
          </a:p>
          <a:p>
            <a:r>
              <a:rPr lang="zh-CN" altLang="en-US" b="1"/>
              <a:t>3. Challenges in Heritage</a:t>
            </a:r>
            <a:r>
              <a:rPr lang="en-US" altLang="zh-CN" b="1"/>
              <a:t> </a:t>
            </a:r>
            <a:r>
              <a:rPr lang="zh-CN" altLang="en-US" b="1"/>
              <a:t>Transmission</a:t>
            </a:r>
            <a:endParaRPr lang="zh-CN" altLang="en-US" b="1"/>
          </a:p>
          <a:p>
            <a:r>
              <a:rPr lang="zh-CN" altLang="en-US" b="1"/>
              <a:t>4. Government Support and Protection</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551665" y="292214"/>
            <a:ext cx="111489" cy="1114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8827662" y="292214"/>
            <a:ext cx="111489" cy="11148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7" name="椭圆 6"/>
          <p:cNvSpPr/>
          <p:nvPr/>
        </p:nvSpPr>
        <p:spPr>
          <a:xfrm>
            <a:off x="7999669" y="292214"/>
            <a:ext cx="111489" cy="1114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8" name="椭圆 7"/>
          <p:cNvSpPr/>
          <p:nvPr/>
        </p:nvSpPr>
        <p:spPr>
          <a:xfrm>
            <a:off x="8275667" y="292214"/>
            <a:ext cx="111489" cy="11148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2" name="文本框 7"/>
          <p:cNvSpPr txBox="1"/>
          <p:nvPr/>
        </p:nvSpPr>
        <p:spPr>
          <a:xfrm rot="5400000">
            <a:off x="-1224783" y="2383788"/>
            <a:ext cx="3033053" cy="19875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00" cap="all">
                <a:solidFill>
                  <a:srgbClr val="947E32"/>
                </a:solidFill>
                <a:latin typeface="+mj-lt"/>
                <a:ea typeface="+mj-ea"/>
                <a:cs typeface="MiSans Light" panose="00000400000000000000" charset="-122"/>
                <a:sym typeface="+mn-ea"/>
              </a:rPr>
              <a:t>Empty Mountain Osmanthus Flower</a:t>
            </a:r>
            <a:endParaRPr lang="zh-CN" altLang="en-US" sz="700" cap="all">
              <a:solidFill>
                <a:srgbClr val="947E32"/>
              </a:solidFill>
              <a:latin typeface="+mj-lt"/>
              <a:ea typeface="+mj-ea"/>
              <a:cs typeface="MiSans Light" panose="00000400000000000000" charset="-122"/>
              <a:sym typeface="+mn-ea"/>
            </a:endParaRPr>
          </a:p>
        </p:txBody>
      </p:sp>
      <p:sp>
        <p:nvSpPr>
          <p:cNvPr id="4" name="文本框 4"/>
          <p:cNvSpPr txBox="1"/>
          <p:nvPr>
            <p:custDataLst>
              <p:tags r:id="rId1"/>
            </p:custDataLst>
          </p:nvPr>
        </p:nvSpPr>
        <p:spPr>
          <a:xfrm rot="16200000">
            <a:off x="3216910" y="-8255"/>
            <a:ext cx="1167765" cy="324739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sym typeface="+mn-ea"/>
              </a:rPr>
              <a:t>Tea-picking Opera</a:t>
            </a:r>
            <a:endParaRPr lang="zh-CN" altLang="en-US" sz="3200">
              <a:solidFill>
                <a:srgbClr val="947E32"/>
              </a:solidFill>
              <a:latin typeface="思源宋体 CN Heavy" panose="02020900000000000000" pitchFamily="18" charset="-122"/>
              <a:ea typeface="思源宋体 CN Heavy" panose="02020900000000000000" pitchFamily="18" charset="-122"/>
              <a:cs typeface="MiSans Light" panose="00000400000000000000" charset="-122"/>
              <a:sym typeface="+mn-ea"/>
            </a:endParaRPr>
          </a:p>
        </p:txBody>
      </p:sp>
      <p:grpSp>
        <p:nvGrpSpPr>
          <p:cNvPr id="13" name="组合 12"/>
          <p:cNvGrpSpPr/>
          <p:nvPr/>
        </p:nvGrpSpPr>
        <p:grpSpPr>
          <a:xfrm rot="16200000">
            <a:off x="1937385" y="1887855"/>
            <a:ext cx="704850" cy="3124200"/>
            <a:chOff x="5017" y="4466"/>
            <a:chExt cx="796" cy="3511"/>
          </a:xfrm>
        </p:grpSpPr>
        <p:sp>
          <p:nvSpPr>
            <p:cNvPr id="14" name="椭圆 13"/>
            <p:cNvSpPr/>
            <p:nvPr>
              <p:custDataLst>
                <p:tags r:id="rId2"/>
              </p:custDataLst>
            </p:nvPr>
          </p:nvSpPr>
          <p:spPr>
            <a:xfrm>
              <a:off x="5017" y="4466"/>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sp>
          <p:nvSpPr>
            <p:cNvPr id="15" name="椭圆 14"/>
            <p:cNvSpPr/>
            <p:nvPr>
              <p:custDataLst>
                <p:tags r:id="rId3"/>
              </p:custDataLst>
            </p:nvPr>
          </p:nvSpPr>
          <p:spPr>
            <a:xfrm>
              <a:off x="5017" y="5371"/>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sp>
          <p:nvSpPr>
            <p:cNvPr id="16" name="椭圆 15"/>
            <p:cNvSpPr/>
            <p:nvPr>
              <p:custDataLst>
                <p:tags r:id="rId4"/>
              </p:custDataLst>
            </p:nvPr>
          </p:nvSpPr>
          <p:spPr>
            <a:xfrm>
              <a:off x="5017" y="6276"/>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sp>
          <p:nvSpPr>
            <p:cNvPr id="17" name="椭圆 16"/>
            <p:cNvSpPr/>
            <p:nvPr>
              <p:custDataLst>
                <p:tags r:id="rId5"/>
              </p:custDataLst>
            </p:nvPr>
          </p:nvSpPr>
          <p:spPr>
            <a:xfrm>
              <a:off x="5017" y="7181"/>
              <a:ext cx="796" cy="796"/>
            </a:xfrm>
            <a:prstGeom prst="ellipse">
              <a:avLst/>
            </a:prstGeom>
            <a:noFill/>
            <a:ln w="19050" cmpd="thickThin">
              <a:solidFill>
                <a:srgbClr val="947E32"/>
              </a:solidFill>
            </a:ln>
            <a:extLst>
              <a:ext uri="{909E8E84-426E-40DD-AFC4-6F175D3DCCD1}">
                <a14:hiddenFill xmlns:a14="http://schemas.microsoft.com/office/drawing/2010/main">
                  <a:solidFill>
                    <a:schemeClr val="tx1">
                      <a:lumMod val="95000"/>
                      <a:lumOff val="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rgbClr val="777F79"/>
                </a:solidFill>
                <a:latin typeface="+mj-ea"/>
                <a:ea typeface="+mj-ea"/>
                <a:cs typeface="MiSans Light" panose="00000400000000000000" charset="-122"/>
              </a:endParaRPr>
            </a:p>
          </p:txBody>
        </p:sp>
      </p:grpSp>
      <p:sp>
        <p:nvSpPr>
          <p:cNvPr id="18" name="文本框 7"/>
          <p:cNvSpPr txBox="1"/>
          <p:nvPr>
            <p:custDataLst>
              <p:tags r:id="rId6"/>
            </p:custDataLst>
          </p:nvPr>
        </p:nvSpPr>
        <p:spPr>
          <a:xfrm rot="5400000">
            <a:off x="1019505" y="1418198"/>
            <a:ext cx="1285954" cy="30670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00" cap="all">
                <a:solidFill>
                  <a:srgbClr val="947E32"/>
                </a:solidFill>
                <a:latin typeface="+mj-ea"/>
                <a:ea typeface="+mj-ea"/>
                <a:cs typeface="MiSans Light" panose="00000400000000000000" charset="-122"/>
                <a:sym typeface="+mn-ea"/>
              </a:rPr>
              <a:t>Empty Mountain Osmanthus Flower</a:t>
            </a:r>
            <a:endParaRPr lang="zh-CN" altLang="en-US" sz="700" cap="all">
              <a:solidFill>
                <a:srgbClr val="947E32"/>
              </a:solidFill>
              <a:latin typeface="+mj-ea"/>
              <a:ea typeface="+mj-ea"/>
              <a:cs typeface="MiSans Light" panose="00000400000000000000" charset="-122"/>
              <a:sym typeface="+mn-ea"/>
            </a:endParaRPr>
          </a:p>
        </p:txBody>
      </p:sp>
      <p:sp>
        <p:nvSpPr>
          <p:cNvPr id="28" name="文本框 20"/>
          <p:cNvSpPr txBox="1"/>
          <p:nvPr>
            <p:custDataLst>
              <p:tags r:id="rId7"/>
            </p:custDataLst>
          </p:nvPr>
        </p:nvSpPr>
        <p:spPr>
          <a:xfrm rot="16200000">
            <a:off x="2025650" y="1888490"/>
            <a:ext cx="528320" cy="3123565"/>
          </a:xfrm>
          <a:prstGeom prst="rect">
            <a:avLst/>
          </a:prstGeom>
          <a:noFill/>
        </p:spPr>
        <p:txBody>
          <a:bodyPr vert="eaVert"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dirty="0">
                <a:solidFill>
                  <a:srgbClr val="947E32"/>
                </a:solidFill>
                <a:effectLst/>
                <a:latin typeface="+mj-ea"/>
                <a:ea typeface="+mj-ea"/>
                <a:cs typeface="MiSans Light" panose="00000400000000000000" charset="-122"/>
                <a:sym typeface="+mn-lt"/>
              </a:rPr>
              <a:t>Thankyou</a:t>
            </a:r>
            <a:endParaRPr lang="en-US" altLang="zh-CN" sz="2400" dirty="0">
              <a:solidFill>
                <a:srgbClr val="947E32"/>
              </a:solidFill>
              <a:effectLst/>
              <a:latin typeface="+mj-ea"/>
              <a:ea typeface="+mj-ea"/>
              <a:cs typeface="MiSans Light" panose="00000400000000000000" charset="-122"/>
              <a:sym typeface="+mn-lt"/>
            </a:endParaRPr>
          </a:p>
        </p:txBody>
      </p:sp>
      <p:grpSp>
        <p:nvGrpSpPr>
          <p:cNvPr id="20" name="组合 19"/>
          <p:cNvGrpSpPr/>
          <p:nvPr/>
        </p:nvGrpSpPr>
        <p:grpSpPr>
          <a:xfrm>
            <a:off x="1519111" y="2107181"/>
            <a:ext cx="285079" cy="402790"/>
            <a:chOff x="920415" y="1836100"/>
            <a:chExt cx="344585" cy="486868"/>
          </a:xfrm>
        </p:grpSpPr>
        <p:sp>
          <p:nvSpPr>
            <p:cNvPr id="21" name="Freeform 9"/>
            <p:cNvSpPr>
              <a:spLocks noEditPoints="1"/>
            </p:cNvSpPr>
            <p:nvPr>
              <p:custDataLst>
                <p:tags r:id="rId8"/>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22" name="组合 21"/>
            <p:cNvGrpSpPr/>
            <p:nvPr/>
          </p:nvGrpSpPr>
          <p:grpSpPr>
            <a:xfrm>
              <a:off x="920415" y="1836100"/>
              <a:ext cx="344585" cy="486868"/>
              <a:chOff x="819478" y="1229995"/>
              <a:chExt cx="934368" cy="1320173"/>
            </a:xfrm>
          </p:grpSpPr>
          <p:sp>
            <p:nvSpPr>
              <p:cNvPr id="23" name="文本框 22"/>
              <p:cNvSpPr txBox="1"/>
              <p:nvPr>
                <p:custDataLst>
                  <p:tags r:id="rId9"/>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4" name="文本框 23"/>
              <p:cNvSpPr txBox="1"/>
              <p:nvPr>
                <p:custDataLst>
                  <p:tags r:id="rId10"/>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5" name="文本框 24"/>
              <p:cNvSpPr txBox="1"/>
              <p:nvPr>
                <p:custDataLst>
                  <p:tags r:id="rId11"/>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33" name="文本框 32"/>
              <p:cNvSpPr txBox="1"/>
              <p:nvPr>
                <p:custDataLst>
                  <p:tags r:id="rId12"/>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776663" y="222862"/>
            <a:ext cx="2180227" cy="460375"/>
          </a:xfrm>
          <a:prstGeom prst="rect">
            <a:avLst/>
          </a:prstGeom>
          <a:ln>
            <a:noFill/>
          </a:ln>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defRPr/>
            </a:pPr>
            <a:r>
              <a:rPr lang="en-US" altLang="zh-CN" sz="2400" kern="100">
                <a:solidFill>
                  <a:srgbClr val="947E32"/>
                </a:solidFill>
                <a:latin typeface="+mj-ea"/>
                <a:ea typeface="+mj-ea"/>
                <a:cs typeface="MiSans Light" panose="00000400000000000000" charset="-122"/>
              </a:rPr>
              <a:t>CONTENTS</a:t>
            </a:r>
            <a:endParaRPr kumimoji="0" lang="en-US" altLang="zh-CN" sz="2400" i="0" u="none" strike="noStrike" kern="100" cap="none" spc="0" normalizeH="0" baseline="0" noProof="0">
              <a:ln>
                <a:noFill/>
              </a:ln>
              <a:solidFill>
                <a:srgbClr val="947E32"/>
              </a:solidFill>
              <a:effectLst/>
              <a:uLnTx/>
              <a:uFillTx/>
              <a:latin typeface="+mj-ea"/>
              <a:ea typeface="+mj-ea"/>
              <a:cs typeface="MiSans Light" panose="00000400000000000000" charset="-122"/>
            </a:endParaRPr>
          </a:p>
        </p:txBody>
      </p:sp>
      <p:sp>
        <p:nvSpPr>
          <p:cNvPr id="107" name="矩形 106"/>
          <p:cNvSpPr/>
          <p:nvPr>
            <p:custDataLst>
              <p:tags r:id="rId1"/>
            </p:custDataLst>
          </p:nvPr>
        </p:nvSpPr>
        <p:spPr bwMode="auto">
          <a:xfrm>
            <a:off x="1076147" y="1489492"/>
            <a:ext cx="665383" cy="523220"/>
          </a:xfrm>
          <a:prstGeom prst="rect">
            <a:avLst/>
          </a:prstGeom>
          <a:noFill/>
        </p:spPr>
        <p:txBody>
          <a:bodyPr wrap="square" rtlCol="0">
            <a:spAutoFit/>
          </a:bodyPr>
          <a:lstStyle/>
          <a:p>
            <a:endParaRPr lang="zh-CN" altLang="en-US" sz="2800">
              <a:ln w="38100">
                <a:noFill/>
              </a:ln>
              <a:solidFill>
                <a:srgbClr val="947E32"/>
              </a:solidFill>
              <a:latin typeface="+mj-ea"/>
              <a:ea typeface="+mj-ea"/>
              <a:cs typeface="MiSans Light" panose="00000400000000000000" charset="-122"/>
            </a:endParaRPr>
          </a:p>
        </p:txBody>
      </p:sp>
      <p:sp>
        <p:nvSpPr>
          <p:cNvPr id="108" name="矩形 107"/>
          <p:cNvSpPr/>
          <p:nvPr>
            <p:custDataLst>
              <p:tags r:id="rId2"/>
            </p:custDataLst>
          </p:nvPr>
        </p:nvSpPr>
        <p:spPr bwMode="auto">
          <a:xfrm>
            <a:off x="1594485" y="1225550"/>
            <a:ext cx="2451735" cy="645160"/>
          </a:xfrm>
          <a:prstGeom prst="rect">
            <a:avLst/>
          </a:prstGeom>
          <a:noFill/>
        </p:spPr>
        <p:txBody>
          <a:bodyPr wrap="square" rtlCol="0">
            <a:spAutoFit/>
          </a:bodyPr>
          <a:lstStyle/>
          <a:p>
            <a:r>
              <a:rPr lang="zh-CN" altLang="en-US">
                <a:ln w="38100">
                  <a:noFill/>
                </a:ln>
                <a:solidFill>
                  <a:srgbClr val="947E32"/>
                </a:solidFill>
                <a:latin typeface="+mj-ea"/>
                <a:ea typeface="+mj-ea"/>
                <a:cs typeface="MiSans Light" panose="00000400000000000000" charset="-122"/>
              </a:rPr>
              <a:t>Introduction to  Tea-picking Opera</a:t>
            </a:r>
            <a:endParaRPr lang="zh-CN" altLang="en-US">
              <a:ln w="38100">
                <a:noFill/>
              </a:ln>
              <a:solidFill>
                <a:srgbClr val="947E32"/>
              </a:solidFill>
              <a:latin typeface="+mj-ea"/>
              <a:ea typeface="+mj-ea"/>
              <a:cs typeface="MiSans Light" panose="00000400000000000000" charset="-122"/>
            </a:endParaRPr>
          </a:p>
        </p:txBody>
      </p:sp>
      <p:grpSp>
        <p:nvGrpSpPr>
          <p:cNvPr id="109" name="组合 108"/>
          <p:cNvGrpSpPr/>
          <p:nvPr>
            <p:custDataLst>
              <p:tags r:id="rId3"/>
            </p:custDataLst>
          </p:nvPr>
        </p:nvGrpSpPr>
        <p:grpSpPr>
          <a:xfrm>
            <a:off x="1005656" y="1342801"/>
            <a:ext cx="564464" cy="489743"/>
            <a:chOff x="1495872" y="1660520"/>
            <a:chExt cx="1042454" cy="904461"/>
          </a:xfrm>
        </p:grpSpPr>
        <p:sp>
          <p:nvSpPr>
            <p:cNvPr id="110" name="椭圆 109"/>
            <p:cNvSpPr/>
            <p:nvPr>
              <p:custDataLst>
                <p:tags r:id="rId4"/>
              </p:custDataLst>
            </p:nvPr>
          </p:nvSpPr>
          <p:spPr>
            <a:xfrm>
              <a:off x="1578897" y="1660520"/>
              <a:ext cx="904461" cy="904461"/>
            </a:xfrm>
            <a:prstGeom prst="ellipse">
              <a:avLst/>
            </a:prstGeom>
            <a:noFill/>
            <a:ln w="38100" cmpd="thickThin">
              <a:solidFill>
                <a:srgbClr val="947E32"/>
              </a:solidFill>
            </a:ln>
            <a:extLst>
              <a:ext uri="{909E8E84-426E-40DD-AFC4-6F175D3DCCD1}">
                <a14:hiddenFill xmlns:a14="http://schemas.microsoft.com/office/drawing/2010/main">
                  <a:solidFill>
                    <a:srgbClr val="F0EBE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n>
                  <a:solidFill>
                    <a:srgbClr val="FFC869"/>
                  </a:solidFill>
                </a:ln>
                <a:solidFill>
                  <a:srgbClr val="947E32"/>
                </a:solidFill>
                <a:latin typeface="思源宋体 CN Heavy" panose="02020900000000000000" pitchFamily="18" charset="-122"/>
                <a:ea typeface="思源宋体 CN Heavy" panose="02020900000000000000" pitchFamily="18" charset="-122"/>
              </a:endParaRPr>
            </a:p>
          </p:txBody>
        </p:sp>
        <p:sp>
          <p:nvSpPr>
            <p:cNvPr id="111" name="矩形 110"/>
            <p:cNvSpPr/>
            <p:nvPr>
              <p:custDataLst>
                <p:tags r:id="rId5"/>
              </p:custDataLst>
            </p:nvPr>
          </p:nvSpPr>
          <p:spPr bwMode="auto">
            <a:xfrm>
              <a:off x="1495872" y="1732833"/>
              <a:ext cx="1042454" cy="736470"/>
            </a:xfrm>
            <a:prstGeom prst="rect">
              <a:avLst/>
            </a:prstGeom>
            <a:noFill/>
          </p:spPr>
          <p:txBody>
            <a:bodyPr wrap="square" rtlCol="0">
              <a:spAutoFit/>
            </a:bodyPr>
            <a:lstStyle/>
            <a:p>
              <a:pPr algn="ctr"/>
              <a:r>
                <a:rPr lang="zh-CN" altLang="en-US" sz="2000">
                  <a:ln w="38100">
                    <a:noFill/>
                  </a:ln>
                  <a:solidFill>
                    <a:srgbClr val="947E32"/>
                  </a:solidFill>
                  <a:latin typeface="+mj-ea"/>
                  <a:ea typeface="+mj-ea"/>
                  <a:cs typeface="MiSans Light" panose="00000400000000000000" charset="-122"/>
                </a:rPr>
                <a:t>壹</a:t>
              </a:r>
              <a:endParaRPr lang="zh-CN" altLang="en-US" sz="2000">
                <a:ln w="38100">
                  <a:noFill/>
                </a:ln>
                <a:solidFill>
                  <a:srgbClr val="947E32"/>
                </a:solidFill>
                <a:latin typeface="+mj-ea"/>
                <a:ea typeface="+mj-ea"/>
                <a:cs typeface="MiSans Light" panose="00000400000000000000" charset="-122"/>
              </a:endParaRPr>
            </a:p>
          </p:txBody>
        </p:sp>
      </p:grpSp>
      <p:sp>
        <p:nvSpPr>
          <p:cNvPr id="141" name="文本框 7"/>
          <p:cNvSpPr txBox="1"/>
          <p:nvPr>
            <p:custDataLst>
              <p:tags r:id="rId6"/>
            </p:custDataLst>
          </p:nvPr>
        </p:nvSpPr>
        <p:spPr>
          <a:xfrm rot="5400000">
            <a:off x="-1224783" y="2661283"/>
            <a:ext cx="3033053" cy="19875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00" cap="all">
                <a:solidFill>
                  <a:srgbClr val="947E32"/>
                </a:solidFill>
                <a:latin typeface="+mj-lt"/>
                <a:ea typeface="+mj-ea"/>
                <a:cs typeface="MiSans Light" panose="00000400000000000000" charset="-122"/>
                <a:sym typeface="+mn-ea"/>
              </a:rPr>
              <a:t>Empty Mountain Osmanthus Flower</a:t>
            </a:r>
            <a:endParaRPr lang="zh-CN" altLang="en-US" sz="700" cap="all">
              <a:solidFill>
                <a:srgbClr val="947E32"/>
              </a:solidFill>
              <a:latin typeface="+mj-lt"/>
              <a:ea typeface="+mj-ea"/>
              <a:cs typeface="MiSans Light" panose="00000400000000000000" charset="-122"/>
              <a:sym typeface="+mn-ea"/>
            </a:endParaRPr>
          </a:p>
        </p:txBody>
      </p:sp>
      <p:sp>
        <p:nvSpPr>
          <p:cNvPr id="145" name="矩形 144"/>
          <p:cNvSpPr/>
          <p:nvPr>
            <p:custDataLst>
              <p:tags r:id="rId7"/>
            </p:custDataLst>
          </p:nvPr>
        </p:nvSpPr>
        <p:spPr bwMode="auto">
          <a:xfrm>
            <a:off x="1076147" y="2328733"/>
            <a:ext cx="665383" cy="522814"/>
          </a:xfrm>
          <a:prstGeom prst="rect">
            <a:avLst/>
          </a:prstGeom>
          <a:noFill/>
        </p:spPr>
        <p:txBody>
          <a:bodyPr wrap="square" rtlCol="0">
            <a:spAutoFit/>
          </a:bodyPr>
          <a:lstStyle/>
          <a:p>
            <a:endParaRPr lang="zh-CN" altLang="en-US" sz="2800">
              <a:ln w="38100">
                <a:noFill/>
              </a:ln>
              <a:solidFill>
                <a:srgbClr val="947E32"/>
              </a:solidFill>
              <a:latin typeface="+mj-ea"/>
              <a:ea typeface="+mj-ea"/>
              <a:cs typeface="MiSans Light" panose="00000400000000000000" charset="-122"/>
            </a:endParaRPr>
          </a:p>
        </p:txBody>
      </p:sp>
      <p:sp>
        <p:nvSpPr>
          <p:cNvPr id="146" name="矩形 145"/>
          <p:cNvSpPr/>
          <p:nvPr>
            <p:custDataLst>
              <p:tags r:id="rId8"/>
            </p:custDataLst>
          </p:nvPr>
        </p:nvSpPr>
        <p:spPr bwMode="auto">
          <a:xfrm>
            <a:off x="1583690" y="2083435"/>
            <a:ext cx="2372360" cy="645160"/>
          </a:xfrm>
          <a:prstGeom prst="rect">
            <a:avLst/>
          </a:prstGeom>
          <a:noFill/>
        </p:spPr>
        <p:txBody>
          <a:bodyPr wrap="square" rtlCol="0">
            <a:spAutoFit/>
          </a:bodyPr>
          <a:lstStyle/>
          <a:p>
            <a:pPr lvl="0" algn="l">
              <a:buClrTx/>
              <a:buSzTx/>
              <a:buFontTx/>
            </a:pPr>
            <a:r>
              <a:rPr lang="zh-CN" altLang="en-US">
                <a:ln w="38100">
                  <a:noFill/>
                </a:ln>
                <a:solidFill>
                  <a:srgbClr val="947E32"/>
                </a:solidFill>
                <a:latin typeface="+mj-ea"/>
                <a:ea typeface="+mj-ea"/>
                <a:cs typeface="MiSans Light" panose="00000400000000000000" charset="-122"/>
                <a:sym typeface="+mn-ea"/>
              </a:rPr>
              <a:t>The Origin of </a:t>
            </a:r>
            <a:endParaRPr lang="zh-CN" altLang="en-US">
              <a:ln w="38100">
                <a:noFill/>
              </a:ln>
              <a:solidFill>
                <a:srgbClr val="947E32"/>
              </a:solidFill>
              <a:latin typeface="+mj-ea"/>
              <a:ea typeface="+mj-ea"/>
              <a:cs typeface="MiSans Light" panose="00000400000000000000" charset="-122"/>
              <a:sym typeface="+mn-ea"/>
            </a:endParaRPr>
          </a:p>
          <a:p>
            <a:pPr lvl="0" algn="l">
              <a:buClrTx/>
              <a:buSzTx/>
              <a:buFontTx/>
            </a:pPr>
            <a:r>
              <a:rPr lang="zh-CN" altLang="en-US">
                <a:ln w="38100">
                  <a:noFill/>
                </a:ln>
                <a:solidFill>
                  <a:srgbClr val="947E32"/>
                </a:solidFill>
                <a:latin typeface="+mj-ea"/>
                <a:ea typeface="+mj-ea"/>
                <a:cs typeface="MiSans Light" panose="00000400000000000000" charset="-122"/>
                <a:sym typeface="+mn-ea"/>
              </a:rPr>
              <a:t>Tea-picking Opera</a:t>
            </a:r>
            <a:endParaRPr lang="zh-CN" altLang="en-US">
              <a:ln w="38100">
                <a:noFill/>
              </a:ln>
              <a:solidFill>
                <a:srgbClr val="947E32"/>
              </a:solidFill>
              <a:latin typeface="+mj-ea"/>
              <a:ea typeface="+mj-ea"/>
              <a:cs typeface="MiSans Light" panose="00000400000000000000" charset="-122"/>
              <a:sym typeface="+mn-ea"/>
            </a:endParaRPr>
          </a:p>
        </p:txBody>
      </p:sp>
      <p:grpSp>
        <p:nvGrpSpPr>
          <p:cNvPr id="147" name="组合 146"/>
          <p:cNvGrpSpPr/>
          <p:nvPr>
            <p:custDataLst>
              <p:tags r:id="rId9"/>
            </p:custDataLst>
          </p:nvPr>
        </p:nvGrpSpPr>
        <p:grpSpPr>
          <a:xfrm>
            <a:off x="1013252" y="2182156"/>
            <a:ext cx="564464" cy="489363"/>
            <a:chOff x="1509900" y="1660520"/>
            <a:chExt cx="1042454" cy="904461"/>
          </a:xfrm>
        </p:grpSpPr>
        <p:sp>
          <p:nvSpPr>
            <p:cNvPr id="148" name="椭圆 147"/>
            <p:cNvSpPr/>
            <p:nvPr>
              <p:custDataLst>
                <p:tags r:id="rId10"/>
              </p:custDataLst>
            </p:nvPr>
          </p:nvSpPr>
          <p:spPr>
            <a:xfrm>
              <a:off x="1578897" y="1660520"/>
              <a:ext cx="904461" cy="904461"/>
            </a:xfrm>
            <a:prstGeom prst="ellipse">
              <a:avLst/>
            </a:prstGeom>
            <a:noFill/>
            <a:ln w="38100" cmpd="thickThin">
              <a:solidFill>
                <a:srgbClr val="947E32"/>
              </a:solidFill>
            </a:ln>
            <a:extLst>
              <a:ext uri="{909E8E84-426E-40DD-AFC4-6F175D3DCCD1}">
                <a14:hiddenFill xmlns:a14="http://schemas.microsoft.com/office/drawing/2010/main">
                  <a:solidFill>
                    <a:srgbClr val="F0EBE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n>
                  <a:solidFill>
                    <a:srgbClr val="947E32"/>
                  </a:solidFill>
                </a:ln>
                <a:solidFill>
                  <a:srgbClr val="947E32"/>
                </a:solidFill>
                <a:latin typeface="思源宋体 CN Heavy" panose="02020900000000000000" pitchFamily="18" charset="-122"/>
                <a:ea typeface="思源宋体 CN Heavy" panose="02020900000000000000" pitchFamily="18" charset="-122"/>
              </a:endParaRPr>
            </a:p>
          </p:txBody>
        </p:sp>
        <p:sp>
          <p:nvSpPr>
            <p:cNvPr id="149" name="矩形 148"/>
            <p:cNvSpPr/>
            <p:nvPr>
              <p:custDataLst>
                <p:tags r:id="rId11"/>
              </p:custDataLst>
            </p:nvPr>
          </p:nvSpPr>
          <p:spPr bwMode="auto">
            <a:xfrm>
              <a:off x="1509900" y="1731489"/>
              <a:ext cx="1042454" cy="736471"/>
            </a:xfrm>
            <a:prstGeom prst="rect">
              <a:avLst/>
            </a:prstGeom>
            <a:noFill/>
          </p:spPr>
          <p:txBody>
            <a:bodyPr wrap="square" rtlCol="0">
              <a:spAutoFit/>
            </a:bodyPr>
            <a:lstStyle/>
            <a:p>
              <a:pPr algn="ctr"/>
              <a:r>
                <a:rPr lang="zh-CN" altLang="en-US" sz="2000">
                  <a:ln w="38100">
                    <a:noFill/>
                  </a:ln>
                  <a:solidFill>
                    <a:srgbClr val="947E32"/>
                  </a:solidFill>
                  <a:latin typeface="+mj-ea"/>
                  <a:ea typeface="+mj-ea"/>
                  <a:cs typeface="MiSans Light" panose="00000400000000000000" charset="-122"/>
                </a:rPr>
                <a:t>贰</a:t>
              </a:r>
              <a:endParaRPr lang="zh-CN" altLang="en-US" sz="2000">
                <a:ln w="38100">
                  <a:noFill/>
                </a:ln>
                <a:solidFill>
                  <a:srgbClr val="947E32"/>
                </a:solidFill>
                <a:latin typeface="+mj-ea"/>
                <a:ea typeface="+mj-ea"/>
                <a:cs typeface="MiSans Light" panose="00000400000000000000" charset="-122"/>
              </a:endParaRPr>
            </a:p>
          </p:txBody>
        </p:sp>
      </p:grpSp>
      <p:sp>
        <p:nvSpPr>
          <p:cNvPr id="153" name="矩形 152"/>
          <p:cNvSpPr/>
          <p:nvPr>
            <p:custDataLst>
              <p:tags r:id="rId12"/>
            </p:custDataLst>
          </p:nvPr>
        </p:nvSpPr>
        <p:spPr bwMode="auto">
          <a:xfrm>
            <a:off x="1076147" y="3167568"/>
            <a:ext cx="665383" cy="522814"/>
          </a:xfrm>
          <a:prstGeom prst="rect">
            <a:avLst/>
          </a:prstGeom>
          <a:noFill/>
        </p:spPr>
        <p:txBody>
          <a:bodyPr wrap="square" rtlCol="0">
            <a:spAutoFit/>
          </a:bodyPr>
          <a:lstStyle/>
          <a:p>
            <a:endParaRPr lang="zh-CN" altLang="en-US" sz="2800">
              <a:ln w="38100">
                <a:noFill/>
              </a:ln>
              <a:solidFill>
                <a:srgbClr val="947E32"/>
              </a:solidFill>
              <a:latin typeface="+mj-ea"/>
              <a:ea typeface="+mj-ea"/>
              <a:cs typeface="MiSans Light" panose="00000400000000000000" charset="-122"/>
            </a:endParaRPr>
          </a:p>
        </p:txBody>
      </p:sp>
      <p:sp>
        <p:nvSpPr>
          <p:cNvPr id="154" name="矩形 153"/>
          <p:cNvSpPr/>
          <p:nvPr>
            <p:custDataLst>
              <p:tags r:id="rId13"/>
            </p:custDataLst>
          </p:nvPr>
        </p:nvSpPr>
        <p:spPr bwMode="auto">
          <a:xfrm>
            <a:off x="1594485" y="2952750"/>
            <a:ext cx="2794635" cy="645160"/>
          </a:xfrm>
          <a:prstGeom prst="rect">
            <a:avLst/>
          </a:prstGeom>
          <a:noFill/>
        </p:spPr>
        <p:txBody>
          <a:bodyPr wrap="square" rtlCol="0">
            <a:spAutoFit/>
          </a:bodyPr>
          <a:lstStyle/>
          <a:p>
            <a:pPr lvl="0" algn="l">
              <a:buClrTx/>
              <a:buSzTx/>
              <a:buFontTx/>
            </a:pPr>
            <a:r>
              <a:rPr lang="zh-CN" altLang="en-US">
                <a:ln w="38100">
                  <a:noFill/>
                </a:ln>
                <a:solidFill>
                  <a:srgbClr val="947E32"/>
                </a:solidFill>
                <a:latin typeface="+mj-ea"/>
                <a:ea typeface="+mj-ea"/>
                <a:cs typeface="MiSans Light" panose="00000400000000000000" charset="-122"/>
                <a:sym typeface="+mn-ea"/>
              </a:rPr>
              <a:t>The Development</a:t>
            </a:r>
            <a:endParaRPr lang="zh-CN" altLang="en-US">
              <a:ln w="38100">
                <a:noFill/>
              </a:ln>
              <a:solidFill>
                <a:srgbClr val="947E32"/>
              </a:solidFill>
              <a:latin typeface="+mj-ea"/>
              <a:ea typeface="+mj-ea"/>
              <a:cs typeface="MiSans Light" panose="00000400000000000000" charset="-122"/>
              <a:sym typeface="+mn-ea"/>
            </a:endParaRPr>
          </a:p>
          <a:p>
            <a:pPr lvl="0" algn="l">
              <a:buClrTx/>
              <a:buSzTx/>
              <a:buFontTx/>
            </a:pPr>
            <a:r>
              <a:rPr lang="zh-CN" altLang="en-US">
                <a:ln w="38100">
                  <a:noFill/>
                </a:ln>
                <a:solidFill>
                  <a:srgbClr val="947E32"/>
                </a:solidFill>
                <a:latin typeface="+mj-ea"/>
                <a:ea typeface="+mj-ea"/>
                <a:cs typeface="MiSans Light" panose="00000400000000000000" charset="-122"/>
                <a:sym typeface="+mn-ea"/>
              </a:rPr>
              <a:t> of Tea-picking Opera</a:t>
            </a:r>
            <a:endParaRPr lang="zh-CN" altLang="en-US">
              <a:ln w="38100">
                <a:noFill/>
              </a:ln>
              <a:solidFill>
                <a:srgbClr val="947E32"/>
              </a:solidFill>
              <a:latin typeface="+mj-ea"/>
              <a:ea typeface="+mj-ea"/>
              <a:cs typeface="MiSans Light" panose="00000400000000000000" charset="-122"/>
              <a:sym typeface="+mn-ea"/>
            </a:endParaRPr>
          </a:p>
        </p:txBody>
      </p:sp>
      <p:grpSp>
        <p:nvGrpSpPr>
          <p:cNvPr id="155" name="组合 154"/>
          <p:cNvGrpSpPr/>
          <p:nvPr>
            <p:custDataLst>
              <p:tags r:id="rId14"/>
            </p:custDataLst>
          </p:nvPr>
        </p:nvGrpSpPr>
        <p:grpSpPr>
          <a:xfrm>
            <a:off x="1013252" y="3020991"/>
            <a:ext cx="564464" cy="489363"/>
            <a:chOff x="1509900" y="1660520"/>
            <a:chExt cx="1042454" cy="904461"/>
          </a:xfrm>
        </p:grpSpPr>
        <p:sp>
          <p:nvSpPr>
            <p:cNvPr id="156" name="椭圆 155"/>
            <p:cNvSpPr/>
            <p:nvPr>
              <p:custDataLst>
                <p:tags r:id="rId15"/>
              </p:custDataLst>
            </p:nvPr>
          </p:nvSpPr>
          <p:spPr>
            <a:xfrm>
              <a:off x="1578897" y="1660520"/>
              <a:ext cx="904461" cy="904461"/>
            </a:xfrm>
            <a:prstGeom prst="ellipse">
              <a:avLst/>
            </a:prstGeom>
            <a:noFill/>
            <a:ln w="38100" cmpd="thickThin">
              <a:solidFill>
                <a:srgbClr val="947E32"/>
              </a:solidFill>
            </a:ln>
            <a:extLst>
              <a:ext uri="{909E8E84-426E-40DD-AFC4-6F175D3DCCD1}">
                <a14:hiddenFill xmlns:a14="http://schemas.microsoft.com/office/drawing/2010/main">
                  <a:solidFill>
                    <a:srgbClr val="F0EBE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n>
                  <a:solidFill>
                    <a:srgbClr val="FFC869"/>
                  </a:solidFill>
                </a:ln>
                <a:solidFill>
                  <a:srgbClr val="947E32"/>
                </a:solidFill>
                <a:latin typeface="思源宋体 CN Heavy" panose="02020900000000000000" pitchFamily="18" charset="-122"/>
                <a:ea typeface="思源宋体 CN Heavy" panose="02020900000000000000" pitchFamily="18" charset="-122"/>
              </a:endParaRPr>
            </a:p>
          </p:txBody>
        </p:sp>
        <p:sp>
          <p:nvSpPr>
            <p:cNvPr id="157" name="矩形 156"/>
            <p:cNvSpPr/>
            <p:nvPr>
              <p:custDataLst>
                <p:tags r:id="rId16"/>
              </p:custDataLst>
            </p:nvPr>
          </p:nvSpPr>
          <p:spPr bwMode="auto">
            <a:xfrm>
              <a:off x="1509900" y="1730431"/>
              <a:ext cx="1042454" cy="737042"/>
            </a:xfrm>
            <a:prstGeom prst="rect">
              <a:avLst/>
            </a:prstGeom>
            <a:noFill/>
          </p:spPr>
          <p:txBody>
            <a:bodyPr wrap="square" rtlCol="0">
              <a:spAutoFit/>
            </a:bodyPr>
            <a:lstStyle/>
            <a:p>
              <a:pPr algn="ctr"/>
              <a:r>
                <a:rPr lang="zh-CN" altLang="en-US" sz="2000">
                  <a:ln w="38100">
                    <a:noFill/>
                  </a:ln>
                  <a:solidFill>
                    <a:srgbClr val="947E32"/>
                  </a:solidFill>
                  <a:latin typeface="+mj-ea"/>
                  <a:ea typeface="+mj-ea"/>
                  <a:cs typeface="MiSans Light" panose="00000400000000000000" charset="-122"/>
                </a:rPr>
                <a:t>叁</a:t>
              </a:r>
              <a:endParaRPr lang="zh-CN" altLang="en-US" sz="2000">
                <a:ln w="38100">
                  <a:noFill/>
                </a:ln>
                <a:solidFill>
                  <a:srgbClr val="947E32"/>
                </a:solidFill>
                <a:latin typeface="+mj-ea"/>
                <a:ea typeface="+mj-ea"/>
                <a:cs typeface="MiSans Light" panose="00000400000000000000" charset="-122"/>
              </a:endParaRPr>
            </a:p>
          </p:txBody>
        </p:sp>
      </p:grpSp>
      <p:sp>
        <p:nvSpPr>
          <p:cNvPr id="161" name="矩形 160"/>
          <p:cNvSpPr/>
          <p:nvPr>
            <p:custDataLst>
              <p:tags r:id="rId17"/>
            </p:custDataLst>
          </p:nvPr>
        </p:nvSpPr>
        <p:spPr bwMode="auto">
          <a:xfrm>
            <a:off x="1076147" y="4006403"/>
            <a:ext cx="665383" cy="522814"/>
          </a:xfrm>
          <a:prstGeom prst="rect">
            <a:avLst/>
          </a:prstGeom>
          <a:noFill/>
        </p:spPr>
        <p:txBody>
          <a:bodyPr wrap="square" rtlCol="0">
            <a:spAutoFit/>
          </a:bodyPr>
          <a:lstStyle/>
          <a:p>
            <a:endParaRPr lang="zh-CN" altLang="en-US" sz="2800">
              <a:ln w="38100">
                <a:noFill/>
              </a:ln>
              <a:solidFill>
                <a:srgbClr val="947E32"/>
              </a:solidFill>
              <a:latin typeface="+mj-ea"/>
              <a:ea typeface="+mj-ea"/>
              <a:cs typeface="MiSans Light" panose="00000400000000000000" charset="-122"/>
            </a:endParaRPr>
          </a:p>
        </p:txBody>
      </p:sp>
      <p:sp>
        <p:nvSpPr>
          <p:cNvPr id="162" name="矩形 161"/>
          <p:cNvSpPr/>
          <p:nvPr>
            <p:custDataLst>
              <p:tags r:id="rId18"/>
            </p:custDataLst>
          </p:nvPr>
        </p:nvSpPr>
        <p:spPr bwMode="auto">
          <a:xfrm>
            <a:off x="1583690" y="3761105"/>
            <a:ext cx="2591435" cy="645160"/>
          </a:xfrm>
          <a:prstGeom prst="rect">
            <a:avLst/>
          </a:prstGeom>
          <a:noFill/>
        </p:spPr>
        <p:txBody>
          <a:bodyPr wrap="square" rtlCol="0">
            <a:spAutoFit/>
          </a:bodyPr>
          <a:lstStyle/>
          <a:p>
            <a:pPr lvl="0" algn="l">
              <a:buClrTx/>
              <a:buSzTx/>
              <a:buFontTx/>
            </a:pPr>
            <a:r>
              <a:rPr lang="zh-CN" altLang="en-US">
                <a:ln w="38100">
                  <a:noFill/>
                </a:ln>
                <a:solidFill>
                  <a:srgbClr val="947E32"/>
                </a:solidFill>
                <a:latin typeface="+mj-ea"/>
                <a:ea typeface="+mj-ea"/>
                <a:cs typeface="MiSans Light" panose="00000400000000000000" charset="-122"/>
                <a:sym typeface="+mn-ea"/>
              </a:rPr>
              <a:t>Gannan </a:t>
            </a:r>
            <a:endParaRPr lang="zh-CN" altLang="en-US">
              <a:ln w="38100">
                <a:noFill/>
              </a:ln>
              <a:solidFill>
                <a:srgbClr val="947E32"/>
              </a:solidFill>
              <a:latin typeface="+mj-ea"/>
              <a:ea typeface="+mj-ea"/>
              <a:cs typeface="MiSans Light" panose="00000400000000000000" charset="-122"/>
              <a:sym typeface="+mn-ea"/>
            </a:endParaRPr>
          </a:p>
          <a:p>
            <a:pPr lvl="0" algn="l">
              <a:buClrTx/>
              <a:buSzTx/>
              <a:buFontTx/>
            </a:pPr>
            <a:r>
              <a:rPr lang="zh-CN" altLang="en-US">
                <a:ln w="38100">
                  <a:noFill/>
                </a:ln>
                <a:solidFill>
                  <a:srgbClr val="947E32"/>
                </a:solidFill>
                <a:latin typeface="+mj-ea"/>
                <a:ea typeface="+mj-ea"/>
                <a:cs typeface="MiSans Light" panose="00000400000000000000" charset="-122"/>
                <a:sym typeface="+mn-ea"/>
              </a:rPr>
              <a:t>Tea-picking Opera</a:t>
            </a:r>
            <a:endParaRPr lang="zh-CN" altLang="en-US">
              <a:ln w="38100">
                <a:noFill/>
              </a:ln>
              <a:solidFill>
                <a:srgbClr val="947E32"/>
              </a:solidFill>
              <a:latin typeface="+mj-ea"/>
              <a:ea typeface="+mj-ea"/>
              <a:cs typeface="MiSans Light" panose="00000400000000000000" charset="-122"/>
              <a:sym typeface="+mn-ea"/>
            </a:endParaRPr>
          </a:p>
        </p:txBody>
      </p:sp>
      <p:grpSp>
        <p:nvGrpSpPr>
          <p:cNvPr id="163" name="组合 162"/>
          <p:cNvGrpSpPr/>
          <p:nvPr>
            <p:custDataLst>
              <p:tags r:id="rId19"/>
            </p:custDataLst>
          </p:nvPr>
        </p:nvGrpSpPr>
        <p:grpSpPr>
          <a:xfrm>
            <a:off x="1013252" y="3859826"/>
            <a:ext cx="564464" cy="489363"/>
            <a:chOff x="1509900" y="1660520"/>
            <a:chExt cx="1042454" cy="904461"/>
          </a:xfrm>
        </p:grpSpPr>
        <p:sp>
          <p:nvSpPr>
            <p:cNvPr id="164" name="椭圆 163"/>
            <p:cNvSpPr/>
            <p:nvPr>
              <p:custDataLst>
                <p:tags r:id="rId20"/>
              </p:custDataLst>
            </p:nvPr>
          </p:nvSpPr>
          <p:spPr>
            <a:xfrm>
              <a:off x="1578897" y="1660520"/>
              <a:ext cx="904461" cy="904461"/>
            </a:xfrm>
            <a:prstGeom prst="ellipse">
              <a:avLst/>
            </a:prstGeom>
            <a:noFill/>
            <a:ln w="38100" cmpd="thickThin">
              <a:solidFill>
                <a:srgbClr val="947E32"/>
              </a:solidFill>
            </a:ln>
            <a:extLst>
              <a:ext uri="{909E8E84-426E-40DD-AFC4-6F175D3DCCD1}">
                <a14:hiddenFill xmlns:a14="http://schemas.microsoft.com/office/drawing/2010/main">
                  <a:solidFill>
                    <a:srgbClr val="F0EBE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n>
                  <a:solidFill>
                    <a:srgbClr val="FFC869"/>
                  </a:solidFill>
                </a:ln>
                <a:solidFill>
                  <a:srgbClr val="947E32"/>
                </a:solidFill>
                <a:latin typeface="思源宋体 CN Heavy" panose="02020900000000000000" pitchFamily="18" charset="-122"/>
                <a:ea typeface="思源宋体 CN Heavy" panose="02020900000000000000" pitchFamily="18" charset="-122"/>
              </a:endParaRPr>
            </a:p>
          </p:txBody>
        </p:sp>
        <p:sp>
          <p:nvSpPr>
            <p:cNvPr id="165" name="矩形 164"/>
            <p:cNvSpPr/>
            <p:nvPr>
              <p:custDataLst>
                <p:tags r:id="rId21"/>
              </p:custDataLst>
            </p:nvPr>
          </p:nvSpPr>
          <p:spPr bwMode="auto">
            <a:xfrm>
              <a:off x="1509900" y="1744515"/>
              <a:ext cx="1042454" cy="737042"/>
            </a:xfrm>
            <a:prstGeom prst="rect">
              <a:avLst/>
            </a:prstGeom>
            <a:noFill/>
          </p:spPr>
          <p:txBody>
            <a:bodyPr wrap="square" rtlCol="0">
              <a:spAutoFit/>
            </a:bodyPr>
            <a:lstStyle/>
            <a:p>
              <a:pPr algn="ctr"/>
              <a:r>
                <a:rPr lang="zh-CN" altLang="en-US" sz="2000">
                  <a:ln w="38100">
                    <a:noFill/>
                  </a:ln>
                  <a:solidFill>
                    <a:srgbClr val="947E32"/>
                  </a:solidFill>
                  <a:latin typeface="+mj-ea"/>
                  <a:ea typeface="+mj-ea"/>
                  <a:cs typeface="MiSans Light" panose="00000400000000000000" charset="-122"/>
                </a:rPr>
                <a:t>肆</a:t>
              </a:r>
              <a:endParaRPr lang="zh-CN" altLang="en-US" sz="2000">
                <a:ln w="38100">
                  <a:noFill/>
                </a:ln>
                <a:solidFill>
                  <a:srgbClr val="947E32"/>
                </a:solidFill>
                <a:latin typeface="+mj-ea"/>
                <a:ea typeface="+mj-ea"/>
                <a:cs typeface="MiSans Light" panose="00000400000000000000" charset="-122"/>
              </a:endParaRPr>
            </a:p>
          </p:txBody>
        </p:sp>
      </p:grpSp>
      <p:grpSp>
        <p:nvGrpSpPr>
          <p:cNvPr id="4" name="组合 3"/>
          <p:cNvGrpSpPr/>
          <p:nvPr/>
        </p:nvGrpSpPr>
        <p:grpSpPr>
          <a:xfrm>
            <a:off x="1491806" y="255521"/>
            <a:ext cx="285079" cy="402790"/>
            <a:chOff x="920415" y="1836100"/>
            <a:chExt cx="344585" cy="486868"/>
          </a:xfrm>
        </p:grpSpPr>
        <p:sp>
          <p:nvSpPr>
            <p:cNvPr id="5" name="Freeform 9"/>
            <p:cNvSpPr>
              <a:spLocks noEditPoints="1"/>
            </p:cNvSpPr>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6" name="组合 5"/>
            <p:cNvGrpSpPr/>
            <p:nvPr/>
          </p:nvGrpSpPr>
          <p:grpSpPr>
            <a:xfrm>
              <a:off x="920415" y="1836100"/>
              <a:ext cx="344585" cy="486868"/>
              <a:chOff x="819478" y="1229995"/>
              <a:chExt cx="934368" cy="1320173"/>
            </a:xfrm>
          </p:grpSpPr>
          <p:sp>
            <p:nvSpPr>
              <p:cNvPr id="7" name="文本框 6"/>
              <p:cNvSpPr txBox="1"/>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8" name="文本框 7"/>
              <p:cNvSpPr txBox="1"/>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9" name="文本框 8"/>
              <p:cNvSpPr txBox="1"/>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10" name="文本框 9"/>
              <p:cNvSpPr txBox="1"/>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152400" y="118110"/>
            <a:ext cx="7938135" cy="460375"/>
          </a:xfrm>
          <a:prstGeom prst="rect">
            <a:avLst/>
          </a:prstGeom>
          <a:noFill/>
        </p:spPr>
        <p:txBody>
          <a:bodyPr wrap="square" rtlCol="0">
            <a:spAutoFit/>
          </a:bodyPr>
          <a:lstStyle/>
          <a:p>
            <a:r>
              <a:rPr lang="zh-CN" altLang="en-US" sz="2400">
                <a:ln w="38100">
                  <a:noFill/>
                </a:ln>
                <a:solidFill>
                  <a:srgbClr val="947E32"/>
                </a:solidFill>
                <a:latin typeface="+mj-ea"/>
                <a:ea typeface="+mj-ea"/>
                <a:cs typeface="MiSans Light" panose="00000400000000000000" charset="-122"/>
              </a:rPr>
              <a:t>Introduction to  Tea-picking Opera</a:t>
            </a:r>
            <a:endParaRPr lang="zh-CN" altLang="en-US" sz="2400">
              <a:ln w="38100">
                <a:noFill/>
              </a:ln>
              <a:solidFill>
                <a:srgbClr val="947E32"/>
              </a:solidFill>
              <a:latin typeface="+mj-ea"/>
              <a:ea typeface="+mj-ea"/>
              <a:cs typeface="MiSans Light" panose="00000400000000000000" charset="-122"/>
            </a:endParaRPr>
          </a:p>
        </p:txBody>
      </p:sp>
      <p:sp>
        <p:nvSpPr>
          <p:cNvPr id="11" name="矩形 10"/>
          <p:cNvSpPr/>
          <p:nvPr/>
        </p:nvSpPr>
        <p:spPr>
          <a:xfrm>
            <a:off x="669925" y="2447290"/>
            <a:ext cx="4456430" cy="1951990"/>
          </a:xfrm>
          <a:prstGeom prst="rect">
            <a:avLst/>
          </a:prstGeom>
          <a:noFill/>
        </p:spPr>
        <p:txBody>
          <a:bodyPr wrap="square" rtlCol="0">
            <a:noAutofit/>
          </a:bodyPr>
          <a:lstStyle/>
          <a:p>
            <a:pPr>
              <a:lnSpc>
                <a:spcPct val="150000"/>
              </a:lnSpc>
            </a:pPr>
            <a:r>
              <a:rPr lang="zh-CN" altLang="en-US" sz="1400" b="1">
                <a:solidFill>
                  <a:schemeClr val="tx1">
                    <a:lumMod val="75000"/>
                    <a:lumOff val="25000"/>
                  </a:schemeClr>
                </a:solidFill>
                <a:latin typeface="+mn-ea"/>
                <a:cs typeface="MiSans Light" panose="00000400000000000000" charset="-122"/>
                <a:sym typeface="Arial" panose="020B0604020202020204" pitchFamily="34" charset="0"/>
              </a:rPr>
              <a:t>Tea-Picking Opera, is a traditional Chinese folk opera originating from southern China, particularly in Jiangxi, Hunan, and Fujian provinces. It developed in rural tea-picking regions, where the daily activities of tea farmers are a central theme. The performances often depict the lives, work, and emotions of tea pickers, blending humor and local customs.</a:t>
            </a:r>
            <a:endParaRPr lang="zh-CN" altLang="en-US" sz="1400" b="1">
              <a:solidFill>
                <a:schemeClr val="tx1">
                  <a:lumMod val="75000"/>
                  <a:lumOff val="25000"/>
                </a:schemeClr>
              </a:solidFill>
              <a:latin typeface="+mn-ea"/>
              <a:cs typeface="MiSans Light" panose="00000400000000000000" charset="-122"/>
              <a:sym typeface="Arial" panose="020B0604020202020204" pitchFamily="34" charset="0"/>
            </a:endParaRPr>
          </a:p>
        </p:txBody>
      </p:sp>
      <p:sp>
        <p:nvSpPr>
          <p:cNvPr id="60" name="文本框 59"/>
          <p:cNvSpPr txBox="1"/>
          <p:nvPr/>
        </p:nvSpPr>
        <p:spPr>
          <a:xfrm>
            <a:off x="5334000" y="1256665"/>
            <a:ext cx="3571875" cy="3223260"/>
          </a:xfrm>
          <a:prstGeom prst="rect">
            <a:avLst/>
          </a:prstGeom>
          <a:noFill/>
        </p:spPr>
        <p:txBody>
          <a:bodyPr wrap="square">
            <a:noAutofit/>
          </a:bodyPr>
          <a:lstStyle/>
          <a:p>
            <a:pPr>
              <a:lnSpc>
                <a:spcPct val="150000"/>
              </a:lnSpc>
            </a:pPr>
            <a:r>
              <a:rPr kumimoji="0" lang="zh-CN" altLang="en-US" sz="1600" b="1" i="0" u="none" strike="noStrike" kern="1200" cap="none" spc="0" normalizeH="0" baseline="0" noProof="0">
                <a:ln>
                  <a:noFill/>
                </a:ln>
                <a:solidFill>
                  <a:schemeClr val="tx1">
                    <a:lumMod val="75000"/>
                    <a:lumOff val="25000"/>
                  </a:schemeClr>
                </a:solidFill>
                <a:effectLst/>
                <a:uLnTx/>
                <a:uFillTx/>
                <a:latin typeface="+mn-ea"/>
                <a:ea typeface="+mn-ea"/>
                <a:cs typeface="+mn-cs"/>
              </a:rPr>
              <a:t>It is produced in the Ming and Qing Dynasties, and has more than 400 years of history of a wide variety of distinctive features. On May 20, 2006, tea-picking opera was approved by the State Council and</a:t>
            </a:r>
            <a:r>
              <a:rPr kumimoji="0" lang="en-US" altLang="zh-CN" sz="1600" b="1" i="0" u="none" strike="noStrike" kern="1200" cap="none" spc="0" normalizeH="0" baseline="0" noProof="0">
                <a:ln>
                  <a:noFill/>
                </a:ln>
                <a:solidFill>
                  <a:schemeClr val="tx1">
                    <a:lumMod val="75000"/>
                    <a:lumOff val="25000"/>
                  </a:schemeClr>
                </a:solidFill>
                <a:effectLst/>
                <a:uLnTx/>
                <a:uFillTx/>
                <a:latin typeface="+mn-ea"/>
                <a:ea typeface="+mn-ea"/>
                <a:cs typeface="+mn-cs"/>
              </a:rPr>
              <a:t> </a:t>
            </a:r>
            <a:r>
              <a:rPr kumimoji="0" lang="zh-CN" altLang="en-US" sz="1600" b="1" i="0" u="none" strike="noStrike" kern="1200" cap="none" spc="0" normalizeH="0" baseline="0" noProof="0">
                <a:ln>
                  <a:noFill/>
                </a:ln>
                <a:solidFill>
                  <a:schemeClr val="tx1">
                    <a:lumMod val="75000"/>
                    <a:lumOff val="25000"/>
                  </a:schemeClr>
                </a:solidFill>
                <a:effectLst/>
                <a:uLnTx/>
                <a:uFillTx/>
                <a:latin typeface="+mn-ea"/>
                <a:ea typeface="+mn-ea"/>
                <a:cs typeface="+mn-cs"/>
              </a:rPr>
              <a:t>included in the first batch of the National Intangible Cultural Heritage Lists.</a:t>
            </a:r>
            <a:endParaRPr lang="zh-CN" altLang="en-US" sz="1600" b="1">
              <a:solidFill>
                <a:schemeClr val="tx1">
                  <a:lumMod val="75000"/>
                  <a:lumOff val="25000"/>
                </a:schemeClr>
              </a:solidFill>
            </a:endParaRPr>
          </a:p>
        </p:txBody>
      </p:sp>
      <p:grpSp>
        <p:nvGrpSpPr>
          <p:cNvPr id="14" name="组合 13"/>
          <p:cNvGrpSpPr/>
          <p:nvPr/>
        </p:nvGrpSpPr>
        <p:grpSpPr>
          <a:xfrm>
            <a:off x="388811" y="2625976"/>
            <a:ext cx="285079" cy="402790"/>
            <a:chOff x="920415" y="1836100"/>
            <a:chExt cx="344585" cy="486868"/>
          </a:xfrm>
        </p:grpSpPr>
        <p:sp>
          <p:nvSpPr>
            <p:cNvPr id="15" name="Freeform 9"/>
            <p:cNvSpPr>
              <a:spLocks noEditPoints="1"/>
            </p:cNvSpPr>
            <p:nvPr>
              <p:custDataLst>
                <p:tags r:id="rId2"/>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16" name="组合 15"/>
            <p:cNvGrpSpPr/>
            <p:nvPr/>
          </p:nvGrpSpPr>
          <p:grpSpPr>
            <a:xfrm>
              <a:off x="920415" y="1836100"/>
              <a:ext cx="344585" cy="486868"/>
              <a:chOff x="819478" y="1229995"/>
              <a:chExt cx="934368" cy="1320173"/>
            </a:xfrm>
          </p:grpSpPr>
          <p:sp>
            <p:nvSpPr>
              <p:cNvPr id="18" name="文本框 17"/>
              <p:cNvSpPr txBox="1"/>
              <p:nvPr>
                <p:custDataLst>
                  <p:tags r:id="rId3"/>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19" name="文本框 18"/>
              <p:cNvSpPr txBox="1"/>
              <p:nvPr>
                <p:custDataLst>
                  <p:tags r:id="rId4"/>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0" name="文本框 19"/>
              <p:cNvSpPr txBox="1"/>
              <p:nvPr>
                <p:custDataLst>
                  <p:tags r:id="rId5"/>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1" name="文本框 20"/>
              <p:cNvSpPr txBox="1"/>
              <p:nvPr>
                <p:custDataLst>
                  <p:tags r:id="rId6"/>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pic>
        <p:nvPicPr>
          <p:cNvPr id="2" name="图片 1"/>
          <p:cNvPicPr/>
          <p:nvPr>
            <p:custDataLst>
              <p:tags r:id="rId7"/>
            </p:custDataLst>
          </p:nvPr>
        </p:nvPicPr>
        <p:blipFill>
          <a:blip r:embed="rId8"/>
        </p:blipFill>
        <p:spPr>
          <a:xfrm>
            <a:off x="1023620" y="1052830"/>
            <a:ext cx="2804160" cy="1475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3" name="矩形 2"/>
          <p:cNvSpPr/>
          <p:nvPr>
            <p:custDataLst>
              <p:tags r:id="rId1"/>
            </p:custDataLst>
          </p:nvPr>
        </p:nvSpPr>
        <p:spPr bwMode="auto">
          <a:xfrm>
            <a:off x="404930" y="1097155"/>
            <a:ext cx="4015168" cy="1322070"/>
          </a:xfrm>
          <a:prstGeom prst="rect">
            <a:avLst/>
          </a:prstGeom>
          <a:noFill/>
        </p:spPr>
        <p:txBody>
          <a:bodyPr wrap="square" rtlCol="0">
            <a:spAutoFit/>
          </a:bodyPr>
          <a:lstStyle/>
          <a:p>
            <a:pPr algn="ctr"/>
            <a:r>
              <a:rPr lang="zh-CN" altLang="en-US" sz="2000">
                <a:ln w="38100">
                  <a:noFill/>
                </a:ln>
                <a:solidFill>
                  <a:srgbClr val="947E32"/>
                </a:solidFill>
                <a:latin typeface="+mj-ea"/>
                <a:ea typeface="+mj-ea"/>
                <a:cs typeface="MiSans Light" panose="00000400000000000000" charset="-122"/>
                <a:sym typeface="+mn-ea"/>
              </a:rPr>
              <a:t>Introduction </a:t>
            </a:r>
            <a:endParaRPr lang="zh-CN" altLang="en-US" sz="2000">
              <a:ln w="38100">
                <a:noFill/>
              </a:ln>
              <a:solidFill>
                <a:srgbClr val="947E32"/>
              </a:solidFill>
              <a:latin typeface="+mj-ea"/>
              <a:ea typeface="+mj-ea"/>
              <a:cs typeface="MiSans Light" panose="00000400000000000000" charset="-122"/>
              <a:sym typeface="+mn-ea"/>
            </a:endParaRPr>
          </a:p>
          <a:p>
            <a:pPr algn="ctr"/>
            <a:r>
              <a:rPr lang="zh-CN" altLang="en-US" sz="2000">
                <a:ln w="38100">
                  <a:noFill/>
                </a:ln>
                <a:solidFill>
                  <a:srgbClr val="947E32"/>
                </a:solidFill>
                <a:latin typeface="+mj-ea"/>
                <a:ea typeface="+mj-ea"/>
                <a:cs typeface="MiSans Light" panose="00000400000000000000" charset="-122"/>
                <a:sym typeface="+mn-ea"/>
              </a:rPr>
              <a:t>to  </a:t>
            </a:r>
            <a:endParaRPr lang="zh-CN" altLang="en-US" sz="2000">
              <a:ln w="38100">
                <a:noFill/>
              </a:ln>
              <a:solidFill>
                <a:srgbClr val="947E32"/>
              </a:solidFill>
              <a:latin typeface="+mj-ea"/>
              <a:ea typeface="+mj-ea"/>
              <a:cs typeface="MiSans Light" panose="00000400000000000000" charset="-122"/>
              <a:sym typeface="+mn-ea"/>
            </a:endParaRPr>
          </a:p>
          <a:p>
            <a:pPr algn="ctr"/>
            <a:r>
              <a:rPr lang="zh-CN" altLang="en-US" sz="2000">
                <a:ln w="38100">
                  <a:noFill/>
                </a:ln>
                <a:solidFill>
                  <a:srgbClr val="947E32"/>
                </a:solidFill>
                <a:latin typeface="+mj-ea"/>
                <a:ea typeface="+mj-ea"/>
                <a:cs typeface="MiSans Light" panose="00000400000000000000" charset="-122"/>
                <a:sym typeface="+mn-ea"/>
              </a:rPr>
              <a:t>Tea-picking </a:t>
            </a:r>
            <a:endParaRPr lang="zh-CN" altLang="en-US" sz="2000">
              <a:ln w="38100">
                <a:noFill/>
              </a:ln>
              <a:solidFill>
                <a:srgbClr val="947E32"/>
              </a:solidFill>
              <a:latin typeface="+mj-ea"/>
              <a:ea typeface="+mj-ea"/>
              <a:cs typeface="MiSans Light" panose="00000400000000000000" charset="-122"/>
              <a:sym typeface="+mn-ea"/>
            </a:endParaRPr>
          </a:p>
          <a:p>
            <a:pPr algn="ctr"/>
            <a:r>
              <a:rPr lang="zh-CN" altLang="en-US" sz="2000">
                <a:ln w="38100">
                  <a:noFill/>
                </a:ln>
                <a:solidFill>
                  <a:srgbClr val="947E32"/>
                </a:solidFill>
                <a:latin typeface="+mj-ea"/>
                <a:ea typeface="+mj-ea"/>
                <a:cs typeface="MiSans Light" panose="00000400000000000000" charset="-122"/>
                <a:sym typeface="+mn-ea"/>
              </a:rPr>
              <a:t>Opera</a:t>
            </a:r>
            <a:endParaRPr lang="zh-CN" altLang="en-US" sz="2000">
              <a:ln w="38100">
                <a:noFill/>
              </a:ln>
              <a:solidFill>
                <a:srgbClr val="947E32"/>
              </a:solidFill>
              <a:latin typeface="+mj-ea"/>
              <a:ea typeface="+mj-ea"/>
              <a:cs typeface="MiSans Light" panose="00000400000000000000" charset="-122"/>
            </a:endParaRPr>
          </a:p>
        </p:txBody>
      </p:sp>
      <p:sp>
        <p:nvSpPr>
          <p:cNvPr id="11" name="文本框 10"/>
          <p:cNvSpPr txBox="1"/>
          <p:nvPr>
            <p:custDataLst>
              <p:tags r:id="rId2"/>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BACKGROUND</a:t>
            </a:r>
            <a:endParaRPr lang="en-US" altLang="zh-CN">
              <a:solidFill>
                <a:srgbClr val="947E32"/>
              </a:solidFill>
            </a:endParaRPr>
          </a:p>
        </p:txBody>
      </p:sp>
      <p:grpSp>
        <p:nvGrpSpPr>
          <p:cNvPr id="14" name="组合 13"/>
          <p:cNvGrpSpPr/>
          <p:nvPr/>
        </p:nvGrpSpPr>
        <p:grpSpPr>
          <a:xfrm>
            <a:off x="3205671" y="1619501"/>
            <a:ext cx="285079" cy="402790"/>
            <a:chOff x="920415" y="1836100"/>
            <a:chExt cx="344585" cy="486868"/>
          </a:xfrm>
        </p:grpSpPr>
        <p:sp>
          <p:nvSpPr>
            <p:cNvPr id="15" name="Freeform 9"/>
            <p:cNvSpPr>
              <a:spLocks noEditPoints="1"/>
            </p:cNvSpPr>
            <p:nvPr>
              <p:custDataLst>
                <p:tags r:id="rId3"/>
              </p:custDataLst>
            </p:nvPr>
          </p:nvSpPr>
          <p:spPr bwMode="auto">
            <a:xfrm>
              <a:off x="938123" y="1896674"/>
              <a:ext cx="326616" cy="350632"/>
            </a:xfrm>
            <a:custGeom>
              <a:avLst/>
              <a:gdLst>
                <a:gd name="T0" fmla="*/ 102 w 112"/>
                <a:gd name="T1" fmla="*/ 118 h 120"/>
                <a:gd name="T2" fmla="*/ 70 w 112"/>
                <a:gd name="T3" fmla="*/ 116 h 120"/>
                <a:gd name="T4" fmla="*/ 39 w 112"/>
                <a:gd name="T5" fmla="*/ 119 h 120"/>
                <a:gd name="T6" fmla="*/ 10 w 112"/>
                <a:gd name="T7" fmla="*/ 120 h 120"/>
                <a:gd name="T8" fmla="*/ 2 w 112"/>
                <a:gd name="T9" fmla="*/ 109 h 120"/>
                <a:gd name="T10" fmla="*/ 0 w 112"/>
                <a:gd name="T11" fmla="*/ 75 h 120"/>
                <a:gd name="T12" fmla="*/ 3 w 112"/>
                <a:gd name="T13" fmla="*/ 40 h 120"/>
                <a:gd name="T14" fmla="*/ 3 w 112"/>
                <a:gd name="T15" fmla="*/ 10 h 120"/>
                <a:gd name="T16" fmla="*/ 12 w 112"/>
                <a:gd name="T17" fmla="*/ 1 h 120"/>
                <a:gd name="T18" fmla="*/ 40 w 112"/>
                <a:gd name="T19" fmla="*/ 0 h 120"/>
                <a:gd name="T20" fmla="*/ 68 w 112"/>
                <a:gd name="T21" fmla="*/ 1 h 120"/>
                <a:gd name="T22" fmla="*/ 103 w 112"/>
                <a:gd name="T23" fmla="*/ 0 h 120"/>
                <a:gd name="T24" fmla="*/ 112 w 112"/>
                <a:gd name="T25" fmla="*/ 7 h 120"/>
                <a:gd name="T26" fmla="*/ 112 w 112"/>
                <a:gd name="T27" fmla="*/ 40 h 120"/>
                <a:gd name="T28" fmla="*/ 109 w 112"/>
                <a:gd name="T29" fmla="*/ 75 h 120"/>
                <a:gd name="T30" fmla="*/ 108 w 112"/>
                <a:gd name="T31" fmla="*/ 109 h 120"/>
                <a:gd name="T32" fmla="*/ 102 w 112"/>
                <a:gd name="T33" fmla="*/ 118 h 120"/>
                <a:gd name="T34" fmla="*/ 15 w 112"/>
                <a:gd name="T35" fmla="*/ 10 h 120"/>
                <a:gd name="T36" fmla="*/ 12 w 112"/>
                <a:gd name="T37" fmla="*/ 14 h 120"/>
                <a:gd name="T38" fmla="*/ 9 w 112"/>
                <a:gd name="T39" fmla="*/ 40 h 120"/>
                <a:gd name="T40" fmla="*/ 9 w 112"/>
                <a:gd name="T41" fmla="*/ 75 h 120"/>
                <a:gd name="T42" fmla="*/ 11 w 112"/>
                <a:gd name="T43" fmla="*/ 105 h 120"/>
                <a:gd name="T44" fmla="*/ 13 w 112"/>
                <a:gd name="T45" fmla="*/ 110 h 120"/>
                <a:gd name="T46" fmla="*/ 40 w 112"/>
                <a:gd name="T47" fmla="*/ 114 h 120"/>
                <a:gd name="T48" fmla="*/ 70 w 112"/>
                <a:gd name="T49" fmla="*/ 110 h 120"/>
                <a:gd name="T50" fmla="*/ 100 w 112"/>
                <a:gd name="T51" fmla="*/ 112 h 120"/>
                <a:gd name="T52" fmla="*/ 102 w 112"/>
                <a:gd name="T53" fmla="*/ 109 h 120"/>
                <a:gd name="T54" fmla="*/ 101 w 112"/>
                <a:gd name="T55" fmla="*/ 75 h 120"/>
                <a:gd name="T56" fmla="*/ 103 w 112"/>
                <a:gd name="T57" fmla="*/ 39 h 120"/>
                <a:gd name="T58" fmla="*/ 103 w 112"/>
                <a:gd name="T59" fmla="*/ 10 h 120"/>
                <a:gd name="T60" fmla="*/ 100 w 112"/>
                <a:gd name="T61" fmla="*/ 10 h 120"/>
                <a:gd name="T62" fmla="*/ 68 w 112"/>
                <a:gd name="T63" fmla="*/ 10 h 120"/>
                <a:gd name="T64" fmla="*/ 40 w 112"/>
                <a:gd name="T65" fmla="*/ 7 h 120"/>
                <a:gd name="T66" fmla="*/ 15 w 112"/>
                <a:gd name="T6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0">
                  <a:moveTo>
                    <a:pt x="102" y="118"/>
                  </a:moveTo>
                  <a:cubicBezTo>
                    <a:pt x="87" y="118"/>
                    <a:pt x="85" y="116"/>
                    <a:pt x="70" y="116"/>
                  </a:cubicBezTo>
                  <a:cubicBezTo>
                    <a:pt x="55" y="116"/>
                    <a:pt x="54" y="119"/>
                    <a:pt x="39" y="119"/>
                  </a:cubicBezTo>
                  <a:cubicBezTo>
                    <a:pt x="24" y="119"/>
                    <a:pt x="25" y="120"/>
                    <a:pt x="10" y="120"/>
                  </a:cubicBezTo>
                  <a:cubicBezTo>
                    <a:pt x="5" y="120"/>
                    <a:pt x="2" y="114"/>
                    <a:pt x="2" y="109"/>
                  </a:cubicBezTo>
                  <a:cubicBezTo>
                    <a:pt x="2" y="92"/>
                    <a:pt x="0" y="92"/>
                    <a:pt x="0" y="75"/>
                  </a:cubicBezTo>
                  <a:cubicBezTo>
                    <a:pt x="0" y="58"/>
                    <a:pt x="3" y="58"/>
                    <a:pt x="3" y="40"/>
                  </a:cubicBezTo>
                  <a:cubicBezTo>
                    <a:pt x="3" y="23"/>
                    <a:pt x="2" y="19"/>
                    <a:pt x="3" y="10"/>
                  </a:cubicBezTo>
                  <a:cubicBezTo>
                    <a:pt x="4" y="4"/>
                    <a:pt x="7" y="1"/>
                    <a:pt x="12" y="1"/>
                  </a:cubicBezTo>
                  <a:cubicBezTo>
                    <a:pt x="27" y="1"/>
                    <a:pt x="25" y="0"/>
                    <a:pt x="40" y="0"/>
                  </a:cubicBezTo>
                  <a:cubicBezTo>
                    <a:pt x="55" y="0"/>
                    <a:pt x="53" y="1"/>
                    <a:pt x="68" y="1"/>
                  </a:cubicBezTo>
                  <a:cubicBezTo>
                    <a:pt x="83" y="1"/>
                    <a:pt x="88" y="0"/>
                    <a:pt x="103" y="0"/>
                  </a:cubicBezTo>
                  <a:cubicBezTo>
                    <a:pt x="109" y="0"/>
                    <a:pt x="112" y="2"/>
                    <a:pt x="112" y="7"/>
                  </a:cubicBezTo>
                  <a:cubicBezTo>
                    <a:pt x="112" y="24"/>
                    <a:pt x="112" y="23"/>
                    <a:pt x="112" y="40"/>
                  </a:cubicBezTo>
                  <a:cubicBezTo>
                    <a:pt x="112" y="58"/>
                    <a:pt x="109" y="58"/>
                    <a:pt x="109" y="75"/>
                  </a:cubicBezTo>
                  <a:cubicBezTo>
                    <a:pt x="109" y="92"/>
                    <a:pt x="108" y="92"/>
                    <a:pt x="108" y="109"/>
                  </a:cubicBezTo>
                  <a:cubicBezTo>
                    <a:pt x="108" y="114"/>
                    <a:pt x="107" y="118"/>
                    <a:pt x="102" y="118"/>
                  </a:cubicBezTo>
                  <a:close/>
                  <a:moveTo>
                    <a:pt x="15" y="10"/>
                  </a:moveTo>
                  <a:cubicBezTo>
                    <a:pt x="14" y="10"/>
                    <a:pt x="12" y="12"/>
                    <a:pt x="12" y="14"/>
                  </a:cubicBezTo>
                  <a:cubicBezTo>
                    <a:pt x="12" y="31"/>
                    <a:pt x="9" y="23"/>
                    <a:pt x="9" y="40"/>
                  </a:cubicBezTo>
                  <a:cubicBezTo>
                    <a:pt x="9" y="58"/>
                    <a:pt x="9" y="58"/>
                    <a:pt x="9" y="75"/>
                  </a:cubicBezTo>
                  <a:cubicBezTo>
                    <a:pt x="9" y="92"/>
                    <a:pt x="11" y="90"/>
                    <a:pt x="11" y="105"/>
                  </a:cubicBezTo>
                  <a:cubicBezTo>
                    <a:pt x="11" y="106"/>
                    <a:pt x="11" y="110"/>
                    <a:pt x="13" y="110"/>
                  </a:cubicBezTo>
                  <a:cubicBezTo>
                    <a:pt x="28" y="110"/>
                    <a:pt x="25" y="114"/>
                    <a:pt x="40" y="114"/>
                  </a:cubicBezTo>
                  <a:cubicBezTo>
                    <a:pt x="55" y="114"/>
                    <a:pt x="55" y="110"/>
                    <a:pt x="70" y="110"/>
                  </a:cubicBezTo>
                  <a:cubicBezTo>
                    <a:pt x="85" y="110"/>
                    <a:pt x="85" y="112"/>
                    <a:pt x="100" y="112"/>
                  </a:cubicBezTo>
                  <a:cubicBezTo>
                    <a:pt x="101" y="112"/>
                    <a:pt x="102" y="111"/>
                    <a:pt x="102" y="109"/>
                  </a:cubicBezTo>
                  <a:cubicBezTo>
                    <a:pt x="102" y="92"/>
                    <a:pt x="101" y="92"/>
                    <a:pt x="101" y="75"/>
                  </a:cubicBezTo>
                  <a:cubicBezTo>
                    <a:pt x="101" y="58"/>
                    <a:pt x="103" y="56"/>
                    <a:pt x="103" y="39"/>
                  </a:cubicBezTo>
                  <a:cubicBezTo>
                    <a:pt x="103" y="22"/>
                    <a:pt x="103" y="27"/>
                    <a:pt x="103" y="10"/>
                  </a:cubicBezTo>
                  <a:cubicBezTo>
                    <a:pt x="103" y="8"/>
                    <a:pt x="101" y="10"/>
                    <a:pt x="100" y="10"/>
                  </a:cubicBezTo>
                  <a:cubicBezTo>
                    <a:pt x="85" y="10"/>
                    <a:pt x="83" y="10"/>
                    <a:pt x="68" y="10"/>
                  </a:cubicBezTo>
                  <a:cubicBezTo>
                    <a:pt x="53" y="10"/>
                    <a:pt x="55" y="8"/>
                    <a:pt x="40" y="7"/>
                  </a:cubicBezTo>
                  <a:cubicBezTo>
                    <a:pt x="25" y="7"/>
                    <a:pt x="30" y="10"/>
                    <a:pt x="15" y="10"/>
                  </a:cubicBezTo>
                  <a:close/>
                </a:path>
              </a:pathLst>
            </a:custGeom>
            <a:solidFill>
              <a:srgbClr val="BC4036"/>
            </a:solidFill>
            <a:ln>
              <a:noFill/>
            </a:ln>
          </p:spPr>
          <p:txBody>
            <a:bodyPr vert="horz" wrap="square" lIns="91440" tIns="45720" rIns="91440" bIns="45720" numCol="1" anchor="t" anchorCtr="0" compatLnSpc="1"/>
            <a:lstStyle/>
            <a:p>
              <a:pPr algn="ctr"/>
              <a:endParaRPr lang="zh-CN" altLang="en-US" sz="900">
                <a:solidFill>
                  <a:srgbClr val="777F79"/>
                </a:solidFill>
              </a:endParaRPr>
            </a:p>
          </p:txBody>
        </p:sp>
        <p:grpSp>
          <p:nvGrpSpPr>
            <p:cNvPr id="16" name="组合 15"/>
            <p:cNvGrpSpPr/>
            <p:nvPr/>
          </p:nvGrpSpPr>
          <p:grpSpPr>
            <a:xfrm>
              <a:off x="920415" y="1836100"/>
              <a:ext cx="344585" cy="486868"/>
              <a:chOff x="819478" y="1229995"/>
              <a:chExt cx="934368" cy="1320173"/>
            </a:xfrm>
          </p:grpSpPr>
          <p:sp>
            <p:nvSpPr>
              <p:cNvPr id="18" name="文本框 17"/>
              <p:cNvSpPr txBox="1"/>
              <p:nvPr>
                <p:custDataLst>
                  <p:tags r:id="rId4"/>
                </p:custDataLst>
              </p:nvPr>
            </p:nvSpPr>
            <p:spPr>
              <a:xfrm>
                <a:off x="819478" y="1229995"/>
                <a:ext cx="651435"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空</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19" name="文本框 18"/>
              <p:cNvSpPr txBox="1"/>
              <p:nvPr>
                <p:custDataLst>
                  <p:tags r:id="rId5"/>
                </p:custDataLst>
              </p:nvPr>
            </p:nvSpPr>
            <p:spPr>
              <a:xfrm>
                <a:off x="1156996" y="1285989"/>
                <a:ext cx="596850"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山</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0" name="文本框 19"/>
              <p:cNvSpPr txBox="1"/>
              <p:nvPr>
                <p:custDataLst>
                  <p:tags r:id="rId6"/>
                </p:custDataLst>
              </p:nvPr>
            </p:nvSpPr>
            <p:spPr>
              <a:xfrm>
                <a:off x="825807" y="1642281"/>
                <a:ext cx="586693" cy="907887"/>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桂</a:t>
                </a:r>
                <a:endParaRPr lang="zh-CN" altLang="en-US" sz="1200">
                  <a:solidFill>
                    <a:srgbClr val="BC4036"/>
                  </a:solidFill>
                  <a:latin typeface="演示春风楷" panose="00000500000000000000" pitchFamily="2" charset="-122"/>
                  <a:ea typeface="演示春风楷" panose="00000500000000000000" pitchFamily="2" charset="-122"/>
                </a:endParaRPr>
              </a:p>
            </p:txBody>
          </p:sp>
          <p:sp>
            <p:nvSpPr>
              <p:cNvPr id="21" name="文本框 20"/>
              <p:cNvSpPr txBox="1"/>
              <p:nvPr>
                <p:custDataLst>
                  <p:tags r:id="rId7"/>
                </p:custDataLst>
              </p:nvPr>
            </p:nvSpPr>
            <p:spPr>
              <a:xfrm>
                <a:off x="1154263" y="1621160"/>
                <a:ext cx="586693" cy="907884"/>
              </a:xfrm>
              <a:prstGeom prst="rect">
                <a:avLst/>
              </a:prstGeom>
              <a:noFill/>
            </p:spPr>
            <p:txBody>
              <a:bodyPr wrap="square" rtlCol="0">
                <a:spAutoFit/>
              </a:bodyPr>
              <a:lstStyle/>
              <a:p>
                <a:pPr algn="ctr"/>
                <a:r>
                  <a:rPr lang="zh-CN" altLang="en-US" sz="1200">
                    <a:solidFill>
                      <a:srgbClr val="BC4036"/>
                    </a:solidFill>
                    <a:latin typeface="演示春风楷" panose="00000500000000000000" pitchFamily="2" charset="-122"/>
                    <a:ea typeface="演示春风楷" panose="00000500000000000000" pitchFamily="2" charset="-122"/>
                  </a:rPr>
                  <a:t>雨</a:t>
                </a:r>
                <a:endParaRPr lang="zh-CN" altLang="en-US" sz="1200">
                  <a:solidFill>
                    <a:srgbClr val="BC4036"/>
                  </a:solidFill>
                  <a:latin typeface="演示春风楷" panose="00000500000000000000" pitchFamily="2" charset="-122"/>
                  <a:ea typeface="演示春风楷" panose="00000500000000000000" pitchFamily="2" charset="-122"/>
                </a:endParaRPr>
              </a:p>
            </p:txBody>
          </p:sp>
        </p:grpSp>
      </p:grpSp>
      <p:sp>
        <p:nvSpPr>
          <p:cNvPr id="65" name="文本框 64"/>
          <p:cNvSpPr txBox="1"/>
          <p:nvPr/>
        </p:nvSpPr>
        <p:spPr>
          <a:xfrm>
            <a:off x="405130" y="2237105"/>
            <a:ext cx="4056380" cy="2465070"/>
          </a:xfrm>
          <a:prstGeom prst="rect">
            <a:avLst/>
          </a:prstGeom>
          <a:noFill/>
        </p:spPr>
        <p:txBody>
          <a:bodyPr wrap="square">
            <a:noAutofit/>
          </a:bodyPr>
          <a:p>
            <a:pPr>
              <a:lnSpc>
                <a:spcPct val="150000"/>
              </a:lnSpc>
            </a:pPr>
            <a:r>
              <a:rPr kumimoji="0" lang="zh-CN"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rPr>
              <a:t>Tea-picking opera in the provinces take local names to distinguish according to the regions, such as Guangdong's "Guangdong North Teapicking Drama", Hubei's "Yangxin Tea-picking Drama, " "Yellow Mei</a:t>
            </a:r>
            <a:r>
              <a:rPr kumimoji="0" lang="en-US" altLang="zh-CN" sz="1400" b="1" i="0" u="none" strike="noStrike" kern="1200" cap="none" spc="0" normalizeH="0" baseline="0" noProof="0">
                <a:ln>
                  <a:noFill/>
                </a:ln>
                <a:solidFill>
                  <a:schemeClr val="tx1">
                    <a:lumMod val="75000"/>
                    <a:lumOff val="25000"/>
                  </a:schemeClr>
                </a:solidFill>
                <a:effectLst/>
                <a:uLnTx/>
                <a:uFillTx/>
                <a:latin typeface="+mn-ea"/>
                <a:ea typeface="+mn-ea"/>
                <a:cs typeface="+mn-cs"/>
              </a:rPr>
              <a:t> </a:t>
            </a:r>
            <a:r>
              <a:rPr kumimoji="0" lang="zh-CN"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rPr>
              <a:t>Tea Opera, " "YuChun Tea-picking Opera" and so on.</a:t>
            </a:r>
            <a:endParaRPr kumimoji="0" lang="zh-CN" altLang="en-US" sz="1400" b="1" i="0" u="none" strike="noStrike" kern="1200" cap="none" spc="0" normalizeH="0" baseline="0" noProof="0">
              <a:ln>
                <a:noFill/>
              </a:ln>
              <a:solidFill>
                <a:schemeClr val="tx1">
                  <a:lumMod val="75000"/>
                  <a:lumOff val="25000"/>
                </a:schemeClr>
              </a:solidFill>
              <a:effectLst/>
              <a:uLnTx/>
              <a:uFillTx/>
              <a:latin typeface="+mn-ea"/>
              <a:ea typeface="+mn-ea"/>
              <a:cs typeface="+mn-cs"/>
            </a:endParaRPr>
          </a:p>
        </p:txBody>
      </p:sp>
      <p:pic>
        <p:nvPicPr>
          <p:cNvPr id="7" name="图片 6"/>
          <p:cNvPicPr>
            <a:picLocks noChangeAspect="1"/>
          </p:cNvPicPr>
          <p:nvPr/>
        </p:nvPicPr>
        <p:blipFill>
          <a:blip r:embed="rId8"/>
          <a:stretch>
            <a:fillRect/>
          </a:stretch>
        </p:blipFill>
        <p:spPr>
          <a:xfrm>
            <a:off x="5757545" y="1411605"/>
            <a:ext cx="1485900" cy="258127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7" name="矩形 6"/>
          <p:cNvSpPr/>
          <p:nvPr>
            <p:custDataLst>
              <p:tags r:id="rId1"/>
            </p:custDataLst>
          </p:nvPr>
        </p:nvSpPr>
        <p:spPr bwMode="auto">
          <a:xfrm>
            <a:off x="354330" y="97790"/>
            <a:ext cx="4994275" cy="829945"/>
          </a:xfrm>
          <a:prstGeom prst="rect">
            <a:avLst/>
          </a:prstGeom>
          <a:noFill/>
        </p:spPr>
        <p:txBody>
          <a:bodyPr wrap="square" rtlCol="0">
            <a:spAutoFit/>
          </a:bodyPr>
          <a:lstStyle/>
          <a:p>
            <a:pPr algn="ctr"/>
            <a:r>
              <a:rPr lang="zh-CN" altLang="en-US" sz="2400">
                <a:solidFill>
                  <a:srgbClr val="947E32"/>
                </a:solidFill>
                <a:cs typeface="MiSans Light" panose="00000400000000000000" charset="-122"/>
                <a:sym typeface="+mn-ea"/>
              </a:rPr>
              <a:t>The Origin of </a:t>
            </a:r>
            <a:endParaRPr lang="zh-CN" altLang="en-US" sz="2400">
              <a:solidFill>
                <a:srgbClr val="947E32"/>
              </a:solidFill>
              <a:cs typeface="MiSans Light" panose="00000400000000000000" charset="-122"/>
            </a:endParaRPr>
          </a:p>
          <a:p>
            <a:pPr algn="ctr"/>
            <a:r>
              <a:rPr lang="zh-CN" altLang="en-US" sz="2400">
                <a:solidFill>
                  <a:srgbClr val="947E32"/>
                </a:solidFill>
                <a:cs typeface="MiSans Light" panose="00000400000000000000" charset="-122"/>
                <a:sym typeface="+mn-ea"/>
              </a:rPr>
              <a:t>Tea-picking Opera</a:t>
            </a:r>
            <a:endParaRPr lang="zh-CN" altLang="en-US" sz="2400">
              <a:ln w="38100">
                <a:noFill/>
              </a:ln>
              <a:solidFill>
                <a:srgbClr val="947E32"/>
              </a:solidFill>
              <a:latin typeface="+mj-ea"/>
              <a:ea typeface="+mj-ea"/>
              <a:cs typeface="MiSans Light" panose="00000400000000000000" charset="-122"/>
            </a:endParaRPr>
          </a:p>
        </p:txBody>
      </p:sp>
      <p:sp>
        <p:nvSpPr>
          <p:cNvPr id="8" name="文本框 7"/>
          <p:cNvSpPr txBox="1"/>
          <p:nvPr>
            <p:custDataLst>
              <p:tags r:id="rId2"/>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CONTENT</a:t>
            </a:r>
            <a:endParaRPr lang="en-US" altLang="zh-CN">
              <a:solidFill>
                <a:srgbClr val="947E32"/>
              </a:solidFill>
            </a:endParaRPr>
          </a:p>
        </p:txBody>
      </p:sp>
      <p:sp>
        <p:nvSpPr>
          <p:cNvPr id="2" name="任意多边形: 形状 1"/>
          <p:cNvSpPr/>
          <p:nvPr>
            <p:custDataLst>
              <p:tags r:id="rId3"/>
            </p:custDataLst>
          </p:nvPr>
        </p:nvSpPr>
        <p:spPr>
          <a:xfrm rot="5400000">
            <a:off x="6411846" y="1543233"/>
            <a:ext cx="2227414" cy="2227414"/>
          </a:xfrm>
          <a:custGeom>
            <a:avLst/>
            <a:gdLst>
              <a:gd name="connsiteX0" fmla="*/ 0 w 5053616"/>
              <a:gd name="connsiteY0" fmla="*/ 2526810 h 5053618"/>
              <a:gd name="connsiteX1" fmla="*/ 1025438 w 5053616"/>
              <a:gd name="connsiteY1" fmla="*/ 1132996 h 5053618"/>
              <a:gd name="connsiteX2" fmla="*/ 1110995 w 5053616"/>
              <a:gd name="connsiteY2" fmla="*/ 1110997 h 5053618"/>
              <a:gd name="connsiteX3" fmla="*/ 1132994 w 5053616"/>
              <a:gd name="connsiteY3" fmla="*/ 1025440 h 5053618"/>
              <a:gd name="connsiteX4" fmla="*/ 2526808 w 5053616"/>
              <a:gd name="connsiteY4" fmla="*/ 0 h 5053618"/>
              <a:gd name="connsiteX5" fmla="*/ 3920622 w 5053616"/>
              <a:gd name="connsiteY5" fmla="*/ 1025440 h 5053618"/>
              <a:gd name="connsiteX6" fmla="*/ 3942621 w 5053616"/>
              <a:gd name="connsiteY6" fmla="*/ 1110997 h 5053618"/>
              <a:gd name="connsiteX7" fmla="*/ 4028179 w 5053616"/>
              <a:gd name="connsiteY7" fmla="*/ 1132996 h 5053618"/>
              <a:gd name="connsiteX8" fmla="*/ 5053616 w 5053616"/>
              <a:gd name="connsiteY8" fmla="*/ 2526810 h 5053618"/>
              <a:gd name="connsiteX9" fmla="*/ 4028178 w 5053616"/>
              <a:gd name="connsiteY9" fmla="*/ 3920624 h 5053618"/>
              <a:gd name="connsiteX10" fmla="*/ 3942621 w 5053616"/>
              <a:gd name="connsiteY10" fmla="*/ 3942623 h 5053618"/>
              <a:gd name="connsiteX11" fmla="*/ 3920622 w 5053616"/>
              <a:gd name="connsiteY11" fmla="*/ 4028180 h 5053618"/>
              <a:gd name="connsiteX12" fmla="*/ 2526808 w 5053616"/>
              <a:gd name="connsiteY12" fmla="*/ 5053618 h 5053618"/>
              <a:gd name="connsiteX13" fmla="*/ 1132994 w 5053616"/>
              <a:gd name="connsiteY13" fmla="*/ 4028180 h 5053618"/>
              <a:gd name="connsiteX14" fmla="*/ 1110995 w 5053616"/>
              <a:gd name="connsiteY14" fmla="*/ 3942623 h 5053618"/>
              <a:gd name="connsiteX15" fmla="*/ 1025438 w 5053616"/>
              <a:gd name="connsiteY15" fmla="*/ 3920624 h 5053618"/>
              <a:gd name="connsiteX16" fmla="*/ 0 w 5053616"/>
              <a:gd name="connsiteY16" fmla="*/ 2526810 h 505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3616" h="5053618">
                <a:moveTo>
                  <a:pt x="0" y="2526810"/>
                </a:moveTo>
                <a:cubicBezTo>
                  <a:pt x="0" y="1871919"/>
                  <a:pt x="431351" y="1317776"/>
                  <a:pt x="1025438" y="1132996"/>
                </a:cubicBezTo>
                <a:lnTo>
                  <a:pt x="1110995" y="1110997"/>
                </a:lnTo>
                <a:lnTo>
                  <a:pt x="1132994" y="1025440"/>
                </a:lnTo>
                <a:cubicBezTo>
                  <a:pt x="1317774" y="431352"/>
                  <a:pt x="1871918" y="0"/>
                  <a:pt x="2526808" y="0"/>
                </a:cubicBezTo>
                <a:cubicBezTo>
                  <a:pt x="3181699" y="0"/>
                  <a:pt x="3735842" y="431352"/>
                  <a:pt x="3920622" y="1025440"/>
                </a:cubicBezTo>
                <a:lnTo>
                  <a:pt x="3942621" y="1110997"/>
                </a:lnTo>
                <a:lnTo>
                  <a:pt x="4028179" y="1132996"/>
                </a:lnTo>
                <a:cubicBezTo>
                  <a:pt x="4622265" y="1317776"/>
                  <a:pt x="5053617" y="1871919"/>
                  <a:pt x="5053616" y="2526810"/>
                </a:cubicBezTo>
                <a:cubicBezTo>
                  <a:pt x="5053616" y="3181700"/>
                  <a:pt x="4622265" y="3735843"/>
                  <a:pt x="4028178" y="3920624"/>
                </a:cubicBezTo>
                <a:lnTo>
                  <a:pt x="3942621" y="3942623"/>
                </a:lnTo>
                <a:lnTo>
                  <a:pt x="3920622" y="4028180"/>
                </a:lnTo>
                <a:cubicBezTo>
                  <a:pt x="3735842" y="4622267"/>
                  <a:pt x="3181699" y="5053618"/>
                  <a:pt x="2526808" y="5053618"/>
                </a:cubicBezTo>
                <a:cubicBezTo>
                  <a:pt x="1871918" y="5053618"/>
                  <a:pt x="1317774" y="4622267"/>
                  <a:pt x="1132994" y="4028180"/>
                </a:cubicBezTo>
                <a:lnTo>
                  <a:pt x="1110995" y="3942623"/>
                </a:lnTo>
                <a:lnTo>
                  <a:pt x="1025438" y="3920624"/>
                </a:lnTo>
                <a:cubicBezTo>
                  <a:pt x="431351" y="3735843"/>
                  <a:pt x="0" y="3181700"/>
                  <a:pt x="0" y="2526810"/>
                </a:cubicBezTo>
                <a:close/>
              </a:path>
            </a:pathLst>
          </a:custGeom>
          <a:gradFill flip="none" rotWithShape="1">
            <a:gsLst>
              <a:gs pos="0">
                <a:srgbClr val="F0A822"/>
              </a:gs>
              <a:gs pos="80000">
                <a:srgbClr val="E9DBB3">
                  <a:alpha val="0"/>
                </a:srgbClr>
              </a:gs>
            </a:gsLst>
            <a:lin ang="0" scaled="1"/>
            <a:tileRect/>
          </a:gradFill>
          <a:ln w="4445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dirty="0">
              <a:gradFill>
                <a:gsLst>
                  <a:gs pos="0">
                    <a:srgbClr val="F9E68C"/>
                  </a:gs>
                  <a:gs pos="80000">
                    <a:srgbClr val="F5AF5C"/>
                  </a:gs>
                </a:gsLst>
                <a:lin ang="13500000" scaled="1"/>
              </a:gradFill>
              <a:latin typeface="思源宋体 CN Heavy" panose="02020900000000000000" pitchFamily="18" charset="-122"/>
              <a:ea typeface="思源宋体 CN Heavy" panose="02020900000000000000" pitchFamily="18" charset="-122"/>
            </a:endParaRPr>
          </a:p>
        </p:txBody>
      </p:sp>
      <p:sp>
        <p:nvSpPr>
          <p:cNvPr id="3" name="文本框 2"/>
          <p:cNvSpPr txBox="1"/>
          <p:nvPr>
            <p:custDataLst>
              <p:tags r:id="rId4"/>
            </p:custDataLst>
          </p:nvPr>
        </p:nvSpPr>
        <p:spPr>
          <a:xfrm rot="16200000">
            <a:off x="2134870" y="-325120"/>
            <a:ext cx="2657475" cy="5648960"/>
          </a:xfrm>
          <a:prstGeom prst="rect">
            <a:avLst/>
          </a:prstGeom>
        </p:spPr>
        <p:txBody>
          <a:bodyPr vert="eaVert" wrap="square">
            <a:noAutofit/>
          </a:bodyPr>
          <a:lstStyle>
            <a:defPPr>
              <a:defRPr lang="en-US"/>
            </a:defPPr>
            <a:lvl1pPr algn="ctr">
              <a:lnSpc>
                <a:spcPct val="200000"/>
              </a:lnSpc>
              <a:defRPr kumimoji="0" sz="1200" b="0" i="0" u="none" strike="noStrike" cap="none" spc="0" normalizeH="0" baseline="0">
                <a:ln>
                  <a:noFill/>
                </a:ln>
                <a:solidFill>
                  <a:schemeClr val="bg1"/>
                </a:solidFill>
                <a:effectLst/>
                <a:uLnTx/>
                <a:uFillTx/>
                <a:latin typeface="+mn-ea"/>
              </a:defRPr>
            </a:lvl1pPr>
          </a:lstStyle>
          <a:p>
            <a:pPr algn="l"/>
            <a:r>
              <a:rPr lang="zh-CN" altLang="en-US" sz="1400" b="1">
                <a:solidFill>
                  <a:schemeClr val="tx1">
                    <a:lumMod val="65000"/>
                    <a:lumOff val="35000"/>
                  </a:schemeClr>
                </a:solidFill>
                <a:cs typeface="MiSans Light" panose="00000400000000000000" charset="-122"/>
              </a:rPr>
              <a:t>The production of tea-picking opera is</a:t>
            </a:r>
            <a:r>
              <a:rPr lang="en-US" altLang="zh-CN" sz="1400" b="1">
                <a:solidFill>
                  <a:schemeClr val="tx1">
                    <a:lumMod val="65000"/>
                    <a:lumOff val="35000"/>
                  </a:schemeClr>
                </a:solidFill>
                <a:cs typeface="MiSans Light" panose="00000400000000000000" charset="-122"/>
              </a:rPr>
              <a:t> </a:t>
            </a:r>
            <a:r>
              <a:rPr lang="zh-CN" altLang="en-US" sz="1400" b="1">
                <a:solidFill>
                  <a:schemeClr val="tx1">
                    <a:lumMod val="65000"/>
                    <a:lumOff val="35000"/>
                  </a:schemeClr>
                </a:solidFill>
                <a:cs typeface="MiSans Light" panose="00000400000000000000" charset="-122"/>
              </a:rPr>
              <a:t>related to the abundance of tea. According to historical records in the Ming Dynasty, in the tea area in the South of Fujian Province, east, south and north of Jiangxi Province, working women went up the mountain, picked tea while singing mountain</a:t>
            </a:r>
            <a:r>
              <a:rPr lang="en-US" altLang="zh-CN" sz="1400" b="1">
                <a:solidFill>
                  <a:schemeClr val="tx1">
                    <a:lumMod val="65000"/>
                    <a:lumOff val="35000"/>
                  </a:schemeClr>
                </a:solidFill>
                <a:cs typeface="MiSans Light" panose="00000400000000000000" charset="-122"/>
              </a:rPr>
              <a:t> </a:t>
            </a:r>
            <a:r>
              <a:rPr lang="zh-CN" altLang="en-US" sz="1400" b="1">
                <a:solidFill>
                  <a:schemeClr val="tx1">
                    <a:lumMod val="65000"/>
                    <a:lumOff val="35000"/>
                  </a:schemeClr>
                </a:solidFill>
                <a:cs typeface="MiSans Light" panose="00000400000000000000" charset="-122"/>
              </a:rPr>
              <a:t>songs to encourage labor enthusiasm.</a:t>
            </a:r>
            <a:endParaRPr lang="zh-CN" altLang="en-US" sz="1400" b="1">
              <a:solidFill>
                <a:schemeClr val="tx1">
                  <a:lumMod val="65000"/>
                  <a:lumOff val="35000"/>
                </a:schemeClr>
              </a:solidFill>
              <a:cs typeface="MiSans Light" panose="00000400000000000000" charset="-122"/>
            </a:endParaRPr>
          </a:p>
        </p:txBody>
      </p:sp>
      <p:cxnSp>
        <p:nvCxnSpPr>
          <p:cNvPr id="18" name="直接连接符 17"/>
          <p:cNvCxnSpPr/>
          <p:nvPr/>
        </p:nvCxnSpPr>
        <p:spPr>
          <a:xfrm>
            <a:off x="953264" y="4104640"/>
            <a:ext cx="7237473" cy="0"/>
          </a:xfrm>
          <a:prstGeom prst="line">
            <a:avLst/>
          </a:prstGeom>
          <a:ln>
            <a:solidFill>
              <a:srgbClr val="947E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17537" y="4104640"/>
            <a:ext cx="508926" cy="0"/>
          </a:xfrm>
          <a:prstGeom prst="line">
            <a:avLst/>
          </a:prstGeom>
          <a:ln w="19050">
            <a:solidFill>
              <a:srgbClr val="947E32"/>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286000" y="4438749"/>
            <a:ext cx="4572000" cy="261610"/>
          </a:xfrm>
          <a:prstGeom prst="rect">
            <a:avLst/>
          </a:prstGeom>
          <a:noFill/>
        </p:spPr>
        <p:txBody>
          <a:bodyPr wrap="square" rtlCol="0">
            <a:spAutoFit/>
          </a:bodyPr>
          <a:lstStyle>
            <a:defPPr>
              <a:defRPr lang="en-US"/>
            </a:defPPr>
            <a:lvl1pPr>
              <a:defRPr sz="2000">
                <a:ln w="38100">
                  <a:noFill/>
                </a:ln>
                <a:solidFill>
                  <a:srgbClr val="947E32"/>
                </a:solidFill>
                <a:latin typeface="+mj-ea"/>
                <a:ea typeface="+mj-ea"/>
                <a:cs typeface="MiSans Light" panose="00000400000000000000" charset="-122"/>
              </a:defRPr>
            </a:lvl1pPr>
          </a:lstStyle>
          <a:p>
            <a:pPr algn="dist"/>
            <a:r>
              <a:rPr lang="zh-CN" altLang="en-US" sz="1050"/>
              <a:t>桂花留晚色 帘影淡秋光</a:t>
            </a:r>
            <a:endParaRPr lang="zh-CN" altLang="en-US" sz="1050"/>
          </a:p>
        </p:txBody>
      </p:sp>
      <p:pic>
        <p:nvPicPr>
          <p:cNvPr id="23" name="图片 22"/>
          <p:cNvPicPr>
            <a:picLocks noChangeAspect="1"/>
          </p:cNvPicPr>
          <p:nvPr>
            <p:custDataLst>
              <p:tags r:id="rId5"/>
            </p:custDataLst>
          </p:nvPr>
        </p:nvPicPr>
        <p:blipFill>
          <a:blip r:embed="rId6"/>
          <a:srcRect/>
          <a:stretch>
            <a:fillRect/>
          </a:stretch>
        </p:blipFill>
        <p:spPr>
          <a:xfrm>
            <a:off x="6719006" y="1986108"/>
            <a:ext cx="1644507" cy="1644507"/>
          </a:xfrm>
          <a:custGeom>
            <a:avLst/>
            <a:gdLst>
              <a:gd name="connsiteX0" fmla="*/ 1113707 w 2227414"/>
              <a:gd name="connsiteY0" fmla="*/ 0 h 2227414"/>
              <a:gd name="connsiteX1" fmla="*/ 1728039 w 2227414"/>
              <a:gd name="connsiteY1" fmla="*/ 451969 h 2227414"/>
              <a:gd name="connsiteX2" fmla="*/ 1737735 w 2227414"/>
              <a:gd name="connsiteY2" fmla="*/ 489678 h 2227414"/>
              <a:gd name="connsiteX3" fmla="*/ 1775445 w 2227414"/>
              <a:gd name="connsiteY3" fmla="*/ 499375 h 2227414"/>
              <a:gd name="connsiteX4" fmla="*/ 2227414 w 2227414"/>
              <a:gd name="connsiteY4" fmla="*/ 1113707 h 2227414"/>
              <a:gd name="connsiteX5" fmla="*/ 1775445 w 2227414"/>
              <a:gd name="connsiteY5" fmla="*/ 1728040 h 2227414"/>
              <a:gd name="connsiteX6" fmla="*/ 1737735 w 2227414"/>
              <a:gd name="connsiteY6" fmla="*/ 1737736 h 2227414"/>
              <a:gd name="connsiteX7" fmla="*/ 1728039 w 2227414"/>
              <a:gd name="connsiteY7" fmla="*/ 1775446 h 2227414"/>
              <a:gd name="connsiteX8" fmla="*/ 1113707 w 2227414"/>
              <a:gd name="connsiteY8" fmla="*/ 2227414 h 2227414"/>
              <a:gd name="connsiteX9" fmla="*/ 499374 w 2227414"/>
              <a:gd name="connsiteY9" fmla="*/ 1775446 h 2227414"/>
              <a:gd name="connsiteX10" fmla="*/ 489678 w 2227414"/>
              <a:gd name="connsiteY10" fmla="*/ 1737736 h 2227414"/>
              <a:gd name="connsiteX11" fmla="*/ 451968 w 2227414"/>
              <a:gd name="connsiteY11" fmla="*/ 1728040 h 2227414"/>
              <a:gd name="connsiteX12" fmla="*/ 0 w 2227414"/>
              <a:gd name="connsiteY12" fmla="*/ 1113707 h 2227414"/>
              <a:gd name="connsiteX13" fmla="*/ 451968 w 2227414"/>
              <a:gd name="connsiteY13" fmla="*/ 499375 h 2227414"/>
              <a:gd name="connsiteX14" fmla="*/ 489678 w 2227414"/>
              <a:gd name="connsiteY14" fmla="*/ 489678 h 2227414"/>
              <a:gd name="connsiteX15" fmla="*/ 499374 w 2227414"/>
              <a:gd name="connsiteY15" fmla="*/ 451969 h 2227414"/>
              <a:gd name="connsiteX16" fmla="*/ 1113707 w 2227414"/>
              <a:gd name="connsiteY16" fmla="*/ 0 h 22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7414" h="2227414">
                <a:moveTo>
                  <a:pt x="1113707" y="0"/>
                </a:moveTo>
                <a:cubicBezTo>
                  <a:pt x="1402354" y="0"/>
                  <a:pt x="1646596" y="190121"/>
                  <a:pt x="1728039" y="451969"/>
                </a:cubicBezTo>
                <a:lnTo>
                  <a:pt x="1737735" y="489678"/>
                </a:lnTo>
                <a:lnTo>
                  <a:pt x="1775445" y="499375"/>
                </a:lnTo>
                <a:cubicBezTo>
                  <a:pt x="2037293" y="580818"/>
                  <a:pt x="2227414" y="825060"/>
                  <a:pt x="2227414" y="1113707"/>
                </a:cubicBezTo>
                <a:cubicBezTo>
                  <a:pt x="2227414" y="1402355"/>
                  <a:pt x="2037293" y="1646597"/>
                  <a:pt x="1775445" y="1728040"/>
                </a:cubicBezTo>
                <a:lnTo>
                  <a:pt x="1737735" y="1737736"/>
                </a:lnTo>
                <a:lnTo>
                  <a:pt x="1728039" y="1775446"/>
                </a:lnTo>
                <a:cubicBezTo>
                  <a:pt x="1646596" y="2037293"/>
                  <a:pt x="1402354" y="2227415"/>
                  <a:pt x="1113707" y="2227414"/>
                </a:cubicBezTo>
                <a:cubicBezTo>
                  <a:pt x="825060" y="2227414"/>
                  <a:pt x="580818" y="2037293"/>
                  <a:pt x="499374" y="1775446"/>
                </a:cubicBezTo>
                <a:lnTo>
                  <a:pt x="489678" y="1737736"/>
                </a:lnTo>
                <a:lnTo>
                  <a:pt x="451968" y="1728040"/>
                </a:lnTo>
                <a:cubicBezTo>
                  <a:pt x="190121" y="1646597"/>
                  <a:pt x="0" y="1402355"/>
                  <a:pt x="0" y="1113707"/>
                </a:cubicBezTo>
                <a:cubicBezTo>
                  <a:pt x="0" y="825060"/>
                  <a:pt x="190121" y="580818"/>
                  <a:pt x="451968" y="499375"/>
                </a:cubicBezTo>
                <a:lnTo>
                  <a:pt x="489678" y="489678"/>
                </a:lnTo>
                <a:lnTo>
                  <a:pt x="499374" y="451969"/>
                </a:lnTo>
                <a:cubicBezTo>
                  <a:pt x="580818" y="190121"/>
                  <a:pt x="825060" y="0"/>
                  <a:pt x="1113707"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pic>
        <p:nvPicPr>
          <p:cNvPr id="2" name="图片 1"/>
          <p:cNvPicPr>
            <a:picLocks noChangeAspect="1"/>
          </p:cNvPicPr>
          <p:nvPr>
            <p:custDataLst>
              <p:tags r:id="rId1"/>
            </p:custDataLst>
          </p:nvPr>
        </p:nvPicPr>
        <p:blipFill>
          <a:blip r:embed="rId2"/>
          <a:srcRect/>
          <a:stretch>
            <a:fillRect/>
          </a:stretch>
        </p:blipFill>
        <p:spPr>
          <a:xfrm>
            <a:off x="470264" y="1587540"/>
            <a:ext cx="1407885" cy="2501619"/>
          </a:xfrm>
          <a:custGeom>
            <a:avLst/>
            <a:gdLst>
              <a:gd name="connsiteX0" fmla="*/ 234652 w 1407885"/>
              <a:gd name="connsiteY0" fmla="*/ 0 h 2501619"/>
              <a:gd name="connsiteX1" fmla="*/ 1173233 w 1407885"/>
              <a:gd name="connsiteY1" fmla="*/ 0 h 2501619"/>
              <a:gd name="connsiteX2" fmla="*/ 1407885 w 1407885"/>
              <a:gd name="connsiteY2" fmla="*/ 234652 h 2501619"/>
              <a:gd name="connsiteX3" fmla="*/ 1407885 w 1407885"/>
              <a:gd name="connsiteY3" fmla="*/ 2266967 h 2501619"/>
              <a:gd name="connsiteX4" fmla="*/ 1173233 w 1407885"/>
              <a:gd name="connsiteY4" fmla="*/ 2501619 h 2501619"/>
              <a:gd name="connsiteX5" fmla="*/ 234652 w 1407885"/>
              <a:gd name="connsiteY5" fmla="*/ 2501619 h 2501619"/>
              <a:gd name="connsiteX6" fmla="*/ 0 w 1407885"/>
              <a:gd name="connsiteY6" fmla="*/ 2266967 h 2501619"/>
              <a:gd name="connsiteX7" fmla="*/ 0 w 1407885"/>
              <a:gd name="connsiteY7" fmla="*/ 234652 h 2501619"/>
              <a:gd name="connsiteX8" fmla="*/ 234652 w 1407885"/>
              <a:gd name="connsiteY8" fmla="*/ 0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5" h="2501619">
                <a:moveTo>
                  <a:pt x="234652" y="0"/>
                </a:moveTo>
                <a:lnTo>
                  <a:pt x="1173233" y="0"/>
                </a:lnTo>
                <a:cubicBezTo>
                  <a:pt x="1173233" y="129595"/>
                  <a:pt x="1278290" y="234652"/>
                  <a:pt x="1407885" y="234652"/>
                </a:cubicBezTo>
                <a:lnTo>
                  <a:pt x="1407885" y="2266967"/>
                </a:lnTo>
                <a:cubicBezTo>
                  <a:pt x="1278290" y="2266967"/>
                  <a:pt x="1173233" y="2372024"/>
                  <a:pt x="1173233" y="2501619"/>
                </a:cubicBezTo>
                <a:lnTo>
                  <a:pt x="234652" y="2501619"/>
                </a:lnTo>
                <a:cubicBezTo>
                  <a:pt x="234652" y="2372024"/>
                  <a:pt x="129595" y="2266967"/>
                  <a:pt x="0" y="2266967"/>
                </a:cubicBezTo>
                <a:lnTo>
                  <a:pt x="0" y="234652"/>
                </a:lnTo>
                <a:cubicBezTo>
                  <a:pt x="129595" y="234652"/>
                  <a:pt x="234652" y="129595"/>
                  <a:pt x="234652" y="0"/>
                </a:cubicBezTo>
                <a:close/>
              </a:path>
            </a:pathLst>
          </a:custGeom>
          <a:ln w="38100" cmpd="thickThin">
            <a:solidFill>
              <a:srgbClr val="947E32"/>
            </a:solidFill>
            <a:miter lim="800000"/>
            <a:headEnd/>
            <a:tailEnd/>
          </a:ln>
        </p:spPr>
      </p:pic>
      <p:grpSp>
        <p:nvGrpSpPr>
          <p:cNvPr id="10" name="组合 9"/>
          <p:cNvGrpSpPr/>
          <p:nvPr/>
        </p:nvGrpSpPr>
        <p:grpSpPr>
          <a:xfrm>
            <a:off x="2126615" y="1080770"/>
            <a:ext cx="6512560" cy="3540125"/>
            <a:chOff x="4489375" y="645690"/>
            <a:chExt cx="6569248" cy="3431731"/>
          </a:xfrm>
        </p:grpSpPr>
        <p:sp>
          <p:nvSpPr>
            <p:cNvPr id="11" name="任意多边形: 形状 10"/>
            <p:cNvSpPr/>
            <p:nvPr/>
          </p:nvSpPr>
          <p:spPr>
            <a:xfrm>
              <a:off x="4599546" y="645690"/>
              <a:ext cx="6181088" cy="656184"/>
            </a:xfrm>
            <a:custGeom>
              <a:avLst/>
              <a:gdLst>
                <a:gd name="connsiteX0" fmla="*/ 0 w 2326774"/>
                <a:gd name="connsiteY0" fmla="*/ 371375 h 742749"/>
                <a:gd name="connsiteX1" fmla="*/ 150712 w 2326774"/>
                <a:gd name="connsiteY1" fmla="*/ 166522 h 742749"/>
                <a:gd name="connsiteX2" fmla="*/ 163287 w 2326774"/>
                <a:gd name="connsiteY2" fmla="*/ 163288 h 742749"/>
                <a:gd name="connsiteX3" fmla="*/ 166520 w 2326774"/>
                <a:gd name="connsiteY3" fmla="*/ 150714 h 742749"/>
                <a:gd name="connsiteX4" fmla="*/ 371374 w 2326774"/>
                <a:gd name="connsiteY4" fmla="*/ 0 h 742749"/>
                <a:gd name="connsiteX5" fmla="*/ 374878 w 2326774"/>
                <a:gd name="connsiteY5" fmla="*/ 575 h 742749"/>
                <a:gd name="connsiteX6" fmla="*/ 1951899 w 2326774"/>
                <a:gd name="connsiteY6" fmla="*/ 575 h 742749"/>
                <a:gd name="connsiteX7" fmla="*/ 1955400 w 2326774"/>
                <a:gd name="connsiteY7" fmla="*/ 1 h 742749"/>
                <a:gd name="connsiteX8" fmla="*/ 2160254 w 2326774"/>
                <a:gd name="connsiteY8" fmla="*/ 150714 h 742749"/>
                <a:gd name="connsiteX9" fmla="*/ 2163487 w 2326774"/>
                <a:gd name="connsiteY9" fmla="*/ 163288 h 742749"/>
                <a:gd name="connsiteX10" fmla="*/ 2176062 w 2326774"/>
                <a:gd name="connsiteY10" fmla="*/ 166522 h 742749"/>
                <a:gd name="connsiteX11" fmla="*/ 2326774 w 2326774"/>
                <a:gd name="connsiteY11" fmla="*/ 371375 h 742749"/>
                <a:gd name="connsiteX12" fmla="*/ 2176062 w 2326774"/>
                <a:gd name="connsiteY12" fmla="*/ 576229 h 742749"/>
                <a:gd name="connsiteX13" fmla="*/ 2163487 w 2326774"/>
                <a:gd name="connsiteY13" fmla="*/ 579462 h 742749"/>
                <a:gd name="connsiteX14" fmla="*/ 2160254 w 2326774"/>
                <a:gd name="connsiteY14" fmla="*/ 592037 h 742749"/>
                <a:gd name="connsiteX15" fmla="*/ 1955400 w 2326774"/>
                <a:gd name="connsiteY15" fmla="*/ 742749 h 742749"/>
                <a:gd name="connsiteX16" fmla="*/ 1951893 w 2326774"/>
                <a:gd name="connsiteY16" fmla="*/ 742175 h 742749"/>
                <a:gd name="connsiteX17" fmla="*/ 374878 w 2326774"/>
                <a:gd name="connsiteY17" fmla="*/ 742175 h 742749"/>
                <a:gd name="connsiteX18" fmla="*/ 371374 w 2326774"/>
                <a:gd name="connsiteY18" fmla="*/ 742749 h 742749"/>
                <a:gd name="connsiteX19" fmla="*/ 166520 w 2326774"/>
                <a:gd name="connsiteY19" fmla="*/ 592037 h 742749"/>
                <a:gd name="connsiteX20" fmla="*/ 163287 w 2326774"/>
                <a:gd name="connsiteY20" fmla="*/ 579462 h 742749"/>
                <a:gd name="connsiteX21" fmla="*/ 150712 w 2326774"/>
                <a:gd name="connsiteY21" fmla="*/ 576229 h 742749"/>
                <a:gd name="connsiteX22" fmla="*/ 0 w 2326774"/>
                <a:gd name="connsiteY22" fmla="*/ 371375 h 74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6774" h="742749">
                  <a:moveTo>
                    <a:pt x="0" y="371375"/>
                  </a:moveTo>
                  <a:cubicBezTo>
                    <a:pt x="0" y="275124"/>
                    <a:pt x="63397" y="193679"/>
                    <a:pt x="150712" y="166522"/>
                  </a:cubicBezTo>
                  <a:lnTo>
                    <a:pt x="163287" y="163288"/>
                  </a:lnTo>
                  <a:lnTo>
                    <a:pt x="166520" y="150714"/>
                  </a:lnTo>
                  <a:cubicBezTo>
                    <a:pt x="193678" y="63399"/>
                    <a:pt x="275123" y="0"/>
                    <a:pt x="371374" y="0"/>
                  </a:cubicBezTo>
                  <a:lnTo>
                    <a:pt x="374878" y="575"/>
                  </a:lnTo>
                  <a:lnTo>
                    <a:pt x="1951899" y="575"/>
                  </a:lnTo>
                  <a:lnTo>
                    <a:pt x="1955400" y="1"/>
                  </a:lnTo>
                  <a:cubicBezTo>
                    <a:pt x="2051652" y="1"/>
                    <a:pt x="2133096" y="63399"/>
                    <a:pt x="2160254" y="150714"/>
                  </a:cubicBezTo>
                  <a:lnTo>
                    <a:pt x="2163487" y="163288"/>
                  </a:lnTo>
                  <a:lnTo>
                    <a:pt x="2176062" y="166522"/>
                  </a:lnTo>
                  <a:cubicBezTo>
                    <a:pt x="2263377" y="193679"/>
                    <a:pt x="2326774" y="275124"/>
                    <a:pt x="2326774" y="371375"/>
                  </a:cubicBezTo>
                  <a:cubicBezTo>
                    <a:pt x="2326774" y="467627"/>
                    <a:pt x="2263377" y="549071"/>
                    <a:pt x="2176062" y="576229"/>
                  </a:cubicBezTo>
                  <a:lnTo>
                    <a:pt x="2163487" y="579462"/>
                  </a:lnTo>
                  <a:lnTo>
                    <a:pt x="2160254" y="592037"/>
                  </a:lnTo>
                  <a:cubicBezTo>
                    <a:pt x="2133096" y="679352"/>
                    <a:pt x="2051652" y="742749"/>
                    <a:pt x="1955400" y="742749"/>
                  </a:cubicBezTo>
                  <a:lnTo>
                    <a:pt x="1951893" y="742175"/>
                  </a:lnTo>
                  <a:lnTo>
                    <a:pt x="374878" y="742175"/>
                  </a:lnTo>
                  <a:lnTo>
                    <a:pt x="371374" y="742749"/>
                  </a:lnTo>
                  <a:cubicBezTo>
                    <a:pt x="275123" y="742749"/>
                    <a:pt x="193678" y="679352"/>
                    <a:pt x="166520" y="592037"/>
                  </a:cubicBezTo>
                  <a:lnTo>
                    <a:pt x="163287" y="579462"/>
                  </a:lnTo>
                  <a:lnTo>
                    <a:pt x="150712" y="576229"/>
                  </a:lnTo>
                  <a:cubicBezTo>
                    <a:pt x="63397" y="549071"/>
                    <a:pt x="0" y="467627"/>
                    <a:pt x="0" y="371375"/>
                  </a:cubicBezTo>
                  <a:close/>
                </a:path>
              </a:pathLst>
            </a:custGeom>
            <a:solidFill>
              <a:srgbClr val="FCF5E7"/>
            </a:solidFill>
            <a:ln w="28575" cmpd="thickThin">
              <a:solidFill>
                <a:srgbClr val="947E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a:solidFill>
                    <a:srgbClr val="947E32"/>
                  </a:solidFill>
                  <a:cs typeface="MiSans Light" panose="00000400000000000000" charset="-122"/>
                  <a:sym typeface="+mn-ea"/>
                </a:rPr>
                <a:t>The Origin of </a:t>
              </a:r>
              <a:endParaRPr lang="zh-CN" altLang="en-US" sz="3200">
                <a:solidFill>
                  <a:srgbClr val="947E32"/>
                </a:solidFill>
                <a:cs typeface="MiSans Light" panose="00000400000000000000" charset="-122"/>
              </a:endParaRPr>
            </a:p>
            <a:p>
              <a:pPr algn="ctr"/>
              <a:r>
                <a:rPr lang="zh-CN" altLang="en-US" sz="3200">
                  <a:solidFill>
                    <a:srgbClr val="947E32"/>
                  </a:solidFill>
                  <a:cs typeface="MiSans Light" panose="00000400000000000000" charset="-122"/>
                  <a:sym typeface="+mn-ea"/>
                </a:rPr>
                <a:t>Tea-picking Opera</a:t>
              </a:r>
              <a:endParaRPr lang="zh-CN" altLang="en-US" sz="3200" dirty="0">
                <a:solidFill>
                  <a:srgbClr val="D9703F"/>
                </a:solidFill>
                <a:latin typeface="思源宋体 CN Heavy" panose="02020900000000000000" pitchFamily="18" charset="-122"/>
                <a:ea typeface="思源宋体 CN Heavy" panose="02020900000000000000" pitchFamily="18" charset="-122"/>
              </a:endParaRPr>
            </a:p>
          </p:txBody>
        </p:sp>
        <p:sp>
          <p:nvSpPr>
            <p:cNvPr id="12" name="PA_矩形 8"/>
            <p:cNvSpPr/>
            <p:nvPr>
              <p:custDataLst>
                <p:tags r:id="rId3"/>
              </p:custDataLst>
            </p:nvPr>
          </p:nvSpPr>
          <p:spPr>
            <a:xfrm>
              <a:off x="4557044" y="810224"/>
              <a:ext cx="1136488" cy="326861"/>
            </a:xfrm>
            <a:prstGeom prst="rect">
              <a:avLst/>
            </a:prstGeom>
            <a:ln>
              <a:noFill/>
            </a:ln>
          </p:spPr>
          <p:txBody>
            <a:bodyPr wrap="square">
              <a:spAutoFit/>
            </a:bodyPr>
            <a:lstStyle/>
            <a:p>
              <a:pPr algn="ctr"/>
              <a:endParaRPr lang="en-US" altLang="zh-CN" sz="1600" kern="100">
                <a:solidFill>
                  <a:srgbClr val="947E32"/>
                </a:solidFill>
                <a:latin typeface="+mj-ea"/>
                <a:ea typeface="+mj-ea"/>
              </a:endParaRPr>
            </a:p>
          </p:txBody>
        </p:sp>
        <p:sp>
          <p:nvSpPr>
            <p:cNvPr id="13" name="文本框 12"/>
            <p:cNvSpPr txBox="1"/>
            <p:nvPr/>
          </p:nvSpPr>
          <p:spPr>
            <a:xfrm>
              <a:off x="4489375" y="1754924"/>
              <a:ext cx="6569248" cy="2322497"/>
            </a:xfrm>
            <a:prstGeom prst="rect">
              <a:avLst/>
            </a:prstGeom>
            <a:noFill/>
          </p:spPr>
          <p:txBody>
            <a:bodyPr wrap="square">
              <a:noAutofit/>
            </a:bodyPr>
            <a:lstStyle/>
            <a:p>
              <a:pPr>
                <a:lnSpc>
                  <a:spcPct val="150000"/>
                </a:lnSpc>
              </a:pPr>
              <a:r>
                <a:rPr kumimoji="0" lang="zh-CN" altLang="en-US" sz="1600" b="1" i="0" u="none" strike="noStrike" kern="1200" cap="none" spc="0" normalizeH="0" baseline="0" noProof="0">
                  <a:ln>
                    <a:noFill/>
                  </a:ln>
                  <a:solidFill>
                    <a:schemeClr val="tx1"/>
                  </a:solidFill>
                  <a:effectLst/>
                  <a:uLnTx/>
                  <a:uFillTx/>
                  <a:latin typeface="+mn-ea"/>
                  <a:ea typeface="+mn-ea"/>
                  <a:cs typeface="+mn-cs"/>
                </a:rPr>
                <a:t>In special festival or time in rural areas such as at the time of widespread tea tress in March and harvesting, people sing in the tea forest with the joy of harvesting. Mountain songs and ditties sang by them are in vivid form and rich contents expressing the joy of labor and love between men and women.</a:t>
              </a:r>
              <a:endParaRPr kumimoji="0" lang="zh-CN" altLang="en-US" sz="1600" b="1" i="0" u="none" strike="noStrike" kern="1200" cap="none" spc="0" normalizeH="0" baseline="0" noProof="0">
                <a:ln>
                  <a:noFill/>
                </a:ln>
                <a:solidFill>
                  <a:schemeClr val="tx1"/>
                </a:solidFill>
                <a:effectLst/>
                <a:uLnTx/>
                <a:uFillTx/>
                <a:latin typeface="+mn-ea"/>
                <a:ea typeface="+mn-ea"/>
                <a:cs typeface="+mn-cs"/>
              </a:endParaRPr>
            </a:p>
          </p:txBody>
        </p:sp>
      </p:grpSp>
      <p:sp>
        <p:nvSpPr>
          <p:cNvPr id="17" name="矩形 16"/>
          <p:cNvSpPr/>
          <p:nvPr>
            <p:custDataLst>
              <p:tags r:id="rId4"/>
            </p:custDataLst>
          </p:nvPr>
        </p:nvSpPr>
        <p:spPr bwMode="auto">
          <a:xfrm>
            <a:off x="152529" y="117970"/>
            <a:ext cx="1974324" cy="460375"/>
          </a:xfrm>
          <a:prstGeom prst="rect">
            <a:avLst/>
          </a:prstGeom>
          <a:noFill/>
        </p:spPr>
        <p:txBody>
          <a:bodyPr wrap="square" rtlCol="0">
            <a:spAutoFit/>
          </a:bodyPr>
          <a:lstStyle/>
          <a:p>
            <a:endParaRPr lang="zh-CN" altLang="en-US" sz="2400">
              <a:ln w="38100">
                <a:noFill/>
              </a:ln>
              <a:solidFill>
                <a:srgbClr val="947E32"/>
              </a:solidFill>
              <a:latin typeface="+mj-ea"/>
              <a:ea typeface="+mj-ea"/>
              <a:cs typeface="MiSans Light" panose="00000400000000000000" charset="-122"/>
            </a:endParaRPr>
          </a:p>
        </p:txBody>
      </p:sp>
      <p:sp>
        <p:nvSpPr>
          <p:cNvPr id="20" name="文本框 19"/>
          <p:cNvSpPr txBox="1"/>
          <p:nvPr>
            <p:custDataLst>
              <p:tags r:id="rId5"/>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CONTENT</a:t>
            </a:r>
            <a:endParaRPr lang="en-US" altLang="zh-CN">
              <a:solidFill>
                <a:srgbClr val="947E3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pic>
        <p:nvPicPr>
          <p:cNvPr id="2" name="图片 1"/>
          <p:cNvPicPr>
            <a:picLocks noChangeAspect="1"/>
          </p:cNvPicPr>
          <p:nvPr>
            <p:custDataLst>
              <p:tags r:id="rId1"/>
            </p:custDataLst>
          </p:nvPr>
        </p:nvPicPr>
        <p:blipFill>
          <a:blip r:embed="rId2"/>
          <a:srcRect/>
          <a:stretch>
            <a:fillRect/>
          </a:stretch>
        </p:blipFill>
        <p:spPr>
          <a:xfrm>
            <a:off x="470264" y="1587540"/>
            <a:ext cx="1407885" cy="2501619"/>
          </a:xfrm>
          <a:custGeom>
            <a:avLst/>
            <a:gdLst>
              <a:gd name="connsiteX0" fmla="*/ 234652 w 1407885"/>
              <a:gd name="connsiteY0" fmla="*/ 0 h 2501619"/>
              <a:gd name="connsiteX1" fmla="*/ 1173233 w 1407885"/>
              <a:gd name="connsiteY1" fmla="*/ 0 h 2501619"/>
              <a:gd name="connsiteX2" fmla="*/ 1407885 w 1407885"/>
              <a:gd name="connsiteY2" fmla="*/ 234652 h 2501619"/>
              <a:gd name="connsiteX3" fmla="*/ 1407885 w 1407885"/>
              <a:gd name="connsiteY3" fmla="*/ 2266967 h 2501619"/>
              <a:gd name="connsiteX4" fmla="*/ 1173233 w 1407885"/>
              <a:gd name="connsiteY4" fmla="*/ 2501619 h 2501619"/>
              <a:gd name="connsiteX5" fmla="*/ 234652 w 1407885"/>
              <a:gd name="connsiteY5" fmla="*/ 2501619 h 2501619"/>
              <a:gd name="connsiteX6" fmla="*/ 0 w 1407885"/>
              <a:gd name="connsiteY6" fmla="*/ 2266967 h 2501619"/>
              <a:gd name="connsiteX7" fmla="*/ 0 w 1407885"/>
              <a:gd name="connsiteY7" fmla="*/ 234652 h 2501619"/>
              <a:gd name="connsiteX8" fmla="*/ 234652 w 1407885"/>
              <a:gd name="connsiteY8" fmla="*/ 0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5" h="2501619">
                <a:moveTo>
                  <a:pt x="234652" y="0"/>
                </a:moveTo>
                <a:lnTo>
                  <a:pt x="1173233" y="0"/>
                </a:lnTo>
                <a:cubicBezTo>
                  <a:pt x="1173233" y="129595"/>
                  <a:pt x="1278290" y="234652"/>
                  <a:pt x="1407885" y="234652"/>
                </a:cubicBezTo>
                <a:lnTo>
                  <a:pt x="1407885" y="2266967"/>
                </a:lnTo>
                <a:cubicBezTo>
                  <a:pt x="1278290" y="2266967"/>
                  <a:pt x="1173233" y="2372024"/>
                  <a:pt x="1173233" y="2501619"/>
                </a:cubicBezTo>
                <a:lnTo>
                  <a:pt x="234652" y="2501619"/>
                </a:lnTo>
                <a:cubicBezTo>
                  <a:pt x="234652" y="2372024"/>
                  <a:pt x="129595" y="2266967"/>
                  <a:pt x="0" y="2266967"/>
                </a:cubicBezTo>
                <a:lnTo>
                  <a:pt x="0" y="234652"/>
                </a:lnTo>
                <a:cubicBezTo>
                  <a:pt x="129595" y="234652"/>
                  <a:pt x="234652" y="129595"/>
                  <a:pt x="234652" y="0"/>
                </a:cubicBezTo>
                <a:close/>
              </a:path>
            </a:pathLst>
          </a:custGeom>
          <a:ln w="38100" cmpd="thickThin">
            <a:solidFill>
              <a:srgbClr val="947E32"/>
            </a:solidFill>
            <a:miter lim="800000"/>
            <a:headEnd/>
            <a:tailEnd/>
          </a:ln>
        </p:spPr>
      </p:pic>
      <p:grpSp>
        <p:nvGrpSpPr>
          <p:cNvPr id="10" name="组合 9"/>
          <p:cNvGrpSpPr/>
          <p:nvPr/>
        </p:nvGrpSpPr>
        <p:grpSpPr>
          <a:xfrm>
            <a:off x="2126615" y="1080770"/>
            <a:ext cx="6512560" cy="4062730"/>
            <a:chOff x="4489375" y="645690"/>
            <a:chExt cx="6569248" cy="3938335"/>
          </a:xfrm>
        </p:grpSpPr>
        <p:sp>
          <p:nvSpPr>
            <p:cNvPr id="11" name="任意多边形: 形状 10"/>
            <p:cNvSpPr/>
            <p:nvPr/>
          </p:nvSpPr>
          <p:spPr>
            <a:xfrm>
              <a:off x="4599546" y="645690"/>
              <a:ext cx="6181088" cy="656184"/>
            </a:xfrm>
            <a:custGeom>
              <a:avLst/>
              <a:gdLst>
                <a:gd name="connsiteX0" fmla="*/ 0 w 2326774"/>
                <a:gd name="connsiteY0" fmla="*/ 371375 h 742749"/>
                <a:gd name="connsiteX1" fmla="*/ 150712 w 2326774"/>
                <a:gd name="connsiteY1" fmla="*/ 166522 h 742749"/>
                <a:gd name="connsiteX2" fmla="*/ 163287 w 2326774"/>
                <a:gd name="connsiteY2" fmla="*/ 163288 h 742749"/>
                <a:gd name="connsiteX3" fmla="*/ 166520 w 2326774"/>
                <a:gd name="connsiteY3" fmla="*/ 150714 h 742749"/>
                <a:gd name="connsiteX4" fmla="*/ 371374 w 2326774"/>
                <a:gd name="connsiteY4" fmla="*/ 0 h 742749"/>
                <a:gd name="connsiteX5" fmla="*/ 374878 w 2326774"/>
                <a:gd name="connsiteY5" fmla="*/ 575 h 742749"/>
                <a:gd name="connsiteX6" fmla="*/ 1951899 w 2326774"/>
                <a:gd name="connsiteY6" fmla="*/ 575 h 742749"/>
                <a:gd name="connsiteX7" fmla="*/ 1955400 w 2326774"/>
                <a:gd name="connsiteY7" fmla="*/ 1 h 742749"/>
                <a:gd name="connsiteX8" fmla="*/ 2160254 w 2326774"/>
                <a:gd name="connsiteY8" fmla="*/ 150714 h 742749"/>
                <a:gd name="connsiteX9" fmla="*/ 2163487 w 2326774"/>
                <a:gd name="connsiteY9" fmla="*/ 163288 h 742749"/>
                <a:gd name="connsiteX10" fmla="*/ 2176062 w 2326774"/>
                <a:gd name="connsiteY10" fmla="*/ 166522 h 742749"/>
                <a:gd name="connsiteX11" fmla="*/ 2326774 w 2326774"/>
                <a:gd name="connsiteY11" fmla="*/ 371375 h 742749"/>
                <a:gd name="connsiteX12" fmla="*/ 2176062 w 2326774"/>
                <a:gd name="connsiteY12" fmla="*/ 576229 h 742749"/>
                <a:gd name="connsiteX13" fmla="*/ 2163487 w 2326774"/>
                <a:gd name="connsiteY13" fmla="*/ 579462 h 742749"/>
                <a:gd name="connsiteX14" fmla="*/ 2160254 w 2326774"/>
                <a:gd name="connsiteY14" fmla="*/ 592037 h 742749"/>
                <a:gd name="connsiteX15" fmla="*/ 1955400 w 2326774"/>
                <a:gd name="connsiteY15" fmla="*/ 742749 h 742749"/>
                <a:gd name="connsiteX16" fmla="*/ 1951893 w 2326774"/>
                <a:gd name="connsiteY16" fmla="*/ 742175 h 742749"/>
                <a:gd name="connsiteX17" fmla="*/ 374878 w 2326774"/>
                <a:gd name="connsiteY17" fmla="*/ 742175 h 742749"/>
                <a:gd name="connsiteX18" fmla="*/ 371374 w 2326774"/>
                <a:gd name="connsiteY18" fmla="*/ 742749 h 742749"/>
                <a:gd name="connsiteX19" fmla="*/ 166520 w 2326774"/>
                <a:gd name="connsiteY19" fmla="*/ 592037 h 742749"/>
                <a:gd name="connsiteX20" fmla="*/ 163287 w 2326774"/>
                <a:gd name="connsiteY20" fmla="*/ 579462 h 742749"/>
                <a:gd name="connsiteX21" fmla="*/ 150712 w 2326774"/>
                <a:gd name="connsiteY21" fmla="*/ 576229 h 742749"/>
                <a:gd name="connsiteX22" fmla="*/ 0 w 2326774"/>
                <a:gd name="connsiteY22" fmla="*/ 371375 h 74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6774" h="742749">
                  <a:moveTo>
                    <a:pt x="0" y="371375"/>
                  </a:moveTo>
                  <a:cubicBezTo>
                    <a:pt x="0" y="275124"/>
                    <a:pt x="63397" y="193679"/>
                    <a:pt x="150712" y="166522"/>
                  </a:cubicBezTo>
                  <a:lnTo>
                    <a:pt x="163287" y="163288"/>
                  </a:lnTo>
                  <a:lnTo>
                    <a:pt x="166520" y="150714"/>
                  </a:lnTo>
                  <a:cubicBezTo>
                    <a:pt x="193678" y="63399"/>
                    <a:pt x="275123" y="0"/>
                    <a:pt x="371374" y="0"/>
                  </a:cubicBezTo>
                  <a:lnTo>
                    <a:pt x="374878" y="575"/>
                  </a:lnTo>
                  <a:lnTo>
                    <a:pt x="1951899" y="575"/>
                  </a:lnTo>
                  <a:lnTo>
                    <a:pt x="1955400" y="1"/>
                  </a:lnTo>
                  <a:cubicBezTo>
                    <a:pt x="2051652" y="1"/>
                    <a:pt x="2133096" y="63399"/>
                    <a:pt x="2160254" y="150714"/>
                  </a:cubicBezTo>
                  <a:lnTo>
                    <a:pt x="2163487" y="163288"/>
                  </a:lnTo>
                  <a:lnTo>
                    <a:pt x="2176062" y="166522"/>
                  </a:lnTo>
                  <a:cubicBezTo>
                    <a:pt x="2263377" y="193679"/>
                    <a:pt x="2326774" y="275124"/>
                    <a:pt x="2326774" y="371375"/>
                  </a:cubicBezTo>
                  <a:cubicBezTo>
                    <a:pt x="2326774" y="467627"/>
                    <a:pt x="2263377" y="549071"/>
                    <a:pt x="2176062" y="576229"/>
                  </a:cubicBezTo>
                  <a:lnTo>
                    <a:pt x="2163487" y="579462"/>
                  </a:lnTo>
                  <a:lnTo>
                    <a:pt x="2160254" y="592037"/>
                  </a:lnTo>
                  <a:cubicBezTo>
                    <a:pt x="2133096" y="679352"/>
                    <a:pt x="2051652" y="742749"/>
                    <a:pt x="1955400" y="742749"/>
                  </a:cubicBezTo>
                  <a:lnTo>
                    <a:pt x="1951893" y="742175"/>
                  </a:lnTo>
                  <a:lnTo>
                    <a:pt x="374878" y="742175"/>
                  </a:lnTo>
                  <a:lnTo>
                    <a:pt x="371374" y="742749"/>
                  </a:lnTo>
                  <a:cubicBezTo>
                    <a:pt x="275123" y="742749"/>
                    <a:pt x="193678" y="679352"/>
                    <a:pt x="166520" y="592037"/>
                  </a:cubicBezTo>
                  <a:lnTo>
                    <a:pt x="163287" y="579462"/>
                  </a:lnTo>
                  <a:lnTo>
                    <a:pt x="150712" y="576229"/>
                  </a:lnTo>
                  <a:cubicBezTo>
                    <a:pt x="63397" y="549071"/>
                    <a:pt x="0" y="467627"/>
                    <a:pt x="0" y="371375"/>
                  </a:cubicBezTo>
                  <a:close/>
                </a:path>
              </a:pathLst>
            </a:custGeom>
            <a:solidFill>
              <a:srgbClr val="FCF5E7"/>
            </a:solidFill>
            <a:ln w="28575" cmpd="thickThin">
              <a:solidFill>
                <a:srgbClr val="947E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a:solidFill>
                    <a:srgbClr val="947E32"/>
                  </a:solidFill>
                  <a:cs typeface="MiSans Light" panose="00000400000000000000" charset="-122"/>
                  <a:sym typeface="+mn-ea"/>
                </a:rPr>
                <a:t>The Origin of </a:t>
              </a:r>
              <a:endParaRPr lang="zh-CN" altLang="en-US" sz="3200">
                <a:solidFill>
                  <a:srgbClr val="947E32"/>
                </a:solidFill>
                <a:cs typeface="MiSans Light" panose="00000400000000000000" charset="-122"/>
              </a:endParaRPr>
            </a:p>
            <a:p>
              <a:pPr algn="ctr"/>
              <a:r>
                <a:rPr lang="zh-CN" altLang="en-US" sz="3200">
                  <a:solidFill>
                    <a:srgbClr val="947E32"/>
                  </a:solidFill>
                  <a:cs typeface="MiSans Light" panose="00000400000000000000" charset="-122"/>
                  <a:sym typeface="+mn-ea"/>
                </a:rPr>
                <a:t>Tea-picking Opera</a:t>
              </a:r>
              <a:endParaRPr lang="zh-CN" altLang="en-US" sz="3200" dirty="0">
                <a:solidFill>
                  <a:srgbClr val="D9703F"/>
                </a:solidFill>
                <a:latin typeface="思源宋体 CN Heavy" panose="02020900000000000000" pitchFamily="18" charset="-122"/>
                <a:ea typeface="思源宋体 CN Heavy" panose="02020900000000000000" pitchFamily="18" charset="-122"/>
              </a:endParaRPr>
            </a:p>
          </p:txBody>
        </p:sp>
        <p:sp>
          <p:nvSpPr>
            <p:cNvPr id="12" name="PA_矩形 8"/>
            <p:cNvSpPr/>
            <p:nvPr>
              <p:custDataLst>
                <p:tags r:id="rId3"/>
              </p:custDataLst>
            </p:nvPr>
          </p:nvSpPr>
          <p:spPr>
            <a:xfrm>
              <a:off x="4557044" y="810224"/>
              <a:ext cx="1136488" cy="326861"/>
            </a:xfrm>
            <a:prstGeom prst="rect">
              <a:avLst/>
            </a:prstGeom>
            <a:ln>
              <a:noFill/>
            </a:ln>
          </p:spPr>
          <p:txBody>
            <a:bodyPr wrap="square">
              <a:spAutoFit/>
            </a:bodyPr>
            <a:lstStyle/>
            <a:p>
              <a:pPr algn="ctr"/>
              <a:endParaRPr lang="en-US" altLang="zh-CN" sz="1600" kern="100">
                <a:solidFill>
                  <a:srgbClr val="947E32"/>
                </a:solidFill>
                <a:latin typeface="+mj-ea"/>
                <a:ea typeface="+mj-ea"/>
              </a:endParaRPr>
            </a:p>
          </p:txBody>
        </p:sp>
        <p:sp>
          <p:nvSpPr>
            <p:cNvPr id="13" name="文本框 12"/>
            <p:cNvSpPr txBox="1"/>
            <p:nvPr/>
          </p:nvSpPr>
          <p:spPr>
            <a:xfrm>
              <a:off x="4489375" y="1581337"/>
              <a:ext cx="6569248" cy="3002688"/>
            </a:xfrm>
            <a:prstGeom prst="rect">
              <a:avLst/>
            </a:prstGeom>
            <a:noFill/>
          </p:spPr>
          <p:txBody>
            <a:bodyPr wrap="square">
              <a:noAutofit/>
            </a:bodyPr>
            <a:lstStyle/>
            <a:p>
              <a:pPr>
                <a:lnSpc>
                  <a:spcPct val="150000"/>
                </a:lnSpc>
              </a:pPr>
              <a:r>
                <a:rPr kumimoji="0" lang="zh-CN" altLang="en-US" sz="1600" b="1" i="0" u="none" strike="noStrike" kern="1200" cap="none" spc="0" normalizeH="0" baseline="0" noProof="0">
                  <a:ln>
                    <a:noFill/>
                  </a:ln>
                  <a:solidFill>
                    <a:schemeClr val="tx1"/>
                  </a:solidFill>
                  <a:effectLst/>
                  <a:uLnTx/>
                  <a:uFillTx/>
                  <a:latin typeface="+mn-ea"/>
                  <a:ea typeface="+mn-ea"/>
                  <a:cs typeface="+mn-cs"/>
                </a:rPr>
                <a:t>This kind of mountain songs circulating in the tea area are </a:t>
              </a:r>
              <a:endParaRPr kumimoji="0" lang="zh-CN" altLang="en-US" sz="1600" b="1" i="0" u="none" strike="noStrike" kern="1200" cap="none" spc="0" normalizeH="0" baseline="0" noProof="0">
                <a:ln>
                  <a:noFill/>
                </a:ln>
                <a:solidFill>
                  <a:schemeClr val="tx1"/>
                </a:solidFill>
                <a:effectLst/>
                <a:uLnTx/>
                <a:uFillTx/>
                <a:latin typeface="+mn-ea"/>
                <a:ea typeface="+mn-ea"/>
                <a:cs typeface="+mn-cs"/>
              </a:endParaRPr>
            </a:p>
            <a:p>
              <a:pPr>
                <a:lnSpc>
                  <a:spcPct val="150000"/>
                </a:lnSpc>
              </a:pPr>
              <a:r>
                <a:rPr kumimoji="0" lang="zh-CN" altLang="en-US" sz="1600" b="1" i="0" u="none" strike="noStrike" kern="1200" cap="none" spc="0" normalizeH="0" baseline="0" noProof="0">
                  <a:ln>
                    <a:noFill/>
                  </a:ln>
                  <a:solidFill>
                    <a:schemeClr val="tx1"/>
                  </a:solidFill>
                  <a:effectLst/>
                  <a:uLnTx/>
                  <a:uFillTx/>
                  <a:latin typeface="+mn-ea"/>
                  <a:ea typeface="+mn-ea"/>
                  <a:cs typeface="+mn-cs"/>
                </a:rPr>
                <a:t>known as "tea-picking songs. " Tea-picking opera developed from the folk tea-picking songs and tea-picking lamp singing, and then become a kind of folk drama with characters and storyline. Because it is generally only two female roles and one clown, or a painted role, a female role,</a:t>
              </a:r>
              <a:r>
                <a:rPr kumimoji="0" lang="en-US" altLang="zh-CN" sz="1600" b="1" i="0" u="none" strike="noStrike" kern="1200" cap="none" spc="0" normalizeH="0" baseline="0" noProof="0">
                  <a:ln>
                    <a:noFill/>
                  </a:ln>
                  <a:solidFill>
                    <a:schemeClr val="tx1"/>
                  </a:solidFill>
                  <a:effectLst/>
                  <a:uLnTx/>
                  <a:uFillTx/>
                  <a:latin typeface="+mn-ea"/>
                  <a:ea typeface="+mn-ea"/>
                  <a:cs typeface="+mn-cs"/>
                </a:rPr>
                <a:t> and a clown three persons’ performance, it is also known as “Three characters’ troupe. ”</a:t>
              </a:r>
              <a:endParaRPr kumimoji="0" lang="en-US" altLang="zh-CN" sz="1600" b="1" i="0" u="none" strike="noStrike" kern="1200" cap="none" spc="0" normalizeH="0" baseline="0" noProof="0">
                <a:ln>
                  <a:noFill/>
                </a:ln>
                <a:solidFill>
                  <a:schemeClr val="tx1"/>
                </a:solidFill>
                <a:effectLst/>
                <a:uLnTx/>
                <a:uFillTx/>
                <a:latin typeface="+mn-ea"/>
                <a:ea typeface="+mn-ea"/>
                <a:cs typeface="+mn-cs"/>
              </a:endParaRPr>
            </a:p>
          </p:txBody>
        </p:sp>
      </p:grpSp>
      <p:sp>
        <p:nvSpPr>
          <p:cNvPr id="17" name="矩形 16"/>
          <p:cNvSpPr/>
          <p:nvPr>
            <p:custDataLst>
              <p:tags r:id="rId4"/>
            </p:custDataLst>
          </p:nvPr>
        </p:nvSpPr>
        <p:spPr bwMode="auto">
          <a:xfrm>
            <a:off x="152529" y="117970"/>
            <a:ext cx="1974324" cy="460375"/>
          </a:xfrm>
          <a:prstGeom prst="rect">
            <a:avLst/>
          </a:prstGeom>
          <a:noFill/>
        </p:spPr>
        <p:txBody>
          <a:bodyPr wrap="square" rtlCol="0">
            <a:spAutoFit/>
          </a:bodyPr>
          <a:lstStyle/>
          <a:p>
            <a:endParaRPr lang="zh-CN" altLang="en-US" sz="2400">
              <a:ln w="38100">
                <a:noFill/>
              </a:ln>
              <a:solidFill>
                <a:srgbClr val="947E32"/>
              </a:solidFill>
              <a:latin typeface="+mj-ea"/>
              <a:ea typeface="+mj-ea"/>
              <a:cs typeface="MiSans Light" panose="00000400000000000000" charset="-122"/>
            </a:endParaRPr>
          </a:p>
        </p:txBody>
      </p:sp>
      <p:sp>
        <p:nvSpPr>
          <p:cNvPr id="20" name="文本框 19"/>
          <p:cNvSpPr txBox="1"/>
          <p:nvPr>
            <p:custDataLst>
              <p:tags r:id="rId5"/>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ACTIVITY CONTENT</a:t>
            </a:r>
            <a:endParaRPr lang="en-US" altLang="zh-CN">
              <a:solidFill>
                <a:srgbClr val="947E3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cxnSp>
        <p:nvCxnSpPr>
          <p:cNvPr id="17" name="直接箭头连接符 16"/>
          <p:cNvCxnSpPr/>
          <p:nvPr>
            <p:custDataLst>
              <p:tags r:id="rId1"/>
            </p:custDataLst>
          </p:nvPr>
        </p:nvCxnSpPr>
        <p:spPr>
          <a:xfrm>
            <a:off x="552734" y="2651741"/>
            <a:ext cx="8059003" cy="0"/>
          </a:xfrm>
          <a:prstGeom prst="straightConnector1">
            <a:avLst/>
          </a:prstGeom>
          <a:ln>
            <a:solidFill>
              <a:srgbClr val="947E32"/>
            </a:solidFill>
            <a:tailEnd type="triangle"/>
          </a:ln>
        </p:spPr>
        <p:style>
          <a:lnRef idx="1">
            <a:schemeClr val="accent1"/>
          </a:lnRef>
          <a:fillRef idx="0">
            <a:schemeClr val="accent1"/>
          </a:fillRef>
          <a:effectRef idx="0">
            <a:schemeClr val="accent1"/>
          </a:effectRef>
          <a:fontRef idx="minor">
            <a:schemeClr val="tx1"/>
          </a:fontRef>
        </p:style>
      </p:cxnSp>
      <p:grpSp>
        <p:nvGrpSpPr>
          <p:cNvPr id="41" name="组合 40"/>
          <p:cNvGrpSpPr/>
          <p:nvPr>
            <p:custDataLst>
              <p:tags r:id="rId2"/>
            </p:custDataLst>
          </p:nvPr>
        </p:nvGrpSpPr>
        <p:grpSpPr>
          <a:xfrm>
            <a:off x="283887" y="886077"/>
            <a:ext cx="3053715" cy="3944620"/>
            <a:chOff x="222488" y="851290"/>
            <a:chExt cx="3053715" cy="3944620"/>
          </a:xfrm>
        </p:grpSpPr>
        <p:sp>
          <p:nvSpPr>
            <p:cNvPr id="21" name="椭圆 20"/>
            <p:cNvSpPr/>
            <p:nvPr>
              <p:custDataLst>
                <p:tags r:id="rId3"/>
              </p:custDataLst>
            </p:nvPr>
          </p:nvSpPr>
          <p:spPr>
            <a:xfrm>
              <a:off x="1258195" y="2487949"/>
              <a:ext cx="252484" cy="252484"/>
            </a:xfrm>
            <a:prstGeom prst="ellipse">
              <a:avLst/>
            </a:prstGeom>
            <a:solidFill>
              <a:srgbClr val="947E32"/>
            </a:solid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4"/>
              </p:custDataLst>
            </p:nvPr>
          </p:nvSpPr>
          <p:spPr>
            <a:xfrm>
              <a:off x="222488" y="2738510"/>
              <a:ext cx="3053715" cy="2057400"/>
            </a:xfrm>
            <a:prstGeom prst="rect">
              <a:avLst/>
            </a:prstGeom>
            <a:noFill/>
          </p:spPr>
          <p:txBody>
            <a:bodyPr wrap="square">
              <a:noAutofit/>
            </a:bodyPr>
            <a:lstStyle/>
            <a:p>
              <a:pPr algn="l">
                <a:lnSpc>
                  <a:spcPct val="150000"/>
                </a:lnSpc>
              </a:pPr>
              <a:r>
                <a:rPr kumimoji="0" lang="en-US" altLang="zh-CN" sz="1050" b="1" i="0" u="none" strike="noStrike" kern="1200" cap="none" spc="0" normalizeH="0" baseline="0" noProof="0">
                  <a:ln>
                    <a:noFill/>
                  </a:ln>
                  <a:solidFill>
                    <a:schemeClr val="tx1"/>
                  </a:solidFill>
                  <a:effectLst/>
                  <a:uLnTx/>
                  <a:uFillTx/>
                  <a:latin typeface="+mn-ea"/>
                  <a:ea typeface="+mn-ea"/>
                  <a:cs typeface="+mn-cs"/>
                </a:rPr>
                <a:t>T</a:t>
              </a:r>
              <a:r>
                <a:rPr kumimoji="0" lang="zh-CN" altLang="en-US" sz="1050" b="1" i="0" u="none" strike="noStrike" kern="1200" cap="none" spc="0" normalizeH="0" baseline="0" noProof="0">
                  <a:ln>
                    <a:noFill/>
                  </a:ln>
                  <a:solidFill>
                    <a:schemeClr val="tx1"/>
                  </a:solidFill>
                  <a:effectLst/>
                  <a:uLnTx/>
                  <a:uFillTx/>
                  <a:latin typeface="+mn-ea"/>
                  <a:ea typeface="+mn-ea"/>
                  <a:cs typeface="+mn-cs"/>
                </a:rPr>
                <a:t>ea farmers in the Jiulong Mountain Tea District of Anyuan County, Jiangxi Province, which is rich in famous tea, often performed</a:t>
              </a:r>
              <a:r>
                <a:rPr kumimoji="0" lang="en-US" altLang="zh-CN" sz="1050" b="1" i="0" u="none" strike="noStrike" kern="1200" cap="none" spc="0" normalizeH="0" baseline="0" noProof="0">
                  <a:ln>
                    <a:noFill/>
                  </a:ln>
                  <a:solidFill>
                    <a:schemeClr val="tx1"/>
                  </a:solidFill>
                  <a:effectLst/>
                  <a:uLnTx/>
                  <a:uFillTx/>
                  <a:latin typeface="+mn-ea"/>
                  <a:ea typeface="+mn-ea"/>
                  <a:cs typeface="+mn-cs"/>
                </a:rPr>
                <a:t> </a:t>
              </a:r>
              <a:r>
                <a:rPr kumimoji="0" lang="zh-CN" altLang="en-US" sz="1050" b="1" i="0" u="none" strike="noStrike" kern="1200" cap="none" spc="0" normalizeH="0" baseline="0" noProof="0">
                  <a:ln>
                    <a:noFill/>
                  </a:ln>
                  <a:solidFill>
                    <a:schemeClr val="tx1"/>
                  </a:solidFill>
                  <a:effectLst/>
                  <a:uLnTx/>
                  <a:uFillTx/>
                  <a:latin typeface="+mn-ea"/>
                  <a:ea typeface="+mn-ea"/>
                  <a:cs typeface="+mn-cs"/>
                </a:rPr>
                <a:t>impromptu programs related to tea picking in the form of teapicking lantern opera in order to receive tea merchants from Guangdong. This kind of performance is already the prototype of tea-picking opera.</a:t>
              </a:r>
              <a:endParaRPr kumimoji="0" lang="zh-CN" altLang="en-US" sz="1050" b="1" i="0" u="none" strike="noStrike" kern="1200" cap="none" spc="0" normalizeH="0" baseline="0" noProof="0">
                <a:ln>
                  <a:noFill/>
                </a:ln>
                <a:solidFill>
                  <a:schemeClr val="tx1"/>
                </a:solidFill>
                <a:effectLst/>
                <a:uLnTx/>
                <a:uFillTx/>
                <a:latin typeface="+mn-ea"/>
                <a:ea typeface="+mn-ea"/>
                <a:cs typeface="+mn-cs"/>
              </a:endParaRPr>
            </a:p>
          </p:txBody>
        </p:sp>
        <p:sp>
          <p:nvSpPr>
            <p:cNvPr id="23" name="PA_矩形 8"/>
            <p:cNvSpPr/>
            <p:nvPr>
              <p:custDataLst>
                <p:tags r:id="rId5"/>
              </p:custDataLst>
            </p:nvPr>
          </p:nvSpPr>
          <p:spPr>
            <a:xfrm>
              <a:off x="629042" y="851290"/>
              <a:ext cx="1673351" cy="583565"/>
            </a:xfrm>
            <a:prstGeom prst="rect">
              <a:avLst/>
            </a:prstGeom>
            <a:ln>
              <a:noFill/>
            </a:ln>
          </p:spPr>
          <p:txBody>
            <a:bodyPr wrap="square">
              <a:spAutoFit/>
            </a:bodyPr>
            <a:lstStyle/>
            <a:p>
              <a:pPr algn="ctr"/>
              <a:r>
                <a:rPr lang="zh-CN" altLang="en-US" sz="1600" kern="100">
                  <a:solidFill>
                    <a:srgbClr val="947E32"/>
                  </a:solidFill>
                  <a:latin typeface="+mj-ea"/>
                  <a:ea typeface="+mj-ea"/>
                </a:rPr>
                <a:t>In the Ming Dynasty</a:t>
              </a:r>
              <a:endParaRPr lang="zh-CN" altLang="en-US" sz="1600" kern="100">
                <a:solidFill>
                  <a:srgbClr val="947E32"/>
                </a:solidFill>
                <a:latin typeface="+mj-ea"/>
                <a:ea typeface="+mj-ea"/>
              </a:endParaRPr>
            </a:p>
          </p:txBody>
        </p:sp>
        <p:sp>
          <p:nvSpPr>
            <p:cNvPr id="40" name="椭圆 39"/>
            <p:cNvSpPr/>
            <p:nvPr>
              <p:custDataLst>
                <p:tags r:id="rId6"/>
              </p:custDataLst>
            </p:nvPr>
          </p:nvSpPr>
          <p:spPr>
            <a:xfrm>
              <a:off x="810733" y="1398160"/>
              <a:ext cx="1147407" cy="1147407"/>
            </a:xfrm>
            <a:prstGeom prst="ellipse">
              <a:avLst/>
            </a:prstGeom>
            <a:noFill/>
            <a:ln>
              <a:solidFill>
                <a:srgbClr val="947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custDataLst>
              <p:tags r:id="rId7"/>
            </p:custDataLst>
          </p:nvPr>
        </p:nvGrpSpPr>
        <p:grpSpPr>
          <a:xfrm>
            <a:off x="3438478" y="1735707"/>
            <a:ext cx="5089525" cy="3006725"/>
            <a:chOff x="1279917" y="1700920"/>
            <a:chExt cx="5089525" cy="3006725"/>
          </a:xfrm>
        </p:grpSpPr>
        <p:sp>
          <p:nvSpPr>
            <p:cNvPr id="44" name="文本框 43"/>
            <p:cNvSpPr txBox="1"/>
            <p:nvPr>
              <p:custDataLst>
                <p:tags r:id="rId8"/>
              </p:custDataLst>
            </p:nvPr>
          </p:nvSpPr>
          <p:spPr>
            <a:xfrm>
              <a:off x="1345957" y="2753750"/>
              <a:ext cx="5023485" cy="1953895"/>
            </a:xfrm>
            <a:prstGeom prst="rect">
              <a:avLst/>
            </a:prstGeom>
            <a:noFill/>
          </p:spPr>
          <p:txBody>
            <a:bodyPr wrap="square">
              <a:noAutofit/>
            </a:bodyPr>
            <a:lstStyle/>
            <a:p>
              <a:pPr algn="l">
                <a:lnSpc>
                  <a:spcPct val="150000"/>
                </a:lnSpc>
              </a:pPr>
              <a:r>
                <a:rPr kumimoji="0" lang="zh-CN" altLang="en-US" sz="1050" b="1" i="0" u="none" strike="noStrike" kern="1200" cap="none" spc="0" normalizeH="0" baseline="0" noProof="0">
                  <a:ln>
                    <a:noFill/>
                  </a:ln>
                  <a:solidFill>
                    <a:schemeClr val="tx1"/>
                  </a:solidFill>
                  <a:effectLst/>
                  <a:uLnTx/>
                  <a:uFillTx/>
                  <a:latin typeface="+mn-ea"/>
                  <a:ea typeface="+mn-ea"/>
                  <a:cs typeface="+mn-cs"/>
                </a:rPr>
                <a:t>the performance of tea-picking opera was often interfered and banned by the rulers. The first reason was that there were few literati involved in tea picking, and the cultural level of the artists</a:t>
              </a:r>
              <a:r>
                <a:rPr kumimoji="0" lang="en-US" altLang="zh-CN" sz="1050" b="1" i="0" u="none" strike="noStrike" kern="1200" cap="none" spc="0" normalizeH="0" baseline="0" noProof="0">
                  <a:ln>
                    <a:noFill/>
                  </a:ln>
                  <a:solidFill>
                    <a:schemeClr val="tx1"/>
                  </a:solidFill>
                  <a:effectLst/>
                  <a:uLnTx/>
                  <a:uFillTx/>
                  <a:latin typeface="+mn-ea"/>
                  <a:ea typeface="+mn-ea"/>
                  <a:cs typeface="+mn-cs"/>
                </a:rPr>
                <a:t> </a:t>
              </a:r>
              <a:r>
                <a:rPr kumimoji="0" lang="zh-CN" altLang="en-US" sz="1050" b="1" i="0" u="none" strike="noStrike" kern="1200" cap="none" spc="0" normalizeH="0" baseline="0" noProof="0">
                  <a:ln>
                    <a:noFill/>
                  </a:ln>
                  <a:solidFill>
                    <a:schemeClr val="tx1"/>
                  </a:solidFill>
                  <a:effectLst/>
                  <a:uLnTx/>
                  <a:uFillTx/>
                  <a:latin typeface="+mn-ea"/>
                  <a:ea typeface="+mn-ea"/>
                  <a:cs typeface="+mn-cs"/>
                </a:rPr>
                <a:t>was not high, so the rulers thought these plays were very vulgar and difficult to be elegant. Secondly, in order to cater to the audience, the actors added some unhealthy contents during the performance. Some plays appear to be very vulgar and indecent, and </a:t>
              </a:r>
              <a:endParaRPr kumimoji="0" lang="zh-CN" altLang="en-US" sz="1050" b="1" i="0" u="none" strike="noStrike" kern="1200" cap="none" spc="0" normalizeH="0" baseline="0" noProof="0">
                <a:ln>
                  <a:noFill/>
                </a:ln>
                <a:solidFill>
                  <a:schemeClr val="tx1"/>
                </a:solidFill>
                <a:effectLst/>
                <a:uLnTx/>
                <a:uFillTx/>
                <a:latin typeface="+mn-ea"/>
                <a:ea typeface="+mn-ea"/>
                <a:cs typeface="+mn-cs"/>
              </a:endParaRPr>
            </a:p>
            <a:p>
              <a:pPr algn="l">
                <a:lnSpc>
                  <a:spcPct val="150000"/>
                </a:lnSpc>
              </a:pPr>
              <a:r>
                <a:rPr kumimoji="0" lang="zh-CN" altLang="en-US" sz="1050" b="1" i="0" u="none" strike="noStrike" kern="1200" cap="none" spc="0" normalizeH="0" baseline="0" noProof="0">
                  <a:ln>
                    <a:noFill/>
                  </a:ln>
                  <a:solidFill>
                    <a:schemeClr val="tx1"/>
                  </a:solidFill>
                  <a:effectLst/>
                  <a:uLnTx/>
                  <a:uFillTx/>
                  <a:latin typeface="+mn-ea"/>
                  <a:ea typeface="+mn-ea"/>
                  <a:cs typeface="+mn-cs"/>
                </a:rPr>
                <a:t>even disturb social order.</a:t>
              </a:r>
              <a:endParaRPr kumimoji="0" lang="zh-CN" altLang="en-US" sz="1050" b="1" i="0" u="none" strike="noStrike" kern="1200" cap="none" spc="0" normalizeH="0" baseline="0" noProof="0">
                <a:ln>
                  <a:noFill/>
                </a:ln>
                <a:solidFill>
                  <a:schemeClr val="tx1"/>
                </a:solidFill>
                <a:effectLst/>
                <a:uLnTx/>
                <a:uFillTx/>
                <a:latin typeface="+mn-ea"/>
                <a:ea typeface="+mn-ea"/>
                <a:cs typeface="+mn-cs"/>
              </a:endParaRPr>
            </a:p>
          </p:txBody>
        </p:sp>
        <p:sp>
          <p:nvSpPr>
            <p:cNvPr id="45" name="PA_矩形 8"/>
            <p:cNvSpPr/>
            <p:nvPr>
              <p:custDataLst>
                <p:tags r:id="rId9"/>
              </p:custDataLst>
            </p:nvPr>
          </p:nvSpPr>
          <p:spPr>
            <a:xfrm>
              <a:off x="1279917" y="1700920"/>
              <a:ext cx="3227705" cy="583565"/>
            </a:xfrm>
            <a:prstGeom prst="rect">
              <a:avLst/>
            </a:prstGeom>
            <a:ln>
              <a:noFill/>
            </a:ln>
          </p:spPr>
          <p:txBody>
            <a:bodyPr wrap="square">
              <a:spAutoFit/>
            </a:bodyPr>
            <a:lstStyle/>
            <a:p>
              <a:pPr algn="ctr"/>
              <a:r>
                <a:rPr lang="zh-CN" altLang="en-US" sz="1600" kern="100">
                  <a:solidFill>
                    <a:srgbClr val="947E32"/>
                  </a:solidFill>
                  <a:latin typeface="+mj-ea"/>
                  <a:ea typeface="+mj-ea"/>
                </a:rPr>
                <a:t>Before the founding of the People's Republic of China</a:t>
              </a:r>
              <a:endParaRPr lang="zh-CN" altLang="en-US" sz="1600" kern="100">
                <a:solidFill>
                  <a:srgbClr val="947E32"/>
                </a:solidFill>
                <a:latin typeface="+mj-ea"/>
                <a:ea typeface="+mj-ea"/>
              </a:endParaRPr>
            </a:p>
          </p:txBody>
        </p:sp>
      </p:grpSp>
      <p:sp>
        <p:nvSpPr>
          <p:cNvPr id="2" name="矩形 1"/>
          <p:cNvSpPr/>
          <p:nvPr>
            <p:custDataLst>
              <p:tags r:id="rId10"/>
            </p:custDataLst>
          </p:nvPr>
        </p:nvSpPr>
        <p:spPr bwMode="auto">
          <a:xfrm>
            <a:off x="152400" y="27940"/>
            <a:ext cx="6435725" cy="829945"/>
          </a:xfrm>
          <a:prstGeom prst="rect">
            <a:avLst/>
          </a:prstGeom>
          <a:noFill/>
        </p:spPr>
        <p:txBody>
          <a:bodyPr wrap="square" rtlCol="0">
            <a:spAutoFit/>
          </a:bodyPr>
          <a:lstStyle/>
          <a:p>
            <a:r>
              <a:rPr lang="zh-CN" altLang="en-US" sz="2400">
                <a:ln w="38100">
                  <a:noFill/>
                </a:ln>
                <a:solidFill>
                  <a:srgbClr val="947E32"/>
                </a:solidFill>
                <a:latin typeface="+mj-ea"/>
                <a:ea typeface="+mj-ea"/>
                <a:cs typeface="MiSans Light" panose="00000400000000000000" charset="-122"/>
              </a:rPr>
              <a:t>Tea-picking opera has experienced a tortuous process of development.</a:t>
            </a:r>
            <a:endParaRPr lang="zh-CN" altLang="en-US" sz="2400">
              <a:ln w="38100">
                <a:noFill/>
              </a:ln>
              <a:solidFill>
                <a:srgbClr val="947E32"/>
              </a:solidFill>
              <a:latin typeface="+mj-ea"/>
              <a:ea typeface="+mj-ea"/>
              <a:cs typeface="MiSans Light" panose="00000400000000000000" charset="-122"/>
            </a:endParaRPr>
          </a:p>
        </p:txBody>
      </p:sp>
      <p:sp>
        <p:nvSpPr>
          <p:cNvPr id="3" name="文本框 2"/>
          <p:cNvSpPr txBox="1"/>
          <p:nvPr>
            <p:custDataLst>
              <p:tags r:id="rId11"/>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PROCESS DETAILS</a:t>
            </a:r>
            <a:endParaRPr lang="en-US" altLang="zh-CN">
              <a:solidFill>
                <a:srgbClr val="947E32"/>
              </a:solidFill>
            </a:endParaRPr>
          </a:p>
        </p:txBody>
      </p:sp>
      <p:pic>
        <p:nvPicPr>
          <p:cNvPr id="7" name="图片 6"/>
          <p:cNvPicPr>
            <a:picLocks noChangeAspect="1"/>
          </p:cNvPicPr>
          <p:nvPr/>
        </p:nvPicPr>
        <p:blipFill>
          <a:blip r:embed="rId12"/>
          <a:stretch>
            <a:fillRect/>
          </a:stretch>
        </p:blipFill>
        <p:spPr>
          <a:xfrm>
            <a:off x="666115" y="1497330"/>
            <a:ext cx="1697990" cy="892175"/>
          </a:xfrm>
          <a:prstGeom prst="rect">
            <a:avLst/>
          </a:prstGeom>
        </p:spPr>
      </p:pic>
      <p:pic>
        <p:nvPicPr>
          <p:cNvPr id="8" name="图片 7"/>
          <p:cNvPicPr>
            <a:picLocks noChangeAspect="1"/>
          </p:cNvPicPr>
          <p:nvPr/>
        </p:nvPicPr>
        <p:blipFill>
          <a:blip r:embed="rId13"/>
          <a:stretch>
            <a:fillRect/>
          </a:stretch>
        </p:blipFill>
        <p:spPr>
          <a:xfrm>
            <a:off x="6666230" y="1562735"/>
            <a:ext cx="1704975" cy="895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527914"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5" name="椭圆 4"/>
          <p:cNvSpPr/>
          <p:nvPr/>
        </p:nvSpPr>
        <p:spPr>
          <a:xfrm>
            <a:off x="8803911"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6" name="椭圆 5"/>
          <p:cNvSpPr/>
          <p:nvPr/>
        </p:nvSpPr>
        <p:spPr>
          <a:xfrm>
            <a:off x="7975918" y="331102"/>
            <a:ext cx="111489" cy="111489"/>
          </a:xfrm>
          <a:prstGeom prst="ellipse">
            <a:avLst/>
          </a:prstGeom>
          <a:solidFill>
            <a:srgbClr val="F8C57A"/>
          </a:solid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sp>
        <p:nvSpPr>
          <p:cNvPr id="9" name="椭圆 8"/>
          <p:cNvSpPr/>
          <p:nvPr/>
        </p:nvSpPr>
        <p:spPr>
          <a:xfrm>
            <a:off x="8251916" y="331102"/>
            <a:ext cx="111489" cy="111489"/>
          </a:xfrm>
          <a:prstGeom prst="ellipse">
            <a:avLst/>
          </a:prstGeom>
          <a:noFill/>
          <a:ln>
            <a:solidFill>
              <a:srgbClr val="F8C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988F"/>
              </a:solidFill>
            </a:endParaRPr>
          </a:p>
        </p:txBody>
      </p:sp>
      <p:cxnSp>
        <p:nvCxnSpPr>
          <p:cNvPr id="17" name="直接箭头连接符 16"/>
          <p:cNvCxnSpPr/>
          <p:nvPr>
            <p:custDataLst>
              <p:tags r:id="rId1"/>
            </p:custDataLst>
          </p:nvPr>
        </p:nvCxnSpPr>
        <p:spPr>
          <a:xfrm>
            <a:off x="552734" y="2651741"/>
            <a:ext cx="8059003" cy="0"/>
          </a:xfrm>
          <a:prstGeom prst="straightConnector1">
            <a:avLst/>
          </a:prstGeom>
          <a:ln>
            <a:solidFill>
              <a:srgbClr val="947E32"/>
            </a:solidFill>
            <a:tailEnd type="triangle"/>
          </a:ln>
        </p:spPr>
        <p:style>
          <a:lnRef idx="1">
            <a:schemeClr val="accent1"/>
          </a:lnRef>
          <a:fillRef idx="0">
            <a:schemeClr val="accent1"/>
          </a:fillRef>
          <a:effectRef idx="0">
            <a:schemeClr val="accent1"/>
          </a:effectRef>
          <a:fontRef idx="minor">
            <a:schemeClr val="tx1"/>
          </a:fontRef>
        </p:style>
      </p:cxnSp>
      <p:grpSp>
        <p:nvGrpSpPr>
          <p:cNvPr id="41" name="组合 40"/>
          <p:cNvGrpSpPr/>
          <p:nvPr>
            <p:custDataLst>
              <p:tags r:id="rId2"/>
            </p:custDataLst>
          </p:nvPr>
        </p:nvGrpSpPr>
        <p:grpSpPr>
          <a:xfrm>
            <a:off x="283887" y="886077"/>
            <a:ext cx="4288790" cy="3944620"/>
            <a:chOff x="222488" y="851290"/>
            <a:chExt cx="4288790" cy="3944620"/>
          </a:xfrm>
        </p:grpSpPr>
        <p:sp>
          <p:nvSpPr>
            <p:cNvPr id="21" name="椭圆 20"/>
            <p:cNvSpPr/>
            <p:nvPr>
              <p:custDataLst>
                <p:tags r:id="rId3"/>
              </p:custDataLst>
            </p:nvPr>
          </p:nvSpPr>
          <p:spPr>
            <a:xfrm>
              <a:off x="1258195" y="2487949"/>
              <a:ext cx="252484" cy="252484"/>
            </a:xfrm>
            <a:prstGeom prst="ellipse">
              <a:avLst/>
            </a:prstGeom>
            <a:solidFill>
              <a:srgbClr val="947E32"/>
            </a:solid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4"/>
              </p:custDataLst>
            </p:nvPr>
          </p:nvSpPr>
          <p:spPr>
            <a:xfrm>
              <a:off x="222488" y="2738510"/>
              <a:ext cx="4288790" cy="2057400"/>
            </a:xfrm>
            <a:prstGeom prst="rect">
              <a:avLst/>
            </a:prstGeom>
            <a:noFill/>
          </p:spPr>
          <p:txBody>
            <a:bodyPr wrap="square">
              <a:noAutofit/>
            </a:bodyPr>
            <a:lstStyle/>
            <a:p>
              <a:pPr algn="l">
                <a:lnSpc>
                  <a:spcPct val="150000"/>
                </a:lnSpc>
              </a:pPr>
              <a:r>
                <a:rPr kumimoji="0" sz="1050" b="1" i="0" u="none" strike="noStrike" kern="1200" cap="none" spc="0" normalizeH="0" baseline="0" noProof="0">
                  <a:ln>
                    <a:noFill/>
                  </a:ln>
                  <a:solidFill>
                    <a:schemeClr val="tx1"/>
                  </a:solidFill>
                  <a:effectLst/>
                  <a:uLnTx/>
                  <a:uFillTx/>
                  <a:latin typeface="+mn-ea"/>
                  <a:ea typeface="+mn-ea"/>
                  <a:cs typeface="+mn-cs"/>
                </a:rPr>
                <a:t>some Qi opera artists and half-troupe performers could independently perform high-tone and disordered-tone repertoire. The original plays of Qi opera and half-troupe repertoire coexisted on the half-troupe stage,</a:t>
              </a:r>
              <a:r>
                <a:rPr kumimoji="0" lang="en-US" sz="1050" b="1" i="0" u="none" strike="noStrike" kern="1200" cap="none" spc="0" normalizeH="0" baseline="0" noProof="0">
                  <a:ln>
                    <a:noFill/>
                  </a:ln>
                  <a:solidFill>
                    <a:schemeClr val="tx1"/>
                  </a:solidFill>
                  <a:effectLst/>
                  <a:uLnTx/>
                  <a:uFillTx/>
                  <a:latin typeface="+mn-ea"/>
                  <a:ea typeface="+mn-ea"/>
                  <a:cs typeface="+mn-cs"/>
                </a:rPr>
                <a:t> </a:t>
              </a:r>
              <a:r>
                <a:rPr kumimoji="0" sz="1050" b="1" i="0" u="none" strike="noStrike" kern="1200" cap="none" spc="0" normalizeH="0" baseline="0" noProof="0">
                  <a:ln>
                    <a:noFill/>
                  </a:ln>
                  <a:solidFill>
                    <a:schemeClr val="tx1"/>
                  </a:solidFill>
                  <a:effectLst/>
                  <a:uLnTx/>
                  <a:uFillTx/>
                  <a:latin typeface="+mn-ea"/>
                  <a:ea typeface="+mn-ea"/>
                  <a:cs typeface="+mn-cs"/>
                </a:rPr>
                <a:t>so they were called Half Mix Opera.</a:t>
              </a:r>
              <a:r>
                <a:rPr kumimoji="0" lang="en-US" sz="1050" b="1" i="0" u="none" strike="noStrike" kern="1200" cap="none" spc="0" normalizeH="0" baseline="0" noProof="0">
                  <a:ln>
                    <a:noFill/>
                  </a:ln>
                  <a:solidFill>
                    <a:schemeClr val="tx1"/>
                  </a:solidFill>
                  <a:effectLst/>
                  <a:uLnTx/>
                  <a:uFillTx/>
                  <a:latin typeface="+mn-ea"/>
                  <a:ea typeface="+mn-ea"/>
                  <a:cs typeface="+mn-cs"/>
                </a:rPr>
                <a:t>  Around 10 years in the Republic of China, Half Mix Opera disintegrated, caused the reproduction of “seven tight eight loose nine free and unrestrained” half-troupe. They performed in the mountains until the eve of liberation.</a:t>
              </a:r>
              <a:endParaRPr kumimoji="0" lang="en-US" sz="1050" b="1" i="0" u="none" strike="noStrike" kern="1200" cap="none" spc="0" normalizeH="0" baseline="0" noProof="0">
                <a:ln>
                  <a:noFill/>
                </a:ln>
                <a:solidFill>
                  <a:schemeClr val="tx1"/>
                </a:solidFill>
                <a:effectLst/>
                <a:uLnTx/>
                <a:uFillTx/>
                <a:latin typeface="+mn-ea"/>
                <a:ea typeface="+mn-ea"/>
                <a:cs typeface="+mn-cs"/>
              </a:endParaRPr>
            </a:p>
          </p:txBody>
        </p:sp>
        <p:sp>
          <p:nvSpPr>
            <p:cNvPr id="23" name="PA_矩形 8"/>
            <p:cNvSpPr/>
            <p:nvPr>
              <p:custDataLst>
                <p:tags r:id="rId5"/>
              </p:custDataLst>
            </p:nvPr>
          </p:nvSpPr>
          <p:spPr>
            <a:xfrm>
              <a:off x="223123" y="851290"/>
              <a:ext cx="3824605" cy="829945"/>
            </a:xfrm>
            <a:prstGeom prst="rect">
              <a:avLst/>
            </a:prstGeom>
            <a:ln>
              <a:noFill/>
            </a:ln>
          </p:spPr>
          <p:txBody>
            <a:bodyPr wrap="square">
              <a:spAutoFit/>
            </a:bodyPr>
            <a:lstStyle/>
            <a:p>
              <a:pPr algn="ctr"/>
              <a:r>
                <a:rPr lang="zh-CN" altLang="en-US" sz="1600" kern="100">
                  <a:solidFill>
                    <a:srgbClr val="947E32"/>
                  </a:solidFill>
                  <a:latin typeface="+mj-ea"/>
                  <a:ea typeface="+mj-ea"/>
                </a:rPr>
                <a:t>In the middle Guangxu (光绪) period of the Qing Dynasty (about 1891)</a:t>
              </a:r>
              <a:endParaRPr lang="zh-CN" altLang="en-US" sz="1600" kern="100">
                <a:solidFill>
                  <a:srgbClr val="947E32"/>
                </a:solidFill>
                <a:latin typeface="+mj-ea"/>
                <a:ea typeface="+mj-ea"/>
              </a:endParaRPr>
            </a:p>
          </p:txBody>
        </p:sp>
      </p:grpSp>
      <p:grpSp>
        <p:nvGrpSpPr>
          <p:cNvPr id="42" name="组合 41"/>
          <p:cNvGrpSpPr/>
          <p:nvPr>
            <p:custDataLst>
              <p:tags r:id="rId6"/>
            </p:custDataLst>
          </p:nvPr>
        </p:nvGrpSpPr>
        <p:grpSpPr>
          <a:xfrm>
            <a:off x="3438478" y="1735707"/>
            <a:ext cx="5089525" cy="2734945"/>
            <a:chOff x="1279917" y="1700920"/>
            <a:chExt cx="5089525" cy="2734945"/>
          </a:xfrm>
        </p:grpSpPr>
        <p:sp>
          <p:nvSpPr>
            <p:cNvPr id="44" name="文本框 43"/>
            <p:cNvSpPr txBox="1"/>
            <p:nvPr>
              <p:custDataLst>
                <p:tags r:id="rId7"/>
              </p:custDataLst>
            </p:nvPr>
          </p:nvSpPr>
          <p:spPr>
            <a:xfrm>
              <a:off x="2929647" y="2753750"/>
              <a:ext cx="3439795" cy="1682115"/>
            </a:xfrm>
            <a:prstGeom prst="rect">
              <a:avLst/>
            </a:prstGeom>
            <a:noFill/>
          </p:spPr>
          <p:txBody>
            <a:bodyPr wrap="square">
              <a:noAutofit/>
            </a:bodyPr>
            <a:lstStyle/>
            <a:p>
              <a:pPr algn="l">
                <a:lnSpc>
                  <a:spcPct val="150000"/>
                </a:lnSpc>
              </a:pPr>
              <a:r>
                <a:rPr kumimoji="0" sz="1050" b="1" i="0" u="none" strike="noStrike" kern="1200" cap="none" spc="0" normalizeH="0" baseline="0" noProof="0">
                  <a:ln>
                    <a:noFill/>
                  </a:ln>
                  <a:solidFill>
                    <a:schemeClr val="tx1"/>
                  </a:solidFill>
                  <a:effectLst/>
                  <a:uLnTx/>
                  <a:uFillTx/>
                  <a:latin typeface="+mn-ea"/>
                  <a:ea typeface="+mn-ea"/>
                  <a:cs typeface="+mn-cs"/>
                </a:rPr>
                <a:t>professional opera troupes were established. They not only excavated, arranged and made excellent traditional repertoire, but also created a number of new repertoires, such as One Heart, Send Straw Shoes, New Neighbors and the adaptation of Legend of Luang Knife.</a:t>
              </a:r>
              <a:endParaRPr kumimoji="0" lang="zh-CN" altLang="en-US" sz="1050" b="1" i="0" u="none" strike="noStrike" kern="1200" cap="none" spc="0" normalizeH="0" baseline="0" noProof="0">
                <a:ln>
                  <a:noFill/>
                </a:ln>
                <a:solidFill>
                  <a:schemeClr val="tx1"/>
                </a:solidFill>
                <a:effectLst/>
                <a:uLnTx/>
                <a:uFillTx/>
                <a:latin typeface="+mn-ea"/>
                <a:ea typeface="+mn-ea"/>
                <a:cs typeface="+mn-cs"/>
              </a:endParaRPr>
            </a:p>
          </p:txBody>
        </p:sp>
        <p:sp>
          <p:nvSpPr>
            <p:cNvPr id="45" name="PA_矩形 8"/>
            <p:cNvSpPr/>
            <p:nvPr>
              <p:custDataLst>
                <p:tags r:id="rId8"/>
              </p:custDataLst>
            </p:nvPr>
          </p:nvSpPr>
          <p:spPr>
            <a:xfrm>
              <a:off x="1279917" y="1700920"/>
              <a:ext cx="3227705" cy="581660"/>
            </a:xfrm>
            <a:prstGeom prst="rect">
              <a:avLst/>
            </a:prstGeom>
            <a:ln>
              <a:noFill/>
            </a:ln>
          </p:spPr>
          <p:txBody>
            <a:bodyPr wrap="square">
              <a:noAutofit/>
            </a:bodyPr>
            <a:lstStyle/>
            <a:p>
              <a:pPr algn="ctr"/>
              <a:r>
                <a:rPr lang="zh-CN" altLang="en-US" sz="1600" kern="100">
                  <a:solidFill>
                    <a:srgbClr val="947E32"/>
                  </a:solidFill>
                  <a:latin typeface="+mj-ea"/>
                  <a:ea typeface="+mj-ea"/>
                </a:rPr>
                <a:t>After the foundation of the People's Republic of China</a:t>
              </a:r>
              <a:endParaRPr lang="zh-CN" altLang="en-US" sz="1600" kern="100">
                <a:solidFill>
                  <a:srgbClr val="947E32"/>
                </a:solidFill>
                <a:latin typeface="+mj-ea"/>
                <a:ea typeface="+mj-ea"/>
              </a:endParaRPr>
            </a:p>
          </p:txBody>
        </p:sp>
      </p:grpSp>
      <p:grpSp>
        <p:nvGrpSpPr>
          <p:cNvPr id="48" name="组合 47"/>
          <p:cNvGrpSpPr/>
          <p:nvPr>
            <p:custDataLst>
              <p:tags r:id="rId9"/>
            </p:custDataLst>
          </p:nvPr>
        </p:nvGrpSpPr>
        <p:grpSpPr>
          <a:xfrm>
            <a:off x="6565691" y="1453267"/>
            <a:ext cx="1147407" cy="1329573"/>
            <a:chOff x="2309968" y="1418480"/>
            <a:chExt cx="1147407" cy="1329573"/>
          </a:xfrm>
        </p:grpSpPr>
        <p:sp>
          <p:nvSpPr>
            <p:cNvPr id="49" name="椭圆 48"/>
            <p:cNvSpPr/>
            <p:nvPr>
              <p:custDataLst>
                <p:tags r:id="rId10"/>
              </p:custDataLst>
            </p:nvPr>
          </p:nvSpPr>
          <p:spPr>
            <a:xfrm>
              <a:off x="2715520" y="2495569"/>
              <a:ext cx="252484" cy="252484"/>
            </a:xfrm>
            <a:prstGeom prst="ellipse">
              <a:avLst/>
            </a:prstGeom>
            <a:solidFill>
              <a:srgbClr val="947E32"/>
            </a:solid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custDataLst>
                <p:tags r:id="rId11"/>
              </p:custDataLst>
            </p:nvPr>
          </p:nvSpPr>
          <p:spPr>
            <a:xfrm>
              <a:off x="2309968" y="1418480"/>
              <a:ext cx="1147407" cy="1147407"/>
            </a:xfrm>
            <a:prstGeom prst="ellipse">
              <a:avLst/>
            </a:prstGeom>
            <a:noFill/>
            <a:ln>
              <a:solidFill>
                <a:srgbClr val="947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custDataLst>
              <p:tags r:id="rId12"/>
            </p:custDataLst>
          </p:nvPr>
        </p:nvSpPr>
        <p:spPr bwMode="auto">
          <a:xfrm>
            <a:off x="152400" y="27940"/>
            <a:ext cx="6435725" cy="829945"/>
          </a:xfrm>
          <a:prstGeom prst="rect">
            <a:avLst/>
          </a:prstGeom>
          <a:noFill/>
        </p:spPr>
        <p:txBody>
          <a:bodyPr wrap="square" rtlCol="0">
            <a:spAutoFit/>
          </a:bodyPr>
          <a:lstStyle/>
          <a:p>
            <a:r>
              <a:rPr lang="zh-CN" altLang="en-US" sz="2400">
                <a:ln w="38100">
                  <a:noFill/>
                </a:ln>
                <a:solidFill>
                  <a:srgbClr val="947E32"/>
                </a:solidFill>
                <a:latin typeface="+mj-ea"/>
                <a:ea typeface="+mj-ea"/>
                <a:cs typeface="MiSans Light" panose="00000400000000000000" charset="-122"/>
              </a:rPr>
              <a:t>Tea-picking opera has experienced a tortuous process of development.</a:t>
            </a:r>
            <a:endParaRPr lang="zh-CN" altLang="en-US" sz="2400">
              <a:ln w="38100">
                <a:noFill/>
              </a:ln>
              <a:solidFill>
                <a:srgbClr val="947E32"/>
              </a:solidFill>
              <a:latin typeface="+mj-ea"/>
              <a:ea typeface="+mj-ea"/>
              <a:cs typeface="MiSans Light" panose="00000400000000000000" charset="-122"/>
            </a:endParaRPr>
          </a:p>
        </p:txBody>
      </p:sp>
      <p:sp>
        <p:nvSpPr>
          <p:cNvPr id="3" name="文本框 2"/>
          <p:cNvSpPr txBox="1"/>
          <p:nvPr>
            <p:custDataLst>
              <p:tags r:id="rId13"/>
            </p:custDataLst>
          </p:nvPr>
        </p:nvSpPr>
        <p:spPr>
          <a:xfrm>
            <a:off x="176540" y="509341"/>
            <a:ext cx="1630690" cy="236411"/>
          </a:xfrm>
          <a:prstGeom prst="rect">
            <a:avLst/>
          </a:prstGeom>
          <a:noFill/>
        </p:spPr>
        <p:txBody>
          <a:bodyPr wrap="square" rtlCol="0">
            <a:spAutoFit/>
          </a:bodyPr>
          <a:lstStyle>
            <a:defPPr>
              <a:defRPr lang="en-US"/>
            </a:defPPr>
            <a:lvl1pPr>
              <a:lnSpc>
                <a:spcPct val="150000"/>
              </a:lnSpc>
              <a:defRPr sz="700">
                <a:ln w="38100">
                  <a:noFill/>
                </a:ln>
                <a:solidFill>
                  <a:srgbClr val="868160"/>
                </a:solidFill>
                <a:latin typeface="+mn-ea"/>
                <a:cs typeface="MiSans Light" panose="00000400000000000000" charset="-122"/>
              </a:defRPr>
            </a:lvl1pPr>
          </a:lstStyle>
          <a:p>
            <a:r>
              <a:rPr lang="en-US" altLang="zh-CN">
                <a:solidFill>
                  <a:srgbClr val="947E32"/>
                </a:solidFill>
              </a:rPr>
              <a:t>PROCESS DETAILS</a:t>
            </a:r>
            <a:endParaRPr lang="en-US" altLang="zh-CN">
              <a:solidFill>
                <a:srgbClr val="947E32"/>
              </a:solidFill>
            </a:endParaRPr>
          </a:p>
        </p:txBody>
      </p:sp>
      <p:pic>
        <p:nvPicPr>
          <p:cNvPr id="7" name="图片 6"/>
          <p:cNvPicPr>
            <a:picLocks noChangeAspect="1"/>
          </p:cNvPicPr>
          <p:nvPr/>
        </p:nvPicPr>
        <p:blipFill>
          <a:blip r:embed="rId14"/>
          <a:stretch>
            <a:fillRect/>
          </a:stretch>
        </p:blipFill>
        <p:spPr>
          <a:xfrm>
            <a:off x="791845" y="1578610"/>
            <a:ext cx="1704975" cy="895350"/>
          </a:xfrm>
          <a:prstGeom prst="rect">
            <a:avLst/>
          </a:prstGeom>
        </p:spPr>
      </p:pic>
      <p:pic>
        <p:nvPicPr>
          <p:cNvPr id="8" name="图片 7"/>
          <p:cNvPicPr>
            <a:picLocks noChangeAspect="1"/>
          </p:cNvPicPr>
          <p:nvPr/>
        </p:nvPicPr>
        <p:blipFill>
          <a:blip r:embed="rId14"/>
          <a:stretch>
            <a:fillRect/>
          </a:stretch>
        </p:blipFill>
        <p:spPr>
          <a:xfrm>
            <a:off x="6456680" y="1578610"/>
            <a:ext cx="1704975" cy="895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52.97661417322834,&quot;left&quot;:79.18551181102362,&quot;top&quot;:96.5,&quot;width&quot;:266.4144881889764}"/>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ISLIDE.GUIDESSETTING" val="{&quot;Id&quot;:&quot;GuidesStyle_Narrow&quot;,&quot;Name&quot;:&quot;较窄&quot;,&quot;Kind&quot;:&quot;System&quot;,&quot;OldGuidesSetting&quot;:{&quot;HeaderHeight&quot;:10.0,&quot;FooterHeight&quot;:5.0,&quot;SideMargin&quot;:2.5,&quot;TopMargin&quot;:0.0,&quot;BottomMargin&quot;:0.0,&quot;IntervalMargin&quot;:1.0}}"/>
  <p:tag name="COMMONDATA" val="eyJjb3VudCI6NywiaGRpZCI6IjA3MzEyMjNlN2ZkMGY2Zjg0MmZkZjViYTNkMThlY2NiIiwidXNlckNvdW50Ijo1fQ=="/>
  <p:tag name="commondata" val="eyJjb3VudCI6OCwiaGRpZCI6IjZhZGExMTU1OTEwNDJhNWU2MGQyMjIwNDhiMWQ1ZWEzIiwidXNlckNvdW50IjoxfQ=="/>
  <p:tag name="resource_record_key" val="{&quot;13&quot;:[19951196]}"/>
</p:tagLst>
</file>

<file path=ppt/tags/tag12.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13.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17.xml><?xml version="1.0" encoding="utf-8"?>
<p:tagLst xmlns:p="http://schemas.openxmlformats.org/presentationml/2006/main">
  <p:tag name="KSO_WM_DIAGRAM_VIRTUALLY_FRAME" val="{&quot;height&quot;:252.97661417322834,&quot;left&quot;:79.18551181102362,&quot;top&quot;:96.5,&quot;width&quot;:266.4144881889764}"/>
</p:tagLst>
</file>

<file path=ppt/tags/tag18.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19.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2.xml><?xml version="1.0" encoding="utf-8"?>
<p:tagLst xmlns:p="http://schemas.openxmlformats.org/presentationml/2006/main">
  <p:tag name="KSO_WM_DIAGRAM_VIRTUALLY_FRAME" val="{&quot;height&quot;:252.97661417322834,&quot;left&quot;:79.18551181102362,&quot;top&quot;:96.5,&quot;width&quot;:266.4144881889764}"/>
</p:tagLst>
</file>

<file path=ppt/tags/tag23.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4.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7.xml><?xml version="1.0" encoding="utf-8"?>
<p:tagLst xmlns:p="http://schemas.openxmlformats.org/presentationml/2006/main">
  <p:tag name="KSO_WM_DIAGRAM_VIRTUALLY_FRAME" val="{&quot;height&quot;:252.97661417322834,&quot;left&quot;:79.18551181102362,&quot;top&quot;:96.5,&quot;width&quot;:266.4144881889764}"/>
</p:tagLst>
</file>

<file path=ppt/tags/tag28.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29.xml><?xml version="1.0" encoding="utf-8"?>
<p:tagLst xmlns:p="http://schemas.openxmlformats.org/presentationml/2006/main">
  <p:tag name="KSO_WM_BEAUTIFY_FLAG" val=""/>
  <p:tag name="KSO_WM_DIAGRAM_VIRTUALLY_FRAME" val="{&quot;height&quot;:252.97661417322834,&quot;left&quot;:79.18551181102362,&quot;top&quot;:96.5,&quot;width&quot;:266.4144881889764}"/>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picid" val="{de68e633-ac7f-4206-af3e-5d31244664fd}"/>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RESOURCE_RECORD_KEY" val="{&quot;13&quot;:[19951196]}"/>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DIAGRAM_VIRTUALLY_FRAME" val="{&quot;height&quot;:321.8698031496063,&quot;left&quot;:-14.155393700787396,&quot;top&quot;:45.65,&quot;width&quot;:677.470905511811}"/>
</p:tagLst>
</file>

<file path=ppt/tags/tag48.xml><?xml version="1.0" encoding="utf-8"?>
<p:tagLst xmlns:p="http://schemas.openxmlformats.org/presentationml/2006/main">
  <p:tag name="KSO_WM_DIAGRAM_VIRTUALLY_FRAME" val="{&quot;height&quot;:321.8698031496063,&quot;left&quot;:-14.155393700787396,&quot;top&quot;:45.65,&quot;width&quot;:677.470905511811}"/>
</p:tagLst>
</file>

<file path=ppt/tags/tag49.xml><?xml version="1.0" encoding="utf-8"?>
<p:tagLst xmlns:p="http://schemas.openxmlformats.org/presentationml/2006/main">
  <p:tag name="KSO_WM_DIAGRAM_VIRTUALLY_FRAME" val="{&quot;height&quot;:321.8698031496063,&quot;left&quot;:-14.155393700787396,&quot;top&quot;:45.65,&quot;width&quot;:677.470905511811}"/>
  <p:tag name="picid" val="{790c7ef1-fa9b-4308-8cda-28d3ed00e324}"/>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picid" val="{00f5566e-802c-479e-bc4a-eed305ec59ca}"/>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picid" val="{7d42b2ff-69b2-4ff2-98f5-b550869d8743}"/>
</p:tagLst>
</file>

<file path=ppt/tags/tag55.xml><?xml version="1.0" encoding="utf-8"?>
<p:tagLst xmlns:p="http://schemas.openxmlformats.org/presentationml/2006/main">
  <p:tag name="PA" val="v4.1.3"/>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59.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1.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2.xml><?xml version="1.0" encoding="utf-8"?>
<p:tagLst xmlns:p="http://schemas.openxmlformats.org/presentationml/2006/main">
  <p:tag name="PA" val="v4.1.3"/>
  <p:tag name="KSO_WM_DIAGRAM_VIRTUALLY_FRAME" val="{&quot;height&quot;:361.90000000000015,&quot;left&quot;:22.353307086614176,&quot;top&quot;:69.76984251968501,&quot;width&quot;:670.4768503937008}"/>
</p:tagLst>
</file>

<file path=ppt/tags/tag63.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4.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5.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66.xml><?xml version="1.0" encoding="utf-8"?>
<p:tagLst xmlns:p="http://schemas.openxmlformats.org/presentationml/2006/main">
  <p:tag name="PA" val="v4.1.3"/>
  <p:tag name="KSO_WM_DIAGRAM_VIRTUALLY_FRAME" val="{&quot;height&quot;:361.90000000000015,&quot;left&quot;:22.353307086614176,&quot;top&quot;:69.76984251968501,&quot;width&quot;:670.4768503937008}"/>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1.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2.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3.xml><?xml version="1.0" encoding="utf-8"?>
<p:tagLst xmlns:p="http://schemas.openxmlformats.org/presentationml/2006/main">
  <p:tag name="PA" val="v4.1.3"/>
  <p:tag name="KSO_WM_DIAGRAM_VIRTUALLY_FRAME" val="{&quot;height&quot;:361.90000000000015,&quot;left&quot;:22.353307086614176,&quot;top&quot;:69.76984251968501,&quot;width&quot;:670.4768503937008}"/>
</p:tagLst>
</file>

<file path=ppt/tags/tag74.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5.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6.xml><?xml version="1.0" encoding="utf-8"?>
<p:tagLst xmlns:p="http://schemas.openxmlformats.org/presentationml/2006/main">
  <p:tag name="PA" val="v4.1.3"/>
  <p:tag name="KSO_WM_DIAGRAM_VIRTUALLY_FRAME" val="{&quot;height&quot;:361.90000000000015,&quot;left&quot;:22.353307086614176,&quot;top&quot;:69.76984251968501,&quot;width&quot;:670.4768503937008}"/>
</p:tagLst>
</file>

<file path=ppt/tags/tag77.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8.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79.xml><?xml version="1.0" encoding="utf-8"?>
<p:tagLst xmlns:p="http://schemas.openxmlformats.org/presentationml/2006/main">
  <p:tag name="KSO_WM_DIAGRAM_VIRTUALLY_FRAME" val="{&quot;height&quot;:361.90000000000015,&quot;left&quot;:22.353307086614176,&quot;top&quot;:69.76984251968501,&quot;width&quot;:670.4768503937008}"/>
</p:tagLst>
</file>

<file path=ppt/tags/tag8.xml><?xml version="1.0" encoding="utf-8"?>
<p:tagLst xmlns:p="http://schemas.openxmlformats.org/presentationml/2006/main">
  <p:tag name="picid" val="{78a03b50-38c8-43cd-8050-1b601b037f2e}"/>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桂花">
      <a:dk1>
        <a:sysClr val="windowText" lastClr="000000"/>
      </a:dk1>
      <a:lt1>
        <a:sysClr val="window" lastClr="FFFFFF"/>
      </a:lt1>
      <a:dk2>
        <a:srgbClr val="000000"/>
      </a:dk2>
      <a:lt2>
        <a:srgbClr val="F8F8F8"/>
      </a:lt2>
      <a:accent1>
        <a:srgbClr val="947E32"/>
      </a:accent1>
      <a:accent2>
        <a:srgbClr val="3F3F3F"/>
      </a:accent2>
      <a:accent3>
        <a:srgbClr val="3F3F3F"/>
      </a:accent3>
      <a:accent4>
        <a:srgbClr val="595959"/>
      </a:accent4>
      <a:accent5>
        <a:srgbClr val="5F5F5F"/>
      </a:accent5>
      <a:accent6>
        <a:srgbClr val="4D4D4D"/>
      </a:accent6>
      <a:hlink>
        <a:srgbClr val="000000"/>
      </a:hlink>
      <a:folHlink>
        <a:srgbClr val="919191"/>
      </a:folHlink>
    </a:clrScheme>
    <a:fontScheme name="2023稻壳模版规范1">
      <a:majorFont>
        <a:latin typeface="MiSans Heavy"/>
        <a:ea typeface="思源宋体 CN Heavy"/>
        <a:cs typeface=""/>
      </a:majorFont>
      <a:minorFont>
        <a:latin typeface="MiSans Light"/>
        <a:ea typeface="MiSans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Light"/>
        <a:font script="Hant" typeface="新細明體"/>
        <a:font script="Arab" typeface="MiSans Light"/>
        <a:font script="Hebr" typeface="MiSans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Light"/>
        <a:font script="Uigh" typeface="Microsoft Uighur"/>
        <a:font script="Geor" typeface="Sylfaen"/>
      </a:majorFont>
      <a:minorFont>
        <a:latin typeface="MiSans Light"/>
        <a:ea typeface=""/>
        <a:cs typeface=""/>
        <a:font script="Jpan" typeface="ＭＳ Ｐゴシック"/>
        <a:font script="Hang" typeface="맑은 고딕"/>
        <a:font script="Hans" typeface="MiSans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Light"/>
        <a:font script="Hant" typeface="新細明體"/>
        <a:font script="Arab" typeface="MiSans Light"/>
        <a:font script="Hebr" typeface="MiSans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Light"/>
        <a:font script="Uigh" typeface="Microsoft Uighur"/>
        <a:font script="Geor" typeface="Sylfaen"/>
      </a:majorFont>
      <a:minorFont>
        <a:latin typeface="MiSans Light"/>
        <a:ea typeface=""/>
        <a:cs typeface=""/>
        <a:font script="Jpan" typeface="ＭＳ Ｐゴシック"/>
        <a:font script="Hang" typeface="맑은 고딕"/>
        <a:font script="Hans" typeface="MiSans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中秋节活动策划模版</Template>
  <TotalTime>0</TotalTime>
  <Words>6076</Words>
  <Application>WPS 演示</Application>
  <PresentationFormat>全屏显示(16:9)</PresentationFormat>
  <Paragraphs>194</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MiSans Heavy</vt:lpstr>
      <vt:lpstr>思源宋体 CN Heavy</vt:lpstr>
      <vt:lpstr>MiSans Light</vt:lpstr>
      <vt:lpstr>演示春风楷</vt:lpstr>
      <vt:lpstr>微软雅黑</vt:lpstr>
      <vt:lpstr>Arial Unicode MS</vt:lpstr>
      <vt:lpstr>霞鹜文楷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M15873</dc:creator>
  <cp:lastModifiedBy>ASUS</cp:lastModifiedBy>
  <cp:revision>28</cp:revision>
  <dcterms:created xsi:type="dcterms:W3CDTF">2023-09-03T12:59:00Z</dcterms:created>
  <dcterms:modified xsi:type="dcterms:W3CDTF">2024-11-04T06:42:25Z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KSOTemplateUUID">
    <vt:lpwstr>v1.0_mb_qV5ldN1gpCIDgElWotpJpA==</vt:lpwstr>
  </property>
  <property fmtid="{D5CDD505-2E9C-101B-9397-08002B2CF9AE}" pid="4" name="ICV">
    <vt:lpwstr>F491A4389C8649969CED77EBB3837865_11</vt:lpwstr>
  </property>
</Properties>
</file>