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85" r:id="rId6"/>
    <p:sldId id="259" r:id="rId7"/>
    <p:sldId id="272" r:id="rId8"/>
    <p:sldId id="303" r:id="rId9"/>
    <p:sldId id="305" r:id="rId10"/>
    <p:sldId id="326" r:id="rId11"/>
    <p:sldId id="327" r:id="rId12"/>
    <p:sldId id="306" r:id="rId13"/>
    <p:sldId id="307" r:id="rId14"/>
    <p:sldId id="260" r:id="rId15"/>
    <p:sldId id="265" r:id="rId16"/>
    <p:sldId id="323" r:id="rId17"/>
    <p:sldId id="325" r:id="rId18"/>
    <p:sldId id="324" r:id="rId19"/>
    <p:sldId id="339" r:id="rId20"/>
    <p:sldId id="27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66447C"/>
    <a:srgbClr val="A17EB8"/>
    <a:srgbClr val="EC32D3"/>
    <a:srgbClr val="4FBDDE"/>
    <a:srgbClr val="F26083"/>
    <a:srgbClr val="FFABCD"/>
    <a:srgbClr val="653428"/>
    <a:srgbClr val="8E6046"/>
    <a:srgbClr val="B27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144"/>
      </p:cViewPr>
      <p:guideLst>
        <p:guide orient="horz" pos="2249"/>
        <p:guide pos="3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tags" Target="../tags/tag3.xml"/><Relationship Id="rId4" Type="http://schemas.openxmlformats.org/officeDocument/2006/relationships/image" Target="../media/image6.jpe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589294" y="4292798"/>
            <a:ext cx="2196703" cy="21967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071939" y="850632"/>
            <a:ext cx="4048121" cy="3320724"/>
          </a:xfrm>
          <a:custGeom>
            <a:avLst/>
            <a:gdLst>
              <a:gd name="connsiteX0" fmla="*/ 0 w 3657600"/>
              <a:gd name="connsiteY0" fmla="*/ 0 h 3000375"/>
              <a:gd name="connsiteX1" fmla="*/ 3657600 w 3657600"/>
              <a:gd name="connsiteY1" fmla="*/ 0 h 3000375"/>
              <a:gd name="connsiteX2" fmla="*/ 3657600 w 3657600"/>
              <a:gd name="connsiteY2" fmla="*/ 3000375 h 3000375"/>
              <a:gd name="connsiteX3" fmla="*/ 0 w 3657600"/>
              <a:gd name="connsiteY3" fmla="*/ 3000375 h 300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000375">
                <a:moveTo>
                  <a:pt x="0" y="0"/>
                </a:moveTo>
                <a:lnTo>
                  <a:pt x="3657600" y="0"/>
                </a:lnTo>
                <a:lnTo>
                  <a:pt x="3657600" y="3000375"/>
                </a:lnTo>
                <a:lnTo>
                  <a:pt x="0" y="3000375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1025" y="4292798"/>
            <a:ext cx="1828800" cy="18288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724150" y="4262120"/>
            <a:ext cx="70694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The craft of Seal-cutting </a:t>
            </a:r>
            <a:endParaRPr lang="en-US" altLang="zh-CN" sz="4400" dirty="0">
              <a:solidFill>
                <a:schemeClr val="tx1">
                  <a:lumMod val="65000"/>
                  <a:lumOff val="3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42035" y="850900"/>
            <a:ext cx="184658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古人篆刻思离群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303385" y="850900"/>
            <a:ext cx="184658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舒卷浑同岭上云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04665" y="5269230"/>
            <a:ext cx="3654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buClrTx/>
              <a:buSzTx/>
              <a:buFontTx/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Presenter: Wang Zhiling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37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09090" y="797560"/>
            <a:ext cx="5599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Flourishing Period: Qin and Han Dynasties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9090" y="2207260"/>
            <a:ext cx="5509260" cy="3461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1.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There is a gr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eat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 difference between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“xi”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 and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“yin”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.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Seals in earlier dynasties were called “xi”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（玺）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Since the First Emperor of Qin unified China, it has been stipulated that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“xi”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is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only called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by the emperor, and seal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used by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others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can only be called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yin(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印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)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2.P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eople engraved their names on utensils and documents of bamboo and wood to show ownership or authorship.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07135" y="966470"/>
            <a:ext cx="3773170" cy="36785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Interpretation: Seal of Yang Tongzhi(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杨彤之信印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)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Material: copper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Specification: 23 × 23（mm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）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  <a:sym typeface="+mn-ea"/>
            </a:endParaRPr>
          </a:p>
        </p:txBody>
      </p:sp>
      <p:pic>
        <p:nvPicPr>
          <p:cNvPr id="2" name="图片 1" descr="汉朝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955" y="1090295"/>
            <a:ext cx="2555240" cy="494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638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22425" y="1016635"/>
            <a:ext cx="68243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Song and Yuan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 </a:t>
            </a: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Dynasties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22425" y="2183765"/>
            <a:ext cx="5822315" cy="355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The generation and use of seals have a long history, but the appreciation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of seals as a kind of artwork began in the Song and Yuan Dynasties.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The seals before the Song and Yuan Dynasties are called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the era of practical seals</a:t>
            </a:r>
            <a:r>
              <a:rPr 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（实用印章时代）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; Since the Ming and Qing Dynasties, seal art schools have multiplied, which is called 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the era of school seal cutting.</a:t>
            </a:r>
            <a:r>
              <a:rPr 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（流派篆刻时代）</a:t>
            </a:r>
            <a:endParaRPr lang="zh-CN"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1625" y="369094"/>
            <a:ext cx="2514600" cy="6119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676675" y="706775"/>
            <a:ext cx="2304500" cy="1890410"/>
          </a:xfrm>
          <a:custGeom>
            <a:avLst/>
            <a:gdLst>
              <a:gd name="connsiteX0" fmla="*/ 0 w 3657600"/>
              <a:gd name="connsiteY0" fmla="*/ 0 h 3000375"/>
              <a:gd name="connsiteX1" fmla="*/ 3657600 w 3657600"/>
              <a:gd name="connsiteY1" fmla="*/ 0 h 3000375"/>
              <a:gd name="connsiteX2" fmla="*/ 3657600 w 3657600"/>
              <a:gd name="connsiteY2" fmla="*/ 3000375 h 3000375"/>
              <a:gd name="connsiteX3" fmla="*/ 0 w 3657600"/>
              <a:gd name="connsiteY3" fmla="*/ 3000375 h 300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000375">
                <a:moveTo>
                  <a:pt x="0" y="0"/>
                </a:moveTo>
                <a:lnTo>
                  <a:pt x="3657600" y="0"/>
                </a:lnTo>
                <a:lnTo>
                  <a:pt x="3657600" y="3000375"/>
                </a:lnTo>
                <a:lnTo>
                  <a:pt x="0" y="3000375"/>
                </a:lnTo>
                <a:close/>
              </a:path>
            </a:pathLst>
          </a:custGeom>
        </p:spPr>
      </p:pic>
      <p:sp>
        <p:nvSpPr>
          <p:cNvPr id="18" name="文本框 17"/>
          <p:cNvSpPr txBox="1"/>
          <p:nvPr/>
        </p:nvSpPr>
        <p:spPr>
          <a:xfrm>
            <a:off x="2187773" y="2888824"/>
            <a:ext cx="1282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第三章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1280" y="3154045"/>
            <a:ext cx="5704840" cy="1696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Three Techniques of seal-cutting</a:t>
            </a:r>
            <a:endParaRPr lang="en-US" altLang="zh-CN" sz="54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43281" y="2081686"/>
            <a:ext cx="3253202" cy="3452893"/>
            <a:chOff x="1038219" y="1791809"/>
            <a:chExt cx="4076706" cy="432694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038219" y="2042049"/>
              <a:ext cx="4076706" cy="4076706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1451368" y="1791809"/>
              <a:ext cx="3250407" cy="1194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南宋书局体" panose="02000000000000000000" pitchFamily="2" charset="-122"/>
                  <a:ea typeface="南宋书局体" panose="02000000000000000000" pitchFamily="2" charset="-122"/>
                </a:rPr>
                <a:t>Three Techniques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6537325" y="1469390"/>
            <a:ext cx="2124710" cy="205994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4244452" y="3708281"/>
            <a:ext cx="22142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calligraphy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dist"/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549008" y="3708281"/>
            <a:ext cx="216565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composition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804910" y="3769995"/>
            <a:ext cx="2479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knife technique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charset="0"/>
                <a:ea typeface="南宋书局体" panose="02000000000000000000" pitchFamily="2" charset="-122"/>
                <a:cs typeface="Gabriola" panose="04040605051002020D02" charset="0"/>
              </a:rPr>
              <a:t>engraver’s handiwork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）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dist"/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2" name="图片 1" descr="刀法"/>
          <p:cNvPicPr>
            <a:picLocks noChangeAspect="1"/>
          </p:cNvPicPr>
          <p:nvPr/>
        </p:nvPicPr>
        <p:blipFill>
          <a:blip r:embed="rId3"/>
          <a:srcRect l="16643" t="25684" r="25389"/>
          <a:stretch>
            <a:fillRect/>
          </a:stretch>
        </p:blipFill>
        <p:spPr>
          <a:xfrm>
            <a:off x="8881110" y="1469390"/>
            <a:ext cx="2402205" cy="205486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4"/>
          <a:srcRect l="28562" t="28834" r="30323" b="26947"/>
          <a:stretch>
            <a:fillRect/>
          </a:stretch>
        </p:blipFill>
        <p:spPr>
          <a:xfrm>
            <a:off x="4244340" y="1478915"/>
            <a:ext cx="2042795" cy="205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76079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09090" y="1228090"/>
            <a:ext cx="68243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Calligraphy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9090" y="2198370"/>
            <a:ext cx="4389120" cy="355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Traditional</a:t>
            </a:r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ly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,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</a:t>
            </a:r>
            <a:r>
              <a:rPr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seal script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was mainly used for seal-cutting.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In modern times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, official script, cursive script and regular script were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also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used for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seal-cutting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.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The artist should be good at writing various styles of the Chinese script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, especially seal script.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2" name="图片 1" descr="8"/>
          <p:cNvPicPr>
            <a:picLocks noChangeAspect="1"/>
          </p:cNvPicPr>
          <p:nvPr/>
        </p:nvPicPr>
        <p:blipFill>
          <a:blip r:embed="rId3"/>
          <a:srcRect l="6697" t="15439" r="55189" b="17551"/>
          <a:stretch>
            <a:fillRect/>
          </a:stretch>
        </p:blipFill>
        <p:spPr>
          <a:xfrm>
            <a:off x="5891530" y="3392170"/>
            <a:ext cx="2045335" cy="247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22425" y="966470"/>
            <a:ext cx="68243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Composition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86560" y="2822575"/>
            <a:ext cx="456311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</a:t>
            </a:r>
            <a:r>
              <a:rPr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eals express their artistic charm with a few words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in a very samll range</a:t>
            </a:r>
            <a:r>
              <a:rPr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. Therefore, the characters are required to be varied and their layout should be colorful and artistic.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44638" t="16831" r="9143" b="26797"/>
          <a:stretch>
            <a:fillRect/>
          </a:stretch>
        </p:blipFill>
        <p:spPr>
          <a:xfrm>
            <a:off x="6117590" y="4072255"/>
            <a:ext cx="2329180" cy="19583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22425" y="1875155"/>
            <a:ext cx="65982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Composition refers to the overall layout of different shapes and sizes of printed surfaces combined with different seals.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 </a:t>
            </a:r>
            <a:endParaRPr lang="en-US" altLang="zh-CN" sz="1600"/>
          </a:p>
        </p:txBody>
      </p:sp>
      <p:sp>
        <p:nvSpPr>
          <p:cNvPr id="6" name="文本框 5"/>
          <p:cNvSpPr txBox="1"/>
          <p:nvPr/>
        </p:nvSpPr>
        <p:spPr>
          <a:xfrm>
            <a:off x="1643380" y="4232275"/>
            <a:ext cx="46062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The enngraver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 should know how to arrange within a small space a number of characters - some with many strokes and others with very few - to achieve a graceful effect. 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 fontAlgn="auto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 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09090" y="1228090"/>
            <a:ext cx="68243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Knife Technique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9090" y="2242820"/>
            <a:ext cx="532003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Seal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-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cutting must be completed with proper knife method.If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the engraver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is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not familiar with using a knife,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he or she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can't carve a successful work. 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The engraver should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pays attention to the stability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and the clarity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of the knife. It not only requires the integration of seal cutting and composition, but also seeks subtle changes in the details. 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84315" y="1600090"/>
            <a:ext cx="19879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江上渔者</a:t>
            </a:r>
            <a:endParaRPr lang="zh-CN" altLang="en-US" sz="2800" dirty="0">
              <a:solidFill>
                <a:schemeClr val="bg1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33475" y="1150620"/>
            <a:ext cx="68243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Refeferences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8370" y="2072640"/>
            <a:ext cx="103746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】曹锦炎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古玺通论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杭州：浙江大学出版社，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2017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】黄惇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中国古代印论史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上海：上海书画出版社，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1994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3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】韩天衡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历代印学论文选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杭州：西冷印社出版社，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1999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4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】沙孟海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印学史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杭州：西冷印社出版社，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1999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】孙慰祖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中国玺印篆刻通史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上海：东方出版中心，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2016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6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】吴颐人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篆刻五十讲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上海：上海书店出版社，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2000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7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】The art of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Seal cutting[EB/OL].https://en.gmw.cn/2022-04/26/content_35763947.htm,2022-04-26.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589294" y="4292798"/>
            <a:ext cx="2196703" cy="21967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071939" y="850632"/>
            <a:ext cx="4048121" cy="3320724"/>
          </a:xfrm>
          <a:custGeom>
            <a:avLst/>
            <a:gdLst>
              <a:gd name="connsiteX0" fmla="*/ 0 w 3657600"/>
              <a:gd name="connsiteY0" fmla="*/ 0 h 3000375"/>
              <a:gd name="connsiteX1" fmla="*/ 3657600 w 3657600"/>
              <a:gd name="connsiteY1" fmla="*/ 0 h 3000375"/>
              <a:gd name="connsiteX2" fmla="*/ 3657600 w 3657600"/>
              <a:gd name="connsiteY2" fmla="*/ 3000375 h 3000375"/>
              <a:gd name="connsiteX3" fmla="*/ 0 w 3657600"/>
              <a:gd name="connsiteY3" fmla="*/ 3000375 h 300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000375">
                <a:moveTo>
                  <a:pt x="0" y="0"/>
                </a:moveTo>
                <a:lnTo>
                  <a:pt x="3657600" y="0"/>
                </a:lnTo>
                <a:lnTo>
                  <a:pt x="3657600" y="3000375"/>
                </a:lnTo>
                <a:lnTo>
                  <a:pt x="0" y="3000375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1025" y="4292798"/>
            <a:ext cx="1828800" cy="18288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334510" y="4292600"/>
            <a:ext cx="35223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Thank You</a:t>
            </a:r>
            <a:endParaRPr lang="en-US" altLang="zh-CN" sz="44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896378" y="5024139"/>
            <a:ext cx="2399244" cy="369332"/>
            <a:chOff x="4931434" y="4890789"/>
            <a:chExt cx="2399244" cy="369332"/>
          </a:xfrm>
        </p:grpSpPr>
        <p:sp>
          <p:nvSpPr>
            <p:cNvPr id="33" name="矩形 32"/>
            <p:cNvSpPr/>
            <p:nvPr/>
          </p:nvSpPr>
          <p:spPr>
            <a:xfrm>
              <a:off x="4931436" y="4890789"/>
              <a:ext cx="23992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Chinese style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931434" y="4988719"/>
              <a:ext cx="2399243" cy="21425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1041916" y="850702"/>
            <a:ext cx="168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467850" y="850702"/>
            <a:ext cx="168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1625" y="369094"/>
            <a:ext cx="2514600" cy="6119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676675" y="706775"/>
            <a:ext cx="2304500" cy="1890410"/>
          </a:xfrm>
          <a:custGeom>
            <a:avLst/>
            <a:gdLst>
              <a:gd name="connsiteX0" fmla="*/ 0 w 3657600"/>
              <a:gd name="connsiteY0" fmla="*/ 0 h 3000375"/>
              <a:gd name="connsiteX1" fmla="*/ 3657600 w 3657600"/>
              <a:gd name="connsiteY1" fmla="*/ 0 h 3000375"/>
              <a:gd name="connsiteX2" fmla="*/ 3657600 w 3657600"/>
              <a:gd name="connsiteY2" fmla="*/ 3000375 h 3000375"/>
              <a:gd name="connsiteX3" fmla="*/ 0 w 3657600"/>
              <a:gd name="connsiteY3" fmla="*/ 3000375 h 300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000375">
                <a:moveTo>
                  <a:pt x="0" y="0"/>
                </a:moveTo>
                <a:lnTo>
                  <a:pt x="3657600" y="0"/>
                </a:lnTo>
                <a:lnTo>
                  <a:pt x="3657600" y="3000375"/>
                </a:lnTo>
                <a:lnTo>
                  <a:pt x="0" y="3000375"/>
                </a:lnTo>
                <a:close/>
              </a:path>
            </a:pathLst>
          </a:custGeom>
        </p:spPr>
      </p:pic>
      <p:sp>
        <p:nvSpPr>
          <p:cNvPr id="18" name="文本框 17"/>
          <p:cNvSpPr txBox="1"/>
          <p:nvPr/>
        </p:nvSpPr>
        <p:spPr>
          <a:xfrm>
            <a:off x="2187773" y="2888824"/>
            <a:ext cx="1282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第一章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1280" y="3154045"/>
            <a:ext cx="55492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Introduction</a:t>
            </a:r>
            <a:endParaRPr lang="en-US" altLang="zh-CN" sz="54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503045" y="1077595"/>
            <a:ext cx="5160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charset="0"/>
                <a:ea typeface="南宋书局体" panose="02000000000000000000" pitchFamily="2" charset="-122"/>
                <a:cs typeface="Segoe UI Black" panose="020B0A02040204020203" charset="0"/>
              </a:rPr>
              <a:t>What is seal-cutting?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Segoe UI Black" panose="020B0A02040204020203" charset="0"/>
              <a:ea typeface="南宋书局体" panose="02000000000000000000" pitchFamily="2" charset="-122"/>
              <a:cs typeface="Segoe UI Black" panose="020B0A02040204020203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93215" y="3453130"/>
            <a:ext cx="5230495" cy="226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1.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Seal-cutting is </a:t>
            </a:r>
            <a:r>
              <a:rPr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a unique art form in China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that has a history of more than 3,700 years. 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2.It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tactfully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combines </a:t>
            </a:r>
            <a:r>
              <a:rPr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calligraphy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with </a:t>
            </a:r>
            <a:r>
              <a:rPr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engraving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.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3.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In 2009,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it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was listed in the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"</a:t>
            </a:r>
            <a:r>
              <a:rPr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Representative List of Intangible Cultural Heritage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"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by UNESCO.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4.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Seal-cutting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（篆刻）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VS Seal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（印章）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2" name="图片 1" descr="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4085" t="8973" r="8998" b="9297"/>
          <a:stretch>
            <a:fillRect/>
          </a:stretch>
        </p:blipFill>
        <p:spPr>
          <a:xfrm>
            <a:off x="2383155" y="1644650"/>
            <a:ext cx="2931795" cy="192595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58205" y="4663440"/>
            <a:ext cx="2884805" cy="1930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503045" y="1077595"/>
            <a:ext cx="8742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charset="0"/>
                <a:ea typeface="南宋书局体" panose="02000000000000000000" pitchFamily="2" charset="-122"/>
                <a:cs typeface="Segoe UI Black" panose="020B0A02040204020203" charset="0"/>
              </a:rPr>
              <a:t>Why is it called seal-cutting?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charset="0"/>
                <a:ea typeface="南宋书局体" panose="02000000000000000000" pitchFamily="2" charset="-122"/>
                <a:cs typeface="Segoe UI Black" panose="020B0A02040204020203" charset="0"/>
              </a:rPr>
              <a:t>（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charset="0"/>
                <a:ea typeface="南宋书局体" panose="02000000000000000000" pitchFamily="2" charset="-122"/>
                <a:cs typeface="Segoe UI Black" panose="020B0A02040204020203" charset="0"/>
              </a:rPr>
              <a:t>篆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charset="0"/>
                <a:ea typeface="南宋书局体" panose="02000000000000000000" pitchFamily="2" charset="-122"/>
                <a:cs typeface="Segoe UI Black" panose="020B0A02040204020203" charset="0"/>
              </a:rPr>
              <a:t>刻）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Segoe UI Black" panose="020B0A02040204020203" charset="0"/>
              <a:ea typeface="南宋书局体" panose="02000000000000000000" pitchFamily="2" charset="-122"/>
              <a:cs typeface="Segoe UI Black" panose="020B0A02040204020203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0454" y="3845603"/>
            <a:ext cx="5121656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It is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named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seal-cutting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because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seal script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（篆书）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, a style of Chinese characters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is mostly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used in acient times to make seals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2" name="图片 1" descr="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4085" t="8973" r="8998" b="9297"/>
          <a:stretch>
            <a:fillRect/>
          </a:stretch>
        </p:blipFill>
        <p:spPr>
          <a:xfrm>
            <a:off x="2439670" y="1849120"/>
            <a:ext cx="2931795" cy="1925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89107" y="369094"/>
            <a:ext cx="2514600" cy="6119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194157" y="706775"/>
            <a:ext cx="2304500" cy="1890410"/>
          </a:xfrm>
          <a:custGeom>
            <a:avLst/>
            <a:gdLst>
              <a:gd name="connsiteX0" fmla="*/ 0 w 3657600"/>
              <a:gd name="connsiteY0" fmla="*/ 0 h 3000375"/>
              <a:gd name="connsiteX1" fmla="*/ 3657600 w 3657600"/>
              <a:gd name="connsiteY1" fmla="*/ 0 h 3000375"/>
              <a:gd name="connsiteX2" fmla="*/ 3657600 w 3657600"/>
              <a:gd name="connsiteY2" fmla="*/ 3000375 h 3000375"/>
              <a:gd name="connsiteX3" fmla="*/ 0 w 3657600"/>
              <a:gd name="connsiteY3" fmla="*/ 3000375 h 300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000375">
                <a:moveTo>
                  <a:pt x="0" y="0"/>
                </a:moveTo>
                <a:lnTo>
                  <a:pt x="3657600" y="0"/>
                </a:lnTo>
                <a:lnTo>
                  <a:pt x="3657600" y="3000375"/>
                </a:lnTo>
                <a:lnTo>
                  <a:pt x="0" y="3000375"/>
                </a:lnTo>
                <a:close/>
              </a:path>
            </a:pathLst>
          </a:custGeom>
        </p:spPr>
      </p:pic>
      <p:sp>
        <p:nvSpPr>
          <p:cNvPr id="18" name="文本框 17"/>
          <p:cNvSpPr txBox="1"/>
          <p:nvPr/>
        </p:nvSpPr>
        <p:spPr>
          <a:xfrm>
            <a:off x="8705255" y="2888824"/>
            <a:ext cx="1282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第二章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88135" y="3154045"/>
            <a:ext cx="55492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History</a:t>
            </a:r>
            <a:endParaRPr lang="en-US" altLang="zh-CN" sz="54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582420" y="1290955"/>
            <a:ext cx="2334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History</a:t>
            </a:r>
            <a:endParaRPr lang="en-US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2420" y="2328545"/>
            <a:ext cx="61868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Origin:Shang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Dynasty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(1600BC-1100BC)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Period of Spring and Autumn and Warring States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(770BC-221BC)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Flourishing Period: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Qin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 and Han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 Dynast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ies(221BC-220CE)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Song and Yuan Dynasties(960-1368CE)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5" name="图片 4" descr="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2387" t="17466" r="28557" b="23288"/>
          <a:stretch>
            <a:fillRect/>
          </a:stretch>
        </p:blipFill>
        <p:spPr>
          <a:xfrm>
            <a:off x="6325235" y="1664970"/>
            <a:ext cx="153035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42823"/>
            <a:ext cx="4340996" cy="43409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09090" y="1228090"/>
            <a:ext cx="4871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Origin:Shang Dynasty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22425" y="2007870"/>
            <a:ext cx="4858385" cy="35839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Seal-cutting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dates back about 3, 700 years to the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Shang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Dynasty and originated from the cutting of oracle inscriptions on tortoise shells.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At that time, commodity exchange was increasingly frequent, and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a credit certificate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was needed to ensure the safe transfer and storage of goods.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 Hence, seals emerged.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5" name="图片 4" descr="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2387" t="17466" r="28557" b="23288"/>
          <a:stretch>
            <a:fillRect/>
          </a:stretch>
        </p:blipFill>
        <p:spPr>
          <a:xfrm>
            <a:off x="6430645" y="1767205"/>
            <a:ext cx="153035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09090" y="1228090"/>
            <a:ext cx="60750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  <a:sym typeface="+mn-ea"/>
              </a:rPr>
              <a:t>Period of Spring and Autumn and Warring States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dist"/>
            <a:endParaRPr lang="zh-CN" altLang="en-US" sz="3600" dirty="0">
              <a:solidFill>
                <a:schemeClr val="tx1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64970" y="2487930"/>
            <a:ext cx="3288030" cy="29851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During th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e period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, seals were gradually used widely.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F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or example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,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seals were used to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engrave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the name of the handicraftsman on artifact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.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2" name="图片 1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15" y="2687955"/>
            <a:ext cx="2757805" cy="343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06003" y="369094"/>
            <a:ext cx="11379994" cy="6119813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>
            <a:noFill/>
          </a:ln>
          <a:effectLst>
            <a:outerShdw blurRad="2286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06003" y="966748"/>
            <a:ext cx="113799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君看一叶舟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6002" y="3523397"/>
            <a:ext cx="113799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600" dirty="0">
                <a:solidFill>
                  <a:srgbClr val="F9F9F9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出没风波里</a:t>
            </a:r>
            <a:endParaRPr lang="zh-CN" altLang="en-US" sz="16600" dirty="0">
              <a:solidFill>
                <a:srgbClr val="F9F9F9"/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7444999" y="1528853"/>
            <a:ext cx="4340996" cy="43409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84910" y="1154430"/>
            <a:ext cx="3422650" cy="34366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Interpretation: thinking, speaking and respecting things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.</a:t>
            </a:r>
            <a:r>
              <a:rPr 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（思言敬事）</a:t>
            </a:r>
            <a:endParaRPr lang="zh-CN"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Material: copper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Specification: 26 × twenty × 18（mm）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pic>
        <p:nvPicPr>
          <p:cNvPr id="5" name="图片 4" descr="战国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370" y="1381125"/>
            <a:ext cx="2374900" cy="4846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10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11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12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13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14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15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16.xml><?xml version="1.0" encoding="utf-8"?>
<p:tagLst xmlns:p="http://schemas.openxmlformats.org/presentationml/2006/main">
  <p:tag name="KSO_WPP_MARK_KEY" val="361dcb46-91b9-45c0-9c0a-5ae262fc5234"/>
  <p:tag name="COMMONDATA" val="eyJoZGlkIjoiYjFjYjZkNTA1ZTA0MDIxYWFiMzZjY2JhYzI1MGNiOWMifQ=="/>
</p:tagLst>
</file>

<file path=ppt/tags/tag2.xml><?xml version="1.0" encoding="utf-8"?>
<p:tagLst xmlns:p="http://schemas.openxmlformats.org/presentationml/2006/main">
  <p:tag name="KSO_WM_UNIT_PLACING_PICTURE_USER_VIEWPORT" val="{&quot;height&quot;:3033,&quot;width&quot;:4617}"/>
</p:tagLst>
</file>

<file path=ppt/tags/tag3.xml><?xml version="1.0" encoding="utf-8"?>
<p:tagLst xmlns:p="http://schemas.openxmlformats.org/presentationml/2006/main">
  <p:tag name="KSO_WM_UNIT_PLACING_PICTURE_USER_VIEWPORT" val="{&quot;height&quot;:10800,&quot;width&quot;:16143}"/>
</p:tagLst>
</file>

<file path=ppt/tags/tag4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5.xml><?xml version="1.0" encoding="utf-8"?>
<p:tagLst xmlns:p="http://schemas.openxmlformats.org/presentationml/2006/main">
  <p:tag name="KSO_WM_UNIT_PLACING_PICTURE_USER_VIEWPORT" val="{&quot;height&quot;:3033,&quot;width&quot;:4617}"/>
</p:tagLst>
</file>

<file path=ppt/tags/tag6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7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8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ags/tag9.xml><?xml version="1.0" encoding="utf-8"?>
<p:tagLst xmlns:p="http://schemas.openxmlformats.org/presentationml/2006/main">
  <p:tag name="KSO_WM_UNIT_PLACING_PICTURE_USER_VIEWPORT" val="{&quot;height&quot;:6836.214173228346,&quot;width&quot;:6836.21417322834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3914</Words>
  <Application>WPS 演示</Application>
  <PresentationFormat>宽屏</PresentationFormat>
  <Paragraphs>195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华文琥珀</vt:lpstr>
      <vt:lpstr>南宋书局体</vt:lpstr>
      <vt:lpstr>Segoe UI Black</vt:lpstr>
      <vt:lpstr>等线</vt:lpstr>
      <vt:lpstr>微软雅黑</vt:lpstr>
      <vt:lpstr>Arial Unicode MS</vt:lpstr>
      <vt:lpstr>等线 Light</vt:lpstr>
      <vt:lpstr>Calibri</vt:lpstr>
      <vt:lpstr>Gabriola</vt:lpstr>
      <vt:lpstr>华文仿宋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TY Ruby</cp:lastModifiedBy>
  <cp:revision>96</cp:revision>
  <dcterms:created xsi:type="dcterms:W3CDTF">2020-05-08T06:48:00Z</dcterms:created>
  <dcterms:modified xsi:type="dcterms:W3CDTF">2022-12-30T09:50:11Z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FAD91FDF1E5E4C4DA99F275419EB3124</vt:lpwstr>
  </property>
</Properties>
</file>