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17"/>
  </p:notesMasterIdLst>
  <p:sldIdLst>
    <p:sldId id="257" r:id="rId2"/>
    <p:sldId id="259" r:id="rId3"/>
    <p:sldId id="258" r:id="rId4"/>
    <p:sldId id="268" r:id="rId5"/>
    <p:sldId id="269" r:id="rId6"/>
    <p:sldId id="260" r:id="rId7"/>
    <p:sldId id="256" r:id="rId8"/>
    <p:sldId id="261" r:id="rId9"/>
    <p:sldId id="262" r:id="rId10"/>
    <p:sldId id="270" r:id="rId11"/>
    <p:sldId id="271" r:id="rId12"/>
    <p:sldId id="263" r:id="rId13"/>
    <p:sldId id="272" r:id="rId14"/>
    <p:sldId id="267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85C96-FF44-4843-9100-83DCBA7D6363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ru-RU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DEC21-7333-4703-A91A-6876F92D5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310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DEC21-7333-4703-A91A-6876F92D509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37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CBFD-D6A2-4666-85E2-AC41E2A6A350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366B-A053-467C-A576-093A49298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988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CBFD-D6A2-4666-85E2-AC41E2A6A350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366B-A053-467C-A576-093A49298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954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CBFD-D6A2-4666-85E2-AC41E2A6A350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366B-A053-467C-A576-093A49298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729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CBFD-D6A2-4666-85E2-AC41E2A6A350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366B-A053-467C-A576-093A49298E9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1113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CBFD-D6A2-4666-85E2-AC41E2A6A350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366B-A053-467C-A576-093A49298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312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CBFD-D6A2-4666-85E2-AC41E2A6A350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366B-A053-467C-A576-093A49298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415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CBFD-D6A2-4666-85E2-AC41E2A6A350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366B-A053-467C-A576-093A49298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981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CBFD-D6A2-4666-85E2-AC41E2A6A350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366B-A053-467C-A576-093A49298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379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CBFD-D6A2-4666-85E2-AC41E2A6A350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366B-A053-467C-A576-093A49298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548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CBFD-D6A2-4666-85E2-AC41E2A6A350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366B-A053-467C-A576-093A49298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00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CBFD-D6A2-4666-85E2-AC41E2A6A350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366B-A053-467C-A576-093A49298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736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CBFD-D6A2-4666-85E2-AC41E2A6A350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366B-A053-467C-A576-093A49298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46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CBFD-D6A2-4666-85E2-AC41E2A6A350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366B-A053-467C-A576-093A49298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93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CBFD-D6A2-4666-85E2-AC41E2A6A350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366B-A053-467C-A576-093A49298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8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CBFD-D6A2-4666-85E2-AC41E2A6A350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366B-A053-467C-A576-093A49298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34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CBFD-D6A2-4666-85E2-AC41E2A6A350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366B-A053-467C-A576-093A49298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958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CBFD-D6A2-4666-85E2-AC41E2A6A350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366B-A053-467C-A576-093A49298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72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62ACBFD-D6A2-4666-85E2-AC41E2A6A350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181366B-A053-467C-A576-093A49298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2788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BBB2D47-A34C-D44F-ADA2-7BDCAFBED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16" y="670860"/>
            <a:ext cx="7315621" cy="4541220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6676D74-C850-809E-884E-6EF4A94D455B}"/>
              </a:ext>
            </a:extLst>
          </p:cNvPr>
          <p:cNvSpPr txBox="1"/>
          <p:nvPr/>
        </p:nvSpPr>
        <p:spPr>
          <a:xfrm rot="10800000" flipH="1" flipV="1">
            <a:off x="9651521" y="1027752"/>
            <a:ext cx="170277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8000" dirty="0"/>
              <a:t>张炜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505521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BD3D0239-B20A-32B9-EF89-8D570918BC62}"/>
              </a:ext>
            </a:extLst>
          </p:cNvPr>
          <p:cNvSpPr txBox="1"/>
          <p:nvPr/>
        </p:nvSpPr>
        <p:spPr>
          <a:xfrm>
            <a:off x="1924493" y="758638"/>
            <a:ext cx="9250326" cy="6099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sz="4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老</a:t>
            </a:r>
            <a:r>
              <a:rPr lang="zh-CN" sz="4000" b="1" kern="100" dirty="0">
                <a:effectLst/>
                <a:latin typeface="+mj-ea"/>
                <a:ea typeface="+mj-ea"/>
                <a:cs typeface="Arial" panose="020B0604020202020204" pitchFamily="34" charset="0"/>
              </a:rPr>
              <a:t>赵家</a:t>
            </a:r>
            <a:r>
              <a:rPr lang="ru-RU" sz="4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:</a:t>
            </a:r>
            <a:br>
              <a:rPr lang="en-US" sz="28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</a:br>
            <a:br>
              <a:rPr lang="ru-RU" sz="28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</a:br>
            <a:r>
              <a:rPr lang="zh-CN" sz="28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赵炳：四爷爷，赵家辈分最高者，曾是高顶街领导。</a:t>
            </a:r>
            <a:br>
              <a:rPr lang="ru-RU" sz="28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</a:br>
            <a:r>
              <a:rPr lang="zh-CN" sz="28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赵多多：粉丝厂承包者，曾是高顶街的民兵头儿。</a:t>
            </a:r>
            <a:br>
              <a:rPr lang="en-US" altLang="zh-CN" sz="2800" b="1" kern="100" dirty="0">
                <a:latin typeface="+mj-ea"/>
                <a:ea typeface="+mj-ea"/>
                <a:cs typeface="Times New Roman" panose="02020603050405020304" pitchFamily="18" charset="0"/>
              </a:rPr>
            </a:br>
            <a:r>
              <a:rPr lang="zh-CN" sz="28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赵闹闹：粉丝厂女工，性格泼辣，隋抱朴女友。</a:t>
            </a:r>
            <a:br>
              <a:rPr lang="ru-RU" sz="28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</a:br>
            <a:r>
              <a:rPr lang="zh-CN" sz="2800" b="1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赵小葵：隋抱朴恋人，李兆路妻，后嫁跛四。</a:t>
            </a:r>
            <a:br>
              <a:rPr lang="en-US" altLang="zh-CN" sz="2800" b="1" dirty="0">
                <a:effectLst/>
                <a:latin typeface="+mj-ea"/>
                <a:ea typeface="+mj-ea"/>
                <a:cs typeface="Times New Roman" panose="02020603050405020304" pitchFamily="18" charset="0"/>
              </a:rPr>
            </a:br>
            <a:br>
              <a:rPr lang="en-US" altLang="zh-CN" sz="2800" b="1" dirty="0">
                <a:effectLst/>
                <a:latin typeface="+mj-ea"/>
                <a:ea typeface="+mj-ea"/>
                <a:cs typeface="Times New Roman" panose="02020603050405020304" pitchFamily="18" charset="0"/>
              </a:rPr>
            </a:br>
            <a:r>
              <a:rPr lang="zh-CN" sz="4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老李家</a:t>
            </a:r>
            <a:r>
              <a:rPr lang="ru-RU" sz="4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: </a:t>
            </a:r>
            <a:endParaRPr lang="en-US" sz="4000" b="1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ru-RU" sz="28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</a:br>
            <a:r>
              <a:rPr lang="zh-CN" sz="28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李知常：技术革新者，恋隋含章</a:t>
            </a:r>
            <a:r>
              <a:rPr lang="zh-CN" sz="28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。</a:t>
            </a:r>
            <a:br>
              <a:rPr lang="ru-RU" sz="2800" kern="100" dirty="0">
                <a:effectLst/>
                <a:latin typeface="SimSu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ru-RU" sz="2800" dirty="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41880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5A5AC6-DAB2-084D-7017-06D5E9363F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sz="8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情节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347185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F997C4-927E-5252-A82E-99236BD54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488" y="988829"/>
            <a:ext cx="11770241" cy="1669311"/>
          </a:xfrm>
        </p:spPr>
        <p:txBody>
          <a:bodyPr>
            <a:noAutofit/>
          </a:bodyPr>
          <a:lstStyle/>
          <a:p>
            <a:r>
              <a:rPr lang="zh-CN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主要人物的道德价值观和对改革的态度</a:t>
            </a:r>
            <a:endParaRPr lang="ru-RU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3E79E13-1BC5-250D-CAF6-91E51951C5DF}"/>
              </a:ext>
            </a:extLst>
          </p:cNvPr>
          <p:cNvSpPr txBox="1"/>
          <p:nvPr/>
        </p:nvSpPr>
        <p:spPr>
          <a:xfrm>
            <a:off x="3047114" y="3429000"/>
            <a:ext cx="6097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sz="4000" b="1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隋抱朴</a:t>
            </a:r>
            <a:r>
              <a:rPr lang="ru-RU" altLang="zh-CN" sz="4000" b="1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zh-CN" altLang="en-US" sz="4000" b="1" dirty="0">
                <a:latin typeface="+mj-ea"/>
                <a:ea typeface="+mj-ea"/>
                <a:cs typeface="Times New Roman" panose="02020603050405020304" pitchFamily="18" charset="0"/>
              </a:rPr>
              <a:t>、随见素与赵多多</a:t>
            </a:r>
            <a:endParaRPr lang="ru-RU" sz="4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59826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BEAFC1-AA1B-5F3F-003D-F19E05B650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8000" dirty="0">
                <a:latin typeface="+mj-ea"/>
              </a:rPr>
              <a:t>小说主题</a:t>
            </a:r>
            <a:endParaRPr lang="ru-RU" sz="80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4522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AAF92C-F84B-15E0-D770-F7E7D525A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290152"/>
            <a:ext cx="8689976" cy="570545"/>
          </a:xfrm>
        </p:spPr>
        <p:txBody>
          <a:bodyPr>
            <a:noAutofit/>
          </a:bodyPr>
          <a:lstStyle/>
          <a:p>
            <a:r>
              <a:rPr lang="zh-CN" altLang="en-US" sz="8000" dirty="0">
                <a:latin typeface="+mj-ea"/>
              </a:rPr>
              <a:t>资料来源</a:t>
            </a:r>
            <a:r>
              <a:rPr lang="en-GB" altLang="zh-CN" sz="8000" dirty="0">
                <a:latin typeface="+mj-ea"/>
              </a:rPr>
              <a:t>:</a:t>
            </a:r>
            <a:endParaRPr lang="ru-RU" sz="8000" dirty="0">
              <a:latin typeface="+mj-ea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F5DD945-66A3-793C-0D34-68E66B40FE84}"/>
              </a:ext>
            </a:extLst>
          </p:cNvPr>
          <p:cNvSpPr txBox="1"/>
          <p:nvPr/>
        </p:nvSpPr>
        <p:spPr>
          <a:xfrm>
            <a:off x="456682" y="3105835"/>
            <a:ext cx="8689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https://zh.wikipedia.org/wiki/%E5%BC%A0%E7%82%9C_(%E4%BD%9C%E5%AE%B6)</a:t>
            </a:r>
            <a:endParaRPr lang="ru-RU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BC06B79-82EE-C041-E239-15D76E980618}"/>
              </a:ext>
            </a:extLst>
          </p:cNvPr>
          <p:cNvSpPr txBox="1"/>
          <p:nvPr/>
        </p:nvSpPr>
        <p:spPr>
          <a:xfrm>
            <a:off x="493010" y="3690902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https://en.wikipedia.org/wiki/Zhang_Wei_(author)</a:t>
            </a:r>
            <a:endParaRPr lang="ru-RU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1855294-AB3F-E8FA-2DD6-7FD0FA88746F}"/>
              </a:ext>
            </a:extLst>
          </p:cNvPr>
          <p:cNvSpPr txBox="1"/>
          <p:nvPr/>
        </p:nvSpPr>
        <p:spPr>
          <a:xfrm>
            <a:off x="493010" y="4350973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https://www.feiku6.com/book/s3-guchuan.html</a:t>
            </a:r>
            <a:endParaRPr lang="ru-RU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B6E93FA6-DE52-0519-F4D7-D2A28D47F3FC}"/>
              </a:ext>
            </a:extLst>
          </p:cNvPr>
          <p:cNvSpPr txBox="1"/>
          <p:nvPr/>
        </p:nvSpPr>
        <p:spPr>
          <a:xfrm>
            <a:off x="456682" y="5011044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https://baike.baidu.com/item/%E5%BC%A0%E7%82%9C/1959750?fr=ge_ala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590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15C22D-7FF3-F834-A448-8FCDD0DD8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521" y="1194459"/>
            <a:ext cx="9749872" cy="2739587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</a:rPr>
              <a:t>非常感谢你们的关注</a:t>
            </a:r>
            <a:r>
              <a:rPr lang="en-US" altLang="zh-CN" sz="8000" b="1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</a:rPr>
              <a:t>!</a:t>
            </a:r>
            <a:endParaRPr lang="ru-RU" sz="8000" b="1" dirty="0">
              <a:solidFill>
                <a:schemeClr val="accent2">
                  <a:lumMod val="20000"/>
                  <a:lumOff val="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46924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3C38DA-450B-6B64-9E7D-0264D44B1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297172"/>
            <a:ext cx="8689976" cy="764068"/>
          </a:xfrm>
        </p:spPr>
        <p:txBody>
          <a:bodyPr>
            <a:normAutofit fontScale="90000"/>
          </a:bodyPr>
          <a:lstStyle/>
          <a:p>
            <a:br>
              <a:rPr lang="ru-RU" altLang="zh-CN" sz="80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br>
              <a:rPr lang="ru-RU" altLang="zh-CN" sz="80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zh-CN" sz="8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职业</a:t>
            </a:r>
            <a:r>
              <a:rPr lang="zh-CN" altLang="en-US" sz="8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生涯的</a:t>
            </a:r>
            <a:r>
              <a:rPr lang="zh-CN" sz="8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成就</a:t>
            </a:r>
            <a:b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1026" name="Picture 2" descr="Литературные премии являются одним из самых значимых и престижных знаков признания достижений авторов в области литературы.">
            <a:extLst>
              <a:ext uri="{FF2B5EF4-FFF2-40B4-BE49-F238E27FC236}">
                <a16:creationId xmlns:a16="http://schemas.microsoft.com/office/drawing/2014/main" id="{A0F5AF14-A355-C193-0381-0FCA9E824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314" y="2241994"/>
            <a:ext cx="5333372" cy="3622098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489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4BE4F9-5AE4-8EEC-9960-4103193B2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350875"/>
            <a:ext cx="8689976" cy="228599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sz="8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张炜的作品</a:t>
            </a:r>
            <a:r>
              <a:rPr lang="ru-RU" sz="8000" kern="100" dirty="0">
                <a:effectLst/>
                <a:latin typeface="SimSu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:</a:t>
            </a:r>
            <a:br>
              <a:rPr lang="ru-RU" sz="1800" b="1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ru-RU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6E89FE9-D55B-D96F-E7A0-CFB339EE7EBD}"/>
              </a:ext>
            </a:extLst>
          </p:cNvPr>
          <p:cNvSpPr txBox="1"/>
          <p:nvPr/>
        </p:nvSpPr>
        <p:spPr>
          <a:xfrm>
            <a:off x="1751012" y="2297799"/>
            <a:ext cx="9314120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sz="4000" b="1" kern="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长篇小说</a:t>
            </a:r>
            <a:r>
              <a:rPr lang="ru-RU" sz="4000" b="1" kern="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:</a:t>
            </a:r>
            <a:br>
              <a:rPr lang="en-US" sz="4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ANCIENT SHIP </a:t>
            </a:r>
            <a:r>
              <a:rPr lang="zh-CN" sz="2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《古船》</a:t>
            </a:r>
            <a:r>
              <a:rPr lang="zh-C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(1987) </a:t>
            </a:r>
            <a:br>
              <a:rPr lang="ru-RU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GB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SEPTEMBER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'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 FABLE </a:t>
            </a:r>
            <a:r>
              <a:rPr lang="zh-CN" sz="2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《九月寓言》</a:t>
            </a:r>
            <a:r>
              <a:rPr lang="zh-C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(2007) </a:t>
            </a:r>
            <a:br>
              <a:rPr lang="ru-RU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GB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SEVEN KINDS OF MUSHROOMS </a:t>
            </a:r>
            <a:r>
              <a:rPr lang="zh-CN" sz="2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《蘑菇七种》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(2009)</a:t>
            </a:r>
            <a:br>
              <a:rPr lang="ru-RU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GB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ON THE PLATEAU </a:t>
            </a:r>
            <a:r>
              <a:rPr lang="zh-CN" sz="2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《你在高原》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(2011) </a:t>
            </a:r>
            <a:br>
              <a:rPr lang="ru-RU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GB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SONGS FROM THE FOREST</a:t>
            </a:r>
            <a:r>
              <a:rPr lang="zh-CN" sz="2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《刺猬歌》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(2020)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51264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EC1477-2898-41BD-23D1-7931B7FFE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5767" y="4593266"/>
            <a:ext cx="10696353" cy="2530548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en-US" altLang="zh-CN" sz="4400" b="1" kern="100" dirty="0">
                <a:effectLst/>
                <a:latin typeface="+mj-ea"/>
                <a:cs typeface="Times New Roman" panose="02020603050405020304" pitchFamily="18" charset="0"/>
              </a:rPr>
            </a:br>
            <a:br>
              <a:rPr lang="en-US" altLang="zh-CN" sz="4400" b="1" kern="100" dirty="0">
                <a:effectLst/>
                <a:latin typeface="+mj-ea"/>
                <a:cs typeface="Times New Roman" panose="02020603050405020304" pitchFamily="18" charset="0"/>
              </a:rPr>
            </a:br>
            <a:br>
              <a:rPr lang="en-US" altLang="zh-CN" sz="4400" b="1" kern="100" dirty="0">
                <a:effectLst/>
                <a:latin typeface="+mj-ea"/>
                <a:cs typeface="Times New Roman" panose="02020603050405020304" pitchFamily="18" charset="0"/>
              </a:rPr>
            </a:br>
            <a:br>
              <a:rPr lang="en-US" altLang="zh-CN" sz="4400" b="1" kern="100" dirty="0">
                <a:effectLst/>
                <a:latin typeface="+mj-ea"/>
                <a:cs typeface="Times New Roman" panose="02020603050405020304" pitchFamily="18" charset="0"/>
              </a:rPr>
            </a:br>
            <a:br>
              <a:rPr lang="en-US" altLang="zh-CN" sz="4400" b="1" kern="100" dirty="0">
                <a:effectLst/>
                <a:latin typeface="+mj-ea"/>
                <a:cs typeface="Times New Roman" panose="02020603050405020304" pitchFamily="18" charset="0"/>
              </a:rPr>
            </a:br>
            <a:br>
              <a:rPr lang="en-US" altLang="zh-CN" sz="4400" b="1" kern="100" dirty="0">
                <a:effectLst/>
                <a:latin typeface="+mj-ea"/>
                <a:cs typeface="Times New Roman" panose="02020603050405020304" pitchFamily="18" charset="0"/>
              </a:rPr>
            </a:br>
            <a:br>
              <a:rPr lang="en-US" altLang="zh-CN" sz="4400" b="1" kern="100" dirty="0">
                <a:effectLst/>
                <a:latin typeface="+mj-ea"/>
                <a:cs typeface="Times New Roman" panose="02020603050405020304" pitchFamily="18" charset="0"/>
              </a:rPr>
            </a:br>
            <a:r>
              <a:rPr lang="zh-CN" sz="4400" b="1" kern="100" dirty="0">
                <a:effectLst/>
                <a:latin typeface="+mj-ea"/>
                <a:cs typeface="Times New Roman" panose="02020603050405020304" pitchFamily="18" charset="0"/>
              </a:rPr>
              <a:t>短篇小说集</a:t>
            </a:r>
            <a:r>
              <a:rPr lang="ru-RU" sz="4400" b="1" kern="100" dirty="0">
                <a:effectLst/>
                <a:latin typeface="+mj-ea"/>
                <a:cs typeface="Times New Roman" panose="02020603050405020304" pitchFamily="18" charset="0"/>
              </a:rPr>
              <a:t>: </a:t>
            </a:r>
            <a:br>
              <a:rPr lang="en-US" sz="4400" b="1" kern="100" dirty="0">
                <a:effectLst/>
                <a:latin typeface="+mj-ea"/>
                <a:cs typeface="Times New Roman" panose="02020603050405020304" pitchFamily="18" charset="0"/>
              </a:rPr>
            </a:br>
            <a:br>
              <a:rPr lang="en-US" sz="1800" b="1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3100" b="1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《狐狸和酒</a:t>
            </a:r>
            <a:r>
              <a:rPr lang="zh-CN" sz="3100" b="1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》</a:t>
            </a:r>
            <a:br>
              <a:rPr lang="ru-RU" sz="3100" b="1" kern="100" dirty="0">
                <a:effectLst/>
                <a:latin typeface="SimSun" panose="02010600030101010101" pitchFamily="2" charset="-122"/>
                <a:ea typeface="DengXian" panose="02010600030101010101" pitchFamily="2" charset="-122"/>
                <a:cs typeface="Microsoft YaHei" panose="020B0503020204020204" pitchFamily="34" charset="-122"/>
              </a:rPr>
            </a:br>
            <a:r>
              <a:rPr lang="zh-CN" sz="3100" b="1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《秋雨洗葡萄</a:t>
            </a:r>
            <a:r>
              <a:rPr lang="zh-CN" sz="3100" b="1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》</a:t>
            </a:r>
            <a:br>
              <a:rPr lang="en-US" altLang="zh-CN" sz="1800" b="1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en-US" altLang="zh-CN" sz="1800" b="1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en-US" altLang="zh-CN" sz="1800" b="1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4400" b="1" kern="100" dirty="0">
                <a:effectLst/>
                <a:latin typeface="+mj-ea"/>
                <a:cs typeface="Times New Roman" panose="02020603050405020304" pitchFamily="18" charset="0"/>
              </a:rPr>
              <a:t>儿童文学</a:t>
            </a:r>
            <a:r>
              <a:rPr lang="ru-RU" sz="4400" b="1" kern="100" dirty="0">
                <a:effectLst/>
                <a:latin typeface="+mj-ea"/>
                <a:cs typeface="Times New Roman" panose="02020603050405020304" pitchFamily="18" charset="0"/>
              </a:rPr>
              <a:t>:</a:t>
            </a:r>
            <a:br>
              <a:rPr lang="en-US" sz="4400" b="1" kern="100" dirty="0">
                <a:effectLst/>
                <a:latin typeface="+mj-ea"/>
                <a:cs typeface="Times New Roman" panose="02020603050405020304" pitchFamily="18" charset="0"/>
              </a:rPr>
            </a:br>
            <a:br>
              <a:rPr lang="ru-RU" sz="18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GB" sz="3100" b="1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YOUNG BOY AND THE SEA </a:t>
            </a:r>
            <a:r>
              <a:rPr lang="zh-CN" sz="3100" b="1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《少年与海》</a:t>
            </a:r>
            <a:r>
              <a:rPr lang="zh-CN" sz="31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(2017)</a:t>
            </a:r>
            <a:br>
              <a:rPr lang="ru-RU" sz="3100" b="1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GB" sz="3100" b="1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LOOKING FOR THE KING OF FISH </a:t>
            </a:r>
            <a:r>
              <a:rPr lang="zh-CN" sz="3100" b="1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《寻找鱼王》</a:t>
            </a:r>
            <a:br>
              <a:rPr lang="ru-RU" sz="3100" b="1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GB" sz="3100" b="1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LIFE ON THE PENINSULA </a:t>
            </a:r>
            <a:r>
              <a:rPr lang="zh-CN" sz="3100" b="1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《半岛哈里哈气》</a:t>
            </a:r>
            <a:r>
              <a:rPr lang="ru-RU" sz="3100" b="1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(2012)</a:t>
            </a:r>
            <a:br>
              <a:rPr lang="en-US" sz="1800" kern="1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en-US" sz="1800" kern="1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ru-RU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ru-RU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045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62A45C-7CAA-9E59-E7DB-33BE619E8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2534161"/>
            <a:ext cx="8689976" cy="3303113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zh-CN" sz="4400" b="1" kern="100" dirty="0">
                <a:effectLst/>
                <a:latin typeface="+mj-ea"/>
                <a:cs typeface="Times New Roman" panose="02020603050405020304" pitchFamily="18" charset="0"/>
              </a:rPr>
              <a:t>散文</a:t>
            </a:r>
            <a:r>
              <a:rPr lang="ru-RU" sz="4400" b="1" kern="100" dirty="0">
                <a:effectLst/>
                <a:latin typeface="+mj-ea"/>
                <a:cs typeface="Times New Roman" panose="02020603050405020304" pitchFamily="18" charset="0"/>
              </a:rPr>
              <a:t>: </a:t>
            </a:r>
            <a:br>
              <a:rPr lang="en-US" sz="4400" b="1" kern="100" dirty="0">
                <a:effectLst/>
                <a:latin typeface="+mj-ea"/>
                <a:cs typeface="Times New Roman" panose="02020603050405020304" pitchFamily="18" charset="0"/>
              </a:rPr>
            </a:br>
            <a:br>
              <a:rPr lang="ru-RU" sz="1800" b="1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31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《葡萄园畅谈录》</a:t>
            </a:r>
            <a:r>
              <a:rPr lang="ru-RU" sz="31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1987-1992</a:t>
            </a:r>
            <a:br>
              <a:rPr lang="ru-RU" sz="3100" b="1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31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《心事浩茫》</a:t>
            </a:r>
            <a:r>
              <a:rPr lang="ru-RU" sz="31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1992-1993</a:t>
            </a:r>
            <a:br>
              <a:rPr lang="en-US" sz="1800" b="1" kern="100" dirty="0">
                <a:effectLst/>
                <a:latin typeface="Roboto" panose="02000000000000000000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en-US" sz="1800" b="1" kern="100" dirty="0">
                <a:effectLst/>
                <a:latin typeface="Roboto" panose="02000000000000000000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ru-RU" sz="18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4400" b="1" dirty="0">
                <a:effectLst/>
                <a:latin typeface="+mj-ea"/>
                <a:cs typeface="Times New Roman" panose="02020603050405020304" pitchFamily="18" charset="0"/>
              </a:rPr>
              <a:t>诗歌</a:t>
            </a:r>
            <a:r>
              <a:rPr lang="ru-RU" sz="4400" b="1" dirty="0">
                <a:effectLst/>
                <a:latin typeface="+mj-ea"/>
              </a:rPr>
              <a:t>: </a:t>
            </a:r>
            <a:br>
              <a:rPr lang="en-US" sz="4400" b="1" dirty="0">
                <a:effectLst/>
                <a:latin typeface="+mj-ea"/>
              </a:rPr>
            </a:br>
            <a:br>
              <a:rPr lang="ru-RU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</a:br>
            <a:r>
              <a:rPr lang="zh-CN" sz="31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诗集《不践约书》</a:t>
            </a:r>
            <a:r>
              <a:rPr lang="ru-RU" sz="31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2020</a:t>
            </a:r>
            <a:br>
              <a:rPr lang="ru-R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901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06834A-4E82-E1D9-6410-5A4365C8C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322589"/>
            <a:ext cx="8689976" cy="2509213"/>
          </a:xfrm>
        </p:spPr>
        <p:txBody>
          <a:bodyPr>
            <a:normAutofit/>
          </a:bodyPr>
          <a:lstStyle/>
          <a:p>
            <a:r>
              <a:rPr lang="zh-CN" sz="80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作品风格</a:t>
            </a:r>
            <a:endParaRPr lang="ru-RU" sz="80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511E535-C5DA-E0D9-D196-DD06FB04E42B}"/>
              </a:ext>
            </a:extLst>
          </p:cNvPr>
          <p:cNvSpPr txBox="1"/>
          <p:nvPr/>
        </p:nvSpPr>
        <p:spPr>
          <a:xfrm>
            <a:off x="1910759" y="3807859"/>
            <a:ext cx="81365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sz="4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“乡土文学作家”、“寻根派作家”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13754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古船- 抖音百科">
            <a:extLst>
              <a:ext uri="{FF2B5EF4-FFF2-40B4-BE49-F238E27FC236}">
                <a16:creationId xmlns:a16="http://schemas.microsoft.com/office/drawing/2014/main" id="{8BFD20D3-F9C2-FC29-3157-D724450AB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0"/>
            <a:ext cx="6057900" cy="6858000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93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266494-9F4A-F9AE-D7AD-51DDED2EE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279520"/>
            <a:ext cx="8689976" cy="2509213"/>
          </a:xfrm>
        </p:spPr>
        <p:txBody>
          <a:bodyPr>
            <a:normAutofit/>
          </a:bodyPr>
          <a:lstStyle/>
          <a:p>
            <a:r>
              <a:rPr lang="zh-CN" sz="8000" dirty="0">
                <a:effectLst/>
                <a:latin typeface="+mj-ea"/>
                <a:cs typeface="Times New Roman" panose="02020603050405020304" pitchFamily="18" charset="0"/>
              </a:rPr>
              <a:t>人物</a:t>
            </a:r>
            <a:r>
              <a:rPr lang="ru-RU" sz="8000" dirty="0">
                <a:solidFill>
                  <a:srgbClr val="5F6368"/>
                </a:solidFill>
                <a:effectLst/>
                <a:latin typeface="+mj-ea"/>
                <a:cs typeface="Times New Roman" panose="02020603050405020304" pitchFamily="18" charset="0"/>
              </a:rPr>
              <a:t> </a:t>
            </a:r>
            <a:endParaRPr lang="ru-RU" sz="80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06397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FA8C8C-DD3D-C767-8E96-5547CE2B4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7970" y="-1099869"/>
            <a:ext cx="8689976" cy="2509213"/>
          </a:xfrm>
        </p:spPr>
        <p:txBody>
          <a:bodyPr>
            <a:normAutofit/>
          </a:bodyPr>
          <a:lstStyle/>
          <a:p>
            <a:r>
              <a:rPr lang="zh-CN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最重要的人物</a:t>
            </a:r>
            <a:r>
              <a:rPr lang="zh-CN" alt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：</a:t>
            </a:r>
            <a:endParaRPr lang="ru-RU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0DFAEC0-1F1D-7417-5F5D-AB16872DD3AE}"/>
              </a:ext>
            </a:extLst>
          </p:cNvPr>
          <p:cNvSpPr txBox="1"/>
          <p:nvPr/>
        </p:nvSpPr>
        <p:spPr>
          <a:xfrm>
            <a:off x="1454003" y="2140686"/>
            <a:ext cx="9773979" cy="4424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sz="4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老随家</a:t>
            </a:r>
            <a:r>
              <a:rPr lang="ru-RU" sz="4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:</a:t>
            </a:r>
            <a:br>
              <a:rPr lang="ru-RU" sz="28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</a:br>
            <a:br>
              <a:rPr lang="ru-RU" sz="28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</a:br>
            <a:r>
              <a:rPr lang="zh-CN" sz="28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隋抱朴：隋迎之长子，本书主人公。</a:t>
            </a:r>
            <a:br>
              <a:rPr lang="ru-RU" sz="28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</a:br>
            <a:r>
              <a:rPr lang="zh-CN" sz="28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隋见素：隋迎之次子，母茴子，倔强，刚正。</a:t>
            </a:r>
            <a:br>
              <a:rPr lang="ru-RU" sz="28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</a:br>
            <a:r>
              <a:rPr lang="zh-CN" sz="28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隋含章：隋迎之女儿，母茴子。四爷爷干女儿。</a:t>
            </a:r>
            <a:br>
              <a:rPr lang="ru-RU" sz="28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</a:br>
            <a:r>
              <a:rPr lang="zh-CN" sz="28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隋迎之：隋抱朴之父，隋不召之兄，开明士绅。</a:t>
            </a:r>
            <a:br>
              <a:rPr lang="ru-RU" sz="28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</a:br>
            <a:r>
              <a:rPr lang="zh-CN" sz="2800" b="1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隋不召：隋迎之之弟，从海外归来。 隋恒德：隋抱朴爷爷。</a:t>
            </a:r>
            <a:br>
              <a:rPr lang="ru-RU" sz="2000" dirty="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br>
              <a:rPr lang="ru-R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ru-RU" sz="2000" dirty="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211078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Kropla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Krop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339</TotalTime>
  <Words>619</Words>
  <Application>Microsoft Office PowerPoint</Application>
  <PresentationFormat>Panoramiczny</PresentationFormat>
  <Paragraphs>24</Paragraphs>
  <Slides>15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SimSun</vt:lpstr>
      <vt:lpstr>Arial</vt:lpstr>
      <vt:lpstr>Calibri</vt:lpstr>
      <vt:lpstr>Roboto</vt:lpstr>
      <vt:lpstr>Times New Roman</vt:lpstr>
      <vt:lpstr>Tw Cen MT</vt:lpstr>
      <vt:lpstr>Kropla</vt:lpstr>
      <vt:lpstr>Prezentacja programu PowerPoint</vt:lpstr>
      <vt:lpstr>  职业生涯的成就 </vt:lpstr>
      <vt:lpstr>张炜的作品:  </vt:lpstr>
      <vt:lpstr>       短篇小说集:   《狐狸和酒》 《秋雨洗葡萄》   儿童文学:  THE YOUNG BOY AND THE SEA 《少年与海》 (2017) LOOKING FOR THE KING OF FISH 《寻找鱼王》 LIFE ON THE PENINSULA 《半岛哈里哈气》 (2012)    </vt:lpstr>
      <vt:lpstr>散文:   《葡萄园畅谈录》1987-1992 《心事浩茫》1992-1993   诗歌:   诗集《不践约书》2020 </vt:lpstr>
      <vt:lpstr>作品风格</vt:lpstr>
      <vt:lpstr>Prezentacja programu PowerPoint</vt:lpstr>
      <vt:lpstr>人物 </vt:lpstr>
      <vt:lpstr>最重要的人物：</vt:lpstr>
      <vt:lpstr>Prezentacja programu PowerPoint</vt:lpstr>
      <vt:lpstr>情节</vt:lpstr>
      <vt:lpstr>主要人物的道德价值观和对改革的态度</vt:lpstr>
      <vt:lpstr>小说主题</vt:lpstr>
      <vt:lpstr>资料来源:</vt:lpstr>
      <vt:lpstr>非常感谢你们的关注!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Proskura</dc:creator>
  <cp:lastModifiedBy>Anna Proskura</cp:lastModifiedBy>
  <cp:revision>13</cp:revision>
  <dcterms:created xsi:type="dcterms:W3CDTF">2024-01-15T20:32:35Z</dcterms:created>
  <dcterms:modified xsi:type="dcterms:W3CDTF">2024-01-25T23:33:08Z</dcterms:modified>
</cp:coreProperties>
</file>