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494" r:id="rId3"/>
    <p:sldId id="561" r:id="rId4"/>
    <p:sldId id="562" r:id="rId5"/>
    <p:sldId id="582" r:id="rId6"/>
    <p:sldId id="583" r:id="rId7"/>
    <p:sldId id="581" r:id="rId8"/>
    <p:sldId id="587" r:id="rId9"/>
    <p:sldId id="596" r:id="rId10"/>
    <p:sldId id="592" r:id="rId11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孔 融" initials="孔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B4C2C"/>
    <a:srgbClr val="ABAD66"/>
    <a:srgbClr val="993840"/>
    <a:srgbClr val="717C9B"/>
    <a:srgbClr val="A7748A"/>
    <a:srgbClr val="930018"/>
    <a:srgbClr val="A5674C"/>
    <a:srgbClr val="744C3A"/>
    <a:srgbClr val="D2B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7" autoAdjust="0"/>
    <p:restoredTop sz="94660"/>
  </p:normalViewPr>
  <p:slideViewPr>
    <p:cSldViewPr snapToGrid="0">
      <p:cViewPr varScale="1">
        <p:scale>
          <a:sx n="61" d="100"/>
          <a:sy n="61" d="100"/>
        </p:scale>
        <p:origin x="43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9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A1967-D206-41B1-91B6-8254B355A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9BAA-4250-4949-BC65-12F8084EA21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7.png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8.jpe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2638742" y="-1588"/>
            <a:ext cx="9072245" cy="6861175"/>
          </a:xfrm>
          <a:prstGeom prst="rect">
            <a:avLst/>
          </a:prstGeom>
          <a:solidFill>
            <a:srgbClr val="A567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259715" y="-1905"/>
            <a:ext cx="656590" cy="6863080"/>
          </a:xfrm>
          <a:prstGeom prst="rect">
            <a:avLst/>
          </a:prstGeom>
          <a:solidFill>
            <a:srgbClr val="ABAD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 rot="5400000" flipH="1">
            <a:off x="2600960" y="6003290"/>
            <a:ext cx="88265" cy="654050"/>
            <a:chOff x="185" y="3454"/>
            <a:chExt cx="140" cy="1030"/>
          </a:xfrm>
        </p:grpSpPr>
        <p:sp>
          <p:nvSpPr>
            <p:cNvPr id="31" name="椭圆 30"/>
            <p:cNvSpPr/>
            <p:nvPr/>
          </p:nvSpPr>
          <p:spPr>
            <a:xfrm>
              <a:off x="185" y="3454"/>
              <a:ext cx="140" cy="140"/>
            </a:xfrm>
            <a:prstGeom prst="ellipse">
              <a:avLst/>
            </a:prstGeom>
            <a:noFill/>
            <a:ln w="3175" cmpd="sng">
              <a:solidFill>
                <a:srgbClr val="FF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85" y="4344"/>
              <a:ext cx="140" cy="140"/>
            </a:xfrm>
            <a:prstGeom prst="ellipse">
              <a:avLst/>
            </a:prstGeom>
            <a:noFill/>
            <a:ln w="3175" cmpd="sng">
              <a:solidFill>
                <a:srgbClr val="FF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85" y="3906"/>
              <a:ext cx="140" cy="1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658360" y="628650"/>
            <a:ext cx="65805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7200" b="1" dirty="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  <a:sym typeface="+mn-ea"/>
              </a:rPr>
              <a:t>Crosstalk(</a:t>
            </a:r>
            <a:r>
              <a:rPr lang="zh-CN" altLang="en-US" sz="7200" b="1" dirty="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  <a:sym typeface="+mn-ea"/>
              </a:rPr>
              <a:t>相声）</a:t>
            </a:r>
            <a:endParaRPr lang="en-US" altLang="zh-CN" sz="7200" dirty="0" err="1">
              <a:solidFill>
                <a:schemeClr val="bg1"/>
              </a:solidFill>
              <a:latin typeface="悟空大字库" panose="020B0503020204020204" charset="-122"/>
              <a:ea typeface="悟空大字库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5565" y="68581"/>
            <a:ext cx="923330" cy="62176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800" dirty="0" err="1">
                <a:solidFill>
                  <a:srgbClr val="993840"/>
                </a:solidFill>
                <a:latin typeface="思源宋体 CN Heavy" panose="02020900000000000000" charset="-122"/>
                <a:ea typeface="思源宋体 CN Heavy" panose="02020900000000000000" charset="-122"/>
                <a:sym typeface="+mn-ea"/>
              </a:rPr>
              <a:t>HNNU</a:t>
            </a:r>
            <a:endParaRPr lang="en-US" altLang="zh-CN" sz="4800" dirty="0">
              <a:solidFill>
                <a:srgbClr val="993840"/>
              </a:solidFill>
              <a:latin typeface="思源宋体 CN Heavy" panose="02020900000000000000" charset="-122"/>
              <a:ea typeface="思源宋体 CN Heavy" panose="02020900000000000000" charset="-122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496685" y="4076700"/>
            <a:ext cx="5213985" cy="857885"/>
            <a:chOff x="11513" y="7387"/>
            <a:chExt cx="8211" cy="1351"/>
          </a:xfrm>
        </p:grpSpPr>
        <p:sp>
          <p:nvSpPr>
            <p:cNvPr id="19" name="矩形 18"/>
            <p:cNvSpPr/>
            <p:nvPr/>
          </p:nvSpPr>
          <p:spPr>
            <a:xfrm flipH="1">
              <a:off x="11513" y="8150"/>
              <a:ext cx="3823" cy="588"/>
            </a:xfrm>
            <a:prstGeom prst="rect">
              <a:avLst/>
            </a:prstGeom>
            <a:solidFill>
              <a:srgbClr val="9938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solidFill>
                  <a:schemeClr val="tx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1642" y="7387"/>
              <a:ext cx="8082" cy="135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  <a:latin typeface="Adobe Myungjo Std M" panose="02020600000000000000" charset="-128"/>
                  <a:ea typeface="Adobe Myungjo Std M" panose="02020600000000000000" charset="-128"/>
                  <a:cs typeface="+mn-lt"/>
                  <a:sym typeface="+mn-ea"/>
                </a:rPr>
                <a:t>Wang Lu </a:t>
              </a:r>
              <a:endParaRPr lang="en-US" altLang="zh-CN" sz="3200" b="1" dirty="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  <a:latin typeface="Adobe Myungjo Std M" panose="02020600000000000000" charset="-128"/>
                  <a:ea typeface="Adobe Myungjo Std M" panose="02020600000000000000" charset="-128"/>
                  <a:cs typeface="+mn-lt"/>
                  <a:sym typeface="+mn-ea"/>
                </a:rPr>
                <a:t>from English Interpretation </a:t>
              </a:r>
              <a:endParaRPr lang="en-US" altLang="zh-CN" sz="3200" b="1" dirty="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  <a:sym typeface="+mn-ea"/>
              </a:endParaRPr>
            </a:p>
          </p:txBody>
        </p:sp>
      </p:grpSp>
      <p:pic>
        <p:nvPicPr>
          <p:cNvPr id="4" name="图片 3" descr="C:\Users\Max_Lulu\Desktop\2.png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946" t="26500" r="-473" b="26307"/>
          <a:stretch>
            <a:fillRect/>
          </a:stretch>
        </p:blipFill>
        <p:spPr>
          <a:xfrm>
            <a:off x="259715" y="628650"/>
            <a:ext cx="3995420" cy="4102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 rot="5400000">
            <a:off x="10653395" y="701675"/>
            <a:ext cx="1820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0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+mn-lt"/>
                <a:sym typeface="+mn-ea"/>
              </a:rPr>
              <a:t>C</a:t>
            </a:r>
            <a:r>
              <a:rPr lang="en-US" altLang="zh-CN" sz="20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+mn-lt"/>
                <a:sym typeface="+mn-ea"/>
              </a:rPr>
              <a:t>rosstalk</a:t>
            </a:r>
            <a:endParaRPr lang="en-US" altLang="zh-CN" sz="2000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  <a:cs typeface="+mn-lt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208395" y="1111885"/>
            <a:ext cx="4358005" cy="4180840"/>
            <a:chOff x="10047" y="2198"/>
            <a:chExt cx="6863" cy="6584"/>
          </a:xfrm>
        </p:grpSpPr>
        <p:grpSp>
          <p:nvGrpSpPr>
            <p:cNvPr id="54" name="组合 53"/>
            <p:cNvGrpSpPr/>
            <p:nvPr/>
          </p:nvGrpSpPr>
          <p:grpSpPr>
            <a:xfrm>
              <a:off x="10047" y="2198"/>
              <a:ext cx="6863" cy="1145"/>
              <a:chOff x="9074" y="4898"/>
              <a:chExt cx="6863" cy="1145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10493" y="4930"/>
                <a:ext cx="5444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思源宋体 CN Heavy" panose="02020900000000000000" charset="-122"/>
                    <a:ea typeface="思源宋体 CN Heavy" panose="02020900000000000000" charset="-122"/>
                  </a:rPr>
                  <a:t>The Development of Crosstalk</a:t>
                </a:r>
                <a:endParaRPr lang="en-US" altLang="zh-CN" sz="2000" dirty="0"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9074" y="4898"/>
                <a:ext cx="184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  <a:latin typeface="Kozuka Mincho Pr6N H" panose="02020900000000000000" charset="-128"/>
                    <a:ea typeface="Kozuka Mincho Pr6N H" panose="02020900000000000000" charset="-128"/>
                  </a:rPr>
                  <a:t>01.</a:t>
                </a:r>
                <a:endParaRPr lang="en-US" altLang="zh-CN" sz="2800">
                  <a:solidFill>
                    <a:schemeClr val="bg1"/>
                  </a:solidFill>
                  <a:latin typeface="Kozuka Mincho Pr6N H" panose="02020900000000000000" charset="-128"/>
                  <a:ea typeface="Kozuka Mincho Pr6N H" panose="02020900000000000000" charset="-128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10047" y="4004"/>
              <a:ext cx="5784" cy="1129"/>
              <a:chOff x="10047" y="3723"/>
              <a:chExt cx="5784" cy="1129"/>
            </a:xfrm>
          </p:grpSpPr>
          <p:sp>
            <p:nvSpPr>
              <p:cNvPr id="61" name="文本框 60"/>
              <p:cNvSpPr txBox="1"/>
              <p:nvPr/>
            </p:nvSpPr>
            <p:spPr>
              <a:xfrm>
                <a:off x="11466" y="3739"/>
                <a:ext cx="4365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思源宋体 CN Heavy" panose="02020900000000000000" charset="-122"/>
                    <a:ea typeface="思源宋体 CN Heavy" panose="02020900000000000000" charset="-122"/>
                    <a:sym typeface="+mn-ea"/>
                  </a:rPr>
                  <a:t>Four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宋体 CN Heavy" panose="02020900000000000000" charset="-122"/>
                    <a:ea typeface="思源宋体 CN Heavy" panose="02020900000000000000" charset="-122"/>
                    <a:sym typeface="+mn-ea"/>
                  </a:rPr>
                  <a:t> 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宋体 CN Heavy" panose="02020900000000000000" charset="-122"/>
                    <a:ea typeface="思源宋体 CN Heavy" panose="02020900000000000000" charset="-122"/>
                    <a:sym typeface="+mn-ea"/>
                  </a:rPr>
                  <a:t>Basic Skills in Crosstalk</a:t>
                </a:r>
                <a:endParaRPr lang="en-US" altLang="zh-CN" sz="2000" dirty="0"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sym typeface="+mn-ea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10047" y="3723"/>
                <a:ext cx="184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  <a:latin typeface="Kozuka Mincho Pr6N H" panose="02020900000000000000" charset="-128"/>
                    <a:ea typeface="Kozuka Mincho Pr6N H" panose="02020900000000000000" charset="-128"/>
                  </a:rPr>
                  <a:t>02.</a:t>
                </a:r>
                <a:endParaRPr lang="en-US" altLang="zh-CN" sz="2800">
                  <a:solidFill>
                    <a:schemeClr val="bg1"/>
                  </a:solidFill>
                  <a:latin typeface="Kozuka Mincho Pr6N H" panose="02020900000000000000" charset="-128"/>
                  <a:ea typeface="Kozuka Mincho Pr6N H" panose="02020900000000000000" charset="-128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0047" y="5810"/>
              <a:ext cx="5784" cy="1113"/>
              <a:chOff x="10047" y="5902"/>
              <a:chExt cx="5784" cy="1113"/>
            </a:xfrm>
          </p:grpSpPr>
          <p:sp>
            <p:nvSpPr>
              <p:cNvPr id="66" name="文本框 65"/>
              <p:cNvSpPr txBox="1"/>
              <p:nvPr/>
            </p:nvSpPr>
            <p:spPr>
              <a:xfrm>
                <a:off x="11466" y="5902"/>
                <a:ext cx="4365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思源宋体 CN Heavy" panose="02020900000000000000" charset="-122"/>
                    <a:ea typeface="思源宋体 CN Heavy" panose="02020900000000000000" charset="-122"/>
                    <a:sym typeface="+mn-ea"/>
                  </a:rPr>
                  <a:t>Characteristics of Crosstalk</a:t>
                </a:r>
                <a:endParaRPr lang="en-US" altLang="zh-CN" sz="2000" dirty="0"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sym typeface="+mn-ea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10047" y="5902"/>
                <a:ext cx="184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  <a:latin typeface="Kozuka Mincho Pr6N H" panose="02020900000000000000" charset="-128"/>
                    <a:ea typeface="Kozuka Mincho Pr6N H" panose="02020900000000000000" charset="-128"/>
                  </a:rPr>
                  <a:t>03.</a:t>
                </a:r>
                <a:endParaRPr lang="en-US" altLang="zh-CN" sz="2800">
                  <a:solidFill>
                    <a:schemeClr val="bg1"/>
                  </a:solidFill>
                  <a:latin typeface="Kozuka Mincho Pr6N H" panose="02020900000000000000" charset="-128"/>
                  <a:ea typeface="Kozuka Mincho Pr6N H" panose="02020900000000000000" charset="-128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0047" y="7600"/>
              <a:ext cx="5784" cy="1182"/>
              <a:chOff x="10047" y="7993"/>
              <a:chExt cx="5784" cy="1182"/>
            </a:xfrm>
          </p:grpSpPr>
          <p:sp>
            <p:nvSpPr>
              <p:cNvPr id="69" name="文本框 68"/>
              <p:cNvSpPr txBox="1"/>
              <p:nvPr/>
            </p:nvSpPr>
            <p:spPr>
              <a:xfrm>
                <a:off x="11466" y="8062"/>
                <a:ext cx="4365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思源宋体 CN Heavy" panose="02020900000000000000" charset="-122"/>
                    <a:ea typeface="思源宋体 CN Heavy" panose="02020900000000000000" charset="-122"/>
                    <a:sym typeface="+mn-ea"/>
                  </a:rPr>
                  <a:t>Famous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宋体 CN Heavy" panose="02020900000000000000" charset="-122"/>
                    <a:ea typeface="思源宋体 CN Heavy" panose="02020900000000000000" charset="-122"/>
                    <a:sym typeface="+mn-ea"/>
                  </a:rPr>
                  <a:t> 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宋体 CN Heavy" panose="02020900000000000000" charset="-122"/>
                    <a:ea typeface="思源宋体 CN Heavy" panose="02020900000000000000" charset="-122"/>
                    <a:sym typeface="+mn-ea"/>
                  </a:rPr>
                  <a:t>Artists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宋体 CN Heavy" panose="02020900000000000000" charset="-122"/>
                    <a:ea typeface="思源宋体 CN Heavy" panose="02020900000000000000" charset="-122"/>
                    <a:sym typeface="+mn-ea"/>
                  </a:rPr>
                  <a:t> 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宋体 CN Heavy" panose="02020900000000000000" charset="-122"/>
                    <a:ea typeface="思源宋体 CN Heavy" panose="02020900000000000000" charset="-122"/>
                    <a:sym typeface="+mn-ea"/>
                  </a:rPr>
                  <a:t>of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宋体 CN Heavy" panose="02020900000000000000" charset="-122"/>
                    <a:ea typeface="思源宋体 CN Heavy" panose="02020900000000000000" charset="-122"/>
                    <a:sym typeface="+mn-ea"/>
                  </a:rPr>
                  <a:t> 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宋体 CN Heavy" panose="02020900000000000000" charset="-122"/>
                    <a:ea typeface="思源宋体 CN Heavy" panose="02020900000000000000" charset="-122"/>
                    <a:sym typeface="+mn-ea"/>
                  </a:rPr>
                  <a:t>Crosstalk</a:t>
                </a:r>
                <a:endParaRPr lang="en-US" altLang="zh-CN" sz="2000" dirty="0"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  <a:sym typeface="+mn-ea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10047" y="7993"/>
                <a:ext cx="184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  <a:latin typeface="Kozuka Mincho Pr6N H" panose="02020900000000000000" charset="-128"/>
                    <a:ea typeface="Kozuka Mincho Pr6N H" panose="02020900000000000000" charset="-128"/>
                  </a:rPr>
                  <a:t>04.</a:t>
                </a:r>
                <a:endParaRPr lang="en-US" altLang="zh-CN" sz="2800">
                  <a:solidFill>
                    <a:schemeClr val="bg1"/>
                  </a:solidFill>
                  <a:latin typeface="Kozuka Mincho Pr6N H" panose="02020900000000000000" charset="-128"/>
                  <a:ea typeface="Kozuka Mincho Pr6N H" panose="02020900000000000000" charset="-128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 rot="5400000" flipH="1">
            <a:off x="6868160" y="5848350"/>
            <a:ext cx="88265" cy="654050"/>
            <a:chOff x="185" y="3454"/>
            <a:chExt cx="140" cy="1030"/>
          </a:xfrm>
        </p:grpSpPr>
        <p:sp>
          <p:nvSpPr>
            <p:cNvPr id="31" name="椭圆 30"/>
            <p:cNvSpPr/>
            <p:nvPr/>
          </p:nvSpPr>
          <p:spPr>
            <a:xfrm>
              <a:off x="185" y="3454"/>
              <a:ext cx="140" cy="140"/>
            </a:xfrm>
            <a:prstGeom prst="ellipse">
              <a:avLst/>
            </a:prstGeom>
            <a:noFill/>
            <a:ln w="3175" cmpd="sng">
              <a:solidFill>
                <a:srgbClr val="FF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85" y="4344"/>
              <a:ext cx="140" cy="140"/>
            </a:xfrm>
            <a:prstGeom prst="ellipse">
              <a:avLst/>
            </a:prstGeom>
            <a:noFill/>
            <a:ln w="3175" cmpd="sng">
              <a:solidFill>
                <a:srgbClr val="FF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85" y="3906"/>
              <a:ext cx="140" cy="1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 flipH="1">
            <a:off x="2281555" y="-1270"/>
            <a:ext cx="3190875" cy="6861175"/>
          </a:xfrm>
          <a:prstGeom prst="rect">
            <a:avLst/>
          </a:prstGeom>
          <a:solidFill>
            <a:srgbClr val="A567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49935" y="838200"/>
            <a:ext cx="4958715" cy="1181735"/>
            <a:chOff x="1551" y="2298"/>
            <a:chExt cx="7809" cy="1861"/>
          </a:xfrm>
        </p:grpSpPr>
        <p:sp>
          <p:nvSpPr>
            <p:cNvPr id="24" name="矩形 23"/>
            <p:cNvSpPr/>
            <p:nvPr/>
          </p:nvSpPr>
          <p:spPr>
            <a:xfrm flipH="1">
              <a:off x="1551" y="3140"/>
              <a:ext cx="7809" cy="1019"/>
            </a:xfrm>
            <a:prstGeom prst="rect">
              <a:avLst/>
            </a:prstGeom>
            <a:solidFill>
              <a:srgbClr val="A5674C">
                <a:alpha val="9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07" y="2298"/>
              <a:ext cx="6564" cy="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100" b="1" dirty="0"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</a:rPr>
                <a:t>CONTENTS</a:t>
              </a:r>
              <a:endParaRPr lang="en-US" sz="6100" b="1" dirty="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290"/>
          <a:stretch>
            <a:fillRect/>
          </a:stretch>
        </p:blipFill>
        <p:spPr>
          <a:xfrm>
            <a:off x="245882" y="1868170"/>
            <a:ext cx="6038713" cy="39737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flipH="1">
            <a:off x="735965" y="1095375"/>
            <a:ext cx="99060" cy="5762625"/>
          </a:xfrm>
          <a:prstGeom prst="rect">
            <a:avLst/>
          </a:prstGeom>
          <a:solidFill>
            <a:srgbClr val="9938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flipH="1">
            <a:off x="8141335" y="2333625"/>
            <a:ext cx="3641725" cy="3686810"/>
          </a:xfrm>
          <a:prstGeom prst="rect">
            <a:avLst/>
          </a:prstGeom>
          <a:solidFill>
            <a:srgbClr val="A567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2745" y="163195"/>
            <a:ext cx="26346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>
                <a:solidFill>
                  <a:srgbClr val="ABAD66"/>
                </a:solidFill>
                <a:latin typeface="Kozuka Mincho Pr6N H" panose="02020900000000000000" charset="-128"/>
                <a:ea typeface="Kozuka Mincho Pr6N H" panose="02020900000000000000" charset="-128"/>
              </a:rPr>
              <a:t>PART</a:t>
            </a:r>
            <a:r>
              <a:rPr lang="en-US" altLang="zh-CN" sz="3600" b="1">
                <a:solidFill>
                  <a:srgbClr val="ABAD66"/>
                </a:solidFill>
                <a:latin typeface="Kozuka Mincho Pr6N H" panose="02020900000000000000" charset="-128"/>
                <a:ea typeface="Kozuka Mincho Pr6N H" panose="02020900000000000000" charset="-128"/>
              </a:rPr>
              <a:t> </a:t>
            </a:r>
            <a:r>
              <a:rPr lang="en-US" altLang="zh-CN" sz="4800" b="1">
                <a:solidFill>
                  <a:srgbClr val="ABAD66"/>
                </a:solidFill>
                <a:latin typeface="Kozuka Mincho Pr6N H" panose="02020900000000000000" charset="-128"/>
                <a:ea typeface="Kozuka Mincho Pr6N H" panose="02020900000000000000" charset="-128"/>
              </a:rPr>
              <a:t> ONE</a:t>
            </a:r>
            <a:endParaRPr lang="en-US" altLang="zh-CN" sz="4800" b="1">
              <a:solidFill>
                <a:srgbClr val="ABAD66"/>
              </a:solidFill>
              <a:latin typeface="Kozuka Mincho Pr6N H" panose="02020900000000000000" charset="-128"/>
              <a:ea typeface="Kozuka Mincho Pr6N H" panose="02020900000000000000" charset="-128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35025" y="993140"/>
            <a:ext cx="6530975" cy="5238115"/>
            <a:chOff x="3894" y="3156"/>
            <a:chExt cx="10285" cy="8249"/>
          </a:xfrm>
        </p:grpSpPr>
        <p:grpSp>
          <p:nvGrpSpPr>
            <p:cNvPr id="39" name="组合 38"/>
            <p:cNvGrpSpPr/>
            <p:nvPr/>
          </p:nvGrpSpPr>
          <p:grpSpPr>
            <a:xfrm rot="5400000" flipH="1">
              <a:off x="4726" y="7194"/>
              <a:ext cx="139" cy="1030"/>
              <a:chOff x="185" y="3454"/>
              <a:chExt cx="140" cy="103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85" y="3454"/>
                <a:ext cx="140" cy="140"/>
              </a:xfrm>
              <a:prstGeom prst="ellipse">
                <a:avLst/>
              </a:prstGeom>
              <a:noFill/>
              <a:ln w="3175" cmpd="sng">
                <a:solidFill>
                  <a:srgbClr val="FF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85" y="4344"/>
                <a:ext cx="140" cy="140"/>
              </a:xfrm>
              <a:prstGeom prst="ellipse">
                <a:avLst/>
              </a:prstGeom>
              <a:noFill/>
              <a:ln w="3175" cmpd="sng">
                <a:solidFill>
                  <a:srgbClr val="FF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85" y="3906"/>
                <a:ext cx="140" cy="1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894" y="3156"/>
              <a:ext cx="10285" cy="8249"/>
              <a:chOff x="3819" y="4026"/>
              <a:chExt cx="10285" cy="8249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922" y="4026"/>
                <a:ext cx="8304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charset="0"/>
                    <a:ea typeface="思源宋体 CN Heavy" panose="02020900000000000000" charset="-122"/>
                    <a:cs typeface="Times New Roman" panose="02020603050405020304" charset="0"/>
                    <a:sym typeface="+mn-ea"/>
                  </a:rPr>
                  <a:t>The 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charset="0"/>
                    <a:ea typeface="思源宋体 CN Heavy" panose="02020900000000000000" charset="-122"/>
                    <a:cs typeface="Times New Roman" panose="02020603050405020304" charset="0"/>
                    <a:sym typeface="+mn-ea"/>
                  </a:rPr>
                  <a:t>Development</a:t>
                </a:r>
                <a:endParaRPr lang="en-US" altLang="zh-CN" sz="3200" b="1" dirty="0">
                  <a:solidFill>
                    <a:schemeClr val="bg1"/>
                  </a:solidFill>
                  <a:latin typeface="Times New Roman" panose="02020603050405020304" charset="0"/>
                  <a:ea typeface="思源宋体 CN Heavy" panose="02020900000000000000" charset="-122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3819" y="4945"/>
                <a:ext cx="10285" cy="7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bg1"/>
                    </a:solidFill>
                    <a:latin typeface="Adobe Myungjo Std M" panose="02020600000000000000" charset="-128"/>
                    <a:ea typeface="Adobe Myungjo Std M" panose="02020600000000000000" charset="-128"/>
                    <a:cs typeface="+mn-lt"/>
                    <a:sym typeface="+mn-ea"/>
                  </a:rPr>
                  <a:t>- Intgration of folk opera in North China, imitating oral skills and other folk art forms </a:t>
                </a:r>
                <a:endParaRPr lang="en-US" altLang="zh-CN" sz="2000" dirty="0">
                  <a:solidFill>
                    <a:schemeClr val="bg1"/>
                  </a:solidFill>
                  <a:latin typeface="Adobe Myungjo Std M" panose="02020600000000000000" charset="-128"/>
                  <a:ea typeface="Adobe Myungjo Std M" panose="02020600000000000000" charset="-128"/>
                  <a:cs typeface="+mn-lt"/>
                  <a:sym typeface="+mn-ea"/>
                </a:endParaRPr>
              </a:p>
              <a:p>
                <a:pPr algn="l">
                  <a:lnSpc>
                    <a:spcPct val="150000"/>
                  </a:lnSpc>
                </a:pPr>
                <a:endParaRPr lang="en-US" altLang="zh-CN" sz="2000" dirty="0">
                  <a:solidFill>
                    <a:schemeClr val="bg1"/>
                  </a:solidFill>
                  <a:latin typeface="Adobe Myungjo Std M" panose="02020600000000000000" charset="-128"/>
                  <a:ea typeface="Adobe Myungjo Std M" panose="02020600000000000000" charset="-128"/>
                  <a:cs typeface="+mn-lt"/>
                  <a:sym typeface="+mn-ea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bg1"/>
                    </a:solidFill>
                    <a:latin typeface="Adobe Myungjo Std M" panose="02020600000000000000" charset="-128"/>
                    <a:ea typeface="Adobe Myungjo Std M" panose="02020600000000000000" charset="-128"/>
                    <a:cs typeface="+mn-lt"/>
                    <a:sym typeface="+mn-ea"/>
                  </a:rPr>
                  <a:t>- one-person ventriloquism(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Adobe Myungjo Std M" panose="02020600000000000000" charset="-128"/>
                    <a:ea typeface="Adobe Myungjo Std M" panose="02020600000000000000" charset="-128"/>
                    <a:cs typeface="+mn-lt"/>
                    <a:sym typeface="+mn-ea"/>
                  </a:rPr>
                  <a:t>口技）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Adobe Myungjo Std M" panose="02020600000000000000" charset="-128"/>
                    <a:ea typeface="Adobe Myungjo Std M" panose="02020600000000000000" charset="-128"/>
                    <a:cs typeface="+mn-lt"/>
                    <a:sym typeface="+mn-ea"/>
                  </a:rPr>
                  <a:t> to one person stand-up talk, and the name changed to crosstalk</a:t>
                </a:r>
                <a:endParaRPr lang="en-US" altLang="zh-CN" sz="2000" dirty="0">
                  <a:solidFill>
                    <a:schemeClr val="bg1"/>
                  </a:solidFill>
                  <a:latin typeface="Adobe Myungjo Std M" panose="02020600000000000000" charset="-128"/>
                  <a:ea typeface="Adobe Myungjo Std M" panose="02020600000000000000" charset="-128"/>
                  <a:cs typeface="+mn-lt"/>
                  <a:sym typeface="+mn-ea"/>
                </a:endParaRPr>
              </a:p>
              <a:p>
                <a:pPr algn="l">
                  <a:lnSpc>
                    <a:spcPct val="150000"/>
                  </a:lnSpc>
                </a:pPr>
                <a:endParaRPr lang="en-US" altLang="zh-CN" sz="2000" dirty="0">
                  <a:solidFill>
                    <a:schemeClr val="bg1"/>
                  </a:solidFill>
                  <a:latin typeface="Adobe Myungjo Std M" panose="02020600000000000000" charset="-128"/>
                  <a:ea typeface="Adobe Myungjo Std M" panose="02020600000000000000" charset="-128"/>
                  <a:cs typeface="+mn-lt"/>
                  <a:sym typeface="+mn-ea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bg1"/>
                    </a:solidFill>
                    <a:latin typeface="Adobe Myungjo Std M" panose="02020600000000000000" charset="-128"/>
                    <a:ea typeface="Adobe Myungjo Std M" panose="02020600000000000000" charset="-128"/>
                    <a:cs typeface="+mn-lt"/>
                    <a:sym typeface="+mn-ea"/>
                  </a:rPr>
                  <a:t>- stand-up crosstalk, dual crosstalk, and group crosstalk. </a:t>
                </a:r>
                <a:endParaRPr lang="en-US" altLang="zh-CN" sz="2000" dirty="0">
                  <a:solidFill>
                    <a:schemeClr val="bg1"/>
                  </a:solidFill>
                  <a:latin typeface="Adobe Myungjo Std M" panose="02020600000000000000" charset="-128"/>
                  <a:ea typeface="Adobe Myungjo Std M" panose="02020600000000000000" charset="-128"/>
                  <a:cs typeface="+mn-lt"/>
                  <a:sym typeface="+mn-ea"/>
                </a:endParaRPr>
              </a:p>
              <a:p>
                <a:pPr algn="l">
                  <a:lnSpc>
                    <a:spcPct val="150000"/>
                  </a:lnSpc>
                </a:pPr>
                <a:endParaRPr lang="en-US" altLang="zh-CN" sz="2000" dirty="0">
                  <a:solidFill>
                    <a:schemeClr val="bg1"/>
                  </a:solidFill>
                  <a:latin typeface="Adobe Myungjo Std M" panose="02020600000000000000" charset="-128"/>
                  <a:ea typeface="Adobe Myungjo Std M" panose="02020600000000000000" charset="-128"/>
                  <a:cs typeface="+mn-lt"/>
                  <a:sym typeface="+mn-ea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bg1"/>
                    </a:solidFill>
                    <a:latin typeface="Adobe Myungjo Std M" panose="02020600000000000000" charset="-128"/>
                    <a:ea typeface="Adobe Myungjo Std M" panose="02020600000000000000" charset="-128"/>
                    <a:cs typeface="+mn-lt"/>
                    <a:sym typeface="+mn-ea"/>
                  </a:rPr>
                  <a:t>- veritable form of art</a:t>
                </a:r>
                <a:endParaRPr lang="en-US" altLang="zh-CN" sz="2000" dirty="0">
                  <a:solidFill>
                    <a:schemeClr val="bg1"/>
                  </a:solidFill>
                  <a:latin typeface="Adobe Myungjo Std M" panose="02020600000000000000" charset="-128"/>
                  <a:ea typeface="Adobe Myungjo Std M" panose="02020600000000000000" charset="-128"/>
                  <a:cs typeface="+mn-lt"/>
                  <a:sym typeface="+mn-ea"/>
                </a:endParaRPr>
              </a:p>
            </p:txBody>
          </p:sp>
        </p:grpSp>
      </p:grpSp>
      <p:pic>
        <p:nvPicPr>
          <p:cNvPr id="2" name="图片 1" descr="C:\Users\Max_Lulu\Desktop\3.jpg3"/>
          <p:cNvPicPr>
            <a:picLocks noChangeAspect="1"/>
          </p:cNvPicPr>
          <p:nvPr/>
        </p:nvPicPr>
        <p:blipFill>
          <a:blip r:embed="rId1"/>
          <a:srcRect l="230" t="26237" b="26024"/>
          <a:stretch>
            <a:fillRect/>
          </a:stretch>
        </p:blipFill>
        <p:spPr>
          <a:xfrm>
            <a:off x="9636760" y="1576705"/>
            <a:ext cx="2555240" cy="2648585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2"/>
          <a:srcRect l="-301" t="26176" b="26935"/>
          <a:stretch>
            <a:fillRect/>
          </a:stretch>
        </p:blipFill>
        <p:spPr>
          <a:xfrm>
            <a:off x="7720330" y="3840480"/>
            <a:ext cx="2595245" cy="2627630"/>
          </a:xfrm>
          <a:prstGeom prst="rect">
            <a:avLst/>
          </a:prstGeom>
        </p:spPr>
      </p:pic>
      <p:pic>
        <p:nvPicPr>
          <p:cNvPr id="6" name="图片 5" descr="5"/>
          <p:cNvPicPr>
            <a:picLocks noChangeAspect="1"/>
          </p:cNvPicPr>
          <p:nvPr/>
        </p:nvPicPr>
        <p:blipFill>
          <a:blip r:embed="rId3"/>
          <a:srcRect l="-301" t="25731" r="682" b="26491"/>
          <a:stretch>
            <a:fillRect/>
          </a:stretch>
        </p:blipFill>
        <p:spPr>
          <a:xfrm>
            <a:off x="7720330" y="163195"/>
            <a:ext cx="2272030" cy="23596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100721232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0825" y="1750060"/>
            <a:ext cx="5416550" cy="36112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flipH="1">
            <a:off x="1217295" y="1446530"/>
            <a:ext cx="10547985" cy="3117215"/>
          </a:xfrm>
          <a:prstGeom prst="rect">
            <a:avLst/>
          </a:prstGeom>
          <a:solidFill>
            <a:srgbClr val="9938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17295" y="2371090"/>
            <a:ext cx="1027303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Times New Roman" panose="02020603050405020304" charset="0"/>
                <a:ea typeface="思源宋体 CN Heavy" panose="02020900000000000000" charset="-122"/>
                <a:cs typeface="Times New Roman" panose="02020603050405020304" charset="0"/>
                <a:sym typeface="+mn-ea"/>
              </a:rPr>
              <a:t>What are Four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charset="0"/>
                <a:ea typeface="思源宋体 CN Heavy" panose="02020900000000000000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charset="0"/>
                <a:ea typeface="思源宋体 CN Heavy" panose="02020900000000000000" charset="-122"/>
                <a:cs typeface="Times New Roman" panose="02020603050405020304" charset="0"/>
                <a:sym typeface="+mn-ea"/>
              </a:rPr>
              <a:t>Basic Skills in Crosstalk?</a:t>
            </a:r>
            <a:endParaRPr lang="zh-CN" altLang="en-US" sz="4800">
              <a:solidFill>
                <a:schemeClr val="bg1"/>
              </a:solidFill>
              <a:latin typeface="Times New Roman" panose="02020603050405020304" charset="0"/>
              <a:ea typeface="悟空大字库" panose="020B0503020204020204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2719705" y="-1270"/>
            <a:ext cx="3294380" cy="6861175"/>
          </a:xfrm>
          <a:prstGeom prst="rect">
            <a:avLst/>
          </a:prstGeom>
          <a:solidFill>
            <a:srgbClr val="A567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109595" y="1302385"/>
            <a:ext cx="8768080" cy="4368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  <a:sym typeface="+mn-ea"/>
              </a:rPr>
              <a:t>-“Speaking” means to tell jokes, stories, lantern riddles, drinking games, etc</a:t>
            </a:r>
            <a:endParaRPr lang="en-US" altLang="zh-CN" sz="2400" b="1" dirty="0">
              <a:solidFill>
                <a:schemeClr val="bg1"/>
              </a:solidFill>
              <a:latin typeface="Adobe Myungjo Std M" panose="02020600000000000000" charset="-128"/>
              <a:ea typeface="Adobe Myungjo Std M" panose="02020600000000000000" charset="-128"/>
              <a:cs typeface="+mn-lt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  <a:sym typeface="+mn-ea"/>
              </a:rPr>
              <a:t>-“Imitating” is to imitate all kinds of birds and animals, hawking, singing and the sound of different languages, etc</a:t>
            </a:r>
            <a:endParaRPr lang="en-US" altLang="zh-CN" sz="2400" b="1" dirty="0">
              <a:solidFill>
                <a:schemeClr val="bg1"/>
              </a:solidFill>
              <a:latin typeface="Adobe Myungjo Std M" panose="02020600000000000000" charset="-128"/>
              <a:ea typeface="Adobe Myungjo Std M" panose="02020600000000000000" charset="-128"/>
              <a:cs typeface="+mn-lt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  <a:sym typeface="+mn-ea"/>
              </a:rPr>
              <a:t>-“Teasing” is to gag and tease;</a:t>
            </a:r>
            <a:endParaRPr lang="en-US" altLang="zh-CN" sz="2400" b="1" dirty="0">
              <a:solidFill>
                <a:schemeClr val="bg1"/>
              </a:solidFill>
              <a:latin typeface="Adobe Myungjo Std M" panose="02020600000000000000" charset="-128"/>
              <a:ea typeface="Adobe Myungjo Std M" panose="02020600000000000000" charset="-128"/>
              <a:cs typeface="+mn-lt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  <a:sym typeface="+mn-ea"/>
              </a:rPr>
              <a:t>-“Singing” means to sing Taiping Lyrics, opera lyrics and songs.</a:t>
            </a:r>
            <a:endParaRPr lang="en-US" altLang="zh-CN" sz="2400" b="1" dirty="0">
              <a:solidFill>
                <a:schemeClr val="bg1"/>
              </a:solidFill>
              <a:latin typeface="Adobe Myungjo Std M" panose="02020600000000000000" charset="-128"/>
              <a:ea typeface="Adobe Myungjo Std M" panose="02020600000000000000" charset="-128"/>
              <a:cs typeface="+mn-lt"/>
              <a:sym typeface="+mn-ea"/>
            </a:endParaRPr>
          </a:p>
        </p:txBody>
      </p:sp>
      <p:pic>
        <p:nvPicPr>
          <p:cNvPr id="16" name="图片 15" descr="C:\Users\Max_Lulu\Desktop\1.png1"/>
          <p:cNvPicPr>
            <a:picLocks noChangeAspect="1"/>
          </p:cNvPicPr>
          <p:nvPr/>
        </p:nvPicPr>
        <p:blipFill>
          <a:blip r:embed="rId2"/>
          <a:srcRect t="11088" r="539" b="21767"/>
          <a:stretch>
            <a:fillRect/>
          </a:stretch>
        </p:blipFill>
        <p:spPr>
          <a:xfrm>
            <a:off x="124460" y="1541145"/>
            <a:ext cx="2985135" cy="436499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23825" y="1570355"/>
            <a:ext cx="2985770" cy="4335780"/>
          </a:xfrm>
          <a:prstGeom prst="rect">
            <a:avLst/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618490" y="342265"/>
            <a:ext cx="344678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l"/>
            <a:r>
              <a:rPr lang="en-US" altLang="zh-CN" sz="2400">
                <a:solidFill>
                  <a:srgbClr val="ABAD66"/>
                </a:solidFill>
                <a:latin typeface="Kozuka Mincho Pr6N H" panose="02020900000000000000" charset="-128"/>
                <a:ea typeface="Kozuka Mincho Pr6N H" panose="02020900000000000000" charset="-128"/>
              </a:rPr>
              <a:t>PART</a:t>
            </a:r>
            <a:r>
              <a:rPr lang="en-US" altLang="zh-CN" sz="3600" b="1">
                <a:solidFill>
                  <a:srgbClr val="ABAD66"/>
                </a:solidFill>
                <a:latin typeface="Kozuka Mincho Pr6N H" panose="02020900000000000000" charset="-128"/>
                <a:ea typeface="Kozuka Mincho Pr6N H" panose="02020900000000000000" charset="-128"/>
              </a:rPr>
              <a:t> </a:t>
            </a:r>
            <a:r>
              <a:rPr lang="en-US" altLang="zh-CN" sz="4800" b="1">
                <a:solidFill>
                  <a:srgbClr val="ABAD66"/>
                </a:solidFill>
                <a:latin typeface="Kozuka Mincho Pr6N H" panose="02020900000000000000" charset="-128"/>
                <a:ea typeface="Kozuka Mincho Pr6N H" panose="02020900000000000000" charset="-128"/>
              </a:rPr>
              <a:t> TWO</a:t>
            </a:r>
            <a:endParaRPr lang="en-US" altLang="zh-CN" sz="4800" b="1">
              <a:solidFill>
                <a:srgbClr val="ABAD66"/>
              </a:solidFill>
              <a:latin typeface="Kozuka Mincho Pr6N H" panose="02020900000000000000" charset="-128"/>
              <a:ea typeface="Kozuka Mincho Pr6N H" panose="02020900000000000000" charset="-128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67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flipH="1">
            <a:off x="735965" y="5464810"/>
            <a:ext cx="11181080" cy="1393190"/>
          </a:xfrm>
          <a:prstGeom prst="rect">
            <a:avLst/>
          </a:prstGeom>
          <a:solidFill>
            <a:srgbClr val="9938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716145" y="838200"/>
            <a:ext cx="6195695" cy="2937510"/>
            <a:chOff x="436" y="971"/>
            <a:chExt cx="9757" cy="4626"/>
          </a:xfrm>
        </p:grpSpPr>
        <p:sp>
          <p:nvSpPr>
            <p:cNvPr id="25" name="文本框 24"/>
            <p:cNvSpPr txBox="1"/>
            <p:nvPr/>
          </p:nvSpPr>
          <p:spPr>
            <a:xfrm>
              <a:off x="436" y="971"/>
              <a:ext cx="9757" cy="91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charset="0"/>
                  <a:ea typeface="悟空大字库" panose="020B0503020204020204" charset="-122"/>
                  <a:cs typeface="Times New Roman" panose="02020603050405020304" charset="0"/>
                </a:rPr>
                <a:t>Characteristics </a:t>
              </a:r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charset="0"/>
                  <a:ea typeface="悟空大字库" panose="020B0503020204020204" charset="-122"/>
                  <a:cs typeface="Times New Roman" panose="02020603050405020304" charset="0"/>
                </a:rPr>
                <a:t>of Crosstalk</a:t>
              </a:r>
              <a:endParaRPr lang="en-US" altLang="zh-CN" sz="2800" b="1">
                <a:solidFill>
                  <a:schemeClr val="bg1"/>
                </a:solidFill>
                <a:latin typeface="Times New Roman" panose="02020603050405020304" charset="0"/>
                <a:ea typeface="悟空大字库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7" name="副标题 9"/>
            <p:cNvSpPr>
              <a:spLocks noGrp="1"/>
            </p:cNvSpPr>
            <p:nvPr>
              <p:custDataLst>
                <p:tags r:id="rId1"/>
              </p:custDataLst>
            </p:nvPr>
          </p:nvSpPr>
          <p:spPr>
            <a:xfrm>
              <a:off x="741" y="2934"/>
              <a:ext cx="7903" cy="26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altLang="zh-CN" sz="2400">
                  <a:solidFill>
                    <a:schemeClr val="bg1"/>
                  </a:solidFill>
                  <a:latin typeface="Adobe Myungjo Std M" panose="02020600000000000000" charset="-128"/>
                  <a:ea typeface="Adobe Myungjo Std M" panose="02020600000000000000" charset="-128"/>
                  <a:cs typeface="+mn-lt"/>
                </a:rPr>
                <a:t> the art of “speaking”</a:t>
              </a:r>
              <a:endParaRPr lang="en-US" altLang="zh-CN" sz="240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zh-CN" sz="2400">
                  <a:solidFill>
                    <a:schemeClr val="bg1"/>
                  </a:solidFill>
                  <a:latin typeface="Adobe Myungjo Std M" panose="02020600000000000000" charset="-128"/>
                  <a:ea typeface="Adobe Myungjo Std M" panose="02020600000000000000" charset="-128"/>
                  <a:cs typeface="+mn-lt"/>
                </a:rPr>
                <a:t> the art of "laughter"</a:t>
              </a:r>
              <a:endParaRPr lang="en-US" altLang="zh-CN" sz="240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zh-CN" sz="2400">
                  <a:solidFill>
                    <a:schemeClr val="bg1"/>
                  </a:solidFill>
                  <a:latin typeface="Adobe Myungjo Std M" panose="02020600000000000000" charset="-128"/>
                  <a:ea typeface="Adobe Myungjo Std M" panose="02020600000000000000" charset="-128"/>
                  <a:cs typeface="+mn-lt"/>
                </a:rPr>
                <a:t> a collective performance of actors and audiences</a:t>
              </a:r>
              <a:endParaRPr lang="en-US" altLang="zh-CN" sz="240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zh-CN" sz="2400">
                  <a:solidFill>
                    <a:schemeClr val="bg1"/>
                  </a:solidFill>
                  <a:latin typeface="Adobe Myungjo Std M" panose="02020600000000000000" charset="-128"/>
                  <a:ea typeface="Adobe Myungjo Std M" panose="02020600000000000000" charset="-128"/>
                  <a:cs typeface="+mn-lt"/>
                </a:rPr>
                <a:t> humour and satire</a:t>
              </a:r>
              <a:endParaRPr lang="en-US" altLang="zh-CN" sz="240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zh-CN" sz="2400">
                  <a:solidFill>
                    <a:schemeClr val="bg1"/>
                  </a:solidFill>
                  <a:latin typeface="Adobe Myungjo Std M" panose="02020600000000000000" charset="-128"/>
                  <a:ea typeface="Adobe Myungjo Std M" panose="02020600000000000000" charset="-128"/>
                  <a:cs typeface="+mn-lt"/>
                </a:rPr>
                <a:t>crosstalk is different from comedy</a:t>
              </a:r>
              <a:endParaRPr lang="en-US" altLang="zh-CN" sz="240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</a:endParaRPr>
            </a:p>
            <a:p>
              <a:pPr algn="l">
                <a:lnSpc>
                  <a:spcPct val="150000"/>
                </a:lnSpc>
              </a:pPr>
              <a:endParaRPr lang="en-US" altLang="zh-CN" sz="240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  <a:sym typeface="+mn-ea"/>
              </a:endParaRPr>
            </a:p>
          </p:txBody>
        </p:sp>
      </p:grpSp>
      <p:pic>
        <p:nvPicPr>
          <p:cNvPr id="4" name="图片 3" descr="C:\Users\Max_Lulu\Desktop\8.jpg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506730" y="2084705"/>
            <a:ext cx="3980180" cy="38620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98170" y="591820"/>
            <a:ext cx="365633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l"/>
            <a:r>
              <a:rPr lang="en-US" altLang="zh-CN" sz="2400">
                <a:solidFill>
                  <a:srgbClr val="ABAD66"/>
                </a:solidFill>
                <a:latin typeface="Kozuka Mincho Pr6N H" panose="02020900000000000000" charset="-128"/>
                <a:ea typeface="Kozuka Mincho Pr6N H" panose="02020900000000000000" charset="-128"/>
              </a:rPr>
              <a:t>PART</a:t>
            </a:r>
            <a:r>
              <a:rPr lang="en-US" altLang="zh-CN" sz="3600" b="1">
                <a:solidFill>
                  <a:srgbClr val="ABAD66"/>
                </a:solidFill>
                <a:latin typeface="Kozuka Mincho Pr6N H" panose="02020900000000000000" charset="-128"/>
                <a:ea typeface="Kozuka Mincho Pr6N H" panose="02020900000000000000" charset="-128"/>
              </a:rPr>
              <a:t> </a:t>
            </a:r>
            <a:r>
              <a:rPr lang="en-US" altLang="zh-CN" sz="4800" b="1">
                <a:solidFill>
                  <a:srgbClr val="ABAD66"/>
                </a:solidFill>
                <a:latin typeface="Kozuka Mincho Pr6N H" panose="02020900000000000000" charset="-128"/>
                <a:ea typeface="Kozuka Mincho Pr6N H" panose="02020900000000000000" charset="-128"/>
              </a:rPr>
              <a:t> THREE</a:t>
            </a:r>
            <a:endParaRPr lang="en-US" altLang="zh-CN" sz="4800" b="1">
              <a:solidFill>
                <a:srgbClr val="ABAD66"/>
              </a:solidFill>
              <a:latin typeface="Kozuka Mincho Pr6N H" panose="02020900000000000000" charset="-128"/>
              <a:ea typeface="Kozuka Mincho Pr6N H" panose="02020900000000000000" charset="-128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234315" y="635"/>
            <a:ext cx="9194800" cy="6857365"/>
            <a:chOff x="649" y="1"/>
            <a:chExt cx="14480" cy="10799"/>
          </a:xfrm>
        </p:grpSpPr>
        <p:sp>
          <p:nvSpPr>
            <p:cNvPr id="24" name="矩形 23"/>
            <p:cNvSpPr/>
            <p:nvPr/>
          </p:nvSpPr>
          <p:spPr>
            <a:xfrm flipH="1">
              <a:off x="649" y="1"/>
              <a:ext cx="14480" cy="10799"/>
            </a:xfrm>
            <a:prstGeom prst="rect">
              <a:avLst/>
            </a:prstGeom>
            <a:solidFill>
              <a:srgbClr val="9938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650" y="806"/>
              <a:ext cx="64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charset="0"/>
                  <a:ea typeface="思源宋体 CN Heavy" panose="02020900000000000000" charset="-122"/>
                  <a:cs typeface="Times New Roman" panose="02020603050405020304" charset="0"/>
                  <a:sym typeface="+mn-ea"/>
                </a:rPr>
                <a:t>Founder of Crosstalk</a:t>
              </a:r>
              <a:endParaRPr lang="zh-CN" altLang="en-US" sz="3200" b="1" dirty="0">
                <a:solidFill>
                  <a:schemeClr val="bg1"/>
                </a:solidFill>
                <a:latin typeface="Times New Roman" panose="02020603050405020304" charset="0"/>
                <a:ea typeface="思源宋体 CN Heavy" panose="02020900000000000000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097" y="2325"/>
              <a:ext cx="3758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Kozuka Mincho Pr6N H" panose="02020900000000000000" charset="-128"/>
                  <a:ea typeface="Kozuka Mincho Pr6N H" panose="02020900000000000000" charset="-128"/>
                </a:rPr>
                <a:t> Zhu Shaowen</a:t>
              </a:r>
              <a:r>
                <a:rPr lang="zh-CN" altLang="en-US" sz="2400">
                  <a:solidFill>
                    <a:schemeClr val="bg1"/>
                  </a:solidFill>
                  <a:latin typeface="Kozuka Mincho Pr6N H" panose="02020900000000000000" charset="-128"/>
                  <a:ea typeface="宋体" panose="02010600030101010101" pitchFamily="2" charset="-122"/>
                </a:rPr>
                <a:t>（</a:t>
              </a:r>
              <a:r>
                <a:rPr lang="en-US" altLang="zh-CN" sz="2400">
                  <a:solidFill>
                    <a:schemeClr val="bg1"/>
                  </a:solidFill>
                  <a:latin typeface="Kozuka Mincho Pr6N H" panose="02020900000000000000" charset="-128"/>
                  <a:ea typeface="宋体" panose="02010600030101010101" pitchFamily="2" charset="-122"/>
                </a:rPr>
                <a:t>1829-1904)</a:t>
              </a:r>
              <a:endParaRPr lang="en-US" altLang="zh-CN" sz="2400">
                <a:solidFill>
                  <a:schemeClr val="bg1"/>
                </a:solidFill>
                <a:latin typeface="Kozuka Mincho Pr6N H" panose="02020900000000000000" charset="-128"/>
                <a:ea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 flipH="1">
            <a:off x="735965" y="1095375"/>
            <a:ext cx="99060" cy="5762625"/>
          </a:xfrm>
          <a:prstGeom prst="rect">
            <a:avLst/>
          </a:prstGeom>
          <a:solidFill>
            <a:srgbClr val="4B4C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8170" y="457200"/>
            <a:ext cx="344678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>
                <a:solidFill>
                  <a:srgbClr val="ABAD66"/>
                </a:solidFill>
                <a:latin typeface="Kozuka Mincho Pr6N H" panose="02020900000000000000" charset="-128"/>
                <a:ea typeface="Kozuka Mincho Pr6N H" panose="02020900000000000000" charset="-128"/>
              </a:rPr>
              <a:t>PART</a:t>
            </a:r>
            <a:r>
              <a:rPr lang="en-US" altLang="zh-CN" sz="3600" b="1">
                <a:solidFill>
                  <a:srgbClr val="ABAD66"/>
                </a:solidFill>
                <a:latin typeface="Kozuka Mincho Pr6N H" panose="02020900000000000000" charset="-128"/>
                <a:ea typeface="Kozuka Mincho Pr6N H" panose="02020900000000000000" charset="-128"/>
              </a:rPr>
              <a:t> </a:t>
            </a:r>
            <a:r>
              <a:rPr lang="en-US" altLang="zh-CN" sz="4800" b="1">
                <a:solidFill>
                  <a:srgbClr val="ABAD66"/>
                </a:solidFill>
                <a:latin typeface="Kozuka Mincho Pr6N H" panose="02020900000000000000" charset="-128"/>
                <a:ea typeface="Kozuka Mincho Pr6N H" panose="02020900000000000000" charset="-128"/>
              </a:rPr>
              <a:t> FOUR</a:t>
            </a:r>
            <a:endParaRPr lang="en-US" altLang="zh-CN" sz="4800" b="1">
              <a:solidFill>
                <a:srgbClr val="ABAD66"/>
              </a:solidFill>
              <a:latin typeface="Kozuka Mincho Pr6N H" panose="02020900000000000000" charset="-128"/>
              <a:ea typeface="Kozuka Mincho Pr6N H" panose="02020900000000000000" charset="-128"/>
            </a:endParaRPr>
          </a:p>
        </p:txBody>
      </p:sp>
      <p:sp>
        <p:nvSpPr>
          <p:cNvPr id="3" name="副标题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457315" y="1832610"/>
            <a:ext cx="4439285" cy="1478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</a:rPr>
              <a:t> stage name: “Qiong Bupa”</a:t>
            </a:r>
            <a:endParaRPr lang="en-US" altLang="zh-CN" sz="2400">
              <a:solidFill>
                <a:schemeClr val="bg1"/>
              </a:solidFill>
              <a:latin typeface="Adobe Myungjo Std M" panose="02020600000000000000" charset="-128"/>
              <a:ea typeface="Adobe Myungjo Std M" panose="02020600000000000000" charset="-128"/>
              <a:cs typeface="+mn-lt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</a:rPr>
              <a:t> the “ancestor” of crosstalk</a:t>
            </a:r>
            <a:endParaRPr lang="en-US" altLang="zh-CN" sz="2400">
              <a:solidFill>
                <a:schemeClr val="bg1"/>
              </a:solidFill>
              <a:latin typeface="Adobe Myungjo Std M" panose="02020600000000000000" charset="-128"/>
              <a:ea typeface="Adobe Myungjo Std M" panose="02020600000000000000" charset="-128"/>
              <a:cs typeface="+mn-lt"/>
            </a:endParaRPr>
          </a:p>
          <a:p>
            <a:pPr algn="l">
              <a:lnSpc>
                <a:spcPct val="150000"/>
              </a:lnSpc>
            </a:pPr>
            <a:endParaRPr lang="en-US" altLang="zh-CN" sz="2400">
              <a:solidFill>
                <a:schemeClr val="bg1"/>
              </a:solidFill>
              <a:latin typeface="Adobe Myungjo Std M" panose="02020600000000000000" charset="-128"/>
              <a:ea typeface="Adobe Myungjo Std M" panose="02020600000000000000" charset="-128"/>
              <a:cs typeface="+mn-lt"/>
              <a:sym typeface="+mn-ea"/>
            </a:endParaRPr>
          </a:p>
        </p:txBody>
      </p:sp>
      <p:pic>
        <p:nvPicPr>
          <p:cNvPr id="4" name="图片 3" descr="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57315" y="3550920"/>
            <a:ext cx="4198620" cy="3182620"/>
          </a:xfrm>
          <a:prstGeom prst="rect">
            <a:avLst/>
          </a:prstGeom>
        </p:spPr>
      </p:pic>
      <p:pic>
        <p:nvPicPr>
          <p:cNvPr id="11" name="图片 10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0" y="2306320"/>
            <a:ext cx="4923155" cy="33413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67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flipH="1">
            <a:off x="735965" y="5464810"/>
            <a:ext cx="11181080" cy="1393190"/>
          </a:xfrm>
          <a:prstGeom prst="rect">
            <a:avLst/>
          </a:prstGeom>
          <a:solidFill>
            <a:srgbClr val="9938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496570" y="266065"/>
            <a:ext cx="4052570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l"/>
            <a:r>
              <a:rPr lang="en-US" altLang="zh-CN" sz="3200">
                <a:solidFill>
                  <a:srgbClr val="ABAD66"/>
                </a:solidFill>
                <a:latin typeface="Kozuka Mincho Pr6N H" panose="02020900000000000000" charset="-128"/>
                <a:ea typeface="Kozuka Mincho Pr6N H" panose="02020900000000000000" charset="-128"/>
              </a:rPr>
              <a:t>The Reference</a:t>
            </a:r>
            <a:endParaRPr lang="en-US" altLang="zh-CN" sz="3200">
              <a:solidFill>
                <a:srgbClr val="ABAD66"/>
              </a:solidFill>
              <a:latin typeface="Kozuka Mincho Pr6N H" panose="02020900000000000000" charset="-128"/>
              <a:ea typeface="Kozuka Mincho Pr6N H" panose="020209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9170" y="849630"/>
            <a:ext cx="10409555" cy="55937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  <a:buClrTx/>
              <a:buSzTx/>
            </a:pPr>
            <a:r>
              <a:rPr lang="en-US" altLang="zh-CN" sz="240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  <a:sym typeface="+mn-ea"/>
              </a:rPr>
              <a:t>1. Hou Baolin, Xue Baokun, 侯宝林, 薛宝坤. (1982). 《相声溯源》[The Origin of Crosstalk]1-13+194. 人 民 教 育 出 版 社People's Literature Publishing House. </a:t>
            </a:r>
            <a:endParaRPr lang="en-US" altLang="zh-CN" sz="2400">
              <a:solidFill>
                <a:schemeClr val="bg1"/>
              </a:solidFill>
              <a:latin typeface="Adobe Myungjo Std M" panose="02020600000000000000" charset="-128"/>
              <a:ea typeface="Adobe Myungjo Std M" panose="02020600000000000000" charset="-128"/>
              <a:cs typeface="+mn-lt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</a:pPr>
            <a:r>
              <a:rPr lang="en-US" altLang="zh-CN" sz="240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  <a:sym typeface="+mn-ea"/>
              </a:rPr>
              <a:t>2. Sohu 中 国 相 声 </a:t>
            </a:r>
            <a:r>
              <a:rPr lang="zh-CN" altLang="en-US" sz="240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  <a:sym typeface="+mn-ea"/>
              </a:rPr>
              <a:t>介绍</a:t>
            </a:r>
            <a:r>
              <a:rPr lang="en-US" altLang="zh-CN" sz="240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  <a:sym typeface="+mn-ea"/>
              </a:rPr>
              <a:t> [The Introduction of China's Crosstalk] https://cul. sohu. com/20090619/n264630449. shtml</a:t>
            </a:r>
            <a:endParaRPr lang="en-US" altLang="zh-CN" sz="2400">
              <a:solidFill>
                <a:schemeClr val="bg1"/>
              </a:solidFill>
              <a:latin typeface="Adobe Myungjo Std M" panose="02020600000000000000" charset="-128"/>
              <a:ea typeface="Adobe Myungjo Std M" panose="02020600000000000000" charset="-128"/>
              <a:cs typeface="+mn-lt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</a:pPr>
            <a:r>
              <a:rPr lang="en-US" altLang="zh-CN" sz="240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  <a:sym typeface="+mn-ea"/>
              </a:rPr>
              <a:t>3. 360 Encyclopedia. 相 声 [Crosstalk] https://baike. so.com/doc/1925383-2037001. html</a:t>
            </a:r>
            <a:endParaRPr lang="en-US" altLang="zh-CN" sz="2400">
              <a:solidFill>
                <a:schemeClr val="bg1"/>
              </a:solidFill>
              <a:latin typeface="Adobe Myungjo Std M" panose="02020600000000000000" charset="-128"/>
              <a:ea typeface="Adobe Myungjo Std M" panose="02020600000000000000" charset="-128"/>
              <a:cs typeface="+mn-lt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</a:pPr>
            <a:r>
              <a:rPr lang="en-US" altLang="zh-CN" sz="2400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  <a:sym typeface="+mn-ea"/>
              </a:rPr>
              <a:t>4. Baidu 最著名的十位相声名家排行[The Rank of Ten Famous Crosstalk Artists] https://baijiahao. baidu. com/s?id=1590742532351773378</a:t>
            </a:r>
            <a:endParaRPr lang="en-US" altLang="zh-CN" sz="2400">
              <a:solidFill>
                <a:schemeClr val="bg1"/>
              </a:solidFill>
              <a:latin typeface="Adobe Myungjo Std M" panose="02020600000000000000" charset="-128"/>
              <a:ea typeface="Adobe Myungjo Std M" panose="02020600000000000000" charset="-128"/>
              <a:cs typeface="+mn-lt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2637155" y="-1270"/>
            <a:ext cx="9072245" cy="6861175"/>
          </a:xfrm>
          <a:prstGeom prst="rect">
            <a:avLst/>
          </a:prstGeom>
          <a:solidFill>
            <a:srgbClr val="A567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259715" y="-1905"/>
            <a:ext cx="656590" cy="6863080"/>
          </a:xfrm>
          <a:prstGeom prst="rect">
            <a:avLst/>
          </a:prstGeom>
          <a:solidFill>
            <a:srgbClr val="ABAD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 rot="5400000" flipH="1">
            <a:off x="2600960" y="6003290"/>
            <a:ext cx="88265" cy="654050"/>
            <a:chOff x="185" y="3454"/>
            <a:chExt cx="140" cy="1030"/>
          </a:xfrm>
        </p:grpSpPr>
        <p:sp>
          <p:nvSpPr>
            <p:cNvPr id="31" name="椭圆 30"/>
            <p:cNvSpPr/>
            <p:nvPr/>
          </p:nvSpPr>
          <p:spPr>
            <a:xfrm>
              <a:off x="185" y="3454"/>
              <a:ext cx="140" cy="140"/>
            </a:xfrm>
            <a:prstGeom prst="ellipse">
              <a:avLst/>
            </a:prstGeom>
            <a:noFill/>
            <a:ln w="3175" cmpd="sng">
              <a:solidFill>
                <a:srgbClr val="FF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85" y="4344"/>
              <a:ext cx="140" cy="140"/>
            </a:xfrm>
            <a:prstGeom prst="ellipse">
              <a:avLst/>
            </a:prstGeom>
            <a:noFill/>
            <a:ln w="3175" cmpd="sng">
              <a:solidFill>
                <a:srgbClr val="FF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85" y="3906"/>
              <a:ext cx="140" cy="1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16305" y="1901825"/>
            <a:ext cx="108184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600" dirty="0">
                <a:solidFill>
                  <a:schemeClr val="bg1"/>
                </a:solidFill>
                <a:latin typeface="叶根友刀锋黑草" panose="02010601030101010101" charset="-122"/>
                <a:ea typeface="叶根友刀锋黑草" panose="02010601030101010101" charset="-122"/>
              </a:rPr>
              <a:t>Thanks for your patience!</a:t>
            </a:r>
            <a:endParaRPr lang="en-US" altLang="zh-CN" sz="6600" dirty="0">
              <a:solidFill>
                <a:schemeClr val="bg1"/>
              </a:solidFill>
              <a:latin typeface="叶根友刀锋黑草" panose="02010601030101010101" charset="-122"/>
              <a:ea typeface="叶根友刀锋黑草" panose="0201060103010101010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128510" y="4685030"/>
            <a:ext cx="4328795" cy="714375"/>
            <a:chOff x="10198" y="6721"/>
            <a:chExt cx="6817" cy="1125"/>
          </a:xfrm>
        </p:grpSpPr>
        <p:sp>
          <p:nvSpPr>
            <p:cNvPr id="19" name="矩形 18"/>
            <p:cNvSpPr/>
            <p:nvPr/>
          </p:nvSpPr>
          <p:spPr>
            <a:xfrm flipH="1">
              <a:off x="13192" y="7258"/>
              <a:ext cx="3823" cy="588"/>
            </a:xfrm>
            <a:prstGeom prst="rect">
              <a:avLst/>
            </a:prstGeom>
            <a:solidFill>
              <a:srgbClr val="9938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198" y="6721"/>
              <a:ext cx="614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>
                  <a:solidFill>
                    <a:schemeClr val="bg1"/>
                  </a:solidFill>
                  <a:latin typeface="Adobe Myungjo Std M" panose="02020600000000000000" charset="-128"/>
                  <a:ea typeface="Adobe Myungjo Std M" panose="02020600000000000000" charset="-128"/>
                  <a:cs typeface="+mn-lt"/>
                  <a:sym typeface="+mn-ea"/>
                </a:rPr>
                <a:t>Welcome Hao Tianyu from English Interpretation</a:t>
              </a:r>
              <a:endParaRPr lang="en-US" altLang="zh-CN" b="1">
                <a:solidFill>
                  <a:schemeClr val="bg1"/>
                </a:solidFill>
                <a:latin typeface="Adobe Myungjo Std M" panose="02020600000000000000" charset="-128"/>
                <a:ea typeface="Adobe Myungjo Std M" panose="02020600000000000000" charset="-128"/>
                <a:cs typeface="+mn-lt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7785,&quot;width&quot;:9039}"/>
</p:tagLst>
</file>

<file path=ppt/tags/tag10.xml><?xml version="1.0" encoding="utf-8"?>
<p:tagLst xmlns:p="http://schemas.openxmlformats.org/presentationml/2006/main">
  <p:tag name="KSO_WM_UNIT_PLACING_PICTURE_USER_VIEWPORT" val="{&quot;height&quot;:6082,&quot;width&quot;:6268}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SLIDE_MODEL_TYPE" val="cover"/>
</p:tagLst>
</file>

<file path=ppt/tags/tag13.xml><?xml version="1.0" encoding="utf-8"?>
<p:tagLst xmlns:p="http://schemas.openxmlformats.org/presentationml/2006/main">
  <p:tag name="KSO_WM_UNIT_ISCONTENTSTITLE" val="0"/>
  <p:tag name="KSO_WM_UNIT_PRESET_TEXT" val="If you do something, do it well.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0982_1*b*1"/>
  <p:tag name="KSO_WM_TEMPLATE_CATEGORY" val="custom"/>
  <p:tag name="KSO_WM_TEMPLATE_INDEX" val="20200982"/>
  <p:tag name="KSO_WM_UNIT_LAYERLEVEL" val="1"/>
  <p:tag name="KSO_WM_TAG_VERSION" val="1.0"/>
  <p:tag name="KSO_WM_BEAUTIFY_FLAG" val=""/>
</p:tagLst>
</file>

<file path=ppt/tags/tag14.xml><?xml version="1.0" encoding="utf-8"?>
<p:tagLst xmlns:p="http://schemas.openxmlformats.org/presentationml/2006/main">
  <p:tag name="KSO_WM_UNIT_PLACING_PICTURE_USER_VIEWPORT" val="{&quot;height&quot;:6540,&quot;width&quot;:8628}"/>
</p:tagLst>
</file>

<file path=ppt/tags/tag15.xml><?xml version="1.0" encoding="utf-8"?>
<p:tagLst xmlns:p="http://schemas.openxmlformats.org/presentationml/2006/main">
  <p:tag name="KSO_WM_SLIDE_MODEL_TYPE" val="cover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SLIDE_MODEL_TYPE" val="cover"/>
</p:tagLst>
</file>

<file path=ppt/tags/tag18.xml><?xml version="1.0" encoding="utf-8"?>
<p:tagLst xmlns:p="http://schemas.openxmlformats.org/presentationml/2006/main">
  <p:tag name="KSO_WM_SLIDE_MODEL_TYPE" val="cover"/>
</p:tagLst>
</file>

<file path=ppt/tags/tag19.xml><?xml version="1.0" encoding="utf-8"?>
<p:tagLst xmlns:p="http://schemas.openxmlformats.org/presentationml/2006/main">
  <p:tag name="KSO_WPP_MARK_KEY" val="66fd1c0f-de60-4f42-b12f-3bc4a52bcf50"/>
  <p:tag name="COMMONDATA" val="eyJoZGlkIjoiNTA4ODEzZTI0OGU2OGEwNTQyMmU0YzM2M2YxNzQzMDgifQ=="/>
</p:tagLst>
</file>

<file path=ppt/tags/tag2.xml><?xml version="1.0" encoding="utf-8"?>
<p:tagLst xmlns:p="http://schemas.openxmlformats.org/presentationml/2006/main">
  <p:tag name="KSO_WM_SLIDE_MODEL_TYPE" val="cover"/>
</p:tagLst>
</file>

<file path=ppt/tags/tag3.xml><?xml version="1.0" encoding="utf-8"?>
<p:tagLst xmlns:p="http://schemas.openxmlformats.org/presentationml/2006/main">
  <p:tag name="KSO_WM_SLIDE_MODEL_TYPE" val="cover"/>
</p:tagLst>
</file>

<file path=ppt/tags/tag4.xml><?xml version="1.0" encoding="utf-8"?>
<p:tagLst xmlns:p="http://schemas.openxmlformats.org/presentationml/2006/main">
  <p:tag name="KSO_WM_SLIDE_MODEL_TYPE" val="cover"/>
</p:tagLst>
</file>

<file path=ppt/tags/tag5.xml><?xml version="1.0" encoding="utf-8"?>
<p:tagLst xmlns:p="http://schemas.openxmlformats.org/presentationml/2006/main">
  <p:tag name="KSO_WM_SLIDE_MODEL_TYPE" val="cover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SLIDE_MODEL_TYPE" val="cover"/>
</p:tagLst>
</file>

<file path=ppt/tags/tag9.xml><?xml version="1.0" encoding="utf-8"?>
<p:tagLst xmlns:p="http://schemas.openxmlformats.org/presentationml/2006/main">
  <p:tag name="KSO_WM_UNIT_ISCONTENTSTITLE" val="0"/>
  <p:tag name="KSO_WM_UNIT_PRESET_TEXT" val="If you do something, do it well.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0982_1*b*1"/>
  <p:tag name="KSO_WM_TEMPLATE_CATEGORY" val="custom"/>
  <p:tag name="KSO_WM_TEMPLATE_INDEX" val="20200982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1644</Words>
  <Application>WPS 演示</Application>
  <PresentationFormat>宽屏</PresentationFormat>
  <Paragraphs>80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宋体</vt:lpstr>
      <vt:lpstr>Wingdings</vt:lpstr>
      <vt:lpstr>悟空大字库</vt:lpstr>
      <vt:lpstr>思源宋体 CN Heavy</vt:lpstr>
      <vt:lpstr>Adobe Myungjo Std M</vt:lpstr>
      <vt:lpstr>Kozuka Mincho Pr6N H</vt:lpstr>
      <vt:lpstr>Yu Gothic UI Semibold</vt:lpstr>
      <vt:lpstr>Times New Roman</vt:lpstr>
      <vt:lpstr>MS UI Gothic</vt:lpstr>
      <vt:lpstr>叶根友刀锋黑草</vt:lpstr>
      <vt:lpstr>黑体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孔 融</dc:creator>
  <cp:lastModifiedBy>冬日可爱</cp:lastModifiedBy>
  <cp:revision>1893</cp:revision>
  <dcterms:created xsi:type="dcterms:W3CDTF">2019-06-10T08:44:00Z</dcterms:created>
  <dcterms:modified xsi:type="dcterms:W3CDTF">2022-12-30T06:49:30Z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2C71A6AC57C44938B33C6BC36A25DE0C</vt:lpwstr>
  </property>
</Properties>
</file>