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256" r:id="rId2"/>
    <p:sldId id="257" r:id="rId3"/>
    <p:sldId id="259" r:id="rId4"/>
    <p:sldId id="262" r:id="rId5"/>
    <p:sldId id="260" r:id="rId6"/>
    <p:sldId id="263" r:id="rId7"/>
    <p:sldId id="264" r:id="rId8"/>
    <p:sldId id="265" r:id="rId9"/>
    <p:sldId id="266" r:id="rId10"/>
    <p:sldId id="267" r:id="rId11"/>
    <p:sldId id="268" r:id="rId12"/>
    <p:sldId id="258" r:id="rId13"/>
    <p:sldId id="26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A059FE-9437-4E53-8392-0C15BC2196C8}" type="datetimeFigureOut">
              <a:rPr lang="en-US" smtClean="0"/>
              <a:t>2/12/2013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3BF262-204B-46DC-AF54-1906628FC6D8}" type="slidenum">
              <a:rPr lang="en-US" smtClean="0"/>
              <a:t>‹#›</a:t>
            </a:fld>
            <a:endParaRPr lang="en-US" dirty="0"/>
          </a:p>
        </p:txBody>
      </p:sp>
    </p:spTree>
    <p:extLst>
      <p:ext uri="{BB962C8B-B14F-4D97-AF65-F5344CB8AC3E}">
        <p14:creationId xmlns:p14="http://schemas.microsoft.com/office/powerpoint/2010/main" val="3530455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3BF262-204B-46DC-AF54-1906628FC6D8}" type="slidenum">
              <a:rPr lang="en-US" smtClean="0"/>
              <a:t>2</a:t>
            </a:fld>
            <a:endParaRPr lang="en-US" dirty="0"/>
          </a:p>
        </p:txBody>
      </p:sp>
    </p:spTree>
    <p:extLst>
      <p:ext uri="{BB962C8B-B14F-4D97-AF65-F5344CB8AC3E}">
        <p14:creationId xmlns:p14="http://schemas.microsoft.com/office/powerpoint/2010/main" val="20339297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95FA60D3-CAD6-4A64-A810-3A9FA20CD759}" type="datetimeFigureOut">
              <a:rPr lang="en-US" smtClean="0"/>
              <a:t>2/12/2013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764879D-FDE6-4BA1-A82E-1DBAF5C8B956}" type="slidenum">
              <a:rPr lang="en-US" smtClean="0"/>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64879D-FDE6-4BA1-A82E-1DBAF5C8B956}" type="slidenum">
              <a:rPr lang="en-US" smtClean="0"/>
              <a:t>‹#›</a:t>
            </a:fld>
            <a:endParaRPr lang="en-US"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64879D-FDE6-4BA1-A82E-1DBAF5C8B956}" type="slidenum">
              <a:rPr lang="en-US" smtClean="0"/>
              <a:t>‹#›</a:t>
            </a:fld>
            <a:endParaRPr lang="en-US"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64879D-FDE6-4BA1-A82E-1DBAF5C8B956}" type="slidenum">
              <a:rPr lang="en-US" smtClean="0"/>
              <a:t>‹#›</a:t>
            </a:fld>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64879D-FDE6-4BA1-A82E-1DBAF5C8B95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64879D-FDE6-4BA1-A82E-1DBAF5C8B956}" type="slidenum">
              <a:rPr lang="en-US" smtClean="0"/>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764879D-FDE6-4BA1-A82E-1DBAF5C8B956}" type="slidenum">
              <a:rPr lang="en-US" smtClean="0"/>
              <a:t>‹#›</a:t>
            </a:fld>
            <a:endParaRPr lang="en-US"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764879D-FDE6-4BA1-A82E-1DBAF5C8B956}" type="slidenum">
              <a:rPr lang="en-US" smtClean="0"/>
              <a:t>‹#›</a:t>
            </a:fld>
            <a:endParaRPr lang="en-US"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764879D-FDE6-4BA1-A82E-1DBAF5C8B95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64879D-FDE6-4BA1-A82E-1DBAF5C8B95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FA60D3-CAD6-4A64-A810-3A9FA20CD759}" type="datetimeFigureOut">
              <a:rPr lang="en-US" smtClean="0"/>
              <a:t>2/12/2013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64879D-FDE6-4BA1-A82E-1DBAF5C8B95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95FA60D3-CAD6-4A64-A810-3A9FA20CD759}" type="datetimeFigureOut">
              <a:rPr lang="en-US" smtClean="0"/>
              <a:t>2/12/2013</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8764879D-FDE6-4BA1-A82E-1DBAF5C8B956}"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Confucius and the Analects</a:t>
            </a:r>
            <a:endParaRPr lang="en-US" dirty="0"/>
          </a:p>
        </p:txBody>
      </p:sp>
      <p:sp>
        <p:nvSpPr>
          <p:cNvPr id="3" name="Subtitle 2"/>
          <p:cNvSpPr>
            <a:spLocks noGrp="1"/>
          </p:cNvSpPr>
          <p:nvPr>
            <p:ph type="subTitle" idx="1"/>
          </p:nvPr>
        </p:nvSpPr>
        <p:spPr/>
        <p:txBody>
          <a:bodyPr>
            <a:normAutofit/>
          </a:bodyPr>
          <a:lstStyle/>
          <a:p>
            <a:r>
              <a:rPr lang="en-US" dirty="0" smtClean="0"/>
              <a:t>A Good Life</a:t>
            </a:r>
          </a:p>
          <a:p>
            <a:r>
              <a:rPr lang="en-US" dirty="0" smtClean="0"/>
              <a:t>Wisdom</a:t>
            </a:r>
            <a:endParaRPr lang="en-US" dirty="0" smtClean="0"/>
          </a:p>
          <a:p>
            <a:r>
              <a:rPr lang="en-US" dirty="0" smtClean="0"/>
              <a:t>And a </a:t>
            </a:r>
            <a:r>
              <a:rPr lang="en-US" dirty="0" smtClean="0"/>
              <a:t>Great</a:t>
            </a:r>
            <a:r>
              <a:rPr lang="en-US" dirty="0" smtClean="0"/>
              <a:t> </a:t>
            </a:r>
            <a:r>
              <a:rPr lang="en-US" dirty="0" smtClean="0"/>
              <a:t>Debate</a:t>
            </a:r>
          </a:p>
        </p:txBody>
      </p:sp>
    </p:spTree>
    <p:extLst>
      <p:ext uri="{BB962C8B-B14F-4D97-AF65-F5344CB8AC3E}">
        <p14:creationId xmlns:p14="http://schemas.microsoft.com/office/powerpoint/2010/main" val="2037465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 y="228600"/>
            <a:ext cx="7756525" cy="1054100"/>
          </a:xfrm>
        </p:spPr>
        <p:txBody>
          <a:bodyPr>
            <a:normAutofit/>
          </a:bodyPr>
          <a:lstStyle/>
          <a:p>
            <a:r>
              <a:rPr lang="en-US" sz="3600" dirty="0" smtClean="0"/>
              <a:t>Did Confucius Write the Classics?</a:t>
            </a:r>
            <a:endParaRPr lang="en-US" sz="3600" dirty="0"/>
          </a:p>
        </p:txBody>
      </p:sp>
      <p:sp>
        <p:nvSpPr>
          <p:cNvPr id="3" name="Content Placeholder 2"/>
          <p:cNvSpPr>
            <a:spLocks noGrp="1"/>
          </p:cNvSpPr>
          <p:nvPr>
            <p:ph idx="4294967295"/>
          </p:nvPr>
        </p:nvSpPr>
        <p:spPr>
          <a:xfrm>
            <a:off x="381000" y="1066800"/>
            <a:ext cx="8229600" cy="5059363"/>
          </a:xfrm>
        </p:spPr>
        <p:txBody>
          <a:bodyPr>
            <a:normAutofit fontScale="85000" lnSpcReduction="20000"/>
          </a:bodyPr>
          <a:lstStyle/>
          <a:p>
            <a:r>
              <a:rPr lang="en-US" dirty="0" smtClean="0"/>
              <a:t>There is no evidence that he wrote them</a:t>
            </a:r>
          </a:p>
          <a:p>
            <a:r>
              <a:rPr lang="en-US" dirty="0" smtClean="0"/>
              <a:t>Gu discusses that even the </a:t>
            </a:r>
            <a:r>
              <a:rPr lang="en-US" i="1" dirty="0" smtClean="0"/>
              <a:t>Analects </a:t>
            </a:r>
            <a:r>
              <a:rPr lang="en-US" dirty="0" smtClean="0"/>
              <a:t>where not handwritten by the Master himself, but were recorded by his students at a later time</a:t>
            </a:r>
          </a:p>
          <a:p>
            <a:r>
              <a:rPr lang="en-US" dirty="0" smtClean="0"/>
              <a:t>Confucius is often found quoting from the Books. They were obviously well known before his time and used widely. The Master often used them as a reference point to teach. </a:t>
            </a:r>
          </a:p>
          <a:p>
            <a:pPr lvl="1"/>
            <a:r>
              <a:rPr lang="en-US" dirty="0"/>
              <a:t>“The Master said, 'In the Book of Poetry are three hundred pieces, but the design of them all may be embraced in one sentence - 'Having no depraved </a:t>
            </a:r>
            <a:r>
              <a:rPr lang="en-US" dirty="0" smtClean="0"/>
              <a:t>thoughts.’ Confucius</a:t>
            </a:r>
            <a:r>
              <a:rPr lang="en-US" dirty="0"/>
              <a:t>. </a:t>
            </a:r>
            <a:r>
              <a:rPr lang="en-US" i="1" dirty="0"/>
              <a:t>The Analects.</a:t>
            </a:r>
            <a:r>
              <a:rPr lang="en-US" dirty="0"/>
              <a:t> ca. 500 B.C.E</a:t>
            </a:r>
            <a:r>
              <a:rPr lang="en-US" dirty="0" smtClean="0"/>
              <a:t>.</a:t>
            </a:r>
          </a:p>
          <a:p>
            <a:pPr lvl="1"/>
            <a:r>
              <a:rPr lang="en-US" dirty="0"/>
              <a:t>'It is said in the Book of Poetry, 'As you cut and then file, as you carve and then polish.' - The meaning is the same, I apprehend, as that which you have just expressed.' The Master said, 'With one like Ci, I can begin to talk about the odes. I told him one point, and he knew its proper sequence</a:t>
            </a:r>
            <a:r>
              <a:rPr lang="en-US" dirty="0" smtClean="0"/>
              <a:t>.’ Confucius</a:t>
            </a:r>
            <a:r>
              <a:rPr lang="en-US" dirty="0"/>
              <a:t>. </a:t>
            </a:r>
            <a:r>
              <a:rPr lang="en-US" i="1" dirty="0"/>
              <a:t>The Analects.</a:t>
            </a:r>
            <a:r>
              <a:rPr lang="en-US" dirty="0"/>
              <a:t> ca. 500 </a:t>
            </a:r>
            <a:r>
              <a:rPr lang="en-US" dirty="0" smtClean="0"/>
              <a:t>B.C.E</a:t>
            </a:r>
          </a:p>
          <a:p>
            <a:r>
              <a:rPr lang="en-US" dirty="0" smtClean="0"/>
              <a:t>Confucius used questions and quotes to answer questions, forming the basis for the </a:t>
            </a:r>
            <a:r>
              <a:rPr lang="en-US" i="1" dirty="0" smtClean="0"/>
              <a:t>Analects.</a:t>
            </a:r>
            <a:r>
              <a:rPr lang="en-US" dirty="0"/>
              <a:t> </a:t>
            </a:r>
            <a:r>
              <a:rPr lang="en-US" dirty="0" smtClean="0"/>
              <a:t>The Books are written completely different. </a:t>
            </a:r>
            <a:endParaRPr lang="en-US" i="1" dirty="0" smtClean="0"/>
          </a:p>
          <a:p>
            <a:pPr marL="0" indent="0">
              <a:buNone/>
            </a:pPr>
            <a:endParaRPr lang="en-US" dirty="0" smtClean="0"/>
          </a:p>
          <a:p>
            <a:endParaRPr lang="en-US" dirty="0" smtClean="0"/>
          </a:p>
        </p:txBody>
      </p:sp>
    </p:spTree>
    <p:extLst>
      <p:ext uri="{BB962C8B-B14F-4D97-AF65-F5344CB8AC3E}">
        <p14:creationId xmlns:p14="http://schemas.microsoft.com/office/powerpoint/2010/main" val="402922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Debate</a:t>
            </a:r>
            <a:endParaRPr lang="en-US" dirty="0"/>
          </a:p>
        </p:txBody>
      </p:sp>
      <p:sp>
        <p:nvSpPr>
          <p:cNvPr id="3" name="Content Placeholder 2"/>
          <p:cNvSpPr>
            <a:spLocks noGrp="1"/>
          </p:cNvSpPr>
          <p:nvPr>
            <p:ph idx="1"/>
          </p:nvPr>
        </p:nvSpPr>
        <p:spPr/>
        <p:txBody>
          <a:bodyPr/>
          <a:lstStyle/>
          <a:p>
            <a:r>
              <a:rPr lang="en-US" dirty="0" smtClean="0"/>
              <a:t>Who was Confucius really? </a:t>
            </a:r>
          </a:p>
          <a:p>
            <a:r>
              <a:rPr lang="en-US" dirty="0" smtClean="0"/>
              <a:t>What role did he really play?</a:t>
            </a:r>
          </a:p>
          <a:p>
            <a:r>
              <a:rPr lang="en-US" dirty="0" smtClean="0"/>
              <a:t>Did he write the </a:t>
            </a:r>
            <a:r>
              <a:rPr lang="en-US" i="1" dirty="0" smtClean="0"/>
              <a:t>Analects</a:t>
            </a:r>
            <a:r>
              <a:rPr lang="en-US" dirty="0" smtClean="0"/>
              <a:t>? Or did he merely speak them? </a:t>
            </a:r>
          </a:p>
          <a:p>
            <a:r>
              <a:rPr lang="en-US" dirty="0" smtClean="0"/>
              <a:t>Did he author the Classics?</a:t>
            </a:r>
          </a:p>
          <a:p>
            <a:r>
              <a:rPr lang="en-US" dirty="0" smtClean="0"/>
              <a:t>Is the historical Confucius the same as what we know Confucius to be now?</a:t>
            </a:r>
          </a:p>
          <a:p>
            <a:endParaRPr lang="en-US" dirty="0"/>
          </a:p>
        </p:txBody>
      </p:sp>
    </p:spTree>
    <p:extLst>
      <p:ext uri="{BB962C8B-B14F-4D97-AF65-F5344CB8AC3E}">
        <p14:creationId xmlns:p14="http://schemas.microsoft.com/office/powerpoint/2010/main" val="2627362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62000" y="152400"/>
            <a:ext cx="7756525" cy="1054100"/>
          </a:xfrm>
        </p:spPr>
        <p:txBody>
          <a:bodyPr/>
          <a:lstStyle/>
          <a:p>
            <a:r>
              <a:rPr lang="en-US" dirty="0" smtClean="0"/>
              <a:t>Works Cited</a:t>
            </a:r>
            <a:endParaRPr lang="en-US" dirty="0"/>
          </a:p>
        </p:txBody>
      </p:sp>
      <p:sp>
        <p:nvSpPr>
          <p:cNvPr id="3" name="Content Placeholder 2"/>
          <p:cNvSpPr>
            <a:spLocks noGrp="1"/>
          </p:cNvSpPr>
          <p:nvPr>
            <p:ph idx="4294967295"/>
          </p:nvPr>
        </p:nvSpPr>
        <p:spPr>
          <a:xfrm>
            <a:off x="381000" y="1143000"/>
            <a:ext cx="8458200" cy="5257800"/>
          </a:xfrm>
        </p:spPr>
        <p:txBody>
          <a:bodyPr/>
          <a:lstStyle/>
          <a:p>
            <a:pPr marL="0" indent="0">
              <a:buNone/>
            </a:pPr>
            <a:r>
              <a:rPr lang="en-US" dirty="0" smtClean="0"/>
              <a:t> </a:t>
            </a:r>
            <a:endParaRPr lang="en-US" dirty="0"/>
          </a:p>
        </p:txBody>
      </p:sp>
      <p:sp>
        <p:nvSpPr>
          <p:cNvPr id="4" name="TextBox 3"/>
          <p:cNvSpPr txBox="1"/>
          <p:nvPr/>
        </p:nvSpPr>
        <p:spPr>
          <a:xfrm>
            <a:off x="762000" y="1676400"/>
            <a:ext cx="7848600" cy="2862322"/>
          </a:xfrm>
          <a:prstGeom prst="rect">
            <a:avLst/>
          </a:prstGeom>
          <a:noFill/>
        </p:spPr>
        <p:txBody>
          <a:bodyPr wrap="square" rtlCol="0">
            <a:spAutoFit/>
          </a:bodyPr>
          <a:lstStyle/>
          <a:p>
            <a:r>
              <a:rPr lang="en-US" dirty="0" smtClean="0"/>
              <a:t>Dubs, </a:t>
            </a:r>
            <a:r>
              <a:rPr lang="en-US" dirty="0"/>
              <a:t>Homer H</a:t>
            </a:r>
            <a:r>
              <a:rPr lang="en-US" dirty="0" smtClean="0"/>
              <a:t>. “Confucius</a:t>
            </a:r>
            <a:r>
              <a:rPr lang="en-US" dirty="0"/>
              <a:t>: His Life and </a:t>
            </a:r>
            <a:r>
              <a:rPr lang="en-US" dirty="0" smtClean="0"/>
              <a:t>Teaching.”  </a:t>
            </a:r>
            <a:r>
              <a:rPr lang="en-US" i="1" dirty="0" smtClean="0"/>
              <a:t>Philosophy. </a:t>
            </a:r>
            <a:r>
              <a:rPr lang="en-US" dirty="0" smtClean="0"/>
              <a:t>Jan. 	1951: pp. 30-36. Print.</a:t>
            </a:r>
            <a:endParaRPr lang="en-US" dirty="0"/>
          </a:p>
          <a:p>
            <a:endParaRPr lang="en-US" dirty="0"/>
          </a:p>
          <a:p>
            <a:r>
              <a:rPr lang="en-US" dirty="0" smtClean="0"/>
              <a:t>Ming Dong, Gu. </a:t>
            </a:r>
            <a:r>
              <a:rPr lang="en-US" dirty="0"/>
              <a:t>"Everyone's Confucius, All Readers' Analects." </a:t>
            </a:r>
            <a:r>
              <a:rPr lang="en-US" i="1" dirty="0"/>
              <a:t>Journal Of </a:t>
            </a:r>
            <a:r>
              <a:rPr lang="en-US" i="1" dirty="0" smtClean="0"/>
              <a:t>	Chinese </a:t>
            </a:r>
            <a:r>
              <a:rPr lang="en-US" i="1" dirty="0"/>
              <a:t>Philosophy</a:t>
            </a:r>
            <a:r>
              <a:rPr lang="en-US" dirty="0"/>
              <a:t> 37.1 (2010): 34-47. </a:t>
            </a:r>
            <a:r>
              <a:rPr lang="en-US" i="1" dirty="0"/>
              <a:t>Academic Search Premier</a:t>
            </a:r>
            <a:r>
              <a:rPr lang="en-US" dirty="0"/>
              <a:t>. Web. </a:t>
            </a:r>
            <a:r>
              <a:rPr lang="en-US" dirty="0" smtClean="0"/>
              <a:t>	12 </a:t>
            </a:r>
            <a:r>
              <a:rPr lang="en-US" dirty="0"/>
              <a:t>Feb. 2013</a:t>
            </a:r>
            <a:r>
              <a:rPr lang="en-US" dirty="0" smtClean="0"/>
              <a:t>.</a:t>
            </a:r>
          </a:p>
          <a:p>
            <a:endParaRPr lang="en-US" dirty="0"/>
          </a:p>
          <a:p>
            <a:r>
              <a:rPr lang="en-US" dirty="0" smtClean="0"/>
              <a:t>“Confucius- Biography.”  </a:t>
            </a:r>
            <a:r>
              <a:rPr lang="en-US" i="1" dirty="0" smtClean="0"/>
              <a:t>The European Graduate School. </a:t>
            </a:r>
            <a:r>
              <a:rPr lang="en-US" dirty="0" smtClean="0"/>
              <a:t>EGS. </a:t>
            </a:r>
            <a:r>
              <a:rPr lang="en-US" dirty="0" err="1" smtClean="0"/>
              <a:t>n.d.</a:t>
            </a:r>
            <a:r>
              <a:rPr lang="en-US" dirty="0" smtClean="0"/>
              <a:t>  Web. </a:t>
            </a:r>
            <a:r>
              <a:rPr lang="en-US" dirty="0"/>
              <a:t> </a:t>
            </a:r>
            <a:r>
              <a:rPr lang="en-US" dirty="0" smtClean="0"/>
              <a:t>9 	Feb. 2013</a:t>
            </a:r>
            <a:endParaRPr lang="en-US" dirty="0"/>
          </a:p>
          <a:p>
            <a:endParaRPr lang="en-US" dirty="0"/>
          </a:p>
        </p:txBody>
      </p:sp>
    </p:spTree>
    <p:extLst>
      <p:ext uri="{BB962C8B-B14F-4D97-AF65-F5344CB8AC3E}">
        <p14:creationId xmlns:p14="http://schemas.microsoft.com/office/powerpoint/2010/main" val="13263816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57200"/>
            <a:ext cx="7756525" cy="1054100"/>
          </a:xfrm>
        </p:spPr>
        <p:txBody>
          <a:bodyPr>
            <a:normAutofit/>
          </a:bodyPr>
          <a:lstStyle/>
          <a:p>
            <a:r>
              <a:rPr lang="en-US" dirty="0" smtClean="0"/>
              <a:t>Notes on Authors Cited </a:t>
            </a:r>
            <a:endParaRPr lang="en-US" dirty="0"/>
          </a:p>
        </p:txBody>
      </p:sp>
      <p:sp>
        <p:nvSpPr>
          <p:cNvPr id="3" name="Content Placeholder 2"/>
          <p:cNvSpPr>
            <a:spLocks noGrp="1"/>
          </p:cNvSpPr>
          <p:nvPr>
            <p:ph idx="4294967295"/>
          </p:nvPr>
        </p:nvSpPr>
        <p:spPr>
          <a:xfrm>
            <a:off x="533400" y="1905000"/>
            <a:ext cx="7747000" cy="3878263"/>
          </a:xfrm>
        </p:spPr>
        <p:txBody>
          <a:bodyPr>
            <a:normAutofit fontScale="92500" lnSpcReduction="10000"/>
          </a:bodyPr>
          <a:lstStyle/>
          <a:p>
            <a:r>
              <a:rPr lang="en-US" dirty="0" smtClean="0"/>
              <a:t>Homer H. Dubs was a professor of Chinese and Philosophy. He lived from </a:t>
            </a:r>
            <a:r>
              <a:rPr lang="en-US" dirty="0"/>
              <a:t>March 28, 1892 – August 16, </a:t>
            </a:r>
            <a:r>
              <a:rPr lang="en-US" dirty="0" smtClean="0"/>
              <a:t>1969 and was raised in China as the son of missionaries. He taught at Oxford. Also contributed greatly to many translations</a:t>
            </a:r>
          </a:p>
          <a:p>
            <a:r>
              <a:rPr lang="en-US" dirty="0" smtClean="0"/>
              <a:t>Ming Dong Gu </a:t>
            </a:r>
            <a:r>
              <a:rPr lang="en-US" dirty="0"/>
              <a:t> is professor of Chinese and comparative </a:t>
            </a:r>
            <a:r>
              <a:rPr lang="en-US" dirty="0" smtClean="0"/>
              <a:t>literature at UT Dallas </a:t>
            </a:r>
            <a:r>
              <a:rPr lang="en-US" dirty="0"/>
              <a:t>and a special consultant to Norton Anthology of Theory and </a:t>
            </a:r>
            <a:r>
              <a:rPr lang="en-US" dirty="0" smtClean="0"/>
              <a:t>Criticism</a:t>
            </a:r>
            <a:r>
              <a:rPr lang="en-US" dirty="0" smtClean="0"/>
              <a:t>.</a:t>
            </a:r>
          </a:p>
          <a:p>
            <a:r>
              <a:rPr lang="en-US" dirty="0" smtClean="0"/>
              <a:t>The European Graduate School is an institution focused on international information exchange. The school was organized in 1994. The EGS has </a:t>
            </a:r>
            <a:r>
              <a:rPr lang="en-US" dirty="0"/>
              <a:t>established a curricular cooperation with universities in </a:t>
            </a:r>
            <a:r>
              <a:rPr lang="en-US" dirty="0" smtClean="0"/>
              <a:t>numerous countries. </a:t>
            </a:r>
            <a:endParaRPr lang="en-US" dirty="0" smtClean="0"/>
          </a:p>
          <a:p>
            <a:endParaRPr lang="en-US" dirty="0" smtClean="0"/>
          </a:p>
        </p:txBody>
      </p:sp>
    </p:spTree>
    <p:extLst>
      <p:ext uri="{BB962C8B-B14F-4D97-AF65-F5344CB8AC3E}">
        <p14:creationId xmlns:p14="http://schemas.microsoft.com/office/powerpoint/2010/main" val="29533947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228600"/>
            <a:ext cx="3422483" cy="1886921"/>
          </a:xfrm>
        </p:spPr>
        <p:txBody>
          <a:bodyPr>
            <a:noAutofit/>
          </a:bodyPr>
          <a:lstStyle/>
          <a:p>
            <a:pPr algn="ctr"/>
            <a:r>
              <a:rPr lang="en-US" sz="4000" dirty="0" smtClean="0"/>
              <a:t>The Great Debate </a:t>
            </a:r>
            <a:endParaRPr lang="en-US" sz="4000" dirty="0"/>
          </a:p>
        </p:txBody>
      </p:sp>
      <p:sp>
        <p:nvSpPr>
          <p:cNvPr id="3" name="Content Placeholder 2"/>
          <p:cNvSpPr>
            <a:spLocks noGrp="1"/>
          </p:cNvSpPr>
          <p:nvPr>
            <p:ph idx="1"/>
          </p:nvPr>
        </p:nvSpPr>
        <p:spPr/>
        <p:txBody>
          <a:bodyPr>
            <a:normAutofit lnSpcReduction="10000"/>
          </a:bodyPr>
          <a:lstStyle/>
          <a:p>
            <a:pPr marL="0" indent="0" algn="ctr">
              <a:buNone/>
            </a:pPr>
            <a:r>
              <a:rPr lang="en-US" dirty="0" smtClean="0"/>
              <a:t>Confucius has become a mysterious figure. Was he rich or poor? Did he write his teachings, or just teach? </a:t>
            </a:r>
          </a:p>
          <a:p>
            <a:pPr marL="0" indent="0" algn="ctr">
              <a:buNone/>
            </a:pPr>
            <a:endParaRPr lang="en-US" dirty="0" smtClean="0"/>
          </a:p>
          <a:p>
            <a:pPr marL="0" indent="0" algn="ctr">
              <a:buNone/>
            </a:pPr>
            <a:r>
              <a:rPr lang="en-US" dirty="0" smtClean="0"/>
              <a:t> Just a few of the multitude of views on his history and teachings are presented here. I tried to find a variety of ideas about The Master. </a:t>
            </a:r>
          </a:p>
          <a:p>
            <a:pPr marL="0" indent="0" algn="ctr">
              <a:buNone/>
            </a:pPr>
            <a:endParaRPr lang="en-US" dirty="0" smtClean="0"/>
          </a:p>
          <a:p>
            <a:pPr marL="0" indent="0" algn="ctr">
              <a:buNone/>
            </a:pPr>
            <a:r>
              <a:rPr lang="en-US" dirty="0" smtClean="0"/>
              <a:t>It is almost impossible to determine what is really the Master’s, and what is imitation. </a:t>
            </a:r>
          </a:p>
        </p:txBody>
      </p:sp>
      <p:sp>
        <p:nvSpPr>
          <p:cNvPr id="4" name="Text Placeholder 3"/>
          <p:cNvSpPr>
            <a:spLocks noGrp="1"/>
          </p:cNvSpPr>
          <p:nvPr>
            <p:ph type="body" sz="half" idx="2"/>
          </p:nvPr>
        </p:nvSpPr>
        <p:spPr>
          <a:xfrm>
            <a:off x="5029200" y="2133600"/>
            <a:ext cx="3411725" cy="2517289"/>
          </a:xfrm>
        </p:spPr>
        <p:txBody>
          <a:bodyPr>
            <a:noAutofit/>
          </a:bodyPr>
          <a:lstStyle/>
          <a:p>
            <a:r>
              <a:rPr lang="en-US" sz="2400" dirty="0" smtClean="0"/>
              <a:t>“…[T]he real teaching of Confucius became distorted anew each time a new Confucian philosophy appeared. Many sayings were put into his mouth which he never could have uttered…(Dubs 30)”</a:t>
            </a:r>
          </a:p>
          <a:p>
            <a:endParaRPr lang="en-US" sz="2400" dirty="0"/>
          </a:p>
        </p:txBody>
      </p:sp>
    </p:spTree>
    <p:extLst>
      <p:ext uri="{BB962C8B-B14F-4D97-AF65-F5344CB8AC3E}">
        <p14:creationId xmlns:p14="http://schemas.microsoft.com/office/powerpoint/2010/main" val="673383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0" y="274638"/>
            <a:ext cx="8229600" cy="563562"/>
          </a:xfrm>
        </p:spPr>
        <p:txBody>
          <a:bodyPr>
            <a:normAutofit fontScale="90000"/>
          </a:bodyPr>
          <a:lstStyle/>
          <a:p>
            <a:r>
              <a:rPr lang="en-US" dirty="0" smtClean="0"/>
              <a:t>The Good Life of The Master</a:t>
            </a:r>
            <a:endParaRPr lang="en-US" dirty="0"/>
          </a:p>
        </p:txBody>
      </p:sp>
      <p:sp>
        <p:nvSpPr>
          <p:cNvPr id="6" name="Text Placeholder 5"/>
          <p:cNvSpPr>
            <a:spLocks noGrp="1"/>
          </p:cNvSpPr>
          <p:nvPr>
            <p:ph type="body" idx="4294967295"/>
          </p:nvPr>
        </p:nvSpPr>
        <p:spPr>
          <a:xfrm>
            <a:off x="5103813" y="901772"/>
            <a:ext cx="4040187" cy="639762"/>
          </a:xfrm>
        </p:spPr>
        <p:txBody>
          <a:bodyPr/>
          <a:lstStyle/>
          <a:p>
            <a:pPr marL="0" indent="0">
              <a:buNone/>
            </a:pPr>
            <a:r>
              <a:rPr lang="en-US" dirty="0" smtClean="0"/>
              <a:t>Ming Dong Gu</a:t>
            </a:r>
            <a:endParaRPr lang="en-US" dirty="0"/>
          </a:p>
        </p:txBody>
      </p:sp>
      <p:sp>
        <p:nvSpPr>
          <p:cNvPr id="7" name="Content Placeholder 6"/>
          <p:cNvSpPr>
            <a:spLocks noGrp="1"/>
          </p:cNvSpPr>
          <p:nvPr>
            <p:ph sz="half" idx="4294967295"/>
          </p:nvPr>
        </p:nvSpPr>
        <p:spPr>
          <a:xfrm>
            <a:off x="228600" y="1509963"/>
            <a:ext cx="4040188" cy="1371600"/>
          </a:xfrm>
        </p:spPr>
        <p:txBody>
          <a:bodyPr>
            <a:normAutofit fontScale="70000" lnSpcReduction="20000"/>
          </a:bodyPr>
          <a:lstStyle/>
          <a:p>
            <a:r>
              <a:rPr lang="en-US" dirty="0" smtClean="0"/>
              <a:t>Born to a brave warrior/ governor </a:t>
            </a:r>
          </a:p>
          <a:p>
            <a:r>
              <a:rPr lang="en-US" dirty="0" smtClean="0"/>
              <a:t>Idyllic personality</a:t>
            </a:r>
          </a:p>
          <a:p>
            <a:r>
              <a:rPr lang="en-US" dirty="0" smtClean="0"/>
              <a:t>Born during difficult times</a:t>
            </a:r>
          </a:p>
          <a:p>
            <a:r>
              <a:rPr lang="en-US" dirty="0" smtClean="0"/>
              <a:t>Born Oct 3, 551 BCE</a:t>
            </a:r>
          </a:p>
        </p:txBody>
      </p:sp>
      <p:sp>
        <p:nvSpPr>
          <p:cNvPr id="10" name="Text Placeholder 5"/>
          <p:cNvSpPr txBox="1">
            <a:spLocks/>
          </p:cNvSpPr>
          <p:nvPr/>
        </p:nvSpPr>
        <p:spPr>
          <a:xfrm>
            <a:off x="609600" y="838200"/>
            <a:ext cx="4040188" cy="63976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en-US" dirty="0" smtClean="0"/>
              <a:t>Homer H. Dubs</a:t>
            </a:r>
            <a:endParaRPr lang="en-US" dirty="0"/>
          </a:p>
        </p:txBody>
      </p:sp>
      <p:sp>
        <p:nvSpPr>
          <p:cNvPr id="11" name="Content Placeholder 6"/>
          <p:cNvSpPr txBox="1">
            <a:spLocks/>
          </p:cNvSpPr>
          <p:nvPr/>
        </p:nvSpPr>
        <p:spPr>
          <a:xfrm>
            <a:off x="4724400" y="1305393"/>
            <a:ext cx="4040188" cy="349520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en-US" sz="1400" dirty="0" smtClean="0"/>
              <a:t>Claims Confucius is no longer a historical figure, but is instead a symbol due to changes in histories</a:t>
            </a:r>
          </a:p>
          <a:p>
            <a:r>
              <a:rPr lang="en-US" sz="1400" dirty="0" smtClean="0"/>
              <a:t>Various characterizations of the Master</a:t>
            </a:r>
          </a:p>
          <a:p>
            <a:pPr lvl="1"/>
            <a:r>
              <a:rPr lang="en-US" sz="1200" dirty="0" smtClean="0"/>
              <a:t>The writer of the Analects main focus</a:t>
            </a:r>
          </a:p>
          <a:p>
            <a:r>
              <a:rPr lang="en-US" sz="1400" dirty="0" smtClean="0"/>
              <a:t>Teaching methods </a:t>
            </a:r>
          </a:p>
          <a:p>
            <a:r>
              <a:rPr lang="en-US" sz="1400" dirty="0" smtClean="0"/>
              <a:t>Supports that Confucius lived what he </a:t>
            </a:r>
            <a:r>
              <a:rPr lang="en-US" sz="1400" dirty="0" smtClean="0"/>
              <a:t>taught</a:t>
            </a:r>
          </a:p>
          <a:p>
            <a:r>
              <a:rPr lang="en-US" sz="1400" dirty="0"/>
              <a:t>Two Confucius, one Chinese and one </a:t>
            </a:r>
            <a:r>
              <a:rPr lang="en-US" sz="1400" dirty="0" smtClean="0"/>
              <a:t>foreign</a:t>
            </a:r>
          </a:p>
          <a:p>
            <a:r>
              <a:rPr lang="en-US" sz="1400" dirty="0" smtClean="0"/>
              <a:t>Not a farmer or worker</a:t>
            </a:r>
          </a:p>
          <a:p>
            <a:r>
              <a:rPr lang="en-US" sz="1400" dirty="0" smtClean="0"/>
              <a:t>Which Confucius? Whose Analects?</a:t>
            </a:r>
          </a:p>
          <a:p>
            <a:r>
              <a:rPr lang="en-US" sz="1400" dirty="0" smtClean="0"/>
              <a:t>Historical VS “dressed up”</a:t>
            </a:r>
          </a:p>
          <a:p>
            <a:endParaRPr lang="en-US" sz="1400" dirty="0" smtClean="0"/>
          </a:p>
          <a:p>
            <a:endParaRPr lang="en-US" sz="1400" dirty="0" smtClean="0"/>
          </a:p>
          <a:p>
            <a:endParaRPr lang="en-US" sz="1400" dirty="0"/>
          </a:p>
          <a:p>
            <a:endParaRPr lang="en-US" sz="1400" dirty="0" smtClean="0"/>
          </a:p>
          <a:p>
            <a:endParaRPr lang="en-US" sz="1400" dirty="0"/>
          </a:p>
        </p:txBody>
      </p:sp>
      <p:sp>
        <p:nvSpPr>
          <p:cNvPr id="12" name="Text Placeholder 5"/>
          <p:cNvSpPr txBox="1">
            <a:spLocks/>
          </p:cNvSpPr>
          <p:nvPr/>
        </p:nvSpPr>
        <p:spPr>
          <a:xfrm>
            <a:off x="381000" y="2517053"/>
            <a:ext cx="4040188" cy="63976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en-US" dirty="0" smtClean="0"/>
              <a:t>European Graduate School</a:t>
            </a:r>
            <a:endParaRPr lang="en-US" dirty="0"/>
          </a:p>
        </p:txBody>
      </p:sp>
      <p:sp>
        <p:nvSpPr>
          <p:cNvPr id="13" name="Content Placeholder 6"/>
          <p:cNvSpPr txBox="1">
            <a:spLocks/>
          </p:cNvSpPr>
          <p:nvPr/>
        </p:nvSpPr>
        <p:spPr>
          <a:xfrm>
            <a:off x="381000" y="3295471"/>
            <a:ext cx="4040188" cy="1828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en-US" sz="1400" dirty="0" smtClean="0"/>
              <a:t>Born Sept 23, 551 BCE</a:t>
            </a:r>
          </a:p>
          <a:p>
            <a:r>
              <a:rPr lang="en-US" sz="1400" dirty="0" smtClean="0"/>
              <a:t>Discuss myths surrounding birth and life</a:t>
            </a:r>
          </a:p>
          <a:p>
            <a:r>
              <a:rPr lang="en-US" sz="1400" dirty="0" smtClean="0"/>
              <a:t>Discuss unclear education/ career </a:t>
            </a:r>
            <a:r>
              <a:rPr lang="en-US" sz="1400" dirty="0" smtClean="0"/>
              <a:t>pursuits</a:t>
            </a:r>
          </a:p>
          <a:p>
            <a:r>
              <a:rPr lang="en-US" sz="1400" dirty="0" smtClean="0"/>
              <a:t>Difficult to separate the myth from the man</a:t>
            </a:r>
          </a:p>
          <a:p>
            <a:r>
              <a:rPr lang="en-US" sz="1400" dirty="0" smtClean="0"/>
              <a:t>What did he write?</a:t>
            </a:r>
          </a:p>
          <a:p>
            <a:r>
              <a:rPr lang="en-US" sz="1400" dirty="0" smtClean="0"/>
              <a:t>Became involved in politics at the age of fifty</a:t>
            </a:r>
            <a:endParaRPr lang="en-US" sz="1400" dirty="0" smtClean="0"/>
          </a:p>
        </p:txBody>
      </p:sp>
      <p:sp>
        <p:nvSpPr>
          <p:cNvPr id="14" name="TextBox 13"/>
          <p:cNvSpPr txBox="1"/>
          <p:nvPr/>
        </p:nvSpPr>
        <p:spPr>
          <a:xfrm>
            <a:off x="1143000" y="5124271"/>
            <a:ext cx="6781800" cy="1200329"/>
          </a:xfrm>
          <a:prstGeom prst="rect">
            <a:avLst/>
          </a:prstGeom>
          <a:noFill/>
        </p:spPr>
        <p:txBody>
          <a:bodyPr wrap="square" rtlCol="0">
            <a:spAutoFit/>
          </a:bodyPr>
          <a:lstStyle/>
          <a:p>
            <a:pPr algn="ctr"/>
            <a:r>
              <a:rPr lang="en-US" dirty="0" smtClean="0"/>
              <a:t>Conclusion: </a:t>
            </a:r>
          </a:p>
          <a:p>
            <a:r>
              <a:rPr lang="en-US" dirty="0" smtClean="0"/>
              <a:t>There is no way to tell what Confucius’ life was truly like.  There are too many possibilities to be sure of what his life was  and what made him into such a great philosopher. </a:t>
            </a:r>
            <a:endParaRPr lang="en-US" dirty="0"/>
          </a:p>
        </p:txBody>
      </p:sp>
    </p:spTree>
    <p:extLst>
      <p:ext uri="{BB962C8B-B14F-4D97-AF65-F5344CB8AC3E}">
        <p14:creationId xmlns:p14="http://schemas.microsoft.com/office/powerpoint/2010/main" val="1865413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304800"/>
            <a:ext cx="8229600" cy="914400"/>
          </a:xfrm>
        </p:spPr>
        <p:txBody>
          <a:bodyPr>
            <a:normAutofit fontScale="90000"/>
          </a:bodyPr>
          <a:lstStyle/>
          <a:p>
            <a:r>
              <a:rPr lang="en-US" dirty="0" smtClean="0"/>
              <a:t>The </a:t>
            </a:r>
            <a:r>
              <a:rPr lang="en-US" dirty="0" smtClean="0"/>
              <a:t>Analects: </a:t>
            </a:r>
            <a:br>
              <a:rPr lang="en-US" dirty="0" smtClean="0"/>
            </a:br>
            <a:r>
              <a:rPr lang="en-US" sz="3100" dirty="0" smtClean="0"/>
              <a:t>The Great Wisdom of Confucius</a:t>
            </a:r>
            <a:endParaRPr lang="en-US" sz="3100" dirty="0"/>
          </a:p>
        </p:txBody>
      </p:sp>
      <p:sp>
        <p:nvSpPr>
          <p:cNvPr id="3" name="Content Placeholder 2"/>
          <p:cNvSpPr>
            <a:spLocks noGrp="1"/>
          </p:cNvSpPr>
          <p:nvPr>
            <p:ph idx="4294967295"/>
          </p:nvPr>
        </p:nvSpPr>
        <p:spPr>
          <a:xfrm>
            <a:off x="457200" y="1066800"/>
            <a:ext cx="8229600" cy="5059363"/>
          </a:xfrm>
        </p:spPr>
        <p:txBody>
          <a:bodyPr>
            <a:normAutofit/>
          </a:bodyPr>
          <a:lstStyle/>
          <a:p>
            <a:pPr marL="0" indent="0" algn="ctr">
              <a:buNone/>
            </a:pPr>
            <a:endParaRPr lang="en-US" dirty="0"/>
          </a:p>
          <a:p>
            <a:pPr marL="0" indent="0" algn="ctr">
              <a:buNone/>
            </a:pPr>
            <a:r>
              <a:rPr lang="en-US" dirty="0" smtClean="0"/>
              <a:t>One </a:t>
            </a:r>
            <a:r>
              <a:rPr lang="en-US" dirty="0" smtClean="0"/>
              <a:t>who studies the Analects of Confucius must ask themselves:</a:t>
            </a:r>
          </a:p>
          <a:p>
            <a:pPr marL="514350" indent="-514350">
              <a:buAutoNum type="arabicPeriod"/>
            </a:pPr>
            <a:r>
              <a:rPr lang="en-US" dirty="0" smtClean="0"/>
              <a:t>Was the Analects written by Confucius own hand? Where they compiled by his Disciples?</a:t>
            </a:r>
          </a:p>
          <a:p>
            <a:pPr marL="514350" indent="-514350">
              <a:buAutoNum type="arabicPeriod"/>
            </a:pPr>
            <a:r>
              <a:rPr lang="en-US" dirty="0" smtClean="0"/>
              <a:t>How have they changed over the years?</a:t>
            </a:r>
          </a:p>
          <a:p>
            <a:pPr marL="514350" indent="-514350">
              <a:buAutoNum type="arabicPeriod"/>
            </a:pPr>
            <a:r>
              <a:rPr lang="en-US" dirty="0" smtClean="0"/>
              <a:t>How should they be interpreted? Who has the authority to interpret them</a:t>
            </a:r>
            <a:r>
              <a:rPr lang="en-US" dirty="0" smtClean="0"/>
              <a:t>?</a:t>
            </a:r>
          </a:p>
          <a:p>
            <a:pPr marL="514350" indent="-514350">
              <a:buAutoNum type="arabicPeriod"/>
            </a:pPr>
            <a:r>
              <a:rPr lang="en-US" dirty="0" smtClean="0"/>
              <a:t>If he is the author behind </a:t>
            </a:r>
            <a:r>
              <a:rPr lang="en-US" i="1" dirty="0" smtClean="0"/>
              <a:t>The Analects, </a:t>
            </a:r>
            <a:r>
              <a:rPr lang="en-US" dirty="0" smtClean="0"/>
              <a:t>did Confucius also write the Classics?</a:t>
            </a:r>
            <a:endParaRPr lang="en-US" dirty="0" smtClean="0"/>
          </a:p>
          <a:p>
            <a:pPr marL="0" indent="0">
              <a:buNone/>
            </a:pPr>
            <a:r>
              <a:rPr lang="en-US" dirty="0" smtClean="0"/>
              <a:t>While it seems that there are no clear answers for this, much has been said about the Analects.</a:t>
            </a:r>
          </a:p>
          <a:p>
            <a:pPr marL="0" indent="0">
              <a:buNone/>
            </a:pPr>
            <a:endParaRPr lang="en-US" dirty="0" smtClean="0"/>
          </a:p>
        </p:txBody>
      </p:sp>
    </p:spTree>
    <p:extLst>
      <p:ext uri="{BB962C8B-B14F-4D97-AF65-F5344CB8AC3E}">
        <p14:creationId xmlns:p14="http://schemas.microsoft.com/office/powerpoint/2010/main" val="5004008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228600"/>
            <a:ext cx="7924800" cy="944562"/>
          </a:xfrm>
        </p:spPr>
        <p:txBody>
          <a:bodyPr>
            <a:noAutofit/>
          </a:bodyPr>
          <a:lstStyle/>
          <a:p>
            <a:r>
              <a:rPr lang="en-US" sz="2800" i="1" dirty="0" smtClean="0"/>
              <a:t>Confucius: His Life and Teaching </a:t>
            </a:r>
            <a:r>
              <a:rPr lang="en-US" sz="2800" dirty="0" smtClean="0"/>
              <a:t/>
            </a:r>
            <a:br>
              <a:rPr lang="en-US" sz="2800" dirty="0" smtClean="0"/>
            </a:br>
            <a:r>
              <a:rPr lang="en-US" sz="2800" dirty="0" smtClean="0"/>
              <a:t>by Homer H. Dubs</a:t>
            </a:r>
            <a:endParaRPr lang="en-US" sz="2800" dirty="0"/>
          </a:p>
        </p:txBody>
      </p:sp>
      <p:sp>
        <p:nvSpPr>
          <p:cNvPr id="4" name="Content Placeholder 3"/>
          <p:cNvSpPr>
            <a:spLocks noGrp="1"/>
          </p:cNvSpPr>
          <p:nvPr>
            <p:ph idx="4294967295"/>
          </p:nvPr>
        </p:nvSpPr>
        <p:spPr>
          <a:xfrm>
            <a:off x="304800" y="1219200"/>
            <a:ext cx="8229600" cy="5181600"/>
          </a:xfrm>
        </p:spPr>
        <p:txBody>
          <a:bodyPr>
            <a:noAutofit/>
          </a:bodyPr>
          <a:lstStyle/>
          <a:p>
            <a:r>
              <a:rPr lang="en-US" sz="1600" dirty="0" smtClean="0"/>
              <a:t>Notes that Confucius never sought to claim to be the original thinker of these ideas</a:t>
            </a:r>
          </a:p>
          <a:p>
            <a:r>
              <a:rPr lang="en-US" sz="1600" dirty="0" smtClean="0"/>
              <a:t>Focus on Li and Ren</a:t>
            </a:r>
          </a:p>
          <a:p>
            <a:pPr lvl="1"/>
            <a:r>
              <a:rPr lang="en-US" sz="1600" dirty="0" smtClean="0"/>
              <a:t>Li: “…included matters of politeness, court etiquette, religious ritual, governmental practices and the state constitution,  codes of conduct, and ethical principles. Perhaps the best interpretation is that a man of li lives in accordance with the highest code of conduct that can be expected of a true gentleman in a very broad sense. It is also more than mere con-</a:t>
            </a:r>
            <a:r>
              <a:rPr lang="en-US" sz="1600" dirty="0" smtClean="0"/>
              <a:t>formity</a:t>
            </a:r>
            <a:r>
              <a:rPr lang="en-US" sz="1600" dirty="0" smtClean="0"/>
              <a:t> to a  code, for Confucius required it to be heartfelt and sincere…(Dubs 33-4)”</a:t>
            </a:r>
          </a:p>
          <a:p>
            <a:pPr lvl="1"/>
            <a:r>
              <a:rPr lang="en-US" sz="1600" dirty="0" smtClean="0"/>
              <a:t>Ren:  “was a newer conception, possibly original with Confucius. He found this word used by the great founder of the state of Lu, the Duke of Jou. This duke once described himself as a man of ren-meaning thereby that he was a lord who was graciously kindly to his subordinates. This virtue Confucius took as fundamental.  He broadened it to mean love for others and once equated it with the ordinary word for love (An. XII, xxii). Today this word is often translated by such terms as ‘human-heartedness’  or by some other term than ‘love.’(Dubs 34)”</a:t>
            </a:r>
          </a:p>
          <a:p>
            <a:r>
              <a:rPr lang="en-US" sz="1600" dirty="0" smtClean="0"/>
              <a:t>Calls Confucius’ works great and causes him to be a giant among men</a:t>
            </a:r>
          </a:p>
          <a:p>
            <a:r>
              <a:rPr lang="en-US" sz="1600" dirty="0" smtClean="0"/>
              <a:t>Attributes the Analects and their teachings directly to Confucius</a:t>
            </a:r>
          </a:p>
          <a:p>
            <a:r>
              <a:rPr lang="en-US" sz="1600" dirty="0" smtClean="0"/>
              <a:t>Very positive outlook on the Analects being penned by Confucius</a:t>
            </a:r>
          </a:p>
          <a:p>
            <a:r>
              <a:rPr lang="en-US" sz="1600" dirty="0" smtClean="0"/>
              <a:t>This review was written in 1951, so much of it is now outdated</a:t>
            </a:r>
          </a:p>
          <a:p>
            <a:endParaRPr lang="en-US" sz="1400" dirty="0" smtClean="0"/>
          </a:p>
        </p:txBody>
      </p:sp>
    </p:spTree>
    <p:extLst>
      <p:ext uri="{BB962C8B-B14F-4D97-AF65-F5344CB8AC3E}">
        <p14:creationId xmlns:p14="http://schemas.microsoft.com/office/powerpoint/2010/main" val="1275459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304800"/>
            <a:ext cx="8001000" cy="792162"/>
          </a:xfrm>
        </p:spPr>
        <p:txBody>
          <a:bodyPr>
            <a:noAutofit/>
          </a:bodyPr>
          <a:lstStyle/>
          <a:p>
            <a:r>
              <a:rPr lang="en-US" sz="3200" i="1" dirty="0"/>
              <a:t>E</a:t>
            </a:r>
            <a:r>
              <a:rPr lang="en-US" sz="3200" i="1" dirty="0" smtClean="0"/>
              <a:t>veryone’s </a:t>
            </a:r>
            <a:r>
              <a:rPr lang="en-US" sz="3200" i="1" dirty="0"/>
              <a:t>C</a:t>
            </a:r>
            <a:r>
              <a:rPr lang="en-US" sz="3200" i="1" dirty="0" smtClean="0"/>
              <a:t>onfucius </a:t>
            </a:r>
            <a:r>
              <a:rPr lang="en-US" sz="3200" dirty="0"/>
              <a:t/>
            </a:r>
            <a:br>
              <a:rPr lang="en-US" sz="3200" dirty="0"/>
            </a:br>
            <a:r>
              <a:rPr lang="en-US" sz="3200" dirty="0" smtClean="0"/>
              <a:t>By Ming Dong Gu</a:t>
            </a:r>
            <a:endParaRPr lang="en-US" sz="3200" i="1" dirty="0"/>
          </a:p>
        </p:txBody>
      </p:sp>
      <p:sp>
        <p:nvSpPr>
          <p:cNvPr id="3" name="Content Placeholder 2"/>
          <p:cNvSpPr>
            <a:spLocks noGrp="1"/>
          </p:cNvSpPr>
          <p:nvPr>
            <p:ph idx="4294967295"/>
          </p:nvPr>
        </p:nvSpPr>
        <p:spPr>
          <a:xfrm>
            <a:off x="381000" y="1066800"/>
            <a:ext cx="8229600" cy="5059363"/>
          </a:xfrm>
        </p:spPr>
        <p:txBody>
          <a:bodyPr>
            <a:normAutofit/>
          </a:bodyPr>
          <a:lstStyle/>
          <a:p>
            <a:r>
              <a:rPr lang="en-US" dirty="0" smtClean="0"/>
              <a:t>The Analects are “Dressed up” to fit needs</a:t>
            </a:r>
            <a:endParaRPr lang="en-US" dirty="0"/>
          </a:p>
          <a:p>
            <a:r>
              <a:rPr lang="en-US" dirty="0" smtClean="0"/>
              <a:t>“While </a:t>
            </a:r>
            <a:r>
              <a:rPr lang="en-US" dirty="0"/>
              <a:t>some view him as </a:t>
            </a:r>
            <a:r>
              <a:rPr lang="en-US" dirty="0" smtClean="0"/>
              <a:t>a conservative</a:t>
            </a:r>
            <a:r>
              <a:rPr lang="en-US" dirty="0"/>
              <a:t>, a reactionary, a thinker whose ideology goes diametrically </a:t>
            </a:r>
            <a:r>
              <a:rPr lang="en-US" dirty="0" smtClean="0"/>
              <a:t>against the </a:t>
            </a:r>
            <a:r>
              <a:rPr lang="en-US" dirty="0"/>
              <a:t>wheel of time and history, and above all, a defender of the values and </a:t>
            </a:r>
            <a:r>
              <a:rPr lang="en-US" dirty="0" smtClean="0"/>
              <a:t>interests of </a:t>
            </a:r>
            <a:r>
              <a:rPr lang="en-US" dirty="0"/>
              <a:t>the ruling classes, others portray him as an egalitarian educator who </a:t>
            </a:r>
            <a:r>
              <a:rPr lang="en-US" dirty="0" smtClean="0"/>
              <a:t>promoted equal </a:t>
            </a:r>
            <a:r>
              <a:rPr lang="en-US" dirty="0"/>
              <a:t>rights for all classes, a reformer, a revolutionary, and a thinker who </a:t>
            </a:r>
            <a:r>
              <a:rPr lang="en-US" dirty="0" smtClean="0"/>
              <a:t>has sympathy </a:t>
            </a:r>
            <a:r>
              <a:rPr lang="en-US" dirty="0"/>
              <a:t>for the ordinary masses and holds incipient ideas of equality, </a:t>
            </a:r>
            <a:r>
              <a:rPr lang="en-US" dirty="0" smtClean="0"/>
              <a:t>freedom and democracy…(Gu 35)”</a:t>
            </a:r>
          </a:p>
          <a:p>
            <a:pPr marL="457200" lvl="1" indent="0">
              <a:buNone/>
            </a:pPr>
            <a:endParaRPr lang="en-US" dirty="0" smtClean="0"/>
          </a:p>
          <a:p>
            <a:endParaRPr lang="en-US" dirty="0" smtClean="0"/>
          </a:p>
        </p:txBody>
      </p:sp>
    </p:spTree>
    <p:extLst>
      <p:ext uri="{BB962C8B-B14F-4D97-AF65-F5344CB8AC3E}">
        <p14:creationId xmlns:p14="http://schemas.microsoft.com/office/powerpoint/2010/main" val="1058040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76200"/>
            <a:ext cx="8229600" cy="762000"/>
          </a:xfrm>
        </p:spPr>
        <p:txBody>
          <a:bodyPr>
            <a:normAutofit fontScale="90000"/>
          </a:bodyPr>
          <a:lstStyle/>
          <a:p>
            <a:r>
              <a:rPr lang="en-US" dirty="0" smtClean="0"/>
              <a:t>Gu Cont.</a:t>
            </a:r>
            <a:endParaRPr lang="en-US" dirty="0"/>
          </a:p>
        </p:txBody>
      </p:sp>
      <p:sp>
        <p:nvSpPr>
          <p:cNvPr id="3" name="Content Placeholder 2"/>
          <p:cNvSpPr>
            <a:spLocks noGrp="1"/>
          </p:cNvSpPr>
          <p:nvPr>
            <p:ph idx="4294967295"/>
          </p:nvPr>
        </p:nvSpPr>
        <p:spPr>
          <a:xfrm>
            <a:off x="533400" y="914400"/>
            <a:ext cx="8305800" cy="5638800"/>
          </a:xfrm>
        </p:spPr>
        <p:txBody>
          <a:bodyPr>
            <a:normAutofit fontScale="77500" lnSpcReduction="20000"/>
          </a:bodyPr>
          <a:lstStyle/>
          <a:p>
            <a:r>
              <a:rPr lang="en-US" dirty="0"/>
              <a:t>The Analects are open in </a:t>
            </a:r>
            <a:r>
              <a:rPr lang="en-US" dirty="0" smtClean="0"/>
              <a:t>nature and therefore have multiple meanings</a:t>
            </a:r>
          </a:p>
          <a:p>
            <a:pPr lvl="1"/>
            <a:r>
              <a:rPr lang="en-US" dirty="0" smtClean="0"/>
              <a:t>They are a series of answers to questions to Confucius by his Students</a:t>
            </a:r>
          </a:p>
          <a:p>
            <a:pPr lvl="1"/>
            <a:r>
              <a:rPr lang="en-US" dirty="0" smtClean="0"/>
              <a:t>Has a collective authorship by disciples</a:t>
            </a:r>
          </a:p>
          <a:p>
            <a:pPr lvl="2"/>
            <a:r>
              <a:rPr lang="en-US" dirty="0"/>
              <a:t>“The sayings and conversations were not written down by a single </a:t>
            </a:r>
            <a:r>
              <a:rPr lang="en-US" dirty="0" smtClean="0"/>
              <a:t>hand... (Gu 37)”</a:t>
            </a:r>
          </a:p>
          <a:p>
            <a:pPr lvl="1"/>
            <a:r>
              <a:rPr lang="en-US" dirty="0" smtClean="0"/>
              <a:t>Raises the question of how much was actually taught by Confucius and how much as added</a:t>
            </a:r>
          </a:p>
          <a:p>
            <a:pPr lvl="1"/>
            <a:r>
              <a:rPr lang="en-US" dirty="0"/>
              <a:t>“Searching the Analects, however, one cannot ﬁnd a </a:t>
            </a:r>
            <a:r>
              <a:rPr lang="en-US" dirty="0" smtClean="0"/>
              <a:t>single instance </a:t>
            </a:r>
            <a:r>
              <a:rPr lang="en-US" dirty="0"/>
              <a:t>in which the sage expressed belittlement of the merchant class. On </a:t>
            </a:r>
            <a:r>
              <a:rPr lang="en-US" dirty="0" smtClean="0"/>
              <a:t>the contrary</a:t>
            </a:r>
            <a:r>
              <a:rPr lang="en-US" dirty="0"/>
              <a:t>, in the same chapter, passage 13 shows an entirely different image </a:t>
            </a:r>
            <a:r>
              <a:rPr lang="en-US" dirty="0" smtClean="0"/>
              <a:t>of Confucius</a:t>
            </a:r>
            <a:r>
              <a:rPr lang="en-US" dirty="0"/>
              <a:t>. His disciple Zigong asked his master: </a:t>
            </a:r>
            <a:r>
              <a:rPr lang="en-US" dirty="0" smtClean="0"/>
              <a:t>‘If </a:t>
            </a:r>
            <a:r>
              <a:rPr lang="en-US" dirty="0"/>
              <a:t>you have a piece of </a:t>
            </a:r>
            <a:r>
              <a:rPr lang="en-US" dirty="0" smtClean="0"/>
              <a:t>beautiful jade</a:t>
            </a:r>
            <a:r>
              <a:rPr lang="en-US" dirty="0"/>
              <a:t>, will you keep it in a box or will you sell it for the highest price</a:t>
            </a:r>
            <a:r>
              <a:rPr lang="en-US" dirty="0" smtClean="0"/>
              <a:t>?’ Confucius replied </a:t>
            </a:r>
            <a:r>
              <a:rPr lang="en-US" dirty="0"/>
              <a:t>with excitement: </a:t>
            </a:r>
            <a:r>
              <a:rPr lang="en-US" dirty="0" smtClean="0"/>
              <a:t>‘Sell </a:t>
            </a:r>
            <a:r>
              <a:rPr lang="en-US" dirty="0"/>
              <a:t>it! Most certainly sell it! I myself am one who </a:t>
            </a:r>
            <a:r>
              <a:rPr lang="en-US" dirty="0" smtClean="0"/>
              <a:t>is waiting </a:t>
            </a:r>
            <a:r>
              <a:rPr lang="en-US" dirty="0"/>
              <a:t>for an offer</a:t>
            </a:r>
            <a:r>
              <a:rPr lang="en-US" dirty="0" smtClean="0"/>
              <a:t>.’ The </a:t>
            </a:r>
            <a:r>
              <a:rPr lang="en-US" dirty="0"/>
              <a:t>conversation paints a vivid picture of a </a:t>
            </a:r>
            <a:r>
              <a:rPr lang="en-US" dirty="0" smtClean="0"/>
              <a:t>merchant who </a:t>
            </a:r>
            <a:r>
              <a:rPr lang="en-US" dirty="0"/>
              <a:t>regards himself as a </a:t>
            </a:r>
            <a:r>
              <a:rPr lang="en-US" dirty="0" smtClean="0"/>
              <a:t>commodity…(Gu 44, quoting the Waley translation of the </a:t>
            </a:r>
            <a:r>
              <a:rPr lang="en-US" i="1" dirty="0" smtClean="0"/>
              <a:t>Analects</a:t>
            </a:r>
            <a:r>
              <a:rPr lang="en-US" dirty="0" smtClean="0"/>
              <a:t>)”</a:t>
            </a:r>
          </a:p>
          <a:p>
            <a:r>
              <a:rPr lang="en-US" dirty="0" smtClean="0"/>
              <a:t>“As </a:t>
            </a:r>
            <a:r>
              <a:rPr lang="en-US" dirty="0"/>
              <a:t>the Analects is a </a:t>
            </a:r>
            <a:r>
              <a:rPr lang="en-US" dirty="0" smtClean="0"/>
              <a:t>text for </a:t>
            </a:r>
            <a:r>
              <a:rPr lang="en-US" dirty="0"/>
              <a:t>all readers, Confucius is inevitably everyone’s Confucius because he </a:t>
            </a:r>
            <a:r>
              <a:rPr lang="en-US" dirty="0" smtClean="0"/>
              <a:t>will appear</a:t>
            </a:r>
            <a:r>
              <a:rPr lang="en-US" dirty="0"/>
              <a:t>, albeit ever slightly, as a different image in every reader’s mind</a:t>
            </a:r>
            <a:r>
              <a:rPr lang="en-US" dirty="0" smtClean="0"/>
              <a:t>. (Gu 46)”</a:t>
            </a:r>
          </a:p>
          <a:p>
            <a:pPr marL="0" indent="0">
              <a:buNone/>
            </a:pPr>
            <a:r>
              <a:rPr lang="en-US" dirty="0" smtClean="0"/>
              <a:t>Both Confucius and the </a:t>
            </a:r>
            <a:r>
              <a:rPr lang="en-US" i="1" dirty="0" smtClean="0"/>
              <a:t>Analects </a:t>
            </a:r>
            <a:r>
              <a:rPr lang="en-US" dirty="0" smtClean="0"/>
              <a:t>have undergone changes throughout the years. Confucius was not the penman of the </a:t>
            </a:r>
            <a:r>
              <a:rPr lang="en-US" i="1" dirty="0" smtClean="0"/>
              <a:t>Analects, </a:t>
            </a:r>
            <a:r>
              <a:rPr lang="en-US" dirty="0" smtClean="0"/>
              <a:t>but instead the </a:t>
            </a:r>
            <a:r>
              <a:rPr lang="en-US" i="1" dirty="0" smtClean="0"/>
              <a:t>Analects</a:t>
            </a:r>
            <a:r>
              <a:rPr lang="en-US" dirty="0" smtClean="0"/>
              <a:t> are a series of answers to his students questions, leaving the </a:t>
            </a:r>
            <a:r>
              <a:rPr lang="en-US" i="1" dirty="0" smtClean="0"/>
              <a:t>Analects </a:t>
            </a:r>
            <a:r>
              <a:rPr lang="en-US" dirty="0" smtClean="0"/>
              <a:t>as an open work. </a:t>
            </a:r>
            <a:endParaRPr lang="en-US" i="1" dirty="0" smtClean="0"/>
          </a:p>
          <a:p>
            <a:pPr lvl="1"/>
            <a:endParaRPr lang="en-US" dirty="0" smtClean="0"/>
          </a:p>
          <a:p>
            <a:pPr lvl="1"/>
            <a:endParaRPr lang="en-US" dirty="0" smtClean="0"/>
          </a:p>
          <a:p>
            <a:pPr lvl="1"/>
            <a:endParaRPr lang="en-US" dirty="0"/>
          </a:p>
          <a:p>
            <a:endParaRPr lang="en-US" dirty="0"/>
          </a:p>
        </p:txBody>
      </p:sp>
    </p:spTree>
    <p:extLst>
      <p:ext uri="{BB962C8B-B14F-4D97-AF65-F5344CB8AC3E}">
        <p14:creationId xmlns:p14="http://schemas.microsoft.com/office/powerpoint/2010/main" val="2307709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228600"/>
            <a:ext cx="7756525" cy="1054100"/>
          </a:xfrm>
        </p:spPr>
        <p:txBody>
          <a:bodyPr>
            <a:noAutofit/>
          </a:bodyPr>
          <a:lstStyle/>
          <a:p>
            <a:r>
              <a:rPr lang="en-US" sz="3200" dirty="0" smtClean="0"/>
              <a:t>Biography of Confucius </a:t>
            </a:r>
            <a:br>
              <a:rPr lang="en-US" sz="3200" dirty="0" smtClean="0"/>
            </a:br>
            <a:r>
              <a:rPr lang="en-US" sz="3200" dirty="0" smtClean="0"/>
              <a:t>by The European Graduate Schoo</a:t>
            </a:r>
            <a:r>
              <a:rPr lang="en-US" sz="3200" dirty="0"/>
              <a:t>l</a:t>
            </a:r>
          </a:p>
        </p:txBody>
      </p:sp>
      <p:sp>
        <p:nvSpPr>
          <p:cNvPr id="3" name="Content Placeholder 2"/>
          <p:cNvSpPr>
            <a:spLocks noGrp="1"/>
          </p:cNvSpPr>
          <p:nvPr>
            <p:ph idx="4294967295"/>
          </p:nvPr>
        </p:nvSpPr>
        <p:spPr>
          <a:xfrm>
            <a:off x="457200" y="1371600"/>
            <a:ext cx="8229600" cy="4754563"/>
          </a:xfrm>
        </p:spPr>
        <p:txBody>
          <a:bodyPr>
            <a:normAutofit/>
          </a:bodyPr>
          <a:lstStyle/>
          <a:p>
            <a:r>
              <a:rPr lang="en-US" dirty="0" smtClean="0"/>
              <a:t>Li and Ren are two main focuses of the </a:t>
            </a:r>
            <a:r>
              <a:rPr lang="en-US" i="1" dirty="0" smtClean="0"/>
              <a:t>Analects </a:t>
            </a:r>
            <a:r>
              <a:rPr lang="en-US" dirty="0" smtClean="0"/>
              <a:t>and are treated with great care and importance</a:t>
            </a:r>
          </a:p>
          <a:p>
            <a:pPr lvl="1"/>
            <a:r>
              <a:rPr lang="en-US" dirty="0" smtClean="0"/>
              <a:t>Guides to proper life and living</a:t>
            </a:r>
          </a:p>
          <a:p>
            <a:r>
              <a:rPr lang="en-US" dirty="0" smtClean="0"/>
              <a:t>How to be a ruler as defined by the </a:t>
            </a:r>
            <a:r>
              <a:rPr lang="en-US" i="1" dirty="0" smtClean="0"/>
              <a:t>Analects</a:t>
            </a:r>
          </a:p>
          <a:p>
            <a:pPr lvl="1"/>
            <a:r>
              <a:rPr lang="en-US" dirty="0" smtClean="0"/>
              <a:t>Follow De, or virtue</a:t>
            </a:r>
          </a:p>
          <a:p>
            <a:r>
              <a:rPr lang="en-US" dirty="0" smtClean="0"/>
              <a:t>“The</a:t>
            </a:r>
            <a:r>
              <a:rPr lang="en-US" dirty="0"/>
              <a:t> </a:t>
            </a:r>
            <a:r>
              <a:rPr lang="en-US" i="1" dirty="0"/>
              <a:t>Analects</a:t>
            </a:r>
            <a:r>
              <a:rPr lang="en-US" dirty="0"/>
              <a:t> give us most of what we know about Confucius and while Confucius claimed to be a mere transmitter, scholars agree that he in fact did much more than transmit and in fact it is his interpretations, expansions and departures that honored him with such a lasting reputation</a:t>
            </a:r>
            <a:r>
              <a:rPr lang="en-US" dirty="0" smtClean="0"/>
              <a:t>.(EGS)”</a:t>
            </a:r>
          </a:p>
          <a:p>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3822562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304800"/>
            <a:ext cx="7756525" cy="1054100"/>
          </a:xfrm>
        </p:spPr>
        <p:txBody>
          <a:bodyPr>
            <a:normAutofit fontScale="90000"/>
          </a:bodyPr>
          <a:lstStyle/>
          <a:p>
            <a:r>
              <a:rPr lang="en-US" dirty="0" smtClean="0"/>
              <a:t>Quotes From </a:t>
            </a:r>
            <a:r>
              <a:rPr lang="en-US" i="1" dirty="0" smtClean="0"/>
              <a:t>The Analects</a:t>
            </a:r>
            <a:endParaRPr lang="en-US" dirty="0"/>
          </a:p>
        </p:txBody>
      </p:sp>
      <p:sp>
        <p:nvSpPr>
          <p:cNvPr id="3" name="Content Placeholder 2"/>
          <p:cNvSpPr>
            <a:spLocks noGrp="1"/>
          </p:cNvSpPr>
          <p:nvPr>
            <p:ph idx="4294967295"/>
          </p:nvPr>
        </p:nvSpPr>
        <p:spPr>
          <a:xfrm>
            <a:off x="609600" y="1752600"/>
            <a:ext cx="7747000" cy="3878263"/>
          </a:xfrm>
        </p:spPr>
        <p:txBody>
          <a:bodyPr>
            <a:normAutofit fontScale="92500" lnSpcReduction="20000"/>
          </a:bodyPr>
          <a:lstStyle/>
          <a:p>
            <a:r>
              <a:rPr lang="en-US" dirty="0" smtClean="0"/>
              <a:t>“The </a:t>
            </a:r>
            <a:r>
              <a:rPr lang="en-US" dirty="0"/>
              <a:t>Master said, 'In the Book of Poetry are three hundred pieces, but the design of them all may be embraced in one sentence - 'Having no depraved </a:t>
            </a:r>
            <a:r>
              <a:rPr lang="en-US" dirty="0" smtClean="0"/>
              <a:t>thoughts.’ Confucius</a:t>
            </a:r>
            <a:r>
              <a:rPr lang="en-US" dirty="0"/>
              <a:t>. </a:t>
            </a:r>
            <a:r>
              <a:rPr lang="en-US" i="1" dirty="0"/>
              <a:t>The Analects.</a:t>
            </a:r>
            <a:r>
              <a:rPr lang="en-US" dirty="0"/>
              <a:t> ca. 500 B.C.E</a:t>
            </a:r>
            <a:r>
              <a:rPr lang="en-US" dirty="0" smtClean="0"/>
              <a:t>.”</a:t>
            </a:r>
          </a:p>
          <a:p>
            <a:r>
              <a:rPr lang="en-US" dirty="0" smtClean="0"/>
              <a:t>“The </a:t>
            </a:r>
            <a:r>
              <a:rPr lang="en-US" dirty="0"/>
              <a:t>Master said, 'For a man to sacrifice to a spirit which does not belong to him is flattery. To see what is right and not to do it is want of courage</a:t>
            </a:r>
            <a:r>
              <a:rPr lang="en-US" dirty="0" smtClean="0"/>
              <a:t>.‘ Confucius</a:t>
            </a:r>
            <a:r>
              <a:rPr lang="en-US" dirty="0"/>
              <a:t>. </a:t>
            </a:r>
            <a:r>
              <a:rPr lang="en-US" i="1" dirty="0"/>
              <a:t>The Analects.</a:t>
            </a:r>
            <a:r>
              <a:rPr lang="en-US" dirty="0"/>
              <a:t> ca. 500 B.C.E</a:t>
            </a:r>
            <a:r>
              <a:rPr lang="en-US" dirty="0" smtClean="0"/>
              <a:t>.”</a:t>
            </a:r>
          </a:p>
          <a:p>
            <a:r>
              <a:rPr lang="en-US" dirty="0" smtClean="0"/>
              <a:t>“The </a:t>
            </a:r>
            <a:r>
              <a:rPr lang="en-US" dirty="0"/>
              <a:t>Master said, 'The superior man thinks of virtue; the small man thinks of comfort. The superior man thinks of the sanctions of law; the small man thinks of favors which he may receive</a:t>
            </a:r>
            <a:r>
              <a:rPr lang="en-US" dirty="0" smtClean="0"/>
              <a:t>.‘ Confucius</a:t>
            </a:r>
            <a:r>
              <a:rPr lang="en-US" dirty="0"/>
              <a:t>. </a:t>
            </a:r>
            <a:r>
              <a:rPr lang="en-US" i="1" dirty="0"/>
              <a:t>The Analects.</a:t>
            </a:r>
            <a:r>
              <a:rPr lang="en-US" dirty="0"/>
              <a:t> ca. 500 B.C.E</a:t>
            </a:r>
            <a:r>
              <a:rPr lang="en-US" dirty="0" smtClean="0"/>
              <a:t>.”</a:t>
            </a:r>
          </a:p>
          <a:p>
            <a:pPr marL="914400" lvl="2" indent="0">
              <a:buNone/>
            </a:pPr>
            <a:r>
              <a:rPr lang="en-US" dirty="0" smtClean="0"/>
              <a:t>Quotes From The European Graduate School</a:t>
            </a:r>
          </a:p>
          <a:p>
            <a:pPr marL="914400" lvl="2" indent="0">
              <a:buNone/>
            </a:pPr>
            <a:endParaRPr lang="en-US" dirty="0"/>
          </a:p>
          <a:p>
            <a:pPr marL="914400" lvl="2" indent="0">
              <a:buNone/>
            </a:pPr>
            <a:endParaRPr lang="en-US" dirty="0"/>
          </a:p>
        </p:txBody>
      </p:sp>
    </p:spTree>
    <p:extLst>
      <p:ext uri="{BB962C8B-B14F-4D97-AF65-F5344CB8AC3E}">
        <p14:creationId xmlns:p14="http://schemas.microsoft.com/office/powerpoint/2010/main" val="12117558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TC101790493[[fn=SOHO]]</Template>
  <TotalTime>947</TotalTime>
  <Words>1347</Words>
  <Application>Microsoft Office PowerPoint</Application>
  <PresentationFormat>On-screen Show (4:3)</PresentationFormat>
  <Paragraphs>107</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Hardcover</vt:lpstr>
      <vt:lpstr>Confucius and the Analects</vt:lpstr>
      <vt:lpstr>The Great Debate </vt:lpstr>
      <vt:lpstr>The Good Life of The Master</vt:lpstr>
      <vt:lpstr>The Analects:  The Great Wisdom of Confucius</vt:lpstr>
      <vt:lpstr>Confucius: His Life and Teaching  by Homer H. Dubs</vt:lpstr>
      <vt:lpstr>Everyone’s Confucius  By Ming Dong Gu</vt:lpstr>
      <vt:lpstr>Gu Cont.</vt:lpstr>
      <vt:lpstr>Biography of Confucius  by The European Graduate School</vt:lpstr>
      <vt:lpstr>Quotes From The Analects</vt:lpstr>
      <vt:lpstr>Did Confucius Write the Classics?</vt:lpstr>
      <vt:lpstr>The Great Debate</vt:lpstr>
      <vt:lpstr>Works Cited</vt:lpstr>
      <vt:lpstr>Notes on Authors Cited </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Confucius and the Analects</dc:title>
  <dc:creator>Tara Froisland</dc:creator>
  <cp:lastModifiedBy>Tara Froisland</cp:lastModifiedBy>
  <cp:revision>32</cp:revision>
  <dcterms:created xsi:type="dcterms:W3CDTF">2013-02-11T22:43:54Z</dcterms:created>
  <dcterms:modified xsi:type="dcterms:W3CDTF">2013-02-13T00:21:34Z</dcterms:modified>
</cp:coreProperties>
</file>