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notesSlides/notesSlide9.xml" ContentType="application/vnd.openxmlformats-officedocument.presentationml.notesSlide+xml"/>
  <Override PartName="/ppt/tags/tag71.xml" ContentType="application/vnd.openxmlformats-officedocument.presentationml.tags+xml"/>
  <Override PartName="/ppt/notesSlides/notesSlide10.xml" ContentType="application/vnd.openxmlformats-officedocument.presentationml.notesSlide+xml"/>
  <Override PartName="/ppt/tags/tag72.xml" ContentType="application/vnd.openxmlformats-officedocument.presentationml.tags+xml"/>
  <Override PartName="/ppt/notesSlides/notesSlide11.xml" ContentType="application/vnd.openxmlformats-officedocument.presentationml.notesSlide+xml"/>
  <Override PartName="/ppt/tags/tag73.xml" ContentType="application/vnd.openxmlformats-officedocument.presentationml.tags+xml"/>
  <Override PartName="/ppt/notesSlides/notesSlide12.xml" ContentType="application/vnd.openxmlformats-officedocument.presentationml.notesSlide+xml"/>
  <Override PartName="/ppt/tags/tag7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60" r:id="rId2"/>
    <p:sldId id="257" r:id="rId3"/>
    <p:sldId id="258" r:id="rId4"/>
    <p:sldId id="264" r:id="rId5"/>
    <p:sldId id="267" r:id="rId6"/>
    <p:sldId id="261" r:id="rId7"/>
    <p:sldId id="262" r:id="rId8"/>
    <p:sldId id="265" r:id="rId9"/>
    <p:sldId id="263" r:id="rId10"/>
    <p:sldId id="268" r:id="rId11"/>
    <p:sldId id="269" r:id="rId12"/>
    <p:sldId id="270" r:id="rId13"/>
    <p:sldId id="266"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34F68"/>
    <a:srgbClr val="F2BD94"/>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66" d="100"/>
          <a:sy n="66" d="100"/>
        </p:scale>
        <p:origin x="-716" y="-108"/>
      </p:cViewPr>
      <p:guideLst>
        <p:guide orient="horz" pos="2153"/>
        <p:guide pos="384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4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1048744"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2021/5/7</a:t>
            </a:fld>
            <a:endParaRPr lang="zh-CN" altLang="en-US" smtClean="0">
              <a:latin typeface="微软雅黑" panose="020B0503020204020204" charset="-122"/>
              <a:ea typeface="微软雅黑" panose="020B0503020204020204" charset="-122"/>
            </a:endParaRPr>
          </a:p>
        </p:txBody>
      </p:sp>
      <p:sp>
        <p:nvSpPr>
          <p:cNvPr id="1048745"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1048746"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998499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37"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1048738"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2021/5/7</a:t>
            </a:fld>
            <a:endParaRPr lang="zh-CN" altLang="en-US"/>
          </a:p>
        </p:txBody>
      </p:sp>
      <p:sp>
        <p:nvSpPr>
          <p:cNvPr id="1048739"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740"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41"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1048742"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extLst>
      <p:ext uri="{BB962C8B-B14F-4D97-AF65-F5344CB8AC3E}">
        <p14:creationId xmlns:p14="http://schemas.microsoft.com/office/powerpoint/2010/main" val="2736359145"/>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lstStyle/>
          <a:p>
            <a:endParaRPr lang="zh-CN" altLang="en-US"/>
          </a:p>
        </p:txBody>
      </p:sp>
      <p:sp>
        <p:nvSpPr>
          <p:cNvPr id="1048622"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幻灯片图像占位符 1"/>
          <p:cNvSpPr>
            <a:spLocks noGrp="1" noRot="1" noChangeAspect="1"/>
          </p:cNvSpPr>
          <p:nvPr>
            <p:ph type="sldImg"/>
          </p:nvPr>
        </p:nvSpPr>
        <p:spPr/>
      </p:sp>
      <p:sp>
        <p:nvSpPr>
          <p:cNvPr id="1048606" name="备注占位符 2"/>
          <p:cNvSpPr>
            <a:spLocks noGrp="1"/>
          </p:cNvSpPr>
          <p:nvPr>
            <p:ph type="body" idx="1"/>
          </p:nvPr>
        </p:nvSpPr>
        <p:spPr/>
        <p:txBody>
          <a:bodyPr/>
          <a:lstStyle/>
          <a:p>
            <a:endParaRPr lang="zh-CN" altLang="en-US"/>
          </a:p>
        </p:txBody>
      </p:sp>
      <p:sp>
        <p:nvSpPr>
          <p:cNvPr id="1048607" name="灯片编号占位符 3"/>
          <p:cNvSpPr>
            <a:spLocks noGrp="1"/>
          </p:cNvSpPr>
          <p:nvPr>
            <p:ph type="sldNum" sz="quarter" idx="10"/>
          </p:nvPr>
        </p:nvSpPr>
        <p:spPr/>
        <p:txBody>
          <a:bodyPr/>
          <a:lstStyle/>
          <a:p>
            <a:fld id="{85D0DACE-38E0-42D2-9336-2B707D34BC6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幻灯片图像占位符 1"/>
          <p:cNvSpPr>
            <a:spLocks noGrp="1" noRot="1" noChangeAspect="1"/>
          </p:cNvSpPr>
          <p:nvPr>
            <p:ph type="sldImg"/>
          </p:nvPr>
        </p:nvSpPr>
        <p:spPr/>
      </p:sp>
      <p:sp>
        <p:nvSpPr>
          <p:cNvPr id="1048606" name="备注占位符 2"/>
          <p:cNvSpPr>
            <a:spLocks noGrp="1"/>
          </p:cNvSpPr>
          <p:nvPr>
            <p:ph type="body" idx="1"/>
          </p:nvPr>
        </p:nvSpPr>
        <p:spPr/>
        <p:txBody>
          <a:bodyPr/>
          <a:lstStyle/>
          <a:p>
            <a:endParaRPr lang="zh-CN" altLang="en-US"/>
          </a:p>
        </p:txBody>
      </p:sp>
      <p:sp>
        <p:nvSpPr>
          <p:cNvPr id="1048607" name="灯片编号占位符 3"/>
          <p:cNvSpPr>
            <a:spLocks noGrp="1"/>
          </p:cNvSpPr>
          <p:nvPr>
            <p:ph type="sldNum" sz="quarter" idx="10"/>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幻灯片图像占位符 1"/>
          <p:cNvSpPr>
            <a:spLocks noGrp="1" noRot="1" noChangeAspect="1"/>
          </p:cNvSpPr>
          <p:nvPr>
            <p:ph type="sldImg"/>
          </p:nvPr>
        </p:nvSpPr>
        <p:spPr/>
      </p:sp>
      <p:sp>
        <p:nvSpPr>
          <p:cNvPr id="1048606" name="备注占位符 2"/>
          <p:cNvSpPr>
            <a:spLocks noGrp="1"/>
          </p:cNvSpPr>
          <p:nvPr>
            <p:ph type="body" idx="1"/>
          </p:nvPr>
        </p:nvSpPr>
        <p:spPr/>
        <p:txBody>
          <a:bodyPr/>
          <a:lstStyle/>
          <a:p>
            <a:endParaRPr lang="zh-CN" altLang="en-US"/>
          </a:p>
        </p:txBody>
      </p:sp>
      <p:sp>
        <p:nvSpPr>
          <p:cNvPr id="1048607" name="灯片编号占位符 3"/>
          <p:cNvSpPr>
            <a:spLocks noGrp="1"/>
          </p:cNvSpPr>
          <p:nvPr>
            <p:ph type="sldNum" sz="quarter" idx="10"/>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4" name="幻灯片图像占位符 1"/>
          <p:cNvSpPr>
            <a:spLocks noGrp="1" noRot="1" noChangeAspect="1"/>
          </p:cNvSpPr>
          <p:nvPr>
            <p:ph type="sldImg"/>
          </p:nvPr>
        </p:nvSpPr>
        <p:spPr/>
      </p:sp>
      <p:sp>
        <p:nvSpPr>
          <p:cNvPr id="1048685" name="备注占位符 2"/>
          <p:cNvSpPr>
            <a:spLocks noGrp="1"/>
          </p:cNvSpPr>
          <p:nvPr>
            <p:ph type="body" idx="1"/>
          </p:nvPr>
        </p:nvSpPr>
        <p:spPr/>
        <p:txBody>
          <a:bodyPr/>
          <a:lstStyle/>
          <a:p>
            <a:endParaRPr lang="zh-CN" altLang="en-US"/>
          </a:p>
        </p:txBody>
      </p:sp>
      <p:sp>
        <p:nvSpPr>
          <p:cNvPr id="1048686"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幻灯片图像占位符 1"/>
          <p:cNvSpPr>
            <a:spLocks noGrp="1" noRot="1" noChangeAspect="1"/>
          </p:cNvSpPr>
          <p:nvPr>
            <p:ph type="sldImg"/>
          </p:nvPr>
        </p:nvSpPr>
        <p:spPr/>
      </p:sp>
      <p:sp>
        <p:nvSpPr>
          <p:cNvPr id="1048592" name="备注占位符 2"/>
          <p:cNvSpPr>
            <a:spLocks noGrp="1"/>
          </p:cNvSpPr>
          <p:nvPr>
            <p:ph type="body" idx="1"/>
          </p:nvPr>
        </p:nvSpPr>
        <p:spPr/>
        <p:txBody>
          <a:bodyPr/>
          <a:lstStyle/>
          <a:p>
            <a:endParaRPr lang="zh-CN" altLang="en-US"/>
          </a:p>
        </p:txBody>
      </p:sp>
      <p:sp>
        <p:nvSpPr>
          <p:cNvPr id="1048593"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幻灯片图像占位符 1"/>
          <p:cNvSpPr>
            <a:spLocks noGrp="1" noRot="1" noChangeAspect="1"/>
          </p:cNvSpPr>
          <p:nvPr>
            <p:ph type="sldImg"/>
          </p:nvPr>
        </p:nvSpPr>
        <p:spPr/>
      </p:sp>
      <p:sp>
        <p:nvSpPr>
          <p:cNvPr id="1048599" name="备注占位符 2"/>
          <p:cNvSpPr>
            <a:spLocks noGrp="1"/>
          </p:cNvSpPr>
          <p:nvPr>
            <p:ph type="body" idx="1"/>
          </p:nvPr>
        </p:nvSpPr>
        <p:spPr/>
        <p:txBody>
          <a:bodyPr/>
          <a:lstStyle/>
          <a:p>
            <a:endParaRPr lang="zh-CN" altLang="en-US"/>
          </a:p>
        </p:txBody>
      </p:sp>
      <p:sp>
        <p:nvSpPr>
          <p:cNvPr id="1048600"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幻灯片图像占位符 1"/>
          <p:cNvSpPr>
            <a:spLocks noGrp="1" noRot="1" noChangeAspect="1"/>
          </p:cNvSpPr>
          <p:nvPr>
            <p:ph type="sldImg"/>
          </p:nvPr>
        </p:nvSpPr>
        <p:spPr/>
      </p:sp>
      <p:sp>
        <p:nvSpPr>
          <p:cNvPr id="1048672" name="备注占位符 2"/>
          <p:cNvSpPr>
            <a:spLocks noGrp="1"/>
          </p:cNvSpPr>
          <p:nvPr>
            <p:ph type="body" idx="1"/>
          </p:nvPr>
        </p:nvSpPr>
        <p:spPr/>
        <p:txBody>
          <a:bodyPr/>
          <a:lstStyle/>
          <a:p>
            <a:endParaRPr lang="zh-CN" altLang="en-US"/>
          </a:p>
        </p:txBody>
      </p:sp>
      <p:sp>
        <p:nvSpPr>
          <p:cNvPr id="1048673"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幻灯片图像占位符 1"/>
          <p:cNvSpPr>
            <a:spLocks noGrp="1" noRot="1" noChangeAspect="1"/>
          </p:cNvSpPr>
          <p:nvPr>
            <p:ph type="sldImg"/>
          </p:nvPr>
        </p:nvSpPr>
        <p:spPr/>
      </p:sp>
      <p:sp>
        <p:nvSpPr>
          <p:cNvPr id="1048606" name="备注占位符 2"/>
          <p:cNvSpPr>
            <a:spLocks noGrp="1"/>
          </p:cNvSpPr>
          <p:nvPr>
            <p:ph type="body" idx="1"/>
          </p:nvPr>
        </p:nvSpPr>
        <p:spPr/>
        <p:txBody>
          <a:bodyPr/>
          <a:lstStyle/>
          <a:p>
            <a:endParaRPr lang="zh-CN" altLang="en-US"/>
          </a:p>
        </p:txBody>
      </p:sp>
      <p:sp>
        <p:nvSpPr>
          <p:cNvPr id="1048607"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幻灯片图像占位符 1"/>
          <p:cNvSpPr>
            <a:spLocks noGrp="1" noRot="1" noChangeAspect="1"/>
          </p:cNvSpPr>
          <p:nvPr>
            <p:ph type="sldImg"/>
          </p:nvPr>
        </p:nvSpPr>
        <p:spPr/>
      </p:sp>
      <p:sp>
        <p:nvSpPr>
          <p:cNvPr id="1048630" name="备注占位符 2"/>
          <p:cNvSpPr>
            <a:spLocks noGrp="1"/>
          </p:cNvSpPr>
          <p:nvPr>
            <p:ph type="body" idx="1"/>
          </p:nvPr>
        </p:nvSpPr>
        <p:spPr/>
        <p:txBody>
          <a:bodyPr/>
          <a:lstStyle/>
          <a:p>
            <a:endParaRPr lang="zh-CN" altLang="en-US"/>
          </a:p>
        </p:txBody>
      </p:sp>
      <p:sp>
        <p:nvSpPr>
          <p:cNvPr id="1048631"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幻灯片图像占位符 1"/>
          <p:cNvSpPr>
            <a:spLocks noGrp="1" noRot="1" noChangeAspect="1"/>
          </p:cNvSpPr>
          <p:nvPr>
            <p:ph type="sldImg"/>
          </p:nvPr>
        </p:nvSpPr>
        <p:spPr/>
      </p:sp>
      <p:sp>
        <p:nvSpPr>
          <p:cNvPr id="1048644" name="备注占位符 2"/>
          <p:cNvSpPr>
            <a:spLocks noGrp="1"/>
          </p:cNvSpPr>
          <p:nvPr>
            <p:ph type="body" idx="1"/>
          </p:nvPr>
        </p:nvSpPr>
        <p:spPr/>
        <p:txBody>
          <a:bodyPr/>
          <a:lstStyle/>
          <a:p>
            <a:endParaRPr lang="zh-CN" altLang="en-US"/>
          </a:p>
        </p:txBody>
      </p:sp>
      <p:sp>
        <p:nvSpPr>
          <p:cNvPr id="1048645" name="灯片编号占位符 3"/>
          <p:cNvSpPr>
            <a:spLocks noGrp="1"/>
          </p:cNvSpPr>
          <p:nvPr>
            <p:ph type="sldNum" sz="quarter" idx="10"/>
          </p:nvPr>
        </p:nvSpPr>
        <p:spPr/>
        <p:txBody>
          <a:bodyPr/>
          <a:lstStyle/>
          <a:p>
            <a:fld id="{85D0DACE-38E0-42D2-9336-2B707D34BC6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7" name="幻灯片图像占位符 1"/>
          <p:cNvSpPr>
            <a:spLocks noGrp="1" noRot="1" noChangeAspect="1"/>
          </p:cNvSpPr>
          <p:nvPr>
            <p:ph type="sldImg"/>
          </p:nvPr>
        </p:nvSpPr>
        <p:spPr/>
      </p:sp>
      <p:sp>
        <p:nvSpPr>
          <p:cNvPr id="1048678" name="备注占位符 2"/>
          <p:cNvSpPr>
            <a:spLocks noGrp="1"/>
          </p:cNvSpPr>
          <p:nvPr>
            <p:ph type="body" idx="1"/>
          </p:nvPr>
        </p:nvSpPr>
        <p:spPr/>
        <p:txBody>
          <a:bodyPr/>
          <a:lstStyle/>
          <a:p>
            <a:endParaRPr lang="zh-CN" altLang="en-US"/>
          </a:p>
        </p:txBody>
      </p:sp>
      <p:sp>
        <p:nvSpPr>
          <p:cNvPr id="1048679" name="灯片编号占位符 3"/>
          <p:cNvSpPr>
            <a:spLocks noGrp="1"/>
          </p:cNvSpPr>
          <p:nvPr>
            <p:ph type="sldNum" sz="quarter" idx="10"/>
          </p:nvPr>
        </p:nvSpPr>
        <p:spPr/>
        <p:txBody>
          <a:bodyPr/>
          <a:lstStyle/>
          <a:p>
            <a:fld id="{85D0DACE-38E0-42D2-9336-2B707D34BC6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幻灯片图像占位符 1"/>
          <p:cNvSpPr>
            <a:spLocks noGrp="1" noRot="1" noChangeAspect="1"/>
          </p:cNvSpPr>
          <p:nvPr>
            <p:ph type="sldImg"/>
          </p:nvPr>
        </p:nvSpPr>
        <p:spPr/>
      </p:sp>
      <p:sp>
        <p:nvSpPr>
          <p:cNvPr id="1048656" name="备注占位符 2"/>
          <p:cNvSpPr>
            <a:spLocks noGrp="1"/>
          </p:cNvSpPr>
          <p:nvPr>
            <p:ph type="body" idx="1"/>
          </p:nvPr>
        </p:nvSpPr>
        <p:spPr/>
        <p:txBody>
          <a:bodyPr/>
          <a:lstStyle/>
          <a:p>
            <a:endParaRPr lang="zh-CN" altLang="en-US"/>
          </a:p>
        </p:txBody>
      </p:sp>
      <p:sp>
        <p:nvSpPr>
          <p:cNvPr id="1048657" name="灯片编号占位符 3"/>
          <p:cNvSpPr>
            <a:spLocks noGrp="1"/>
          </p:cNvSpPr>
          <p:nvPr>
            <p:ph type="sldNum" sz="quarter" idx="10"/>
          </p:nvPr>
        </p:nvSpPr>
        <p:spPr/>
        <p:txBody>
          <a:bodyPr/>
          <a:lstStyle/>
          <a:p>
            <a:fld id="{85D0DACE-38E0-42D2-9336-2B707D34BC6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8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104858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48584"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2021/5/7</a:t>
            </a:fld>
            <a:endParaRPr lang="zh-CN" altLang="en-US"/>
          </a:p>
        </p:txBody>
      </p:sp>
      <p:sp>
        <p:nvSpPr>
          <p:cNvPr id="1048585" name="页脚占位符 16"/>
          <p:cNvSpPr>
            <a:spLocks noGrp="1"/>
          </p:cNvSpPr>
          <p:nvPr>
            <p:ph type="ftr" sz="quarter" idx="11"/>
            <p:custDataLst>
              <p:tags r:id="rId4"/>
            </p:custDataLst>
          </p:nvPr>
        </p:nvSpPr>
        <p:spPr/>
        <p:txBody>
          <a:bodyPr/>
          <a:lstStyle/>
          <a:p>
            <a:endParaRPr lang="zh-CN" altLang="en-US" dirty="0"/>
          </a:p>
        </p:txBody>
      </p:sp>
      <p:sp>
        <p:nvSpPr>
          <p:cNvPr id="1048586"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1048705"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2021/5/7</a:t>
            </a:fld>
            <a:endParaRPr lang="zh-CN" altLang="en-US"/>
          </a:p>
        </p:txBody>
      </p:sp>
      <p:sp>
        <p:nvSpPr>
          <p:cNvPr id="1048706" name="页脚占位符 3"/>
          <p:cNvSpPr>
            <a:spLocks noGrp="1"/>
          </p:cNvSpPr>
          <p:nvPr>
            <p:ph type="ftr" sz="quarter" idx="11"/>
            <p:custDataLst>
              <p:tags r:id="rId2"/>
            </p:custDataLst>
          </p:nvPr>
        </p:nvSpPr>
        <p:spPr/>
        <p:txBody>
          <a:bodyPr/>
          <a:lstStyle/>
          <a:p>
            <a:endParaRPr lang="zh-CN" altLang="en-US"/>
          </a:p>
        </p:txBody>
      </p:sp>
      <p:sp>
        <p:nvSpPr>
          <p:cNvPr id="1048707"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8708"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48691" name="日期占位符 2"/>
          <p:cNvSpPr>
            <a:spLocks noGrp="1"/>
          </p:cNvSpPr>
          <p:nvPr>
            <p:ph type="dt" sz="half" idx="10"/>
            <p:custDataLst>
              <p:tags r:id="rId1"/>
            </p:custDataLst>
          </p:nvPr>
        </p:nvSpPr>
        <p:spPr/>
        <p:txBody>
          <a:bodyPr/>
          <a:lstStyle/>
          <a:p>
            <a:fld id="{760FBDFE-C587-4B4C-A407-44438C67B59E}" type="datetimeFigureOut">
              <a:rPr lang="zh-CN" altLang="en-US" smtClean="0"/>
              <a:t>2021/5/7</a:t>
            </a:fld>
            <a:endParaRPr lang="zh-CN" altLang="en-US"/>
          </a:p>
        </p:txBody>
      </p:sp>
      <p:sp>
        <p:nvSpPr>
          <p:cNvPr id="1048692" name="页脚占位符 3"/>
          <p:cNvSpPr>
            <a:spLocks noGrp="1"/>
          </p:cNvSpPr>
          <p:nvPr>
            <p:ph type="ftr" sz="quarter" idx="11"/>
            <p:custDataLst>
              <p:tags r:id="rId2"/>
            </p:custDataLst>
          </p:nvPr>
        </p:nvSpPr>
        <p:spPr/>
        <p:txBody>
          <a:bodyPr/>
          <a:lstStyle/>
          <a:p>
            <a:endParaRPr lang="zh-CN" altLang="en-US"/>
          </a:p>
        </p:txBody>
      </p:sp>
      <p:sp>
        <p:nvSpPr>
          <p:cNvPr id="1048693"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1048694"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695"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p>
        </p:txBody>
      </p:sp>
      <p:sp>
        <p:nvSpPr>
          <p:cNvPr id="1048696"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697"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2021/5/7</a:t>
            </a:fld>
            <a:endParaRPr lang="zh-CN" altLang="en-US"/>
          </a:p>
        </p:txBody>
      </p:sp>
      <p:sp>
        <p:nvSpPr>
          <p:cNvPr id="1048698" name="页脚占位符 4"/>
          <p:cNvSpPr>
            <a:spLocks noGrp="1"/>
          </p:cNvSpPr>
          <p:nvPr>
            <p:ph type="ftr" sz="quarter" idx="11"/>
            <p:custDataLst>
              <p:tags r:id="rId4"/>
            </p:custDataLst>
          </p:nvPr>
        </p:nvSpPr>
        <p:spPr/>
        <p:txBody>
          <a:bodyPr/>
          <a:lstStyle/>
          <a:p>
            <a:endParaRPr lang="zh-CN" altLang="en-US"/>
          </a:p>
        </p:txBody>
      </p:sp>
      <p:sp>
        <p:nvSpPr>
          <p:cNvPr id="1048699"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709"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1048710"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1048711"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2021/5/7</a:t>
            </a:fld>
            <a:endParaRPr lang="zh-CN" altLang="en-US"/>
          </a:p>
        </p:txBody>
      </p:sp>
      <p:sp>
        <p:nvSpPr>
          <p:cNvPr id="1048712" name="页脚占位符 4"/>
          <p:cNvSpPr>
            <a:spLocks noGrp="1"/>
          </p:cNvSpPr>
          <p:nvPr>
            <p:ph type="ftr" sz="quarter" idx="11"/>
            <p:custDataLst>
              <p:tags r:id="rId4"/>
            </p:custDataLst>
          </p:nvPr>
        </p:nvSpPr>
        <p:spPr/>
        <p:txBody>
          <a:bodyPr/>
          <a:lstStyle/>
          <a:p>
            <a:endParaRPr lang="zh-CN" altLang="en-US"/>
          </a:p>
        </p:txBody>
      </p:sp>
      <p:sp>
        <p:nvSpPr>
          <p:cNvPr id="1048713"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714"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p>
        </p:txBody>
      </p:sp>
      <p:sp>
        <p:nvSpPr>
          <p:cNvPr id="1048715"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716"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717" name="日期占位符 4"/>
          <p:cNvSpPr>
            <a:spLocks noGrp="1"/>
          </p:cNvSpPr>
          <p:nvPr>
            <p:ph type="dt" sz="half" idx="10"/>
            <p:custDataLst>
              <p:tags r:id="rId4"/>
            </p:custDataLst>
          </p:nvPr>
        </p:nvSpPr>
        <p:spPr/>
        <p:txBody>
          <a:bodyPr/>
          <a:lstStyle/>
          <a:p>
            <a:fld id="{760FBDFE-C587-4B4C-A407-44438C67B59E}" type="datetimeFigureOut">
              <a:rPr lang="zh-CN" altLang="en-US" smtClean="0"/>
              <a:t>2021/5/7</a:t>
            </a:fld>
            <a:endParaRPr lang="zh-CN" altLang="en-US"/>
          </a:p>
        </p:txBody>
      </p:sp>
      <p:sp>
        <p:nvSpPr>
          <p:cNvPr id="1048718" name="页脚占位符 5"/>
          <p:cNvSpPr>
            <a:spLocks noGrp="1"/>
          </p:cNvSpPr>
          <p:nvPr>
            <p:ph type="ftr" sz="quarter" idx="11"/>
            <p:custDataLst>
              <p:tags r:id="rId5"/>
            </p:custDataLst>
          </p:nvPr>
        </p:nvSpPr>
        <p:spPr/>
        <p:txBody>
          <a:bodyPr/>
          <a:lstStyle/>
          <a:p>
            <a:endParaRPr lang="zh-CN" altLang="en-US"/>
          </a:p>
        </p:txBody>
      </p:sp>
      <p:sp>
        <p:nvSpPr>
          <p:cNvPr id="1048719"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20"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dirty="0">
                <a:sym typeface="+mn-ea"/>
              </a:rPr>
              <a:t>单击此处编辑母版标题样式</a:t>
            </a:r>
          </a:p>
        </p:txBody>
      </p:sp>
      <p:sp>
        <p:nvSpPr>
          <p:cNvPr id="1048721"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1048722"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723"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1048724"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1048725" name="日期占位符 6"/>
          <p:cNvSpPr>
            <a:spLocks noGrp="1"/>
          </p:cNvSpPr>
          <p:nvPr>
            <p:ph type="dt" sz="half" idx="10"/>
            <p:custDataLst>
              <p:tags r:id="rId6"/>
            </p:custDataLst>
          </p:nvPr>
        </p:nvSpPr>
        <p:spPr/>
        <p:txBody>
          <a:bodyPr/>
          <a:lstStyle/>
          <a:p>
            <a:fld id="{760FBDFE-C587-4B4C-A407-44438C67B59E}" type="datetimeFigureOut">
              <a:rPr lang="zh-CN" altLang="en-US" smtClean="0"/>
              <a:t>2021/5/7</a:t>
            </a:fld>
            <a:endParaRPr lang="zh-CN" altLang="en-US"/>
          </a:p>
        </p:txBody>
      </p:sp>
      <p:sp>
        <p:nvSpPr>
          <p:cNvPr id="1048726" name="页脚占位符 7"/>
          <p:cNvSpPr>
            <a:spLocks noGrp="1"/>
          </p:cNvSpPr>
          <p:nvPr>
            <p:ph type="ftr" sz="quarter" idx="11"/>
            <p:custDataLst>
              <p:tags r:id="rId7"/>
            </p:custDataLst>
          </p:nvPr>
        </p:nvSpPr>
        <p:spPr/>
        <p:txBody>
          <a:bodyPr/>
          <a:lstStyle/>
          <a:p>
            <a:endParaRPr lang="zh-CN" altLang="en-US"/>
          </a:p>
        </p:txBody>
      </p:sp>
      <p:sp>
        <p:nvSpPr>
          <p:cNvPr id="1048727"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687"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latin typeface="+mj-lt"/>
                <a:ea typeface="+mj-ea"/>
                <a:cs typeface="+mj-cs"/>
                <a:sym typeface="+mn-ea"/>
              </a:defRPr>
            </a:lvl1pPr>
          </a:lstStyle>
          <a:p>
            <a:pPr lvl="0"/>
            <a:r>
              <a:rPr>
                <a:sym typeface="+mn-ea"/>
              </a:rPr>
              <a:t>单击此处编辑母版标题样式</a:t>
            </a:r>
          </a:p>
        </p:txBody>
      </p:sp>
      <p:sp>
        <p:nvSpPr>
          <p:cNvPr id="1048688" name="日期占位符 2"/>
          <p:cNvSpPr>
            <a:spLocks noGrp="1"/>
          </p:cNvSpPr>
          <p:nvPr>
            <p:ph type="dt" sz="half" idx="10"/>
            <p:custDataLst>
              <p:tags r:id="rId2"/>
            </p:custDataLst>
          </p:nvPr>
        </p:nvSpPr>
        <p:spPr/>
        <p:txBody>
          <a:bodyPr/>
          <a:lstStyle/>
          <a:p>
            <a:fld id="{760FBDFE-C587-4B4C-A407-44438C67B59E}" type="datetimeFigureOut">
              <a:rPr lang="zh-CN" altLang="en-US" smtClean="0"/>
              <a:t>2021/5/7</a:t>
            </a:fld>
            <a:endParaRPr lang="zh-CN" altLang="en-US"/>
          </a:p>
        </p:txBody>
      </p:sp>
      <p:sp>
        <p:nvSpPr>
          <p:cNvPr id="1048689" name="页脚占位符 3"/>
          <p:cNvSpPr>
            <a:spLocks noGrp="1"/>
          </p:cNvSpPr>
          <p:nvPr>
            <p:ph type="ftr" sz="quarter" idx="11"/>
            <p:custDataLst>
              <p:tags r:id="rId3"/>
            </p:custDataLst>
          </p:nvPr>
        </p:nvSpPr>
        <p:spPr/>
        <p:txBody>
          <a:bodyPr/>
          <a:lstStyle/>
          <a:p>
            <a:endParaRPr lang="zh-CN" altLang="en-US"/>
          </a:p>
        </p:txBody>
      </p:sp>
      <p:sp>
        <p:nvSpPr>
          <p:cNvPr id="1048690"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728" name="日期占位符 1"/>
          <p:cNvSpPr>
            <a:spLocks noGrp="1"/>
          </p:cNvSpPr>
          <p:nvPr>
            <p:ph type="dt" sz="half" idx="10"/>
            <p:custDataLst>
              <p:tags r:id="rId1"/>
            </p:custDataLst>
          </p:nvPr>
        </p:nvSpPr>
        <p:spPr/>
        <p:txBody>
          <a:bodyPr/>
          <a:lstStyle/>
          <a:p>
            <a:fld id="{760FBDFE-C587-4B4C-A407-44438C67B59E}" type="datetimeFigureOut">
              <a:rPr lang="zh-CN" altLang="en-US" smtClean="0"/>
              <a:t>2021/5/7</a:t>
            </a:fld>
            <a:endParaRPr lang="zh-CN" altLang="en-US"/>
          </a:p>
        </p:txBody>
      </p:sp>
      <p:sp>
        <p:nvSpPr>
          <p:cNvPr id="1048729" name="页脚占位符 2"/>
          <p:cNvSpPr>
            <a:spLocks noGrp="1"/>
          </p:cNvSpPr>
          <p:nvPr>
            <p:ph type="ftr" sz="quarter" idx="11"/>
            <p:custDataLst>
              <p:tags r:id="rId2"/>
            </p:custDataLst>
          </p:nvPr>
        </p:nvSpPr>
        <p:spPr/>
        <p:txBody>
          <a:bodyPr/>
          <a:lstStyle/>
          <a:p>
            <a:endParaRPr lang="zh-CN" altLang="en-US"/>
          </a:p>
        </p:txBody>
      </p:sp>
      <p:sp>
        <p:nvSpPr>
          <p:cNvPr id="1048730"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1048731"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latin typeface="+mn-lt"/>
                <a:ea typeface="+mn-ea"/>
                <a:cs typeface="+mn-cs"/>
                <a:sym typeface="+mn-ea"/>
              </a:defRPr>
            </a:lvl5pPr>
          </a:lstStyle>
          <a:p>
            <a:pPr lvl="0"/>
            <a:endParaRPr dirty="0">
              <a:sym typeface="+mn-ea"/>
            </a:endParaRPr>
          </a:p>
        </p:txBody>
      </p:sp>
      <p:sp>
        <p:nvSpPr>
          <p:cNvPr id="1048732"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latin typeface="+mn-lt"/>
                <a:ea typeface="+mn-ea"/>
                <a:cs typeface="+mn-cs"/>
                <a:sym typeface="+mn-ea"/>
              </a:defRPr>
            </a:lvl1pPr>
          </a:lstStyle>
          <a:p>
            <a:pPr lvl="0"/>
            <a:r>
              <a:rPr>
                <a:sym typeface="+mn-ea"/>
              </a:rPr>
              <a:t>单击此处编辑母版文本样式</a:t>
            </a:r>
          </a:p>
        </p:txBody>
      </p:sp>
      <p:sp>
        <p:nvSpPr>
          <p:cNvPr id="1048733" name="日期占位符 4"/>
          <p:cNvSpPr>
            <a:spLocks noGrp="1"/>
          </p:cNvSpPr>
          <p:nvPr>
            <p:ph type="dt" sz="half" idx="10"/>
            <p:custDataLst>
              <p:tags r:id="rId3"/>
            </p:custDataLst>
          </p:nvPr>
        </p:nvSpPr>
        <p:spPr/>
        <p:txBody>
          <a:bodyPr/>
          <a:lstStyle/>
          <a:p>
            <a:fld id="{9EFD9D74-47D9-4702-A33C-335B63B48DBF}" type="datetimeFigureOut">
              <a:rPr lang="zh-CN" altLang="en-US" smtClean="0"/>
              <a:t>2021/5/7</a:t>
            </a:fld>
            <a:endParaRPr lang="zh-CN" altLang="en-US" dirty="0"/>
          </a:p>
        </p:txBody>
      </p:sp>
      <p:sp>
        <p:nvSpPr>
          <p:cNvPr id="1048734" name="页脚占位符 5"/>
          <p:cNvSpPr>
            <a:spLocks noGrp="1"/>
          </p:cNvSpPr>
          <p:nvPr>
            <p:ph type="ftr" sz="quarter" idx="11"/>
            <p:custDataLst>
              <p:tags r:id="rId4"/>
            </p:custDataLst>
          </p:nvPr>
        </p:nvSpPr>
        <p:spPr/>
        <p:txBody>
          <a:bodyPr/>
          <a:lstStyle/>
          <a:p>
            <a:endParaRPr lang="zh-CN" altLang="en-US" dirty="0"/>
          </a:p>
        </p:txBody>
      </p:sp>
      <p:sp>
        <p:nvSpPr>
          <p:cNvPr id="1048735"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1048736"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048700"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latin typeface="+mj-lt"/>
                <a:ea typeface="+mj-ea"/>
                <a:cs typeface="+mj-cs"/>
                <a:sym typeface="+mn-ea"/>
              </a:defRPr>
            </a:lvl1pPr>
          </a:lstStyle>
          <a:p>
            <a:pPr lvl="0"/>
            <a:r>
              <a:rPr>
                <a:sym typeface="+mn-ea"/>
              </a:rPr>
              <a:t>单击此处编辑母版标题样式</a:t>
            </a:r>
          </a:p>
        </p:txBody>
      </p:sp>
      <p:sp>
        <p:nvSpPr>
          <p:cNvPr id="1048701"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702" name="日期占位符 3"/>
          <p:cNvSpPr>
            <a:spLocks noGrp="1"/>
          </p:cNvSpPr>
          <p:nvPr>
            <p:ph type="dt" sz="half" idx="10"/>
            <p:custDataLst>
              <p:tags r:id="rId3"/>
            </p:custDataLst>
          </p:nvPr>
        </p:nvSpPr>
        <p:spPr/>
        <p:txBody>
          <a:bodyPr/>
          <a:lstStyle/>
          <a:p>
            <a:fld id="{760FBDFE-C587-4B4C-A407-44438C67B59E}" type="datetimeFigureOut">
              <a:rPr lang="zh-CN" altLang="en-US" smtClean="0"/>
              <a:t>2021/5/7</a:t>
            </a:fld>
            <a:endParaRPr lang="zh-CN" altLang="en-US"/>
          </a:p>
        </p:txBody>
      </p:sp>
      <p:sp>
        <p:nvSpPr>
          <p:cNvPr id="1048703" name="页脚占位符 4"/>
          <p:cNvSpPr>
            <a:spLocks noGrp="1"/>
          </p:cNvSpPr>
          <p:nvPr>
            <p:ph type="ftr" sz="quarter" idx="11"/>
            <p:custDataLst>
              <p:tags r:id="rId4"/>
            </p:custDataLst>
          </p:nvPr>
        </p:nvSpPr>
        <p:spPr/>
        <p:txBody>
          <a:bodyPr/>
          <a:lstStyle/>
          <a:p>
            <a:endParaRPr lang="zh-CN" altLang="en-US"/>
          </a:p>
        </p:txBody>
      </p:sp>
      <p:sp>
        <p:nvSpPr>
          <p:cNvPr id="1048704"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1048576"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1048577"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048578"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2021/5/7</a:t>
            </a:fld>
            <a:endParaRPr lang="zh-CN" altLang="en-US"/>
          </a:p>
        </p:txBody>
      </p:sp>
      <p:sp>
        <p:nvSpPr>
          <p:cNvPr id="1048579"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1048580"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1048581"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9.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3.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4.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5.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7.xml"/><Relationship Id="rId5" Type="http://schemas.openxmlformats.org/officeDocument/2006/relationships/image" Target="../media/image6.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8.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7.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8.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08" name="矩形 10"/>
          <p:cNvSpPr/>
          <p:nvPr/>
        </p:nvSpPr>
        <p:spPr>
          <a:xfrm>
            <a:off x="1270" y="678815"/>
            <a:ext cx="12197715" cy="554990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9" name="文本框 24"/>
          <p:cNvSpPr txBox="1"/>
          <p:nvPr/>
        </p:nvSpPr>
        <p:spPr>
          <a:xfrm>
            <a:off x="4940381" y="626745"/>
            <a:ext cx="1657826" cy="732508"/>
          </a:xfrm>
          <a:prstGeom prst="rect">
            <a:avLst/>
          </a:prstGeom>
          <a:noFill/>
        </p:spPr>
        <p:txBody>
          <a:bodyPr wrap="none" rtlCol="0" anchor="t">
            <a:spAutoFit/>
          </a:bodyPr>
          <a:lstStyle/>
          <a:p>
            <a:pPr algn="ctr">
              <a:lnSpc>
                <a:spcPct val="130000"/>
              </a:lnSpc>
            </a:pPr>
            <a:r>
              <a:rPr lang="en-US" altLang="zh-CN" sz="3200" dirty="0" smtClean="0">
                <a:solidFill>
                  <a:schemeClr val="tx2">
                    <a:lumMod val="25000"/>
                  </a:schemeClr>
                </a:solidFill>
                <a:latin typeface="+mn-ea"/>
                <a:sym typeface="+mn-ea"/>
              </a:rPr>
              <a:t>Lead-in</a:t>
            </a:r>
            <a:endParaRPr lang="en-US" altLang="zh-CN" sz="3200" dirty="0">
              <a:solidFill>
                <a:schemeClr val="tx2">
                  <a:lumMod val="25000"/>
                </a:schemeClr>
              </a:solidFill>
              <a:latin typeface="+mn-ea"/>
              <a:cs typeface="方正清刻本悦宋简体" panose="02000000000000000000" pitchFamily="2" charset="-122"/>
              <a:sym typeface="+mn-ea"/>
            </a:endParaRPr>
          </a:p>
        </p:txBody>
      </p:sp>
      <p:sp>
        <p:nvSpPr>
          <p:cNvPr id="1048619" name="矩形 34"/>
          <p:cNvSpPr/>
          <p:nvPr/>
        </p:nvSpPr>
        <p:spPr>
          <a:xfrm>
            <a:off x="318167" y="1696313"/>
            <a:ext cx="11880817" cy="4231928"/>
          </a:xfrm>
          <a:prstGeom prst="rect">
            <a:avLst/>
          </a:prstGeom>
        </p:spPr>
        <p:txBody>
          <a:bodyPr wrap="square">
            <a:spAutoFit/>
          </a:bodyPr>
          <a:lstStyle/>
          <a:p>
            <a:pPr algn="just">
              <a:lnSpc>
                <a:spcPct val="150000"/>
              </a:lnSpc>
              <a:spcAft>
                <a:spcPts val="600"/>
              </a:spcAft>
              <a:buClr>
                <a:srgbClr val="5ABEAA"/>
              </a:buClr>
            </a:pPr>
            <a:r>
              <a:rPr lang="en-US" altLang="zh-CN" dirty="0"/>
              <a:t>The topic of werewolves in </a:t>
            </a:r>
            <a:r>
              <a:rPr lang="en-US" altLang="zh-CN" dirty="0" smtClean="0"/>
              <a:t>the XXI century</a:t>
            </a:r>
            <a:r>
              <a:rPr lang="en-US" altLang="zh-CN" dirty="0"/>
              <a:t> is perhaps one of the most discussed and studied. Along with </a:t>
            </a:r>
            <a:r>
              <a:rPr lang="en-US" altLang="zh-CN" b="1" dirty="0"/>
              <a:t>vampires</a:t>
            </a:r>
            <a:r>
              <a:rPr lang="en-US" altLang="zh-CN" dirty="0"/>
              <a:t> and </a:t>
            </a:r>
            <a:r>
              <a:rPr lang="en-US" altLang="zh-CN" b="1" dirty="0"/>
              <a:t>zombies</a:t>
            </a:r>
            <a:r>
              <a:rPr lang="en-US" altLang="zh-CN" dirty="0"/>
              <a:t>, </a:t>
            </a:r>
            <a:r>
              <a:rPr lang="en-US" altLang="zh-CN" dirty="0" smtClean="0"/>
              <a:t>the</a:t>
            </a:r>
            <a:r>
              <a:rPr lang="en-US" altLang="zh-CN" dirty="0"/>
              <a:t> image of werewolves is firmly entrenched in world cinema and literature. However, as a rule, </a:t>
            </a:r>
            <a:endParaRPr lang="en-US" altLang="zh-CN" dirty="0" smtClean="0"/>
          </a:p>
          <a:p>
            <a:pPr algn="just">
              <a:lnSpc>
                <a:spcPct val="150000"/>
              </a:lnSpc>
              <a:spcAft>
                <a:spcPts val="600"/>
              </a:spcAft>
              <a:buClr>
                <a:srgbClr val="5ABEAA"/>
              </a:buClr>
            </a:pPr>
            <a:r>
              <a:rPr lang="en-US" altLang="zh-CN" dirty="0" smtClean="0"/>
              <a:t>speaking</a:t>
            </a:r>
            <a:r>
              <a:rPr lang="en-US" altLang="zh-CN" dirty="0"/>
              <a:t> about the motives for the transformation of a person into an animal, most people have information mainly about </a:t>
            </a:r>
            <a:r>
              <a:rPr lang="en-US" altLang="zh-CN" dirty="0" smtClean="0"/>
              <a:t>lycanthropy(</a:t>
            </a:r>
            <a:r>
              <a:rPr lang="zh-CN" altLang="en-US" dirty="0" smtClean="0"/>
              <a:t>变狼妄想）</a:t>
            </a:r>
            <a:r>
              <a:rPr lang="en-US" altLang="zh-CN" dirty="0" smtClean="0"/>
              <a:t>,</a:t>
            </a:r>
            <a:r>
              <a:rPr lang="en-US" altLang="zh-CN" dirty="0"/>
              <a:t> that is, about the specific transformation of a </a:t>
            </a:r>
            <a:r>
              <a:rPr lang="en-US" altLang="zh-CN" dirty="0" smtClean="0"/>
              <a:t>person</a:t>
            </a:r>
            <a:r>
              <a:rPr lang="en-US" altLang="zh-CN" dirty="0"/>
              <a:t> into a wolf </a:t>
            </a:r>
            <a:r>
              <a:rPr lang="en-US" altLang="zh-CN" dirty="0" smtClean="0"/>
              <a:t>(</a:t>
            </a:r>
            <a:r>
              <a:rPr lang="en-US" altLang="zh-CN" dirty="0"/>
              <a:t>werewolf).  </a:t>
            </a:r>
            <a:r>
              <a:rPr lang="en-US" altLang="zh-CN" dirty="0" smtClean="0"/>
              <a:t>At</a:t>
            </a:r>
            <a:r>
              <a:rPr lang="en-US" altLang="zh-CN" dirty="0"/>
              <a:t> the </a:t>
            </a:r>
            <a:endParaRPr lang="en-US" altLang="zh-CN" dirty="0" smtClean="0"/>
          </a:p>
          <a:p>
            <a:pPr algn="just">
              <a:lnSpc>
                <a:spcPct val="150000"/>
              </a:lnSpc>
              <a:spcAft>
                <a:spcPts val="600"/>
              </a:spcAft>
              <a:buClr>
                <a:srgbClr val="5ABEAA"/>
              </a:buClr>
            </a:pPr>
            <a:r>
              <a:rPr lang="en-US" altLang="zh-CN" dirty="0" smtClean="0"/>
              <a:t>same</a:t>
            </a:r>
            <a:r>
              <a:rPr lang="en-US" altLang="zh-CN" dirty="0"/>
              <a:t> time, </a:t>
            </a:r>
            <a:r>
              <a:rPr lang="en-US" altLang="zh-CN" dirty="0" smtClean="0"/>
              <a:t>the</a:t>
            </a:r>
            <a:r>
              <a:rPr lang="en-US" altLang="zh-CN" dirty="0"/>
              <a:t> theme of werewolves is represented by a fairly large number of transformations of a person not </a:t>
            </a:r>
            <a:endParaRPr lang="en-US" altLang="zh-CN" dirty="0" smtClean="0"/>
          </a:p>
          <a:p>
            <a:pPr algn="just">
              <a:lnSpc>
                <a:spcPct val="150000"/>
              </a:lnSpc>
              <a:spcAft>
                <a:spcPts val="600"/>
              </a:spcAft>
              <a:buClr>
                <a:srgbClr val="5ABEAA"/>
              </a:buClr>
            </a:pPr>
            <a:r>
              <a:rPr lang="en-US" altLang="zh-CN" dirty="0" smtClean="0"/>
              <a:t>only</a:t>
            </a:r>
            <a:r>
              <a:rPr lang="en-US" altLang="zh-CN" dirty="0"/>
              <a:t> into a wolf but also into other animals. In Chinese mythology, one of the most popular werewolf myths is the myth of the </a:t>
            </a:r>
            <a:r>
              <a:rPr lang="en-US" altLang="zh-CN" b="1" dirty="0" err="1" smtClean="0"/>
              <a:t>Huli</a:t>
            </a:r>
            <a:r>
              <a:rPr lang="en-US" altLang="zh-CN" b="1" dirty="0" smtClean="0"/>
              <a:t>-Jing</a:t>
            </a:r>
            <a:r>
              <a:rPr lang="en-US" altLang="zh-CN" dirty="0"/>
              <a:t> or </a:t>
            </a:r>
            <a:r>
              <a:rPr lang="en-US" altLang="zh-CN" b="1" dirty="0"/>
              <a:t>werewolf foxes</a:t>
            </a:r>
            <a:r>
              <a:rPr lang="en-US" altLang="zh-CN" dirty="0"/>
              <a:t>. </a:t>
            </a:r>
            <a:r>
              <a:rPr lang="en-US" altLang="zh-CN" dirty="0" smtClean="0"/>
              <a:t>In</a:t>
            </a:r>
            <a:r>
              <a:rPr lang="en-US" altLang="zh-CN" dirty="0"/>
              <a:t> the Middle Ages, these myths were very popular </a:t>
            </a:r>
            <a:r>
              <a:rPr lang="en-US" altLang="zh-CN" dirty="0" smtClean="0"/>
              <a:t>and</a:t>
            </a:r>
            <a:r>
              <a:rPr lang="en-US" altLang="zh-CN" dirty="0"/>
              <a:t> in-demand </a:t>
            </a:r>
            <a:r>
              <a:rPr lang="en-US" altLang="zh-CN" dirty="0" smtClean="0"/>
              <a:t>among</a:t>
            </a:r>
            <a:r>
              <a:rPr lang="en-US" altLang="zh-CN" dirty="0"/>
              <a:t> </a:t>
            </a:r>
            <a:r>
              <a:rPr lang="en-US" altLang="zh-CN" dirty="0" smtClean="0"/>
              <a:t>writers</a:t>
            </a:r>
            <a:r>
              <a:rPr lang="en-US" altLang="zh-CN" dirty="0"/>
              <a:t>. But what is the attitude of </a:t>
            </a:r>
            <a:r>
              <a:rPr lang="en-US" altLang="zh-CN" dirty="0" err="1" smtClean="0"/>
              <a:t>Huli</a:t>
            </a:r>
            <a:r>
              <a:rPr lang="en-US" altLang="zh-CN" dirty="0" smtClean="0"/>
              <a:t>-Jing</a:t>
            </a:r>
            <a:r>
              <a:rPr lang="en-US" altLang="zh-CN" dirty="0"/>
              <a:t> in modern China?  </a:t>
            </a:r>
            <a:r>
              <a:rPr lang="en-US" altLang="zh-CN" dirty="0" smtClean="0"/>
              <a:t>Are</a:t>
            </a:r>
            <a:r>
              <a:rPr lang="en-US" altLang="zh-CN" dirty="0"/>
              <a:t> they given </a:t>
            </a:r>
            <a:r>
              <a:rPr lang="en-US" altLang="zh-CN" dirty="0" smtClean="0"/>
              <a:t>a</a:t>
            </a:r>
            <a:r>
              <a:rPr lang="en-US" altLang="zh-CN" dirty="0"/>
              <a:t> place in modern </a:t>
            </a:r>
            <a:endParaRPr lang="en-US" altLang="zh-CN" dirty="0" smtClean="0"/>
          </a:p>
          <a:p>
            <a:pPr algn="just">
              <a:lnSpc>
                <a:spcPct val="150000"/>
              </a:lnSpc>
              <a:spcAft>
                <a:spcPts val="600"/>
              </a:spcAft>
              <a:buClr>
                <a:srgbClr val="5ABEAA"/>
              </a:buClr>
            </a:pPr>
            <a:r>
              <a:rPr lang="en-US" altLang="zh-CN" dirty="0" smtClean="0"/>
              <a:t>culture</a:t>
            </a:r>
            <a:r>
              <a:rPr lang="en-US" altLang="zh-CN" dirty="0"/>
              <a:t>, or </a:t>
            </a:r>
            <a:r>
              <a:rPr lang="en-US" altLang="zh-CN" dirty="0" smtClean="0"/>
              <a:t>do werewolf</a:t>
            </a:r>
            <a:r>
              <a:rPr lang="en-US" altLang="zh-CN" dirty="0"/>
              <a:t> foxes now sound more like a kind of atavism or a </a:t>
            </a:r>
            <a:r>
              <a:rPr lang="en-US" altLang="zh-CN" dirty="0" smtClean="0"/>
              <a:t>children’s</a:t>
            </a:r>
            <a:r>
              <a:rPr lang="en-US" altLang="zh-CN" dirty="0"/>
              <a:t> fairy tale?</a:t>
            </a:r>
            <a:endParaRPr lang="zh-CN" altLang="en-US" dirty="0" smtClean="0">
              <a:solidFill>
                <a:schemeClr val="tx1"/>
              </a:solidFill>
              <a:latin typeface="微软雅黑" panose="020B0503020204020204" charset="-122"/>
              <a:ea typeface="微软雅黑" panose="020B0503020204020204" charset="-122"/>
              <a:cs typeface="微软雅黑" panose="020B0503020204020204" charset="-122"/>
              <a:sym typeface="Gill Sans"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8609"/>
                                        </p:tgtEl>
                                        <p:attrNameLst>
                                          <p:attrName>style.visibility</p:attrName>
                                        </p:attrNameLst>
                                      </p:cBhvr>
                                      <p:to>
                                        <p:strVal val="visible"/>
                                      </p:to>
                                    </p:set>
                                    <p:animEffect transition="in" filter="fade">
                                      <p:cBhvr>
                                        <p:cTn id="7" dur="500"/>
                                        <p:tgtEl>
                                          <p:spTgt spid="10486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48619"/>
                                        </p:tgtEl>
                                        <p:attrNameLst>
                                          <p:attrName>style.visibility</p:attrName>
                                        </p:attrNameLst>
                                      </p:cBhvr>
                                      <p:to>
                                        <p:strVal val="visible"/>
                                      </p:to>
                                    </p:set>
                                    <p:anim calcmode="lin" valueType="num">
                                      <p:cBhvr additive="base">
                                        <p:cTn id="12" dur="500" fill="hold"/>
                                        <p:tgtEl>
                                          <p:spTgt spid="1048619"/>
                                        </p:tgtEl>
                                        <p:attrNameLst>
                                          <p:attrName>ppt_x</p:attrName>
                                        </p:attrNameLst>
                                      </p:cBhvr>
                                      <p:tavLst>
                                        <p:tav tm="0">
                                          <p:val>
                                            <p:strVal val="#ppt_x"/>
                                          </p:val>
                                        </p:tav>
                                        <p:tav tm="100000">
                                          <p:val>
                                            <p:strVal val="#ppt_x"/>
                                          </p:val>
                                        </p:tav>
                                      </p:tavLst>
                                    </p:anim>
                                    <p:anim calcmode="lin" valueType="num">
                                      <p:cBhvr additive="base">
                                        <p:cTn id="13" dur="500" fill="hold"/>
                                        <p:tgtEl>
                                          <p:spTgt spid="10486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9" grpId="0"/>
      <p:bldP spid="10486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01" name="矩形 1"/>
          <p:cNvSpPr/>
          <p:nvPr/>
        </p:nvSpPr>
        <p:spPr>
          <a:xfrm>
            <a:off x="1272" y="274954"/>
            <a:ext cx="12137856" cy="6583045"/>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48603" name="矩形 28"/>
          <p:cNvSpPr/>
          <p:nvPr/>
        </p:nvSpPr>
        <p:spPr>
          <a:xfrm>
            <a:off x="-1" y="1027403"/>
            <a:ext cx="5524901" cy="5355312"/>
          </a:xfrm>
          <a:prstGeom prst="rect">
            <a:avLst/>
          </a:prstGeom>
        </p:spPr>
        <p:txBody>
          <a:bodyPr wrap="square">
            <a:spAutoFit/>
          </a:bodyPr>
          <a:lstStyle/>
          <a:p>
            <a:pPr>
              <a:lnSpc>
                <a:spcPct val="150000"/>
              </a:lnSpc>
              <a:spcAft>
                <a:spcPts val="600"/>
              </a:spcAft>
              <a:buClr>
                <a:srgbClr val="5ABEAA"/>
              </a:buClr>
            </a:pPr>
            <a:r>
              <a:rPr lang="en-US" altLang="zh-CN" dirty="0"/>
              <a:t>In Japanese folklore, these animals have great </a:t>
            </a:r>
            <a:endParaRPr lang="en-US" altLang="zh-CN" dirty="0" smtClean="0"/>
          </a:p>
          <a:p>
            <a:pPr>
              <a:lnSpc>
                <a:spcPct val="150000"/>
              </a:lnSpc>
              <a:spcAft>
                <a:spcPts val="600"/>
              </a:spcAft>
              <a:buClr>
                <a:srgbClr val="5ABEAA"/>
              </a:buClr>
            </a:pPr>
            <a:r>
              <a:rPr lang="en-US" altLang="zh-CN" dirty="0" smtClean="0"/>
              <a:t>knowledge</a:t>
            </a:r>
            <a:r>
              <a:rPr lang="en-US" altLang="zh-CN" dirty="0"/>
              <a:t>, long life, and magical abilities. Chief </a:t>
            </a:r>
            <a:endParaRPr lang="en-US" altLang="zh-CN" dirty="0" smtClean="0"/>
          </a:p>
          <a:p>
            <a:pPr>
              <a:lnSpc>
                <a:spcPct val="150000"/>
              </a:lnSpc>
              <a:spcAft>
                <a:spcPts val="600"/>
              </a:spcAft>
              <a:buClr>
                <a:srgbClr val="5ABEAA"/>
              </a:buClr>
            </a:pPr>
            <a:r>
              <a:rPr lang="en-US" altLang="zh-CN" dirty="0" smtClean="0"/>
              <a:t>among</a:t>
            </a:r>
            <a:r>
              <a:rPr lang="en-US" altLang="zh-CN" dirty="0"/>
              <a:t> them is the ability to take </a:t>
            </a:r>
            <a:r>
              <a:rPr lang="en-US" altLang="zh-CN" dirty="0" err="1" smtClean="0"/>
              <a:t>shapeshift</a:t>
            </a:r>
            <a:r>
              <a:rPr lang="en-US" altLang="zh-CN" dirty="0"/>
              <a:t> </a:t>
            </a:r>
            <a:endParaRPr lang="en-US" altLang="zh-CN" dirty="0" smtClean="0"/>
          </a:p>
          <a:p>
            <a:pPr>
              <a:lnSpc>
                <a:spcPct val="150000"/>
              </a:lnSpc>
              <a:spcAft>
                <a:spcPts val="600"/>
              </a:spcAft>
              <a:buClr>
                <a:srgbClr val="5ABEAA"/>
              </a:buClr>
            </a:pPr>
            <a:r>
              <a:rPr lang="en-US" altLang="zh-CN" dirty="0" smtClean="0"/>
              <a:t>themselves</a:t>
            </a:r>
            <a:r>
              <a:rPr lang="en-US" altLang="zh-CN" dirty="0"/>
              <a:t>; </a:t>
            </a:r>
            <a:r>
              <a:rPr lang="en-US" altLang="zh-CN" dirty="0" smtClean="0"/>
              <a:t>the</a:t>
            </a:r>
            <a:r>
              <a:rPr lang="en-US" altLang="zh-CN" dirty="0"/>
              <a:t> fox, according to legend, learns to </a:t>
            </a:r>
            <a:endParaRPr lang="en-US" altLang="zh-CN" dirty="0" smtClean="0"/>
          </a:p>
          <a:p>
            <a:pPr>
              <a:lnSpc>
                <a:spcPct val="150000"/>
              </a:lnSpc>
              <a:spcAft>
                <a:spcPts val="600"/>
              </a:spcAft>
              <a:buClr>
                <a:srgbClr val="5ABEAA"/>
              </a:buClr>
            </a:pPr>
            <a:r>
              <a:rPr lang="en-US" altLang="zh-CN" dirty="0" smtClean="0"/>
              <a:t>do</a:t>
            </a:r>
            <a:r>
              <a:rPr lang="en-US" altLang="zh-CN" dirty="0"/>
              <a:t> this </a:t>
            </a:r>
            <a:r>
              <a:rPr lang="en-US" altLang="zh-CN" dirty="0" smtClean="0"/>
              <a:t>after</a:t>
            </a:r>
            <a:r>
              <a:rPr lang="en-US" altLang="zh-CN" dirty="0"/>
              <a:t> </a:t>
            </a:r>
            <a:r>
              <a:rPr lang="en-US" altLang="zh-CN" dirty="0" smtClean="0"/>
              <a:t>reaching</a:t>
            </a:r>
            <a:r>
              <a:rPr lang="en-US" altLang="zh-CN" dirty="0"/>
              <a:t> a certain </a:t>
            </a:r>
            <a:r>
              <a:rPr lang="en-US" altLang="zh-CN" dirty="0" smtClean="0"/>
              <a:t>age.</a:t>
            </a:r>
            <a:r>
              <a:rPr lang="en-US" altLang="zh-CN" dirty="0"/>
              <a:t> </a:t>
            </a:r>
            <a:endParaRPr lang="en-US" altLang="zh-CN" dirty="0" smtClean="0"/>
          </a:p>
          <a:p>
            <a:pPr>
              <a:lnSpc>
                <a:spcPct val="150000"/>
              </a:lnSpc>
              <a:spcAft>
                <a:spcPts val="600"/>
              </a:spcAft>
              <a:buClr>
                <a:srgbClr val="5ABEAA"/>
              </a:buClr>
            </a:pPr>
            <a:r>
              <a:rPr lang="en-US" altLang="zh-CN" dirty="0" err="1" smtClean="0"/>
              <a:t>Kitsune</a:t>
            </a:r>
            <a:r>
              <a:rPr lang="en-US" altLang="zh-CN" dirty="0"/>
              <a:t> usually take the form of seductive beauty, </a:t>
            </a:r>
            <a:r>
              <a:rPr lang="en-US" altLang="zh-CN" dirty="0" smtClean="0"/>
              <a:t>a pretty</a:t>
            </a:r>
            <a:r>
              <a:rPr lang="en-US" altLang="zh-CN" dirty="0"/>
              <a:t> young </a:t>
            </a:r>
            <a:r>
              <a:rPr lang="en-US" altLang="zh-CN" dirty="0" smtClean="0"/>
              <a:t>girl, but</a:t>
            </a:r>
            <a:r>
              <a:rPr lang="en-US" altLang="zh-CN" dirty="0"/>
              <a:t> sometimes they turn into </a:t>
            </a:r>
            <a:endParaRPr lang="en-US" altLang="zh-CN" dirty="0" smtClean="0"/>
          </a:p>
          <a:p>
            <a:pPr>
              <a:lnSpc>
                <a:spcPct val="150000"/>
              </a:lnSpc>
              <a:spcAft>
                <a:spcPts val="600"/>
              </a:spcAft>
              <a:buClr>
                <a:srgbClr val="5ABEAA"/>
              </a:buClr>
            </a:pPr>
            <a:r>
              <a:rPr lang="en-US" altLang="zh-CN" dirty="0" smtClean="0"/>
              <a:t>men</a:t>
            </a:r>
            <a:r>
              <a:rPr lang="en-US" altLang="zh-CN" dirty="0"/>
              <a:t>. </a:t>
            </a:r>
            <a:r>
              <a:rPr lang="en-US" altLang="zh-CN" dirty="0" smtClean="0"/>
              <a:t>It</a:t>
            </a:r>
            <a:r>
              <a:rPr lang="en-US" altLang="zh-CN" dirty="0"/>
              <a:t> should be </a:t>
            </a:r>
            <a:r>
              <a:rPr lang="en-US" altLang="zh-CN" dirty="0" smtClean="0"/>
              <a:t>noted</a:t>
            </a:r>
            <a:r>
              <a:rPr lang="en-US" altLang="zh-CN" dirty="0"/>
              <a:t> that in Japanese </a:t>
            </a:r>
            <a:r>
              <a:rPr lang="en-US" altLang="zh-CN" dirty="0" smtClean="0"/>
              <a:t>mythology</a:t>
            </a:r>
          </a:p>
          <a:p>
            <a:pPr>
              <a:lnSpc>
                <a:spcPct val="150000"/>
              </a:lnSpc>
              <a:spcAft>
                <a:spcPts val="600"/>
              </a:spcAft>
              <a:buClr>
                <a:srgbClr val="5ABEAA"/>
              </a:buClr>
            </a:pPr>
            <a:r>
              <a:rPr lang="en-US" altLang="zh-CN" dirty="0" smtClean="0"/>
              <a:t>there was</a:t>
            </a:r>
            <a:r>
              <a:rPr lang="en-US" altLang="zh-CN" dirty="0"/>
              <a:t> a mixture of indigenous Japanese beliefs </a:t>
            </a:r>
            <a:endParaRPr lang="en-US" altLang="zh-CN" dirty="0" smtClean="0"/>
          </a:p>
          <a:p>
            <a:pPr>
              <a:lnSpc>
                <a:spcPct val="150000"/>
              </a:lnSpc>
              <a:spcAft>
                <a:spcPts val="600"/>
              </a:spcAft>
              <a:buClr>
                <a:srgbClr val="5ABEAA"/>
              </a:buClr>
            </a:pPr>
            <a:r>
              <a:rPr lang="en-US" altLang="zh-CN" dirty="0" smtClean="0"/>
              <a:t>that</a:t>
            </a:r>
            <a:r>
              <a:rPr lang="en-US" altLang="zh-CN" dirty="0"/>
              <a:t> </a:t>
            </a:r>
            <a:r>
              <a:rPr lang="en-US" altLang="zh-CN" dirty="0" smtClean="0"/>
              <a:t>characterized</a:t>
            </a:r>
            <a:r>
              <a:rPr lang="en-US" altLang="zh-CN" dirty="0"/>
              <a:t> the fox as an attribute of the </a:t>
            </a:r>
            <a:r>
              <a:rPr lang="en-US" altLang="zh-CN" dirty="0" smtClean="0"/>
              <a:t>god</a:t>
            </a:r>
          </a:p>
          <a:p>
            <a:pPr>
              <a:lnSpc>
                <a:spcPct val="150000"/>
              </a:lnSpc>
              <a:spcAft>
                <a:spcPts val="600"/>
              </a:spcAft>
              <a:buClr>
                <a:srgbClr val="5ABEAA"/>
              </a:buClr>
            </a:pPr>
            <a:r>
              <a:rPr lang="en-US" altLang="zh-CN" dirty="0"/>
              <a:t> </a:t>
            </a:r>
            <a:r>
              <a:rPr lang="en-US" altLang="zh-CN" dirty="0" smtClean="0"/>
              <a:t>Inari.</a:t>
            </a:r>
            <a:endParaRPr lang="zh-CN" altLang="en-US" sz="1100" dirty="0" smtClean="0">
              <a:solidFill>
                <a:schemeClr val="tx2">
                  <a:lumMod val="25000"/>
                </a:schemeClr>
              </a:solidFill>
              <a:latin typeface="+mn-ea"/>
              <a:cs typeface="+mn-ea"/>
              <a:sym typeface="Gill Sans" charset="0"/>
            </a:endParaRPr>
          </a:p>
        </p:txBody>
      </p:sp>
      <p:sp>
        <p:nvSpPr>
          <p:cNvPr id="2" name="TextBox 1"/>
          <p:cNvSpPr txBox="1"/>
          <p:nvPr/>
        </p:nvSpPr>
        <p:spPr>
          <a:xfrm>
            <a:off x="1272" y="274953"/>
            <a:ext cx="5754635" cy="1224951"/>
          </a:xfrm>
          <a:prstGeom prst="rect">
            <a:avLst/>
          </a:prstGeom>
          <a:noFill/>
        </p:spPr>
        <p:txBody>
          <a:bodyPr wrap="square" rtlCol="0">
            <a:spAutoFit/>
          </a:bodyPr>
          <a:lstStyle/>
          <a:p>
            <a:pPr>
              <a:lnSpc>
                <a:spcPct val="130000"/>
              </a:lnSpc>
            </a:pPr>
            <a:r>
              <a:rPr lang="en-US" altLang="zh-CN" sz="3200" dirty="0" err="1"/>
              <a:t>Kitsune</a:t>
            </a:r>
            <a:r>
              <a:rPr lang="en-US" altLang="zh-CN" sz="3200" dirty="0"/>
              <a:t> (</a:t>
            </a:r>
            <a:r>
              <a:rPr lang="ja-JP" altLang="en-US" sz="3200" dirty="0"/>
              <a:t>キツネ</a:t>
            </a:r>
            <a:r>
              <a:rPr lang="zh-CN" altLang="en-US" sz="3200" dirty="0"/>
              <a:t>）</a:t>
            </a:r>
            <a:r>
              <a:rPr lang="en-US" altLang="zh-CN" sz="3200" dirty="0"/>
              <a:t>in Japan</a:t>
            </a:r>
            <a:endParaRPr lang="zh-CN" altLang="en-US" sz="3200" dirty="0"/>
          </a:p>
          <a:p>
            <a:endParaRPr lang="zh-CN" altLang="en-US" sz="3200" b="1" dirty="0"/>
          </a:p>
        </p:txBody>
      </p:sp>
      <p:pic>
        <p:nvPicPr>
          <p:cNvPr id="7174" name="Picture 6" descr="https://d-paper.i4.cn/max/2019/05/15/14/1557903088638_6416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8648" y="274954"/>
            <a:ext cx="2816260" cy="65830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44907" y="334822"/>
            <a:ext cx="3894221" cy="6463308"/>
          </a:xfrm>
          <a:prstGeom prst="rect">
            <a:avLst/>
          </a:prstGeom>
          <a:noFill/>
        </p:spPr>
        <p:txBody>
          <a:bodyPr wrap="square" rtlCol="0">
            <a:spAutoFit/>
          </a:bodyPr>
          <a:lstStyle/>
          <a:p>
            <a:r>
              <a:rPr lang="en-US" altLang="zh-CN" dirty="0" smtClean="0"/>
              <a:t>Initially</a:t>
            </a:r>
            <a:r>
              <a:rPr lang="en-US" altLang="zh-CN" dirty="0"/>
              <a:t>, foxes were the messengers (</a:t>
            </a:r>
            <a:r>
              <a:rPr lang="en-US" altLang="zh-CN" dirty="0" err="1"/>
              <a:t>tsukai</a:t>
            </a:r>
            <a:r>
              <a:rPr lang="en-US" altLang="zh-CN" dirty="0"/>
              <a:t>) of this deity, but now the </a:t>
            </a:r>
            <a:endParaRPr lang="en-US" altLang="zh-CN" dirty="0" smtClean="0"/>
          </a:p>
          <a:p>
            <a:r>
              <a:rPr lang="en-US" altLang="zh-CN" dirty="0" smtClean="0"/>
              <a:t>difference</a:t>
            </a:r>
            <a:r>
              <a:rPr lang="en-US" altLang="zh-CN" dirty="0"/>
              <a:t> between them has </a:t>
            </a:r>
            <a:endParaRPr lang="en-US" altLang="zh-CN" dirty="0" smtClean="0"/>
          </a:p>
          <a:p>
            <a:r>
              <a:rPr lang="en-US" altLang="zh-CN" dirty="0" smtClean="0"/>
              <a:t>become</a:t>
            </a:r>
            <a:r>
              <a:rPr lang="en-US" altLang="zh-CN" dirty="0"/>
              <a:t> so blurred that Inari is sometimes depicted as a fox by himself. </a:t>
            </a:r>
            <a:endParaRPr lang="en-US" altLang="zh-CN" dirty="0" smtClean="0"/>
          </a:p>
          <a:p>
            <a:r>
              <a:rPr lang="en-US" altLang="zh-CN" dirty="0" smtClean="0"/>
              <a:t>In</a:t>
            </a:r>
            <a:r>
              <a:rPr lang="en-US" altLang="zh-CN" dirty="0"/>
              <a:t> Buddhism, they gained fame thanks to the </a:t>
            </a:r>
            <a:r>
              <a:rPr lang="en-US" altLang="zh-CN" dirty="0" err="1"/>
              <a:t>Shingon</a:t>
            </a:r>
            <a:r>
              <a:rPr lang="en-US" altLang="zh-CN" dirty="0"/>
              <a:t> school of secret </a:t>
            </a:r>
            <a:endParaRPr lang="en-US" altLang="zh-CN" dirty="0" smtClean="0"/>
          </a:p>
          <a:p>
            <a:r>
              <a:rPr lang="en-US" altLang="zh-CN" dirty="0" smtClean="0"/>
              <a:t>Buddhism</a:t>
            </a:r>
            <a:r>
              <a:rPr lang="en-US" altLang="zh-CN" dirty="0"/>
              <a:t>, popular in the </a:t>
            </a:r>
            <a:r>
              <a:rPr lang="en-US" altLang="zh-CN" dirty="0" smtClean="0"/>
              <a:t>9</a:t>
            </a:r>
            <a:r>
              <a:rPr lang="en-US" altLang="zh-CN" baseline="30000" dirty="0" smtClean="0"/>
              <a:t>th</a:t>
            </a:r>
            <a:r>
              <a:rPr lang="en-US" altLang="zh-CN" dirty="0" smtClean="0"/>
              <a:t>-10</a:t>
            </a:r>
            <a:r>
              <a:rPr lang="en-US" altLang="zh-CN" baseline="30000" dirty="0" smtClean="0"/>
              <a:t>th</a:t>
            </a:r>
            <a:r>
              <a:rPr lang="en-US" altLang="zh-CN" dirty="0" smtClean="0"/>
              <a:t> </a:t>
            </a:r>
            <a:r>
              <a:rPr lang="en-US" altLang="zh-CN" dirty="0"/>
              <a:t> centuries in </a:t>
            </a:r>
            <a:r>
              <a:rPr lang="en-US" altLang="zh-CN" dirty="0" err="1" smtClean="0"/>
              <a:t>Japan,one</a:t>
            </a:r>
            <a:r>
              <a:rPr lang="en-US" altLang="zh-CN" dirty="0"/>
              <a:t> of the </a:t>
            </a:r>
            <a:endParaRPr lang="en-US" altLang="zh-CN" dirty="0" smtClean="0"/>
          </a:p>
          <a:p>
            <a:r>
              <a:rPr lang="en-US" altLang="zh-CN" dirty="0" smtClean="0"/>
              <a:t>Main deities</a:t>
            </a:r>
            <a:r>
              <a:rPr lang="en-US" altLang="zh-CN" dirty="0"/>
              <a:t> of which, </a:t>
            </a:r>
            <a:r>
              <a:rPr lang="en-US" altLang="zh-CN" dirty="0" err="1"/>
              <a:t>Dakini</a:t>
            </a:r>
            <a:r>
              <a:rPr lang="en-US" altLang="zh-CN" dirty="0"/>
              <a:t>, was </a:t>
            </a:r>
            <a:endParaRPr lang="en-US" altLang="zh-CN" dirty="0" smtClean="0"/>
          </a:p>
          <a:p>
            <a:r>
              <a:rPr lang="en-US" altLang="zh-CN" dirty="0" smtClean="0"/>
              <a:t>depicted</a:t>
            </a:r>
            <a:r>
              <a:rPr lang="en-US" altLang="zh-CN" dirty="0"/>
              <a:t> riding a fox across the sky. A </a:t>
            </a:r>
            <a:r>
              <a:rPr lang="en-US" altLang="zh-CN" dirty="0" err="1"/>
              <a:t>kitsune</a:t>
            </a:r>
            <a:r>
              <a:rPr lang="en-US" altLang="zh-CN" dirty="0"/>
              <a:t> can have up to nine tails. </a:t>
            </a:r>
            <a:endParaRPr lang="en-US" altLang="zh-CN" dirty="0" smtClean="0"/>
          </a:p>
          <a:p>
            <a:r>
              <a:rPr lang="en-US" altLang="zh-CN" dirty="0" smtClean="0"/>
              <a:t>In</a:t>
            </a:r>
            <a:r>
              <a:rPr lang="en-US" altLang="zh-CN" dirty="0"/>
              <a:t> general, it is believed that the </a:t>
            </a:r>
            <a:endParaRPr lang="en-US" altLang="zh-CN" dirty="0" smtClean="0"/>
          </a:p>
          <a:p>
            <a:r>
              <a:rPr lang="en-US" altLang="zh-CN" dirty="0" smtClean="0"/>
              <a:t>older</a:t>
            </a:r>
            <a:r>
              <a:rPr lang="en-US" altLang="zh-CN" dirty="0"/>
              <a:t> and stronger the foxes are, </a:t>
            </a:r>
            <a:r>
              <a:rPr lang="en-US" altLang="zh-CN" dirty="0" err="1" smtClean="0"/>
              <a:t>themore</a:t>
            </a:r>
            <a:r>
              <a:rPr lang="en-US" altLang="zh-CN" dirty="0"/>
              <a:t> tails they have. Some </a:t>
            </a:r>
            <a:r>
              <a:rPr lang="en-US" altLang="zh-CN" dirty="0" err="1" smtClean="0"/>
              <a:t>sourceseven</a:t>
            </a:r>
            <a:r>
              <a:rPr lang="en-US" altLang="zh-CN" dirty="0"/>
              <a:t> claim that a </a:t>
            </a:r>
            <a:r>
              <a:rPr lang="en-US" altLang="zh-CN" dirty="0" err="1"/>
              <a:t>kitsune</a:t>
            </a:r>
            <a:r>
              <a:rPr lang="en-US" altLang="zh-CN" dirty="0"/>
              <a:t> grows an extra tail every hundred or </a:t>
            </a:r>
            <a:r>
              <a:rPr lang="en-US" altLang="zh-CN" dirty="0" smtClean="0"/>
              <a:t>thousand years</a:t>
            </a:r>
            <a:r>
              <a:rPr lang="en-US" altLang="zh-CN" dirty="0"/>
              <a:t> of its life. However, foxes </a:t>
            </a:r>
            <a:endParaRPr lang="en-US" altLang="zh-CN" dirty="0" smtClean="0"/>
          </a:p>
          <a:p>
            <a:r>
              <a:rPr lang="en-US" altLang="zh-CN" dirty="0"/>
              <a:t>f</a:t>
            </a:r>
            <a:r>
              <a:rPr lang="en-US" altLang="zh-CN" dirty="0" smtClean="0"/>
              <a:t>ound in</a:t>
            </a:r>
            <a:r>
              <a:rPr lang="en-US" altLang="zh-CN" dirty="0"/>
              <a:t> fairy tales almost always </a:t>
            </a:r>
            <a:endParaRPr lang="en-US" altLang="zh-CN" dirty="0" smtClean="0"/>
          </a:p>
          <a:p>
            <a:r>
              <a:rPr lang="en-US" altLang="zh-CN" dirty="0" smtClean="0"/>
              <a:t>have</a:t>
            </a:r>
            <a:r>
              <a:rPr lang="en-US" altLang="zh-CN" dirty="0"/>
              <a:t> </a:t>
            </a:r>
            <a:r>
              <a:rPr lang="en-US" altLang="zh-CN" dirty="0" smtClean="0"/>
              <a:t>one,</a:t>
            </a:r>
            <a:r>
              <a:rPr lang="en-US" altLang="zh-CN" dirty="0"/>
              <a:t> five, or nine tails. When </a:t>
            </a:r>
            <a:endParaRPr lang="en-US" altLang="zh-CN" dirty="0" smtClean="0"/>
          </a:p>
          <a:p>
            <a:r>
              <a:rPr lang="en-US" altLang="zh-CN" dirty="0" err="1" smtClean="0"/>
              <a:t>Kitsune</a:t>
            </a:r>
            <a:r>
              <a:rPr lang="en-US" altLang="zh-CN" dirty="0" smtClean="0"/>
              <a:t> are</a:t>
            </a:r>
            <a:r>
              <a:rPr lang="en-US" altLang="zh-CN" dirty="0"/>
              <a:t> given nine tails, their fur </a:t>
            </a:r>
            <a:endParaRPr lang="en-US" altLang="zh-CN" dirty="0" smtClean="0"/>
          </a:p>
          <a:p>
            <a:r>
              <a:rPr lang="en-US" altLang="zh-CN" dirty="0" smtClean="0"/>
              <a:t>turns</a:t>
            </a:r>
            <a:r>
              <a:rPr lang="en-US" altLang="zh-CN" dirty="0"/>
              <a:t> </a:t>
            </a:r>
            <a:r>
              <a:rPr lang="en-US" altLang="zh-CN" dirty="0" smtClean="0"/>
              <a:t>silvery</a:t>
            </a:r>
            <a:r>
              <a:rPr lang="en-US" altLang="zh-CN" dirty="0"/>
              <a:t>, white, or gold.</a:t>
            </a:r>
            <a:br>
              <a:rPr lang="en-US" altLang="zh-CN" dirty="0"/>
            </a:br>
            <a:endParaRPr lang="zh-CN" altLang="en-US" dirty="0"/>
          </a:p>
        </p:txBody>
      </p:sp>
    </p:spTree>
    <p:custDataLst>
      <p:tags r:id="rId1"/>
    </p:custDataLst>
    <p:extLst>
      <p:ext uri="{BB962C8B-B14F-4D97-AF65-F5344CB8AC3E}">
        <p14:creationId xmlns:p14="http://schemas.microsoft.com/office/powerpoint/2010/main" val="97306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48603"/>
                                        </p:tgtEl>
                                        <p:attrNameLst>
                                          <p:attrName>style.visibility</p:attrName>
                                        </p:attrNameLst>
                                      </p:cBhvr>
                                      <p:to>
                                        <p:strVal val="visible"/>
                                      </p:to>
                                    </p:set>
                                    <p:animEffect transition="in" filter="fade">
                                      <p:cBhvr>
                                        <p:cTn id="13" dur="1000"/>
                                        <p:tgtEl>
                                          <p:spTgt spid="1048603"/>
                                        </p:tgtEl>
                                      </p:cBhvr>
                                    </p:animEffect>
                                    <p:anim calcmode="lin" valueType="num">
                                      <p:cBhvr>
                                        <p:cTn id="14" dur="1000" fill="hold"/>
                                        <p:tgtEl>
                                          <p:spTgt spid="1048603"/>
                                        </p:tgtEl>
                                        <p:attrNameLst>
                                          <p:attrName>ppt_x</p:attrName>
                                        </p:attrNameLst>
                                      </p:cBhvr>
                                      <p:tavLst>
                                        <p:tav tm="0">
                                          <p:val>
                                            <p:strVal val="#ppt_x"/>
                                          </p:val>
                                        </p:tav>
                                        <p:tav tm="100000">
                                          <p:val>
                                            <p:strVal val="#ppt_x"/>
                                          </p:val>
                                        </p:tav>
                                      </p:tavLst>
                                    </p:anim>
                                    <p:anim calcmode="lin" valueType="num">
                                      <p:cBhvr>
                                        <p:cTn id="15" dur="1000" fill="hold"/>
                                        <p:tgtEl>
                                          <p:spTgt spid="104860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3"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01" name="矩形 1"/>
          <p:cNvSpPr/>
          <p:nvPr/>
        </p:nvSpPr>
        <p:spPr>
          <a:xfrm>
            <a:off x="1272" y="274954"/>
            <a:ext cx="12137856" cy="6583045"/>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48603" name="矩形 28"/>
          <p:cNvSpPr/>
          <p:nvPr/>
        </p:nvSpPr>
        <p:spPr>
          <a:xfrm>
            <a:off x="-1" y="1027403"/>
            <a:ext cx="12139129" cy="5078313"/>
          </a:xfrm>
          <a:prstGeom prst="rect">
            <a:avLst/>
          </a:prstGeom>
        </p:spPr>
        <p:txBody>
          <a:bodyPr wrap="square">
            <a:spAutoFit/>
          </a:bodyPr>
          <a:lstStyle/>
          <a:p>
            <a:pPr>
              <a:lnSpc>
                <a:spcPct val="150000"/>
              </a:lnSpc>
              <a:spcAft>
                <a:spcPts val="600"/>
              </a:spcAft>
              <a:buClr>
                <a:srgbClr val="5ABEAA"/>
              </a:buClr>
            </a:pPr>
            <a:r>
              <a:rPr lang="en-US" altLang="zh-CN" dirty="0" err="1"/>
              <a:t>Kumiho</a:t>
            </a:r>
            <a:r>
              <a:rPr lang="en-US" altLang="zh-CN" dirty="0"/>
              <a:t> - (</a:t>
            </a:r>
            <a:r>
              <a:rPr lang="ko-KR" altLang="en-US" dirty="0"/>
              <a:t>구 </a:t>
            </a:r>
            <a:r>
              <a:rPr lang="en-US" altLang="ko-KR" dirty="0"/>
              <a:t>"</a:t>
            </a:r>
            <a:r>
              <a:rPr lang="en-US" altLang="zh-CN" dirty="0" err="1"/>
              <a:t>ku</a:t>
            </a:r>
            <a:r>
              <a:rPr lang="en-US" altLang="zh-CN" dirty="0"/>
              <a:t>" - nine, </a:t>
            </a:r>
            <a:r>
              <a:rPr lang="ko-KR" altLang="en-US" dirty="0"/>
              <a:t>미 </a:t>
            </a:r>
            <a:r>
              <a:rPr lang="en-US" altLang="ko-KR" dirty="0"/>
              <a:t>"</a:t>
            </a:r>
            <a:r>
              <a:rPr lang="en-US" altLang="zh-CN" dirty="0"/>
              <a:t>mi" - tail, </a:t>
            </a:r>
            <a:r>
              <a:rPr lang="ko-KR" altLang="en-US" dirty="0"/>
              <a:t>호 </a:t>
            </a:r>
            <a:r>
              <a:rPr lang="en-US" altLang="ko-KR" dirty="0"/>
              <a:t>"</a:t>
            </a:r>
            <a:r>
              <a:rPr lang="en-US" altLang="zh-CN" dirty="0"/>
              <a:t>ho" - fox - "fox with nine tails") is a folklore animal, the fox of which is first mentioned in the era of </a:t>
            </a:r>
            <a:r>
              <a:rPr lang="en-US" altLang="zh-CN" dirty="0" err="1"/>
              <a:t>Gojoseon</a:t>
            </a:r>
            <a:r>
              <a:rPr lang="en-US" altLang="zh-CN" dirty="0"/>
              <a:t>. According to legends, only a fox that lives for a thousand years can become </a:t>
            </a:r>
            <a:r>
              <a:rPr lang="ko-KR" altLang="en-US" dirty="0"/>
              <a:t>구미호</a:t>
            </a:r>
            <a:r>
              <a:rPr lang="en-US" altLang="ko-KR" dirty="0"/>
              <a:t>. </a:t>
            </a:r>
            <a:r>
              <a:rPr lang="en-US" altLang="zh-CN" dirty="0"/>
              <a:t>One of her superpowers is transforming into a beautiful girl. Although in myths there are also references to the becoming of a charming young man. In this form, the mythical animal fell in love with the opposite sex, and then ate their liver (according to some beliefs, and the heart). Why exactly the liver? We can say that the liver contains human energy, that is, we eat and receive the energy that our liver stores. In a later period, </a:t>
            </a:r>
            <a:r>
              <a:rPr lang="en-US" altLang="zh-CN" dirty="0" err="1"/>
              <a:t>Kumiho</a:t>
            </a:r>
            <a:r>
              <a:rPr lang="en-US" altLang="zh-CN" dirty="0"/>
              <a:t>, according to numerous legends, could get rid of the status of a monster and become a man forever. </a:t>
            </a:r>
            <a:r>
              <a:rPr lang="en-US" altLang="zh-CN" dirty="0" err="1"/>
              <a:t>Kumiho</a:t>
            </a:r>
            <a:r>
              <a:rPr lang="en-US" altLang="zh-CN" dirty="0"/>
              <a:t> can transform into a human if one of three conditions is met: she refrains from eating corpses and killing people for a thousand days; the person who recognized her as </a:t>
            </a:r>
            <a:r>
              <a:rPr lang="en-US" altLang="zh-CN" dirty="0" err="1"/>
              <a:t>Kumiho</a:t>
            </a:r>
            <a:r>
              <a:rPr lang="en-US" altLang="zh-CN" dirty="0"/>
              <a:t> when she is in human form will keep this secret for ten years; </a:t>
            </a:r>
            <a:r>
              <a:rPr lang="en-US" altLang="zh-CN" dirty="0" err="1"/>
              <a:t>Kumiho</a:t>
            </a:r>
            <a:r>
              <a:rPr lang="en-US" altLang="zh-CN" dirty="0"/>
              <a:t> will eat the liver of thousands of men over a thousand years (if this does not happen, it will disintegrate into many small bubbles); the first condition (then reduced to a hundred days) is sometimes added to the offer of help to any person who will need it</a:t>
            </a:r>
            <a:endParaRPr lang="zh-CN" altLang="en-US" sz="1100" dirty="0" smtClean="0">
              <a:solidFill>
                <a:schemeClr val="tx2">
                  <a:lumMod val="25000"/>
                </a:schemeClr>
              </a:solidFill>
              <a:latin typeface="+mn-ea"/>
              <a:cs typeface="+mn-ea"/>
              <a:sym typeface="Gill Sans" charset="0"/>
            </a:endParaRPr>
          </a:p>
        </p:txBody>
      </p:sp>
      <p:sp>
        <p:nvSpPr>
          <p:cNvPr id="2" name="TextBox 1"/>
          <p:cNvSpPr txBox="1"/>
          <p:nvPr/>
        </p:nvSpPr>
        <p:spPr>
          <a:xfrm>
            <a:off x="1272" y="274953"/>
            <a:ext cx="5754635" cy="1224951"/>
          </a:xfrm>
          <a:prstGeom prst="rect">
            <a:avLst/>
          </a:prstGeom>
          <a:noFill/>
        </p:spPr>
        <p:txBody>
          <a:bodyPr wrap="square" rtlCol="0">
            <a:spAutoFit/>
          </a:bodyPr>
          <a:lstStyle/>
          <a:p>
            <a:pPr>
              <a:lnSpc>
                <a:spcPct val="130000"/>
              </a:lnSpc>
            </a:pPr>
            <a:r>
              <a:rPr lang="en-US" altLang="zh-CN" sz="3200" dirty="0" err="1">
                <a:sym typeface="+mn-ea"/>
              </a:rPr>
              <a:t>Kumiho</a:t>
            </a:r>
            <a:r>
              <a:rPr lang="en-US" altLang="zh-CN" sz="3200" dirty="0">
                <a:sym typeface="+mn-ea"/>
              </a:rPr>
              <a:t> (</a:t>
            </a:r>
            <a:r>
              <a:rPr lang="ko-KR" altLang="en-US" sz="3200" dirty="0"/>
              <a:t>구 미 호</a:t>
            </a:r>
            <a:r>
              <a:rPr lang="en-US" altLang="ko-KR" sz="3200" dirty="0"/>
              <a:t>) in Korea</a:t>
            </a:r>
          </a:p>
          <a:p>
            <a:endParaRPr lang="zh-CN" altLang="en-US" sz="3200" b="1" dirty="0"/>
          </a:p>
        </p:txBody>
      </p:sp>
    </p:spTree>
    <p:custDataLst>
      <p:tags r:id="rId1"/>
    </p:custDataLst>
    <p:extLst>
      <p:ext uri="{BB962C8B-B14F-4D97-AF65-F5344CB8AC3E}">
        <p14:creationId xmlns:p14="http://schemas.microsoft.com/office/powerpoint/2010/main" val="930254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01" name="矩形 1"/>
          <p:cNvSpPr/>
          <p:nvPr/>
        </p:nvSpPr>
        <p:spPr>
          <a:xfrm>
            <a:off x="31199" y="228614"/>
            <a:ext cx="12137856" cy="6583045"/>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 name="TextBox 2"/>
          <p:cNvSpPr txBox="1"/>
          <p:nvPr/>
        </p:nvSpPr>
        <p:spPr>
          <a:xfrm>
            <a:off x="519764" y="654518"/>
            <a:ext cx="6294922" cy="4247317"/>
          </a:xfrm>
          <a:prstGeom prst="rect">
            <a:avLst/>
          </a:prstGeom>
          <a:noFill/>
        </p:spPr>
        <p:txBody>
          <a:bodyPr wrap="square" rtlCol="0">
            <a:spAutoFit/>
          </a:bodyPr>
          <a:lstStyle/>
          <a:p>
            <a:pPr marL="571500" indent="-571500">
              <a:lnSpc>
                <a:spcPct val="150000"/>
              </a:lnSpc>
              <a:buFont typeface="Arial" pitchFamily="34" charset="0"/>
              <a:buChar char="•"/>
            </a:pPr>
            <a:r>
              <a:rPr lang="en-US" altLang="zh-CN" sz="3600" dirty="0" err="1" smtClean="0"/>
              <a:t>Huli-jing</a:t>
            </a:r>
            <a:endParaRPr lang="en-US" altLang="zh-CN" sz="3600" dirty="0" smtClean="0"/>
          </a:p>
          <a:p>
            <a:pPr marL="571500" indent="-571500">
              <a:lnSpc>
                <a:spcPct val="150000"/>
              </a:lnSpc>
              <a:buFont typeface="Arial" pitchFamily="34" charset="0"/>
              <a:buChar char="•"/>
            </a:pPr>
            <a:r>
              <a:rPr lang="en-US" altLang="zh-CN" sz="3600" dirty="0"/>
              <a:t>Werewolf foxes</a:t>
            </a:r>
            <a:endParaRPr lang="zh-CN" altLang="en-US" sz="3600" dirty="0"/>
          </a:p>
          <a:p>
            <a:pPr marL="571500" indent="-571500">
              <a:lnSpc>
                <a:spcPct val="150000"/>
              </a:lnSpc>
              <a:buFont typeface="Arial" pitchFamily="34" charset="0"/>
              <a:buChar char="•"/>
            </a:pPr>
            <a:r>
              <a:rPr lang="en-US" altLang="zh-CN" sz="3600" dirty="0"/>
              <a:t>Coquette</a:t>
            </a:r>
          </a:p>
          <a:p>
            <a:pPr marL="571500" indent="-571500">
              <a:lnSpc>
                <a:spcPct val="150000"/>
              </a:lnSpc>
              <a:buFont typeface="Arial" pitchFamily="34" charset="0"/>
              <a:buChar char="•"/>
            </a:pPr>
            <a:r>
              <a:rPr lang="en-US" altLang="zh-CN" sz="3600" dirty="0"/>
              <a:t>Vixen</a:t>
            </a:r>
          </a:p>
          <a:p>
            <a:pPr marL="571500" indent="-571500">
              <a:lnSpc>
                <a:spcPct val="150000"/>
              </a:lnSpc>
              <a:buFont typeface="Arial" pitchFamily="34" charset="0"/>
              <a:buChar char="•"/>
            </a:pPr>
            <a:r>
              <a:rPr lang="en-US" altLang="zh-CN" sz="3600" dirty="0" smtClean="0"/>
              <a:t>Fox spirit</a:t>
            </a:r>
          </a:p>
        </p:txBody>
      </p:sp>
      <p:sp>
        <p:nvSpPr>
          <p:cNvPr id="4" name="TextBox 3"/>
          <p:cNvSpPr txBox="1"/>
          <p:nvPr/>
        </p:nvSpPr>
        <p:spPr>
          <a:xfrm>
            <a:off x="7767587" y="933382"/>
            <a:ext cx="3118585" cy="1815882"/>
          </a:xfrm>
          <a:prstGeom prst="rect">
            <a:avLst/>
          </a:prstGeom>
          <a:noFill/>
        </p:spPr>
        <p:txBody>
          <a:bodyPr wrap="square" rtlCol="0">
            <a:spAutoFit/>
          </a:bodyPr>
          <a:lstStyle/>
          <a:p>
            <a:r>
              <a:rPr lang="en-US" altLang="zh-CN" sz="2800" dirty="0" smtClean="0"/>
              <a:t>Transliteration</a:t>
            </a:r>
          </a:p>
          <a:p>
            <a:endParaRPr lang="en-US" altLang="zh-CN" sz="2800" dirty="0"/>
          </a:p>
          <a:p>
            <a:endParaRPr lang="en-US" altLang="zh-CN" sz="2800" dirty="0" smtClean="0"/>
          </a:p>
          <a:p>
            <a:r>
              <a:rPr lang="en-US" altLang="zh-CN" sz="2800" dirty="0" smtClean="0"/>
              <a:t>Free translation</a:t>
            </a:r>
            <a:endParaRPr lang="zh-CN" altLang="en-US" sz="2800" dirty="0"/>
          </a:p>
        </p:txBody>
      </p:sp>
      <p:sp>
        <p:nvSpPr>
          <p:cNvPr id="5" name="TextBox 4"/>
          <p:cNvSpPr txBox="1"/>
          <p:nvPr/>
        </p:nvSpPr>
        <p:spPr>
          <a:xfrm>
            <a:off x="7767587" y="3792354"/>
            <a:ext cx="2367815" cy="1815882"/>
          </a:xfrm>
          <a:prstGeom prst="rect">
            <a:avLst/>
          </a:prstGeom>
          <a:noFill/>
        </p:spPr>
        <p:txBody>
          <a:bodyPr wrap="square" rtlCol="0">
            <a:spAutoFit/>
          </a:bodyPr>
          <a:lstStyle/>
          <a:p>
            <a:r>
              <a:rPr lang="en-US" altLang="zh-CN" sz="2800" dirty="0" smtClean="0"/>
              <a:t>Derogatory</a:t>
            </a:r>
          </a:p>
          <a:p>
            <a:endParaRPr lang="en-US" altLang="zh-CN" sz="2800" dirty="0"/>
          </a:p>
          <a:p>
            <a:endParaRPr lang="en-US" altLang="zh-CN" sz="2800" dirty="0" smtClean="0"/>
          </a:p>
          <a:p>
            <a:r>
              <a:rPr lang="en-US" altLang="zh-CN" sz="2800" dirty="0"/>
              <a:t>N</a:t>
            </a:r>
            <a:r>
              <a:rPr lang="en-US" altLang="zh-CN" sz="2800" dirty="0" smtClean="0"/>
              <a:t>eutral</a:t>
            </a:r>
            <a:endParaRPr lang="zh-CN" altLang="en-US" sz="2800" dirty="0"/>
          </a:p>
        </p:txBody>
      </p:sp>
      <p:sp>
        <p:nvSpPr>
          <p:cNvPr id="7" name="TextBox 6"/>
          <p:cNvSpPr txBox="1"/>
          <p:nvPr/>
        </p:nvSpPr>
        <p:spPr>
          <a:xfrm>
            <a:off x="4908883" y="4063093"/>
            <a:ext cx="1058779" cy="1323439"/>
          </a:xfrm>
          <a:prstGeom prst="rect">
            <a:avLst/>
          </a:prstGeom>
          <a:noFill/>
        </p:spPr>
        <p:txBody>
          <a:bodyPr wrap="square" rtlCol="0">
            <a:spAutoFit/>
          </a:bodyPr>
          <a:lstStyle/>
          <a:p>
            <a:r>
              <a:rPr lang="en-US" altLang="zh-CN" sz="4000" b="1" dirty="0">
                <a:latin typeface="宋体"/>
                <a:ea typeface="宋体"/>
              </a:rPr>
              <a:t>√</a:t>
            </a:r>
            <a:endParaRPr lang="en-US" altLang="zh-CN" sz="4000" b="1" dirty="0"/>
          </a:p>
          <a:p>
            <a:endParaRPr lang="zh-CN" altLang="en-US" sz="4000" b="1" dirty="0"/>
          </a:p>
        </p:txBody>
      </p:sp>
    </p:spTree>
    <p:custDataLst>
      <p:tags r:id="rId1"/>
    </p:custDataLst>
    <p:extLst>
      <p:ext uri="{BB962C8B-B14F-4D97-AF65-F5344CB8AC3E}">
        <p14:creationId xmlns:p14="http://schemas.microsoft.com/office/powerpoint/2010/main" val="19285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9" name="图片 7" descr="006z09Zkgy1g326bmz6e7j33wg5xox6q"/>
          <p:cNvPicPr>
            <a:picLocks noChangeAspect="1"/>
          </p:cNvPicPr>
          <p:nvPr/>
        </p:nvPicPr>
        <p:blipFill>
          <a:blip r:embed="rId4"/>
          <a:srcRect l="1777" t="1839" r="1676" b="61024"/>
          <a:stretch>
            <a:fillRect/>
          </a:stretch>
        </p:blipFill>
        <p:spPr>
          <a:xfrm>
            <a:off x="-10160" y="-47625"/>
            <a:ext cx="12222480" cy="7123430"/>
          </a:xfrm>
          <a:prstGeom prst="rect">
            <a:avLst/>
          </a:prstGeom>
        </p:spPr>
      </p:pic>
      <p:sp>
        <p:nvSpPr>
          <p:cNvPr id="1048680" name="矩形 8"/>
          <p:cNvSpPr/>
          <p:nvPr/>
        </p:nvSpPr>
        <p:spPr>
          <a:xfrm>
            <a:off x="952902" y="-53340"/>
            <a:ext cx="10285964" cy="7141210"/>
          </a:xfrm>
          <a:prstGeom prst="rect">
            <a:avLst/>
          </a:prstGeom>
          <a:solidFill>
            <a:schemeClr val="accent2">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770738" y="2762451"/>
            <a:ext cx="7430703" cy="1323439"/>
          </a:xfrm>
          <a:prstGeom prst="rect">
            <a:avLst/>
          </a:prstGeom>
          <a:noFill/>
        </p:spPr>
        <p:txBody>
          <a:bodyPr wrap="square" rtlCol="0">
            <a:spAutoFit/>
          </a:bodyPr>
          <a:lstStyle/>
          <a:p>
            <a:r>
              <a:rPr lang="en-US" altLang="zh-CN" sz="8000" dirty="0" smtClean="0">
                <a:latin typeface="Blackadder ITC" pitchFamily="82" charset="0"/>
              </a:rPr>
              <a:t>Thanks for listening</a:t>
            </a:r>
            <a:endParaRPr lang="zh-CN" altLang="en-US" sz="8000" dirty="0">
              <a:latin typeface="Blackadder ITC" pitchFamily="82" charset="0"/>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7" descr="006z09Zkgy1g326bmz6e7j33wg5xox6q"/>
          <p:cNvPicPr>
            <a:picLocks noChangeAspect="1"/>
          </p:cNvPicPr>
          <p:nvPr/>
        </p:nvPicPr>
        <p:blipFill>
          <a:blip r:embed="rId4"/>
          <a:srcRect l="1777" t="1839" r="1676" b="61024"/>
          <a:stretch>
            <a:fillRect/>
          </a:stretch>
        </p:blipFill>
        <p:spPr>
          <a:xfrm>
            <a:off x="-10160" y="-47625"/>
            <a:ext cx="12222480" cy="7123430"/>
          </a:xfrm>
          <a:prstGeom prst="rect">
            <a:avLst/>
          </a:prstGeom>
        </p:spPr>
      </p:pic>
      <p:sp>
        <p:nvSpPr>
          <p:cNvPr id="1048587" name="矩形 8"/>
          <p:cNvSpPr/>
          <p:nvPr/>
        </p:nvSpPr>
        <p:spPr>
          <a:xfrm>
            <a:off x="8564016" y="-68415"/>
            <a:ext cx="3594102" cy="7141210"/>
          </a:xfrm>
          <a:prstGeom prst="rect">
            <a:avLst/>
          </a:prstGeom>
          <a:solidFill>
            <a:schemeClr val="accent2">
              <a:lumMod val="40000"/>
              <a:lumOff val="60000"/>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p:cNvSpPr txBox="1"/>
          <p:nvPr/>
        </p:nvSpPr>
        <p:spPr>
          <a:xfrm>
            <a:off x="8647015" y="2444620"/>
            <a:ext cx="3442316" cy="1938992"/>
          </a:xfrm>
          <a:prstGeom prst="rect">
            <a:avLst/>
          </a:prstGeom>
          <a:noFill/>
        </p:spPr>
        <p:txBody>
          <a:bodyPr wrap="square" rtlCol="0">
            <a:spAutoFit/>
          </a:bodyPr>
          <a:lstStyle/>
          <a:p>
            <a:r>
              <a:rPr lang="en-US" altLang="zh-CN" sz="6000" dirty="0" smtClean="0">
                <a:latin typeface="Blackadder ITC" pitchFamily="82" charset="0"/>
              </a:rPr>
              <a:t>Mythology: </a:t>
            </a:r>
            <a:r>
              <a:rPr lang="en-US" altLang="zh-CN" sz="6000" dirty="0" err="1" smtClean="0">
                <a:latin typeface="Blackadder ITC" pitchFamily="82" charset="0"/>
              </a:rPr>
              <a:t>Huli-jing</a:t>
            </a:r>
            <a:endParaRPr lang="zh-CN" altLang="en-US" sz="6000" dirty="0">
              <a:latin typeface="Blackadder ITC" pitchFamily="82" charset="0"/>
            </a:endParaRPr>
          </a:p>
        </p:txBody>
      </p:sp>
      <p:sp>
        <p:nvSpPr>
          <p:cNvPr id="4" name="TextBox 3"/>
          <p:cNvSpPr txBox="1"/>
          <p:nvPr/>
        </p:nvSpPr>
        <p:spPr>
          <a:xfrm>
            <a:off x="10659524" y="4386933"/>
            <a:ext cx="1191916" cy="461665"/>
          </a:xfrm>
          <a:prstGeom prst="rect">
            <a:avLst/>
          </a:prstGeom>
          <a:noFill/>
        </p:spPr>
        <p:txBody>
          <a:bodyPr wrap="square" rtlCol="0">
            <a:spAutoFit/>
          </a:bodyPr>
          <a:lstStyle/>
          <a:p>
            <a:r>
              <a:rPr lang="zh-CN" altLang="en-US" sz="2400" dirty="0"/>
              <a:t>伍斯仪</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4016" y="-68415"/>
            <a:ext cx="3648304" cy="2405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9425" t="30678" r="16011" b="32587"/>
          <a:stretch/>
        </p:blipFill>
        <p:spPr bwMode="auto">
          <a:xfrm>
            <a:off x="8591117" y="4848598"/>
            <a:ext cx="3594102" cy="2254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7" descr="006z09Zkgy1g326bmz6e7j33wg5xox6q"/>
          <p:cNvPicPr>
            <a:picLocks noChangeAspect="1"/>
          </p:cNvPicPr>
          <p:nvPr/>
        </p:nvPicPr>
        <p:blipFill>
          <a:blip r:embed="rId4"/>
          <a:srcRect l="1777" t="9377" r="1778" b="54585"/>
          <a:stretch>
            <a:fillRect/>
          </a:stretch>
        </p:blipFill>
        <p:spPr>
          <a:xfrm>
            <a:off x="1270" y="-1270"/>
            <a:ext cx="12197715" cy="6919595"/>
          </a:xfrm>
          <a:prstGeom prst="rect">
            <a:avLst/>
          </a:prstGeom>
        </p:spPr>
      </p:pic>
      <p:sp>
        <p:nvSpPr>
          <p:cNvPr id="1048594" name="矩形 8"/>
          <p:cNvSpPr/>
          <p:nvPr/>
        </p:nvSpPr>
        <p:spPr>
          <a:xfrm>
            <a:off x="1249045" y="-1905"/>
            <a:ext cx="9702165" cy="6920865"/>
          </a:xfrm>
          <a:prstGeom prst="rect">
            <a:avLst/>
          </a:prstGeom>
          <a:solidFill>
            <a:schemeClr val="accent2">
              <a:lumMod val="40000"/>
              <a:lumOff val="60000"/>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1"/>
          <p:cNvGrpSpPr/>
          <p:nvPr/>
        </p:nvGrpSpPr>
        <p:grpSpPr>
          <a:xfrm>
            <a:off x="1343562" y="948372"/>
            <a:ext cx="8869764" cy="5646420"/>
            <a:chOff x="4416" y="3481"/>
            <a:chExt cx="10164" cy="8892"/>
          </a:xfrm>
        </p:grpSpPr>
        <p:sp>
          <p:nvSpPr>
            <p:cNvPr id="1048595" name="FLYING IMPRESSION FID FEIZHAO    qq:1964271550"/>
            <p:cNvSpPr txBox="1"/>
            <p:nvPr/>
          </p:nvSpPr>
          <p:spPr>
            <a:xfrm>
              <a:off x="4720" y="3481"/>
              <a:ext cx="6486" cy="1335"/>
            </a:xfrm>
            <a:prstGeom prst="rect">
              <a:avLst/>
            </a:prstGeom>
            <a:noFill/>
          </p:spPr>
          <p:txBody>
            <a:bodyPr wrap="square" rtlCol="0">
              <a:spAutoFit/>
            </a:bodyPr>
            <a:lstStyle/>
            <a:p>
              <a:pPr algn="l">
                <a:lnSpc>
                  <a:spcPct val="130000"/>
                </a:lnSpc>
              </a:pPr>
              <a:r>
                <a:rPr lang="en-US" altLang="zh-CN" sz="4400" b="1" dirty="0">
                  <a:latin typeface="腾祥凌黑简" panose="01010104010101010101" charset="-122"/>
                  <a:ea typeface="方正细圆简体" panose="02010601030101010101" charset="-122"/>
                </a:rPr>
                <a:t>C</a:t>
              </a:r>
              <a:r>
                <a:rPr lang="en-US" altLang="zh-CN" sz="4400" b="1" dirty="0" smtClean="0">
                  <a:latin typeface="腾祥凌黑简" panose="01010104010101010101" charset="-122"/>
                  <a:ea typeface="方正细圆简体" panose="02010601030101010101" charset="-122"/>
                </a:rPr>
                <a:t>ontents</a:t>
              </a:r>
              <a:endParaRPr lang="en-US" altLang="zh-CN" sz="4400" b="1" dirty="0">
                <a:solidFill>
                  <a:schemeClr val="tx1"/>
                </a:solidFill>
                <a:latin typeface="方正细圆简体" panose="02010601030101010101" charset="-122"/>
                <a:ea typeface="方正细圆简体" panose="02010601030101010101" charset="-122"/>
              </a:endParaRPr>
            </a:p>
          </p:txBody>
        </p:sp>
        <p:sp>
          <p:nvSpPr>
            <p:cNvPr id="1048596" name="FLYING IMPRESSION FID FEIZHAO    qq:1964271550"/>
            <p:cNvSpPr txBox="1"/>
            <p:nvPr/>
          </p:nvSpPr>
          <p:spPr>
            <a:xfrm>
              <a:off x="4416" y="6179"/>
              <a:ext cx="10164" cy="6194"/>
            </a:xfrm>
            <a:prstGeom prst="rect">
              <a:avLst/>
            </a:prstGeom>
            <a:noFill/>
          </p:spPr>
          <p:txBody>
            <a:bodyPr wrap="square" rtlCol="0">
              <a:spAutoFit/>
            </a:bodyPr>
            <a:lstStyle/>
            <a:p>
              <a:pPr marL="457200" indent="-457200" algn="l">
                <a:lnSpc>
                  <a:spcPct val="130000"/>
                </a:lnSpc>
                <a:buFont typeface="Arial" pitchFamily="34" charset="0"/>
                <a:buChar char="•"/>
              </a:pPr>
              <a:r>
                <a:rPr lang="en-US" altLang="zh-CN" sz="3200" dirty="0" err="1" smtClean="0">
                  <a:solidFill>
                    <a:schemeClr val="tx1"/>
                  </a:solidFill>
                  <a:latin typeface="微软雅黑" panose="020B0503020204020204" charset="-122"/>
                  <a:ea typeface="微软雅黑" panose="020B0503020204020204" charset="-122"/>
                  <a:sym typeface="+mn-ea"/>
                </a:rPr>
                <a:t>Huli-jing</a:t>
              </a:r>
              <a:r>
                <a:rPr lang="en-US" altLang="zh-CN" sz="3200" dirty="0" smtClean="0">
                  <a:solidFill>
                    <a:schemeClr val="tx1"/>
                  </a:solidFill>
                  <a:latin typeface="微软雅黑" panose="020B0503020204020204" charset="-122"/>
                  <a:ea typeface="微软雅黑" panose="020B0503020204020204" charset="-122"/>
                  <a:sym typeface="+mn-ea"/>
                </a:rPr>
                <a:t> in China</a:t>
              </a:r>
            </a:p>
            <a:p>
              <a:pPr marL="457200" indent="-457200">
                <a:lnSpc>
                  <a:spcPct val="130000"/>
                </a:lnSpc>
                <a:buFont typeface="Arial" pitchFamily="34" charset="0"/>
                <a:buChar char="•"/>
              </a:pPr>
              <a:r>
                <a:rPr lang="en-US" altLang="zh-CN" sz="3200" dirty="0" err="1"/>
                <a:t>Kitsune</a:t>
              </a:r>
              <a:r>
                <a:rPr lang="en-US" altLang="zh-CN" sz="3200" dirty="0"/>
                <a:t> </a:t>
              </a:r>
              <a:r>
                <a:rPr lang="en-US" altLang="zh-CN" sz="3200" dirty="0" smtClean="0"/>
                <a:t>(</a:t>
              </a:r>
              <a:r>
                <a:rPr lang="ja-JP" altLang="en-US" sz="3200" dirty="0" smtClean="0"/>
                <a:t>キツネ</a:t>
              </a:r>
              <a:r>
                <a:rPr lang="zh-CN" altLang="en-US" sz="3200" dirty="0" smtClean="0"/>
                <a:t>）</a:t>
              </a:r>
              <a:r>
                <a:rPr lang="en-US" altLang="zh-CN" sz="3200" dirty="0" smtClean="0"/>
                <a:t>in Japan</a:t>
              </a:r>
              <a:endParaRPr lang="zh-CN" altLang="en-US" sz="3200" dirty="0"/>
            </a:p>
            <a:p>
              <a:pPr marL="457200" indent="-457200">
                <a:lnSpc>
                  <a:spcPct val="130000"/>
                </a:lnSpc>
                <a:buFont typeface="Arial" pitchFamily="34" charset="0"/>
                <a:buChar char="•"/>
              </a:pPr>
              <a:r>
                <a:rPr lang="en-US" altLang="zh-CN" sz="3200" dirty="0" err="1" smtClean="0">
                  <a:sym typeface="+mn-ea"/>
                </a:rPr>
                <a:t>Kumiho</a:t>
              </a:r>
              <a:r>
                <a:rPr lang="en-US" altLang="zh-CN" sz="3200" dirty="0">
                  <a:sym typeface="+mn-ea"/>
                </a:rPr>
                <a:t> </a:t>
              </a:r>
              <a:r>
                <a:rPr lang="en-US" altLang="zh-CN" sz="3200" dirty="0" smtClean="0">
                  <a:sym typeface="+mn-ea"/>
                </a:rPr>
                <a:t>(</a:t>
              </a:r>
              <a:r>
                <a:rPr lang="ko-KR" altLang="en-US" sz="3200" dirty="0"/>
                <a:t>구 미 </a:t>
              </a:r>
              <a:r>
                <a:rPr lang="ko-KR" altLang="en-US" sz="3200" dirty="0" smtClean="0"/>
                <a:t>호</a:t>
              </a:r>
              <a:r>
                <a:rPr lang="en-US" altLang="ko-KR" sz="3200" dirty="0" smtClean="0"/>
                <a:t>) in Korea</a:t>
              </a:r>
            </a:p>
            <a:p>
              <a:pPr marL="457200" indent="-457200">
                <a:lnSpc>
                  <a:spcPct val="130000"/>
                </a:lnSpc>
                <a:buFont typeface="Arial" pitchFamily="34" charset="0"/>
                <a:buChar char="•"/>
              </a:pPr>
              <a:r>
                <a:rPr lang="en-US" altLang="zh-CN" sz="3200" dirty="0" smtClean="0"/>
                <a:t>Translations of </a:t>
              </a:r>
              <a:r>
                <a:rPr lang="en-US" altLang="zh-CN" sz="3200" dirty="0" err="1" smtClean="0"/>
                <a:t>Huli-jing</a:t>
              </a:r>
              <a:endParaRPr lang="zh-CN" altLang="en-US" sz="3200" dirty="0"/>
            </a:p>
            <a:p>
              <a:pPr>
                <a:lnSpc>
                  <a:spcPct val="130000"/>
                </a:lnSpc>
              </a:pPr>
              <a:endParaRPr lang="en-US" altLang="zh-CN" sz="3200" dirty="0" smtClean="0">
                <a:solidFill>
                  <a:schemeClr val="tx1"/>
                </a:solidFill>
                <a:latin typeface="微软雅黑" panose="020B0503020204020204" charset="-122"/>
                <a:ea typeface="微软雅黑" panose="020B0503020204020204" charset="-122"/>
                <a:sym typeface="+mn-ea"/>
              </a:endParaRPr>
            </a:p>
            <a:p>
              <a:pPr algn="l">
                <a:lnSpc>
                  <a:spcPct val="130000"/>
                </a:lnSpc>
              </a:pPr>
              <a:endParaRPr lang="en-US" altLang="zh-CN" sz="3200" dirty="0">
                <a:solidFill>
                  <a:schemeClr val="tx1"/>
                </a:solidFill>
                <a:latin typeface="微软雅黑" panose="020B0503020204020204" charset="-122"/>
                <a:ea typeface="微软雅黑" panose="020B0503020204020204" charset="-122"/>
              </a:endParaRPr>
            </a:p>
          </p:txBody>
        </p:sp>
      </p:grpSp>
      <p:sp>
        <p:nvSpPr>
          <p:cNvPr id="4" name="矩形 3"/>
          <p:cNvSpPr/>
          <p:nvPr/>
        </p:nvSpPr>
        <p:spPr>
          <a:xfrm>
            <a:off x="1723841" y="2437128"/>
            <a:ext cx="6096000" cy="646331"/>
          </a:xfrm>
          <a:prstGeom prst="rect">
            <a:avLst/>
          </a:prstGeom>
        </p:spPr>
        <p:txBody>
          <a:bodyPr>
            <a:spAutoFit/>
          </a:bodyPr>
          <a:lstStyle/>
          <a:p>
            <a:r>
              <a:rPr lang="en-US" altLang="zh-CN" dirty="0"/>
              <a:t/>
            </a:r>
            <a:br>
              <a:rPr lang="en-US" altLang="zh-CN" dirty="0"/>
            </a:br>
            <a:endParaRPr lang="zh-CN" altLang="en-US" dirty="0"/>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5"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58" name="矩形 10"/>
          <p:cNvSpPr/>
          <p:nvPr/>
        </p:nvSpPr>
        <p:spPr>
          <a:xfrm>
            <a:off x="-4445" y="632777"/>
            <a:ext cx="12197715" cy="554990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59" name="空心弧 3"/>
          <p:cNvSpPr/>
          <p:nvPr/>
        </p:nvSpPr>
        <p:spPr>
          <a:xfrm rot="16200000">
            <a:off x="5267960" y="1499235"/>
            <a:ext cx="1310640" cy="1139825"/>
          </a:xfrm>
          <a:prstGeom prst="blockArc">
            <a:avLst/>
          </a:prstGeom>
          <a:solidFill>
            <a:schemeClr val="bg1"/>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660" name="空心弧 4"/>
          <p:cNvSpPr/>
          <p:nvPr/>
        </p:nvSpPr>
        <p:spPr>
          <a:xfrm rot="16200000" flipV="1">
            <a:off x="5460365" y="2477135"/>
            <a:ext cx="1271270" cy="1196340"/>
          </a:xfrm>
          <a:prstGeom prst="blockArc">
            <a:avLst/>
          </a:prstGeom>
          <a:solidFill>
            <a:schemeClr val="accent2">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661" name="文本框 1"/>
          <p:cNvSpPr txBox="1"/>
          <p:nvPr/>
        </p:nvSpPr>
        <p:spPr>
          <a:xfrm>
            <a:off x="5676900" y="2791460"/>
            <a:ext cx="743585" cy="521970"/>
          </a:xfrm>
          <a:prstGeom prst="rect">
            <a:avLst/>
          </a:prstGeom>
          <a:noFill/>
        </p:spPr>
        <p:txBody>
          <a:bodyPr wrap="square" rtlCol="0">
            <a:spAutoFit/>
          </a:bodyPr>
          <a:lstStyle/>
          <a:p>
            <a:r>
              <a:rPr lang="en-US" altLang="zh-CN" sz="2800">
                <a:solidFill>
                  <a:schemeClr val="tx1"/>
                </a:solidFill>
                <a:latin typeface="造字工房悦黑体验版纤细体" charset="-122"/>
                <a:ea typeface="造字工房悦黑体验版纤细体" charset="-122"/>
              </a:rPr>
              <a:t>02</a:t>
            </a:r>
          </a:p>
        </p:txBody>
      </p:sp>
      <p:sp>
        <p:nvSpPr>
          <p:cNvPr id="1048662" name="空心弧 14"/>
          <p:cNvSpPr/>
          <p:nvPr/>
        </p:nvSpPr>
        <p:spPr>
          <a:xfrm rot="16200000">
            <a:off x="5278755" y="3493135"/>
            <a:ext cx="1310640" cy="1139825"/>
          </a:xfrm>
          <a:prstGeom prst="blockArc">
            <a:avLst/>
          </a:prstGeom>
          <a:solidFill>
            <a:schemeClr val="bg1"/>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663" name="空心弧 15"/>
          <p:cNvSpPr/>
          <p:nvPr/>
        </p:nvSpPr>
        <p:spPr>
          <a:xfrm rot="16200000" flipV="1">
            <a:off x="5461000" y="4471035"/>
            <a:ext cx="1271270" cy="1196340"/>
          </a:xfrm>
          <a:prstGeom prst="blockArc">
            <a:avLst/>
          </a:prstGeom>
          <a:solidFill>
            <a:schemeClr val="accent2">
              <a:lumMod val="20000"/>
              <a:lumOff val="80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8664" name="文本框 17"/>
          <p:cNvSpPr txBox="1"/>
          <p:nvPr/>
        </p:nvSpPr>
        <p:spPr>
          <a:xfrm>
            <a:off x="5686425" y="3802380"/>
            <a:ext cx="743585" cy="521970"/>
          </a:xfrm>
          <a:prstGeom prst="rect">
            <a:avLst/>
          </a:prstGeom>
          <a:noFill/>
        </p:spPr>
        <p:txBody>
          <a:bodyPr wrap="square" rtlCol="0">
            <a:spAutoFit/>
          </a:bodyPr>
          <a:lstStyle/>
          <a:p>
            <a:r>
              <a:rPr lang="en-US" altLang="zh-CN" sz="2800">
                <a:solidFill>
                  <a:schemeClr val="tx1"/>
                </a:solidFill>
                <a:latin typeface="造字工房悦黑体验版纤细体" charset="-122"/>
                <a:ea typeface="造字工房悦黑体验版纤细体" charset="-122"/>
              </a:rPr>
              <a:t>03</a:t>
            </a:r>
          </a:p>
        </p:txBody>
      </p:sp>
      <p:sp>
        <p:nvSpPr>
          <p:cNvPr id="1048665" name="文本框 21"/>
          <p:cNvSpPr txBox="1"/>
          <p:nvPr/>
        </p:nvSpPr>
        <p:spPr>
          <a:xfrm>
            <a:off x="5704840" y="4808220"/>
            <a:ext cx="743585" cy="521970"/>
          </a:xfrm>
          <a:prstGeom prst="rect">
            <a:avLst/>
          </a:prstGeom>
          <a:noFill/>
        </p:spPr>
        <p:txBody>
          <a:bodyPr wrap="square" rtlCol="0">
            <a:spAutoFit/>
          </a:bodyPr>
          <a:lstStyle/>
          <a:p>
            <a:r>
              <a:rPr lang="en-US" altLang="zh-CN" sz="2800">
                <a:solidFill>
                  <a:schemeClr val="tx1"/>
                </a:solidFill>
                <a:latin typeface="造字工房悦黑体验版纤细体" charset="-122"/>
                <a:ea typeface="造字工房悦黑体验版纤细体" charset="-122"/>
              </a:rPr>
              <a:t>04</a:t>
            </a:r>
          </a:p>
        </p:txBody>
      </p:sp>
      <p:sp>
        <p:nvSpPr>
          <p:cNvPr id="1048666" name="文本框 22"/>
          <p:cNvSpPr txBox="1"/>
          <p:nvPr/>
        </p:nvSpPr>
        <p:spPr>
          <a:xfrm>
            <a:off x="5676900" y="1813560"/>
            <a:ext cx="743585" cy="521970"/>
          </a:xfrm>
          <a:prstGeom prst="rect">
            <a:avLst/>
          </a:prstGeom>
          <a:noFill/>
        </p:spPr>
        <p:txBody>
          <a:bodyPr wrap="square" rtlCol="0">
            <a:spAutoFit/>
          </a:bodyPr>
          <a:lstStyle/>
          <a:p>
            <a:r>
              <a:rPr lang="en-US" altLang="zh-CN" sz="2800">
                <a:solidFill>
                  <a:schemeClr val="tx1"/>
                </a:solidFill>
                <a:latin typeface="造字工房悦黑体验版纤细体" charset="-122"/>
                <a:ea typeface="造字工房悦黑体验版纤细体" charset="-122"/>
              </a:rPr>
              <a:t>01</a:t>
            </a:r>
          </a:p>
        </p:txBody>
      </p:sp>
      <p:sp>
        <p:nvSpPr>
          <p:cNvPr id="1048668" name="矩形 24"/>
          <p:cNvSpPr/>
          <p:nvPr/>
        </p:nvSpPr>
        <p:spPr>
          <a:xfrm>
            <a:off x="3157086" y="1807945"/>
            <a:ext cx="1948479" cy="499624"/>
          </a:xfrm>
          <a:prstGeom prst="rect">
            <a:avLst/>
          </a:prstGeom>
          <a:effectLst/>
        </p:spPr>
        <p:txBody>
          <a:bodyPr wrap="square">
            <a:spAutoFit/>
          </a:bodyPr>
          <a:lstStyle/>
          <a:p>
            <a:pPr>
              <a:lnSpc>
                <a:spcPct val="150000"/>
              </a:lnSpc>
              <a:spcAft>
                <a:spcPts val="600"/>
              </a:spcAft>
              <a:buClr>
                <a:srgbClr val="5ABEAA"/>
              </a:buClr>
            </a:pPr>
            <a:r>
              <a:rPr lang="en-US" altLang="zh-CN" sz="2000" dirty="0" smtClean="0">
                <a:latin typeface="+mn-ea"/>
                <a:cs typeface="+mn-ea"/>
                <a:sym typeface="Gill Sans" charset="0"/>
              </a:rPr>
              <a:t>Xia dynasty</a:t>
            </a:r>
            <a:endParaRPr lang="zh-CN" altLang="en-US" sz="1600" dirty="0" smtClean="0">
              <a:solidFill>
                <a:schemeClr val="tx1"/>
              </a:solidFill>
              <a:effectLst/>
              <a:latin typeface="+mn-ea"/>
              <a:cs typeface="+mn-ea"/>
              <a:sym typeface="Gill Sans" charset="0"/>
            </a:endParaRPr>
          </a:p>
        </p:txBody>
      </p:sp>
      <p:sp>
        <p:nvSpPr>
          <p:cNvPr id="1048669" name="矩形 25"/>
          <p:cNvSpPr/>
          <p:nvPr/>
        </p:nvSpPr>
        <p:spPr>
          <a:xfrm>
            <a:off x="7100670" y="2791460"/>
            <a:ext cx="2437966" cy="461665"/>
          </a:xfrm>
          <a:prstGeom prst="rect">
            <a:avLst/>
          </a:prstGeom>
          <a:effectLst/>
        </p:spPr>
        <p:txBody>
          <a:bodyPr wrap="square">
            <a:spAutoFit/>
          </a:bodyPr>
          <a:lstStyle/>
          <a:p>
            <a:pPr>
              <a:lnSpc>
                <a:spcPct val="150000"/>
              </a:lnSpc>
              <a:spcAft>
                <a:spcPts val="600"/>
              </a:spcAft>
              <a:buClr>
                <a:srgbClr val="5ABEAA"/>
              </a:buClr>
            </a:pPr>
            <a:r>
              <a:rPr lang="en-US" altLang="zh-CN" dirty="0" smtClean="0">
                <a:latin typeface="+mn-ea"/>
                <a:cs typeface="+mn-ea"/>
              </a:rPr>
              <a:t>Song dynasty</a:t>
            </a:r>
            <a:endParaRPr lang="en-US" altLang="zh-CN" dirty="0" smtClean="0">
              <a:solidFill>
                <a:schemeClr val="tx1"/>
              </a:solidFill>
              <a:effectLst/>
              <a:latin typeface="+mn-ea"/>
              <a:cs typeface="+mn-ea"/>
            </a:endParaRPr>
          </a:p>
        </p:txBody>
      </p:sp>
      <p:sp>
        <p:nvSpPr>
          <p:cNvPr id="1048670" name="矩形 26"/>
          <p:cNvSpPr/>
          <p:nvPr/>
        </p:nvSpPr>
        <p:spPr>
          <a:xfrm>
            <a:off x="1234757" y="3710940"/>
            <a:ext cx="4129405" cy="507831"/>
          </a:xfrm>
          <a:prstGeom prst="rect">
            <a:avLst/>
          </a:prstGeom>
          <a:effectLst/>
        </p:spPr>
        <p:txBody>
          <a:bodyPr wrap="square">
            <a:spAutoFit/>
          </a:bodyPr>
          <a:lstStyle/>
          <a:p>
            <a:pPr algn="r">
              <a:lnSpc>
                <a:spcPct val="150000"/>
              </a:lnSpc>
              <a:spcAft>
                <a:spcPts val="600"/>
              </a:spcAft>
              <a:buClr>
                <a:srgbClr val="5ABEAA"/>
              </a:buClr>
            </a:pPr>
            <a:r>
              <a:rPr lang="en-US" altLang="zh-CN" dirty="0" smtClean="0">
                <a:solidFill>
                  <a:schemeClr val="tx1"/>
                </a:solidFill>
                <a:effectLst/>
                <a:latin typeface="微软雅黑" panose="020B0503020204020204" charset="-122"/>
                <a:ea typeface="微软雅黑" panose="020B0503020204020204" charset="-122"/>
              </a:rPr>
              <a:t>The stories of </a:t>
            </a:r>
            <a:r>
              <a:rPr lang="en-US" altLang="zh-CN" dirty="0" err="1" smtClean="0">
                <a:solidFill>
                  <a:schemeClr val="tx1"/>
                </a:solidFill>
                <a:effectLst/>
                <a:latin typeface="微软雅黑" panose="020B0503020204020204" charset="-122"/>
                <a:ea typeface="微软雅黑" panose="020B0503020204020204" charset="-122"/>
              </a:rPr>
              <a:t>Pu</a:t>
            </a:r>
            <a:r>
              <a:rPr lang="en-US" altLang="zh-CN" dirty="0" smtClean="0">
                <a:solidFill>
                  <a:schemeClr val="tx1"/>
                </a:solidFill>
                <a:effectLst/>
                <a:latin typeface="微软雅黑" panose="020B0503020204020204" charset="-122"/>
                <a:ea typeface="微软雅黑" panose="020B0503020204020204" charset="-122"/>
              </a:rPr>
              <a:t> </a:t>
            </a:r>
            <a:r>
              <a:rPr lang="en-US" altLang="zh-CN" dirty="0" err="1" smtClean="0">
                <a:solidFill>
                  <a:schemeClr val="tx1"/>
                </a:solidFill>
                <a:effectLst/>
                <a:latin typeface="微软雅黑" panose="020B0503020204020204" charset="-122"/>
                <a:ea typeface="微软雅黑" panose="020B0503020204020204" charset="-122"/>
              </a:rPr>
              <a:t>Songling</a:t>
            </a:r>
            <a:endParaRPr lang="zh-CN" altLang="en-US" sz="1400" dirty="0" smtClean="0">
              <a:solidFill>
                <a:schemeClr val="tx1"/>
              </a:solidFill>
              <a:effectLst/>
              <a:latin typeface="方正细圆简体" panose="02010601030101010101" charset="-122"/>
              <a:ea typeface="方正细圆简体" panose="02010601030101010101" charset="-122"/>
              <a:sym typeface="Gill Sans" charset="0"/>
            </a:endParaRPr>
          </a:p>
        </p:txBody>
      </p:sp>
      <p:sp>
        <p:nvSpPr>
          <p:cNvPr id="16" name="TextBox 15"/>
          <p:cNvSpPr txBox="1"/>
          <p:nvPr/>
        </p:nvSpPr>
        <p:spPr>
          <a:xfrm>
            <a:off x="1272" y="101700"/>
            <a:ext cx="2414670" cy="1754326"/>
          </a:xfrm>
          <a:prstGeom prst="rect">
            <a:avLst/>
          </a:prstGeom>
          <a:noFill/>
        </p:spPr>
        <p:txBody>
          <a:bodyPr wrap="square" rtlCol="0">
            <a:spAutoFit/>
          </a:bodyPr>
          <a:lstStyle/>
          <a:p>
            <a:r>
              <a:rPr lang="en-US" altLang="zh-CN" sz="3600" b="1" dirty="0" err="1">
                <a:latin typeface="微软雅黑" panose="020B0503020204020204" charset="-122"/>
                <a:ea typeface="微软雅黑" panose="020B0503020204020204" charset="-122"/>
                <a:sym typeface="+mn-ea"/>
              </a:rPr>
              <a:t>Huli-jing</a:t>
            </a:r>
            <a:r>
              <a:rPr lang="en-US" altLang="zh-CN" sz="3600" b="1" dirty="0">
                <a:latin typeface="微软雅黑" panose="020B0503020204020204" charset="-122"/>
                <a:ea typeface="微软雅黑" panose="020B0503020204020204" charset="-122"/>
                <a:sym typeface="+mn-ea"/>
              </a:rPr>
              <a:t> </a:t>
            </a:r>
            <a:r>
              <a:rPr lang="en-US" altLang="zh-CN" sz="3600" b="1" dirty="0" smtClean="0">
                <a:latin typeface="微软雅黑" panose="020B0503020204020204" charset="-122"/>
                <a:ea typeface="微软雅黑" panose="020B0503020204020204" charset="-122"/>
                <a:sym typeface="+mn-ea"/>
              </a:rPr>
              <a:t> </a:t>
            </a:r>
            <a:r>
              <a:rPr lang="en-US" altLang="zh-CN" sz="3600" b="1" dirty="0">
                <a:latin typeface="微软雅黑" panose="020B0503020204020204" charset="-122"/>
                <a:ea typeface="微软雅黑" panose="020B0503020204020204" charset="-122"/>
                <a:sym typeface="+mn-ea"/>
              </a:rPr>
              <a:t>in </a:t>
            </a:r>
            <a:r>
              <a:rPr lang="en-US" altLang="zh-CN" sz="3600" b="1" dirty="0" smtClean="0">
                <a:latin typeface="微软雅黑" panose="020B0503020204020204" charset="-122"/>
                <a:ea typeface="微软雅黑" panose="020B0503020204020204" charset="-122"/>
                <a:sym typeface="+mn-ea"/>
              </a:rPr>
              <a:t>China</a:t>
            </a:r>
            <a:endParaRPr lang="en-US" altLang="zh-CN" sz="3600" b="1" dirty="0">
              <a:latin typeface="微软雅黑" panose="020B0503020204020204" charset="-122"/>
              <a:ea typeface="微软雅黑" panose="020B0503020204020204" charset="-122"/>
              <a:sym typeface="+mn-ea"/>
            </a:endParaRPr>
          </a:p>
          <a:p>
            <a:endParaRPr lang="zh-CN" altLang="en-US" sz="3600" b="1" dirty="0"/>
          </a:p>
        </p:txBody>
      </p:sp>
      <p:sp>
        <p:nvSpPr>
          <p:cNvPr id="18" name="矩形 26"/>
          <p:cNvSpPr/>
          <p:nvPr/>
        </p:nvSpPr>
        <p:spPr>
          <a:xfrm>
            <a:off x="6869664" y="4887531"/>
            <a:ext cx="4129405" cy="455894"/>
          </a:xfrm>
          <a:prstGeom prst="rect">
            <a:avLst/>
          </a:prstGeom>
          <a:effectLst/>
        </p:spPr>
        <p:txBody>
          <a:bodyPr wrap="square">
            <a:spAutoFit/>
          </a:bodyPr>
          <a:lstStyle/>
          <a:p>
            <a:pPr>
              <a:lnSpc>
                <a:spcPct val="150000"/>
              </a:lnSpc>
              <a:spcAft>
                <a:spcPts val="600"/>
              </a:spcAft>
              <a:buClr>
                <a:srgbClr val="5ABEAA"/>
              </a:buClr>
            </a:pPr>
            <a:r>
              <a:rPr lang="en-US" altLang="zh-CN" dirty="0">
                <a:latin typeface="微软雅黑" panose="020B0503020204020204" charset="-122"/>
                <a:ea typeface="微软雅黑" panose="020B0503020204020204" charset="-122"/>
              </a:rPr>
              <a:t>21</a:t>
            </a:r>
            <a:r>
              <a:rPr lang="en-US" altLang="zh-CN" baseline="30000" dirty="0">
                <a:latin typeface="微软雅黑" panose="020B0503020204020204" charset="-122"/>
                <a:ea typeface="微软雅黑" panose="020B0503020204020204" charset="-122"/>
              </a:rPr>
              <a:t>st</a:t>
            </a:r>
            <a:r>
              <a:rPr lang="en-US" altLang="zh-CN" dirty="0">
                <a:latin typeface="微软雅黑" panose="020B0503020204020204" charset="-122"/>
                <a:ea typeface="微软雅黑" panose="020B0503020204020204" charset="-122"/>
              </a:rPr>
              <a:t> century</a:t>
            </a:r>
            <a:endParaRPr lang="zh-CN" altLang="en-US" sz="1400" dirty="0">
              <a:latin typeface="方正细圆简体" panose="02010601030101010101" charset="-122"/>
              <a:ea typeface="方正细圆简体" panose="02010601030101010101" charset="-122"/>
              <a:sym typeface="Gill Sans" charset="0"/>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01" name="矩形 1"/>
          <p:cNvSpPr/>
          <p:nvPr/>
        </p:nvSpPr>
        <p:spPr>
          <a:xfrm>
            <a:off x="2666198" y="274955"/>
            <a:ext cx="9472930" cy="303276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2" name="矩形 2"/>
          <p:cNvSpPr/>
          <p:nvPr/>
        </p:nvSpPr>
        <p:spPr>
          <a:xfrm>
            <a:off x="1272" y="3963035"/>
            <a:ext cx="10077213" cy="272669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3" name="矩形 28"/>
          <p:cNvSpPr/>
          <p:nvPr/>
        </p:nvSpPr>
        <p:spPr>
          <a:xfrm>
            <a:off x="6910170" y="121647"/>
            <a:ext cx="5477544" cy="3339376"/>
          </a:xfrm>
          <a:prstGeom prst="rect">
            <a:avLst/>
          </a:prstGeom>
        </p:spPr>
        <p:txBody>
          <a:bodyPr wrap="square">
            <a:spAutoFit/>
          </a:bodyPr>
          <a:lstStyle/>
          <a:p>
            <a:pPr>
              <a:lnSpc>
                <a:spcPct val="150000"/>
              </a:lnSpc>
              <a:spcAft>
                <a:spcPts val="600"/>
              </a:spcAft>
              <a:buClr>
                <a:srgbClr val="5ABEAA"/>
              </a:buClr>
            </a:pPr>
            <a:r>
              <a:rPr lang="en-US" altLang="zh-CN" sz="2800" dirty="0">
                <a:latin typeface="+mn-ea"/>
                <a:cs typeface="+mn-ea"/>
                <a:sym typeface="Gill Sans" charset="0"/>
              </a:rPr>
              <a:t>Xia </a:t>
            </a:r>
            <a:r>
              <a:rPr lang="en-US" altLang="zh-CN" sz="2800" dirty="0" smtClean="0">
                <a:latin typeface="+mn-ea"/>
                <a:cs typeface="+mn-ea"/>
                <a:sym typeface="Gill Sans" charset="0"/>
              </a:rPr>
              <a:t>dynasty</a:t>
            </a:r>
            <a:r>
              <a:rPr lang="en-US" altLang="zh-CN" sz="2800" dirty="0" smtClean="0">
                <a:solidFill>
                  <a:schemeClr val="tx2">
                    <a:lumMod val="25000"/>
                  </a:schemeClr>
                </a:solidFill>
                <a:latin typeface="+mn-ea"/>
                <a:cs typeface="+mn-ea"/>
              </a:rPr>
              <a:t/>
            </a:r>
            <a:br>
              <a:rPr lang="en-US" altLang="zh-CN" sz="2800" dirty="0" smtClean="0">
                <a:solidFill>
                  <a:schemeClr val="tx2">
                    <a:lumMod val="25000"/>
                  </a:schemeClr>
                </a:solidFill>
                <a:latin typeface="+mn-ea"/>
                <a:cs typeface="+mn-ea"/>
              </a:rPr>
            </a:br>
            <a:r>
              <a:rPr lang="en-US" altLang="zh-CN" sz="1600" dirty="0" smtClean="0"/>
              <a:t>T</a:t>
            </a:r>
            <a:r>
              <a:rPr lang="en-US" altLang="zh-CN" sz="1600" dirty="0" smtClean="0"/>
              <a:t>he</a:t>
            </a:r>
            <a:r>
              <a:rPr lang="en-US" altLang="zh-CN" sz="1600" dirty="0"/>
              <a:t> image of werewolf foxes has been known in China </a:t>
            </a:r>
            <a:endParaRPr lang="en-US" altLang="zh-CN" sz="1600" dirty="0" smtClean="0"/>
          </a:p>
          <a:p>
            <a:pPr>
              <a:lnSpc>
                <a:spcPct val="150000"/>
              </a:lnSpc>
              <a:spcAft>
                <a:spcPts val="600"/>
              </a:spcAft>
              <a:buClr>
                <a:srgbClr val="5ABEAA"/>
              </a:buClr>
            </a:pPr>
            <a:r>
              <a:rPr lang="en-US" altLang="zh-CN" sz="1600" dirty="0" smtClean="0"/>
              <a:t>since</a:t>
            </a:r>
            <a:r>
              <a:rPr lang="en-US" altLang="zh-CN" sz="1600" dirty="0"/>
              <a:t> the times of the Xia dynasty and its founder Yu, </a:t>
            </a:r>
            <a:endParaRPr lang="en-US" altLang="zh-CN" sz="1600" dirty="0" smtClean="0"/>
          </a:p>
          <a:p>
            <a:pPr>
              <a:lnSpc>
                <a:spcPct val="150000"/>
              </a:lnSpc>
              <a:spcAft>
                <a:spcPts val="600"/>
              </a:spcAft>
              <a:buClr>
                <a:srgbClr val="5ABEAA"/>
              </a:buClr>
            </a:pPr>
            <a:r>
              <a:rPr lang="en-US" altLang="zh-CN" sz="1600" dirty="0" smtClean="0"/>
              <a:t>who</a:t>
            </a:r>
            <a:r>
              <a:rPr lang="en-US" altLang="zh-CN" sz="1600" dirty="0"/>
              <a:t> married a </a:t>
            </a:r>
            <a:r>
              <a:rPr lang="en-US" altLang="zh-CN" sz="1600" dirty="0" smtClean="0"/>
              <a:t>nine-tailed</a:t>
            </a:r>
            <a:r>
              <a:rPr lang="en-US" altLang="zh-CN" sz="1600" dirty="0"/>
              <a:t> white fox who lived on Mount </a:t>
            </a:r>
            <a:endParaRPr lang="en-US" altLang="zh-CN" sz="1600" dirty="0" smtClean="0"/>
          </a:p>
          <a:p>
            <a:pPr>
              <a:lnSpc>
                <a:spcPct val="150000"/>
              </a:lnSpc>
              <a:spcAft>
                <a:spcPts val="600"/>
              </a:spcAft>
              <a:buClr>
                <a:srgbClr val="5ABEAA"/>
              </a:buClr>
            </a:pPr>
            <a:r>
              <a:rPr lang="en-US" altLang="zh-CN" sz="1600" dirty="0" smtClean="0"/>
              <a:t>Tu. People</a:t>
            </a:r>
            <a:r>
              <a:rPr lang="en-US" altLang="zh-CN" sz="1600" dirty="0"/>
              <a:t>, </a:t>
            </a:r>
            <a:r>
              <a:rPr lang="en-US" altLang="zh-CN" sz="1600" dirty="0" smtClean="0"/>
              <a:t>especially</a:t>
            </a:r>
            <a:r>
              <a:rPr lang="en-US" altLang="zh-CN" sz="1600" dirty="0"/>
              <a:t> women, believed that due to the </a:t>
            </a:r>
            <a:endParaRPr lang="en-US" altLang="zh-CN" sz="1600" dirty="0" smtClean="0"/>
          </a:p>
          <a:p>
            <a:pPr>
              <a:lnSpc>
                <a:spcPct val="150000"/>
              </a:lnSpc>
              <a:spcAft>
                <a:spcPts val="600"/>
              </a:spcAft>
              <a:buClr>
                <a:srgbClr val="5ABEAA"/>
              </a:buClr>
            </a:pPr>
            <a:r>
              <a:rPr lang="en-US" altLang="zh-CN" sz="1600" dirty="0" smtClean="0"/>
              <a:t>cult</a:t>
            </a:r>
            <a:r>
              <a:rPr lang="en-US" altLang="zh-CN" sz="1600" dirty="0"/>
              <a:t> of the fox, they would be able to gain unearthly </a:t>
            </a:r>
            <a:endParaRPr lang="en-US" altLang="zh-CN" sz="1600" dirty="0" smtClean="0"/>
          </a:p>
          <a:p>
            <a:pPr>
              <a:lnSpc>
                <a:spcPct val="150000"/>
              </a:lnSpc>
              <a:spcAft>
                <a:spcPts val="600"/>
              </a:spcAft>
              <a:buClr>
                <a:srgbClr val="5ABEAA"/>
              </a:buClr>
            </a:pPr>
            <a:r>
              <a:rPr lang="en-US" altLang="zh-CN" sz="1600" dirty="0" smtClean="0"/>
              <a:t>beauty</a:t>
            </a:r>
            <a:r>
              <a:rPr lang="en-US" altLang="zh-CN" sz="1600" dirty="0"/>
              <a:t> </a:t>
            </a:r>
            <a:r>
              <a:rPr lang="en-US" altLang="zh-CN" sz="1600" dirty="0" smtClean="0"/>
              <a:t>and</a:t>
            </a:r>
            <a:r>
              <a:rPr lang="en-US" altLang="zh-CN" sz="1600" dirty="0"/>
              <a:t> immortality.</a:t>
            </a:r>
            <a:endParaRPr lang="zh-CN" altLang="en-US" sz="1600" dirty="0" smtClean="0">
              <a:solidFill>
                <a:schemeClr val="tx2">
                  <a:lumMod val="25000"/>
                </a:schemeClr>
              </a:solidFill>
              <a:latin typeface="+mn-ea"/>
              <a:cs typeface="+mn-ea"/>
              <a:sym typeface="Gill Sans" charset="0"/>
            </a:endParaRPr>
          </a:p>
        </p:txBody>
      </p:sp>
      <p:sp>
        <p:nvSpPr>
          <p:cNvPr id="1048604" name="矩形 3"/>
          <p:cNvSpPr/>
          <p:nvPr/>
        </p:nvSpPr>
        <p:spPr>
          <a:xfrm>
            <a:off x="1273" y="3694533"/>
            <a:ext cx="6438028" cy="3262432"/>
          </a:xfrm>
          <a:prstGeom prst="rect">
            <a:avLst/>
          </a:prstGeom>
        </p:spPr>
        <p:txBody>
          <a:bodyPr wrap="square">
            <a:spAutoFit/>
          </a:bodyPr>
          <a:lstStyle/>
          <a:p>
            <a:pPr>
              <a:lnSpc>
                <a:spcPct val="150000"/>
              </a:lnSpc>
              <a:spcAft>
                <a:spcPts val="600"/>
              </a:spcAft>
              <a:buClr>
                <a:srgbClr val="5ABEAA"/>
              </a:buClr>
            </a:pPr>
            <a:r>
              <a:rPr lang="en-US" altLang="zh-CN" sz="2800" dirty="0">
                <a:latin typeface="+mn-ea"/>
                <a:cs typeface="+mn-ea"/>
              </a:rPr>
              <a:t>Song </a:t>
            </a:r>
            <a:r>
              <a:rPr lang="en-US" altLang="zh-CN" sz="2800" dirty="0" smtClean="0">
                <a:latin typeface="+mn-ea"/>
                <a:cs typeface="+mn-ea"/>
              </a:rPr>
              <a:t>dynasty</a:t>
            </a:r>
            <a:r>
              <a:rPr lang="en-US" altLang="zh-CN" sz="2800" dirty="0" smtClean="0">
                <a:solidFill>
                  <a:schemeClr val="tx2">
                    <a:lumMod val="25000"/>
                  </a:schemeClr>
                </a:solidFill>
                <a:latin typeface="+mn-ea"/>
                <a:cs typeface="+mn-ea"/>
              </a:rPr>
              <a:t/>
            </a:r>
            <a:br>
              <a:rPr lang="en-US" altLang="zh-CN" sz="2800" dirty="0" smtClean="0">
                <a:solidFill>
                  <a:schemeClr val="tx2">
                    <a:lumMod val="25000"/>
                  </a:schemeClr>
                </a:solidFill>
                <a:latin typeface="+mn-ea"/>
                <a:cs typeface="+mn-ea"/>
              </a:rPr>
            </a:br>
            <a:r>
              <a:rPr lang="en-US" altLang="zh-CN" sz="1600" dirty="0"/>
              <a:t>The official authorities of the ancient and medieval </a:t>
            </a:r>
            <a:r>
              <a:rPr lang="en-US" altLang="zh-CN" sz="1600" dirty="0" smtClean="0"/>
              <a:t>dynasties</a:t>
            </a:r>
          </a:p>
          <a:p>
            <a:pPr>
              <a:lnSpc>
                <a:spcPct val="150000"/>
              </a:lnSpc>
              <a:spcAft>
                <a:spcPts val="600"/>
              </a:spcAft>
              <a:buClr>
                <a:srgbClr val="5ABEAA"/>
              </a:buClr>
            </a:pPr>
            <a:r>
              <a:rPr lang="en-US" altLang="zh-CN" sz="1600" dirty="0"/>
              <a:t> tried to resist the representatives of the </a:t>
            </a:r>
            <a:r>
              <a:rPr lang="en-US" altLang="zh-CN" sz="1600" dirty="0" err="1" smtClean="0"/>
              <a:t>Huli-jing</a:t>
            </a:r>
            <a:r>
              <a:rPr lang="en-US" altLang="zh-CN" sz="1600" dirty="0"/>
              <a:t> cult, but it </a:t>
            </a:r>
            <a:r>
              <a:rPr lang="en-US" altLang="zh-CN" sz="1600" dirty="0" smtClean="0"/>
              <a:t>was</a:t>
            </a:r>
          </a:p>
          <a:p>
            <a:pPr>
              <a:lnSpc>
                <a:spcPct val="150000"/>
              </a:lnSpc>
              <a:spcAft>
                <a:spcPts val="600"/>
              </a:spcAft>
              <a:buClr>
                <a:srgbClr val="5ABEAA"/>
              </a:buClr>
            </a:pPr>
            <a:r>
              <a:rPr lang="en-US" altLang="zh-CN" sz="1600" dirty="0" smtClean="0"/>
              <a:t>only</a:t>
            </a:r>
            <a:r>
              <a:rPr lang="en-US" altLang="zh-CN" sz="1600" dirty="0"/>
              <a:t> during </a:t>
            </a:r>
            <a:r>
              <a:rPr lang="en-US" altLang="zh-CN" sz="1600" dirty="0" smtClean="0"/>
              <a:t>the</a:t>
            </a:r>
            <a:r>
              <a:rPr lang="en-US" altLang="zh-CN" sz="1600" dirty="0"/>
              <a:t> </a:t>
            </a:r>
            <a:r>
              <a:rPr lang="en-US" altLang="zh-CN" sz="1600" dirty="0" smtClean="0"/>
              <a:t>Song</a:t>
            </a:r>
            <a:r>
              <a:rPr lang="en-US" altLang="zh-CN" sz="1600" dirty="0"/>
              <a:t> </a:t>
            </a:r>
            <a:r>
              <a:rPr lang="en-US" altLang="zh-CN" sz="1600" dirty="0" smtClean="0"/>
              <a:t>dynasty</a:t>
            </a:r>
            <a:r>
              <a:rPr lang="en-US" altLang="zh-CN" sz="1600" dirty="0"/>
              <a:t> reign. </a:t>
            </a:r>
            <a:r>
              <a:rPr lang="en-US" altLang="zh-CN" sz="1600" dirty="0" smtClean="0"/>
              <a:t>At</a:t>
            </a:r>
            <a:r>
              <a:rPr lang="en-US" altLang="zh-CN" sz="1600" dirty="0"/>
              <a:t> that time the cult of the </a:t>
            </a:r>
            <a:endParaRPr lang="en-US" altLang="zh-CN" sz="1600" dirty="0" smtClean="0"/>
          </a:p>
          <a:p>
            <a:pPr>
              <a:lnSpc>
                <a:spcPct val="150000"/>
              </a:lnSpc>
              <a:spcAft>
                <a:spcPts val="600"/>
              </a:spcAft>
              <a:buClr>
                <a:srgbClr val="5ABEAA"/>
              </a:buClr>
            </a:pPr>
            <a:r>
              <a:rPr lang="en-US" altLang="zh-CN" sz="1600" dirty="0" smtClean="0"/>
              <a:t>fox</a:t>
            </a:r>
            <a:r>
              <a:rPr lang="en-US" altLang="zh-CN" sz="1600" dirty="0"/>
              <a:t>, including the cult of Da </a:t>
            </a:r>
            <a:r>
              <a:rPr lang="en-US" altLang="zh-CN" sz="1600" dirty="0" err="1"/>
              <a:t>Ji</a:t>
            </a:r>
            <a:r>
              <a:rPr lang="en-US" altLang="zh-CN" sz="1600" dirty="0"/>
              <a:t>, was almost completely destroyed. </a:t>
            </a:r>
            <a:endParaRPr lang="en-US" altLang="zh-CN" sz="1600" dirty="0" smtClean="0"/>
          </a:p>
          <a:p>
            <a:pPr>
              <a:lnSpc>
                <a:spcPct val="150000"/>
              </a:lnSpc>
              <a:spcAft>
                <a:spcPts val="600"/>
              </a:spcAft>
              <a:buClr>
                <a:srgbClr val="5ABEAA"/>
              </a:buClr>
            </a:pPr>
            <a:r>
              <a:rPr lang="en-US" altLang="zh-CN" sz="1600" dirty="0" smtClean="0"/>
              <a:t>However</a:t>
            </a:r>
            <a:r>
              <a:rPr lang="en-US" altLang="zh-CN" sz="1600" dirty="0"/>
              <a:t>, the cult and image of </a:t>
            </a:r>
            <a:r>
              <a:rPr lang="en-US" altLang="zh-CN" sz="1600" dirty="0" err="1"/>
              <a:t>Huli</a:t>
            </a:r>
            <a:r>
              <a:rPr lang="en-US" altLang="zh-CN" sz="1600" dirty="0"/>
              <a:t> Jing were not fully eradicated in other parts of China. </a:t>
            </a:r>
            <a:endParaRPr lang="zh-CN" altLang="en-US" sz="1600" dirty="0" smtClean="0">
              <a:solidFill>
                <a:schemeClr val="tx2">
                  <a:lumMod val="25000"/>
                </a:schemeClr>
              </a:solidFill>
              <a:latin typeface="+mn-ea"/>
              <a:cs typeface="+mn-ea"/>
              <a:sym typeface="Gill Sans" charset="0"/>
            </a:endParaRPr>
          </a:p>
        </p:txBody>
      </p:sp>
      <p:pic>
        <p:nvPicPr>
          <p:cNvPr id="2050" name="Picture 2" descr="http://image.samanlehua.com/file/userfiles/images/auto96/2017041116321716469.jpg"/>
          <p:cNvPicPr>
            <a:picLocks noChangeAspect="1" noChangeArrowheads="1"/>
          </p:cNvPicPr>
          <p:nvPr/>
        </p:nvPicPr>
        <p:blipFill rotWithShape="1">
          <a:blip r:embed="rId5">
            <a:extLst>
              <a:ext uri="{28A0092B-C50C-407E-A947-70E740481C1C}">
                <a14:useLocalDpi xmlns:a14="http://schemas.microsoft.com/office/drawing/2010/main" val="0"/>
              </a:ext>
            </a:extLst>
          </a:blip>
          <a:srcRect t="2989"/>
          <a:stretch/>
        </p:blipFill>
        <p:spPr bwMode="auto">
          <a:xfrm>
            <a:off x="2666198" y="616016"/>
            <a:ext cx="4243972" cy="2425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72" y="101700"/>
            <a:ext cx="2414670" cy="1569660"/>
          </a:xfrm>
          <a:prstGeom prst="rect">
            <a:avLst/>
          </a:prstGeom>
          <a:noFill/>
        </p:spPr>
        <p:txBody>
          <a:bodyPr wrap="square" rtlCol="0">
            <a:spAutoFit/>
          </a:bodyPr>
          <a:lstStyle/>
          <a:p>
            <a:r>
              <a:rPr lang="en-US" altLang="zh-CN" sz="3200" b="1" dirty="0" err="1">
                <a:latin typeface="微软雅黑" panose="020B0503020204020204" charset="-122"/>
                <a:ea typeface="微软雅黑" panose="020B0503020204020204" charset="-122"/>
                <a:sym typeface="+mn-ea"/>
              </a:rPr>
              <a:t>Huli-jing</a:t>
            </a:r>
            <a:r>
              <a:rPr lang="en-US" altLang="zh-CN" sz="3200" b="1" dirty="0">
                <a:latin typeface="微软雅黑" panose="020B0503020204020204" charset="-122"/>
                <a:ea typeface="微软雅黑" panose="020B0503020204020204" charset="-122"/>
                <a:sym typeface="+mn-ea"/>
              </a:rPr>
              <a:t> </a:t>
            </a:r>
            <a:r>
              <a:rPr lang="en-US" altLang="zh-CN" sz="3200" b="1" dirty="0" smtClean="0">
                <a:latin typeface="微软雅黑" panose="020B0503020204020204" charset="-122"/>
                <a:ea typeface="微软雅黑" panose="020B0503020204020204" charset="-122"/>
                <a:sym typeface="+mn-ea"/>
              </a:rPr>
              <a:t> </a:t>
            </a:r>
            <a:r>
              <a:rPr lang="en-US" altLang="zh-CN" sz="3200" b="1" dirty="0">
                <a:latin typeface="微软雅黑" panose="020B0503020204020204" charset="-122"/>
                <a:ea typeface="微软雅黑" panose="020B0503020204020204" charset="-122"/>
                <a:sym typeface="+mn-ea"/>
              </a:rPr>
              <a:t>in </a:t>
            </a:r>
            <a:r>
              <a:rPr lang="en-US" altLang="zh-CN" sz="3200" b="1" dirty="0" smtClean="0">
                <a:latin typeface="微软雅黑" panose="020B0503020204020204" charset="-122"/>
                <a:ea typeface="微软雅黑" panose="020B0503020204020204" charset="-122"/>
                <a:sym typeface="+mn-ea"/>
              </a:rPr>
              <a:t>China</a:t>
            </a:r>
            <a:endParaRPr lang="en-US" altLang="zh-CN" sz="3200" b="1" dirty="0">
              <a:latin typeface="微软雅黑" panose="020B0503020204020204" charset="-122"/>
              <a:ea typeface="微软雅黑" panose="020B0503020204020204" charset="-122"/>
              <a:sym typeface="+mn-ea"/>
            </a:endParaRPr>
          </a:p>
          <a:p>
            <a:endParaRPr lang="zh-CN" altLang="en-US" sz="3200" b="1" dirty="0"/>
          </a:p>
        </p:txBody>
      </p:sp>
      <p:pic>
        <p:nvPicPr>
          <p:cNvPr id="4098" name="Picture 2" descr="https://p1.ssl.qhimgs1.com/sdr/400__/t010769fadc812f238b.jpg"/>
          <p:cNvPicPr>
            <a:picLocks noChangeAspect="1" noChangeArrowheads="1"/>
          </p:cNvPicPr>
          <p:nvPr/>
        </p:nvPicPr>
        <p:blipFill rotWithShape="1">
          <a:blip r:embed="rId6">
            <a:extLst>
              <a:ext uri="{28A0092B-C50C-407E-A947-70E740481C1C}">
                <a14:useLocalDpi xmlns:a14="http://schemas.microsoft.com/office/drawing/2010/main" val="0"/>
              </a:ext>
            </a:extLst>
          </a:blip>
          <a:srcRect b="7587"/>
          <a:stretch/>
        </p:blipFill>
        <p:spPr bwMode="auto">
          <a:xfrm>
            <a:off x="6198670" y="4183380"/>
            <a:ext cx="3801944" cy="2207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236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603"/>
                                        </p:tgtEl>
                                        <p:attrNameLst>
                                          <p:attrName>style.visibility</p:attrName>
                                        </p:attrNameLst>
                                      </p:cBhvr>
                                      <p:to>
                                        <p:strVal val="visible"/>
                                      </p:to>
                                    </p:set>
                                    <p:anim calcmode="lin" valueType="num">
                                      <p:cBhvr additive="base">
                                        <p:cTn id="11" dur="500" fill="hold"/>
                                        <p:tgtEl>
                                          <p:spTgt spid="1048603"/>
                                        </p:tgtEl>
                                        <p:attrNameLst>
                                          <p:attrName>ppt_x</p:attrName>
                                        </p:attrNameLst>
                                      </p:cBhvr>
                                      <p:tavLst>
                                        <p:tav tm="0">
                                          <p:val>
                                            <p:strVal val="#ppt_x"/>
                                          </p:val>
                                        </p:tav>
                                        <p:tav tm="100000">
                                          <p:val>
                                            <p:strVal val="#ppt_x"/>
                                          </p:val>
                                        </p:tav>
                                      </p:tavLst>
                                    </p:anim>
                                    <p:anim calcmode="lin" valueType="num">
                                      <p:cBhvr additive="base">
                                        <p:cTn id="12" dur="500" fill="hold"/>
                                        <p:tgtEl>
                                          <p:spTgt spid="104860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48604"/>
                                        </p:tgtEl>
                                        <p:attrNameLst>
                                          <p:attrName>style.visibility</p:attrName>
                                        </p:attrNameLst>
                                      </p:cBhvr>
                                      <p:to>
                                        <p:strVal val="visible"/>
                                      </p:to>
                                    </p:set>
                                    <p:animEffect transition="in" filter="fade">
                                      <p:cBhvr>
                                        <p:cTn id="17" dur="500"/>
                                        <p:tgtEl>
                                          <p:spTgt spid="1048604"/>
                                        </p:tgtEl>
                                      </p:cBhvr>
                                    </p:animEffect>
                                  </p:childTnLst>
                                </p:cTn>
                              </p:par>
                              <p:par>
                                <p:cTn id="18" presetID="10"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3" grpId="0"/>
      <p:bldP spid="10486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9"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23" name="矩形 3"/>
          <p:cNvSpPr/>
          <p:nvPr/>
        </p:nvSpPr>
        <p:spPr>
          <a:xfrm>
            <a:off x="622300" y="-17145"/>
            <a:ext cx="4062095" cy="6871335"/>
          </a:xfrm>
          <a:prstGeom prst="rect">
            <a:avLst/>
          </a:prstGeom>
          <a:solidFill>
            <a:srgbClr val="F2BD94">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24" name="矩形 4"/>
          <p:cNvSpPr/>
          <p:nvPr/>
        </p:nvSpPr>
        <p:spPr>
          <a:xfrm>
            <a:off x="5130800" y="274955"/>
            <a:ext cx="7061200" cy="6510856"/>
          </a:xfrm>
          <a:prstGeom prst="rect">
            <a:avLst/>
          </a:prstGeom>
          <a:solidFill>
            <a:srgbClr val="F2BD94">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26" name="矩形 28"/>
          <p:cNvSpPr/>
          <p:nvPr/>
        </p:nvSpPr>
        <p:spPr>
          <a:xfrm>
            <a:off x="5524901" y="666115"/>
            <a:ext cx="6410425" cy="6140142"/>
          </a:xfrm>
          <a:prstGeom prst="rect">
            <a:avLst/>
          </a:prstGeom>
          <a:ln w="73025" cmpd="dbl">
            <a:solidFill>
              <a:srgbClr val="222133"/>
            </a:solidFill>
            <a:prstDash val="solid"/>
          </a:ln>
        </p:spPr>
        <p:txBody>
          <a:bodyPr wrap="square">
            <a:spAutoFit/>
          </a:bodyPr>
          <a:lstStyle/>
          <a:p>
            <a:pPr>
              <a:lnSpc>
                <a:spcPct val="150000"/>
              </a:lnSpc>
              <a:spcAft>
                <a:spcPts val="600"/>
              </a:spcAft>
              <a:buClr>
                <a:srgbClr val="5ABEAA"/>
              </a:buClr>
            </a:pPr>
            <a:r>
              <a:rPr lang="en-US" altLang="zh-CN" sz="2400" dirty="0">
                <a:latin typeface="微软雅黑" panose="020B0503020204020204" charset="-122"/>
                <a:ea typeface="微软雅黑" panose="020B0503020204020204" charset="-122"/>
              </a:rPr>
              <a:t>The stories of </a:t>
            </a:r>
            <a:r>
              <a:rPr lang="en-US" altLang="zh-CN" sz="2400" dirty="0" err="1">
                <a:latin typeface="微软雅黑" panose="020B0503020204020204" charset="-122"/>
                <a:ea typeface="微软雅黑" panose="020B0503020204020204" charset="-122"/>
              </a:rPr>
              <a:t>Pu</a:t>
            </a:r>
            <a:r>
              <a:rPr lang="en-US" altLang="zh-CN" sz="2400" dirty="0">
                <a:latin typeface="微软雅黑" panose="020B0503020204020204" charset="-122"/>
                <a:ea typeface="微软雅黑" panose="020B0503020204020204" charset="-122"/>
              </a:rPr>
              <a:t> </a:t>
            </a:r>
            <a:r>
              <a:rPr lang="en-US" altLang="zh-CN" sz="2400" dirty="0" err="1" smtClean="0">
                <a:latin typeface="微软雅黑" panose="020B0503020204020204" charset="-122"/>
                <a:ea typeface="微软雅黑" panose="020B0503020204020204" charset="-122"/>
              </a:rPr>
              <a:t>Songling</a:t>
            </a:r>
            <a:r>
              <a:rPr lang="en-US" altLang="zh-CN" sz="2000" dirty="0" smtClean="0">
                <a:solidFill>
                  <a:schemeClr val="tx1"/>
                </a:solidFill>
                <a:latin typeface="+mn-ea"/>
                <a:cs typeface="+mn-ea"/>
              </a:rPr>
              <a:t/>
            </a:r>
            <a:br>
              <a:rPr lang="en-US" altLang="zh-CN" sz="2000" dirty="0" smtClean="0">
                <a:solidFill>
                  <a:schemeClr val="tx1"/>
                </a:solidFill>
                <a:latin typeface="+mn-ea"/>
                <a:cs typeface="+mn-ea"/>
              </a:rPr>
            </a:br>
            <a:r>
              <a:rPr lang="en-US" altLang="zh-CN" sz="1600" dirty="0"/>
              <a:t>Perhaps the most striking examples of where the </a:t>
            </a:r>
            <a:r>
              <a:rPr lang="en-US" altLang="zh-CN" sz="1600" dirty="0" smtClean="0"/>
              <a:t>changed image</a:t>
            </a:r>
            <a:r>
              <a:rPr lang="en-US" altLang="zh-CN" sz="1600" dirty="0"/>
              <a:t> </a:t>
            </a:r>
            <a:r>
              <a:rPr lang="en-US" altLang="zh-CN" sz="1600" dirty="0" smtClean="0"/>
              <a:t>of</a:t>
            </a:r>
          </a:p>
          <a:p>
            <a:pPr>
              <a:lnSpc>
                <a:spcPct val="150000"/>
              </a:lnSpc>
              <a:spcAft>
                <a:spcPts val="600"/>
              </a:spcAft>
              <a:buClr>
                <a:srgbClr val="5ABEAA"/>
              </a:buClr>
            </a:pPr>
            <a:r>
              <a:rPr lang="en-US" altLang="zh-CN" sz="1600" dirty="0" smtClean="0"/>
              <a:t>the</a:t>
            </a:r>
            <a:r>
              <a:rPr lang="en-US" altLang="zh-CN" sz="1600" dirty="0"/>
              <a:t> </a:t>
            </a:r>
            <a:r>
              <a:rPr lang="en-US" altLang="zh-CN" sz="1600" dirty="0" err="1"/>
              <a:t>Huli</a:t>
            </a:r>
            <a:r>
              <a:rPr lang="en-US" altLang="zh-CN" sz="1600" dirty="0"/>
              <a:t> Jing is found can be called the stories of </a:t>
            </a:r>
            <a:r>
              <a:rPr lang="en-US" altLang="zh-CN" sz="1600" dirty="0" err="1" smtClean="0"/>
              <a:t>Pu</a:t>
            </a:r>
            <a:r>
              <a:rPr lang="en-US" altLang="zh-CN" sz="1600" dirty="0"/>
              <a:t> </a:t>
            </a:r>
            <a:r>
              <a:rPr lang="en-US" altLang="zh-CN" sz="1600" dirty="0" err="1" smtClean="0"/>
              <a:t>Songling</a:t>
            </a:r>
            <a:r>
              <a:rPr lang="en-US" altLang="zh-CN" sz="1600" dirty="0"/>
              <a:t> about </a:t>
            </a:r>
            <a:endParaRPr lang="en-US" altLang="zh-CN" sz="1600" dirty="0" smtClean="0"/>
          </a:p>
          <a:p>
            <a:pPr>
              <a:lnSpc>
                <a:spcPct val="150000"/>
              </a:lnSpc>
              <a:spcAft>
                <a:spcPts val="600"/>
              </a:spcAft>
              <a:buClr>
                <a:srgbClr val="5ABEAA"/>
              </a:buClr>
            </a:pPr>
            <a:r>
              <a:rPr lang="en-US" altLang="zh-CN" sz="1600" dirty="0" smtClean="0"/>
              <a:t>werewolf</a:t>
            </a:r>
            <a:r>
              <a:rPr lang="en-US" altLang="zh-CN" sz="1600" dirty="0"/>
              <a:t> foxes. It is his stories, where girls are subject to the curse </a:t>
            </a:r>
            <a:endParaRPr lang="en-US" altLang="zh-CN" sz="1600" dirty="0" smtClean="0"/>
          </a:p>
          <a:p>
            <a:pPr>
              <a:lnSpc>
                <a:spcPct val="150000"/>
              </a:lnSpc>
              <a:spcAft>
                <a:spcPts val="600"/>
              </a:spcAft>
              <a:buClr>
                <a:srgbClr val="5ABEAA"/>
              </a:buClr>
            </a:pPr>
            <a:r>
              <a:rPr lang="en-US" altLang="zh-CN" sz="1600" dirty="0" smtClean="0"/>
              <a:t>of</a:t>
            </a:r>
            <a:r>
              <a:rPr lang="en-US" altLang="zh-CN" sz="1600" dirty="0"/>
              <a:t> turning into foxes, that reflect their </a:t>
            </a:r>
            <a:r>
              <a:rPr lang="en-US" altLang="zh-CN" sz="1600" dirty="0" smtClean="0"/>
              <a:t>position</a:t>
            </a:r>
            <a:r>
              <a:rPr lang="en-US" altLang="zh-CN" sz="1600" dirty="0"/>
              <a:t> as hostages </a:t>
            </a:r>
            <a:r>
              <a:rPr lang="en-US" altLang="zh-CN" sz="1600" dirty="0" smtClean="0"/>
              <a:t>of their </a:t>
            </a:r>
          </a:p>
          <a:p>
            <a:pPr>
              <a:lnSpc>
                <a:spcPct val="150000"/>
              </a:lnSpc>
              <a:spcAft>
                <a:spcPts val="600"/>
              </a:spcAft>
              <a:buClr>
                <a:srgbClr val="5ABEAA"/>
              </a:buClr>
            </a:pPr>
            <a:r>
              <a:rPr lang="en-US" altLang="zh-CN" sz="1600" dirty="0" smtClean="0"/>
              <a:t>own</a:t>
            </a:r>
            <a:r>
              <a:rPr lang="en-US" altLang="zh-CN" sz="1600" dirty="0"/>
              <a:t> life situations or even fears. </a:t>
            </a:r>
            <a:r>
              <a:rPr lang="en-US" altLang="zh-CN" sz="1600" dirty="0" smtClean="0"/>
              <a:t>The</a:t>
            </a:r>
            <a:r>
              <a:rPr lang="en-US" altLang="zh-CN" sz="1600" dirty="0"/>
              <a:t> theme of fatal love in </a:t>
            </a:r>
            <a:r>
              <a:rPr lang="en-US" altLang="zh-CN" sz="1600" dirty="0" smtClean="0"/>
              <a:t>the</a:t>
            </a:r>
          </a:p>
          <a:p>
            <a:pPr>
              <a:lnSpc>
                <a:spcPct val="150000"/>
              </a:lnSpc>
              <a:spcAft>
                <a:spcPts val="600"/>
              </a:spcAft>
              <a:buClr>
                <a:srgbClr val="5ABEAA"/>
              </a:buClr>
            </a:pPr>
            <a:r>
              <a:rPr lang="en-US" altLang="zh-CN" sz="1600" dirty="0" smtClean="0"/>
              <a:t>stories</a:t>
            </a:r>
            <a:r>
              <a:rPr lang="en-US" altLang="zh-CN" sz="1600" dirty="0"/>
              <a:t> of </a:t>
            </a:r>
            <a:r>
              <a:rPr lang="en-US" altLang="zh-CN" sz="1600" dirty="0" err="1"/>
              <a:t>werefoxes</a:t>
            </a:r>
            <a:r>
              <a:rPr lang="en-US" altLang="zh-CN" sz="1600" dirty="0"/>
              <a:t> appears as a continuous line in </a:t>
            </a:r>
            <a:r>
              <a:rPr lang="en-US" altLang="zh-CN" sz="1600" dirty="0" err="1"/>
              <a:t>Pu</a:t>
            </a:r>
            <a:r>
              <a:rPr lang="en-US" altLang="zh-CN" sz="1600" dirty="0"/>
              <a:t> </a:t>
            </a:r>
            <a:r>
              <a:rPr lang="en-US" altLang="zh-CN" sz="1600" dirty="0" err="1"/>
              <a:t>Songling</a:t>
            </a:r>
            <a:r>
              <a:rPr lang="en-US" altLang="zh-CN" sz="1600" dirty="0"/>
              <a:t> </a:t>
            </a:r>
            <a:endParaRPr lang="en-US" altLang="zh-CN" sz="1600" dirty="0" smtClean="0"/>
          </a:p>
          <a:p>
            <a:pPr>
              <a:lnSpc>
                <a:spcPct val="150000"/>
              </a:lnSpc>
              <a:spcAft>
                <a:spcPts val="600"/>
              </a:spcAft>
              <a:buClr>
                <a:srgbClr val="5ABEAA"/>
              </a:buClr>
            </a:pPr>
            <a:r>
              <a:rPr lang="en-US" altLang="zh-CN" sz="1600" dirty="0" smtClean="0"/>
              <a:t>tales</a:t>
            </a:r>
            <a:r>
              <a:rPr lang="en-US" altLang="zh-CN" sz="1600" dirty="0"/>
              <a:t>. This suggests that despite the fact that </a:t>
            </a:r>
            <a:r>
              <a:rPr lang="en-US" altLang="zh-CN" sz="1600" dirty="0" err="1" smtClean="0"/>
              <a:t>Huli</a:t>
            </a:r>
            <a:r>
              <a:rPr lang="en-US" altLang="zh-CN" sz="1600" dirty="0"/>
              <a:t>-</a:t>
            </a:r>
            <a:r>
              <a:rPr lang="en-US" altLang="zh-CN" sz="1600" dirty="0" smtClean="0"/>
              <a:t>Jing</a:t>
            </a:r>
            <a:r>
              <a:rPr lang="en-US" altLang="zh-CN" sz="1600" dirty="0"/>
              <a:t> strives for </a:t>
            </a:r>
            <a:endParaRPr lang="en-US" altLang="zh-CN" sz="1600" dirty="0" smtClean="0"/>
          </a:p>
          <a:p>
            <a:pPr>
              <a:lnSpc>
                <a:spcPct val="150000"/>
              </a:lnSpc>
              <a:spcAft>
                <a:spcPts val="600"/>
              </a:spcAft>
              <a:buClr>
                <a:srgbClr val="5ABEAA"/>
              </a:buClr>
            </a:pPr>
            <a:r>
              <a:rPr lang="en-US" altLang="zh-CN" sz="1600" dirty="0" smtClean="0"/>
              <a:t>happiness</a:t>
            </a:r>
            <a:r>
              <a:rPr lang="en-US" altLang="zh-CN" sz="1600" dirty="0"/>
              <a:t>, she remains a spirit that is not a person. In addition, </a:t>
            </a:r>
            <a:endParaRPr lang="en-US" altLang="zh-CN" sz="1600" dirty="0" smtClean="0"/>
          </a:p>
          <a:p>
            <a:pPr>
              <a:lnSpc>
                <a:spcPct val="150000"/>
              </a:lnSpc>
              <a:spcAft>
                <a:spcPts val="600"/>
              </a:spcAft>
              <a:buClr>
                <a:srgbClr val="5ABEAA"/>
              </a:buClr>
            </a:pPr>
            <a:r>
              <a:rPr lang="en-US" altLang="zh-CN" sz="1600" dirty="0" smtClean="0"/>
              <a:t>despite</a:t>
            </a:r>
            <a:r>
              <a:rPr lang="en-US" altLang="zh-CN" sz="1600" dirty="0"/>
              <a:t> the altered level of female foxes, they will still bear the curse of their savage ancestors, who personified evil in its purest form, </a:t>
            </a:r>
            <a:r>
              <a:rPr lang="en-US" altLang="zh-CN" sz="1600" dirty="0" err="1" smtClean="0"/>
              <a:t>andtherefore</a:t>
            </a:r>
            <a:r>
              <a:rPr lang="en-US" altLang="zh-CN" sz="1600" dirty="0"/>
              <a:t> there can be no happy ending for those who bear such </a:t>
            </a:r>
            <a:endParaRPr lang="en-US" altLang="zh-CN" sz="1600" dirty="0" smtClean="0"/>
          </a:p>
          <a:p>
            <a:pPr>
              <a:lnSpc>
                <a:spcPct val="150000"/>
              </a:lnSpc>
              <a:spcAft>
                <a:spcPts val="600"/>
              </a:spcAft>
              <a:buClr>
                <a:srgbClr val="5ABEAA"/>
              </a:buClr>
            </a:pPr>
            <a:r>
              <a:rPr lang="en-US" altLang="zh-CN" sz="1600" dirty="0" smtClean="0"/>
              <a:t>heavy</a:t>
            </a:r>
            <a:r>
              <a:rPr lang="en-US" altLang="zh-CN" sz="1600" dirty="0"/>
              <a:t> punishment.</a:t>
            </a:r>
            <a:r>
              <a:rPr lang="en-US" altLang="zh-CN" sz="1200" dirty="0"/>
              <a:t/>
            </a:r>
            <a:br>
              <a:rPr lang="en-US" altLang="zh-CN" sz="1200" dirty="0"/>
            </a:br>
            <a:endParaRPr lang="zh-CN" altLang="en-US" sz="1200" dirty="0" smtClean="0">
              <a:solidFill>
                <a:schemeClr val="tx1"/>
              </a:solidFill>
              <a:latin typeface="+mn-ea"/>
              <a:cs typeface="+mn-ea"/>
              <a:sym typeface="Gill Sans" charset="0"/>
            </a:endParaRPr>
          </a:p>
        </p:txBody>
      </p:sp>
      <p:pic>
        <p:nvPicPr>
          <p:cNvPr id="5122" name="Picture 2" descr="C:\Users\dell\Documents\Tencent Files\915351283\Image\C2C\C80DE2F1BEA7D88299DF2A07BF7452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077" y="1120676"/>
            <a:ext cx="3835730" cy="49913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72" y="101700"/>
            <a:ext cx="2414670" cy="1569660"/>
          </a:xfrm>
          <a:prstGeom prst="rect">
            <a:avLst/>
          </a:prstGeom>
          <a:noFill/>
        </p:spPr>
        <p:txBody>
          <a:bodyPr wrap="square" rtlCol="0">
            <a:spAutoFit/>
          </a:bodyPr>
          <a:lstStyle/>
          <a:p>
            <a:r>
              <a:rPr lang="en-US" altLang="zh-CN" sz="3200" b="1" dirty="0" err="1">
                <a:latin typeface="微软雅黑" panose="020B0503020204020204" charset="-122"/>
                <a:ea typeface="微软雅黑" panose="020B0503020204020204" charset="-122"/>
                <a:sym typeface="+mn-ea"/>
              </a:rPr>
              <a:t>Huli-jing</a:t>
            </a:r>
            <a:r>
              <a:rPr lang="en-US" altLang="zh-CN" sz="3200" b="1" dirty="0">
                <a:latin typeface="微软雅黑" panose="020B0503020204020204" charset="-122"/>
                <a:ea typeface="微软雅黑" panose="020B0503020204020204" charset="-122"/>
                <a:sym typeface="+mn-ea"/>
              </a:rPr>
              <a:t> </a:t>
            </a:r>
            <a:r>
              <a:rPr lang="en-US" altLang="zh-CN" sz="3200" b="1" dirty="0" smtClean="0">
                <a:latin typeface="微软雅黑" panose="020B0503020204020204" charset="-122"/>
                <a:ea typeface="微软雅黑" panose="020B0503020204020204" charset="-122"/>
                <a:sym typeface="+mn-ea"/>
              </a:rPr>
              <a:t> </a:t>
            </a:r>
            <a:r>
              <a:rPr lang="en-US" altLang="zh-CN" sz="3200" b="1" dirty="0">
                <a:latin typeface="微软雅黑" panose="020B0503020204020204" charset="-122"/>
                <a:ea typeface="微软雅黑" panose="020B0503020204020204" charset="-122"/>
                <a:sym typeface="+mn-ea"/>
              </a:rPr>
              <a:t>in </a:t>
            </a:r>
            <a:r>
              <a:rPr lang="en-US" altLang="zh-CN" sz="3200" b="1" dirty="0" smtClean="0">
                <a:latin typeface="微软雅黑" panose="020B0503020204020204" charset="-122"/>
                <a:ea typeface="微软雅黑" panose="020B0503020204020204" charset="-122"/>
                <a:sym typeface="+mn-ea"/>
              </a:rPr>
              <a:t>China</a:t>
            </a:r>
            <a:endParaRPr lang="en-US" altLang="zh-CN" sz="3200" b="1" dirty="0">
              <a:latin typeface="微软雅黑" panose="020B0503020204020204" charset="-122"/>
              <a:ea typeface="微软雅黑" panose="020B0503020204020204" charset="-122"/>
              <a:sym typeface="+mn-ea"/>
            </a:endParaRPr>
          </a:p>
          <a:p>
            <a:endParaRPr lang="zh-CN" altLang="en-US" sz="3200" b="1"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8626"/>
                                        </p:tgtEl>
                                        <p:attrNameLst>
                                          <p:attrName>style.visibility</p:attrName>
                                        </p:attrNameLst>
                                      </p:cBhvr>
                                      <p:to>
                                        <p:strVal val="visible"/>
                                      </p:to>
                                    </p:set>
                                    <p:animEffect transition="in" filter="fade">
                                      <p:cBhvr>
                                        <p:cTn id="7" dur="1000"/>
                                        <p:tgtEl>
                                          <p:spTgt spid="1048626"/>
                                        </p:tgtEl>
                                      </p:cBhvr>
                                    </p:animEffect>
                                    <p:anim calcmode="lin" valueType="num">
                                      <p:cBhvr>
                                        <p:cTn id="8" dur="1000" fill="hold"/>
                                        <p:tgtEl>
                                          <p:spTgt spid="1048626"/>
                                        </p:tgtEl>
                                        <p:attrNameLst>
                                          <p:attrName>ppt_x</p:attrName>
                                        </p:attrNameLst>
                                      </p:cBhvr>
                                      <p:tavLst>
                                        <p:tav tm="0">
                                          <p:val>
                                            <p:strVal val="#ppt_x"/>
                                          </p:val>
                                        </p:tav>
                                        <p:tav tm="100000">
                                          <p:val>
                                            <p:strVal val="#ppt_x"/>
                                          </p:val>
                                        </p:tav>
                                      </p:tavLst>
                                    </p:anim>
                                    <p:anim calcmode="lin" valueType="num">
                                      <p:cBhvr>
                                        <p:cTn id="9" dur="1000" fill="hold"/>
                                        <p:tgtEl>
                                          <p:spTgt spid="1048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32" name="矩形 10"/>
          <p:cNvSpPr/>
          <p:nvPr/>
        </p:nvSpPr>
        <p:spPr>
          <a:xfrm>
            <a:off x="-4445" y="678815"/>
            <a:ext cx="12197715" cy="554990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44380" y="890915"/>
            <a:ext cx="12054606" cy="5693866"/>
          </a:xfrm>
          <a:prstGeom prst="rect">
            <a:avLst/>
          </a:prstGeom>
          <a:noFill/>
        </p:spPr>
        <p:txBody>
          <a:bodyPr wrap="square" rtlCol="0">
            <a:spAutoFit/>
          </a:bodyPr>
          <a:lstStyle/>
          <a:p>
            <a:r>
              <a:rPr lang="en-US" altLang="zh-CN" sz="2800" dirty="0"/>
              <a:t>Of course, the image of the </a:t>
            </a:r>
            <a:r>
              <a:rPr lang="en-US" altLang="zh-CN" sz="2800" dirty="0" err="1"/>
              <a:t>Huli</a:t>
            </a:r>
            <a:r>
              <a:rPr lang="en-US" altLang="zh-CN" sz="2800" dirty="0"/>
              <a:t> Jing as a mythological character by </a:t>
            </a:r>
            <a:endParaRPr lang="en-US" altLang="zh-CN" sz="2800" dirty="0" smtClean="0"/>
          </a:p>
          <a:p>
            <a:r>
              <a:rPr lang="en-US" altLang="zh-CN" sz="2800" dirty="0" smtClean="0"/>
              <a:t>the</a:t>
            </a:r>
            <a:r>
              <a:rPr lang="en-US" altLang="zh-CN" sz="2800" dirty="0"/>
              <a:t> 21st century was constantly supplemented with small details. We can </a:t>
            </a:r>
            <a:endParaRPr lang="en-US" altLang="zh-CN" sz="2800" dirty="0" smtClean="0"/>
          </a:p>
          <a:p>
            <a:r>
              <a:rPr lang="en-US" altLang="zh-CN" sz="2800" dirty="0" smtClean="0"/>
              <a:t>say</a:t>
            </a:r>
            <a:r>
              <a:rPr lang="en-US" altLang="zh-CN" sz="2800" dirty="0"/>
              <a:t> that most of the works of literature and cinema, in which the werewolf </a:t>
            </a:r>
            <a:endParaRPr lang="en-US" altLang="zh-CN" sz="2800" dirty="0" smtClean="0"/>
          </a:p>
          <a:p>
            <a:r>
              <a:rPr lang="en-US" altLang="zh-CN" sz="2800" dirty="0" smtClean="0"/>
              <a:t>fox</a:t>
            </a:r>
            <a:r>
              <a:rPr lang="en-US" altLang="zh-CN" sz="2800" dirty="0"/>
              <a:t> was encountered, for the most part, were very strongly </a:t>
            </a:r>
            <a:r>
              <a:rPr lang="en-US" altLang="zh-CN" sz="2800" dirty="0" smtClean="0"/>
              <a:t>romanticized</a:t>
            </a:r>
            <a:r>
              <a:rPr lang="en-US" altLang="zh-CN" sz="2800" dirty="0"/>
              <a:t>. </a:t>
            </a:r>
            <a:endParaRPr lang="en-US" altLang="zh-CN" sz="2800" dirty="0" smtClean="0"/>
          </a:p>
          <a:p>
            <a:r>
              <a:rPr lang="en-US" altLang="zh-CN" sz="2800" dirty="0" smtClean="0"/>
              <a:t>Remaining</a:t>
            </a:r>
            <a:r>
              <a:rPr lang="en-US" altLang="zh-CN" sz="2800" dirty="0"/>
              <a:t> in its own way a relatively neutral character, </a:t>
            </a:r>
            <a:r>
              <a:rPr lang="en-US" altLang="zh-CN" sz="2800" dirty="0" err="1" smtClean="0"/>
              <a:t>Huli</a:t>
            </a:r>
            <a:r>
              <a:rPr lang="en-US" altLang="zh-CN" sz="2800" dirty="0" smtClean="0"/>
              <a:t>-Jing</a:t>
            </a:r>
            <a:r>
              <a:rPr lang="en-US" altLang="zh-CN" sz="2800" dirty="0"/>
              <a:t> </a:t>
            </a:r>
            <a:endParaRPr lang="en-US" altLang="zh-CN" sz="2800" dirty="0" smtClean="0"/>
          </a:p>
          <a:p>
            <a:r>
              <a:rPr lang="en-US" altLang="zh-CN" sz="2800" dirty="0" smtClean="0"/>
              <a:t>nevertheless</a:t>
            </a:r>
            <a:r>
              <a:rPr lang="en-US" altLang="zh-CN" sz="2800" dirty="0"/>
              <a:t> gradually becomes one of the most popular </a:t>
            </a:r>
            <a:r>
              <a:rPr lang="en-US" altLang="zh-CN" sz="2800" dirty="0" smtClean="0"/>
              <a:t>characters</a:t>
            </a:r>
            <a:r>
              <a:rPr lang="en-US" altLang="zh-CN" sz="2800" dirty="0"/>
              <a:t> </a:t>
            </a:r>
            <a:r>
              <a:rPr lang="en-US" altLang="zh-CN" sz="2800" dirty="0" smtClean="0"/>
              <a:t>of</a:t>
            </a:r>
            <a:r>
              <a:rPr lang="en-US" altLang="zh-CN" sz="2800" dirty="0"/>
              <a:t> </a:t>
            </a:r>
            <a:endParaRPr lang="en-US" altLang="zh-CN" sz="2800" dirty="0" smtClean="0"/>
          </a:p>
          <a:p>
            <a:r>
              <a:rPr lang="en-US" altLang="zh-CN" sz="2800" dirty="0" smtClean="0"/>
              <a:t>many</a:t>
            </a:r>
            <a:r>
              <a:rPr lang="en-US" altLang="zh-CN" sz="2800" dirty="0"/>
              <a:t> writers and screenwriters, not only in China but </a:t>
            </a:r>
            <a:r>
              <a:rPr lang="en-US" altLang="zh-CN" sz="2800" dirty="0" smtClean="0"/>
              <a:t>also</a:t>
            </a:r>
            <a:r>
              <a:rPr lang="en-US" altLang="zh-CN" sz="2800" dirty="0"/>
              <a:t> in many </a:t>
            </a:r>
            <a:r>
              <a:rPr lang="en-US" altLang="zh-CN" sz="2800" dirty="0" smtClean="0"/>
              <a:t>other</a:t>
            </a:r>
            <a:r>
              <a:rPr lang="en-US" altLang="zh-CN" sz="2800" dirty="0"/>
              <a:t> </a:t>
            </a:r>
            <a:endParaRPr lang="en-US" altLang="zh-CN" sz="2800" dirty="0" smtClean="0"/>
          </a:p>
          <a:p>
            <a:r>
              <a:rPr lang="en-US" altLang="zh-CN" sz="2800" dirty="0" smtClean="0"/>
              <a:t>countries</a:t>
            </a:r>
            <a:r>
              <a:rPr lang="en-US" altLang="zh-CN" sz="2800" dirty="0"/>
              <a:t>. A striking and original example of where </a:t>
            </a:r>
            <a:r>
              <a:rPr lang="en-US" altLang="zh-CN" sz="2800" dirty="0" smtClean="0"/>
              <a:t>the </a:t>
            </a:r>
            <a:r>
              <a:rPr lang="en-US" altLang="zh-CN" sz="2800" dirty="0" err="1" smtClean="0"/>
              <a:t>Huli</a:t>
            </a:r>
            <a:r>
              <a:rPr lang="en-US" altLang="zh-CN" sz="2800" dirty="0"/>
              <a:t> Jing </a:t>
            </a:r>
            <a:r>
              <a:rPr lang="en-US" altLang="zh-CN" sz="2800" dirty="0" smtClean="0"/>
              <a:t>appears</a:t>
            </a:r>
            <a:r>
              <a:rPr lang="en-US" altLang="zh-CN" sz="2800" dirty="0"/>
              <a:t> is </a:t>
            </a:r>
            <a:endParaRPr lang="en-US" altLang="zh-CN" sz="2800" dirty="0" smtClean="0"/>
          </a:p>
          <a:p>
            <a:r>
              <a:rPr lang="en-US" altLang="zh-CN" sz="2800" dirty="0" smtClean="0"/>
              <a:t>the</a:t>
            </a:r>
            <a:r>
              <a:rPr lang="en-US" altLang="zh-CN" sz="2800" dirty="0"/>
              <a:t> work of the writer Ken Liu entitled "Good Hunt". </a:t>
            </a:r>
            <a:r>
              <a:rPr lang="en-US" altLang="zh-CN" sz="2800" dirty="0" smtClean="0"/>
              <a:t>The</a:t>
            </a:r>
            <a:r>
              <a:rPr lang="en-US" altLang="zh-CN" sz="2800" dirty="0"/>
              <a:t> author presents </a:t>
            </a:r>
            <a:endParaRPr lang="en-US" altLang="zh-CN" sz="2800" dirty="0" smtClean="0"/>
          </a:p>
          <a:p>
            <a:r>
              <a:rPr lang="en-US" altLang="zh-CN" sz="2800" dirty="0" smtClean="0"/>
              <a:t>not</a:t>
            </a:r>
            <a:r>
              <a:rPr lang="en-US" altLang="zh-CN" sz="2800" dirty="0"/>
              <a:t> only a very interesting view of the </a:t>
            </a:r>
            <a:r>
              <a:rPr lang="en-US" altLang="zh-CN" sz="2800" dirty="0" err="1"/>
              <a:t>Huli</a:t>
            </a:r>
            <a:r>
              <a:rPr lang="en-US" altLang="zh-CN" sz="2800" dirty="0"/>
              <a:t> Jing but </a:t>
            </a:r>
            <a:r>
              <a:rPr lang="en-US" altLang="zh-CN" sz="2800" dirty="0" smtClean="0"/>
              <a:t>also</a:t>
            </a:r>
            <a:r>
              <a:rPr lang="en-US" altLang="zh-CN" sz="2800" dirty="0"/>
              <a:t> explains </a:t>
            </a:r>
            <a:r>
              <a:rPr lang="en-US" altLang="zh-CN" sz="2800" dirty="0" smtClean="0"/>
              <a:t>why</a:t>
            </a:r>
            <a:r>
              <a:rPr lang="en-US" altLang="zh-CN" sz="2800" dirty="0"/>
              <a:t> </a:t>
            </a:r>
            <a:r>
              <a:rPr lang="en-US" altLang="zh-CN" sz="2800" dirty="0" smtClean="0"/>
              <a:t>the</a:t>
            </a:r>
          </a:p>
          <a:p>
            <a:r>
              <a:rPr lang="en-US" altLang="zh-CN" sz="2800" dirty="0" smtClean="0"/>
              <a:t>legendary</a:t>
            </a:r>
            <a:r>
              <a:rPr lang="en-US" altLang="zh-CN" sz="2800" dirty="0"/>
              <a:t> characters of Chinese mythology are </a:t>
            </a:r>
            <a:r>
              <a:rPr lang="en-US" altLang="zh-CN" sz="2800" dirty="0" smtClean="0"/>
              <a:t>gradually</a:t>
            </a:r>
            <a:r>
              <a:rPr lang="en-US" altLang="zh-CN" sz="2800" dirty="0"/>
              <a:t> disappearing </a:t>
            </a:r>
            <a:endParaRPr lang="en-US" altLang="zh-CN" sz="2800" dirty="0" smtClean="0"/>
          </a:p>
          <a:p>
            <a:r>
              <a:rPr lang="en-US" altLang="zh-CN" sz="2800" dirty="0" smtClean="0"/>
              <a:t>from</a:t>
            </a:r>
            <a:r>
              <a:rPr lang="en-US" altLang="zh-CN" sz="2800" dirty="0"/>
              <a:t> the memory of the Chinese people.</a:t>
            </a:r>
            <a:br>
              <a:rPr lang="en-US" altLang="zh-CN" sz="2800" dirty="0"/>
            </a:br>
            <a:endParaRPr lang="zh-CN" altLang="en-US" sz="2800" dirty="0"/>
          </a:p>
        </p:txBody>
      </p:sp>
      <p:sp>
        <p:nvSpPr>
          <p:cNvPr id="20" name="矩形 26"/>
          <p:cNvSpPr/>
          <p:nvPr/>
        </p:nvSpPr>
        <p:spPr>
          <a:xfrm>
            <a:off x="144380" y="52082"/>
            <a:ext cx="4129405" cy="738664"/>
          </a:xfrm>
          <a:prstGeom prst="rect">
            <a:avLst/>
          </a:prstGeom>
          <a:effectLst/>
        </p:spPr>
        <p:txBody>
          <a:bodyPr wrap="square">
            <a:spAutoFit/>
          </a:bodyPr>
          <a:lstStyle/>
          <a:p>
            <a:pPr>
              <a:lnSpc>
                <a:spcPct val="150000"/>
              </a:lnSpc>
              <a:spcAft>
                <a:spcPts val="600"/>
              </a:spcAft>
              <a:buClr>
                <a:srgbClr val="5ABEAA"/>
              </a:buClr>
            </a:pPr>
            <a:r>
              <a:rPr lang="en-US" altLang="zh-CN" sz="3200" dirty="0">
                <a:latin typeface="微软雅黑" panose="020B0503020204020204" charset="-122"/>
                <a:ea typeface="微软雅黑" panose="020B0503020204020204" charset="-122"/>
              </a:rPr>
              <a:t>21</a:t>
            </a:r>
            <a:r>
              <a:rPr lang="en-US" altLang="zh-CN" sz="3200" baseline="30000" dirty="0">
                <a:latin typeface="微软雅黑" panose="020B0503020204020204" charset="-122"/>
                <a:ea typeface="微软雅黑" panose="020B0503020204020204" charset="-122"/>
              </a:rPr>
              <a:t>st</a:t>
            </a:r>
            <a:r>
              <a:rPr lang="en-US" altLang="zh-CN" sz="3200" dirty="0">
                <a:latin typeface="微软雅黑" panose="020B0503020204020204" charset="-122"/>
                <a:ea typeface="微软雅黑" panose="020B0503020204020204" charset="-122"/>
              </a:rPr>
              <a:t> century</a:t>
            </a:r>
            <a:endParaRPr lang="zh-CN" altLang="en-US" sz="2400" dirty="0">
              <a:latin typeface="方正细圆简体" panose="02010601030101010101" charset="-122"/>
              <a:ea typeface="方正细圆简体" panose="02010601030101010101" charset="-122"/>
              <a:sym typeface="Gill Sans"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6"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74" name="矩形 10"/>
          <p:cNvSpPr/>
          <p:nvPr/>
        </p:nvSpPr>
        <p:spPr>
          <a:xfrm>
            <a:off x="-4445" y="678815"/>
            <a:ext cx="12197715" cy="554990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75" name="矩形 12"/>
          <p:cNvSpPr/>
          <p:nvPr/>
        </p:nvSpPr>
        <p:spPr>
          <a:xfrm>
            <a:off x="247148" y="729942"/>
            <a:ext cx="7520439" cy="5370701"/>
          </a:xfrm>
          <a:prstGeom prst="rect">
            <a:avLst/>
          </a:prstGeom>
        </p:spPr>
        <p:txBody>
          <a:bodyPr wrap="square">
            <a:spAutoFit/>
          </a:bodyPr>
          <a:lstStyle/>
          <a:p>
            <a:pPr>
              <a:lnSpc>
                <a:spcPct val="150000"/>
              </a:lnSpc>
              <a:spcAft>
                <a:spcPts val="600"/>
              </a:spcAft>
              <a:buClr>
                <a:srgbClr val="5ABEAA"/>
              </a:buClr>
            </a:pPr>
            <a:r>
              <a:rPr lang="en-US" altLang="zh-CN" sz="2000" dirty="0"/>
              <a:t>In addition to literary works, </a:t>
            </a:r>
            <a:r>
              <a:rPr lang="en-US" altLang="zh-CN" sz="2000" dirty="0" err="1" smtClean="0"/>
              <a:t>Huli</a:t>
            </a:r>
            <a:r>
              <a:rPr lang="en-US" altLang="zh-CN" sz="2000" dirty="0" smtClean="0"/>
              <a:t> Jing</a:t>
            </a:r>
            <a:r>
              <a:rPr lang="en-US" altLang="zh-CN" sz="2000" dirty="0"/>
              <a:t> is quite often </a:t>
            </a:r>
            <a:r>
              <a:rPr lang="en-US" altLang="zh-CN" sz="2000" dirty="0" smtClean="0"/>
              <a:t>encountered</a:t>
            </a:r>
          </a:p>
          <a:p>
            <a:pPr>
              <a:lnSpc>
                <a:spcPct val="150000"/>
              </a:lnSpc>
              <a:spcAft>
                <a:spcPts val="600"/>
              </a:spcAft>
              <a:buClr>
                <a:srgbClr val="5ABEAA"/>
              </a:buClr>
            </a:pPr>
            <a:r>
              <a:rPr lang="en-US" altLang="zh-CN" sz="2000" dirty="0" smtClean="0"/>
              <a:t>in</a:t>
            </a:r>
            <a:r>
              <a:rPr lang="en-US" altLang="zh-CN" sz="2000" dirty="0"/>
              <a:t> Chinese cinema, as an </a:t>
            </a:r>
            <a:r>
              <a:rPr lang="en-US" altLang="zh-CN" sz="2000" dirty="0" smtClean="0"/>
              <a:t>episodic</a:t>
            </a:r>
            <a:r>
              <a:rPr lang="en-US" altLang="zh-CN" sz="2000" dirty="0"/>
              <a:t> character or a protagonist. </a:t>
            </a:r>
            <a:endParaRPr lang="en-US" altLang="zh-CN" sz="2000" dirty="0" smtClean="0"/>
          </a:p>
          <a:p>
            <a:pPr>
              <a:lnSpc>
                <a:spcPct val="150000"/>
              </a:lnSpc>
              <a:spcAft>
                <a:spcPts val="600"/>
              </a:spcAft>
              <a:buClr>
                <a:srgbClr val="5ABEAA"/>
              </a:buClr>
            </a:pPr>
            <a:r>
              <a:rPr lang="en-US" altLang="zh-CN" sz="2000" dirty="0" smtClean="0"/>
              <a:t>One</a:t>
            </a:r>
            <a:r>
              <a:rPr lang="en-US" altLang="zh-CN" sz="2000" dirty="0"/>
              <a:t> of the most striking images of a werewolf fox can be considered the film </a:t>
            </a:r>
            <a:r>
              <a:rPr lang="en-US" altLang="zh-CN" sz="2000" dirty="0" smtClean="0"/>
              <a:t>“Painted</a:t>
            </a:r>
            <a:r>
              <a:rPr lang="en-US" altLang="zh-CN" sz="2000" dirty="0"/>
              <a:t> </a:t>
            </a:r>
            <a:r>
              <a:rPr lang="en-US" altLang="zh-CN" sz="2000" dirty="0" smtClean="0"/>
              <a:t>Skin",</a:t>
            </a:r>
            <a:r>
              <a:rPr lang="en-US" altLang="zh-CN" sz="2000" dirty="0"/>
              <a:t> where the main character is </a:t>
            </a:r>
            <a:r>
              <a:rPr lang="en-US" altLang="zh-CN" sz="2000" dirty="0" err="1"/>
              <a:t>Huli</a:t>
            </a:r>
            <a:r>
              <a:rPr lang="en-US" altLang="zh-CN" sz="2000" dirty="0"/>
              <a:t> </a:t>
            </a:r>
            <a:endParaRPr lang="en-US" altLang="zh-CN" sz="2000" dirty="0" smtClean="0"/>
          </a:p>
          <a:p>
            <a:pPr>
              <a:lnSpc>
                <a:spcPct val="150000"/>
              </a:lnSpc>
              <a:spcAft>
                <a:spcPts val="600"/>
              </a:spcAft>
              <a:buClr>
                <a:srgbClr val="5ABEAA"/>
              </a:buClr>
            </a:pPr>
            <a:r>
              <a:rPr lang="en-US" altLang="zh-CN" sz="2000" dirty="0" smtClean="0"/>
              <a:t>Jing</a:t>
            </a:r>
            <a:r>
              <a:rPr lang="en-US" altLang="zh-CN" sz="2000" dirty="0"/>
              <a:t> </a:t>
            </a:r>
            <a:r>
              <a:rPr lang="en-US" altLang="zh-CN" sz="2000" dirty="0" smtClean="0"/>
              <a:t>and</a:t>
            </a:r>
            <a:r>
              <a:rPr lang="en-US" altLang="zh-CN" sz="2000" dirty="0"/>
              <a:t> must eat </a:t>
            </a:r>
            <a:r>
              <a:rPr lang="en-US" altLang="zh-CN" sz="2000" dirty="0" smtClean="0"/>
              <a:t>men’s</a:t>
            </a:r>
            <a:r>
              <a:rPr lang="en-US" altLang="zh-CN" sz="2000" dirty="0"/>
              <a:t> hearts to maintain her youth and beauty. This film is based on the story of </a:t>
            </a:r>
            <a:r>
              <a:rPr lang="en-US" altLang="zh-CN" sz="2000" dirty="0" err="1"/>
              <a:t>Pu</a:t>
            </a:r>
            <a:r>
              <a:rPr lang="en-US" altLang="zh-CN" sz="2000" dirty="0"/>
              <a:t> </a:t>
            </a:r>
            <a:r>
              <a:rPr lang="en-US" altLang="zh-CN" sz="2000" dirty="0" err="1"/>
              <a:t>Songling</a:t>
            </a:r>
            <a:r>
              <a:rPr lang="en-US" altLang="zh-CN" sz="2000" dirty="0"/>
              <a:t> and is one of the </a:t>
            </a:r>
            <a:endParaRPr lang="en-US" altLang="zh-CN" sz="2000" dirty="0" smtClean="0"/>
          </a:p>
          <a:p>
            <a:pPr>
              <a:lnSpc>
                <a:spcPct val="150000"/>
              </a:lnSpc>
              <a:spcAft>
                <a:spcPts val="600"/>
              </a:spcAft>
              <a:buClr>
                <a:srgbClr val="5ABEAA"/>
              </a:buClr>
            </a:pPr>
            <a:r>
              <a:rPr lang="en-US" altLang="zh-CN" sz="2000" dirty="0" smtClean="0"/>
              <a:t>key</a:t>
            </a:r>
            <a:r>
              <a:rPr lang="en-US" altLang="zh-CN" sz="2000" dirty="0"/>
              <a:t> works of cinema and modern Chinese culture, which fully </a:t>
            </a:r>
            <a:endParaRPr lang="en-US" altLang="zh-CN" sz="2000" dirty="0" smtClean="0"/>
          </a:p>
          <a:p>
            <a:pPr>
              <a:lnSpc>
                <a:spcPct val="150000"/>
              </a:lnSpc>
              <a:spcAft>
                <a:spcPts val="600"/>
              </a:spcAft>
              <a:buClr>
                <a:srgbClr val="5ABEAA"/>
              </a:buClr>
            </a:pPr>
            <a:r>
              <a:rPr lang="en-US" altLang="zh-CN" sz="2000" dirty="0" smtClean="0"/>
              <a:t>reveals</a:t>
            </a:r>
            <a:r>
              <a:rPr lang="en-US" altLang="zh-CN" sz="2000" dirty="0"/>
              <a:t> the tragedy of the werewolf fox. Besides, </a:t>
            </a:r>
            <a:r>
              <a:rPr lang="en-US" altLang="zh-CN" sz="2000" dirty="0" err="1"/>
              <a:t>Huli</a:t>
            </a:r>
            <a:r>
              <a:rPr lang="en-US" altLang="zh-CN" sz="2000" dirty="0"/>
              <a:t> Jing is featured in a fairly large number of Chinese television series, each of which gives its own view of what character </a:t>
            </a:r>
            <a:r>
              <a:rPr lang="en-US" altLang="zh-CN" sz="2000" dirty="0" err="1"/>
              <a:t>Huli</a:t>
            </a:r>
            <a:r>
              <a:rPr lang="en-US" altLang="zh-CN" sz="2000" dirty="0"/>
              <a:t> Jing should be. </a:t>
            </a:r>
            <a:br>
              <a:rPr lang="en-US" altLang="zh-CN" sz="2000" dirty="0"/>
            </a:br>
            <a:endParaRPr lang="zh-CN" altLang="en-US" sz="1200" dirty="0" smtClean="0">
              <a:solidFill>
                <a:schemeClr val="tx2">
                  <a:lumMod val="25000"/>
                </a:schemeClr>
              </a:solidFill>
              <a:latin typeface="+mn-ea"/>
              <a:cs typeface="+mn-ea"/>
              <a:sym typeface="Gill Sans"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757" y="678815"/>
            <a:ext cx="3696569" cy="554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2" name="图片 7" descr="006z09Zkgy1g326bmz6e7j33wg5xox6q"/>
          <p:cNvPicPr>
            <a:picLocks noChangeAspect="1"/>
          </p:cNvPicPr>
          <p:nvPr/>
        </p:nvPicPr>
        <p:blipFill>
          <a:blip r:embed="rId4"/>
          <a:srcRect l="1792" t="31075" r="1763" b="32887"/>
          <a:stretch>
            <a:fillRect/>
          </a:stretch>
        </p:blipFill>
        <p:spPr>
          <a:xfrm>
            <a:off x="1270" y="-1270"/>
            <a:ext cx="12197715" cy="6919595"/>
          </a:xfrm>
          <a:prstGeom prst="rect">
            <a:avLst/>
          </a:prstGeom>
        </p:spPr>
      </p:pic>
      <p:sp>
        <p:nvSpPr>
          <p:cNvPr id="1048646" name="矩形 2"/>
          <p:cNvSpPr/>
          <p:nvPr/>
        </p:nvSpPr>
        <p:spPr>
          <a:xfrm>
            <a:off x="-4445" y="678815"/>
            <a:ext cx="12197715" cy="5549900"/>
          </a:xfrm>
          <a:prstGeom prst="rect">
            <a:avLst/>
          </a:prstGeom>
          <a:solidFill>
            <a:srgbClr val="F2BD94">
              <a:alpha val="7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48648" name="Rectangle 9"/>
          <p:cNvSpPr/>
          <p:nvPr/>
        </p:nvSpPr>
        <p:spPr>
          <a:xfrm>
            <a:off x="404260" y="1020277"/>
            <a:ext cx="5690152" cy="4247317"/>
          </a:xfrm>
          <a:prstGeom prst="rect">
            <a:avLst/>
          </a:prstGeom>
        </p:spPr>
        <p:txBody>
          <a:bodyPr wrap="square">
            <a:spAutoFit/>
          </a:bodyPr>
          <a:lstStyle/>
          <a:p>
            <a:pPr algn="just">
              <a:lnSpc>
                <a:spcPct val="150000"/>
              </a:lnSpc>
            </a:pPr>
            <a:r>
              <a:rPr lang="en-US" altLang="zh-CN" dirty="0"/>
              <a:t>Quite a </a:t>
            </a:r>
            <a:r>
              <a:rPr lang="en-US" altLang="zh-CN" sz="2000" dirty="0"/>
              <a:t>lot</a:t>
            </a:r>
            <a:r>
              <a:rPr lang="en-US" altLang="zh-CN" dirty="0"/>
              <a:t> of information about werewolf foxes can be obtained from the TV series "The Legend of the Nine- Tailed Fox" released in 2016. The main interest here </a:t>
            </a:r>
            <a:endParaRPr lang="en-US" altLang="zh-CN" dirty="0" smtClean="0"/>
          </a:p>
          <a:p>
            <a:pPr algn="just">
              <a:lnSpc>
                <a:spcPct val="150000"/>
              </a:lnSpc>
            </a:pPr>
            <a:r>
              <a:rPr lang="en-US" altLang="zh-CN" dirty="0" smtClean="0"/>
              <a:t>is</a:t>
            </a:r>
            <a:r>
              <a:rPr lang="en-US" altLang="zh-CN" dirty="0"/>
              <a:t> </a:t>
            </a:r>
            <a:r>
              <a:rPr lang="en-US" altLang="zh-CN" dirty="0" smtClean="0"/>
              <a:t>not</a:t>
            </a:r>
            <a:r>
              <a:rPr lang="en-US" altLang="zh-CN" dirty="0"/>
              <a:t> only a rather vivid description of the </a:t>
            </a:r>
            <a:r>
              <a:rPr lang="en-US" altLang="zh-CN" dirty="0" err="1"/>
              <a:t>Huli</a:t>
            </a:r>
            <a:r>
              <a:rPr lang="en-US" altLang="zh-CN" dirty="0"/>
              <a:t> Jing, </a:t>
            </a:r>
            <a:endParaRPr lang="en-US" altLang="zh-CN" dirty="0" smtClean="0"/>
          </a:p>
          <a:p>
            <a:pPr algn="just">
              <a:lnSpc>
                <a:spcPct val="150000"/>
              </a:lnSpc>
            </a:pPr>
            <a:r>
              <a:rPr lang="en-US" altLang="zh-CN" dirty="0" smtClean="0"/>
              <a:t>which</a:t>
            </a:r>
            <a:r>
              <a:rPr lang="en-US" altLang="zh-CN" dirty="0"/>
              <a:t> according to the plot are one family and are </a:t>
            </a:r>
            <a:endParaRPr lang="en-US" altLang="zh-CN" dirty="0" smtClean="0"/>
          </a:p>
          <a:p>
            <a:pPr algn="just">
              <a:lnSpc>
                <a:spcPct val="150000"/>
              </a:lnSpc>
            </a:pPr>
            <a:r>
              <a:rPr lang="en-US" altLang="zh-CN" dirty="0" smtClean="0"/>
              <a:t>forced</a:t>
            </a:r>
            <a:r>
              <a:rPr lang="en-US" altLang="zh-CN" dirty="0"/>
              <a:t> to seek and return to their place the sacred fruit from the magic garden. This, perhaps, is an attempt </a:t>
            </a:r>
            <a:endParaRPr lang="en-US" altLang="zh-CN" dirty="0" smtClean="0"/>
          </a:p>
          <a:p>
            <a:pPr algn="just">
              <a:lnSpc>
                <a:spcPct val="150000"/>
              </a:lnSpc>
            </a:pPr>
            <a:r>
              <a:rPr lang="en-US" altLang="zh-CN" dirty="0" smtClean="0"/>
              <a:t>to</a:t>
            </a:r>
            <a:r>
              <a:rPr lang="en-US" altLang="zh-CN" dirty="0"/>
              <a:t> provide an explanation of the true nature </a:t>
            </a:r>
            <a:r>
              <a:rPr lang="en-US" altLang="zh-CN" dirty="0" err="1" smtClean="0"/>
              <a:t>owerewolf</a:t>
            </a:r>
            <a:r>
              <a:rPr lang="en-US" altLang="zh-CN" dirty="0"/>
              <a:t> foxes, who for a long time rushed from good to evil. </a:t>
            </a:r>
            <a:br>
              <a:rPr lang="en-US" altLang="zh-CN" dirty="0"/>
            </a:br>
            <a:endParaRPr lang="zh-CN" altLang="en-US" dirty="0">
              <a:solidFill>
                <a:schemeClr val="tx1"/>
              </a:solidFill>
              <a:latin typeface="站酷快乐体2016修订版" panose="02010600030101010101" pitchFamily="2" charset="-122"/>
              <a:ea typeface="站酷快乐体2016修订版" panose="02010600030101010101" pitchFamily="2" charset="-122"/>
              <a:sym typeface="站酷快乐体2016修订版" panose="02010600030101010101" pitchFamily="2" charset="-122"/>
            </a:endParaRPr>
          </a:p>
        </p:txBody>
      </p:sp>
      <p:pic>
        <p:nvPicPr>
          <p:cNvPr id="2097164" name="图片 5" descr="F:\稻壳儿PPT\素材\中国风杂图\【水彩牡丹花】源文件【第三版】+版权.jpg【水彩牡丹花】源文件【第三版】+版权"/>
          <p:cNvPicPr>
            <a:picLocks noChangeAspect="1"/>
          </p:cNvPicPr>
          <p:nvPr/>
        </p:nvPicPr>
        <p:blipFill>
          <a:blip r:embed="rId5"/>
          <a:srcRect t="2306" b="2306"/>
          <a:stretch>
            <a:fillRect/>
          </a:stretch>
        </p:blipFill>
        <p:spPr>
          <a:xfrm>
            <a:off x="6728527" y="1204595"/>
            <a:ext cx="4192270" cy="22491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8648"/>
                                        </p:tgtEl>
                                        <p:attrNameLst>
                                          <p:attrName>style.visibility</p:attrName>
                                        </p:attrNameLst>
                                      </p:cBhvr>
                                      <p:to>
                                        <p:strVal val="visible"/>
                                      </p:to>
                                    </p:set>
                                    <p:animEffect transition="in" filter="fade">
                                      <p:cBhvr>
                                        <p:cTn id="7" dur="500"/>
                                        <p:tgtEl>
                                          <p:spTgt spid="1048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83</Words>
  <Application>Microsoft Office PowerPoint</Application>
  <PresentationFormat>自定义</PresentationFormat>
  <Paragraphs>124</Paragraphs>
  <Slides>13</Slides>
  <Notes>13</Notes>
  <HiddenSlides>0</HiddenSlides>
  <MMClips>0</MMClips>
  <ScaleCrop>false</ScaleCrop>
  <HeadingPairs>
    <vt:vector size="4" baseType="variant">
      <vt:variant>
        <vt:lpstr>主题</vt:lpstr>
      </vt:variant>
      <vt:variant>
        <vt:i4>1</vt:i4>
      </vt:variant>
      <vt:variant>
        <vt:lpstr>幻灯片标题</vt:lpstr>
      </vt:variant>
      <vt:variant>
        <vt:i4>13</vt:i4>
      </vt:variant>
    </vt:vector>
  </HeadingPairs>
  <TitlesOfParts>
    <vt:vector size="14"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TAS-AL00</dc:creator>
  <cp:lastModifiedBy>dell</cp:lastModifiedBy>
  <cp:revision>23</cp:revision>
  <dcterms:created xsi:type="dcterms:W3CDTF">2019-05-28T20:04:00Z</dcterms:created>
  <dcterms:modified xsi:type="dcterms:W3CDTF">2021-05-07T05:56:15Z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y fmtid="{D5CDD505-2E9C-101B-9397-08002B2CF9AE}" pid="3" name="KSOTemplateUUID">
    <vt:lpwstr>v1.0_mb_5JaJ5nwkRCFG0viLQQ8Qdw==</vt:lpwstr>
  </property>
  <property fmtid="{D5CDD505-2E9C-101B-9397-08002B2CF9AE}" pid="4" name="ICV">
    <vt:lpwstr>29fb7ea349664f2f8c388218ea1583cd</vt:lpwstr>
  </property>
</Properties>
</file>