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.jpg"/>
  <Default Extension="png" ContentType="image/png"/>
  <Default Extension="rels" ContentType="application/vnd.openxmlformats-package.relationships+xml"/>
  <Override PartName="/customXml/itemProps4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94" r:id="rId3"/>
    <p:sldId id="311" r:id="rId4"/>
    <p:sldId id="332" r:id="rId5"/>
    <p:sldId id="333" r:id="rId6"/>
    <p:sldId id="334" r:id="rId7"/>
    <p:sldId id="335" r:id="rId8"/>
    <p:sldId id="336" r:id="rId9"/>
    <p:sldId id="337" r:id="rId10"/>
    <p:sldId id="338" r:id="rId11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E9B77"/>
    <a:srgbClr val="7D9556"/>
    <a:srgbClr val="FFFFFF"/>
    <a:srgbClr val="687454"/>
    <a:srgbClr val="F3BB9F"/>
    <a:srgbClr val="627656"/>
    <a:srgbClr val="FCF9F6"/>
    <a:srgbClr val="F6CBB5"/>
    <a:srgbClr val="6C7C63"/>
    <a:srgbClr val="F8DB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浅色样式 3 - 强调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93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528" y="82"/>
      </p:cViewPr>
      <p:guideLst>
        <p:guide orient="horz" pos="1869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customXml" Target="../customXml/item1.xml"/><Relationship Id="rId15" Type="http://schemas.openxmlformats.org/officeDocument/2006/relationships/customXmlProps" Target="../customXml/itemProps4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矩形 1"/>
          <p:cNvSpPr/>
          <p:nvPr userDrawn="1"/>
        </p:nvSpPr>
        <p:spPr>
          <a:xfrm>
            <a:off x="252654" y="264487"/>
            <a:ext cx="8638693" cy="4755381"/>
          </a:xfrm>
          <a:prstGeom prst="rect">
            <a:avLst/>
          </a:prstGeom>
          <a:solidFill>
            <a:srgbClr val="FFFFFF"/>
          </a:solidFill>
          <a:ln w="19050">
            <a:solidFill>
              <a:srgbClr val="7D955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矩形 1"/>
          <p:cNvSpPr/>
          <p:nvPr userDrawn="1"/>
        </p:nvSpPr>
        <p:spPr>
          <a:xfrm>
            <a:off x="252654" y="264487"/>
            <a:ext cx="8638693" cy="4755381"/>
          </a:xfrm>
          <a:prstGeom prst="rect">
            <a:avLst/>
          </a:prstGeom>
          <a:solidFill>
            <a:srgbClr val="FFFFFF"/>
          </a:solidFill>
          <a:ln w="19050">
            <a:solidFill>
              <a:srgbClr val="7D955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图片占位符 5"/>
          <p:cNvSpPr>
            <a:spLocks noGrp="1"/>
          </p:cNvSpPr>
          <p:nvPr>
            <p:ph type="pic" sz="quarter" idx="10"/>
          </p:nvPr>
        </p:nvSpPr>
        <p:spPr>
          <a:xfrm>
            <a:off x="349857" y="1419074"/>
            <a:ext cx="2007029" cy="1398494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图片占位符 5"/>
          <p:cNvSpPr>
            <a:spLocks noGrp="1"/>
          </p:cNvSpPr>
          <p:nvPr>
            <p:ph type="pic" sz="quarter" idx="11"/>
          </p:nvPr>
        </p:nvSpPr>
        <p:spPr>
          <a:xfrm>
            <a:off x="2503401" y="1419074"/>
            <a:ext cx="2007029" cy="1398494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7" name="图片占位符 5"/>
          <p:cNvSpPr>
            <a:spLocks noGrp="1"/>
          </p:cNvSpPr>
          <p:nvPr>
            <p:ph type="pic" sz="quarter" idx="12"/>
          </p:nvPr>
        </p:nvSpPr>
        <p:spPr>
          <a:xfrm>
            <a:off x="4656945" y="1419074"/>
            <a:ext cx="2007029" cy="1398494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8" name="图片占位符 5"/>
          <p:cNvSpPr>
            <a:spLocks noGrp="1"/>
          </p:cNvSpPr>
          <p:nvPr>
            <p:ph type="pic" sz="quarter" idx="13"/>
          </p:nvPr>
        </p:nvSpPr>
        <p:spPr>
          <a:xfrm>
            <a:off x="6810490" y="1419074"/>
            <a:ext cx="2007029" cy="1398494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9" name="矩形 8"/>
          <p:cNvSpPr/>
          <p:nvPr userDrawn="1"/>
        </p:nvSpPr>
        <p:spPr>
          <a:xfrm>
            <a:off x="349857" y="2941983"/>
            <a:ext cx="2007029" cy="1318591"/>
          </a:xfrm>
          <a:prstGeom prst="rect">
            <a:avLst/>
          </a:prstGeom>
          <a:solidFill>
            <a:srgbClr val="7D95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/>
          <p:nvPr userDrawn="1"/>
        </p:nvSpPr>
        <p:spPr>
          <a:xfrm>
            <a:off x="2503400" y="2941983"/>
            <a:ext cx="2007029" cy="1318591"/>
          </a:xfrm>
          <a:prstGeom prst="rect">
            <a:avLst/>
          </a:prstGeom>
          <a:solidFill>
            <a:srgbClr val="AE9B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4656943" y="2941983"/>
            <a:ext cx="2007029" cy="1318591"/>
          </a:xfrm>
          <a:prstGeom prst="rect">
            <a:avLst/>
          </a:prstGeom>
          <a:solidFill>
            <a:srgbClr val="7D95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/>
          <p:cNvSpPr/>
          <p:nvPr userDrawn="1"/>
        </p:nvSpPr>
        <p:spPr>
          <a:xfrm>
            <a:off x="6810486" y="2941983"/>
            <a:ext cx="2007029" cy="1318591"/>
          </a:xfrm>
          <a:prstGeom prst="rect">
            <a:avLst/>
          </a:prstGeom>
          <a:solidFill>
            <a:srgbClr val="AE9B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矩形 1"/>
          <p:cNvSpPr/>
          <p:nvPr userDrawn="1"/>
        </p:nvSpPr>
        <p:spPr>
          <a:xfrm>
            <a:off x="252654" y="264487"/>
            <a:ext cx="8638693" cy="4755381"/>
          </a:xfrm>
          <a:prstGeom prst="rect">
            <a:avLst/>
          </a:prstGeom>
          <a:solidFill>
            <a:srgbClr val="FFFFFF"/>
          </a:solidFill>
          <a:ln w="19050">
            <a:solidFill>
              <a:srgbClr val="7D955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图片占位符 5"/>
          <p:cNvSpPr>
            <a:spLocks noGrp="1"/>
          </p:cNvSpPr>
          <p:nvPr>
            <p:ph type="pic" sz="quarter" idx="10"/>
          </p:nvPr>
        </p:nvSpPr>
        <p:spPr>
          <a:xfrm>
            <a:off x="612250" y="1213665"/>
            <a:ext cx="7919500" cy="1913848"/>
          </a:xfrm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252654" y="264487"/>
            <a:ext cx="8638693" cy="4755381"/>
          </a:xfrm>
          <a:prstGeom prst="rect">
            <a:avLst/>
          </a:prstGeom>
          <a:noFill/>
          <a:ln w="19050">
            <a:solidFill>
              <a:srgbClr val="62765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E9B7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F87CF-3569-4A6D-ABE9-80B564D3AFB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31EDE2-ED55-47B1-BF0C-0EF98048EBB1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文本框 14"/>
          <p:cNvSpPr txBox="1"/>
          <p:nvPr/>
        </p:nvSpPr>
        <p:spPr>
          <a:xfrm>
            <a:off x="1079776" y="1141104"/>
            <a:ext cx="7666435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4800" dirty="0">
                <a:solidFill>
                  <a:schemeClr val="tx1">
                    <a:lumMod val="75000"/>
                    <a:lumOff val="25000"/>
                  </a:schemeClr>
                </a:solidFill>
                <a:latin typeface="南宋书局体" panose="02000000000000000000" pitchFamily="2" charset="-122"/>
                <a:ea typeface="南宋书局体" panose="02000000000000000000" pitchFamily="2" charset="-122"/>
              </a:rPr>
              <a:t>Catford’s </a:t>
            </a:r>
            <a:r>
              <a:rPr lang="zh-CN" altLang="en-US" sz="4800" dirty="0">
                <a:solidFill>
                  <a:schemeClr val="tx1">
                    <a:lumMod val="75000"/>
                    <a:lumOff val="25000"/>
                  </a:schemeClr>
                </a:solidFill>
                <a:latin typeface="南宋书局体" panose="02000000000000000000" pitchFamily="2" charset="-122"/>
                <a:ea typeface="南宋书局体" panose="02000000000000000000" pitchFamily="2" charset="-122"/>
              </a:rPr>
              <a:t>Translation Equivalence</a:t>
            </a:r>
            <a:r>
              <a:rPr lang="en-US" altLang="zh-CN" sz="4800" dirty="0">
                <a:solidFill>
                  <a:schemeClr val="tx1">
                    <a:lumMod val="75000"/>
                    <a:lumOff val="25000"/>
                  </a:schemeClr>
                </a:solidFill>
                <a:latin typeface="南宋书局体" panose="02000000000000000000" pitchFamily="2" charset="-122"/>
                <a:ea typeface="南宋书局体" panose="02000000000000000000" pitchFamily="2" charset="-122"/>
              </a:rPr>
              <a:t> Theory</a:t>
            </a:r>
            <a:endParaRPr lang="en-US" altLang="zh-CN" sz="4800" dirty="0">
              <a:solidFill>
                <a:schemeClr val="tx1">
                  <a:lumMod val="75000"/>
                  <a:lumOff val="25000"/>
                </a:schemeClr>
              </a:solidFill>
              <a:latin typeface="南宋书局体" panose="02000000000000000000" pitchFamily="2" charset="-122"/>
              <a:ea typeface="南宋书局体" panose="02000000000000000000" pitchFamily="2" charset="-122"/>
            </a:endParaRPr>
          </a:p>
        </p:txBody>
      </p:sp>
      <p:grpSp>
        <p:nvGrpSpPr>
          <p:cNvPr id="17" name="组合 16"/>
          <p:cNvGrpSpPr/>
          <p:nvPr/>
        </p:nvGrpSpPr>
        <p:grpSpPr>
          <a:xfrm>
            <a:off x="2728243" y="3549650"/>
            <a:ext cx="3408114" cy="460375"/>
            <a:chOff x="3763380" y="4952970"/>
            <a:chExt cx="3408114" cy="460375"/>
          </a:xfrm>
        </p:grpSpPr>
        <p:grpSp>
          <p:nvGrpSpPr>
            <p:cNvPr id="3" name="组合 2"/>
            <p:cNvGrpSpPr/>
            <p:nvPr/>
          </p:nvGrpSpPr>
          <p:grpSpPr>
            <a:xfrm>
              <a:off x="3763380" y="4963325"/>
              <a:ext cx="415498" cy="415498"/>
              <a:chOff x="3763380" y="4963325"/>
              <a:chExt cx="415498" cy="415498"/>
            </a:xfrm>
          </p:grpSpPr>
          <p:sp>
            <p:nvSpPr>
              <p:cNvPr id="21" name="椭圆 20"/>
              <p:cNvSpPr/>
              <p:nvPr/>
            </p:nvSpPr>
            <p:spPr>
              <a:xfrm>
                <a:off x="3763380" y="4963325"/>
                <a:ext cx="415498" cy="415498"/>
              </a:xfrm>
              <a:prstGeom prst="ellipse">
                <a:avLst/>
              </a:prstGeom>
              <a:solidFill>
                <a:srgbClr val="63978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23" name="personal-id-card-of-a-man_47848"/>
              <p:cNvSpPr>
                <a:spLocks noChangeAspect="1"/>
              </p:cNvSpPr>
              <p:nvPr/>
            </p:nvSpPr>
            <p:spPr bwMode="auto">
              <a:xfrm>
                <a:off x="3820356" y="5055135"/>
                <a:ext cx="303138" cy="231878"/>
              </a:xfrm>
              <a:custGeom>
                <a:avLst/>
                <a:gdLst>
                  <a:gd name="connsiteX0" fmla="*/ 361794 w 551492"/>
                  <a:gd name="connsiteY0" fmla="*/ 308363 h 421851"/>
                  <a:gd name="connsiteX1" fmla="*/ 530845 w 551492"/>
                  <a:gd name="connsiteY1" fmla="*/ 308363 h 421851"/>
                  <a:gd name="connsiteX2" fmla="*/ 551492 w 551492"/>
                  <a:gd name="connsiteY2" fmla="*/ 329044 h 421851"/>
                  <a:gd name="connsiteX3" fmla="*/ 551492 w 551492"/>
                  <a:gd name="connsiteY3" fmla="*/ 362650 h 421851"/>
                  <a:gd name="connsiteX4" fmla="*/ 530845 w 551492"/>
                  <a:gd name="connsiteY4" fmla="*/ 383331 h 421851"/>
                  <a:gd name="connsiteX5" fmla="*/ 378570 w 551492"/>
                  <a:gd name="connsiteY5" fmla="*/ 383331 h 421851"/>
                  <a:gd name="connsiteX6" fmla="*/ 378570 w 551492"/>
                  <a:gd name="connsiteY6" fmla="*/ 369113 h 421851"/>
                  <a:gd name="connsiteX7" fmla="*/ 361794 w 551492"/>
                  <a:gd name="connsiteY7" fmla="*/ 308363 h 421851"/>
                  <a:gd name="connsiteX8" fmla="*/ 313904 w 551492"/>
                  <a:gd name="connsiteY8" fmla="*/ 172924 h 421851"/>
                  <a:gd name="connsiteX9" fmla="*/ 530832 w 551492"/>
                  <a:gd name="connsiteY9" fmla="*/ 172924 h 421851"/>
                  <a:gd name="connsiteX10" fmla="*/ 551492 w 551492"/>
                  <a:gd name="connsiteY10" fmla="*/ 193548 h 421851"/>
                  <a:gd name="connsiteX11" fmla="*/ 551492 w 551492"/>
                  <a:gd name="connsiteY11" fmla="*/ 225772 h 421851"/>
                  <a:gd name="connsiteX12" fmla="*/ 530832 w 551492"/>
                  <a:gd name="connsiteY12" fmla="*/ 247685 h 421851"/>
                  <a:gd name="connsiteX13" fmla="*/ 271293 w 551492"/>
                  <a:gd name="connsiteY13" fmla="*/ 247685 h 421851"/>
                  <a:gd name="connsiteX14" fmla="*/ 271293 w 551492"/>
                  <a:gd name="connsiteY14" fmla="*/ 227061 h 421851"/>
                  <a:gd name="connsiteX15" fmla="*/ 272584 w 551492"/>
                  <a:gd name="connsiteY15" fmla="*/ 224483 h 421851"/>
                  <a:gd name="connsiteX16" fmla="*/ 313904 w 551492"/>
                  <a:gd name="connsiteY16" fmla="*/ 172924 h 421851"/>
                  <a:gd name="connsiteX17" fmla="*/ 281648 w 551492"/>
                  <a:gd name="connsiteY17" fmla="*/ 36241 h 421851"/>
                  <a:gd name="connsiteX18" fmla="*/ 530834 w 551492"/>
                  <a:gd name="connsiteY18" fmla="*/ 36241 h 421851"/>
                  <a:gd name="connsiteX19" fmla="*/ 551492 w 551492"/>
                  <a:gd name="connsiteY19" fmla="*/ 58154 h 421851"/>
                  <a:gd name="connsiteX20" fmla="*/ 551492 w 551492"/>
                  <a:gd name="connsiteY20" fmla="*/ 90378 h 421851"/>
                  <a:gd name="connsiteX21" fmla="*/ 530834 w 551492"/>
                  <a:gd name="connsiteY21" fmla="*/ 111002 h 421851"/>
                  <a:gd name="connsiteX22" fmla="*/ 308761 w 551492"/>
                  <a:gd name="connsiteY22" fmla="*/ 111002 h 421851"/>
                  <a:gd name="connsiteX23" fmla="*/ 295850 w 551492"/>
                  <a:gd name="connsiteY23" fmla="*/ 96823 h 421851"/>
                  <a:gd name="connsiteX24" fmla="*/ 281648 w 551492"/>
                  <a:gd name="connsiteY24" fmla="*/ 36241 h 421851"/>
                  <a:gd name="connsiteX25" fmla="*/ 176987 w 551492"/>
                  <a:gd name="connsiteY25" fmla="*/ 0 h 421851"/>
                  <a:gd name="connsiteX26" fmla="*/ 271294 w 551492"/>
                  <a:gd name="connsiteY26" fmla="*/ 117396 h 421851"/>
                  <a:gd name="connsiteX27" fmla="*/ 276461 w 551492"/>
                  <a:gd name="connsiteY27" fmla="*/ 117396 h 421851"/>
                  <a:gd name="connsiteX28" fmla="*/ 290672 w 551492"/>
                  <a:gd name="connsiteY28" fmla="*/ 152228 h 421851"/>
                  <a:gd name="connsiteX29" fmla="*/ 262251 w 551492"/>
                  <a:gd name="connsiteY29" fmla="*/ 199960 h 421851"/>
                  <a:gd name="connsiteX30" fmla="*/ 257083 w 551492"/>
                  <a:gd name="connsiteY30" fmla="*/ 197380 h 421851"/>
                  <a:gd name="connsiteX31" fmla="*/ 224786 w 551492"/>
                  <a:gd name="connsiteY31" fmla="*/ 247692 h 421851"/>
                  <a:gd name="connsiteX32" fmla="*/ 219619 w 551492"/>
                  <a:gd name="connsiteY32" fmla="*/ 259303 h 421851"/>
                  <a:gd name="connsiteX33" fmla="*/ 241581 w 551492"/>
                  <a:gd name="connsiteY33" fmla="*/ 279944 h 421851"/>
                  <a:gd name="connsiteX34" fmla="*/ 263543 w 551492"/>
                  <a:gd name="connsiteY34" fmla="*/ 279944 h 421851"/>
                  <a:gd name="connsiteX35" fmla="*/ 352682 w 551492"/>
                  <a:gd name="connsiteY35" fmla="*/ 368958 h 421851"/>
                  <a:gd name="connsiteX36" fmla="*/ 352682 w 551492"/>
                  <a:gd name="connsiteY36" fmla="*/ 393470 h 421851"/>
                  <a:gd name="connsiteX37" fmla="*/ 325553 w 551492"/>
                  <a:gd name="connsiteY37" fmla="*/ 421851 h 421851"/>
                  <a:gd name="connsiteX38" fmla="*/ 28421 w 551492"/>
                  <a:gd name="connsiteY38" fmla="*/ 421851 h 421851"/>
                  <a:gd name="connsiteX39" fmla="*/ 0 w 551492"/>
                  <a:gd name="connsiteY39" fmla="*/ 393470 h 421851"/>
                  <a:gd name="connsiteX40" fmla="*/ 0 w 551492"/>
                  <a:gd name="connsiteY40" fmla="*/ 368958 h 421851"/>
                  <a:gd name="connsiteX41" fmla="*/ 89139 w 551492"/>
                  <a:gd name="connsiteY41" fmla="*/ 279944 h 421851"/>
                  <a:gd name="connsiteX42" fmla="*/ 112393 w 551492"/>
                  <a:gd name="connsiteY42" fmla="*/ 279944 h 421851"/>
                  <a:gd name="connsiteX43" fmla="*/ 133063 w 551492"/>
                  <a:gd name="connsiteY43" fmla="*/ 259303 h 421851"/>
                  <a:gd name="connsiteX44" fmla="*/ 127896 w 551492"/>
                  <a:gd name="connsiteY44" fmla="*/ 247692 h 421851"/>
                  <a:gd name="connsiteX45" fmla="*/ 95599 w 551492"/>
                  <a:gd name="connsiteY45" fmla="*/ 198670 h 421851"/>
                  <a:gd name="connsiteX46" fmla="*/ 91723 w 551492"/>
                  <a:gd name="connsiteY46" fmla="*/ 199960 h 421851"/>
                  <a:gd name="connsiteX47" fmla="*/ 63302 w 551492"/>
                  <a:gd name="connsiteY47" fmla="*/ 152228 h 421851"/>
                  <a:gd name="connsiteX48" fmla="*/ 78804 w 551492"/>
                  <a:gd name="connsiteY48" fmla="*/ 117396 h 421851"/>
                  <a:gd name="connsiteX49" fmla="*/ 81388 w 551492"/>
                  <a:gd name="connsiteY49" fmla="*/ 117396 h 421851"/>
                  <a:gd name="connsiteX50" fmla="*/ 176987 w 551492"/>
                  <a:gd name="connsiteY50" fmla="*/ 0 h 4218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</a:cxnLst>
                <a:rect l="l" t="t" r="r" b="b"/>
                <a:pathLst>
                  <a:path w="551492" h="421851">
                    <a:moveTo>
                      <a:pt x="361794" y="308363"/>
                    </a:moveTo>
                    <a:lnTo>
                      <a:pt x="530845" y="308363"/>
                    </a:lnTo>
                    <a:cubicBezTo>
                      <a:pt x="541168" y="308363"/>
                      <a:pt x="551492" y="317411"/>
                      <a:pt x="551492" y="329044"/>
                    </a:cubicBezTo>
                    <a:lnTo>
                      <a:pt x="551492" y="362650"/>
                    </a:lnTo>
                    <a:cubicBezTo>
                      <a:pt x="551492" y="374283"/>
                      <a:pt x="541168" y="383331"/>
                      <a:pt x="530845" y="383331"/>
                    </a:cubicBezTo>
                    <a:lnTo>
                      <a:pt x="378570" y="383331"/>
                    </a:lnTo>
                    <a:lnTo>
                      <a:pt x="378570" y="369113"/>
                    </a:lnTo>
                    <a:cubicBezTo>
                      <a:pt x="378570" y="347140"/>
                      <a:pt x="372118" y="326459"/>
                      <a:pt x="361794" y="308363"/>
                    </a:cubicBezTo>
                    <a:close/>
                    <a:moveTo>
                      <a:pt x="313904" y="172924"/>
                    </a:moveTo>
                    <a:lnTo>
                      <a:pt x="530832" y="172924"/>
                    </a:lnTo>
                    <a:cubicBezTo>
                      <a:pt x="541162" y="172924"/>
                      <a:pt x="551492" y="181947"/>
                      <a:pt x="551492" y="193548"/>
                    </a:cubicBezTo>
                    <a:lnTo>
                      <a:pt x="551492" y="225772"/>
                    </a:lnTo>
                    <a:cubicBezTo>
                      <a:pt x="551492" y="237373"/>
                      <a:pt x="541162" y="247685"/>
                      <a:pt x="530832" y="247685"/>
                    </a:cubicBezTo>
                    <a:lnTo>
                      <a:pt x="271293" y="247685"/>
                    </a:lnTo>
                    <a:lnTo>
                      <a:pt x="271293" y="227061"/>
                    </a:lnTo>
                    <a:cubicBezTo>
                      <a:pt x="271293" y="225772"/>
                      <a:pt x="272584" y="225772"/>
                      <a:pt x="272584" y="224483"/>
                    </a:cubicBezTo>
                    <a:cubicBezTo>
                      <a:pt x="293244" y="218038"/>
                      <a:pt x="307448" y="194837"/>
                      <a:pt x="313904" y="172924"/>
                    </a:cubicBezTo>
                    <a:close/>
                    <a:moveTo>
                      <a:pt x="281648" y="36241"/>
                    </a:moveTo>
                    <a:lnTo>
                      <a:pt x="530834" y="36241"/>
                    </a:lnTo>
                    <a:cubicBezTo>
                      <a:pt x="541163" y="36241"/>
                      <a:pt x="551492" y="46553"/>
                      <a:pt x="551492" y="58154"/>
                    </a:cubicBezTo>
                    <a:lnTo>
                      <a:pt x="551492" y="90378"/>
                    </a:lnTo>
                    <a:cubicBezTo>
                      <a:pt x="551492" y="101979"/>
                      <a:pt x="541163" y="111002"/>
                      <a:pt x="530834" y="111002"/>
                    </a:cubicBezTo>
                    <a:lnTo>
                      <a:pt x="308761" y="111002"/>
                    </a:lnTo>
                    <a:cubicBezTo>
                      <a:pt x="304888" y="104557"/>
                      <a:pt x="301015" y="99401"/>
                      <a:pt x="295850" y="96823"/>
                    </a:cubicBezTo>
                    <a:cubicBezTo>
                      <a:pt x="293268" y="72333"/>
                      <a:pt x="288104" y="52998"/>
                      <a:pt x="281648" y="36241"/>
                    </a:cubicBezTo>
                    <a:close/>
                    <a:moveTo>
                      <a:pt x="176987" y="0"/>
                    </a:moveTo>
                    <a:cubicBezTo>
                      <a:pt x="257083" y="0"/>
                      <a:pt x="270002" y="64503"/>
                      <a:pt x="271294" y="117396"/>
                    </a:cubicBezTo>
                    <a:cubicBezTo>
                      <a:pt x="272586" y="117396"/>
                      <a:pt x="273878" y="117396"/>
                      <a:pt x="276461" y="117396"/>
                    </a:cubicBezTo>
                    <a:cubicBezTo>
                      <a:pt x="289380" y="117396"/>
                      <a:pt x="290672" y="132877"/>
                      <a:pt x="290672" y="152228"/>
                    </a:cubicBezTo>
                    <a:cubicBezTo>
                      <a:pt x="290672" y="171579"/>
                      <a:pt x="275169" y="199960"/>
                      <a:pt x="262251" y="199960"/>
                    </a:cubicBezTo>
                    <a:cubicBezTo>
                      <a:pt x="260959" y="199960"/>
                      <a:pt x="258375" y="198670"/>
                      <a:pt x="257083" y="197380"/>
                    </a:cubicBezTo>
                    <a:cubicBezTo>
                      <a:pt x="249332" y="216731"/>
                      <a:pt x="237705" y="233502"/>
                      <a:pt x="224786" y="247692"/>
                    </a:cubicBezTo>
                    <a:cubicBezTo>
                      <a:pt x="220911" y="250272"/>
                      <a:pt x="219619" y="254143"/>
                      <a:pt x="219619" y="259303"/>
                    </a:cubicBezTo>
                    <a:cubicBezTo>
                      <a:pt x="219619" y="270913"/>
                      <a:pt x="228662" y="279944"/>
                      <a:pt x="241581" y="279944"/>
                    </a:cubicBezTo>
                    <a:lnTo>
                      <a:pt x="263543" y="279944"/>
                    </a:lnTo>
                    <a:cubicBezTo>
                      <a:pt x="312634" y="279944"/>
                      <a:pt x="352682" y="319936"/>
                      <a:pt x="352682" y="368958"/>
                    </a:cubicBezTo>
                    <a:lnTo>
                      <a:pt x="352682" y="393470"/>
                    </a:lnTo>
                    <a:cubicBezTo>
                      <a:pt x="352682" y="408950"/>
                      <a:pt x="341055" y="421851"/>
                      <a:pt x="325553" y="421851"/>
                    </a:cubicBezTo>
                    <a:lnTo>
                      <a:pt x="28421" y="421851"/>
                    </a:lnTo>
                    <a:cubicBezTo>
                      <a:pt x="12919" y="421851"/>
                      <a:pt x="0" y="408950"/>
                      <a:pt x="0" y="393470"/>
                    </a:cubicBezTo>
                    <a:lnTo>
                      <a:pt x="0" y="368958"/>
                    </a:lnTo>
                    <a:cubicBezTo>
                      <a:pt x="0" y="319936"/>
                      <a:pt x="40048" y="279944"/>
                      <a:pt x="89139" y="279944"/>
                    </a:cubicBezTo>
                    <a:lnTo>
                      <a:pt x="112393" y="279944"/>
                    </a:lnTo>
                    <a:cubicBezTo>
                      <a:pt x="124020" y="279944"/>
                      <a:pt x="133063" y="270913"/>
                      <a:pt x="133063" y="259303"/>
                    </a:cubicBezTo>
                    <a:cubicBezTo>
                      <a:pt x="133063" y="254143"/>
                      <a:pt x="131771" y="250272"/>
                      <a:pt x="127896" y="247692"/>
                    </a:cubicBezTo>
                    <a:cubicBezTo>
                      <a:pt x="114977" y="234792"/>
                      <a:pt x="104642" y="216731"/>
                      <a:pt x="95599" y="198670"/>
                    </a:cubicBezTo>
                    <a:cubicBezTo>
                      <a:pt x="94307" y="199960"/>
                      <a:pt x="93015" y="199960"/>
                      <a:pt x="91723" y="199960"/>
                    </a:cubicBezTo>
                    <a:cubicBezTo>
                      <a:pt x="78804" y="199960"/>
                      <a:pt x="63302" y="171579"/>
                      <a:pt x="63302" y="152228"/>
                    </a:cubicBezTo>
                    <a:cubicBezTo>
                      <a:pt x="63302" y="132877"/>
                      <a:pt x="65886" y="117396"/>
                      <a:pt x="78804" y="117396"/>
                    </a:cubicBezTo>
                    <a:cubicBezTo>
                      <a:pt x="80096" y="117396"/>
                      <a:pt x="80096" y="117396"/>
                      <a:pt x="81388" y="117396"/>
                    </a:cubicBezTo>
                    <a:cubicBezTo>
                      <a:pt x="82680" y="64503"/>
                      <a:pt x="93015" y="0"/>
                      <a:pt x="176987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</p:sp>
        </p:grpSp>
        <p:sp>
          <p:nvSpPr>
            <p:cNvPr id="19" name="文本框 18"/>
            <p:cNvSpPr txBox="1"/>
            <p:nvPr/>
          </p:nvSpPr>
          <p:spPr>
            <a:xfrm>
              <a:off x="4309380" y="4952970"/>
              <a:ext cx="2862114" cy="4603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l"/>
              <a:r>
                <a:rPr lang="zh-CN" altLang="en-US" sz="2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南宋书局体" panose="02000000000000000000" pitchFamily="2" charset="-122"/>
                  <a:ea typeface="南宋书局体" panose="02000000000000000000" pitchFamily="2" charset="-122"/>
                </a:rPr>
                <a:t>黄逸妍</a:t>
              </a:r>
              <a:r>
                <a:rPr lang="en-US" altLang="zh-CN" sz="2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南宋书局体" panose="02000000000000000000" pitchFamily="2" charset="-122"/>
                  <a:ea typeface="南宋书局体" panose="02000000000000000000" pitchFamily="2" charset="-122"/>
                </a:rPr>
                <a:t>  </a:t>
              </a:r>
              <a:r>
                <a:rPr lang="zh-CN" altLang="en-US" sz="24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南宋书局体" panose="02000000000000000000" pitchFamily="2" charset="-122"/>
                  <a:ea typeface="南宋书局体" panose="02000000000000000000" pitchFamily="2" charset="-122"/>
                </a:rPr>
                <a:t>黄锦云</a:t>
              </a:r>
              <a:endParaRPr lang="zh-CN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南宋书局体" panose="02000000000000000000" pitchFamily="2" charset="-122"/>
                <a:ea typeface="南宋书局体" panose="02000000000000000000" pitchFamily="2" charset="-122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文本框 46"/>
          <p:cNvSpPr txBox="1"/>
          <p:nvPr/>
        </p:nvSpPr>
        <p:spPr>
          <a:xfrm>
            <a:off x="3087370" y="297815"/>
            <a:ext cx="266128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南宋书局体" panose="02000000000000000000" pitchFamily="2" charset="-122"/>
                <a:ea typeface="南宋书局体" panose="02000000000000000000" pitchFamily="2" charset="-122"/>
              </a:rPr>
              <a:t>Catalogue</a:t>
            </a:r>
            <a:endParaRPr lang="en-US" altLang="zh-CN" sz="4000" dirty="0">
              <a:solidFill>
                <a:schemeClr val="tx1">
                  <a:lumMod val="75000"/>
                  <a:lumOff val="25000"/>
                </a:schemeClr>
              </a:solidFill>
              <a:latin typeface="南宋书局体" panose="02000000000000000000" pitchFamily="2" charset="-122"/>
              <a:ea typeface="南宋书局体" panose="02000000000000000000" pitchFamily="2" charset="-122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1602740" y="1485900"/>
            <a:ext cx="5737860" cy="582080"/>
            <a:chOff x="6121391" y="1876425"/>
            <a:chExt cx="5564415" cy="811956"/>
          </a:xfrm>
        </p:grpSpPr>
        <p:grpSp>
          <p:nvGrpSpPr>
            <p:cNvPr id="5" name="组合 4"/>
            <p:cNvGrpSpPr/>
            <p:nvPr/>
          </p:nvGrpSpPr>
          <p:grpSpPr>
            <a:xfrm>
              <a:off x="6121391" y="1876425"/>
              <a:ext cx="733425" cy="811956"/>
              <a:chOff x="6121391" y="1876425"/>
              <a:chExt cx="733425" cy="811956"/>
            </a:xfrm>
          </p:grpSpPr>
          <p:sp>
            <p:nvSpPr>
              <p:cNvPr id="6" name="椭圆 5"/>
              <p:cNvSpPr/>
              <p:nvPr/>
            </p:nvSpPr>
            <p:spPr>
              <a:xfrm>
                <a:off x="6121391" y="1876425"/>
                <a:ext cx="733425" cy="733425"/>
              </a:xfrm>
              <a:prstGeom prst="ellipse">
                <a:avLst/>
              </a:prstGeom>
              <a:solidFill>
                <a:srgbClr val="63978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2000" dirty="0">
                  <a:latin typeface="南宋书局体" panose="02000000000000000000" pitchFamily="2" charset="-122"/>
                  <a:ea typeface="南宋书局体" panose="02000000000000000000" pitchFamily="2" charset="-122"/>
                </a:endParaRPr>
              </a:p>
            </p:txBody>
          </p:sp>
          <p:sp>
            <p:nvSpPr>
              <p:cNvPr id="7" name="文本框 6"/>
              <p:cNvSpPr txBox="1"/>
              <p:nvPr/>
            </p:nvSpPr>
            <p:spPr>
              <a:xfrm>
                <a:off x="6181725" y="1960274"/>
                <a:ext cx="628650" cy="728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 algn="dist"/>
                <a:r>
                  <a:rPr lang="en-US" altLang="zh-CN" sz="2800" dirty="0">
                    <a:solidFill>
                      <a:schemeClr val="bg1"/>
                    </a:solidFill>
                    <a:latin typeface="南宋书局体" panose="02000000000000000000" pitchFamily="2" charset="-122"/>
                    <a:ea typeface="南宋书局体" panose="02000000000000000000" pitchFamily="2" charset="-122"/>
                  </a:rPr>
                  <a:t>1</a:t>
                </a:r>
                <a:endParaRPr lang="zh-CN" altLang="en-US" sz="2800" dirty="0">
                  <a:solidFill>
                    <a:schemeClr val="bg1"/>
                  </a:solidFill>
                  <a:latin typeface="南宋书局体" panose="02000000000000000000" pitchFamily="2" charset="-122"/>
                  <a:ea typeface="南宋书局体" panose="02000000000000000000" pitchFamily="2" charset="-122"/>
                </a:endParaRPr>
              </a:p>
            </p:txBody>
          </p:sp>
        </p:grpSp>
        <p:sp>
          <p:nvSpPr>
            <p:cNvPr id="8" name="矩形 7"/>
            <p:cNvSpPr/>
            <p:nvPr/>
          </p:nvSpPr>
          <p:spPr>
            <a:xfrm>
              <a:off x="6919305" y="1885275"/>
              <a:ext cx="4766501" cy="728107"/>
            </a:xfrm>
            <a:prstGeom prst="rect">
              <a:avLst/>
            </a:prstGeom>
          </p:spPr>
          <p:txBody>
            <a:bodyPr wrap="square">
              <a:spAutoFit/>
            </a:bodyPr>
            <a:p>
              <a:pPr algn="l"/>
              <a:r>
                <a:rPr lang="en-US" altLang="zh-CN" sz="28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南宋书局体" panose="02000000000000000000" pitchFamily="2" charset="-122"/>
                  <a:ea typeface="南宋书局体" panose="02000000000000000000" pitchFamily="2" charset="-122"/>
                </a:rPr>
                <a:t>Definition of Translation</a:t>
              </a:r>
              <a:endParaRPr lang="en-US" altLang="zh-CN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南宋书局体" panose="02000000000000000000" pitchFamily="2" charset="-122"/>
                <a:ea typeface="南宋书局体" panose="02000000000000000000" pitchFamily="2" charset="-122"/>
              </a:endParaRPr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1602740" y="2245995"/>
            <a:ext cx="5737860" cy="582080"/>
            <a:chOff x="6121391" y="1876425"/>
            <a:chExt cx="5564415" cy="811956"/>
          </a:xfrm>
        </p:grpSpPr>
        <p:grpSp>
          <p:nvGrpSpPr>
            <p:cNvPr id="14" name="组合 13"/>
            <p:cNvGrpSpPr/>
            <p:nvPr/>
          </p:nvGrpSpPr>
          <p:grpSpPr>
            <a:xfrm>
              <a:off x="6121391" y="1876425"/>
              <a:ext cx="733425" cy="811956"/>
              <a:chOff x="6121391" y="1876425"/>
              <a:chExt cx="733425" cy="811956"/>
            </a:xfrm>
          </p:grpSpPr>
          <p:sp>
            <p:nvSpPr>
              <p:cNvPr id="15" name="椭圆 14"/>
              <p:cNvSpPr/>
              <p:nvPr/>
            </p:nvSpPr>
            <p:spPr>
              <a:xfrm>
                <a:off x="6121391" y="1876425"/>
                <a:ext cx="733425" cy="733425"/>
              </a:xfrm>
              <a:prstGeom prst="ellipse">
                <a:avLst/>
              </a:prstGeom>
              <a:solidFill>
                <a:srgbClr val="63978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2000" dirty="0">
                  <a:latin typeface="南宋书局体" panose="02000000000000000000" pitchFamily="2" charset="-122"/>
                  <a:ea typeface="南宋书局体" panose="02000000000000000000" pitchFamily="2" charset="-122"/>
                </a:endParaRPr>
              </a:p>
            </p:txBody>
          </p:sp>
          <p:sp>
            <p:nvSpPr>
              <p:cNvPr id="32" name="文本框 31"/>
              <p:cNvSpPr txBox="1"/>
              <p:nvPr/>
            </p:nvSpPr>
            <p:spPr>
              <a:xfrm>
                <a:off x="6181725" y="1960274"/>
                <a:ext cx="628650" cy="728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 algn="dist"/>
                <a:r>
                  <a:rPr lang="en-US" altLang="zh-CN" sz="2800" dirty="0">
                    <a:solidFill>
                      <a:schemeClr val="bg1"/>
                    </a:solidFill>
                    <a:latin typeface="南宋书局体" panose="02000000000000000000" pitchFamily="2" charset="-122"/>
                    <a:ea typeface="南宋书局体" panose="02000000000000000000" pitchFamily="2" charset="-122"/>
                  </a:rPr>
                  <a:t>2</a:t>
                </a:r>
                <a:endParaRPr lang="en-US" altLang="zh-CN" sz="2800" dirty="0">
                  <a:solidFill>
                    <a:schemeClr val="bg1"/>
                  </a:solidFill>
                  <a:latin typeface="南宋书局体" panose="02000000000000000000" pitchFamily="2" charset="-122"/>
                  <a:ea typeface="南宋书局体" panose="02000000000000000000" pitchFamily="2" charset="-122"/>
                </a:endParaRPr>
              </a:p>
            </p:txBody>
          </p:sp>
        </p:grpSp>
        <p:sp>
          <p:nvSpPr>
            <p:cNvPr id="38" name="矩形 37"/>
            <p:cNvSpPr/>
            <p:nvPr/>
          </p:nvSpPr>
          <p:spPr>
            <a:xfrm>
              <a:off x="6919305" y="1885275"/>
              <a:ext cx="4766501" cy="728107"/>
            </a:xfrm>
            <a:prstGeom prst="rect">
              <a:avLst/>
            </a:prstGeom>
          </p:spPr>
          <p:txBody>
            <a:bodyPr wrap="square">
              <a:spAutoFit/>
            </a:bodyPr>
            <a:p>
              <a:pPr algn="l"/>
              <a:r>
                <a:rPr lang="en-US" altLang="zh-CN" sz="28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南宋书局体" panose="02000000000000000000" pitchFamily="2" charset="-122"/>
                  <a:ea typeface="南宋书局体" panose="02000000000000000000" pitchFamily="2" charset="-122"/>
                </a:rPr>
                <a:t>Textual Equivalence</a:t>
              </a:r>
              <a:endParaRPr lang="en-US" altLang="zh-CN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南宋书局体" panose="02000000000000000000" pitchFamily="2" charset="-122"/>
                <a:ea typeface="南宋书局体" panose="02000000000000000000" pitchFamily="2" charset="-122"/>
              </a:endParaRPr>
            </a:p>
          </p:txBody>
        </p:sp>
      </p:grpSp>
      <p:grpSp>
        <p:nvGrpSpPr>
          <p:cNvPr id="44" name="组合 43"/>
          <p:cNvGrpSpPr/>
          <p:nvPr/>
        </p:nvGrpSpPr>
        <p:grpSpPr>
          <a:xfrm>
            <a:off x="1594485" y="2952750"/>
            <a:ext cx="5737860" cy="582080"/>
            <a:chOff x="6121391" y="1876425"/>
            <a:chExt cx="5564415" cy="811956"/>
          </a:xfrm>
        </p:grpSpPr>
        <p:grpSp>
          <p:nvGrpSpPr>
            <p:cNvPr id="48" name="组合 47"/>
            <p:cNvGrpSpPr/>
            <p:nvPr/>
          </p:nvGrpSpPr>
          <p:grpSpPr>
            <a:xfrm>
              <a:off x="6121391" y="1876425"/>
              <a:ext cx="733425" cy="811956"/>
              <a:chOff x="6121391" y="1876425"/>
              <a:chExt cx="733425" cy="811956"/>
            </a:xfrm>
          </p:grpSpPr>
          <p:sp>
            <p:nvSpPr>
              <p:cNvPr id="49" name="椭圆 48"/>
              <p:cNvSpPr/>
              <p:nvPr/>
            </p:nvSpPr>
            <p:spPr>
              <a:xfrm>
                <a:off x="6121391" y="1876425"/>
                <a:ext cx="733425" cy="733425"/>
              </a:xfrm>
              <a:prstGeom prst="ellipse">
                <a:avLst/>
              </a:prstGeom>
              <a:solidFill>
                <a:srgbClr val="63978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2000" dirty="0">
                  <a:latin typeface="南宋书局体" panose="02000000000000000000" pitchFamily="2" charset="-122"/>
                  <a:ea typeface="南宋书局体" panose="02000000000000000000" pitchFamily="2" charset="-122"/>
                </a:endParaRPr>
              </a:p>
            </p:txBody>
          </p:sp>
          <p:sp>
            <p:nvSpPr>
              <p:cNvPr id="50" name="文本框 49"/>
              <p:cNvSpPr txBox="1"/>
              <p:nvPr/>
            </p:nvSpPr>
            <p:spPr>
              <a:xfrm>
                <a:off x="6181725" y="1960274"/>
                <a:ext cx="628650" cy="728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 algn="dist"/>
                <a:r>
                  <a:rPr lang="en-US" altLang="zh-CN" sz="2800" dirty="0">
                    <a:solidFill>
                      <a:schemeClr val="bg1"/>
                    </a:solidFill>
                    <a:latin typeface="南宋书局体" panose="02000000000000000000" pitchFamily="2" charset="-122"/>
                    <a:ea typeface="南宋书局体" panose="02000000000000000000" pitchFamily="2" charset="-122"/>
                  </a:rPr>
                  <a:t>3</a:t>
                </a:r>
                <a:endParaRPr lang="en-US" altLang="zh-CN" sz="2800" dirty="0">
                  <a:solidFill>
                    <a:schemeClr val="bg1"/>
                  </a:solidFill>
                  <a:latin typeface="南宋书局体" panose="02000000000000000000" pitchFamily="2" charset="-122"/>
                  <a:ea typeface="南宋书局体" panose="02000000000000000000" pitchFamily="2" charset="-122"/>
                </a:endParaRPr>
              </a:p>
            </p:txBody>
          </p:sp>
        </p:grpSp>
        <p:sp>
          <p:nvSpPr>
            <p:cNvPr id="51" name="矩形 50"/>
            <p:cNvSpPr/>
            <p:nvPr/>
          </p:nvSpPr>
          <p:spPr>
            <a:xfrm>
              <a:off x="6919305" y="1885275"/>
              <a:ext cx="4766501" cy="728107"/>
            </a:xfrm>
            <a:prstGeom prst="rect">
              <a:avLst/>
            </a:prstGeom>
          </p:spPr>
          <p:txBody>
            <a:bodyPr wrap="square">
              <a:spAutoFit/>
            </a:bodyPr>
            <a:p>
              <a:pPr algn="l"/>
              <a:r>
                <a:rPr lang="en-US" altLang="zh-CN" sz="28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南宋书局体" panose="02000000000000000000" pitchFamily="2" charset="-122"/>
                  <a:ea typeface="南宋书局体" panose="02000000000000000000" pitchFamily="2" charset="-122"/>
                </a:rPr>
                <a:t>Formal Correspondence</a:t>
              </a:r>
              <a:endParaRPr lang="en-US" altLang="zh-CN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南宋书局体" panose="02000000000000000000" pitchFamily="2" charset="-122"/>
                <a:ea typeface="南宋书局体" panose="02000000000000000000" pitchFamily="2" charset="-122"/>
              </a:endParaRPr>
            </a:p>
          </p:txBody>
        </p:sp>
      </p:grpSp>
      <p:grpSp>
        <p:nvGrpSpPr>
          <p:cNvPr id="52" name="组合 51"/>
          <p:cNvGrpSpPr/>
          <p:nvPr/>
        </p:nvGrpSpPr>
        <p:grpSpPr>
          <a:xfrm>
            <a:off x="1602740" y="3659505"/>
            <a:ext cx="5737860" cy="959479"/>
            <a:chOff x="6121391" y="1876425"/>
            <a:chExt cx="5564415" cy="1338398"/>
          </a:xfrm>
        </p:grpSpPr>
        <p:grpSp>
          <p:nvGrpSpPr>
            <p:cNvPr id="53" name="组合 52"/>
            <p:cNvGrpSpPr/>
            <p:nvPr/>
          </p:nvGrpSpPr>
          <p:grpSpPr>
            <a:xfrm>
              <a:off x="6121391" y="1876425"/>
              <a:ext cx="733425" cy="811956"/>
              <a:chOff x="6121391" y="1876425"/>
              <a:chExt cx="733425" cy="811956"/>
            </a:xfrm>
          </p:grpSpPr>
          <p:sp>
            <p:nvSpPr>
              <p:cNvPr id="54" name="椭圆 53"/>
              <p:cNvSpPr/>
              <p:nvPr/>
            </p:nvSpPr>
            <p:spPr>
              <a:xfrm>
                <a:off x="6121391" y="1876425"/>
                <a:ext cx="733425" cy="733425"/>
              </a:xfrm>
              <a:prstGeom prst="ellipse">
                <a:avLst/>
              </a:prstGeom>
              <a:solidFill>
                <a:srgbClr val="63978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2000" dirty="0">
                  <a:latin typeface="南宋书局体" panose="02000000000000000000" pitchFamily="2" charset="-122"/>
                  <a:ea typeface="南宋书局体" panose="02000000000000000000" pitchFamily="2" charset="-122"/>
                </a:endParaRPr>
              </a:p>
            </p:txBody>
          </p:sp>
          <p:sp>
            <p:nvSpPr>
              <p:cNvPr id="55" name="文本框 54"/>
              <p:cNvSpPr txBox="1"/>
              <p:nvPr/>
            </p:nvSpPr>
            <p:spPr>
              <a:xfrm>
                <a:off x="6181725" y="1960274"/>
                <a:ext cx="628650" cy="728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pPr algn="dist"/>
                <a:r>
                  <a:rPr lang="en-US" altLang="zh-CN" sz="2800" dirty="0">
                    <a:solidFill>
                      <a:schemeClr val="bg1"/>
                    </a:solidFill>
                    <a:latin typeface="南宋书局体" panose="02000000000000000000" pitchFamily="2" charset="-122"/>
                    <a:ea typeface="南宋书局体" panose="02000000000000000000" pitchFamily="2" charset="-122"/>
                  </a:rPr>
                  <a:t>4</a:t>
                </a:r>
                <a:endParaRPr lang="en-US" altLang="zh-CN" sz="2800" dirty="0">
                  <a:solidFill>
                    <a:schemeClr val="bg1"/>
                  </a:solidFill>
                  <a:latin typeface="南宋书局体" panose="02000000000000000000" pitchFamily="2" charset="-122"/>
                  <a:ea typeface="南宋书局体" panose="02000000000000000000" pitchFamily="2" charset="-122"/>
                </a:endParaRPr>
              </a:p>
            </p:txBody>
          </p:sp>
        </p:grpSp>
        <p:sp>
          <p:nvSpPr>
            <p:cNvPr id="56" name="矩形 55"/>
            <p:cNvSpPr/>
            <p:nvPr/>
          </p:nvSpPr>
          <p:spPr>
            <a:xfrm>
              <a:off x="6919305" y="1885275"/>
              <a:ext cx="4766501" cy="1329548"/>
            </a:xfrm>
            <a:prstGeom prst="rect">
              <a:avLst/>
            </a:prstGeom>
          </p:spPr>
          <p:txBody>
            <a:bodyPr wrap="square">
              <a:spAutoFit/>
            </a:bodyPr>
            <a:p>
              <a:pPr algn="l"/>
              <a:r>
                <a:rPr lang="en-US" altLang="zh-CN" sz="28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南宋书局体" panose="02000000000000000000" pitchFamily="2" charset="-122"/>
                  <a:ea typeface="南宋书局体" panose="02000000000000000000" pitchFamily="2" charset="-122"/>
                </a:rPr>
                <a:t>Conditions of Translation Equivalence</a:t>
              </a:r>
              <a:endParaRPr lang="en-US" altLang="zh-CN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南宋书局体" panose="02000000000000000000" pitchFamily="2" charset="-122"/>
                <a:ea typeface="南宋书局体" panose="02000000000000000000" pitchFamily="2" charset="-122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文本框 24"/>
          <p:cNvSpPr txBox="1"/>
          <p:nvPr/>
        </p:nvSpPr>
        <p:spPr>
          <a:xfrm>
            <a:off x="2945765" y="208280"/>
            <a:ext cx="438213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南宋书局体" panose="02000000000000000000" pitchFamily="2" charset="-122"/>
                <a:ea typeface="南宋书局体" panose="02000000000000000000" pitchFamily="2" charset="-122"/>
              </a:rPr>
              <a:t>Definition of Translation</a:t>
            </a:r>
            <a:endParaRPr lang="en-US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南宋书局体" panose="02000000000000000000" pitchFamily="2" charset="-122"/>
              <a:ea typeface="南宋书局体" panose="02000000000000000000" pitchFamily="2" charset="-122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588010" y="945515"/>
            <a:ext cx="5258435" cy="2399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Translation：the replacement of </a:t>
            </a:r>
            <a:r>
              <a:rPr lang="zh-CN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textual </a:t>
            </a: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material in one language </a:t>
            </a: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(source language, </a:t>
            </a: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SL</a:t>
            </a: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) </a:t>
            </a: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by equivalent textual material in another language</a:t>
            </a: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(target language, </a:t>
            </a: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TL</a:t>
            </a: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)</a:t>
            </a: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.</a:t>
            </a: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 (</a:t>
            </a: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Catford</a:t>
            </a: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,</a:t>
            </a: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1965</a:t>
            </a: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:20)</a:t>
            </a:r>
            <a:endParaRPr lang="en-US" altLang="zh-CN" sz="20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58495" y="3733800"/>
            <a:ext cx="587438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Textual</a:t>
            </a: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: it is</a:t>
            </a: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 not</a:t>
            </a: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 the entirety of a</a:t>
            </a: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n</a:t>
            </a: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 SL text that is replaced by TL equivalents.</a:t>
            </a:r>
            <a:endParaRPr lang="zh-CN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2" name="图片 1" descr="C:/Users/PC/AppData/Local/Temp/picturecompress_20211031164413/output_1.pngoutput_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rcRect/>
          <a:stretch>
            <a:fillRect/>
          </a:stretch>
        </p:blipFill>
        <p:spPr>
          <a:xfrm>
            <a:off x="5752465" y="1370965"/>
            <a:ext cx="1368425" cy="2133600"/>
          </a:xfrm>
          <a:prstGeom prst="rect">
            <a:avLst/>
          </a:prstGeom>
        </p:spPr>
      </p:pic>
      <p:pic>
        <p:nvPicPr>
          <p:cNvPr id="4" name="图片 3" descr="C:/Users/PC/AppData/Local/Temp/picturecompress_20211031164421/output_1.pngoutput_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7452995" y="1370965"/>
            <a:ext cx="1524000" cy="224028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 descr="7b0a2020202022776f7264617274223a20227b5c2269645c223a32353030313136362c5c227469645c223a31333530327d220a7d0a"/>
          <p:cNvSpPr/>
          <p:nvPr/>
        </p:nvSpPr>
        <p:spPr>
          <a:xfrm>
            <a:off x="560706" y="426720"/>
            <a:ext cx="3157855" cy="5835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altLang="zh-CN" sz="3200" b="1">
                <a:ln w="22225">
                  <a:solidFill>
                    <a:srgbClr val="FFFFFF"/>
                  </a:solidFill>
                  <a:prstDash val="solid"/>
                </a:ln>
                <a:solidFill>
                  <a:srgbClr val="333333"/>
                </a:solidFill>
                <a:effectLst>
                  <a:glow rad="63500">
                    <a:srgbClr val="333333">
                      <a:alpha val="18000"/>
                    </a:srgbClr>
                  </a:glow>
                  <a:outerShdw dist="38100" dir="2700000" algn="bl" rotWithShape="0">
                    <a:srgbClr val="333333">
                      <a:alpha val="71000"/>
                    </a:srgbClr>
                  </a:outerShdw>
                </a:effectLst>
                <a:latin typeface="汉仪超粗宋简" panose="02010600000101010101" charset="-122"/>
                <a:ea typeface="汉仪超粗宋简" panose="02010600000101010101" charset="-122"/>
              </a:rPr>
              <a:t>text vs textual</a:t>
            </a:r>
            <a:endParaRPr lang="en-US" altLang="zh-CN" sz="3200" b="1">
              <a:ln w="22225">
                <a:solidFill>
                  <a:srgbClr val="FFFFFF"/>
                </a:solidFill>
                <a:prstDash val="solid"/>
              </a:ln>
              <a:solidFill>
                <a:srgbClr val="333333"/>
              </a:solidFill>
              <a:effectLst>
                <a:glow rad="63500">
                  <a:srgbClr val="333333">
                    <a:alpha val="18000"/>
                  </a:srgbClr>
                </a:glow>
                <a:outerShdw dist="38100" dir="2700000" algn="bl" rotWithShape="0">
                  <a:srgbClr val="333333">
                    <a:alpha val="71000"/>
                  </a:srgbClr>
                </a:outerShdw>
              </a:effectLst>
              <a:latin typeface="汉仪超粗宋简" panose="02010600000101010101" charset="-122"/>
              <a:ea typeface="汉仪超粗宋简" panose="02010600000101010101" charset="-122"/>
            </a:endParaRPr>
          </a:p>
        </p:txBody>
      </p:sp>
      <p:pic>
        <p:nvPicPr>
          <p:cNvPr id="2" name="C9F754DE-2CAD-44b6-B708-469DEB6407EB-1" descr="C:/Users/PC/AppData/Local/Temp/picturecompress_20211031164428/output_1.pngoutput_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4465" y="1866265"/>
            <a:ext cx="4083050" cy="2729865"/>
          </a:xfrm>
          <a:prstGeom prst="rect">
            <a:avLst/>
          </a:prstGeom>
        </p:spPr>
      </p:pic>
      <p:graphicFrame>
        <p:nvGraphicFramePr>
          <p:cNvPr id="9" name="表格 8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5285740" y="2347595"/>
          <a:ext cx="3354705" cy="121412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941070"/>
                <a:gridCol w="2413635"/>
              </a:tblGrid>
              <a:tr h="607060">
                <a:tc>
                  <a:txBody>
                    <a:bodyPr/>
                    <a:p>
                      <a:pPr algn="ctr" fontAlgn="auto">
                        <a:lnSpc>
                          <a:spcPct val="120000"/>
                        </a:lnSpc>
                      </a:pPr>
                      <a:r>
                        <a:rPr lang="en-US" altLang="zh-CN" sz="1400" b="1" spc="12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 pitchFamily="34" charset="0"/>
                          <a:ea typeface="南宋书局体" panose="02000000000000000000" pitchFamily="2" charset="-122"/>
                        </a:rPr>
                        <a:t>English</a:t>
                      </a:r>
                      <a:endParaRPr lang="en-US" altLang="zh-CN" sz="1400" b="1" spc="120" baseline="0" dirty="0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Arial" panose="020B0604020202020204" pitchFamily="34" charset="0"/>
                        <a:ea typeface="南宋书局体" panose="02000000000000000000" pitchFamily="2" charset="-122"/>
                      </a:endParaRPr>
                    </a:p>
                  </a:txBody>
                  <a:tcPr marL="88900" marR="88900" marT="47625" marB="4762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p>
                      <a:pPr algn="ctr" fontAlgn="auto">
                        <a:lnSpc>
                          <a:spcPct val="120000"/>
                        </a:lnSpc>
                      </a:pPr>
                      <a:r>
                        <a:rPr lang="en-US" altLang="zh-CN" sz="1400" spc="12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 pitchFamily="34" charset="0"/>
                          <a:ea typeface="南宋书局体" panose="02000000000000000000" pitchFamily="2" charset="-122"/>
                        </a:rPr>
                        <a:t>What time is it?</a:t>
                      </a:r>
                      <a:endParaRPr lang="en-US" altLang="zh-CN" sz="1400" spc="120" baseline="0" dirty="0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Arial" panose="020B0604020202020204" pitchFamily="34" charset="0"/>
                        <a:ea typeface="南宋书局体" panose="02000000000000000000" pitchFamily="2" charset="-122"/>
                      </a:endParaRPr>
                    </a:p>
                  </a:txBody>
                  <a:tcPr marL="88900" marR="88900" marT="47625" marB="47625" anchor="ctr">
                    <a:lnL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07060">
                <a:tc>
                  <a:txBody>
                    <a:bodyPr/>
                    <a:p>
                      <a:pPr algn="ctr" fontAlgn="auto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en-US" altLang="zh-CN" sz="1400" b="1" spc="12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 pitchFamily="34" charset="0"/>
                          <a:ea typeface="南宋书局体" panose="02000000000000000000" pitchFamily="2" charset="-122"/>
                        </a:rPr>
                        <a:t>French</a:t>
                      </a:r>
                      <a:endParaRPr lang="en-US" altLang="zh-CN" sz="1400" b="1" spc="120" baseline="0" dirty="0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Arial" panose="020B0604020202020204" pitchFamily="34" charset="0"/>
                        <a:ea typeface="南宋书局体" panose="02000000000000000000" pitchFamily="2" charset="-122"/>
                      </a:endParaRPr>
                    </a:p>
                  </a:txBody>
                  <a:tcPr marL="88900" marR="88900" marT="47625" marB="4762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p>
                      <a:pPr algn="ctr" fontAlgn="auto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en-US" altLang="zh-CN" sz="1400" b="1" spc="12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 pitchFamily="34" charset="0"/>
                          <a:ea typeface="南宋书局体" panose="02000000000000000000" pitchFamily="2" charset="-122"/>
                        </a:rPr>
                        <a:t>Quelle heure est-it?</a:t>
                      </a:r>
                      <a:endParaRPr lang="en-US" altLang="zh-CN" sz="1400" b="1" spc="120" baseline="0" dirty="0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Arial" panose="020B0604020202020204" pitchFamily="34" charset="0"/>
                        <a:ea typeface="南宋书局体" panose="02000000000000000000" pitchFamily="2" charset="-122"/>
                      </a:endParaRPr>
                    </a:p>
                  </a:txBody>
                  <a:tcPr marL="88900" marR="88900" marT="47625" marB="47625" anchor="ctr">
                    <a:lnL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11" name="直接箭头连接符 10"/>
          <p:cNvCxnSpPr>
            <a:stCxn id="9" idx="1"/>
          </p:cNvCxnSpPr>
          <p:nvPr/>
        </p:nvCxnSpPr>
        <p:spPr>
          <a:xfrm flipH="1">
            <a:off x="3709670" y="2954655"/>
            <a:ext cx="1576070" cy="6191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>
            <a:stCxn id="9" idx="1"/>
          </p:cNvCxnSpPr>
          <p:nvPr/>
        </p:nvCxnSpPr>
        <p:spPr>
          <a:xfrm flipH="1">
            <a:off x="4027805" y="2954655"/>
            <a:ext cx="1257935" cy="1295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>
            <a:stCxn id="9" idx="1"/>
          </p:cNvCxnSpPr>
          <p:nvPr/>
        </p:nvCxnSpPr>
        <p:spPr>
          <a:xfrm flipH="1" flipV="1">
            <a:off x="4133850" y="2313305"/>
            <a:ext cx="1151890" cy="6413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禁止符 16"/>
          <p:cNvSpPr/>
          <p:nvPr/>
        </p:nvSpPr>
        <p:spPr>
          <a:xfrm>
            <a:off x="4610100" y="2557145"/>
            <a:ext cx="198755" cy="212090"/>
          </a:xfrm>
          <a:prstGeom prst="noSmok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cxnSp>
        <p:nvCxnSpPr>
          <p:cNvPr id="15" name="直接箭头连接符 14"/>
          <p:cNvCxnSpPr/>
          <p:nvPr/>
        </p:nvCxnSpPr>
        <p:spPr>
          <a:xfrm flipH="1">
            <a:off x="4015740" y="2944495"/>
            <a:ext cx="1251585" cy="101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禁止符 2"/>
          <p:cNvSpPr/>
          <p:nvPr/>
        </p:nvSpPr>
        <p:spPr>
          <a:xfrm>
            <a:off x="4610100" y="2843530"/>
            <a:ext cx="198755" cy="212090"/>
          </a:xfrm>
          <a:prstGeom prst="noSmok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文本框 27"/>
          <p:cNvSpPr txBox="1"/>
          <p:nvPr/>
        </p:nvSpPr>
        <p:spPr>
          <a:xfrm>
            <a:off x="2962275" y="302895"/>
            <a:ext cx="35077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dist"/>
            <a:r>
              <a:rPr lang="zh-CN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南宋书局体" panose="02000000000000000000" pitchFamily="2" charset="-122"/>
                <a:ea typeface="南宋书局体" panose="02000000000000000000" pitchFamily="2" charset="-122"/>
              </a:rPr>
              <a:t>Textual Equivalen</a:t>
            </a:r>
            <a:r>
              <a:rPr lang="en-US" altLang="zh-CN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南宋书局体" panose="02000000000000000000" pitchFamily="2" charset="-122"/>
                <a:ea typeface="南宋书局体" panose="02000000000000000000" pitchFamily="2" charset="-122"/>
              </a:rPr>
              <a:t>t</a:t>
            </a:r>
            <a:endParaRPr lang="en-US" altLang="zh-CN" sz="2800" dirty="0">
              <a:solidFill>
                <a:schemeClr val="tx1">
                  <a:lumMod val="75000"/>
                  <a:lumOff val="25000"/>
                </a:schemeClr>
              </a:solidFill>
              <a:latin typeface="南宋书局体" panose="02000000000000000000" pitchFamily="2" charset="-122"/>
              <a:ea typeface="南宋书局体" panose="02000000000000000000" pitchFamily="2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905510" y="1332230"/>
            <a:ext cx="3918585" cy="28613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l">
              <a:lnSpc>
                <a:spcPct val="150000"/>
              </a:lnSpc>
              <a:buClrTx/>
              <a:buSzTx/>
              <a:buFontTx/>
            </a:pP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A </a:t>
            </a: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textual equivalent is any TL text or portion of text which </a:t>
            </a: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is observed on a particular occasion,  to be the equivalent of a given SL text or portion of tex</a:t>
            </a: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t. </a:t>
            </a: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(Catford,1965:27)</a:t>
            </a:r>
            <a:endParaRPr lang="zh-CN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993130" y="1793240"/>
            <a:ext cx="184404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My son is six. </a:t>
            </a:r>
            <a:endParaRPr lang="en-US" altLang="zh-CN"/>
          </a:p>
        </p:txBody>
      </p:sp>
      <p:sp>
        <p:nvSpPr>
          <p:cNvPr id="5" name="文本框 4"/>
          <p:cNvSpPr txBox="1"/>
          <p:nvPr/>
        </p:nvSpPr>
        <p:spPr>
          <a:xfrm>
            <a:off x="5899785" y="3314700"/>
            <a:ext cx="22415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Mon fils a six ans.</a:t>
            </a:r>
            <a:endParaRPr lang="en-US" altLang="zh-CN"/>
          </a:p>
        </p:txBody>
      </p:sp>
      <p:sp>
        <p:nvSpPr>
          <p:cNvPr id="8" name="下箭头 7"/>
          <p:cNvSpPr/>
          <p:nvPr/>
        </p:nvSpPr>
        <p:spPr>
          <a:xfrm>
            <a:off x="6805295" y="2124710"/>
            <a:ext cx="132715" cy="1273175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7110730" y="2553970"/>
            <a:ext cx="16249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a translator</a:t>
            </a:r>
            <a:endParaRPr lang="en-US" altLang="zh-CN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文本框 27"/>
          <p:cNvSpPr txBox="1"/>
          <p:nvPr/>
        </p:nvSpPr>
        <p:spPr>
          <a:xfrm>
            <a:off x="2962275" y="223520"/>
            <a:ext cx="35077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dist"/>
            <a:r>
              <a:rPr lang="zh-CN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南宋书局体" panose="02000000000000000000" pitchFamily="2" charset="-122"/>
                <a:ea typeface="南宋书局体" panose="02000000000000000000" pitchFamily="2" charset="-122"/>
              </a:rPr>
              <a:t>Textual Equivalen</a:t>
            </a:r>
            <a:r>
              <a:rPr lang="en-US" altLang="zh-CN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南宋书局体" panose="02000000000000000000" pitchFamily="2" charset="-122"/>
                <a:ea typeface="南宋书局体" panose="02000000000000000000" pitchFamily="2" charset="-122"/>
              </a:rPr>
              <a:t>t</a:t>
            </a:r>
            <a:endParaRPr lang="en-US" altLang="zh-CN" sz="2800" dirty="0">
              <a:solidFill>
                <a:schemeClr val="tx1">
                  <a:lumMod val="75000"/>
                  <a:lumOff val="25000"/>
                </a:schemeClr>
              </a:solidFill>
              <a:latin typeface="南宋书局体" panose="02000000000000000000" pitchFamily="2" charset="-122"/>
              <a:ea typeface="南宋书局体" panose="02000000000000000000" pitchFamily="2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1219835" y="2955290"/>
            <a:ext cx="5858510" cy="17995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T</a:t>
            </a: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extual equivalent: that portion of a TL text which is changed when and only when a given portion of the SL text is changed.</a:t>
            </a:r>
            <a:endParaRPr lang="zh-CN" altLang="en-US" sz="20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    </a:t>
            </a:r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601470" y="709930"/>
          <a:ext cx="4643120" cy="16383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268730"/>
                <a:gridCol w="1628775"/>
                <a:gridCol w="1745615"/>
              </a:tblGrid>
              <a:tr h="424180">
                <a:tc>
                  <a:txBody>
                    <a:bodyPr/>
                    <a:p>
                      <a:pPr algn="ctr" fontAlgn="auto">
                        <a:lnSpc>
                          <a:spcPct val="120000"/>
                        </a:lnSpc>
                        <a:buClrTx/>
                        <a:buSzTx/>
                        <a:buFontTx/>
                        <a:buNone/>
                      </a:pPr>
                      <a:endParaRPr lang="en-US" altLang="zh-CN" sz="1400" b="0" spc="120" baseline="0" dirty="0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Arial" panose="020B0604020202020204" pitchFamily="34" charset="0"/>
                        <a:ea typeface="南宋书局体" panose="02000000000000000000" pitchFamily="2" charset="-122"/>
                      </a:endParaRPr>
                    </a:p>
                  </a:txBody>
                  <a:tcPr marL="88900" marR="88900" marT="47625" marB="4762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p>
                      <a:pPr algn="ctr" fontAlgn="auto">
                        <a:lnSpc>
                          <a:spcPct val="120000"/>
                        </a:lnSpc>
                        <a:buNone/>
                      </a:pPr>
                      <a:r>
                        <a:rPr lang="en-US" altLang="zh-CN" sz="1400" spc="12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 pitchFamily="34" charset="0"/>
                          <a:ea typeface="南宋书局体" panose="02000000000000000000" pitchFamily="2" charset="-122"/>
                        </a:rPr>
                        <a:t>Version 1</a:t>
                      </a:r>
                      <a:endParaRPr lang="en-US" altLang="zh-CN" sz="1400" spc="120" baseline="0" dirty="0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Arial" panose="020B0604020202020204" pitchFamily="34" charset="0"/>
                        <a:ea typeface="南宋书局体" panose="02000000000000000000" pitchFamily="2" charset="-122"/>
                      </a:endParaRPr>
                    </a:p>
                  </a:txBody>
                  <a:tcPr marL="88900" marR="88900" marT="47625" marB="47625" anchor="ctr">
                    <a:lnL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p>
                      <a:pPr algn="ctr" fontAlgn="auto">
                        <a:lnSpc>
                          <a:spcPct val="120000"/>
                        </a:lnSpc>
                        <a:buNone/>
                      </a:pPr>
                      <a:r>
                        <a:rPr lang="en-US" altLang="zh-CN" sz="1400" spc="12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 pitchFamily="34" charset="0"/>
                          <a:ea typeface="南宋书局体" panose="02000000000000000000" pitchFamily="2" charset="-122"/>
                        </a:rPr>
                        <a:t>Version 2</a:t>
                      </a:r>
                      <a:endParaRPr lang="en-US" altLang="zh-CN" sz="1400" spc="120" baseline="0" dirty="0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Arial" panose="020B0604020202020204" pitchFamily="34" charset="0"/>
                        <a:ea typeface="南宋书局体" panose="02000000000000000000" pitchFamily="2" charset="-122"/>
                      </a:endParaRPr>
                    </a:p>
                  </a:txBody>
                  <a:tcPr marL="88900" marR="88900" marT="47625" marB="47625" anchor="ctr">
                    <a:lnL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607060">
                <a:tc>
                  <a:txBody>
                    <a:bodyPr/>
                    <a:p>
                      <a:pPr algn="ctr" fontAlgn="auto">
                        <a:lnSpc>
                          <a:spcPct val="120000"/>
                        </a:lnSpc>
                        <a:buClrTx/>
                        <a:buSzTx/>
                        <a:buFontTx/>
                      </a:pPr>
                      <a:r>
                        <a:rPr lang="en-US" altLang="zh-CN" sz="1400" b="0" spc="12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 pitchFamily="34" charset="0"/>
                          <a:ea typeface="南宋书局体" panose="02000000000000000000" pitchFamily="2" charset="-122"/>
                        </a:rPr>
                        <a:t>SL</a:t>
                      </a:r>
                      <a:endParaRPr lang="en-US" altLang="zh-CN" sz="1400" b="0" spc="120" baseline="0" dirty="0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Arial" panose="020B0604020202020204" pitchFamily="34" charset="0"/>
                        <a:ea typeface="南宋书局体" panose="02000000000000000000" pitchFamily="2" charset="-122"/>
                      </a:endParaRPr>
                    </a:p>
                  </a:txBody>
                  <a:tcPr marL="88900" marR="88900" marT="47625" marB="4762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auto">
                        <a:lnSpc>
                          <a:spcPct val="120000"/>
                        </a:lnSpc>
                      </a:pPr>
                      <a:r>
                        <a:rPr lang="en-US" altLang="zh-CN" sz="14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I bought this </a:t>
                      </a:r>
                      <a:r>
                        <a:rPr lang="en-US" altLang="zh-CN" sz="14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book </a:t>
                      </a:r>
                      <a:r>
                        <a:rPr lang="en-US" altLang="zh-CN" sz="14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yesterday.</a:t>
                      </a:r>
                      <a:endParaRPr lang="en-US" altLang="zh-CN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marL="88900" marR="88900" marT="47625" marB="47625" anchor="ctr">
                    <a:lnL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auto">
                        <a:lnSpc>
                          <a:spcPct val="120000"/>
                        </a:lnSpc>
                      </a:pPr>
                      <a:r>
                        <a:rPr lang="en-US" altLang="zh-CN" sz="14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I bought this </a:t>
                      </a:r>
                      <a:r>
                        <a:rPr lang="en-US" altLang="zh-CN" sz="14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paper </a:t>
                      </a:r>
                      <a:r>
                        <a:rPr lang="en-US" altLang="zh-CN" sz="14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yesterday.</a:t>
                      </a:r>
                      <a:endParaRPr lang="en-US" altLang="zh-CN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marL="88900" marR="88900" marT="47625" marB="47625" anchor="ctr">
                    <a:lnL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607060">
                <a:tc>
                  <a:txBody>
                    <a:bodyPr/>
                    <a:p>
                      <a:pPr algn="ctr" fontAlgn="auto">
                        <a:lnSpc>
                          <a:spcPct val="120000"/>
                        </a:lnSpc>
                      </a:pPr>
                      <a:r>
                        <a:rPr lang="en-US" altLang="zh-CN" sz="1400" spc="12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uFillTx/>
                          <a:latin typeface="Arial" panose="020B0604020202020204" pitchFamily="34" charset="0"/>
                          <a:ea typeface="南宋书局体" panose="02000000000000000000" pitchFamily="2" charset="-122"/>
                        </a:rPr>
                        <a:t>TL</a:t>
                      </a:r>
                      <a:endParaRPr lang="en-US" altLang="zh-CN" sz="1400" spc="120" baseline="0" dirty="0">
                        <a:solidFill>
                          <a:schemeClr val="accent1">
                            <a:lumMod val="50000"/>
                          </a:schemeClr>
                        </a:solidFill>
                        <a:uFillTx/>
                        <a:latin typeface="Arial" panose="020B0604020202020204" pitchFamily="34" charset="0"/>
                        <a:ea typeface="南宋书局体" panose="02000000000000000000" pitchFamily="2" charset="-122"/>
                      </a:endParaRPr>
                    </a:p>
                  </a:txBody>
                  <a:tcPr marL="88900" marR="88900" marT="47625" marB="47625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 fontAlgn="auto">
                        <a:lnSpc>
                          <a:spcPct val="120000"/>
                        </a:lnSpc>
                      </a:pPr>
                      <a:r>
                        <a:rPr lang="en-US" altLang="zh-CN" sz="14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J’ai acheté ce </a:t>
                      </a:r>
                      <a:r>
                        <a:rPr lang="en-US" altLang="zh-CN" sz="14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livre</a:t>
                      </a:r>
                      <a:r>
                        <a:rPr lang="en-US" altLang="zh-CN" sz="14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 hier.</a:t>
                      </a:r>
                      <a:endParaRPr lang="en-US" altLang="zh-CN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marL="88900" marR="88900" marT="47625" marB="47625" anchor="ctr">
                    <a:lnL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p>
                      <a:pPr algn="ctr" fontAlgn="auto">
                        <a:lnSpc>
                          <a:spcPct val="120000"/>
                        </a:lnSpc>
                      </a:pPr>
                      <a:r>
                        <a:rPr lang="en-US" altLang="zh-CN" sz="14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J’ai acheté ce </a:t>
                      </a:r>
                      <a:r>
                        <a:rPr lang="en-US" altLang="zh-CN" sz="14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journal </a:t>
                      </a:r>
                      <a:r>
                        <a:rPr lang="en-US" altLang="zh-CN" sz="14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sym typeface="+mn-ea"/>
                        </a:rPr>
                        <a:t>hier.</a:t>
                      </a:r>
                      <a:endParaRPr lang="en-US" altLang="zh-CN" sz="1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软雅黑" panose="020B0503020204020204" charset="-122"/>
                        <a:ea typeface="微软雅黑" panose="020B0503020204020204" charset="-122"/>
                        <a:sym typeface="+mn-ea"/>
                      </a:endParaRPr>
                    </a:p>
                  </a:txBody>
                  <a:tcPr marL="88900" marR="88900" marT="47625" marB="47625" anchor="ctr">
                    <a:lnL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文本框 1"/>
          <p:cNvSpPr txBox="1"/>
          <p:nvPr/>
        </p:nvSpPr>
        <p:spPr>
          <a:xfrm>
            <a:off x="7161530" y="1263650"/>
            <a:ext cx="18770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changed SL  part</a:t>
            </a:r>
            <a:endParaRPr lang="en-US" altLang="zh-CN"/>
          </a:p>
        </p:txBody>
      </p:sp>
      <p:cxnSp>
        <p:nvCxnSpPr>
          <p:cNvPr id="5" name="直接箭头连接符 4"/>
          <p:cNvCxnSpPr>
            <a:endCxn id="2" idx="1"/>
          </p:cNvCxnSpPr>
          <p:nvPr/>
        </p:nvCxnSpPr>
        <p:spPr>
          <a:xfrm flipV="1">
            <a:off x="5128260" y="1447800"/>
            <a:ext cx="2033270" cy="193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7266940" y="1777365"/>
            <a:ext cx="1877060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changed TL  part</a:t>
            </a:r>
            <a:endParaRPr lang="en-US" altLang="zh-CN"/>
          </a:p>
          <a:p>
            <a:r>
              <a:rPr lang="en-US" altLang="zh-CN"/>
              <a:t>(textual equivalent)</a:t>
            </a:r>
            <a:endParaRPr lang="en-US" altLang="zh-CN" b="1"/>
          </a:p>
          <a:p>
            <a:r>
              <a:rPr lang="en-US" altLang="zh-CN" b="1"/>
              <a:t>paper = journal</a:t>
            </a:r>
            <a:endParaRPr lang="en-US" altLang="zh-CN" b="1"/>
          </a:p>
          <a:p>
            <a:r>
              <a:rPr lang="en-US" altLang="zh-CN" b="1"/>
              <a:t>book = livre</a:t>
            </a:r>
            <a:endParaRPr lang="en-US" altLang="zh-CN" b="1"/>
          </a:p>
        </p:txBody>
      </p:sp>
      <p:cxnSp>
        <p:nvCxnSpPr>
          <p:cNvPr id="9" name="直接箭头连接符 8"/>
          <p:cNvCxnSpPr/>
          <p:nvPr/>
        </p:nvCxnSpPr>
        <p:spPr>
          <a:xfrm>
            <a:off x="5389245" y="2193290"/>
            <a:ext cx="1938020" cy="444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文本框 27"/>
          <p:cNvSpPr txBox="1"/>
          <p:nvPr/>
        </p:nvSpPr>
        <p:spPr>
          <a:xfrm>
            <a:off x="3086100" y="300355"/>
            <a:ext cx="33096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南宋书局体" panose="02000000000000000000" pitchFamily="2" charset="-122"/>
                <a:ea typeface="南宋书局体" panose="02000000000000000000" pitchFamily="2" charset="-122"/>
                <a:sym typeface="+mn-ea"/>
              </a:rPr>
              <a:t>Formal Correspondent</a:t>
            </a:r>
            <a:endParaRPr lang="zh-CN" altLang="en-US" sz="2400" dirty="0">
              <a:solidFill>
                <a:schemeClr val="tx1">
                  <a:lumMod val="75000"/>
                  <a:lumOff val="25000"/>
                </a:schemeClr>
              </a:solidFill>
              <a:latin typeface="南宋书局体" panose="02000000000000000000" pitchFamily="2" charset="-122"/>
              <a:ea typeface="南宋书局体" panose="02000000000000000000" pitchFamily="2" charset="-122"/>
              <a:sym typeface="+mn-ea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3153410" y="1304290"/>
            <a:ext cx="5292725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en-US" altLang="zh-CN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  </a:t>
            </a:r>
            <a:r>
              <a:rPr lang="zh-CN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 A formal correspondent is any TL category(unit, class, structure, etc.) which can be said to occupy, as nearly as possible, the </a:t>
            </a:r>
            <a:r>
              <a:rPr lang="en-US" altLang="zh-CN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‘</a:t>
            </a:r>
            <a:r>
              <a:rPr lang="zh-CN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same’ place in the ‘economy’</a:t>
            </a:r>
            <a:r>
              <a:rPr lang="en-US" altLang="zh-CN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(</a:t>
            </a:r>
            <a:r>
              <a:rPr lang="zh-CN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机体</a:t>
            </a:r>
            <a:r>
              <a:rPr lang="en-US" altLang="zh-CN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)</a:t>
            </a:r>
            <a:r>
              <a:rPr lang="zh-CN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 of TL as the given SL category occupies in the SL.</a:t>
            </a:r>
            <a:r>
              <a:rPr lang="en-US" altLang="zh-CN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(Catford,1965:32)</a:t>
            </a:r>
            <a:endParaRPr lang="zh-CN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59080" y="1407160"/>
            <a:ext cx="1365885" cy="20300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b="1"/>
              <a:t>English</a:t>
            </a:r>
            <a:endParaRPr lang="en-US" altLang="zh-CN" b="1"/>
          </a:p>
          <a:p>
            <a:endParaRPr lang="en-US" altLang="zh-CN"/>
          </a:p>
          <a:p>
            <a:r>
              <a:rPr lang="en-US" altLang="zh-CN"/>
              <a:t>Sentence</a:t>
            </a:r>
            <a:endParaRPr lang="en-US" altLang="zh-CN"/>
          </a:p>
          <a:p>
            <a:r>
              <a:rPr lang="en-US" altLang="zh-CN"/>
              <a:t>Clause</a:t>
            </a:r>
            <a:endParaRPr lang="en-US" altLang="zh-CN"/>
          </a:p>
          <a:p>
            <a:r>
              <a:rPr lang="en-US" altLang="zh-CN"/>
              <a:t>Group</a:t>
            </a:r>
            <a:endParaRPr lang="en-US" altLang="zh-CN"/>
          </a:p>
          <a:p>
            <a:r>
              <a:rPr lang="en-US" altLang="zh-CN"/>
              <a:t>Word</a:t>
            </a:r>
            <a:endParaRPr lang="en-US" altLang="zh-CN"/>
          </a:p>
          <a:p>
            <a:r>
              <a:rPr lang="en-US" altLang="zh-CN"/>
              <a:t>Morpheme</a:t>
            </a:r>
            <a:endParaRPr lang="en-US" altLang="zh-CN"/>
          </a:p>
        </p:txBody>
      </p:sp>
      <p:sp>
        <p:nvSpPr>
          <p:cNvPr id="4" name="文本框 3"/>
          <p:cNvSpPr txBox="1"/>
          <p:nvPr/>
        </p:nvSpPr>
        <p:spPr>
          <a:xfrm>
            <a:off x="2063115" y="1407160"/>
            <a:ext cx="1353185" cy="20300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b="1">
                <a:sym typeface="+mn-ea"/>
              </a:rPr>
              <a:t>French</a:t>
            </a:r>
            <a:endParaRPr lang="en-US" altLang="zh-CN" b="1">
              <a:sym typeface="+mn-ea"/>
            </a:endParaRPr>
          </a:p>
          <a:p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Sentence</a:t>
            </a:r>
            <a:endParaRPr lang="en-US" altLang="zh-CN"/>
          </a:p>
          <a:p>
            <a:r>
              <a:rPr lang="en-US" altLang="zh-CN">
                <a:sym typeface="+mn-ea"/>
              </a:rPr>
              <a:t>Clause</a:t>
            </a:r>
            <a:endParaRPr lang="en-US" altLang="zh-CN"/>
          </a:p>
          <a:p>
            <a:r>
              <a:rPr lang="en-US" altLang="zh-CN">
                <a:sym typeface="+mn-ea"/>
              </a:rPr>
              <a:t>Group</a:t>
            </a:r>
            <a:endParaRPr lang="en-US" altLang="zh-CN"/>
          </a:p>
          <a:p>
            <a:r>
              <a:rPr lang="en-US" altLang="zh-CN">
                <a:sym typeface="+mn-ea"/>
              </a:rPr>
              <a:t>Word</a:t>
            </a:r>
            <a:endParaRPr lang="en-US" altLang="zh-CN"/>
          </a:p>
          <a:p>
            <a:r>
              <a:rPr lang="en-US" altLang="zh-CN">
                <a:sym typeface="+mn-ea"/>
              </a:rPr>
              <a:t>Morpheme</a:t>
            </a:r>
            <a:endParaRPr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文本框 24"/>
          <p:cNvSpPr txBox="1"/>
          <p:nvPr/>
        </p:nvSpPr>
        <p:spPr>
          <a:xfrm>
            <a:off x="1330325" y="280670"/>
            <a:ext cx="58674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南宋书局体" panose="02000000000000000000" pitchFamily="2" charset="-122"/>
                <a:ea typeface="南宋书局体" panose="02000000000000000000" pitchFamily="2" charset="-122"/>
              </a:rPr>
              <a:t>Conditions of Translation Equivalence</a:t>
            </a:r>
            <a:endParaRPr lang="en-US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南宋书局体" panose="02000000000000000000" pitchFamily="2" charset="-122"/>
              <a:ea typeface="南宋书局体" panose="02000000000000000000" pitchFamily="2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325755" y="1254760"/>
            <a:ext cx="561340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zh-CN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Translation equivalence occurs when an SL and a TL text or item are relatable to (at least some of ) the same features of substance. </a:t>
            </a:r>
            <a:r>
              <a:rPr lang="zh-CN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(Catford,1965:</a:t>
            </a:r>
            <a:r>
              <a:rPr lang="en-US" altLang="zh-CN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50</a:t>
            </a:r>
            <a:r>
              <a:rPr lang="zh-CN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)</a:t>
            </a:r>
            <a:endParaRPr lang="zh-CN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pic>
        <p:nvPicPr>
          <p:cNvPr id="2" name="图片 1" descr="C:/Users/PC/AppData/Local/Temp/picturecompress_20211031164443/output_1.pngoutput_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11325" y="2694940"/>
            <a:ext cx="6814820" cy="207264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文本框 14"/>
          <p:cNvSpPr txBox="1"/>
          <p:nvPr/>
        </p:nvSpPr>
        <p:spPr>
          <a:xfrm>
            <a:off x="983256" y="1797694"/>
            <a:ext cx="7666435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dist"/>
            <a:r>
              <a:rPr lang="zh-CN" altLang="en-US" sz="6000" dirty="0">
                <a:solidFill>
                  <a:schemeClr val="tx1">
                    <a:lumMod val="75000"/>
                    <a:lumOff val="25000"/>
                  </a:schemeClr>
                </a:solidFill>
                <a:latin typeface="南宋书局体" panose="02000000000000000000" pitchFamily="2" charset="-122"/>
                <a:ea typeface="南宋书局体" panose="02000000000000000000" pitchFamily="2" charset="-122"/>
              </a:rPr>
              <a:t>感谢大家的观看</a:t>
            </a:r>
            <a:endParaRPr lang="zh-CN" altLang="en-US" sz="6000" dirty="0">
              <a:solidFill>
                <a:schemeClr val="tx1">
                  <a:lumMod val="75000"/>
                  <a:lumOff val="25000"/>
                </a:schemeClr>
              </a:solidFill>
              <a:latin typeface="南宋书局体" panose="02000000000000000000" pitchFamily="2" charset="-122"/>
              <a:ea typeface="南宋书局体" panose="02000000000000000000" pitchFamily="2" charset="-122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3691255" y="3195955"/>
            <a:ext cx="189928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dist"/>
            <a:r>
              <a:rPr lang="en-US" altLang="zh-CN" sz="4800" dirty="0">
                <a:solidFill>
                  <a:srgbClr val="63978B"/>
                </a:solidFill>
                <a:latin typeface="南宋书局体" panose="02000000000000000000" pitchFamily="2" charset="-122"/>
                <a:ea typeface="南宋书局体" panose="02000000000000000000" pitchFamily="2" charset="-122"/>
              </a:rPr>
              <a:t>Merci</a:t>
            </a:r>
            <a:endParaRPr lang="en-US" altLang="zh-CN" sz="4800" dirty="0">
              <a:solidFill>
                <a:srgbClr val="63978B"/>
              </a:solidFill>
              <a:latin typeface="南宋书局体" panose="02000000000000000000" pitchFamily="2" charset="-122"/>
              <a:ea typeface="南宋书局体" panose="02000000000000000000" pitchFamily="2" charset="-122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3381531" y="399174"/>
            <a:ext cx="238061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dist"/>
            <a:r>
              <a:rPr lang="en-US" altLang="zh-CN" sz="4800" dirty="0">
                <a:solidFill>
                  <a:srgbClr val="63978B"/>
                </a:solidFill>
                <a:latin typeface="南宋书局体" panose="02000000000000000000" pitchFamily="2" charset="-122"/>
                <a:ea typeface="南宋书局体" panose="02000000000000000000" pitchFamily="2" charset="-122"/>
              </a:rPr>
              <a:t>Thanks</a:t>
            </a:r>
            <a:endParaRPr lang="en-US" altLang="zh-CN" sz="4800" dirty="0">
              <a:solidFill>
                <a:srgbClr val="63978B"/>
              </a:solidFill>
              <a:latin typeface="南宋书局体" panose="02000000000000000000" pitchFamily="2" charset="-122"/>
              <a:ea typeface="南宋书局体" panose="02000000000000000000" pitchFamily="2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PLACING_PICTURE_USER_VIEWPORT" val="{&quot;height&quot;:4282,&quot;width&quot;:2747}"/>
</p:tagLst>
</file>

<file path=ppt/tags/tag2.xml><?xml version="1.0" encoding="utf-8"?>
<p:tagLst xmlns:p="http://schemas.openxmlformats.org/presentationml/2006/main">
  <p:tag name="KSO_WM_UNIT_TABLE_BEAUTIFY" val="smartTable{326d8949-0e53-4c42-b48e-398d2536e72d}"/>
  <p:tag name="KSO_WM_UNIT_VALUE" val="1032*2522"/>
  <p:tag name="KSO_WM_UNIT_HIGHLIGHT" val="0"/>
  <p:tag name="KSO_WM_UNIT_COMPATIBLE" val="0"/>
  <p:tag name="KSO_WM_UNIT_DIAGRAM_ISNUMVISUAL" val="0"/>
  <p:tag name="KSO_WM_UNIT_DIAGRAM_ISREFERUNIT" val="0"/>
  <p:tag name="KSO_WM_UNIT_TYPE" val="β"/>
  <p:tag name="KSO_WM_UNIT_INDEX" val="1"/>
  <p:tag name="KSO_WM_UNIT_ID" val="mixed20203806_1*β*1"/>
  <p:tag name="KSO_WM_TEMPLATE_CATEGORY" val="mixed"/>
  <p:tag name="KSO_WM_TEMPLATE_INDEX" val="20203806"/>
  <p:tag name="KSO_WM_UNIT_LAYERLEVEL" val="1"/>
  <p:tag name="KSO_WM_TAG_VERSION" val="1.0"/>
  <p:tag name="KSO_WM_BEAUTIFY_FLAG" val="#wm#"/>
  <p:tag name="TABLE_ENDDRAG_ORIGIN_RECT" val="264*70"/>
  <p:tag name="TABLE_ENDDRAG_RECT" val="416*184*264*70"/>
</p:tagLst>
</file>

<file path=ppt/tags/tag3.xml><?xml version="1.0" encoding="utf-8"?>
<p:tagLst xmlns:p="http://schemas.openxmlformats.org/presentationml/2006/main">
  <p:tag name="KSO_WM_UNIT_TABLE_BEAUTIFY" val="smartTable{326d8949-0e53-4c42-b48e-398d2536e72d}"/>
  <p:tag name="KSO_WM_UNIT_VALUE" val="1032*2522"/>
  <p:tag name="KSO_WM_UNIT_HIGHLIGHT" val="0"/>
  <p:tag name="KSO_WM_UNIT_COMPATIBLE" val="0"/>
  <p:tag name="KSO_WM_UNIT_DIAGRAM_ISNUMVISUAL" val="0"/>
  <p:tag name="KSO_WM_UNIT_DIAGRAM_ISREFERUNIT" val="0"/>
  <p:tag name="KSO_WM_UNIT_TYPE" val="β"/>
  <p:tag name="KSO_WM_UNIT_INDEX" val="1"/>
  <p:tag name="KSO_WM_UNIT_ID" val="mixed20203806_1*β*1"/>
  <p:tag name="KSO_WM_TEMPLATE_CATEGORY" val="mixed"/>
  <p:tag name="KSO_WM_TEMPLATE_INDEX" val="20203806"/>
  <p:tag name="KSO_WM_UNIT_LAYERLEVEL" val="1"/>
  <p:tag name="KSO_WM_TAG_VERSION" val="1.0"/>
  <p:tag name="KSO_WM_BEAUTIFY_FLAG" val="#wm#"/>
  <p:tag name="TABLE_ENDDRAG_ORIGIN_RECT" val="437*113"/>
  <p:tag name="TABLE_ENDDRAG_RECT" val="186*355*437*114"/>
</p:tagLst>
</file>

<file path=ppt/theme/theme1.xml><?xml version="1.0" encoding="utf-8"?>
<a:theme xmlns:a="http://schemas.openxmlformats.org/drawingml/2006/main" name="Office 主题​​">
  <a:themeElements>
    <a:clrScheme name="自定义 393">
      <a:dk1>
        <a:sysClr val="windowText" lastClr="000000"/>
      </a:dk1>
      <a:lt1>
        <a:sysClr val="window" lastClr="FFFFFF"/>
      </a:lt1>
      <a:dk2>
        <a:srgbClr val="EEF2F5"/>
      </a:dk2>
      <a:lt2>
        <a:srgbClr val="E7E6E6"/>
      </a:lt2>
      <a:accent1>
        <a:srgbClr val="7D9556"/>
      </a:accent1>
      <a:accent2>
        <a:srgbClr val="AE9B77"/>
      </a:accent2>
      <a:accent3>
        <a:srgbClr val="F2E3DE"/>
      </a:accent3>
      <a:accent4>
        <a:srgbClr val="C9DEF1"/>
      </a:accent4>
      <a:accent5>
        <a:srgbClr val="4472C4"/>
      </a:accent5>
      <a:accent6>
        <a:srgbClr val="70AD47"/>
      </a:accent6>
      <a:hlink>
        <a:srgbClr val="000000"/>
      </a:hlink>
      <a:folHlink>
        <a:srgbClr val="954F72"/>
      </a:folHlink>
    </a:clrScheme>
    <a:fontScheme name="汉仪大宋简">
      <a:majorFont>
        <a:latin typeface="华文细黑"/>
        <a:ea typeface="汉仪大宋简"/>
        <a:cs typeface=""/>
      </a:majorFont>
      <a:minorFont>
        <a:latin typeface="Calibri Light"/>
        <a:ea typeface="微软雅黑 Light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item1.xml><?xml version="1.0" encoding="utf-8"?>
<s:customData xmlns="http://www.wps.cn/officeDocument/2013/wpsCustomData" xmlns:s="http://www.wps.cn/officeDocument/2013/wpsCustomData">
  <extobjs>
    <extobj name="C9F754DE-2CAD-44b6-B708-469DEB6407EB-1">
      <extobjdata type="C9F754DE-2CAD-44b6-B708-469DEB6407EB" data="ewoJIkZpbGVJZCIgOiAiMTM5NDQ3MzMyOTYzIiwKCSJHcm91cElkIiA6ICIyNjY3OTcwMzUiLAoJIkltYWdlIiA6ICJpVkJPUncwS0dnb0FBQUFOU1VoRVVnQUFBdGNBQUFIbUNBWUFBQUM0UUtMSUFBQUFDWEJJV1hNQUFBc1RBQUFMRXdFQW1wd1lBQUFnQUVsRVFWUjRuT3pkZVhoVTVka0c4UHZNbkZtVHlVSW1aSThzSVVnTVNrQW9vbEpsRnpVb29paXRLR2l0VnZIRHFuV3ByWHR4YWV1Q3JWanJoaTNRZ2hRUUYxWTFBaW9DUVZhQnNKZzlaRUwybWN4NnZqOG1UREpaU0NBbk9aT1orM2RkdVhMT0xPOTVrc2x5NTgyN0NBZkw2aVVRRVJFUkVkRlpHeElYSmpRL1Z5bFZDQkVSRVJGUnNHRzRKaUlpSWlLU0NjTTFFUkVSRVpGTUdLNkppSWlJaUdUQ2NFMUVSRVJFSkJPR2F5SWlJaUlpbVRCY0V4RVJFUkhKaE9HYWlJaUlpRWdtRE5kRVJFUkVSREpodUNZaUlpSWlrZ25ETlJFUkVSR1JUQml1aVlpSWlJaGt3bkJOUkVSRVJDUVRobXNpSWlJaUlwa3dYQk1SRVJFUnlZVGhtb2lJaUloSUpnelhSRVJFUkVReVliZ21JaUlpSXBJSnd6VVJFUkVSa1V3WXJvbUlpSWlJWk1Kd1RVUkVSRVFrRTRacklpSWlJaUtaTUZ3VEVSRVJFY21FNFpxSWlJaUlTQ1lNMTBSRVJFUkVNbUc0SmlJaUlpS1NDY00xRVJFUkVaRk1HSzZKaUlpSWlHVENjRTFFUkVSRUpCT0dheUlpSWlJaW1UQmNFeEVSRVJISmhPR2FpSWlJaUVnbUROZEVSRVJFUkRKaHVDWWlJaUlpa2duRE5SRVJFUkdSVEJpdWlZaUlpSWhrd25CTlJFUkVSQ1FUaG1zaUlpSWlJcGt3WEJNUkVSRVJ5WVRobW9pSWlJaElKZ3pYUkVSRVJFUXlZYmdtSWlJaUlwSUp3elVSRVJFUmtVd1lyb21JaUlpSVpNSndUVVJFUkVRa0UxSHBBb2lJaUtoM2t5UUo1YVhGT0pGM0dHVWxoU2dyTG9LbHJBVFcrbm8wTkZqaHNOdmhkcm1VTGpPa3FVVVJXcDBPZXIwUnhyQXdtT01TRUplWWhMaUVaUFJMUzBkc2ZDSUVRVkM2ektBZ0hDeXJsNVF1Z29pSWlIb1hwOU9CZmJ1K3g3N2M3M0Y0L3g1bzFDcGtabVlpTlRVVktTa3BTRXBLZ3Nsa2d0Rm9oTUZnZ0NpeVAwOUpMcGNMTnBzTlZxc1Z0YlcxS0NvcVFrRkJBZkx6ODdGdjN6NjRQQklHWlF4Rlp0WklaQTRmQ1kxR3EzVEp2Y2FRdURDL3Ywb1lyb21JaUtqVENvNGZ4ZGJONjdCNysxWU1Uay9IMkxGamtaV1ZoY1RFUktWTG95NG9MaTVHYm00dWNuSnljT2pJRVF3Yk9RYVhqcHVNbFA0RGxTNHQ0REZjRXhFUjBWazdldWdBMXEzNkx5cEtpNUNkblkwSkV5WWdKaVpHNmJLb0cxZ3NGbXphdEFscjFxeUJPU0VaazZiZGlJR0RNNVF1SzJBeFhCTVJFVkduV2NwS3NHTHgyNmdxTDhYTk45K01pUk1uUXExV0sxMFc5UUMzMjQwTkd6WmcyYkpsaUlxTng0elp2NEk1TGtIcHNnSU93elVSRVJGMXlPVnlZdDJxNWRpNjhUUE1tblVMcGsrZkRwV0tpNHlGSW8vSGc1VXJWMkxKa3FXNGRNSlZtSHpkalJCRmpkSmxCUXlHYXlJaUlqb2pTMWtKM25uOUpaeVhsSUI1OCtaeCtBY0JBQ29xS3JCdzRVTGtGNWRpenJ5SEVjdGViQUFNMTBSRVJIUUd1ZDl0eFlvUDNzSnRzMmNqT3p0YjZYSW9BSzFac3dZZkxGNk1HMisvRzhOR2pWRzZITVcxRE5kY0Y0ZUlpSWdBQUpzL1hZMnRHOWJpeFJkZVFGcGFtdExsVUlES3pzNUdSa1lHbm56eVNaeXluTVM0cWRjcFhWSkE0ZUFwSWlLaUVDZEpFbFl0ZVErN3RtekNhNis5eG1CTkhVcExTOE5ycjcyR25WOXZ3cW9sNzBHU09CRGlOSVpySWlLaUVMZDY2ZnNvekR1SVYxNTVCV2F6V2VseXFKY3dtODE0OWRWWFVaaDNFR3VXZmFCME9RR0Q0WnFJaUNpRWJmNTBOZkwyNVdMQmdnVXdtVXhLbDBPOWpNbGt3b0lGQzNCNHowNXMvblNWMHVVRUJJWnJJaUtpRUxWNyt6WnMzYkFXTDd6d0FvTTFuVE9UeVlRWFgzd1JXOWF2eGU3dDI1UXVSM0VNMTBSRVJDSElVbGFDNWU4dnd0TlBQODJoSU5SbFpyTVp6enp6REphL3Z3amxaU1ZLbDZNb2htc2lJcUlRNDNJNThlN0NsM0hiN05tY3ZFaXlTVXRMdzIyelorTzloUy9ENVhJcVhZNWlHSzZKaUloQ3pMcFZ5NUdhR005MXJFbDIyZG5aU0UyTXgvclZLNVF1UlRFTTEwUkVSQ0hFVWxhQ3JScy93N3g1ODVRdWhZTFVmZmZkaHkwYlBnM1o0U0VNMTBSRVJDRmt4ZUszTVd2V0xkelNuTHFOMld6R3JGbTM0S1BGYnl0ZGlpSVlyb21JaUVMRTBSLzNvNnE4Rk5PblQxZTZGQXB5MDZkUFIxVjVLWTRlT3FCMEtUMk80WnFJaUNoRXJGdTlIRGZmZkROVUt2NzZwKzZsVXFrd2MrWk1yRis5WE9sU2VoeS91NGlJaUVKQS9yRThWSlFXWWVMRWlVcVhRaUZpNHNSSktDOHVRTUh4bzBxWDBxTVlyb21JaUVMQXRpL1dJenM3RzJxMVd1bFNLRVNJb2hyVHBrM0R0aS9XSzExS2oySzRKaUlpQ25KT3B3Tzd0Mi9GaEFrVGxDNkZRc3o0OGVPUnUzMHJuRTZIMHFYMEdJWnJJaUtpSUxkdjEvY1luSjdPRlVLb3g1bk5acVNucFdGLzdnNmxTK2t4RE5kRVJFUkJibC91OXhnN2RxelNaVkNJR2p0MkxQYmxmcTkwR1QyRzRacUlpQ2lJU1pLRXcvdjNJQ3NyUytsU2ZJU3NLYjYzR1E4OXAzUTUzUzdVUHQ2V3NyS3ljSGovSGtpU3BIUXBQWUxobW9pSUtJaVZseFpESzZxUm1KaW9kQ2tVb3BLU2tpQ3FCRmhDWk1kR2htc2lJcUlnZGlMdk1DNjQ0QUtseTZBUWw1bVppZU5IRGlsZFJvOWd1Q1lpSWdwaVpTV0ZTRTFOVmJvTUNuR3BxYWtvS3k1VXVvd2V3WEJOUkVRVXhNcUtpNUNTa3FKMEdSVGlrcE9UY2JLMFdPa3llZ1RETlJFUlVSQ3psSlVnS1NsSjZUSW94Q1VsSmFFOFJNSzFxSFFCUkVSRTFIMnM5ZlV3bVV5eXRpbGtUZkVkM3pEK01peDk0Vkg4ZWZGSGVIL05laHdyTEVWMFJEaXV1UGhDUEgzUHJSalN2K01oS1E2bkN3dmVYWWIzMTJ4QVlaa0Y4ZVpvekpod09aNzl6V3lFR3cydEh1OXl1N0gwOHkreDlMTXZzZXZIUEp5cXJrVzRVWStNQWVkaHhvVExjTmNOVTJIVTZ6cFY5NHZ2TGNjSEgyL0FpZUl5bUtNaWNQMjRTN0hnL2ptSURBK1Q3Ym9kNlVxN0paWlRlUFlmUy9ESjE5dFJXbkVLY1RIUnVHbmlXRHgxOXk5aHV2UjZ2NDkzeForZndGOC9YSWtILy9vUDMrMlB6WjJKUDgyYjQ5ZG0wY2tLSkUvK2hlOWN5djM4ckQrbWxpSWlJbUN6V3J2Y1RtOGdIQ3lyRDQxMVVZaUlpRUxRNys2YWhYOS8rS0dzQWJ0NVNMM3V5akd3MmUxWXQyMW5xOGVGR3czWXVHZ0JmamIwL0hONi9vU2ZaV0hEb2dWK3Q1VlZWT0s2QjU3R3QzdC9iTGUrd2YyU3NmYjFaNUNXNHI5Q1N2UHJYajl1REJ4T0Z6NzVlbnVyNS85OHhGQjg4ZlpMRUFSQjl1dWVEcmx5dEx2bnlIR012K3NSV0twcTJ2d1l2dHE1dDlWMXl5dXJrVFRwRjNDNlhBQ0FvWVA2WWM5L0Yvazk5ODNsYS9HYlA3MEJBRkNwQkxoM2Z0WnViWjFWVTFPRFcyZmZoaGYvOGU4dXR4Vm9oc1NGQ2MzUE9TeUVpSWlvQndnQ29GWUowS2dGNkVRVkRCb1Z3clJxaE92VU1PblVpTkNMaURLSWlEYUk2R01VRVdQVXdCeW1RV3k0Qm4zRHRZZ3phUkZ2MGlJaFFvdkVDQzBTSTNSSWlteDZTejc5RnFWRFN1TmJhcFFPVHJzZEJrUHIzbCs1ZlBMMWRxemJ0aE42clJiOWsrSWhxdFcrKytxc05zeit3OHR3ZXp6dFB2L1RMZDdubTZNaVlJNks4THR2NDNlNStITEhIdCs1eSsxRzl2eW4vSUtvVmlPaWYxSThERHF0NzdaREp3cHh6ZjEvaExYQjN1NTFQOSs2QTU5OHZSMngwWkhvRStuL2g4ZFhPL2ZpaSs5LzZKYnJOdGVWZG0xMkIyNTQ4Rm0vWUgzNnVXcVZ5aTlZTnhjYkhZbnNuNC8ybmU4OWNnTDVwU2Y5SHJQbXkyOTl4K05IeWJNK3V0Rm9oTjNlSUV0YmdZN2htb2lJcUFNQ3ZNRllxeGFnYnd6RkVYbzFvZzBpWXNJMDZCdXVRVUtFRmttUjNsRGJMMXFQL24zMEdCaGp3S0JZQXdiM05XSndyQkdEekFZTWpER2dmeDg5em92V0l5WEtHNGlUSW5WSWpQQ0c1emlURm4zRHRZZ045NGJyR0tNR2ZZemUwQjFsRUJHcEZ4R2hGeEdoOTRieTAyL2hwOSswYW9RMXZobTFhcmhjTG9oaTk0MENkYnBjbUhiRkpTamJ2QXpIMXI2UGduWC93b2doZzN6M0gvNnBDQnUrM2RYdTh4MU9GMzUvNXkwbzIvUWZsRzM2RCs2NGJyTGYvWnUyNS9xT0YzKzhFZHYzTlMzbk5tWE14U2plc0FUSDFyNFB5NWZMY2R1MUUzMzNIVHBSaUVYTFAybjN1amE3by9HNnkxQzJhUmxtWFhXbDMvMWY3R2dLMTNKZXQ3bXV0UHZoMm8zSUsyZ2F3engrMUREZmMvTStmZy9uOTJ0L0V1c2QxL3QvanRmbU5QWGUxMWx0ZmgvN3JkZU03OVRIMGhGUkZPRnU3QzBQZGd6WFJFUVVrdFNDQUsxYUJhTkdCWlBPRzVUTllSckVtN3doK2J4b2J6aE9id3pIZzh3R0RJZ3hvRjlqS0U2TTBDSE9wRVZzbUFaOWpCcEU2a1dZZE41UXE5ZW9vQk5WMEtnRnFBVUJRc2ZsZEJ0UkZPSHF4bEJqQ2pOZzhYTVBJeUxNQ0FDSWo0bkd5dy9jNmZlWUxibjcyMzErYW54ZlBIUFBiS2hVQWxRcUFZL09uZWwzLzAvRlRiMnFTei8vMG5lczEycng0Zk8vUTB5a3Q3ZmJxTmZoNzQvZjU2c0RBRDdhdEtYRDZ3cUNBRkd0eHUvdnZNWHYvdnlTOG02NWJuTmRhZmQvbTdmNWprVzFHb3VmZTlqMzNINkpjVmoweFAzdFhuZnlKUmNqT2M3c08xK2I4NTN2ZU4wM08yRjNPQUVBWVFZOXBvKzd0Rk1mUzBkY0xoZlUzZmhIWGlBSmpZK1NpSWhDaXRnNC9FSlVDUkRWQWpRcUFhSksxWFNiU29EUXc0bFhBdUNSSkhnODNpM0pQVkxqT1FCSjh0NG1OUjU3SkVDQzFIaTc5OWpqT3o3ZG12ZThlZnVuRDVwUHB0THE5TERaYkxKUGFqeHQ5TkFoZmdFUUFFWmVrTzUzWGxCYWp2WU1HendBS2xYVGk5RS9LZDd2ZnB2ZDRUdmVmZWhvMHpVeTAxc05JekhxZFJpUk1jZzNwT1BnOGZ4T1gzZFFxdjk0NXVaRE1PUzhibk5kYWJmNWMwZGtERUppYkl6ZmM4ZGNOS1RkNjZwVUFtN1Bub2puM2w0S0FQamkreDlnYmJERHFOZjVEUW01ZnR3WWhCbjBuZnBZT21LMVdxSFR5ZE5Xb0dPNEppS2lYa1VBdklGWnJZSlc3UTNSbXNiZ2ZEbzhkd2QzWXpCMlN4TGNIbS9ZZFh1a3huTnZVRDU5dTBkcS9WNVNhUGtBbmQ0QXE5WGFiZUc2WmJBR0FIMno4Y0tBZDJ4eGV6UXRlalBWS3Y5L3Frdk5QbkZWdGZXKzQ5Tzl0QzAxWCtXanp0citHTitXMTIxNTNsM1hiYTRyN1ZaVTEvcU9FOHg5V2oydjVjZlQwcHpzU1hqK244c2dTUklhSEE1cy9DNFhWMTgrQ3A5dWFSb2ljdXZWOGd3SkFRQ2J6UWE5b2ZYWFNqQml1Q1lpb29DakV1QUx6MXAxVTNBK2ZTd0hqeVRCNWZFR1pKZEhhdWQ5VTREdXJZeGhZYWl0clVWY1hGeTN0TzlvWThoSjBja0t2L1AyZ3VQWk1vVVpVRmxUQndDb3FxMXI4ekVWMVUwVC9HSWk1Zm1Eb3J1dTI1VjJOYUxhdCtKSGJYM3JKZTVPdDl1ZUFja0p1SExrUmRpOGZUY0E0T092dmtXMEtkdzNRVExCM0FmamZ5YlBaRWJBdTFxSXdjaHdUVVJFMUsxRWxRQ3Q2QTNST3JVS1dsR2VBTzN5U0hDNUpUZ2JnN0x2Mk8zeDNkYUw4L0paTWNjbG9LaW9DR2xwYWQzUy9zNERSK0J5dS8xV0NWbnoxVGQranhrMmVJQXMxeHFhMWg4NXU3eXJZT3c0Y0FSMVZwdmZPdGkxOVRic1BIREVkejRpWTFDck5nTHB1bDFwTnpXK0wzNDhVUUFBMkw3L1VLdm5ydnRtUjRmWHYvUDZLYjV3L2ZtMkhUQkhSZnJ1bTNYVmxhMytpOUFWUlVWRmlJMVA3UGlCUVlBVEdvbUlxTnVwVlFMQ3RHcjBNWXBJaU5DaVg3UWU2YkVHcEprTlNJM1NJZDZrUmJSUlJKaFczYWxnN1hSTHNEcmNxTEs1VUY3dlJIR05IVDlWTmlEUFlzT2hrMWJrV1d3NFVkbUFvbW83eW1vZHFMQTZVZFBnZ3RYcGdkTWRPc0VhQU9JU2sxQlFVTkJ0N1JlWFYyRCt5NHQ4dmFqZjdmMFJUeTM2bCs5K3JVYkV0YzJXZnV1S0d5ZGU3anV1czlwd3g5T3ZvTGJlQmdDb3R6WGc3dWRmOXhzcjNYSUZrRUM3YmxmYXZYTGtSYjdqMm5vYmZ2WE1xNzdIN2pseUhBLys1ZTBPcjMvOXVER0lqZ2dIQUJTV1diQnljOU9FU2JsV0NUbXRzTEFRZlVNa1hMUG5tb2lJWktNU0FLM2F1MUtHOTAyQVhsUkJmWmJqb0NVSmNMZzljTGdsT056ZVFPeHNQSGE1SllSUU51Nnl1SVJrNUIvNm9lTUhkc0hmL3ZNeC92WEpaa1NHaDdWYU0vbSttN01SR3gzWnpqUFB6cDNUcCtETjVXdHg0SmgzWXQ5LzErZGc5WmZmSUttdkdTWGxGWDZUSHkvTHVnQXpKLzg4b0svYmxYYnZ1emtiLy96ZjU3NC9hcGF0K3dvZjUzd0hjMVFFOGt2TC9mNlQwQjY5Vm90ZlRCMkhONWF0QWVCZE5oSHdiaXh6VWJvOC8yMDRMVDgvSDhtREwrcjRnVUdBUGRkRVJIUk9WQUpnMEtnUWJmRDJSdmZ2bzBkNnJCSDkrdWlSRUtGRm44YWU2RE1GYTVlbnFRZTZyTTZCZ2lvN2psYlljS2pjaXVPbnZEM1A1WFZPVk5sY3FIZTR2YjNPUGZneEJvTithZW5ZdjcvOXBmQzZhc3hGR1lpUGlVWjFYWDJyWUQzcGtoRjQvcjdiWmJ1V1hxdkZKd3VmeFFVRHovUGRabmM0Y2F5d3hDK0lqaDU2UGo3Njh4OWtHOWJRWGRmdFNyc1pBMUx4eWtPLzltdXYzdGFBbjBwT1FwSWt2RFQvRHIvNzFPcTJhMnE1cmpnQTNIcjFoRTdWZnpiMjdkdUgvb01HeTk1dUlHTFBOUkVSZFVnUTROMVZVRlJCcjFGQjM5Z3ozVmx1andTN3l3TzdTNExkN1VHRHl3T0hTNElubE1abktDUTJQaEVPbHh2RnhjVklUSlQvMy9JSjVqNzQ5NThld2NPdi9CT2J0dWVpd2U3QTRINHBtRE50RW41ejB6V2Q2a0U5Ry8wUzQ3Qmp5VUs4ODc5MStPLzZIT3pOTzQ3YWVodWlUR0hJT2o4TnM2NjZFcis4ZWx5dnVXNVgycjEzNXJWSVMwbkVTeDhzeC9mN0Q4SHVjT0xDUVFQd3lKd2JNZld5VVhqZ3oyLzVIbnQ2K0VkTHd3WVB4UEFoYWRoMU1BK0FkNW0rWDB5Vlp6ak5hVVZGUlhCNUpKampFbVJ0TjFBSkI4dnErWk9OaUlqOGlDb0JCbzBLQm8wYUJvMDNVSGRtWUlja0FYYTNwekZJTjRacGx3Y3VEMy9WS09uRFJhOWl6SWlMY1BYVlY4dlNucEExeFhkOHcvakxzT0xQVDhqU0xzbG42Kzc5dUd6T2c3N3pCZmZQd2FOelpyYjUyUE92dnhPSFRoUUNBQ2FPSG83MWIvNUoxbHJXcmwyTGIzUDM0cGUvL2o5WjJ3MFVRK0xDL0g0OHN1ZWFpQ2pFQ1dqc2xkYW9mSUc2TTVNS0pRbXd1N3k5MEEwdUR4cWMza0ROR0IxNE1yTkdJaWRubzJ6aG1nS0RKRWtRMnRrTjZjWDNsL3VkWDNGeDIrT2ROMi9mN1F2V0FERDN1a255RmRnb0p5Y0h3OGZLMzI2ZzRwaHJJcUlRSXdEUWExU0lNV3FRRXFYRG9NWngwbkVtTFNMMFlydkJ1c0hsUVpYTmhkSmFCMDZjYXNCaGl4VW5LaHRRV3V0QWxjMkZCZ2JyZ0pVNWZDUU9IVDZNaW9xS2poOU12Y2JFdXgvRGg1OXM4cTB3QW5qWEdKLzl4TXY0K0t1bW5SYUhEMG5ENktIbis4N0xLaXA5NzVzUEhUa3ZvUyttajd0TTFob3RGZ3NPNStVaGMvaElXZHNOWk95NUppSUtBWHBSQmFOV0JhTkdEYU5XQlZVSGUzOUxFbUJ6ZVdCenVHRjFlbUJ6ZWpnK3VoZlRhTFFZTnVwU2JOeTRFVE5udGowMGdIcWZIMDhVWVBZVEwwT3RVaUU1emd5M3g0T2lreFYrdTB2cXRWcTgvWWY1ZnM5TG52eExKUFdOUVlubEZCek9wazJBL3ZMZ1hkQnE1STJHbXpadFF0YW9TeUdLR2xuYkRXUU0xMFJFUVVoVUNRalhxUkdtOVlacGRRZGgyaU5KM2hEdDhNRHFkSHQ3b1ptbGc4cWw0eWJqL2RkZndJd1pNNkNXZWJJZktjdnQ4ZUNua3BPdGJvK1BpY2F5RngvSDhDSCtHd2k1M081V2ozOWt6azI0WWJ5OHZkWXVseHVyVjYvR25QOTdUTloyQXgzRE5SRlJrREJvVkFqWHFoR21VMFBmd1VvZUxvOEVtOU1EYTJQUHROM2w2YUVxU1NrcC9RY2lKajRKR3pac3dKUXBVenArQWdXODUrNjlIY3ZXZllrOWg0K2p2TElhYXJVS2ZTSk11Q2g5QUtaZVBoSnpwMDFHbUVIZjZubEQrcWZpYUdFeEJFSEFoWVA2NDZIWk0zRFRwTEd5MTdkaHczckVKcVlncGY5QTJkc09aRnd0aElpb2wvTHVldGdZcUR0WVQ5cmhsbUJ6dW1GdDdKbDJ1dm1qUHhRZFBYUUF5OTk1QSsrKyt5NVVNbTV0VGRTU3grUEIzTGx6Y2RPZDh6QWdmWWpTNVhRcnJoWkNSTlNMNlVSdm1BN1hlWmZJYTQ5SGtsRHY4S0RPN2thOXc4Mmw4QWdBTUhCd0JxSmk0N0Z5NVVyTW1ERkQ2WElvaUsxY3VSSlJzZkZCSDZ6YndqOWJpWWdDbUVvQXduVnF4SnUwU0RNYjBMK1BIckhobWphRHRjUHR3U21yRS9sVmRoeXgyRkJVYlVkMWc0dkJtdnpNbVAwckxGbXlsQ3VIVUxleFdDeFlzbVFwYnBqOUs2VkxVUVRETlJGUmdGRUpBaUwxb25lWlBMTVJ5WkU2UkJsRWlDMkdmVWdTVU85d282eldnYU1WTmh5cmFNREpPaWVzRGpjbkkxSzd6SEVKdUhUQ1ZWaTRjS0hTcFZDUWV1T05OM0RaeEttSURaRWRHVnRpdUNZaUNnQ0NBSmgwYWlSRjZqREliRUJDaEJaaFdqVmFMdkxoZEV1b3NybFFXRzNIRVlzVkJWVjJWTnBjSEVOTloyWHlkVGNpdjdnVWE5YXNVYm9VQ2pKcjFxeEJmbkVwSmswTDNXRkhISE5OUktRUUFZQlJxMGFFWGcyVFR0M3UydE5XcHdmMWRqZnFIRzZ1NmtHeUVFVU41c3g3R0s4Ky9RZ3lNaktRbHBiVzhaT0lPcENYbDRjUEZpL0cvQ2RmREtsMXJWdmlhaUZFUkQzTW9GRWhRaThpUXRmK0NoOVdwd2MxRFM3VTJ0MXdjOHcwZFpQZDI3Zmg0Nlh2NGJYWFhvUFpiRmE2SE9yRkxCWUw3ci8vZm1UUG1vdGhvOFlvWFU2UGFybGFDTU0xRVZFUDBJa3FST2pWaU5DZGVYdnhtZ1kzYWpnSmtYclE1azlYWTllV1RYamxsVmRnTXBtVUxvZDZvZHJhV3N5ZlB4OGpMaCtQY1ZPdlU3cWNIc2R3VFVUVVF6UnF3ZGREcld0blV4ZUh1eWxRT3podW1oU3lhc2w3S013N2lBVUxGakJnMDFtcHJhM0ZZNDg5aHBSQkdaaDJ5KzFLbDZPSWx1R2FFeHFKaUdRV3JsVWpPVktIZ1RFR3hJWnBXZ1ZycDF0Q2hkV0pFNmNhY0t5aUFaWjZKNE0xS1dyYUxiY2paVkFHNXMrZkQ0dkZvblE1MUV0WUxCYk1uejhmS1lNeWtIM3piVXFYRXpEWWMwMUVKQU8xU2tDVVhrU1VvZTFoSDI2UGhCcTd0NGZhNXVTa1JBcE1tejlkaFMzcjErS1paNTdoSkVjNm83eThQUHp4ajMvRTVaT3Z4WlZYVFZPNkhFVnhXQWdSa1l5TUdoV2lEQnFZOUdxMGpOUVNnTm9HTjZvYlhONjFwNVVva09nczdkNitEY3ZmWDRUYlpzOUdkbmEyMHVWUUFGcTllalUrV0x3WU44MjVKK1FtTDdhRjRacUlxSXU4bTd5b0VXVVEyeHhMN1hSTHFHcHdvZHJHaVluVU8xbktTdkR1d3BlUm1oaVArKzY3anl1SkVBRHZNSkEzM25nRCtjV2xtRFB2NFpEZEpLWWxobXNpb25Pa0YxV0lNb2lJMEl0b2F3VzlPb2NiVlRZWDZ1enVuaStPU0dZdWx4UHJWNi9BbGcyZll0YXNXekI5K25Tb1ZKeXFGWW84SGc5V3JseUpKVXVXNHJLSlV6RnAyb3lRWHNlNkpZWnJJcUt6SUFoQWhFNUV0RUdFWHRNNldMZzkzbDdxS3U2U1NFSEtVbGFDRll2ZlJsVjVLV2JPbkltSmt5WkJWS3VWTG90NmdNdmx4b1lONi9HZi8vd0hVYkh4dUdIMnI5aGIzUWFHYXlLaVRsQUpRS1JlUkV5WUJtSWIzZFJXcHdkVk5pZHE3VzVJL0NsS0llRG9vUU5ZdjNvNUxDV0Z5TTdPeHZqeDR6bGNKRWhaTEJaczJyUUpxMWV2UnQra1ZFeWFkaU1HcEE5UnVxeUF4WEJOUkhRR2FrRkFsRkZFSDRQWWF2ZEVqeVNodXNFNzlJUGJrRk9vS2poK0ZOdStXSS9jN1Z1Um5wYUdzV1BISWlzckMwbEpTVXFYUmwxUVZGU0UzTnhjNU9UazRIQmVIckpHWFlveFYwNUNTditCU3BjVzhCaXVpWWphSUtvRVJCdTl3ejlVZ24rb1ByMHVkVTJEQzV5ZlNPVGxkRHF3UDNjSDl1VitqOFA3OTBCVUNjak16RVJxYWlxU2s1T1JsSlNFaUlnSUdBd0dHSTFHaUtLb2RNa2h6ZVZ5d1dxMXdtYXpvYWFtQmtWRlJTZ3NMRVIrZmo3Mjdkc0hsMGRDK2dVWElqTnJKQzdJdWhnYWpWYnBrbnNOaG1zaW9tWTBhZ0Y5akJwRTZVVzB5TlN3dXp5b3NMcFEyK0RpTW5wRVp5QkpFaXhsSlRoKzVCREtpZ3R4c3JRWTVhWEZzRm10YUxCWlliYzN3TzF5S1YxbVNGT0xJblE2UGZRR0l3eEdJMkxqRTlFM1BoRnhpY25vUDJnd3pIRUpFRnIrRUtST2FSbXUrV2NrRVlVa3JWcUZtRER2eWg4dGY1M1luQjVVV0oxYzlZT29rd1JCUUd4OEltTGpFNVV1aFVoeEROZEVGRkwwb2dveFlScVlkSzFYTzZoM3VGRmg5Vzc0UWtSRWRDNFlyb2tvSkdoRkZmcUdhUkRlUnFpdXRidFJZWFdpZ2R1U0V4RlJGekZjRTFGUUUxVUN6R0VhUkJsYS83aXJibkRobEpVcmZ4QVJrWHdZcm9rb0tLa0VBVEZHRWRGR2pkOXVpaEtBYXBzTEZWWW5OMzBoSWlMWk1Wd1RVVkFSQkNCS0w4SWNwbW0xVG5XdDNZM3lPZ2NjRE5WRVJOUk5HSzZKS0dpWWRHcjBEZGRDby9ZUDFWYW5CK1YxRHRnNHBwcUlpTG9ad3pVUjlYcEdqUXA5dzdYUWExUit0enRjSHB5czU1SjZSRVRVY3hpdWlhalgwb2txeExheEFvakxJOEZTNzBTMWpadS9FQkZSejJLNEpxSmVSeVVBTVdFYTlERnEvRGFBOFVoQWhkV0pTcXVUMjVRVEVaRWlHSzZKcUZjSjA2b1JiL0lmVnkwQnFMSzVZS2wzd3MxVVRVUkVDbUs0SnFKZVFWUUppRE5wVysyc1dPOXdvNnlXSzRBUUVWRmdZTGdtb29BWGJSQVJHNjZCU21qcXJYWjdKSlRWT1ZEVHdNbUtSRVFVT0JpdWlTaGc2VVVWNGsydFZ3R3BzcmxRWHVlRVcySnZOUkVSQlJhR2F5SUtPQ29CTURkT1dHek83dktndEpiclZSTVJVZUJpdUNhaWdCS3VVeU91eFVZd0hnbXcxSHRYQVdGZk5SRVJCVEtHYXlJS0NDcEJRSnhKZzBpOS80K2x1c1lKaTA1T1dDUWlvbDZBNFpxSUZHZlFxSkFZb2ZQcnJYWjVKSlRWT2xETDNSV0ppS2dYWWJnbUlzVUk4RzRHWXc3ekgxdGQzZUJDV2EwVEhrNVlKQ0tpWG9iaG1vZ1VvVlVMU0lqUXdkQnNKUkMzUjBJcGU2dUppS2dYWTdnbW9oNFhaUkRSTjF3TFZiTzl5K3NkYnBUVU9PRGlEb3RFUk5TTE1Wd1RVWTlScXdURXQ5aGxVWktBOG5vSFRsbGRDbFpHUkVRa0Q0WnJJdW9SWVZvMUVpSzBFSnQxVjl0ZEhoVFhPR0IzY2QxcUlpSUtEZ3pYUk5UdFlzTTFpR214SWN3cHF3dmw5UTV3emlJUkVRVVRobXNpNmpacWxZREVDQzNDdEUzRFFGd2VDU1UxRHRRN09HbVJpSWlDRDhNMUVYVUxuYWhDY3FULzJ0VjFqWk1XM1p5MFNFUkVRWXJobW9oa0Y2RlhJOTZrODFzTnhGTHZoS1hlcVZ4UlJFUkVQWURobW9oa0k4QTd2cnBQcy9IVkhrbENjWTBEZFZ5N21vaUlRZ0RETlJISm9xM3gxUTZYQjRYVkRqamNYQTJFaUloQ0E4TTFFWFdaWGxRaHFjWDQ2bHE3ZDN3MXR6QW5JcUpRd25CTlJGMFNvVmNqd2FTRDBHeDhkWG1kRXhWV2pxOG1JcUxRdzNCTlJPZXNqMUdEdnVGTjQ2dmRrb1RpYWk2elIwUkVvWXZobW9qT1NkOXdMZm9ZbTM2RTJGMGVGRmJiNFhSekdBZ1JFWVV1aG1zaU9pdUNBQ1JHNkdEU05VMWN0RHJjS0t6bStHb2lJaUtHYXlMcU5MVWdJQ2xTQzJPekZVRnE3VzRVMTlpNWpUa1JFUkVZcm9tb2swU1ZnSlFvSFhTaXluZmJLYXNMSitzY0NsWkZSRVFVV0JpdWlhaERiVzFsZnJMT2lWTmNFWVNJaU1nUHd6VVJuWkZCbzBKeWxBN3F4clgySkFBbE5RN1VOTGlVTFl5SWlDZ0FNVndUVWJ2Q3RHb2tSemF0WWUyUmdLSnFPNWZhSXlJaWFnZkROUkcxcVdXd2Rua2tGRmJaMGVEaVZ1WkU1RStTSkpTWEZ1TkUzbUdVbFJTaXJMZ0lscklTV092cjBkQmdoY051aDl2Ri8zWUZPclVvUXF2VFFhODN3aGdXQm5OY0F1SVNreENYa0l4K2FlbUlqVStFMEh6SE1HcVRjTENzbm5QOGljaFB5MkR0ZEV2SXIycmdHdFpFNU9OME9yQnYxL2ZZbC9zOUR1L2ZBNDFhaGN6TVRLU21waUlsSlFWSlNVa3dtVXd3R28wd0dBd1FSZmJuQlRxWHl3V2J6UWFyMVlyYTJsb1VGUldob0tBQStmbjUyTGR2SDF3ZUNZTXloaUl6YXlReWg0K0VSaU1wMVhNQUFDQUFTVVJCVktOVnV1U0FNQ1F1ek84dkRvWnJJdkxEWUUxRVoxSncvQ2kyYmw2SDNkdTNZbkI2T3NhT0hZdXNyQ3drSmlZcVhScDFzK0xpWXVUbTVpSW5Kd2VIamh6QnNKRmpjT200eVVqcFAxRHAwaFRGY0UxRTdXcHJLTWhQbFF6V1JBUWNQWFFBNjFiOUZ4V2xSY2pPenNhRUNSTVFFeE9qZEZta0VJdkZnazJiTm1ITm1qVXdKeVJqMHJRYk1YQndodEpsS1lMaG1vamF4R0JOUkcyeGxKVmd4ZUszVVZWZWlwdHZ2aGtUSjA2RVdxM3UrSWtVRXR4dU56WnMySUJseTVZaEtqWWVNMmIvQ3VhNEJLWEw2bEVNMTBUVUNvTTFFYlhrY2pteGJ0VnliTjM0R1diTnVnWFRwMCtIU3FYcStJa1VrandlRDFhdVhJa2xTNWJpMGdsWFlmSjFOMElVTlVxWDFTTVlyb25JajFHclJrcUxZSjFmMlFBSGd6VlJ5TEtVbGVDZDExL0NlVWtKbURkdkhvZC9VS2RWVkZSZzRjS0Z5Qzh1eFp4NUR5TTJCSHF4R2E2SnlFY3ZxcEFhclllS3dacUlHdVYrdHhVclBuZ0x0ODJlamV6c2JLWExvVjVxelpvMStHRHhZdHg0KzkwWU5tcU0wdVYwcTViaG11dmlFSVVvalZwQWNwU093WnFJZkRaL3VocGJONnpGaXkrOGdMUzBOS1hMb1Y0c096c2JHUmtaZVBMSkozSEtjaExqcGw2bmRFazlob09uaUVLUVdpVWdKVW9Ic1RGWmV5UUpCVlYyQm11aUVDVkpFbFl0ZVErN3RtekNhNis5eG1CTnNraExTOE5ycjcyR25WOXZ3cW9sNzBHU1F1TjNETU0xVVlnUkJDQTVVZ2V0MnZ2dEwwbEFZWlVkZHU2OFNCU3lWaTk5SDRWNUIvSEtLNi9BYkRZclhRNEZFYlBaakZkZmZSV0ZlUWV4WnRrSFNwZlRJeGl1aVVKTVVvUU9CazNUdDM1eGpSMVdKNE0xVWFqYS9PbHE1TzNMeFlJRkMyQXltWlF1aDRLUXlXVENnZ1VMY0hqUFRteitkSlhTNVhRN2htdWlFQkp2MGlKYzE3UStiVm1kQTdWMnQ0SVZFWkdTZG0vZmhxMGIxdUtGRjE1Z3NLWnVaVEtaOE9LTEwyTEwrclhZdlgyYjB1VjBLNFpyb2hBUlk5UWd5dEEwaC9tVTFZbEtxMHZCaW9oSVNaYXlFaXgvZnhHZWZ2cHBEZ1doSG1FMm0vSE1NODlnK2Z1TFVGNVdvblE1M1liaG1pZ0VST2hGeElZM0xlWmYwK0RDeVRxbmdoVVJrWkpjTGlmZVhmZ3licHM5bTVNWHFVZWxwYVhodHRtejhkN0NsK0Z5QmVmdklZWnJvaUNuRjFWSU1HbDk1L1VPTjBwcUhRcFdSRVJLVzdkcU9WSVQ0N21PTlNraU96c2JxWW54V0w5NmhkS2xkQXVHYTZJZ3BsWUpTR3EyKzZMRDVVRlJ0UU1oc2hvU0ViWEJVbGFDclJzL3c3eDU4NVF1aFVMWWZmZmRoeTBiUGczSzRTRU0xMFJCU2dDUUdLR0ZSdDIwbG5WaHRSMGVKbXVpa0xaaThkdVlOZXNXYm1sT2lqS2J6WmcxNnhaOHRQaHRwVXVSSGNNMVVaQ0tEZGNnVE51ME1raHh0WU9ieEJDRnVLTS83a2RWZVNtbVQ1K3VkQ2xFbUQ1OU9xcktTM0gwMEFHbFM1RVZ3elZSRUlyUXE5SEgyRFNCMFZMdlJKMkRTKzRSaGJwMXE1Zmo1cHR2aGtyRlgvK2tQSlZLaFpreloyTDk2dVZLbHlJcmZuY1JCUm52QkVhZDc3elc3b2FsUGpoblpCTlI1K1VmeTBORmFSRW1UcHlvZENsRVBoTW5Ua0o1Y1FFS2poOVZ1aFRaTUZ3VEJaRldFeGpkSHBUVWNHVVFJZ0syZmJFZTJkblpVS3ZWSFQrWXFJZUlvaHJUcGszRHRpL1dLMTJLYkJpdWlZSklncW5GQk1ZcUJ5Y3dFaEdjVGdkMmI5K0tDUk1tS0YwS1VTdmp4NDlIN3ZhdGNEcURvek9JNFpvb1NFUVpSTCt0ell0ckhIQzRQUXBXUkVTQll0K3U3ekU0UFowcmhGQkFNcHZOU0U5THcvN2NIVXFYSWd1R2E2SWdvQlZWaUF0djJpaW0wdXBDblowVEdJbklhMS91OXhnN2RxelNaUkMxYSt6WXNkaVgrNzNTWmNpQzRacW9seE1FNzNyV3A4ZFoyMTBlbkt3UGpuK3RFVkhYU1pLRXcvdjNJQ3NyUytsU2VnVWhhNHJ2YmNaRHp3WDlkUU5GVmxZV0R1L2ZBeWtJaGpJeVhCUDFjckZoR3VoRjc3ZXlKSG1IZ3dUQnp5WWlra2w1YVRHMG9ocUppWWxLbDBMVXJxU2tKSWdxQVpZZzJMR1I0WnFvRnd2VCtxOW5mYkxPQWJ1TDQ2eUpxTW1Kdk1PNDRJSUxsQzZEcUVPWm1aazRmdVNRMG1WMEdjTTFVUytsVmdsSWlHZ2FaMTNuY0tQUzVsS3dJaUlLUkdVbGhVaE5UVlc2REtJT3BhYW1vcXk0VU9reXVvemhtcWlYaWpkcElhcThBNjNkSGdtbFhNK2FpTnBRVmx5RWxKUVVwY3NnNmxCeWNqSk9saFlyWFVhWE1Wd1Q5VUltblJxbVpzdnVsZFE0NFBKd29EVVJ0V1lwSzBGU1VwTFNaWFNLMDhYL3ZvV3lwS1FrbEFkQnVCYVZMb0NJem81S0VCQm5haG9PVW1Wem9jN0JaZmVJcUczVytucVlUQ2JaMnkyeG5NS3ovMWlDVDc3ZWp0S0tVNGlMaWNaTkU4ZmlxYnQvQ2RPbDEvc2VkOFA0eTdEaXowLzR6b1dzS1g3M3ZmcnczYmovcGI5anc3ZTVxTFBhSU9WKzdydmY0WFJoK1lZY3JNMzVEanNPSEVGaG1RVnF0UXFEVXBNd1k4SmwrTzJ0TjhDZ2EvcDUyRmI3UzE5NEZIOWUvQkhlWDdNZXh3cExFUjBSamlzdXZoQlAzM01yaHZUdmVMaU13K25DZ25lWDRmMDFHMUJZWmtHOE9Sb3pKbHlPWjM4ekcrRkdRNnZIdTl4dUxQMzhTeXo5N0V2cytqRVBwNnByRVc3VUkyUEFlWmd4NFRMY2RjTlVHUFc2em4yU1pXcjNiRitydjM2NEVnLys5UisrMngrYk94Ti9tamZIcjgyaWt4VkludndMMzNuejErMWNSVVJFd0dhMWRya2RwVEZjRS9VeWZjTTF2dUVnTG8rRThqcW53aFVSVVNCcmFMRENhRFRLMnVhZUk4Y3gvcTVIWUttcThkMVdVRnFPdjN6NEVYWWNPTnpwZGh3dUZ5YmQ4emdPSHM5djgvNDduMzRGSDM2eXFkWHR1dzhkeGU1RFI3SG1xMitSODg2Zm9kTnEybmcyNFBaNGNPMy9QWWwxMjNiNmJpdXZyTWJ5RFYvanM2MDdzSEhSQXZ4czZQbnQxdWYyZUpBOTMvLzVoV1VXdlBydi8yRmYzZ2xzV0xUQTcvRmxGWlc0N29HbjhlM2VILzF1cjZ5cHc5YmQrN0YxOTM0c1d2RUoxcjcrRE5KU09yOTZTMWZhUFpmWDZ0WnJ4dVBSMTkvMS9TZGg3ZGZmdFFyWGE3NzZ4bmVzYXZ5ZDFGVUdnd0VOTm9ackl1cEJCbzBLVVlhbWI5dXlXZ2ZjWEhlUFNGWUNBRUVRSUFpQVNtaDIzbmluME93eGdIZXRlYUh4UFNENGp0dTd6ZHVHMEhSKytyb3Q4b25RNHFqOSs1dnFhdXQrcDkwT2c2RjFEK3U1c3RrZHVPSEJaLzNDbWxZaklxbXZHZmtsSi9IVnpyMmRibXZETjd2UTRIQkFyOVVpTGlZS3hlV24vTzYzTnRoOXgvRXgwZERydFBpcDVLUnZMZVR0K3c3aDlhV3I4ZkJ0TTlwcy81T3Z0OFBwY2tHdjFTSWh0ZzhLU3N2aGNudi8wMWRudFdIMkgxN0dnWlZ2UTYxcWU1VHNwMXUydytGMHdSd1ZBUUIrSC9QRzczTHg1WTQ5dU9MaUN3RjRlNWF6NXorRjdmdWFWcnM0L1hrcHRaeUN6ZTZkRjNQb1JDR3V1ZitQMkxYMGI1M3F3ZTVLdStmNldzVkdSeUw3NTZQeDBhWXRBSUM5UjA0Z3YvUWtVdVA3K2g2ejVzdHZmY2ZqUjhtemhyclJhSVRkM2lCTFcwcGl1Q2JxSlFRQlNHZzJIS1RPN2tZdGQyR2tFS0lTdk1PaVRyOFhXcHlyQkcvZ2JSNkl2YmMxaFZuZlk5QjRlMk5vYnY3Y1lPTnl1U0NLOHYyNi8zRHRSdVFWTkkyTEhUOXFHUDd6MHVPSWlZekFpZUl5WEhYdkUvanhSRUduMm1wd09ERHBraEg0ejR1UEljb1Vqb3JxR3IvN3pkRVJlUG1CTy9ITHE4Y2pQaVlhZ0xjbmRzeHRENkRlNWcxaHl6Zmt0QnV1blM0WHBsMXhDUlkvOXpBaXdvd29yYWpFTmZQK2lKMEhqd0FBRHY5VWhBM2Y3c0tVTVJlMytYeUgwNFhmMzNrTG5ybG5OZ0Rncm1kZnhUdXIxdm51MzdROTF4ZXVGMys4MFM4QVR4bHpNZjcxcDk4aEpqSUMxZ1k3ZnZPbk4vREJ4eHNBZUlQd291V2Y0TGUzVHUvd2M5U1ZkcnZ5V3QxeC9XUmZ1QWFBdFRuYjhadWJyZ0hnL2NQa2l4MC8rTzY3OVpyeEhYNGNuU0dLSXR4Qk1PNmVFeHFKZW9rWW93YmF4czFpUEpLRTBscXVEa0tCVHlVSTBLZ0U2RVFWakJvVnduVnFST3BGUkJ0RXhJUnBFQnV1UVp4Smk0UUlMWklpZFVpSjB1RzhhRDM2OWRGalFJd0JhV1lEMG1PTk9MK3ZFZW14UnFTWkRSZ1FZMEMvUG5xY0Y2MUhTcFFPU1pFNkpFUm9FV2ZTb20rNEJ1WXdEV0xDTk9oakZCRmxFQkdwRnhHaDkwNENEdE9xWWRTb29OZW9vQk5WMEtvRmFOUUMxS3JnRE5hQU43QzRaQXdzLzl1OHJhbHR0UnFMbjNzWU1aSGVudDEraVhGWTlNVDluVzVMSTRwWS9PeERpREtGQTRDdm5kUGVmSHdlSHBvOXd4ZXNBV0JnY2dKR0RCbmtPejkwb3YybDIweGhCbCt3QnJ5OTN5OC9jS2ZmWTdiazdtLzMrYW54ZmZITVBiT2hVZ2xRcVFROE9uZW0zLzAvRlovMEhTLzkvRXZmc1Y2cnhZZlAvODczOFJqMU92ejk4ZnQ4ZFFEd0M2NW4wcFYydS9KYVRiN2tZaVRIbVgzbmEzTys4eDJ2KzJZbjdBN3ZrTVF3Z3g3VHgxM2FxWStsSXk2WEMyb1oveEJVU3UvL0NBS0FSL0tnM0ZrRmk3MEtKNTFWc05nclVlR3NRWVBIRHJ2YkNidkhBYnZraEVmaTVoNUVvVUFscUtBVE5OQ3B0TkNwTmRDcmRJalJSTUNzaTBaZlRSVE11aWpFYXFLZ0VucEgvNFphSlVBdENGQ3JBTFhnRFJscUFVM3ZoYVp3ZXZxeHA0OTdLNC9rM1RaY2duZm5Vd2xTNDN2NGRrRDEzZC9XYmFmUG16MGZVdk56Lzl0T2F6bktTMnB4MVA3OWFOWFc2ZnUxT2oxc05wdHNreHAzSHpycU94NlJNUWlKc1RGKzk0KzVhRWluMnhwNVFUcmltZ1hudG56eTlYWjg4dlYyN00wN2pxTUZKU2l4K0E4ZHFhbHZmNHp1NktGRC9JTG42V3MyVjFCYTN1N3podzBlNERlZXVIOVN2Ti85cDRka0FQNmZsNUdaNmI2aEpLY1o5VHFNeUJpRUw3NzM5dmkyTjg2OHBhNjAyNVhYU3FVU2NIdjJSRHozOWxJQXdCZmYvd0JyZ3gxR3ZjNXZTTWoxNDhZZ3pLRHYxTWZTRWF2VkNwMU9ucmFVeEhCOURqeVNCMFgyY2h5ekZ1T1l0UkFuYktWd2VEaXBqSWk4UEpJSE5za09tOGNPTkhZWS9tVHozOUpYcTlLZ255RUJBNHhKR0dCTVJKSXV0a2ZDZHZNQXJGWUpFRlZOb1ZtdGFub1RUejh1Z0FLeVIvTCsxNmI1ZTZtZDg5T0J0dm14SlBtSDV0YkhUZWZCUktjM3dHcTF5aGF1SzZwcmZjY0o1ajZ0N3RlY1JjOWpYRXhVdS9kVjE5WGoydjk3RWwvdjJ1ZDNlM1JFT0Z4dU4ycnJiUjIyM3pKWUE0Qyt4ZW9pcDhkZ3Q2WGx4OUp5YkxiVTdLK2RxdHA2MzNITEh2alRJc1BEZk1kMTFzNk5MZTVLdTExOXJlWmtUOEx6LzF3R1NaTFE0SEJnNDNlNXVQcnlVZmgweTNiZlkyNjlXcDRoSVFCZ3M5bWdOOGc3K1ZZSkROZWRKQUVvYkNoRGJzMWgvRkJ6QkZaMzd4OXdUMFRLY1hpY09GeWZqOFAxM2w0bW8xcVBpeUlHWVhqRVlDVHArN2FhbkhZbUtnRVFmVUZaZ0tnV2ZPZSsyeG9EZGN0SmNkM05JMGx3ZXhyZlM0REhJOEY5T2hCN3BEWURzMGM2SFlUOWI2ZHpZd3dMUTIxdExlTGk0bVJwVHlPcWZhdEkxTGJSYTF4WlU5ZnB0czcwQitXanI3M3JDOVlhVWNTaTM4L0R0Q3N2UVV4a0JHNTQ2Rm1zM0xTMXcvWWRiUXlIS1RwWjRYZmVYbUE5VzZZd2crOWpyNnB0KzNQUWZFeDVUR1RuL3RqcFNydGRmYTBHSkNmZ3lwRVhZZlAyM1FDQWo3LzZGdEdtY044RXlRUnpINHovbVR5VEdRR2dwcVlHQnBsWHRsRUN3M1VIR3R3T2ZGZTlIenVyRDZMY1VkWHU0MkoxRVVnTk15UEpFSTBrWXd3U0RkRXdpUVlZMUJvWTFGb1lSQzFFUWQzdTg0a29lTGdrTjJ3dUIyeHVCMnh1SjJwZE5oVGJLbEZrclVDUnJSTDU5UmFVMi8wbmJsbmREZmltY2krK3FkeUxXRzBVUmtRT3daaW9USVJyZFcwRzVhWUE3UjJXMFozY2pZSFk3ZkVlK3dmbDB3SGFHNERkTGNJek03SHl6SEVKS0NvcVFscGFtaXp0cGNiMzlVMkMyNzcvRU9xc05yLzFudGQ5czBPVzY2emMzQlNlcnh4NUVlWmVOOWwzZnF5d3RGTnQ3RHh3QkM2M0c2SzY2ZmR2OHlYa0FPL1FEemtNVGV1UG5GM2UxVGQySERqUzZ2TlNXMi9EemdOSGZPY2pNZ2ExYWtQdWR1VjRyZTY4Zm9vdlhIKytiUWZNVVpHKysyWmRkV1c3SzYyY2k2S2lJc1RHZDM2SndrREZjTjJPZW5jRHRsWCtnRzFWZTlIZ2JqMXhMRm9iaGd1anpzUFFxRlJjR0pXS1dKMDhmL2tTVWU4bkNtcVlOQWFZTkUyL3hESWovYmVmTHJmWFlFOVZQdlpXNVdOUDFVK29kRFQ5NjdmY1VZWFB5NzlCVHVVdVhKTTRITmNrRHZkcnF5dWFCMkMzeC92bThzRHZ2T1Z0MUx2RkpTYWhvS0J6cTNkMHhwVWpML0lGdHRwNkczNzF6S3Q0NTZuZndxalhZYytSNDNqd0wyL0xjcDNtdmFvL0hpOUFaVTBkb2lQQzhmYkt6L3pHRXA5SmNYa0Y1cis4Q0s4ODlHdG9SQkhmN2YwUlR5MzZsKzkrclViRXRUOGZMVXU5TjA2ODNCZUM2NncyM1BIMEsvam5IeCtBS2N5QWVsc0Q3bjcrZGIrbEJXZGRkV1czdHl2SGEzWDl1REdJamdoSFpVMGRDc3NzV0xtNWFjS2tYS3VFbkZaWVdJaStETmZCeCtGeDRvdFRPN0d0Y20rcmNkUUd0UmFYbU5OeFJkOE1aRWFsTks1Y1NrUjA5bUoxRVJnZmw0bnhjWm1RSUdGZlZRRytQSGtBMzFnT3c5YjRCNzNWWmNkLzg3L0JtcUlkdURweE9HYWtqSVplM1hxekRFbnliaWpVNnMzdGZlOEx6STNETFNpMHhDVWtJLy9RRHgwL3NKUHV1emtiLy96ZjU3N2hCc3ZXZllXUGM3NkRPU29DK2FYbGZyM0VYWkdXa3VpYm5KZGZlaElwVTM2SnlQQXdGSmRYUUNPS25kNHEvVy8vK1JqLyttUXpJc1BEa0Y5NjB1KysrMjdPUm14MFpEdlBQRHQzVHArQ041ZXZ4WUZqM3ByL3V6NEhxNy84QmtsOXpTZ3ByL0NiL0hoWjFnV1lPZm5uM2Q2dUhLK1ZYcXZGTDZhT3d4dkwxZ0R3TGw4SUFFTUg5Y05GNmZMMCtwK1duNStQNU1FWHlkcW1FbnJIVlBVZUlBSFlWM3NVZnoyeEZGOVc3UElMMWtuR1BwaVhQZ1h2amI0SDg5S25ZR2hVS29NMUVjbEdnSUNoVWFsK1AyZVNqRTJUanhyY1RueFU4QjErcytNZHJDczhpS0lhTy9LcjdEaFcwWURENVRZY0tyZmlhSVVOUDFVMm9LamFqckphQnlycW5haHVjS0hlNFVhRHl3T25oOEU2VlBWTFM4ZisvZTB2TjNlMk1nYWs0cFdIZnUxM1c3MnR3YmU1eTB2ejcvQzdUNjArdDZqeHU5dHZiSFdONHZJS2pCNTZQcTY2dE8xMXFWc2FjMUVHNG1PaVVWMVgzeXBZVDdwa0JKNi83L1p6cXEwdGVxMFdueXg4RmhjTVBNOTNtOTNoeExIQ0VyOEFQSHJvK2Zqb3ozL285SENLcnJRcjEydDFSN01oT2FmZGV2V0VUdFYvTnZidDI0Zitnd2JMM201UFk3Z0dVT21zd2Z1RmEvSHY0bldvZGpiOUc2cC9XRjg4UENRYkMwZk13Ymk0VE9oVWJXK3ZTa1FrRjUxS2czRnhtVmc0WWc0ZUhuSXQrb2MxN1loVzZhakRvdU9mNFBXODFTaXFyNFREN1lHSGlaazZFQnVmQ0lmTGplTGk0bzRmM0VuM3pyd1duLy90ZVl3Yk5ReW1NQU8wR2hFWFo2UmorY3UveDEwM1RQVjdiSFJFK0RsZDQvYnNpVmo4M01QSVRPc0hqU2pDSEJXQjM5eDBEZGE5K2FkT3IwaVNZTzZEYnhhL2loa1RMa2QwUkRnTU9pMkdEUjZJMTM1M0R6NVorQXowV20zSGpaeUZmb2x4MkxGa0lkNTQ5RjZNSFQ0VTBSSGhFTlZxbUtNaU1ISDBjTHozOUlQNCtyMi9vRytmOWxkSmtidGRPVjZyWVlNSFl2aVFwakg3S3BXQVgwenQzTENXemlvcUtvTExJOEVjbHlCcnUwb1FEcGJWaC9SUDVnTjF4N0c4ZEpQZnVPb29iUmptOUw4Q1kvdDJmcTFPSXFMdWtuUHlJTjQ3L2lXcW1vM0wxcXUxdURGK1BETEMreXRZR2ZVV0h5NTZGV05HWElTcnI3NjYyNisxZGZkK1hEYm5RZC81Z3Z2bjRORTVNOC93REhrSldWTjh4emVNdnd3ci92eEVqMTI3dHptYjErcjg2Ky8wYmRnemNmUndySC96VDdMV3NuYnRXbnlidXhlLy9QWC95ZHB1VHhnU0YrWTNuQ0ZrZTY3ZGNHUHR5UzM0c09nelg3QldDUUt1VGh5T3Y0Mll5MkJOUkFGamJOOGgrTnVJdWJnNmNiaHZaWkFHdHdNZkZuMkd0U2Uzd0kzMjEra2xBb0RNckpISXljbVJyVDNwRFA4eGVmSDk1WDduVjF6Yys4ZlE5bVp5dkZhYnQrLzIyd2x6N25XVDVDbXVtWnljSEdSbWpaUzlYU1dFWkxpdWQ5dncxaytyc0xWeWorKzJPSDBrWHJob0Z1NGNPQTVHVWFkZ2RVUkVyUmxGSGU0Y09BNHZYRFFMY2ZxbUNWaGJLL2Znclo5V29aNXI3OU1aWkE0ZmlVT0hENk9pb3FMakIzZkN4THNmdzRlZmJQTGJ5S1hvWkFWbVAvRXlQdjZxYWZlKzRVUFNNSHJvK2JKY2s4N051YjVXWlJXVnZ2Y1AvUGt0MyszbkpmVEY5SEdYeVZxanhXTEI0Ync4WkE0UGpuQWRjcXVGVkxscThVN0J4N0EwVzdQNkVuTTY3aHMwbWFHYWlBTGVJRk1DL3BvMUd3dVBmSTV2TGQ2MWJRc2F5dkJXL2tyTVRia1dVYUk4dS9CUmNORm90QmcyNmxKczNMZ1JNMmQyZllqR2p5Y0tNUHVKbDZGV3FaQWNaNGJiNDBIUnlRcS9YbEs5Vm91My96Qy95OWVpcmpuWDF5cDU4aStSMURjR0paWlRjRGliVm1iNXk0TjNRYXVSTno1dTJyUUpXYU11aFNnR3g5eTJrT3E1THJPZndwcy9yZlFGYTVVZzRJNEI0L0M3SWRrTTFrVFVheGhGSFI0Wk1nMTNEQmpuR3laUzdxakNvcDlXb3N4eFN1SHFLRkJkT200eTFxeFpBL2NadHZzK1cyNlBCeitWbkVSaG1jVXZyTVhIUk9QenZ6L3ZOd21PbEhXMnI1WEw3Y1pQSlNmOWd2VWpjMjdDRGVQbDdiVjJ1ZHhZdlhvMXhsd3AvMUFUcFlSTXozV1ovUlRlS3ZnZmJHN3ZRdXNhbFlpSHpyOEdvMkw0alU5RXZkTTFTY01ScTQvQVgzNWNDNmZIaFdwWFBkN0sveDkrblhvOTRyUjlPbTZBUWtwSy80R0lpVS9DaGcwYk1HWEtsSTZmY0FiUDNYczdscTM3RW5zT0gwZDVaVFhVYWhYNlJKaHdVZm9BVEwxOEpPWk9tNHd3ZzE2bXlxa3J6dlcxR3RJL0ZVY0xpeUVJQWk0YzFCOFB6WjZCbXlhTmxiMitEUnZXSXpZeEJTbjlCOHJldGxKQ1lyV1FLbGN0M3Z4cEpXcGMzcG4yWWFJT2oyZGNqNHpJWklVckl5THF1Z1BWaGZqVGdmK2gzdVh0UElnVXczRDNlZE01UklSYU9Ycm9BSmEvOHdiZWZmZGRxR1RjdHByb1hIZzhIc3lkT3hjMzNUa1BBOUo3NzBJU0liZGFTTDNiaG5jS1B2WUwxczlkZURPRE5SRUZqWXpJWkR4MzRjMElheHplVnUycXg3c0ZIM09TSTdVeWNIQUdvbUxqc1hMbFNxVkxJY0xLbFNzUkZSdmZxNE4xVzRJNlhMdmh4Z2VGbi9yR1dHdFVJaDdQdUI3OXdtSVZyb3lJU0Y3OXdtTHhlTWIxMEtpOG8vM0tIVlg0b1BBVEx0TkhyY3lZL1Nzc1diSlV0cFZEaU02RnhXTEJraVZMY2NQc1h5bGRpdXlDT2x4L2R2SWJGRFNVQWZCT1huem8vR3ZZWTAxRVFTc2pNaG0vUGY5cTN5VEhnb1l5ZkhieTJ3NmVSYUhHSEplQVN5ZGNoWVVMRnlwZENvV3dOOTU0QTVkTm5JcllJTmlSc2FXZ0RkZjc2NDc1cldNOXAvK1ZuTHhJUkVGdmRNd2czTjcvQ3QvNTFzb2ZjS0R1dUhJRlVVQ2FmTjJOeUM4dXhabzFhNVF1aFVMUW1qVnJrRjljaWtuVFppaGRTcmNJeW5CZDZhekJpdExOdnZQUjVrRzRKbW00Z2hVUkVmV2NhNU5HWUhUTUlOLzU4dEpOcUhUV0tGZ1JCUnBSMUdET3ZJZnh3ZUxGeU12TFU3b2NDaUY1ZVhuNFlQRml6Sm4zY05Dc2E5MVMwSVZyQ2NDcXNoemZsdVp4K2tqTUc5UzFKWWVJaUhxYis5S24rSFp5YkhBN3NMb3NCMEcvTkJTZGxkaTRCTng0KzkxNDhza25ZYkZZbEM2SFFvREZZc0VmLy9oSDNIajczVUU1SE9TMG9BdlhCMnFQNFhCOVBnRHZPT3NIejcrR0c4UVFVY2dKRTNWNDhQeHJmT092RDlYbjQwRGRNWVdyb2tBemJOUVlYRHJ4R2p6NjZLT29yYTFWdWh3S1lyVzF0WGpra1VkdzJhUnJNR3pVR0tYTDZWWkJGYTRkSGljK0x0L2lPNzhxSVF1RFRNSDdseEVSMFprTU1pVmdTc0l3My9uSFpWdmc4RGdWcklnQzBiaXAwNUNXbVlYSEhudU1BWnU2UlcxdExSNTc3REdrWHpnQzQ2WmVwM1E1M1M2b3d2VVhwM2FpMmxrSEFJalNobUZXUDNtMzZDUWk2bTErY2Q1bGlOS0dBUUNxWFhYNDR0Uk9oU3VpUURUdGx0dVJNaWdEOCtmUDV4QVJrcFhGWXNIOCtmT1JNaWdEMlRmZnBuUTVQU0pvd25XOXV3SGJLdmY2enVmMHZ3Skd0VmJCaW9pSWxHY1VkWmpUYlBXUWJaVjdZZVhtTXRTQ0lBaVlkc3Z0R0hINWVOeC8vLzJjNUVpeXlNdkx3LzMzMzQrTHgwN0F0RnR1aHlBSUhUOHBDQVJOdU41VytZUHYzNTM5dy9waWJOL2cydTJIaU9oY2plMDdCUDNEK2dMd0RwOXJ2a3dwVVhQanBsNkg3Rmx6OGNpamozS1pQdXFTMWF0WDQzZVBQSUxzV1hOeDVWWFRsQzZuUjRsS0Z5Q0hCcmNEMjZxYWVxMW5wSTVXc0JvaW9zQXpJL1ZuZVBuZ3h3Q0FiVlY3Y0huME1PajUzejFxdzdCUlk1QjhYbis4dS9CbDdOcTFDL2ZkZHgvTVpyUFNaVkV2WWJGWThNWWJieUMvdUJRUFBQVlNVSzhLMHA2ZzZMbitybnEvYittOUpHTWZYR0llMU1FemlJaEN5eVhtZENRWit3RHdka2hzcjk2dmNFVVV5TXh4Q2ZqdFV5OGlJaTRGZDkzMWE2eFlzUUllajBmcHNpaUFlVHdlckZpeEFuZmQ5V3RFeEtYZ3QwKzlHSkxCR2dpQ2NDMEIyRmw5MEhjK1BYa1VCSVRHbUI0aW9zNFNJT0Q2NUZHKzh4MDFCN251TloyUktHb3c5WVpiOE51blg4S1c3M1pnN3R5NStPeXp6K0J5dTVVdWpRS0l5K1hHWjU5OWhybHo1MkxMZHp2d3dOTXZZZW9OdHdUdEJqR2RJUndzcSsvVlAxOExHc3J3OTU4K0FnQVkxRnE4UC9vMzBLcUNZclFMRVpHczdCNG5idi8yNzJod2UrZW4zSHZlRENUcit5cGNGZlVXUnc4ZHdQclZ5MkVwS1VSMmRqYkdqeC9QNFNJaHpHS3hZTk9tVFZpOWVqWDZKcVZpMHJRYk1TQTlOT2U3RFlrTDgrdlY3ZlVwTkxmbXNPLzRFbk02Z3pVUlVUdDBLZzB1TWFmaml6THZrSkRjbXNNTTE5UnBBd2RuNEo3ZlBZbUM0MGV4N1l2MVdIclhYVWhQUzhQWXNXT1JsWldGcEtRa3BVdWtibFpVVklUYzNGems1T1RnY0Y0ZXNrWmRpam4vOXhoUytnOVV1clNBMHF0N3JqMlNCODhmZmQrM3JOUXpRMi9DMEtoVWhhc2lJZ3BjZTZyeThlVGUvd0lBd3RSNlBEN3dkcWlFWGo5Q2tCVGdkRHF3UDNjSDl1VitqOFA3OTBCVUNjak16RVJxYWlxU2s1T1JsSlNFaUlnSUdBd0dHSTFHaUNJN3Z3S2R5K1dDMVdxRnpXWkRUVTBOaW9xS1VGaFlpUHo4Zk96YnR3OHVqNFQwQ3k1RVp0WklYSkIxTVRRYVRvb0dncXpudXNoZTdndlcwZG93WkVhbEtGd1JFVkZnR3hxVmdtaHRHQ29kOWFoM042RFlibUh2TlowVGpVYUxZYVBHWU5pb01aQWtDWmF5RWh3L2NnZ2x4WVg0NGVBWEtDOHRoczFxUllQTkNydTlBVzZYUyttU3FRTnFVWVJPcDRmZVlJVEJhRVJzZkNMNnhpY2llZkJGdVB5YW0yQ09Td2ladGFxN29sZUg2MlBXWXQveGhWSG5jU0lqRVZFSEJBZ1lHcFdLbkpQZWllREhyRVVNMTlSbGdpQWdOajRSc2ZHSlNwZENwTGhlL2IvQVk5WkMzekdIZ3hBUmRjNkZ6WDVlSHJVV0tWZ0pFVkh3NmJYaDJpTjVjTUpXNmp1L2tPR2FpS2hUTG93NnozZDh3bFlDajhUMWk0bUk1TkpydzNXNXM4cTMzWG1zTGdLeHVnaUZLeUlpNmgyYS84eDBlSnl3T0tzVnJvaUlLSGowMm5CdHNWZjVqbFBEdU00bW5Sc2hhNHJ2YmNxOXYxZTZIRkxRaWVJeWpMdnJFWmd1dlI0VDczNE0rYVVuZTd5R252eDZUREhHK0k3TEhaWGRlaTBpb2xEU2F5YzBublEyaGVza1EzUzNYRVBJbWlKcmUxTHU1N0syUjRHcnJhK2R0NTY0SDNmZE1GV1c5bGQvK1EydWUrQnB2OXNtanhtQnovLzJ2Q3p0aDZJN25uNEZYM3ovQXdCZzQzZTVtUHZrWDdIeHJSY1VycXI3SkJuN1lGZmxjUUJBdWIwS0NGZTRJQ0tpSU5HTGU2NmJlbHFTbXZYQWtMemNIbzdGbE12Zi92T3hiRzI5dG1TVkdaY0JaUUFBSUFCSlJFRlViRzNKcVRkL3ZYeTM5MGYvODMySEZLcWtaeVFaK3ZpT3k1M3N1U1lpa2t1dkRkY1Z6aHJmY1dJMzlWeUhLbXVESGYvYnZBMjMvL0V2aUJ0M3M5TGxCSTA5UjQ0alo5ZmVMcmV6OThnSlh3OXJJQWlXcjVlczgvMTNHQnN4SkUyaFNucEc4NSticHh3MVozZ2tFUkdkalY0N0xLVEJZL2NkbTBSRHQxeWpvMkVjVSs3OVBkWnQyOW5weC9jV014NTZEcDl0L1Y3cE1vTFN3cVZyTUhiNDBDNjE4ZnJTd09xMURwYXZsM2VmK2kzbVBQbFg3RDUwRktNeUIrT2RKeDlRdXFSdVpkSTAvZHhzL3ZPVWlJaTZwdGVHYTd2YjZUczJxRFVLVmhKOHVDeVh2QzRZZUI3MkgvMEpBTERxaTIwb09sbUJwTDduTnBTcG9yb0cvLzUwTXdEdnBnM245MHZCd2VQNXN0VjZMb0xsNjJWUWFoSzJ2UGNYcGN2b01RWjEwN2JGZGc5M3ppTWlra3V2SFJaaTl6aDh4ODEvU1JBRm1vd0JxZENJM3I5alhXNDNGcTFZZTg1dC9lT2p6MkN6ZTcvMk05UE9nMFpVeTFJamhSNy9jTzA0d3lPSmlPaHM5TjV3TFRYcnVSWVpyaW13WFQ0ODAzZjhqNDgrZzhONTlqMkZMcmNiZi85djA2VElhVmRjZ2xNMXRiTFVSNkhITDF3MyswOGdFUkYxVGE4TjE4My9GUzBLN0wyandHVjNPSEY3OWtUZitjbFRWZmp2K3B5emJtZmxwcTBvTExNQUFOUXFGZTY0YmdwcTYyMnkxVW1oUmFOcStybnBobHZCU29pSWdrdXZIWE1kREk0WGxlS2RWZXV3L3B1ZE9QeFRFV3F0Vm9RWjlCaVluSWl4d3pNeFo5b2tEQnM4c00zbk5qZ2N5THpoMXpoYVdPSzdiYzJyVCtIYW40OCs0eldmZlBORFBQT1BmL3ZPWDM3Z1RqdzBlOFlaMS9SdTY3NldremViUCtaczFscytsK2ZsL25nVUt6WitqZS8zSDhiQjQvbW9yS21EMCtWQ2RJUUpHUU5TTWVGbldmajFqS21JaVF5TVhUdGRiamRtVHZvNUh2cnIyemg1eXJzKys4SmxxL0hMcThlZFZUdk5sOSs3OXVlajBTOHhEbmJIMmZjNHl2SDU2K3JYUzB0ZCtWNW83OXJOdjU1V2ZiRU5yeTFaaFowSGovaitJR2xaMDdsT1VPNXRYNDlFUk5TOUdLNFY0SFM1OEllL0w4WmZQMXdKcDh0L2VFQnR2UTI3RHgzRjdrTkg4ZnJTMVpoNzNXUzg4ZWk5TU9qOGg3N290VnE4K2Z0NW1IVFA0NzdiSG4zOVhVeTlmQlRVcXJiL0lWRlFXbzZYUDFqdU94OTVRVG9lK09WMEdUK3k3dlg1dGgzNC9SdnZZOWZCdkRidkw2dW9SRmxGSmI3NC9nZTg4TjUvOE81VHY4V01DWmYzY0pXdGVUd1N0Qm9Sdjc1aEtwNTlld2tBWVB1K1E5aHg0REF1emtqdlZCczdEeDdCdGg4TytNN24zWndOQUxBN094K3VBL0h6SjhmM1FrY2VlZTBkdlBUKzhvNGZlSllDOGZOSlJFVEs2N1hEUW5vcmE0TWRWOTM3QkY1ODc3K3R3a1JiM2wyMURsZmQrL3MyeCtoT0hEMGN0MHk1d25kKzRGZyszbDIxcnQyMmZ2ZnFQMzJUNFRTaWlIZWUvRzI3UVR3UXpYam91WGFEVEV1MTlUYk1mT1JQMkx4OWR6ZFgxVEVKRWdEZ25wdXU4VTFzQkx6TDhuWFdhLzl1NnJYT1RPdUhjYU9HZWR1V3BFNjNFV2lmUHptL0Y5cXpmTVBYM1JLc2djRDdmQklSVVdEb1Bja3FDRWlTaEY4OC9pSTJOZnNGTy9LQ2RDeC8rZmNvMjdRTWp1L1hvbkRkdi9IZTB3OWlZUEwvczNmbjhWRlY5L3ZBbnp2N1RCYXlrajJ5SXdoS1JOQUM0c0ttcUFFUkJmbFpGbmNySUsxZmk3UlczT3BTYWwyZ2RhR0tZc3RTa0JvRUZ4WlJGTFNBUnBGRklBaG1ENW1zazh4NlorN3ZqMGx1TWlTUWJaSTdNM25lcjlMY2JlNThacHpKUERsejdqbEo4akZmZlBzai9yQjhWYlBuZk9uLzdrTlVSTU84eFV0ZmV3OVdlOU14YS9kOGZ4anJQdjFDWGw5eTV3d003ZCtyb2Jic1QrUi9rMFlOOTYyNzBiNzZmMHBLNlJtTFIrZk53TTQzbmtmSnpuVndIZGlLeWkvZng4ZC9mOGFuSmRqamtYRC9uNWUzS1lCMnBxUzRHRXdmUDBaZVg3L3RDNVJXVkxWNHU1S3lDcXpmMXZEZmJ2Nk16QTdWNFkvbnI2T3ZsODU0TDV6TjQ1SHc2S3R2QXdEdXZXVXlmdnJ2UCtFNnNCWEZPOWJpOVQ4dWJOVTVXaU5ZWDQ5RVJOUTVHSzY3ME1wTkgrT0RYWHZsOVFVenArRHIxUzlqK3ZncjBUTW1DbHFOQmlrOVl6RTNjd0srWGJzQ0YvZnZMUis3ZkYyV2ZERmJZd214MFhoKzRaM3llcEc1SEMrKzk3N1BNWklrWWRHeU4rVDFpL3BlZ0QvZWZicy9IMXFYaUlvSXcvTEZ2OEdwcmUvaXVZWHpjTzNJWWVnWkV3V05XbzBlNFdHNGJ0UmwyUDMyWHpHa1h5LzVOaWR5Qy9ENWdZUEtGWDJXaDJaTmxaY2RUaGRXYnZxNHhkdTh2bkdyM0ZvYkhSbU9YOTg0cmwzM0hValBYMmU4Rjg3MlZmWWgvSnhmaEtkL013ZHZQTFlRQTN1bFFxTldJeUUyR3ZkTm45emh4eEJJenljUkVRVU9odXN1WW5jNjhmaHI3OG5yTjF3NUVxOHVmdUNjM1RKNmhJZmhqVDg5Sks4N1hhSThlY2paN3IzbGV2enE0a0h5K3JKM044Z1h6Z0hBdXgvdXdJRWp4d0VBS3BXQXQ1YitGanB0OEhXMzMvZXZWekYvWnFaUDE0cXpHZlU2UERydk5wOXRYMllmNnV6U1d1M3lvUmRpNUpDQjh2cnJHN2ZDN1RuM0pDeE9sNGpYTjJ5VjErK2NNZ2ttZzc1ZDl4MG96MTludmhjYXN6bWN1SFJRUC96eDdzNlprajFRbms4aUlnb3NETmRkNUwrZjdVVkpXUVVBNzh4NnkzNTdkNHUzdVdMb2hUNHorWDIyLzRkbWp4TUVBVzg4OWhBMGF1L1FXcFphRzU1ODQxOEFnQnFyemVkcjlJZG0zWXpMaDE3WTdzZWhwT1Q0MXMxcWVOWHdpMzNXVCtZVm5lTklaU3k4ZllxOG5GZGM2dE9DZTdiL2JOdU40cnJYalVvbDRNRVpON1g3ZmdQbCtldk05OExaSHBrekhZSWd0Sy9RRmdUSzgwbEVSSUdGNGJxTGJQMXluN3c4dEY4dkRPcWQzcXJiOVUxTmxwZVAvUHpMT1k4YjJyOFhIcDU5aTd6KzV2c2Y0MlIrRVo1OWF4Mkt6T1VBZ0Q2cFNYam13VGx0TFQyb1NKTFVwQ1c0d2xLalVEWE51MjNpV0NUR1JzdnJLOWFkKzhMR3hzUHYzWGpsNWVpZGt0aXB0WFhGODlmWjc0VjZLcFdBRzhaYzN2WUMvU2dZWG85RVJPUmZ3ZGMzSUVoOWUrU0V2SHp3eEtuempoTjhMaTFkL1BiNHZmOFA2ei85QXFjTFN5QzYzZmpOc3l2d3hiY04vVHRYL3VtaGRuY3BDRFRsVlJaOGYrd2tmanFkajVQNWhUaVpWNFNUK1VYNE9iK295UVdkempZTVY5Y1Z0Qm9OSHJqdFJpeXQ2eHJ4K1lHRE9KUnoycWR2TGdEcy9lR0kzSjBIQUJZMjZxL2RVVW8rZjEzeFhnQzhZVHdpek5qbWM3ZEhNTDhlaVlqSXZ4aXV1MGhlU1dtSHo5SFNoQ0VtZ3g1L1h6SWZOeXo0RXdCZzI5Y05FMkxjZmZOMTh2QnR3Y29saWxpVnRRMXZmZkFwOWg4K0h0U2pMdHgzeTJUOCtaOXI1UXNWVjZ6ZjNHUUVpMWZYWnNuTGcvdWtZMXdILy9zRnl2UFhGZThGQUVpSWplcncvWnhQb0R5ZlJFUVVXQml1dTRqTjBYUjR2TTR3ZWN3SVRMamlVbXovNWp0NW0xcWx3ck1MNW5YSi9YZVdVd1hGbVByYkozSHd4S2xtOS9lTWlVS3Y1QVQwU2s1QTc1UkV2TERxUDExY1lkc2t4RVpqeHNTcjhON1duUUNBZjIzOURNOHZ2Rk1lVmpHL3hJejNkM3dsSHo5L1pzZUczd3VrNTYrcjNndGhSa09ublR1UW5rOGlJZ29zRE5kZFJLdlJ5SzF0VncwZmlzLy91YXhUN2ljbnJ4Qjd2ai9zczgzdDhXREZ1czE0OG9GZmQ4cDlkcllhcXcyVGZ2TkhuTWd0a0xjTkg5UWZjekxIWS9RbEYrSEMzbWxOdXJzRVE1aFpPR3VLSEs1cmJYYXN5dG9tejVqNTJvWXRFTjF1QU43Uk1tYmZPTDdkOXhOb3oxOVh2UmM2UzZBOW4wUkVGRmlDTmx5ckJCVThrdmRDSVZGeVF5T29GYTdvL09LamU4aGo4N2FtdjJoN2VEd1M1aTE5VWU3akdkTWpBdVZWRmdEQWMyK3Z4L1R4Vi9wTUhPTlBnaURJWDR2YjdNNVczY1pTYTJ2VmNjdlhiZllKTW8vTW1ZNFhIcnJybktOQTFJZlNRSGZaNEFFWWRjbGdlVnJ6MXpkdXhXL3ZtQWJSN2ZhWmFmUE9xWk02MUFvYmFNOWZWN3dYT2xPZ1BaL3Q1ZkkwMUtWR1lQLytKQ0lLSmtFN1dvaGUwTXJMTnJGMVlVNUpBeTVJbFplUG5jNUhqYlYxd2JJdFh2cjNKbnlWN1cyMTFtazErT3pORjVDV0dBL0Eyei8wcmlmL2R0NHhsVHVpY1V0ZFNYbEZxMjV6TXIrd1ZjYzE3aDRSRnhXSlA4K2ZlOTdoMVFwTHkxcDEza0RRZUZpKzQ3OFVZUGQzUCtMVHZkLzZETDgzdndQRDd3R0I5L3gxeFh1aE13WGE4OWxlTm5mRDcwMjlXbnVlSTRtSXFDMkNOMXlyZFBKeTR3K0pRRFg2a3NIeXN0dmp3WWJ0WC9yMS9EK2R6c05qSzk2VjEzOTN4eTI0WkVBZi9HWFJYZksyL1llUDQ2Vi9iV3J4WEFKOGcwSnJBbmxTWEl5OG5KTmJpS3FhMmhadnMyWDN2aGFQQVlCanYrVEx5MFA3OXo3dnBCMEFzUDJiN0ZhZE54RGNNbjZNei9qTmF6LytIS3UzN0pEWEo0OFppVDZOcHY5dWo4NSsvdHI2ZXVuczkwSm5DNVhYbzArNGJ2VDdsSWlJT2laNHczV2psaGFiTy9DSHRwbys0VXFmOWFkWHJrRjFyYlhWdDYrMTJjKzV6KzN4WU02Zi9ncTcwL3RobVpvUWg4ZnU4VTV2UG5QUzFiankwaUh5c1kvL1l6Vnk4czdmWW16USszN1FtbHZ4MVgzajdpWnVqd2ZyUHZuaXZNZVhWMW13WXYyNXgzZHV6Q1dLUHJjN0g1dkRpYis4RXp6OVd6VnFOUjY0OVVaNS9mMmRYMkh6NTkvSTY0MWJ0dHVyczUrL3RyNWVPdk85MEJWQzVmWG9HNjZEdG9jZ0VWSEFDZHB3YlZBMWRFT3dpSUgvdGZMRi9YdGo0cStHeSt1bkNvb3haZEVUcUd4aFFvbEtTdzErKzljMzhMZnp0RGkvc09vLzJIZm9tTHorNHUvdTllbWorK3J2SDRCSzVXMWR0RG1jdVB2Smw4NDdiRmpqVm1pZ2RiUGhYVGZxTXAvMXgxOWJqZE9GSmMwZWEzTTRNV1B4cy9Jc2ZTMUpUK3dwTC85dy9HZDg4ZTJQelI3bmNMcHd4eDlmd1BGZkNwcmRINmp1bTM0REREcHZRQzJ0cUpML1NCclVPeDNqTDgvbzhQazcrL2xyNit1bE05OExYU0ZVWG84V1Y4UHZ6Y2EvVDRtSXFHT0NObHpIYWlQbDVVSmI2MEthMGw3NS9mMCtvZmZ6QXdkeDRjMzM0UGxWNjNId3hDbFlhbTF3ZXp3b0xxdkFKM3NQWVA3emYwZXZ5WFB3OHIvL0M3ZTcrYS9hZnp4eFdwN3FIQUN1SFRrTXQwMGM2M1BNc0lGOWNjKzA2K1gxTDc3OUVXKzgvOUU1Njd6aVl0L3AwWC83MXpmd3dhNjlxS2l1d1pueVN2eDkvWWROYmpQenVxc1JIUmt1cjU4cHI4U3ZaaS9DNnh1M0lxKzRGQzVSUkVsWkJkWjh2QXVYem53UU8vNlgzZXBwMkcrNnluZVd2Y3lIbHVLVk5SK2c0RXdaUkxjYnhYWG52ZXovTGNDbW5Yc3djc2pBVnAwM1VNUkZSZUwyNjY5dXNuMyt6RXkvVE4zZDJjOWZlMTR2bmZGZTZDcWg4bnBzL0hzelJoZDVuaU9KaUtndGd2YTd3RGg5dy9UUkJkYkF2R0RvYkJmMlNzTzY1NWZnbHY5N1dwNDhwS1NzQWt0ZVhZVWxyNjVxOC9sY29vZzVqeStUejZWUnE3Rjg4VythUGZhWkIrZmlQOXQybzZMYTJ6cjQrNWYvaVJ1dnZCeXBDWEZOanIxbDNCZzgvT0tiTUZkV3l6WGUvTHVuZkk1NThLeUw3Q0xEVFBqYncvZGgzdElYNVczRlpSVjQ0TS9MbTYwbk9qSWM3ejN6Q0FaTXVhdlovWTB0bm5zYjN0dXlVeDVab3JyV2lrWExYc2VpWmE4M09UYW1Sd1QrL2V4aTlNKzhzOFh6QnBLRnQwL0JxcXh0OHJwMytMMXhmamwzWno5LzdYbTkrUHU5MEpWQzVmVllZQ3VYbCtPMTBlYzVrb2lJMmlKb1c2NTdhaHRtWHlzSWtwWnJBTGh4N09YWS9kWmZjV0d2dEZZZEx3Z0NabDEvRGU2OTVmb20rNTVadVJiWlA1MlUxeCthTlJXRCs2UTNlNTY0cUVpZmNhNHR0VGJjOTh3cnpSNGJaalJnOVRPUHlGMFZXbXR1NWdTOC9NajlMVjdnMVNjMUNidFcvZ1g5MDFOYWRkNmVNVkhZOXRxenVDQ3A1M21QNjV1YWhNOVhMa08vdE9SVzF4d29oZzNzNjlNM2Z0NlVpUWczK1dmcTdzNSsvdHI3ZXZIbmU2RXJoY3Jyc2NEYUtGenJPM2MyU3lLaTdpU0lXNjRiUGd4eWE4MEtWdEoybHcrOUVJZmU5MzUxL3Y2T3IzRGd5QW5rbDVUQzZSSVJFV1pDYkk4SURPM2ZHNk11R1l5Wms2NlNoOU5yN0x1ak9YajJyWFh5ZWxKY0RKYmVkOGQ1Ny9jM3Q5MkVOOS8vR0lkeVRnTUFQdnBxUC82MTlUUGNjY08xVFk2OWZ2UUk3UC8zcTFqMjdrYnNPdkFEaXMwVk1CbjBTRXVNUitaVlY1enpQaDZhTlJXVHg0ekFheHUyWXNmL3ZzUFArY1d3T1J6b0VSNkdpL3YzeHZUeFYrTE9xWk9hVExMUmttRUQrK0xIRFcvZ24vLzlHQi9zK2hxSFRwNUdsYVVXNFNZamh2YnZoVnNuak1YZE4xL1g1dk1Ha29kbVRjV1gzeDJDSUFoTldubzdxck9mdi9hK1h2enhYbEJDS0x3ZTh4cDk0eGV2WThzMUVaRy9DRWRMYXM5OVpWc0E4MGdlUEpuekZwd2U3MGdoYjQ2OEYvRjY5aHNrSW1ySkdYc1Y3dHUvRWdDZ1UybXh0TjlkVUFsQiswVW1FWkdpQmlXRStWd2dGYlMvVFZXQ0NyMk1pZkw2d2NwY0Jhc2hJZ29lUDFZMS9MN3NaVXhpc0NZaThxT2cvbzNheDlRdzA5dVBETmRFUkszU3VER2lyNmwxMXo0UUVWSHJCSG00YnJoUTZHRGxMNUFRbEQxY2lJaTZqQVRKcHpHaUQ4TTFFWkZmQlhXNFR0SEh3NlQyanBWYjRhekZvY284aFNzaUlncHNQMWJtb2NKWkN3QUlVeHVRckc4NkhDY1JFYlZmMEk0V0FuajdYVjhTMlI5ZlYzaG5TUHY4ekJFTWpXcCtLRG9pSWdJK1AzTllYcjRrY2dEN1c1TmZTSktFMHVKQ25NNDVqcEtpZkpRVUZzQmNVZ1JyYlMzc2RpdWNEZ2Zjb3VqMysxVnJOTkRwOVRBWVREQ0ZoU0V1SVFrSnlTbElTRXBGcjM0REVKK1k3SmZKdUlqYUlxakROUUJrUkE2UXcvWFg1dU80cjk5NDZGUkIvN0NJaVB6TzRYSGhhL054ZVQwamNvQ0MxVkN3YzdtY09QVGRmaHpLM28vamh3OUNxMVpoeUpBaFNFOVB4OGloNDVDU2tvS0lpQWlZVENZWWpVWm9XcGdEb1QxRVVZVE5ab1BWYW9YRllrRkJRUUh5OHZLUWUrd0hmUEwrdnlGNkpQUWZQQlJETWtaZ3lLVWpvTlcyYlR4K292WUkraFNhYWtoQXZDNEtwYzVLMk54T2ZGWDZFNjVOR05MeURZbUl1cG12U28vQjd2WU9YeHF2ajBLSzRmd1Q0UkExSisvVVNlejU3Rk44djI4UEJnNFlnTEZqeCtMQnUrY2lPYm5ySjB6U2FEU0lpSWhBUkVRRUVoSVMwSzlmUDUvOWhZV0Z5TTdPeHU3ZE83QisxV3NZTm1JVVJsODdDV205KzNaNXJkUjlCTzA0MTQxOVVaNk5UMHEvQmdDa21HS3dmUGc4Q09EWFFFUkU5U1JJV0hCZ2xUenQrZlh4djhMWW1BeUZxNkpnY3ZMWUVYejZ3WDlRVmx5QXpNeE1qQjgvSHJHeHNVcVgxV3Btc3hrN2QrN0U1czJiRVplVWlvbFRia1hmZ1lPVkxvdEN3Tm5qWElkRXVMYTduWGpoMUdyWTNVNEF3Q09ETWpFcWpsOTNFaEhWMjJzK2htVkhQd1FBR05RNkxPNDlHd1kxdnlLbmxwbExpckJ4OVVwVWxoWmo1c3labURCaEF0UnF0ZEpsdFp2YjdjYjI3ZHV4YnQwNlJNVW5ZdnJzZXhDWGtLUjBXUlRFUW1ZU21jWU1haDFHUlEyVjF6Zm1mcU5nTlVSRWdXZERvOStMbzZJdVpyQ21Gb21pQzFzM3JzSGZsdjRlWXk2L0RHKy8vVGF1dSs2Nm9BN1dBS0JXcTNIZGRkZmg3YmZmeHBqTEw4UGZsdjRlV3pldWdTaTZsQzZOUWtSSWhHc0FHQlY5Q1hRcUxRRGdWTzBaN0Q1elZPR0tpSWdDdys0elIzRzZ0aFNBZDdyejBkRVhLMXdSQlRwelNSRmVYUHA3V003a1krWEtOekY5K25Tb1ZDRVRHUUFBS3BVSzA2ZFB4OHFWYjhKeUpoOS9lMkl4U2t1S2xDNkxRa0RJdkZQQzFBYU1pbTVvdlY1MTZuTllSWWVDRlJFUktjOHFPckRxNTEzeStxam9vZkw4QUVUTnlmN2ZIcnowNUdMY2ZOTU5lT0tKSjRLcVgzVjd4TWJHNG9rbm5zRFVHeWZqNVNjWDQvdDllNVV1aVlKY3lJUnJBTGdtWmpoNmFNTUJBSlhPV3F6NVpZL0NGUkVSS2V2ZnYzeUZTcGNWQU5CREU0NXJZb1lyWEJFRnNzOCt5c0tXZGUvZ2hlZWZSMlptcHRMbGRLbk16RXk4OFB6eitIRHRLbnoyMFFkS2wwTkJMS1RDdFU2bHhVM3hZK1QxajR1eWNjTENyM2lJcUhzNllTbkNKMFhmeStzM0pZeVJ1ODhSTlNaSkVqNVlzd3JmZmJVVHI3enlTcE1oN2JxTGZ2MzY0WlZYWHNHM1grN0VCMnRXUVpLQ2Zzd0hVa0JJaFdzQUdCelJCd1BDdkxNMGVpUUpMLzYwaGQxRGlLamJxUlVkZVBHbkxmRFVoWU9CWWVrWUhONUg0YW9vVUdXdGZRZjVPVWZ4MGtzdklTNHVUdWx5RkJVWEY0ZVhYMzRaK1RsSHNYbmR1MHFYUTBFbzVNSzFBR0Jxd2xqNVN2Z1NleFdXbi9oRTJhS0lpTHJZaXVPZm9NUmVCY0E3b3RMVXhLczQrajgxNjdPUHNwQnpLQnZQUGZjY0lpSWlsQzRuSUVSRVJPQzU1NTdEOFlQZnNvc0l0Vm5JaFdzQWlOWkc0dGJFY2ZMNk4rWVQyRkx3bllJVkVSRjFuUThMdnNVM1pTZms5VnNUeHlGS3c5QkVUWDIvYnkvMmJOK0M1NTkvbnNINkxCRVJFWGpoaFJmdzFiWXR2TWlSMmlRa3d6VUFEQTd2N1RQYzFLcFR1L0Mvc2h3Rkt5SWk2bnpmbEozQU82YytsOWRIUjErQ3dlRzlsU3VJQXBhNXBBZ2IzbmtkVHo3NVpMZnZDbkl1Y1hGeGVPcXBwN0RobmRjNVRCKzFXc2lHYXdDNHZ1ZXZrR1pJQU5EUS8vcElWYjdDVlJFUmRZN0RWZm40MjA5YjVYN1dhWVlFWE4vekNvV3Jva0FraWk2OHZYd1o1c3llM1cwdlhteXRmdjM2WWM3czJWaTFmQmtubXFGV0NlbHdyWVlhYzFJbkkwNFhCUUJ3ZVVROGUrUy84bVFLUkVTaDRuUnRLWjQ3OGwrNFBDSUFJRjRYaFRtcE4wQ040SjVOanpySHB4OXNRSHB5WXJjYmJxKzlNak16a1o2Y2lHMVpHNVV1aFlKQVNJZHJBQWhURzNGWDJrMkkxSVFCOEY1Qi85akJkV3pCSnFLUWNiZ3FINDhkWElmYXVwR1JlbWpDY0dmYVRRampaREhVREhOSkVmYnMrQmdMRml4UXVwU2dNbi8rZkh5MS9TTjJENkVXaFh5NEJvQW9UUVR1VExzSlJyVWVnRGRnUDNGb0kvdGdFMUhRKzZic0JKNDh0RkVPMWthMUh2UFNidUlGakhST0cxZXZ4S3hadDRmOHpJditGaGNYaDFtemJzZjdxMWNxWFFvRnVHNFJyZ0VnUVJlRCs5SnVsbHV3WFI0UmZ6bWF4VkZFaUNob2ZWandMWllkM1N4M0JlbWhDY045NlRjalFSZWpjR1VVcUU3K2RCaVZwY1dZTm0yYTBxVUVwV25UcHFHeXRCZ25qeDFSdWhRS1lOMG1YQU5BZ2o0R0Qxd3dEZkYxZmJBOWtvUzNmdjRNTHh6TjRrUXpSQlEwYWtVSFhqaVNoYmQvM2lWZnZCaXZpOEw5RjB4anNLYnoralJyQTJiT25BbVZxbHQ5L1B1TlNxWENqQmt6c0Mxcmc5S2xVQURyZHUrdUtFMEU3a3VmSm84aUFuakh3ZjVkOW1wT2xVNUVBZStFcFFnUFo2LzJHY2M2elpDQSs5S25zU3NJblZmdXp6a29LeTdBaEFrVGxDNGxxRTJZTUJHbGhYbklPM1ZTNlZJb1FIVzdjQTBBWVdvRDdydGdLa1pIWHlKdks3Rlg0ZEVmMW1EbHlaMXN4U2FpZ0dNVkhWaDVjaWNlL1dHTlBQTWk0QjNIK3I0THB2TGlSV3JSM2wzYmtKbVpDYldhSThoMGhFYWp4cFFwVTdCMzF6YWxTNkVBMVMzRE5lQWRwdS9HbnFQeDY1VHI1YW5TUFpLRWp3cXo4ZUMzYjJQM21hTUtWMGhFNUxYN3pGRThlT0F0ZkZTWUxYY0RNYWgxK0hYSzliaXg1MmdPdDBjdGNybWMrSDdmSG93ZlAxN3BVa0xDdUhIamtMMXZEMXd1cDlLbFVBRFNLRjJBMGdhSDk4YkNDMjdEQnlXN2NidzJGd0JRNmF6RlM4ZTI0b1A4L1ppZWZqbCtGVGNBQWdTRkt5V2k3a1NDaEwybHg3RXg3NXNtWS9NUERFdkgxTVNyMkEyRVd1M1FkL3N4Y01BQWpoRGlKM0Z4Y1JqUXJ4OE9aeC9Bc0pHamxDNkhBa3kzRDljQUVLMk54TnpVRzNIRThqTStQUE1WcXNRYUFNQ3Ayak5ZZHZSRHBKaGljSFBxU0l5Skh3aTlTcXR3dFVRVXlod2VGNzRxUFliLzV1MURnYTNjWjE4UFRUaHVTaGlEd2VGOStPYyt0Y21oN1AwWU8zYXMwbVdFbExGangrS2I3UDBNMTlRRXczVWRBY0JGRVgzUVB5d051OHEveGQ2S0grSDBlS2M1TGJDV1k4WHhUL0RXeWM5d1JWeC9YTjN6SWd5TlNtTnJOaEg1aFFRSlAxYm00Zk16aC9HMStUanNidDhwbG5VcUxVWkZEOFUxTWNPaDR4LzQxRWFTSk9INDRZTjQ4TzY1Zmp1bmtIR2R2SHpMdURIWStOZkgvSGJ1MW5wdjYwNzhkdGtiQUlCWEZ6K0FXZGRmMDZYM241R1JnZFgvK2pja1NZSWdNQTlRQTRicnMraFVXa3lLdXdKWFJnL0Rub3FEMkZ0NUVIYTN0MCtWemUzRXJwTEQyRlZ5R05HNk1BeU5Tc2ZGVWVtNE9Pb0N4T3NqRmE2Y2lJSkpxYU1hQnl0L3djSEtYUHhZbVlzS1oyMlRZNHhxUGE2T3V3UlhSbDhNdlVvUDBTUEJJeWxRTEFXMTB1SkM2RFJxSkNjbksxMktYejMwbDlkUVVlMzlwbm5oQzY5MWViaE9TVW1CUmlYQVhGS0UrTVRRZW02cFl4aXV6OEdrTm1CQzNFaGNHVDBNKzZvTzQwRDFVWlE2S3VYOUZjNWE3RDV6Vkw3d01WNGZpVFJUTEZKTU1VZ3h4aURaR0kwSXJSRkd0VTcrcDFYeG9pT2k3c0RsY2NQbWRzci9MQzRiQ20wVktMQ1ZvOEJhamp4ckdVb2QxZWU4ZllvcEJ1TVNobUJTNGlVd2FmUSsrendTSUhva2lCNEpibzhFMFMzSjY0My91Wm5DcWM3cG5PTzQ2S0tMbEM3RDc3U2FoZ2lqVmlzelBzT1FJVU53NnNReGhtdnl3WERkQW9OYWg3RXhHYmd5SmdNRjlqUElyajZPSDZxUG85WnQ5em11MUZHTlVrYzF2cXM0cFZDbFJCVE1JclZHWEJrL0NGY25ERWJmOE1SemRqcFRDWUJPTFVDblB2L1gwQkxnRTc3ZFVsMFk5M2kzMTYvWGI2c2ZoWVJDVDBsUlB0TFQwNVV1dysvK3Z1UkJQUERuNVFDQUZZOCtxRWdONmVucEtDck1WK1MrS1hBeFhMZVNBQ0RWMEJPcGhwNjRJWDRVQ2gxbS9Hd3R3RWxyQVU3Yml1VCsyVVJFcmFGVGFkSGJtSVErcGhUME1hVWdXUjhIblZvTmpVdEFZWlVEV3JVQWpVcFY5OVA3VDYwU29HcGwxMDRCa0cvWEd2VmhYUDVYMTBMZXNDN0JYUmZNUFpKM3Y4Y2pnWkU4OEpVVUZtRGswSEZLbCtGMzA4ZGZpZW5qcjFTMGh0VFVWUHh3ZEplaU5WRGdZYmh1QjVXZ2tvUDIySmdNZUNRUHpLNHFsRG9yVU9xb1JLbXJBdVhPYXRnOURqZzhJaHdlSnh4dUY5eHdLMTA2RVhVQk5kVFFxN1hRcTNUUXF6UXdxUFNJMFVVaVhodU5lSDBVNG5YUmlOUDJnRXJ3L1NxN3ZrdUgvUnpuQlFDVklFQ2pxZ3ZPallKM2ZmaXUzNjV1NHdWV2JRM2o5VHlTdDlYYlhkY2YzQzFKOEhnYXdyZjc3UDExUWIzK2Rtd3c3M3pta2lLa3BLUW9YVVpJU2tsSlFXbHhvZEpsVUlCaHVQWURsYUJDVDEwMGV1cWlnWENscTZGUW8xWUo2Qk5ya01QU21Sb1h5cTM4cHFTNzhrZ1NuRzdBNlphQTg3d01CQUUrb1ZzdDFDOURYbGVyR3JhcDJqbmFnVXFvRC96dHU3MVU5NWc4bm9hdzdXa1V2bjEvK201cjdsaEo0a1dmWjdQVzFpSWlvbXZIUlBkNEpQenJvNTE0OThNZCtQN1lTZFJZYlVpS2k4RzR5elB3K3ptM1ltQ3ZWUG5ZOVo5K2dabVBQaWV2WjF6WUY5K3QvYnU4N2hKRkRKaHlGMDRYbGdBQWVzWkU0Y2ltTjNIZjA2L2kvWjFmeWNkSjJaL0l5MVUxdGZqNytnK3grWXR2Y094MFBpeTFWb1Niak9pZm5vTEpZMGJneVFkKzdaZkhHUmtaQ1p2VjZwZHpVZWhndUNZS2NHNlBCSE9OQ3drUjNwbEU0OE8wc0RoRXVOeE1FSFJ1a2dTNDNGS3JYeWVDQURsd2U4TTNHb0s1SE1hOXg2anE5cXRVSFIrUVZFRGQvYXJyMS94RGdqZG9TM1dodkg2OXliTGtIUXF4NGJoR3k1SlVkMnpEOXZwMW9OSCt1anVVR20yVDF4dmR2bjViVjdQYnJUQ1pURjEyZjFVMXRaaitmODlneC8reWZiYi9VblFHYjMvd0tkWjh0QXNibHYwUk40NjlIQUF3WTlKVldMbnBZK3pjOXowQUlQdW5rL2p3aTI5dzAxVlhBQURlK3VCVE9WZ0R3UExGdjBGc2ozT1AwSFg4bHdLTXUyOHg4a3ZNVGVvNmNPUTQ4a3F2MzBWUEFBQWdBRWxFUVZSSy9SYXVqVVlqN0RhR2EvTEZjRTBVQkNwdElub1lOVEJvVkJBRUlERkNoN3hLaDlKbFVRaVJKRUNVdk4xUzJxSys1YnErUC9qWjRWdmRhSC9ETmtHK1hXY05EeXdBM3JHSEJUU2FIRDR3eGlKdUNPZ05nZDFudjlUMGVIbXB1ZVBQV2psN3Y4dmhnTkZvN0VERnJTZEpFbVl1ZnM0bldNZjBpRUNZMFlDOFl1OU1vM2FuRTdQKzhEd09iM3dUYVlueEFJQy9MNW1QaTIrN0gwNlhDQUI0ZXVVYTNIVFZGWEE0WFhqMnJYWHl1YVpjL1N2Y052SDhrK0U4K053S24yQ3QxV2lRbWhBSHE5MkJrcklLdnoxV0FEQ1pUSEE0enRlUmk3b2pobXVpSUNBQktLNTJvbGVNQVFBUXBsT2poMEdES3J1b2JHSFU3ZFYzeVdocktLOG5DSUFLQWxTcWhyQ3RhaFMrdlQrYmJoT2FIT083UFpCNWczL2RVcHRxYmQ4REUwVVJHazNYZk54L3NPdHJmTEwzZ0x6K3Q0ZnZ4VU96Ym9aS0pXRFA5NGR4N2IyTDRYU0pzTlRhOE9yYUxDejc3ZDBBZ0lHOVV2SHdyMi9CYzIrdkJ3RHNQM3djSCsvWmo1L3ppK1ZRM2lNOERQLzR3L3dXYS9ncSs3QzhQS2gzT3I1NGF4bmlvM3NBQUlyTEt2RFJsL3Y4OW5nMUdnM2NJbjhQa3krR2E2SWdZUmM5S0xlNkVHUHl6dERYTTF5TEdxZWI0eGxUVUpNa3dBMEpiamZnejA0VDlTM1hRbDA0cjE5dnNpd0FBaG90Q3dKVWFMVGM2SGpVYjY4N1B3UkJEc3JuMm9hNjh6Y0U2cTZuMFdpNkxHQy9zM21idkR4dTVERDg5bzVwOHZyb1lSZmhxdUVYWS9zMzN3RUF0bjM5clJ5dUFlQ3hlMmJoM3gvdFFtN3hHUURBc25jMzRsUkJzYnoveFlmdlJYSjhiSXMxUklRWllYZDZKMytydGRuaGNEWmNuSkFZRzQwN3AwNXE1Nk5yU2hSRnFMdm9EeGNLSG54RkVBVVJjNjBMRVhvTnRHcnYxK3dKNFZvVVZqdVZMb3NvNE5UM2Y0YUVSdU0wQmNZZm9nMWhYR2pTZUMzSS85ZG92WDZwbVladTRheVY1dmJyOUhyWWJMWXV1YWh4MzZGajh2TE9mZC83VEpOK3RsT0Z4VDdySm9NZXIveitmdHo4dTZjQUFMdjIveUR2R3pkeUdPNXFaU2llbXprQnk5N2RDQURJTFQ2RC9wbDM0cWFyTHNmTVNWZmpwcXN1OTVsOHBxT3NWaXYwZW9QZnprZWhnZUdhS0loNEpLRFk0a1JhbEhmV3ZraURCbFYyTjJxZEhPYVJLRmcwOUxOdXl4V083Zi9EUUc4d3dXcTFka200THF1eXRQcFlTNjJ0eWJhcDE0ekN3RjZwT0hiYWQyS1dPMjVvL1RqZHp5NllCNjFHZzVmK3RRazJoeE4ycHhNYnRuK0pEZHUvUkhKOExQNis1RUZNdldaVXE4OTNQamFiRFFaajExMHNTc0ZCbWZsQ2lhamRhcDF1bjc3V2lSRzZkZytqUmtTaHp4UVdCb3VsOWFHM0k0eDZuYndjYmpKaVlLL1U4LzQ3MjM4LzI5c2tXQVBBRTYrL0I2dTlkUmR4YTlScS9IbitYT1IvK20rODlzY0Z1R2JFSmZLK3d0SXlUUCsvWi9DL0gzOXF4Nk5ycXJxNkdzWXVISW1GZ2dOYnJvbUMwSmthRjhKMWFxaFZBclJxQVlrUjdCNUNSTTJMUzBoQ1FVRUIrdlhyMStuM05lQ0NWQnc0Y2h3QWNGSGZDL0RONnBkYmZkdEtTdzBlZkc2RnZENXU1REI1ZUw1ZmlzN2c2VGZYNExtRjgxcDl2cGdlRWJoLytnMjRmL29OK0hqUGZreWUveWNBZ052andlb3RPM0Q1MEF0YmZhNXpLU2dvUUh4aWNvZlBRNkdGTGRkRVFjanRrVkJzYVFqVGtRWU5JZzM4VzVtSW1rcElUa0ZlWGw2WDNGZm0xVmZJeS8vNzhTYzhzM0l0YXF5KzNUK09uc3JGR3hzL2FuTGIzNzM0Sm9yTTVRQzh3K2V0Zkh3UkpvOFpJZTkvOGIzM2NmUlVib3Mxekg1c0dmYitjQVJ1ajBmZVpqTDQ5b3R1YlN0NFMvTHo4OUdUNFpyT3drOWpvaUJsY2JoUmFSTVJaZlMralJNanRMQzUzSnhjaG9oOEpDU2xJdmZZRHkwZjZBZnpaMlRpOVExYlVWaGFCZ0Q0MHovZXhaTnYvQXVwQ1hGUXFWUTRVMTZKR3FzTkEzdWw0cjdwaytYYmJmL21PNnpLYWhocDVLNnBrOUE3SlJGUC8yWU9QdnBxUHdEdlRJMi9lWFlGZHEzOHkzbHJlRy9yVHJ5M2RTZE1CajJTNG1KZ2N6amxldXFOdnp6REw0ODNOemNYcVFNdmFmbEE2bGJZY2swVXhNN1VPTDNUWU1NN3ptOXlwRDVBcHNrZ29rRFJxOThBSEQ1OHVPVUQvU0E2TWh4YlhuM0taOGc4MGUzRzZjSVMvSnhmSkxkaU41N2JzOVpteDcxUHZ5S3ZHL1U2L09uZVdRQ0FTd2YxdzgzWE5seDgrUG1CZzNodjY4NVcxV0sxTzNBeXY2aEpzSjV6MHdUTXV2NmF0ais0Wmh3NmRBaTkrdy8weTdrb2REQmNFd1V4andRVVZqdmtjUVNNV2hWaXc3U0sxa1JFZ1NVK01SbE8wWTNDd3NJdXViK01DL3ZpME1ZMzhQUnY1bURFUlFNUUdXYUNXcVZDai9Bd0RCL1VILzgzZXpvK2ZQVkorZmcvTEYvbE03MzVnek15ZmNMNVV3L01ocXJSekVDUHZQUlBWRnBxem5uL2YzdjRYb3kvUEFNSnNkRlFxMVRRNjdUb2xaeUFHWk91d2lkLy96UGVlZXBoZWR6eWppZ29LSURva1JDWGtOVGhjMUZvRVk2VzFQSTdaS0lnRjJ2U0lqNjhJVlQvVW1HSHplVTV6eTJJcUR0NTcvV1hNV3I0SmJqaGhodVVMaVZrYk5teUJkOWsvNGc3N250STZWSklZWU1Td256K1dtUExOVkVJS0xPNllHMFVwcE1qOVJ5ZWo0aGtRekpHWVBmdTNVcVhFVkoyNzk2TklSa2pXajZRdWgyR2E2SVFVVlR0Z0Z2eWZoR2xWUXRJanRTMWNBc2k2aTZHWERvQ3g0NGZSMWxaV2NzSFU0dk1aak9PNStSZ3lLVU0xOVFVd3pWUmlIQzVKUlEzR3VzNlhLOUdIUHRmRXhFQXJWYUhZU05IWThlT0hVcVhFaEoyN3R5SmpKR2pvZEh3ZHl3MXhYQk5GRUlzRGpmS3JTNTVQUzVNaTNDOVdzR0tpQ2hRakw1MkVqWnYzZ3kzMjYxMEtVRk5GTjNJeXNyQ3FHc21LbDBLQlNpR2E2SVFVMXJqUXEyejRjTXpPVklIblpwdmRhTHVMcTEzWDhRbXBtRDc5dTFLbHhMVXRtL2ZodmprTktUMTdxdDBLUlNnK0lsTEZHSWtBSVhWVG5reUdaVWdJRFZLeHdzY2lRaVRwdDZHZGV2V3dlUGhhRUx0NGZGNHNINzlla3lhZXB2U3BWQUFZN2dtQ2tGdWo0U0NLZ2Zxcm0rRVRxMUNFaTl3Sk9yMitnNGNqS2o0Ukd6YXRFbnBVb0xTcGsyYkVCV2ZpRDREQmlsZENnVXdobXVpRUdVWFBTaXlORnpnR0tGWGM0SVpJc0wwMmZkZ3pacTFIRG1ramN4bU05YXNXWXRiWnQramRDa1U0Qml1aVVKWXRWMUV1VldVMStQRHRJamdCWTVFM1ZwY1FoSkdqNzhleTVjdlY3cVVvTEppeFFxTW1UQVo4WnlSa1ZyQWNFMFU0a3BybkxENlhPQ29oMG5MdHo1UmR6WnA2cTNJTFN6RzVzMmJsUzRsS0d6ZXZCbTVoY1dZT0dXNjBxVlFFT0FuTEZHSWt3QVVWRHZoZEhzdllCSUVJQ1ZLRDcyR2IzK2k3a3FqMFdMZWdrZnc3dXJWeU1uSlVicWNnSmFUazROM1Y2L0d2QVdQY0Z4cmFoVit1aEoxQTI2UGhMeEtCMFNQOXdwSHRTQWd0WWNlR2hWSEVDSHFydUlUa25EcjNQdXhkT2xTbU0xbXBjc0pTR2F6R1k4Ly9qaHVuWHMvdTROUXF6RmNFM1VUTHJlRS9Fb0g2dkkxdEdvQmFWRjZxRGxFSDFHM05XemtLSXllY0NNZWZmUlJXQ3dXcGNzSktCYUxCWXNYTDhhWWlUZGkyTWhSU3BkRFFZVGhtcWdic1lzZTd4QjlkZXQ2alFvcFBYUmd2aWJxdnE2ZFBBWDlobVJneVpJbEROaDFMQllMbGl4WmdnRVhEOGUxazZjcVhRNEZHWVpyb202bTF1bEdjWFhERUgwbW5ScEpFWG9GS3lJaXBVMjVmUzdTK2cvR29rV0x1bjBYRWJQWmpFV0xGaUd0LzJCa3pweWpkRGtVaEJpdWlicWhLcnVJMGhxWHZCNXBVS05uT0NlWkllcXVCRUhBbE52bll2aVY0N0J3NGNKdWU1RmpUazRPRmk1Y2lNdkdqc2VVMitkQzROZDYxQTdDMFpKYXFlWERpQ2dVSlVUb0VHM1V5T3RsVnBkUDZDYWk3dWY3Zlh1eDRaM1hNV2YyYkdSbVppcGRUcGZKeXNyQ3U2dFg0N1o1RDdDUE5iWEpvSVF3bjcvQ0dLNkp1cm1VSG5xZmlXVVlzSW5JWEZLRXQ1Y3ZRM3B5SXViUG40KzR1RGlsUytvMFpyTVpLMWFzUUc1aE1lWXRlSVNqZ2xDYk1Wd1RrUTlCQUZJaTlRaG53Q2FpUmtUUmhXMVpHL0hWOW84d2E5YnRtRFp0R2xTcTBPbE42dkY0c0duVEpxeFpzeFpqSmt6R3hDblRPWTQxdFF2RE5SRTFJUWplRnV4d0hRTTJFZmt5bHhSaDQrcVZxQ3d0eG93Wk16Qmg0a1JvMU9xV2J4aWdSTkdON2R1M1lmMzY5WWlLVDhRdHMrOWhhelYxQ01NMUVUV3IyWUJkNjBKcExRTTJFUUVuangzQnRxd05NQmZsSXpNekUrUEdqUXVxN2lKbXN4azdkKzVFVmxZV2VxYWtZK0tVVzlGbndDQ2x5NklRd0hCTlJPZkVnRTFFTGNrN2RSSjdkMjFEOXI0OUdOQ3ZIOGFPSFl1TWpBeWtwS1FvWFZvVEJRVUZ5TTdPeHU3ZHUzRThKd2NaSTBkajFEVVRrZGE3cjlLbFVRaGh1Q2FpODJMQUpxTFdjTG1jT0p4OUFJZXk5K1A0NFlQUXFBUU1HVElFNmVucFNFMU5SVXBLQ2lJakkyRTBHbUV5bWFEUmFGbythUnVKb2dpcjFRcWJ6WWJxNm1vVUZCUWdQejhmdWJtNU9IVG9FRVNQaEFFWFhZd2hHU053VWNabDBHbzU1Q2o1SDhNMUViV291WUJkYm5YaERQdGdFMUV6SkVtQ3VhUUlwMDRjUTBsaFBzNFVGNkswdUJBMnF4VjJteFVPaHgxdVVmVDcvYW8xR3VqMUJoaU1KaGhOSnNRbkpxTm5ZaklTa2xQUnUvOUF4Q1VrY2F4cTZuUU0xMFRVS3MwRjdHcTdpQ0tMRXhKL2F4QVJFUUZvR3E1RFowd2RJdklyU1FJS3FoeW9jYmpsYlpFR0RWSjc2S0ZpU3hBUkVWR3pHSzZKNkp6cUEzYWxyZUhyM0RDZEd1blJlbWhVRE5oRVJFUm5ZN2dtb3ZPU0FCUmJuRDRYTkJvMEtsd1FiWUJPellCTlJFVFVHTU0xRWJWS1dhMExSZFZPZVYyckZuQkJ0QUVHTFgrTkVCRVIxZU9uSWhHMVdwVmRSSDZsQTU2NkN4clZLZ0hwVVFhZml4NkppSWk2TTRackltcVRHcWNidVpWMnVPc1N0a29BVXFQMDZHSHcveGkyUkVSRXdZYmhtb2phek83eTRKY0tPMXp1aGpINWtpSjFTSWpRZ2Iyd2lZaW9PMk80SnFKMmNib2wvRkpoaDEzMHlOdWlqUnFrUlJzNGtnZ1JFWFZiRE5kRTFHNmlSMEp1aFIzVjlvYXhzRTFhRlhyRjhFSkhJaUxxbnZqcFIwUWQ0cEdBd21vSHp0UTBqQ1NpVVFtNElNcUFLQ1A3WVJNUlVmZkNjRTFFZmxGdUZaRmI2WkF2ZEJRRUlERkNoOFFJSFRpaEl4RVJkUmNNMTBUa04xYW5HNmZQNm9jZFpkUWdQWXI5c0ltSXFIdGd1Q1lpdjNMVlhlaFlaVytZTXQxWTF3L2J5SDdZUkVRVTR2aEpSMFIrSjBsQVViVVRKUmJmZnRqcDBRYkVtclFLVmtaRVJOUzVHSzZKcU5OVTJFVGtWalJNT0NNQWlBL1hJajNhQUsyYTNVU0lpQ2owTUZ3VFVhZXl1anc0WFc2SHpkWFFEOXVrVmFGM2pBR1JuTldSaUloQ0RNTTFFWFU2bDhmYkQ3dTB4b1g2T1IxVmdvRGtTQjJTSS9WUWN6Z1JJaUlLRVF6WFJOUmx5cXd1L0ZKdWg3UFJ0T21SQmpWNnhSaGc0c1dPUkVRVUF2aHBSa1JkeWk1NmNMcmNoa3BidzJnaVdyWDNZc2Y0Y0MzSHhDWWlvcURHY0UxRVhjNGpBY1VXSi9LckdpYWRBWUJZa3hZWFJCdWdVL05YRXhFUkJTZCtnaEdSWW1vY2Jwd3F0NlBHNlphM0dUVGVpeDFqVEZxd0VadUlpSUlOd3pVUktVcjBTTWl2ZEtEWTRvUlUxNGd0Q0VEUGNDMG5uaUVpb3FERFR5MGlDZ2lWTmhHbnl1MndOeHF5VDY5UjRZSm9BeElpZEZDeE16WVJFUVVCaG1zaUNoaE90d2VuSyt3b3NUamhrUnI2WWtjYk5lZ1RhMENrUWExZ2RVUkVSQzFqdUNhaWdGTmhFL0Z6bVIwV1IwTmZiSTFLUUhLa0htbFJlczd1U0VSRUFZdmhtb2dDa3VpUlVGRGxRSDZsQTY1RzQyS0g2ZFRvRTJORWJCaUg3U01pb3NERGNFMUVBYTNHNmNhcGNodktyQTJ6T3dvQ0VCK21SYTlvWHZCSVJFU0JoWjlLUkJUd1BCSlFXdVBDNlhJN2JNMWM4SmdVcVlOV3hXWnNJaUpTSHNNMUVRVU5oK2pCTHhWMkZGdWNjRGU2NExHSFFZTStzVWJFaDJ1aFpsOFJJaUpTRU1NMUVRV2RTcHVJVTJWMlZOc2JwbEFYQk84TWozMWlEWWd4YWRnZm00aUlGTUZ3VFVSQlNmUklLS3gyNG5TNUhkWkdNenlxVlFKNmh1dlFKOGFJU0lOR3dRcUppS2c3WXJnbW9xQm1GejNJclhRZ3I5SUJoOWpRSDF1ckZwQWNxVU92R0FQQ2RCd2ZtNGlJdWdiRE5SR0ZoRnFuRzZmSzdTaXFka0wwTlBUSE5taFVTSXZ5am8rdDEvQlhIaEVSZFM1KzBoQlJTS215aXpoWlprTnBqY3RubHNjd25ScTlZK3BHRnVFa05FUkUxRW5ZSVpHSVFvNGtBV1ZXRnlydEltSk5Xa1FiR3k1dzdHSFFJTktnUVpWTlJMblZCV2VqQ1dxSWlJZzZpdUdhaUVLVzJ5UGhUSTBURlRZWDRzTzA4Z1dPQW9Bb293WlJSZzJxN1c2VVdWMCsvYldKaUlqYWkrR2FpRUtleSswZFdhVGNLaUl1VEl0d2ZjTUZqcEVHTlNJTmF0UTQzU2lyZGZsTVVrTkVSTlJXRE5kRTFHM1lSUS95cXh6UWExU0lOV2w4aHVvTDE2a1JybFBENnZLZ3JOYUYya2JEK3hFUkViVVd3elVSZFRzTzBZUENhaWRLYTEySU5XblJ3OURRSjl1a1ZjRVVwWWRkOUlac2k0TWhtNmdsa2lTaHRMZ1FwM09PbzZRb0h5V0ZCVENYRk1GYVd3dTczUXFud3dHM0tMWjhJbXFXV3FPQlRxK0h3V0NDS1N3TWNRbEpTRWhPUVVKU0tucjFHNEQ0eEdRSW5Ea3JZQWhIUzJwNU5ROFJkV3NhbFlBWWt3WlJSaTFVWjMwK09kMFN5bXBkcUhhSWtQamJra2ptY2pseDZMdjlPSlM5SDhjUEg0UldyY0tRSVVPUW5wNk90TFEwcEtTa0lDSWlBaWFUQ1VhakVSb04yL1BhU3hSRjJHdzJXSzFXV0N3V0ZCUVVJQzh2RDdtNXVUaDA2QkJFajRUK2c0ZGlTTVlJRExsMEJMUmFuZElsZHl1REVzSjhQamtZcm9tSTZxaFZBcUtOR2tTYk5GQ2YxUW9rZWlSVTJFUlUyVVNmY2JTSnVwdThVeWV4NTdOUDhmMitQUmc0WUFER2poMkxqSXdNSkNjbksxMWF0MVZZV0lqczdHenMzcjBieDA2Y3dMQVJvekQ2MmtsSTY5MVg2ZEs2QllacklxSVdxQVFCVVVZTllrd2FhTTVxeXBZQTFEamNxTENKUHRPdUU0VzZrOGVPNE5NUC9vT3k0Z0prWm1aaS9QanhpSTJOVmJvc09vdlpiTWJPblR1eGVmTm14Q1dsWXVLVVc5RjM0R0NseXdwcEROZEVSSzBrQ041eHNXTk4ybVlubm5HNlBhaTBpYWl5dWVGbW54RUtVZWFTSW14Y3ZSS1ZwY1dZT1hNbUpreVlBTFZhM2ZJTlNWRnV0eHZidDIvSHVuWHJFQldmaU9tejcwRmNRcExTWllVa2htc2lvbllJMDZrUmJkVDRET05YVDVLQWFvZUlDcHNJTzRmeW94QWhpaTU4K3NFRzdObnhNV2JOdWgzVHBrMkRTc1dKbllPTngrUEJwazJic0diTldvd2VmejBtVGIwVkdvMVc2YkpDQ3NNMUVWRUhhRlVDZXRSTlFITjJseEhBTzl4ZnBVMUV0VjBFdTJaVHNES1hGT0d0Vi8rQ0MxS1NzR0RCQW5iL0NBRmxaV1ZZdm53NWNndUxNVy9CSTRobks3YmZNRndURWZtQkFDQmM3MjNOTnVtYXRtWjdKQWxWZGpjcWJTSm5mNlNna3YyL1BkajQ3aHVZTTNzMk1qTXpsUzZIL0d6ejVzMTRkL1ZxM0RyM2Znd2JPVXJwY2tJQ3d6VVJrWi9wMUNwRUdUWG9ZVlEzR1dVRUFHd3VENnJ0SWl3T04wY2FvWUQyMlVkWjJMTjlDNTU4OGtuMDY5ZFA2WEtvaytUazVHRHAwcVVZUGVFR1hEdDVxdExsQkQyR2F5S2lUcUlTZ0FpOUJ0RkdEUXphNXZ1bTFqcmRzRGpjc05oNUVTUUZEa21Ta0xYMkhlUWN5c2J6enorUHVMZzRwVXVpVG1ZMm03RjQ4V0wwSDNvcHB0dytsNVBRZEFERE5SRlJGekJvdkszWmtRWTFWTTE4YUVtU04yaFhPMFRVT056c24wMksrbUROS3VUbkhNVnp6ejJIaUlnSXBjdWhMbUt4V0xCa3lSS2s5UitNS2JmUFZicWNvTVZ3VFVUVWhRUUJDTmVwRVduUUlGeW5Sbk9OUXg3Sk8zWjJ0VU5FcmRQTm1TQ3BTMzMyVVJhKysyb25YbnJwSlFicmJzaGlzV0RSb2tVWWZ1VTRkaEZwcDdQRE5lY2lKU0xxUkpJRWJ6Y1FoeHNxUVVDRVhvMUlneHBoalM2Q1ZBbEFwTUc3M1MxSnNOamRxSGE0T1VrTmRicnY5KzNGbnUxYjhNb3JyekJZZDFNUkVSRjQ0WVVYc0hEaFFzVEU5ZVJGam43QWNFMUUxRVc4STRpSXFMS0wwS2pxZzdZR3hrYjlzOVYxczBOR0dUVVFQWkljekcwdXRtaVRmNWxMaXJEaG5kZnhBdnRZZDN0eGNYRjQ2cW1uc1BqUlI1RnlRVzhPMDlkQkhBMmVpRWdCb2tkQ2hVM0VMeFYybkN5em9iVEcxV1RJUG8xS1FMUlJnL1FvUGZySEdaSFNRNDhlaHViSDF5WnFDMUYwNGUzbHl6Qm45bXlPQ2tJQWdINzkrbUhPN05sWXRYd1pSTkdsZERsQmplR2FpRWhoTHJlRU1xc0xwOHJ0T0ZWdVIxbXRDeTYzYnpOMWZaZVNwRWdkK3NVWjBTdkdnTGd3clUrck4xRnJmZnJCQnFRbkozSWNhL0tSbVptSjlPUkViTXZhcUhRcFFZMi9sWW1JQW9oRDlLQzAxb1dUWlRhY3JyRERYT3VDdlpsSmFBd2FGZUxDdExnZzJvRCtjVVlrUmVvUWFXaCtuRzJpeHN3bFJkaXo0Mk1zV0xCQTZWSW9BTTJmUHg5ZmJmOElwU1ZGU3BjU3RCaXVpWWdDbE4zbGdibldoZFBsZHVTWWJTaTJPR0ZwWnRnK3RVcEFENE1HeVpGNjlJODNJajNhZ0ZpVEZub05mOFZUVXh0WHI4U3NXYmR6U25OcVZseGNIR2JOdWgzdnIxNnBkQ2xCaTc5NWlZaUNnT2lSVUdrVFVWRGx3QW16RlhtVkRwUmJSVGpkVFZ1MVRWb1Y0c08xNkIxalFOOVlJeElqZElnMGFLQlZzMVc3dXp2NTAyRlVsaFpqMnJScFNwZENBV3phdEdtb0xDM0d5V05IbEM0bEtERmNFeEVGbWZvSmFNN1VPUEZ6bWZlQ3lCS0xzOWt4c3JWcTcrZ2p5WkU2OUkwMW9tK3NFY21ST2tRWk5Xelo3b1kremRxQW1UTm5RcVhpZjNzNk41VktoUmt6Wm1CYjFnYWxTd2xLZkhjUkVRVTVsOXM3OGtoZXBiZFZPNy9LZ1VxYkNMR1phUisxYWdHUkJnMFNJM1RvSFdPUVJ5R0pNWG1uYkdmYmR1aksvVGtIWmNVRm1EQmhndEtsVUJDWU1HRWlTZ3Z6a0hmcXBOS2xCQjJPYzAxRUZFTHFaM3VzY2JnQkM2RFhxR0RTcVJDbVZjT29Velc1NEZGZE45NTJoRjR0Mzk3bWNzUG04c0RxOHNEdTR0VHNvV0x2cm0zSXpNeUVXcTF1K1dEcTlqUWFOYVpNbVlLOXU3WmhSdThIbEM0bnFMRGxtb2dvaERsRUR5cXNJdktySERoUmFzUHBjanZPMUxoUTQzVEQwOHlzTkNvQkNOT3BFUmVtOVk2dkhXL0NCZEVHOUF6WElseXY1aGpiUWNybGN1TDdmWHN3ZnZ4NHBVdWhJREp1M0Roazc5c0RsOHVwZENsQmhTM1hSRVRkaUYzMHdDNTZVRzRGQkFCNmJWMnJ0bFlGbzFZRjlWbmhXUURrZlRGMTIwU1BCTHZMZTU3Nm44MTFRYUhBY2VpNy9SZzRZQUJIQ0tFMmlZdUx3NEIrL1hBNCt3Q25SVzhEaG1zaW9tNUtnbmU0UDd1clljUVJuVnFBc1ZIWWJ1NmlSNDFLUUxoZWpYQjlRL2NDbjhBdGV1QVFQVTBtd2lIbEhNcmVqN0ZqeHlwZEJnV2hzV1BINHB2cy9RelhiY0J3VFVSRU1xZGJndE10b3NydVhWY0pnaHkwRFZvVmpKcW1yZHRBODRIYkkwbHdpQkljZFdIYiswK0N1NW51S05SNUpFbkM4Y01IOGVEZGM1VXVoWUpRUmtZR1Z2L3IzNUFrQ1FJbnFXb1ZobXNpSWpvbmp5U2gxdWxHcmRNdGI5T3FCQmkwS2hnMEt2bG5jNEhiRzh5RkpsTzBpeDVKRHRwT3R3ZE8wUU9uVzJMWGtrNVNXbHdJblVhTjVPUmtwVXVoSUpTU2tnS05Tb0M1cEFqeGlYd050UWJETlJFUnRZbkxJOEhsY01QaWFCUzQxWUljdHZWcWIzZVNjMDFhbzFFSjBPalVDTlA1YnZkSUVweWlCSWZiRzdiclE3ZlQ3V2t5ZmplMTN1bWM0N2pvb291VUxvT0MySkFoUTNEcXhER0c2MVppdUNZaW9nNXp1U1c0M0w2Qld5VUkwR3NFNkRVcStaOUJJMEIxanErV1ZZSUFnOWJiS240MjBTUEJWUmUwdmZjbHdWVy96QmJ2OHlvcHlrZDZlcnJTWlZBUVMwOVBSMUZodnRKbEJBMkdheUlpNmhRZVNZTE5KY0htOHAyaVhhc1NvTk9vb05jSTBLbFYwR2xVMEttRjh3N3pwMUY1OTUvZHhRVHd6bGpwOG5qRGRuMElGejBTeExyZ0xYb2t1THR4QUM4cExNRElvZU9VTG9PQ1dHcHFLbjQ0dWt2cE1vSUd3elVSRVhVcGwwZUN5K2xHN1ZsRDU2b0ZBVG81Y0h0LzZ0VUN0R29Wem5jZGxTQjRSem5SbldkeWxQb0FMdFlIOExyQUxYcFE5OU83N3ZaSUNMVVliaTRwUWtwS2l0Smx0SXBMRktIVk1KcjRneitmeTVTVUZKUVdGL3JsWE4wQlg4RkVSQlFRM09kbzZRYThMZGZhdXFDdFUvc3V0MlppbTlZRWNMbU9SbUZiOUhqcmNudThvNXg0R3ExN0pNamJBN2xQdUxXMkZoRVJFWDQvYjVHNUhFKy91UVpidjl5SDRySnlKTVJHNDdZSlkvSEUvWGNnWXZUTjhuRzNqQnVEalg5OVRGNFhNcTd6MmZmeUkvZGo0Vi8rZ2UzZlpLUEdhb09VL1ltODMra1NzV0g3Ym16Wi9UOGNPSElDK1NWbXFOVXE5RTlQd2ZUeFkvQzdYOThDbzk2MzgvN1o1OSt3N0k5WXVlbGovT00vVzNEazUxeUVtd3k0ZnZRSS9QVjM5eUFwTGdibFZSWTgrY2EvOE45ZGUxRlVXbzZlTVZHWWVzMnY4T3lDZWVnUkh0Wmw1L2JIWXozZmM5a1JrWkdSc0ZtdGZqbFhkOEJ3VFVSRUFVK3NDN3pOQlc5QjhIWTEwYXBWY2dodi9GT2pGcHBNKzM0K2FwWFE3T2duNXlOSnZxSGJJNTM3cDFTLzdxbjdXWGQ3U2ZLMm1udVhBUS84RTlydGRpdE1KbFBIVDlUSXdST25NTzdleFRCWFZzdmI4b3BMOGVKNzcrUEFrZU90UG85VEZESHhnVC9nNktuY1p2ZmYvZVJMZUcvcnppYmJ2ejkyRXQ4Zk80bk5YM3lEM1cvOUZYcWR0dG5iUzVBdzg5SG44Sjl0dStWdEZkVTFXUFB4TG54NzlBUStXdjQwSmp6d0IveWNYeVR2THl3dHd6Lytzd1UvNXB6R0YvOWNkczdoNS94OTdvNCsxcGFleTQ0d0dvMncyeGl1VzR2aG1vaUlncG9rMVkvUDdUN25NU29CMEtoVURZRzdMa0I3bHlFdnR6VlUxeE1FUUNPMHJoVzlyU1RKRytTOFB5SC9CS1Q2LzlXditkeW1uc3ZoZ05GbzlGczlOb2NUdHp6OHRFK3cxbWsxU09rWmg5eWlNL2ppMng5YmZhN3RYMzhIdTlNSmcwNkhoTmdvRkphVysreTMyaDN5Y21Kc05BeDZIWDRwT2dPcDdnSHVPM1FNcjY3TndpTnpwamQ3L28rKzNBKzcwNG1lTVZFUTNXNlVWMW5rZmNkTzUyUEVIUXRSWG1WQmZIUVB1RDBlbi8xZmZuY0kyNy81RGhOL05ieEx6dDNSeDlyU2M5a1JKcE1KRG9mZGIrY0xkVTJ2RENFaUlnb3hIZ2x3dWoyb2RicFJaUmRSWm5YaFRJMFRoZFVPNUZZNmNLcmNqaE5tRzQ2ZHNTTEhiTU9wY2p2eUtoMG9ySGJpVEkwVDVsb1hLbXdpcXUwaWFweHUyRndlT04yZUx1bWpMUWpla1ZUcS93RFFxb1c2TGk2cXVndEQ2MGRpYWZoWFAvR1BVYXVDS0lyUStMRWY4M3RiZGlBbnI2SC83YmlSdzFDNGZRMSszdklPY2o1Y2hRdDdwYlg2WEhhbkV4Ti9OUnhGTzliZzlFZXJVYlJqamMvK3VPaElMUHZ0M1NqYXNSWkZPOWJpMU5aMzhmMzZmeURNYUpDUDJiQjk5OW1uOVRuL2t3LzhHc1U3MXVMTVordHgxOVJKUHZ2THF5ejQvZHhiVWJKekhjNTh0aDV6YnByZ3MvL3pBd2U3N056K2VLem5leTQ3UXFQUndDMktmanRmcUdQTE5SRVJVUjBKRFYxUUhDMGUzVURWS0FEWEx6ZjdzNW45Z2dBSUFBUkJnRkIzTHU4MjRid1hjcmFXUnFQeGE4RCs3MmQ3Rzg2dFZtUDFNNDhndGtja0FLQlhjZ0plZjJ3aHJyNzdrVmFkUzZ2UllQWFQvNGVvaUhBQWtNOVQ3N1UvTEdqU0xhTnZhaEtHRCtxUDNkOTVXOGlQblQ3M0VIR3BDWEY0N081WkVBUnYxNkEvM0RVVGIzM3dxYncvTVRZYWY1NC8xMmYvdXg5dWwvZm5sWlIyMmJrNytsaGJlaTQ3UWhSRnFIbWhhYXZ4bVNJaUl1cWcrdjdVblRITHBEZDRONFR2K3Z3bDFQMS80enhXdjloNG0wNnZoODFtODl0RmpkOGZPeWt2RHgvY0g4bnhzVDc3UjEweXFOWG5HbkhSQUNURVJwLzNtSzFmN3NQV0wvZmh4NXhUT0psWGhDS3piM2VINnRwejl5dTZ5dDhBQUFsS1NVUkJWQVVlTnJBdlZJMjY2bHlRbk9Dei83S0xCa0RUNkNMWHZtbEpQdnZ0RGxlWG5yc2pqN1UxejJWN1dhMVc2UFdHbGc4a0FBelhSRVJFQWEyK24zWHpWemUySE9iMUJoT3NWcXZmd25WWm83N0RTWEV4VGZhM1pmaTNoTmlvYys2cnFxbkZUUTh0eFpmZkhmTFpIaDBaRHRIdGhxWFcxdUw1OVZyZmkvL1VLbFdiOWt2bnVhTFVuK2YyeDJNOTMzUFpVVGFiRFFhamZ5K0tEV1hzYzAxRVJCVENUR0Zoc0Znc0xSL1lTbHBOUTJ1c3BabVcxSXJxbWxhZlN5V2NPNFk4K3NyYmN0alVhalI0YStsdllmNzhQeWovWWlNbVhIRnBHeW9PZlA1NHJPZDdManVxdXJvYVJqK1BPQlBLR0s2SmlJaENXRnhDRWdvS0N2eDJ2dlRFbnZMeXZzUEhVR1AxYlZYOTlPc0Rmcm1mVFovdGtaZXZHWEVKN3B3NlNlNUgvSE4rc1YvdUkxQUUrbU10S0NoQWZHS3kwbVVFRFlacklpS2lFSmFRbklLOHZEeS9uZSthRVpmSXk1WmFHKzU1Nm1WNUdMbURKMDdoNFJkWCt1VitHcmVBLzNRcVQxNWZ1ZWxqbjM3Zm9TRFFIMnQrZmo1Nk1seTNHdnRjRXhFUmhiQ0VwRlRrSHZ2QmIrZWJQek1ULy96dkozRFZEYzIyN3RNdjhPSHUveUV1S2hLNXhhVStGL0YxUkwrMFpIbENsTnppTTBpNzdnNzBDQTlEWVdrWnRCcU5mUCtoSU5BZmEyNXVMbElIWHRMeWdRU0FMZGRFUkVRaHJWZS9BVGg4K0xEZnpqZTRUenBlK3IvN2ZMYlYydXp5aENkL1dYU1h6ejYxdW4xUjQvZHpiMjF5SDRXbFpiaGk2SVc0ZnZSbDdUcG5vQXIweDNybzBDSDA3ajlRNlRLQ0JzTTFFUkZSQ0l0UFRJWlRkS093c0xEbGcxdnB3UmszNFpPLy94blhqaHlHaURBamRGb05MaHM4QUJ1Vy9SSDMzakxaNTlqb3lQQjIzY2ZjekFsWS9jd2pHTkt2RjdRYURlS2lJdkdiMjI3RXA2ODkyNllSU1lKQklEL1dnb0lDaUI0SmNRbEpMUjlNQUFEaGFFbHRaMDh1UlVSRVJBcDY3L1dYTVdyNEpiamhoaHM2L2I3MmZIOFlZK1k5TEs4L3QzQWVIcDAzbzlQdmx6ckhsaTFiOEUzMmo3amp2b2VVTGlWZ0RVb0k4NW45aHkzWFJFUkVJVzVJeGdqczNuM3VxYlBiNm56alA3L3d6Z2FmOWFzdlkxL2RZTFo3OTI0TXlSaWhkQmxCaGVHYWlJZ294QTI1ZEFTT0hUK09zckl5djV4dnd2MUw4TjdXblQ2VG14U2NLY1BzeDViaHd5KytrYmRkT3FnZnJoaDZvVi91azdxZTJXekc4WndjRExtVTRib3RRcXZURWhFUkVUV2gxZW93Yk9SbzdOaXhBek5tZEx5THhrK244ekQ3c1dWUXExUklUWWlEMitOQndaa3lueFp0ZzA2SGxYOWExT0g3SXVYczNMa1RHU05IUTZQUnRud3d5ZGh5VFVSRTFBMk12bllTTm0vZURMZmI3YmR6dWowZS9GSjBCdmtsWnA5Z25SZ2JqVS8rOFdkY09xaWYzKzZMdXBZb3VwR1ZsWVZSMTB4VXVwU2d3M0JOUkVUVURhVDE3b3ZZeEJSczM3Njl3K2Q2NXNHNW1EUnFPSkxpWXFCUnE2SFhhWkVVRjRQclJsMkdWeGMvZ0p3UFYrR3E0VVA5VURVcFpmdjJiWWhQVGtOYTc3NUtseEowT0ZvSUVSRlJOM0h5MkJGc2VHc0Yzbjc3YmFoVWJGK2o1bms4SHR4NTU1MjQ3ZTRGNkROZ2tOTGxCRHlPRmtKRVJOUk45UjA0R0ZIeGlkaTBhWlBTcFZBQTI3UnBFNkxpRXhtczI0bmhtb2lJcUJ1WlB2c2VyRm16MW04amgxQm9NWnZOV0xObUxXNlpmWS9TcFFRdGhtc2lJcUp1SkM0aENhUEhYNC9seTVjclhRb0ZvQlVyVm1ETWhNbUk1NHlNN2Nad1RVUkUxTTFNbW5vcmNndUxzWG56WnFWTG9RQ3llZk5tNUJZV1krS1U2VXFYRXRRWXJvbUlpTG9aalVhTGVRc2V3YnVyVnlNbkowZnBjaWdBNU9UazROM1ZxekZ2d1NNYzE3cURHSzZKaUlpNm9maUVKTnc2OTM0c1hib1Vack5aNlhKSVFXYXpHWTgvL2podW5Ycy91NFA0QWNNMUVSRlJOelZzNUNpTW5uQWpIbjMwVVZnc0ZxWExJUVZZTEJZc1hyd1lZeWJlaUdFalJ5bGRUa2hndUNZaUl1ckdycDA4QmYyR1pHREpraVVNMk4yTXhXTEJraVZMTU9EaTRiaDI4bFNseXdrWkROZEVSRVRkM0pUYjV5S3QvMkFzV3JTSVhVUzZDYlBaakVXTEZpR3QvMkJrenB5amREa2hoZUdhaUlpb214TUVBVk51bjR2aFY0N0R3b1VMZVpGamlNdkp5Y0hDaFF0eDJkanhtSEw3WEFpQzBQS05xTlU0L1RrUkVSSEp2dCszRnh2ZWVSMXpaczlHWm1hbTB1V1FuMlZsWmVIZDFhdHgyN3dIMk1mYVQ4NmUvcHpobW9pSWlIeVlTNHJ3OXZKbFNFOU94UHo1OHhFWEY2ZDBTZFJCWnJNWksxYXNRRzVoTWVZdGVJU2pndmdSd3pVUkVSRzFTQlJkMkphMUVWOXQvd2l6WnQyT2FkT21RYVZpYjlKZzQvRjRzR25USnF4WnN4WmpKa3pHeENuVE9ZNjFuekZjRXhFUlVhdVpTNHF3Y2ZWS1ZKWVdZOGFNR1pnd2NTSTBhclhTWlZFTFJOR043ZHUzWWYzNjlZaUtUOFF0cys5aGEzVW5ZYmdtSWlLaU5qdDU3QWkyWlcyQXVTZ2ZtWm1aR0RkdUhMdUxCQ0N6Mll5ZE8zY2lLeXNMUFZQU01YSEtyZWd6WUpEU1pZVTBobXNpSWlKcXQ3eFRKN0YzMXpaazc5dURBZjM2WWV6WXNjakl5RUJLU29yU3BYVmJCUVVGeU03T3h1N2R1M0U4SndjWkkwZGoxRFVUa2RhN3I5S2xkUXNNMTBSRVJOUmhMcGNUaDdNUDRGRDJmaHcvZkJBYWxZQWhRNFlnUFQwZHFhbXBTRWxKUVdSa0pJeEdJMHdtRXpRYWpkSWxCeTFSRkdHMVdtR3oyVkJkWFkyQ2dnTGs1K2NqTnpjWGh3NGRndWlSTU9DaWl6RWtZd1F1eXJnTVdxMU82Wks3RllacklpSWk4aXRKa21BdUtjS3BFOGRRVXBpUE04V0ZLQzB1aE0xcWhkMW1oY05oaDFzVWxTNHphS2sxR3VqMUJoaU1KaGhOSnNRbkpxTm5ZaklTa2xQUnUvOUF4Q1VrY2F4cUJaMGRydmxuSkJFUkVYV0lJQWlJVDB4R2ZHS3kwcVVRS1k1ajZoQVJFUkVSK1FuRE5SRVJFUkdSbnpCY0V4RVJFUkg1Q2NNMUVSRVJFWkdmTUZ3VEVSRVJFZmtKd3pVUkVSRVJrWjh3WEJNUkVSRVIrUW5ETlJFUkVSR1JuekJjRXhFUkVSSDVDY00xRVJFUkVaR2ZNRndURVJFUkVma0p3elVSRVJFUmtaOHdYQk1SRVJFUitRbkROUkVSRVJHUm56QmNFeEVSRVJINUNjTTFFUkVSRVpHZk1Gd1RFUkVSRWZrSnd6VVJFUkVSa1o4d1hCTVJFUkVSK1FuRE5SRVJFUkdSbnpCY0V4RVJFUkg1Q2NNMUVSRVJFWkdmTUZ3VEVSRVJFZmtKd3pVUkVSRVJrWjh3WEJNUkVSRVIrUW5ETlJFUkVSR1JuekJjRXhFUkVSSDVDY00xRVJFUkVaR2ZNRndURVJFUkVma0p3elVSRVJFUmtaOHdYQk1SRVJFUitRbkROUkVSRVJHUm56QmNFeEVSRVJINUNjTTFFUkVSRVpHZk1Gd1RFUkVSRWZrSnd6VVJFUkVSa1o4d1hCTVJFUkVSK1FuRE5SRVJFUkdSbnpCY0V4RVJFUkg1Q2NNMUVSRVIwZjl2dHc0SkFBQUFHQWIxYi8wRWQ1T1FBb2pJTlFBQVJPUWFBQUFpY2cwQUFBQUFBQUFBQUFBQThBMVJzYy8vU2cyMGh3QUFBQUJKUlU1RXJrSmdnZz09IiwKCSJUaGVtZSIgOiAiIiwKCSJUeXBlIiA6ICJtaW5kIiwKCSJWZXJzaW9uIiA6ICI4Igp9Cg=="/>
    </extobj>
  </extobjs>
</s:customData>
</file>

<file path=customXml/itemProps4.xml><?xml version="1.0" encoding="utf-8"?>
<ds:datastoreItem xmlns:ds="http://schemas.openxmlformats.org/officeDocument/2006/customXml" ds:itemID="s:customData">
  <ds:schemaRefs>
    <ds:schemaRef ds:uri="http://www.wps.cn/officeDocument/2013/wpsCustomDat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1643</Words>
  <Application>WPS 演示</Application>
  <PresentationFormat>全屏显示(16:9)</PresentationFormat>
  <Paragraphs>106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2" baseType="lpstr">
      <vt:lpstr>Arial</vt:lpstr>
      <vt:lpstr>宋体</vt:lpstr>
      <vt:lpstr>Wingdings</vt:lpstr>
      <vt:lpstr>南宋书局体</vt:lpstr>
      <vt:lpstr>微软雅黑</vt:lpstr>
      <vt:lpstr>汉仪超粗宋简</vt:lpstr>
      <vt:lpstr>Calibri Light</vt:lpstr>
      <vt:lpstr>Arial Unicode MS</vt:lpstr>
      <vt:lpstr>汉仪大宋简</vt:lpstr>
      <vt:lpstr>华文细黑</vt:lpstr>
      <vt:lpstr>微软雅黑 Light</vt:lpstr>
      <vt:lpstr>Calibri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哒哒 熊猫</dc:creator>
  <cp:lastModifiedBy>Crystal</cp:lastModifiedBy>
  <cp:revision>137</cp:revision>
  <dcterms:created xsi:type="dcterms:W3CDTF">2020-07-09T02:24:00Z</dcterms:created>
  <dcterms:modified xsi:type="dcterms:W3CDTF">2021-10-31T14:30:43Z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2052-11.1.0.11045</vt:lpwstr>
  </property>
  <property fmtid="{D5CDD505-2E9C-101B-9397-08002B2CF9AE}" pid="3" name="KSOTemplateUUID">
    <vt:lpwstr>v1.0_mb_sQ5Ysf8gP6NOOSlnwiXeTQ==</vt:lpwstr>
  </property>
  <property fmtid="{D5CDD505-2E9C-101B-9397-08002B2CF9AE}" pid="4" name="ICV">
    <vt:lpwstr>6C24D022642D4C94980E84B1A25DCE23</vt:lpwstr>
  </property>
</Properties>
</file>