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7" r:id="rId2"/>
  </p:sldMasterIdLst>
  <p:sldIdLst>
    <p:sldId id="384" r:id="rId3"/>
    <p:sldId id="368" r:id="rId4"/>
    <p:sldId id="369" r:id="rId5"/>
    <p:sldId id="372" r:id="rId6"/>
    <p:sldId id="374" r:id="rId7"/>
    <p:sldId id="375" r:id="rId8"/>
    <p:sldId id="377" r:id="rId9"/>
    <p:sldId id="379" r:id="rId10"/>
    <p:sldId id="381" r:id="rId11"/>
    <p:sldId id="382" r:id="rId12"/>
    <p:sldId id="383" r:id="rId13"/>
    <p:sldId id="378" r:id="rId14"/>
    <p:sldId id="386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</p:sldIdLst>
  <p:sldSz cx="9144000" cy="6858000" type="screen4x3"/>
  <p:notesSz cx="6858000" cy="9144000"/>
  <p:defaultTextStyle>
    <a:defPPr>
      <a:defRPr lang="zh-CN"/>
    </a:defPPr>
    <a:lvl1pPr algn="just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just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just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just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just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7968" autoAdjust="0"/>
  </p:normalViewPr>
  <p:slideViewPr>
    <p:cSldViewPr>
      <p:cViewPr varScale="1">
        <p:scale>
          <a:sx n="85" d="100"/>
          <a:sy n="85" d="100"/>
        </p:scale>
        <p:origin x="-6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668"/>
            <a:ext cx="9144000" cy="3505200"/>
          </a:xfrm>
          <a:prstGeom prst="rect">
            <a:avLst/>
          </a:prstGeom>
        </p:spPr>
      </p:pic>
      <p:sp>
        <p:nvSpPr>
          <p:cNvPr id="2" name="KSO_CT1"/>
          <p:cNvSpPr>
            <a:spLocks noGrp="1"/>
          </p:cNvSpPr>
          <p:nvPr>
            <p:ph type="title" orient="vert" hasCustomPrompt="1"/>
          </p:nvPr>
        </p:nvSpPr>
        <p:spPr>
          <a:xfrm>
            <a:off x="7268349" y="339739"/>
            <a:ext cx="969960" cy="6043642"/>
          </a:xfrm>
        </p:spPr>
        <p:txBody>
          <a:bodyPr vert="eaVert" wrap="square" anchor="ctr">
            <a:normAutofit/>
          </a:bodyPr>
          <a:lstStyle>
            <a:lvl1pPr algn="l">
              <a:defRPr sz="4400">
                <a:ln w="38100" cmpd="dbl">
                  <a:solidFill>
                    <a:schemeClr val="tx1">
                      <a:lumMod val="75000"/>
                      <a:alpha val="26000"/>
                    </a:schemeClr>
                  </a:solidFill>
                </a:ln>
                <a:solidFill>
                  <a:srgbClr val="42331C"/>
                </a:solidFill>
              </a:defRPr>
            </a:lvl1pPr>
          </a:lstStyle>
          <a:p>
            <a:r>
              <a:rPr lang="zh-CN" altLang="en-US" dirty="0" smtClean="0"/>
              <a:t>单击此处添加您的标题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"/>
          <a:stretch/>
        </p:blipFill>
        <p:spPr>
          <a:xfrm>
            <a:off x="0" y="1571276"/>
            <a:ext cx="6766977" cy="5286724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6684249" y="1445620"/>
            <a:ext cx="574766" cy="3174117"/>
          </a:xfrm>
        </p:spPr>
        <p:txBody>
          <a:bodyPr vert="eaVert">
            <a:noAutofit/>
          </a:bodyPr>
          <a:lstStyle>
            <a:lvl1pPr marL="0" indent="0" algn="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 smtClean="0"/>
          </a:p>
        </p:txBody>
      </p:sp>
      <p:cxnSp>
        <p:nvCxnSpPr>
          <p:cNvPr id="8" name="直接连接符 7"/>
          <p:cNvCxnSpPr/>
          <p:nvPr/>
        </p:nvCxnSpPr>
        <p:spPr>
          <a:xfrm>
            <a:off x="8247013" y="0"/>
            <a:ext cx="0" cy="450233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78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35864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3883345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73586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E5A4-824E-4647-BDE6-EF7BE9457C71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153198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E5A4-824E-4647-BDE6-EF7BE9457C71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32455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8085670" y="365125"/>
            <a:ext cx="690584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616226" y="365125"/>
            <a:ext cx="73152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E5A4-824E-4647-BDE6-EF7BE9457C71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  <p:cxnSp>
        <p:nvCxnSpPr>
          <p:cNvPr id="11" name="直接连接符 10"/>
          <p:cNvCxnSpPr/>
          <p:nvPr/>
        </p:nvCxnSpPr>
        <p:spPr>
          <a:xfrm>
            <a:off x="8776604" y="0"/>
            <a:ext cx="0" cy="3488635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2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471" y="5797"/>
            <a:ext cx="7820300" cy="69959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单击此处添加目录页标题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68344" y="6500676"/>
            <a:ext cx="539930" cy="365125"/>
          </a:xfrm>
        </p:spPr>
        <p:txBody>
          <a:bodyPr/>
          <a:lstStyle>
            <a:lvl1pPr algn="ctr">
              <a:defRPr/>
            </a:lvl1pPr>
          </a:lstStyle>
          <a:p>
            <a:fld id="{A030E5A4-824E-4647-BDE6-EF7BE9457C71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 hasCustomPrompt="1"/>
          </p:nvPr>
        </p:nvSpPr>
        <p:spPr>
          <a:xfrm>
            <a:off x="583471" y="1236617"/>
            <a:ext cx="7820300" cy="4990012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4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 smtClean="0"/>
              <a:t>单击此处添加目录条目</a:t>
            </a:r>
          </a:p>
        </p:txBody>
      </p:sp>
    </p:spTree>
    <p:extLst>
      <p:ext uri="{BB962C8B-B14F-4D97-AF65-F5344CB8AC3E}">
        <p14:creationId xmlns:p14="http://schemas.microsoft.com/office/powerpoint/2010/main" val="328816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56A98-4CE8-470E-94CD-40CC7E37802C}" type="slidenum">
              <a:rPr lang="en-US" altLang="zh-CN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9078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36A71-C891-456A-9F91-1BDBF2A2D0B6}" type="slidenum">
              <a:rPr lang="en-US" altLang="zh-CN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348906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5F699-71EC-46CD-BA9E-477FC113D34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7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5607-4DF6-44ED-AF53-C98B43D263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1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51C0B-B67B-44F9-80A7-ED7AA7E91C2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B4706-EA1E-4F2A-AB4C-C0972EF0CD1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/>
          <p:nvPr/>
        </p:nvCxnSpPr>
        <p:spPr>
          <a:xfrm>
            <a:off x="0" y="657754"/>
            <a:ext cx="9144000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8" t="1570" r="5280" b="2134"/>
          <a:stretch/>
        </p:blipFill>
        <p:spPr>
          <a:xfrm>
            <a:off x="0" y="870011"/>
            <a:ext cx="9152709" cy="5630517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0" y="863056"/>
            <a:ext cx="9144000" cy="5637471"/>
          </a:xfrm>
          <a:prstGeom prst="rect">
            <a:avLst/>
          </a:prstGeom>
          <a:solidFill>
            <a:schemeClr val="bg1">
              <a:lumMod val="95000"/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1290498" y="6513106"/>
            <a:ext cx="2057400" cy="365125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690798" y="6513106"/>
            <a:ext cx="3086100" cy="365125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7999676" y="6513106"/>
            <a:ext cx="459918" cy="365125"/>
          </a:xfrm>
        </p:spPr>
        <p:txBody>
          <a:bodyPr/>
          <a:lstStyle>
            <a:lvl1pPr algn="ctr"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A030E5A4-824E-4647-BDE6-EF7BE9457C71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74475" y="91995"/>
            <a:ext cx="8212175" cy="566737"/>
          </a:xfrm>
        </p:spPr>
        <p:txBody>
          <a:bodyPr vert="horz" wrap="none">
            <a:normAutofit/>
          </a:bodyPr>
          <a:lstStyle>
            <a:lvl1pPr algn="l"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78973" y="1010193"/>
            <a:ext cx="8107678" cy="5389615"/>
          </a:xfrm>
        </p:spPr>
        <p:txBody>
          <a:bodyPr>
            <a:normAutofit/>
          </a:bodyPr>
          <a:lstStyle>
            <a:lvl1pPr marL="357188" indent="-357188">
              <a:lnSpc>
                <a:spcPct val="110000"/>
              </a:lnSpc>
              <a:spcBef>
                <a:spcPts val="1400"/>
              </a:spcBef>
              <a:buClr>
                <a:schemeClr val="accent2">
                  <a:lumMod val="75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357188" indent="-28575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 "/>
              <a:defRPr sz="1600">
                <a:solidFill>
                  <a:srgbClr val="717171"/>
                </a:solidFill>
              </a:defRPr>
            </a:lvl2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27" name="燕尾形 26"/>
          <p:cNvSpPr/>
          <p:nvPr/>
        </p:nvSpPr>
        <p:spPr>
          <a:xfrm>
            <a:off x="8478650" y="6640765"/>
            <a:ext cx="108000" cy="108000"/>
          </a:xfrm>
          <a:prstGeom prst="chevron">
            <a:avLst>
              <a:gd name="adj" fmla="val 6538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燕尾形 27"/>
          <p:cNvSpPr/>
          <p:nvPr/>
        </p:nvSpPr>
        <p:spPr>
          <a:xfrm flipH="1">
            <a:off x="7858698" y="6640765"/>
            <a:ext cx="108000" cy="108000"/>
          </a:xfrm>
          <a:prstGeom prst="chevron">
            <a:avLst>
              <a:gd name="adj" fmla="val 6538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304049" y="0"/>
            <a:ext cx="0" cy="80118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1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C4AFB-1029-4790-AAC8-17445C16634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0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3F356-4818-4F56-9DAE-6472383C7C5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7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A259E-87EC-4067-8505-5989D987830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4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79E13-E1E7-474E-AE73-7036DDF9510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3816F-BB88-48D2-A3E9-1F6D67E6D78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4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FB14-F934-4C19-8A34-ACF9B0E4B09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1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AA3CD-4D09-4BB7-8F95-3759804DC4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6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8" t="51891" r="5280" b="10036"/>
          <a:stretch/>
        </p:blipFill>
        <p:spPr>
          <a:xfrm>
            <a:off x="0" y="2012001"/>
            <a:ext cx="9152709" cy="222764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" y="2012001"/>
            <a:ext cx="9144000" cy="2227641"/>
          </a:xfrm>
          <a:prstGeom prst="rect">
            <a:avLst/>
          </a:prstGeom>
          <a:solidFill>
            <a:schemeClr val="bg1">
              <a:lumMod val="95000"/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1499504" y="6312809"/>
            <a:ext cx="2057400" cy="365125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899804" y="6312809"/>
            <a:ext cx="3086100" cy="365125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7965449" y="6492875"/>
            <a:ext cx="511953" cy="365125"/>
          </a:xfrm>
        </p:spPr>
        <p:txBody>
          <a:bodyPr/>
          <a:lstStyle>
            <a:lvl1pPr algn="ctr"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A030E5A4-824E-4647-BDE6-EF7BE9457C71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3753939" y="2480767"/>
            <a:ext cx="4374917" cy="727896"/>
          </a:xfrm>
          <a:noFill/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zh-CN" altLang="en-US" dirty="0" smtClean="0"/>
              <a:t>此处添加标题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763790" y="3226081"/>
            <a:ext cx="4374917" cy="399736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1600" spc="200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单击此处添加您的副标题</a:t>
            </a:r>
            <a:endParaRPr lang="en-US" altLang="zh-CN" dirty="0" smtClean="0"/>
          </a:p>
        </p:txBody>
      </p:sp>
      <p:cxnSp>
        <p:nvCxnSpPr>
          <p:cNvPr id="15" name="直接连接符 14"/>
          <p:cNvCxnSpPr/>
          <p:nvPr/>
        </p:nvCxnSpPr>
        <p:spPr>
          <a:xfrm>
            <a:off x="1" y="1937912"/>
            <a:ext cx="9144000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221426" y="0"/>
            <a:ext cx="0" cy="366630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燕尾形 21"/>
          <p:cNvSpPr/>
          <p:nvPr/>
        </p:nvSpPr>
        <p:spPr>
          <a:xfrm>
            <a:off x="8478650" y="6640765"/>
            <a:ext cx="108000" cy="108000"/>
          </a:xfrm>
          <a:prstGeom prst="chevron">
            <a:avLst>
              <a:gd name="adj" fmla="val 6538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燕尾形 22"/>
          <p:cNvSpPr/>
          <p:nvPr/>
        </p:nvSpPr>
        <p:spPr>
          <a:xfrm flipH="1">
            <a:off x="7858698" y="6640765"/>
            <a:ext cx="108000" cy="108000"/>
          </a:xfrm>
          <a:prstGeom prst="chevron">
            <a:avLst>
              <a:gd name="adj" fmla="val 6538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8" t="51891" r="5280" b="10036"/>
          <a:stretch/>
        </p:blipFill>
        <p:spPr>
          <a:xfrm>
            <a:off x="0" y="2012001"/>
            <a:ext cx="9152709" cy="222764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" y="2012001"/>
            <a:ext cx="9144000" cy="2227641"/>
          </a:xfrm>
          <a:prstGeom prst="rect">
            <a:avLst/>
          </a:prstGeom>
          <a:solidFill>
            <a:schemeClr val="bg1">
              <a:lumMod val="95000"/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1499504" y="6312809"/>
            <a:ext cx="2057400" cy="365125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899804" y="6312809"/>
            <a:ext cx="3086100" cy="365125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7965449" y="6492875"/>
            <a:ext cx="511953" cy="365125"/>
          </a:xfrm>
        </p:spPr>
        <p:txBody>
          <a:bodyPr/>
          <a:lstStyle>
            <a:lvl1pPr algn="ctr"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A030E5A4-824E-4647-BDE6-EF7BE9457C71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3753939" y="2480767"/>
            <a:ext cx="4374917" cy="727896"/>
          </a:xfrm>
          <a:noFill/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zh-CN" altLang="en-US" dirty="0" smtClean="0"/>
              <a:t>此处添加标题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763790" y="3226081"/>
            <a:ext cx="4374917" cy="399736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1600" spc="200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单击此处添加您的副标题</a:t>
            </a:r>
            <a:endParaRPr lang="en-US" altLang="zh-CN" dirty="0" smtClean="0"/>
          </a:p>
        </p:txBody>
      </p:sp>
      <p:cxnSp>
        <p:nvCxnSpPr>
          <p:cNvPr id="15" name="直接连接符 14"/>
          <p:cNvCxnSpPr/>
          <p:nvPr/>
        </p:nvCxnSpPr>
        <p:spPr>
          <a:xfrm>
            <a:off x="1" y="1937912"/>
            <a:ext cx="9144000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221426" y="0"/>
            <a:ext cx="0" cy="366630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燕尾形 21"/>
          <p:cNvSpPr/>
          <p:nvPr/>
        </p:nvSpPr>
        <p:spPr>
          <a:xfrm>
            <a:off x="8478650" y="6640765"/>
            <a:ext cx="108000" cy="108000"/>
          </a:xfrm>
          <a:prstGeom prst="chevron">
            <a:avLst>
              <a:gd name="adj" fmla="val 6538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燕尾形 22"/>
          <p:cNvSpPr/>
          <p:nvPr/>
        </p:nvSpPr>
        <p:spPr>
          <a:xfrm flipH="1">
            <a:off x="7858698" y="6640765"/>
            <a:ext cx="108000" cy="108000"/>
          </a:xfrm>
          <a:prstGeom prst="chevron">
            <a:avLst>
              <a:gd name="adj" fmla="val 6538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9213128" y="-43185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306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E5A4-824E-4647-BDE6-EF7BE9457C71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298087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E5A4-824E-4647-BDE6-EF7BE9457C71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211864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8" t="1570" r="5280" b="2134"/>
          <a:stretch/>
        </p:blipFill>
        <p:spPr>
          <a:xfrm>
            <a:off x="0" y="870011"/>
            <a:ext cx="9152709" cy="5630517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863056"/>
            <a:ext cx="9144000" cy="5637471"/>
          </a:xfrm>
          <a:prstGeom prst="rect">
            <a:avLst/>
          </a:prstGeom>
          <a:solidFill>
            <a:schemeClr val="bg1">
              <a:lumMod val="95000"/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74400" y="93600"/>
            <a:ext cx="7785827" cy="566737"/>
          </a:xfrm>
        </p:spPr>
        <p:txBody>
          <a:bodyPr vert="horz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7966699" y="6492875"/>
            <a:ext cx="511951" cy="365125"/>
          </a:xfrm>
        </p:spPr>
        <p:txBody>
          <a:bodyPr/>
          <a:lstStyle>
            <a:lvl1pPr algn="ctr"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A030E5A4-824E-4647-BDE6-EF7BE9457C71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  <p:cxnSp>
        <p:nvCxnSpPr>
          <p:cNvPr id="11" name="直接连接符 10"/>
          <p:cNvCxnSpPr/>
          <p:nvPr/>
        </p:nvCxnSpPr>
        <p:spPr>
          <a:xfrm>
            <a:off x="0" y="657754"/>
            <a:ext cx="9144000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04049" y="0"/>
            <a:ext cx="0" cy="80118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燕尾形 23"/>
          <p:cNvSpPr/>
          <p:nvPr/>
        </p:nvSpPr>
        <p:spPr>
          <a:xfrm>
            <a:off x="8478650" y="6640765"/>
            <a:ext cx="108000" cy="108000"/>
          </a:xfrm>
          <a:prstGeom prst="chevron">
            <a:avLst>
              <a:gd name="adj" fmla="val 6538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燕尾形 24"/>
          <p:cNvSpPr/>
          <p:nvPr/>
        </p:nvSpPr>
        <p:spPr>
          <a:xfrm flipH="1">
            <a:off x="7858698" y="6640765"/>
            <a:ext cx="108000" cy="108000"/>
          </a:xfrm>
          <a:prstGeom prst="chevron">
            <a:avLst>
              <a:gd name="adj" fmla="val 6538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5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E5A4-824E-4647-BDE6-EF7BE9457C71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2574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69601" y="404195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3927151" y="934421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669601" y="2004395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E5A4-824E-4647-BDE6-EF7BE9457C71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385320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657754"/>
            <a:ext cx="9144000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863056"/>
            <a:ext cx="9144000" cy="5637471"/>
          </a:xfrm>
          <a:prstGeom prst="rect">
            <a:avLst/>
          </a:prstGeom>
          <a:solidFill>
            <a:schemeClr val="bg1">
              <a:lumMod val="95000"/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燕尾形 10"/>
          <p:cNvSpPr/>
          <p:nvPr/>
        </p:nvSpPr>
        <p:spPr>
          <a:xfrm>
            <a:off x="8478650" y="6640765"/>
            <a:ext cx="108000" cy="108000"/>
          </a:xfrm>
          <a:prstGeom prst="chevron">
            <a:avLst>
              <a:gd name="adj" fmla="val 6538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燕尾形 11"/>
          <p:cNvSpPr/>
          <p:nvPr/>
        </p:nvSpPr>
        <p:spPr>
          <a:xfrm flipH="1">
            <a:off x="7858698" y="6640765"/>
            <a:ext cx="108000" cy="108000"/>
          </a:xfrm>
          <a:prstGeom prst="chevron">
            <a:avLst>
              <a:gd name="adj" fmla="val 6538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04049" y="0"/>
            <a:ext cx="0" cy="80118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70504" y="176907"/>
            <a:ext cx="6248700" cy="5659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78972" y="1049867"/>
            <a:ext cx="7977052" cy="489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10000"/>
              </a:lnSpc>
              <a:spcBef>
                <a:spcPts val="1400"/>
              </a:spcBef>
              <a:buClr>
                <a:schemeClr val="accent2">
                  <a:lumMod val="75000"/>
                </a:schemeClr>
              </a:buClr>
            </a:pPr>
            <a:r>
              <a:rPr lang="zh-CN" altLang="en-US" dirty="0" smtClean="0"/>
              <a:t>单击此处编辑母版文本样式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dirty="0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89904" y="62605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290204" y="62605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020593" y="6504400"/>
            <a:ext cx="40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030E5A4-824E-4647-BDE6-EF7BE9457C71}" type="slidenum">
              <a:rPr lang="en-US" altLang="zh-CN" smtClean="0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89869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42331C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357188" indent="-269875" algn="just" defTabSz="914400" rtl="0" eaLnBrk="1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chemeClr val="accent1">
            <a:lumMod val="75000"/>
          </a:schemeClr>
        </a:buClr>
        <a:buSzPct val="60000"/>
        <a:buFont typeface="Arial" panose="020B0604020202020204" pitchFamily="34" charset="0"/>
        <a:buChar char="▲"/>
        <a:defRPr lang="zh-CN" altLang="en-US" sz="2000" kern="1200" spc="60" baseline="0" dirty="0" smtClean="0">
          <a:solidFill>
            <a:schemeClr val="accent6">
              <a:lumMod val="7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188" indent="-269875" algn="just" defTabSz="914400" rtl="0" eaLnBrk="1" latinLnBrk="0" hangingPunct="1">
        <a:lnSpc>
          <a:spcPct val="140000"/>
        </a:lnSpc>
        <a:spcBef>
          <a:spcPts val="800"/>
        </a:spcBef>
        <a:spcAft>
          <a:spcPts val="0"/>
        </a:spcAft>
        <a:buClr>
          <a:schemeClr val="accent4">
            <a:lumMod val="75000"/>
          </a:schemeClr>
        </a:buClr>
        <a:buSzPct val="70000"/>
        <a:buFont typeface="Arial" panose="020B0604020202020204" pitchFamily="34" charset="0"/>
        <a:buChar char=" "/>
        <a:defRPr lang="zh-CN" altLang="en-US" sz="1600" kern="1200" spc="60" baseline="0" dirty="0" smtClean="0">
          <a:solidFill>
            <a:srgbClr val="71717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zh-CN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zh-CN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20479D1E-6A83-4068-900B-E84A1D23F93C}" type="slidenum">
              <a:rPr kumimoji="0" lang="en-US" altLang="zh-CN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3481" y="2348880"/>
            <a:ext cx="6707187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Constantia" pitchFamily="18" charset="0"/>
              </a:rPr>
              <a:t>Unit 2 </a:t>
            </a:r>
            <a:br>
              <a:rPr lang="en-US" altLang="zh-CN" b="1" dirty="0" smtClean="0">
                <a:latin typeface="Constantia" pitchFamily="18" charset="0"/>
              </a:rPr>
            </a:br>
            <a:r>
              <a:rPr lang="en-US" altLang="zh-CN" b="1" dirty="0" smtClean="0">
                <a:latin typeface="Constantia" pitchFamily="18" charset="0"/>
              </a:rPr>
              <a:t>Traditional Festivals</a:t>
            </a:r>
            <a:endParaRPr lang="zh-CN" altLang="zh-CN" b="1" dirty="0" smtClean="0"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149725"/>
            <a:ext cx="8229600" cy="25066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CN" dirty="0" smtClean="0"/>
          </a:p>
          <a:p>
            <a:pPr eaLnBrk="1" hangingPunct="1">
              <a:buFontTx/>
              <a:buNone/>
            </a:pPr>
            <a:endParaRPr lang="en-US" altLang="zh-CN" dirty="0" smtClean="0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900113" y="5300663"/>
            <a:ext cx="7273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0" lang="zh-CN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08050"/>
            <a:ext cx="7772400" cy="792163"/>
          </a:xfrm>
        </p:spPr>
        <p:txBody>
          <a:bodyPr/>
          <a:lstStyle/>
          <a:p>
            <a:pPr algn="ctr"/>
            <a:r>
              <a:rPr lang="zh-CN" altLang="en-US" sz="3200" b="1"/>
              <a:t>韩国江陵端午祭</a:t>
            </a:r>
          </a:p>
        </p:txBody>
      </p:sp>
      <p:sp>
        <p:nvSpPr>
          <p:cNvPr id="111206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16113"/>
            <a:ext cx="7772400" cy="43005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</a:rPr>
              <a:t>江陵端午祭於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2005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</a:rPr>
              <a:t>年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11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</a:rPr>
              <a:t>月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25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</a:rPr>
              <a:t>日被聯合國教科文組織指定為世界文化遺產。江陵端午祭是以大關嶺城隍舉辦的祭祀為雛型，於端午節當天舉行的傳統慶典。端午祭自向神獻酒的農曆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</a:rPr>
              <a:t>月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20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</a:rPr>
              <a:t>日開始，一直到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5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</a:rPr>
              <a:t>月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6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</a:rPr>
              <a:t>日結束，端午祭於江陵南大川邊的端午場等地舉行。</a:t>
            </a: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</a:rPr>
              <a:t>端午祭上可以看到假面劇、端午巫術、盪鞦韆、尤茨遊戲等民俗遊戲及各種表演，還可以學唱歌或親手製作假面等。雖然端午節也是中國固有的民俗節慶，但韓國的端午節有不同的文化背景和傳統。</a:t>
            </a: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</a:rPr>
              <a:t>江陵端午祭是繼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2001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</a:rPr>
              <a:t>年的宗廟祭禮及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2003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</a:rPr>
              <a:t>年的板索裏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</a:rPr>
              <a:t>韓國清唱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)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</a:rPr>
              <a:t>後，又一個被指定為世界文化遺產的文化活動。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052513"/>
            <a:ext cx="7772400" cy="720725"/>
          </a:xfrm>
        </p:spPr>
        <p:txBody>
          <a:bodyPr/>
          <a:lstStyle/>
          <a:p>
            <a:pPr algn="ctr"/>
            <a:r>
              <a:rPr lang="en-US" altLang="zh-CN" sz="3200" b="1"/>
              <a:t>“</a:t>
            </a:r>
            <a:r>
              <a:rPr lang="zh-CN" altLang="en-US" sz="3200" b="1"/>
              <a:t>祥和中国节”全球华人申遗活动</a:t>
            </a:r>
            <a:endParaRPr lang="zh-CN" altLang="en-US" sz="3200"/>
          </a:p>
        </p:txBody>
      </p:sp>
      <p:sp>
        <p:nvSpPr>
          <p:cNvPr id="111309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060575"/>
            <a:ext cx="7772400" cy="41560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2010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</a:rPr>
              <a:t>年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8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</a:rPr>
              <a:t>月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1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</a:rPr>
              <a:t>日，由湖南广播电视台旗下七家广播媒体联合发起的“祥和中国节”全球华人申遗活动将在北京正式启动，一场遍及全年度的声势浩大的华人申遗倡议活动就此隆重拉开帷幕。</a:t>
            </a:r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</a:rPr>
              <a:t>“全球华人申遗倡议”活动横跨七夕、中秋、重阳、春节、元宵五大中国传统节日，将汇聚已经申请成功的“中国物质文化遗产”项目，以各个节日为平台，使其能得以在世界面前进行魅力展示，进而推动人类对其的关注与保护。</a:t>
            </a:r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</a:rPr>
              <a:t>本次“全球华人申遗倡议”活动是首次大规模联合中国大陆及港澳台、以及境外华人广播媒体的一次大联盟。旨在统一发声，为中国传统节日文化造势，激发数亿华人的爱国热情和民族情结。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790575"/>
          </a:xfrm>
        </p:spPr>
        <p:txBody>
          <a:bodyPr/>
          <a:lstStyle/>
          <a:p>
            <a:pPr algn="ctr"/>
            <a:r>
              <a:rPr lang="en-US" altLang="zh-CN" sz="3200"/>
              <a:t>Topics for discussion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101850"/>
            <a:ext cx="7772400" cy="4351486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1. The Dragon Boat Festival originated from China, but South Korea bid to UNESCO and had their celebrations of the festival (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</a:rPr>
              <a:t>端午祭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) inscribed in the List of World Cultural Heritage. What do you think of it? </a:t>
            </a:r>
          </a:p>
          <a:p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2. Hunan Radio is cooperating with news agencies and government departments in preparing traditional festivals (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</a:rPr>
              <a:t>祥和中国节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</a:rPr>
              <a:t>) for the bidding to UNESCO. How urgent is it? Will these festivals be inscribed in the List of World Cultural Heritage? </a:t>
            </a:r>
            <a:endParaRPr lang="en-US" altLang="zh-CN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altLang="zh-CN" sz="2400" dirty="0" smtClean="0">
                <a:solidFill>
                  <a:schemeClr val="tx1">
                    <a:lumMod val="50000"/>
                  </a:schemeClr>
                </a:solidFill>
              </a:rPr>
              <a:t>3. Are traditional Chinese festivals losing their cultural value? Are they being increasingly commercialized?</a:t>
            </a:r>
            <a:endParaRPr lang="en-US" altLang="zh-CN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448484">
            <a:off x="611560" y="1772816"/>
            <a:ext cx="7905044" cy="2160241"/>
          </a:xfrm>
        </p:spPr>
        <p:txBody>
          <a:bodyPr>
            <a:normAutofit/>
          </a:bodyPr>
          <a:lstStyle/>
          <a:p>
            <a:pPr marL="87313" indent="0">
              <a:buNone/>
            </a:pPr>
            <a:r>
              <a:rPr lang="en-US" altLang="zh-CN" sz="6600" b="1" dirty="0" smtClean="0">
                <a:solidFill>
                  <a:srgbClr val="00B050"/>
                </a:solidFill>
                <a:latin typeface="方正舒体" pitchFamily="2" charset="-122"/>
                <a:ea typeface="方正舒体" pitchFamily="2" charset="-122"/>
              </a:rPr>
              <a:t>See you next time!</a:t>
            </a:r>
            <a:endParaRPr lang="en-NZ" sz="6600" b="1" dirty="0">
              <a:solidFill>
                <a:srgbClr val="00B050"/>
              </a:solidFill>
              <a:latin typeface="方正舒体" pitchFamily="2" charset="-122"/>
              <a:ea typeface="方正舒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69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052513"/>
            <a:ext cx="7772400" cy="504825"/>
          </a:xfrm>
        </p:spPr>
        <p:txBody>
          <a:bodyPr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</a:rPr>
              <a:t>What </a:t>
            </a:r>
            <a:r>
              <a:rPr lang="en-US" altLang="zh-CN" sz="2800" dirty="0">
                <a:solidFill>
                  <a:schemeClr val="tx1"/>
                </a:solidFill>
              </a:rPr>
              <a:t>is “</a:t>
            </a:r>
            <a:r>
              <a:rPr lang="zh-CN" altLang="en-US" sz="2800" dirty="0">
                <a:solidFill>
                  <a:schemeClr val="tx1"/>
                </a:solidFill>
              </a:rPr>
              <a:t>年</a:t>
            </a:r>
            <a:r>
              <a:rPr lang="en-US" altLang="zh-CN" sz="2800" dirty="0">
                <a:solidFill>
                  <a:schemeClr val="tx1"/>
                </a:solidFill>
              </a:rPr>
              <a:t>”? </a:t>
            </a:r>
            <a:r>
              <a:rPr lang="zh-CN" altLang="en-US" sz="2800" dirty="0">
                <a:solidFill>
                  <a:schemeClr val="tx1"/>
                </a:solidFill>
              </a:rPr>
              <a:t> </a:t>
            </a:r>
            <a:r>
              <a:rPr lang="en-US" altLang="zh-CN" sz="2800" dirty="0">
                <a:solidFill>
                  <a:schemeClr val="tx1"/>
                </a:solidFill>
              </a:rPr>
              <a:t>What does “</a:t>
            </a:r>
            <a:r>
              <a:rPr lang="zh-CN" altLang="en-US" sz="2800" dirty="0">
                <a:solidFill>
                  <a:schemeClr val="tx1"/>
                </a:solidFill>
              </a:rPr>
              <a:t>过年” </a:t>
            </a:r>
            <a:r>
              <a:rPr lang="en-US" altLang="zh-CN" sz="2800" dirty="0">
                <a:solidFill>
                  <a:schemeClr val="tx1"/>
                </a:solidFill>
              </a:rPr>
              <a:t>originally mean? </a:t>
            </a:r>
            <a:r>
              <a:rPr lang="zh-CN" altLang="en-US" sz="2800" dirty="0" smtClean="0"/>
              <a:t>？ </a:t>
            </a:r>
            <a:endParaRPr lang="zh-CN" altLang="en-US" sz="2800" dirty="0"/>
          </a:p>
        </p:txBody>
      </p:sp>
      <p:pic>
        <p:nvPicPr>
          <p:cNvPr id="1092613" name="Picture 5" descr="春节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6191250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7313" y="4653136"/>
            <a:ext cx="2924198" cy="525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en-NZ" sz="2400" b="1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Firecrackers (</a:t>
            </a:r>
            <a:r>
              <a:rPr lang="zh-CN" alt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爆竹</a:t>
            </a:r>
            <a:r>
              <a:rPr lang="en-NZ" sz="2400" b="1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7812360" y="1129177"/>
            <a:ext cx="864096" cy="504478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422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What is </a:t>
            </a:r>
            <a:r>
              <a:rPr lang="en-US" altLang="zh-CN" sz="2400" b="1" i="1" dirty="0" err="1">
                <a:solidFill>
                  <a:schemeClr val="tx1"/>
                </a:solidFill>
              </a:rPr>
              <a:t>jiao</a:t>
            </a:r>
            <a:r>
              <a:rPr lang="en-US" altLang="zh-CN" sz="2400" b="1" i="1" dirty="0">
                <a:solidFill>
                  <a:schemeClr val="tx1"/>
                </a:solidFill>
              </a:rPr>
              <a:t> </a:t>
            </a:r>
            <a:r>
              <a:rPr lang="en-US" altLang="zh-CN" sz="2400" b="1" i="1" dirty="0" err="1">
                <a:solidFill>
                  <a:schemeClr val="tx1"/>
                </a:solidFill>
              </a:rPr>
              <a:t>zi</a:t>
            </a:r>
            <a:r>
              <a:rPr lang="en-US" altLang="zh-CN" sz="2400" b="1" dirty="0">
                <a:solidFill>
                  <a:schemeClr val="tx1"/>
                </a:solidFill>
              </a:rPr>
              <a:t>? Why is it so popular with the Chinese? </a:t>
            </a:r>
          </a:p>
          <a:p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47053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2979867" y="1458103"/>
            <a:ext cx="858332" cy="530737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44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052513"/>
            <a:ext cx="7772400" cy="647700"/>
          </a:xfrm>
        </p:spPr>
        <p:txBody>
          <a:bodyPr/>
          <a:lstStyle/>
          <a:p>
            <a:pPr algn="ctr"/>
            <a:r>
              <a:rPr lang="en-US" altLang="zh-CN" sz="2800" dirty="0"/>
              <a:t>How is the New Year celebrated abroad? </a:t>
            </a:r>
          </a:p>
        </p:txBody>
      </p:sp>
      <p:pic>
        <p:nvPicPr>
          <p:cNvPr id="1094660" name="Picture 4" descr="lion danc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35163"/>
            <a:ext cx="5976938" cy="44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8172400" y="1124744"/>
            <a:ext cx="648072" cy="576064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739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908050"/>
            <a:ext cx="7772400" cy="504825"/>
          </a:xfrm>
        </p:spPr>
        <p:txBody>
          <a:bodyPr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What do you know about the lantern exhibitions</a:t>
            </a:r>
            <a:r>
              <a:rPr lang="en-US" altLang="zh-CN" sz="2800" dirty="0" smtClean="0">
                <a:solidFill>
                  <a:schemeClr val="tx1"/>
                </a:solidFill>
              </a:rPr>
              <a:t>? 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pic>
        <p:nvPicPr>
          <p:cNvPr id="1096709" name="Picture 5" descr="元宵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6287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6462414" y="908720"/>
            <a:ext cx="773882" cy="521208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087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40" y="-99392"/>
            <a:ext cx="6248700" cy="1584175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yuan</a:t>
            </a:r>
            <a:r>
              <a:rPr lang="en-US" dirty="0"/>
              <a:t> </a:t>
            </a:r>
            <a:r>
              <a:rPr lang="en-US" dirty="0" err="1"/>
              <a:t>xiao</a:t>
            </a:r>
            <a:r>
              <a:rPr lang="en-US" dirty="0"/>
              <a:t> symbolic of? </a:t>
            </a:r>
            <a:br>
              <a:rPr lang="en-US" dirty="0"/>
            </a:b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4" y="1814513"/>
            <a:ext cx="5204329" cy="34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6732240" y="0"/>
            <a:ext cx="792088" cy="69269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285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052513"/>
            <a:ext cx="7772400" cy="647700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How are </a:t>
            </a:r>
            <a:r>
              <a:rPr lang="en-US" altLang="zh-CN" dirty="0" err="1">
                <a:solidFill>
                  <a:schemeClr val="tx1"/>
                </a:solidFill>
              </a:rPr>
              <a:t>Duanwu</a:t>
            </a:r>
            <a:r>
              <a:rPr lang="en-US" altLang="zh-CN" dirty="0">
                <a:solidFill>
                  <a:schemeClr val="tx1"/>
                </a:solidFill>
              </a:rPr>
              <a:t> customs related to </a:t>
            </a:r>
            <a:r>
              <a:rPr lang="en-US" altLang="zh-CN" dirty="0" err="1">
                <a:solidFill>
                  <a:schemeClr val="tx1"/>
                </a:solidFill>
              </a:rPr>
              <a:t>Qu</a:t>
            </a:r>
            <a:r>
              <a:rPr lang="en-US" altLang="zh-CN" dirty="0">
                <a:solidFill>
                  <a:schemeClr val="tx1"/>
                </a:solidFill>
              </a:rPr>
              <a:t> Yuan? </a:t>
            </a:r>
            <a:endParaRPr lang="en-US" altLang="zh-CN" sz="3200" dirty="0">
              <a:solidFill>
                <a:schemeClr val="tx1"/>
              </a:solidFill>
            </a:endParaRPr>
          </a:p>
        </p:txBody>
      </p:sp>
      <p:pic>
        <p:nvPicPr>
          <p:cNvPr id="1101831" name="Picture 7" descr="端午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060575"/>
            <a:ext cx="648017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7651242" y="1196752"/>
            <a:ext cx="809190" cy="68237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66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7772400" cy="790575"/>
          </a:xfrm>
        </p:spPr>
        <p:txBody>
          <a:bodyPr/>
          <a:lstStyle/>
          <a:p>
            <a:pPr algn="ctr"/>
            <a:r>
              <a:rPr lang="en-US" altLang="zh-CN" dirty="0" smtClean="0"/>
              <a:t>Questions Concerning Section A</a:t>
            </a:r>
            <a:endParaRPr lang="en-US" altLang="zh-CN" sz="3200" dirty="0"/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6793"/>
            <a:ext cx="9036496" cy="4659858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1. Why did ancient Chinese people start the year in late Jan. or early Feb.?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2. What is </a:t>
            </a:r>
            <a:r>
              <a:rPr lang="en-US" altLang="zh-CN" sz="2400" dirty="0" smtClean="0">
                <a:solidFill>
                  <a:schemeClr val="tx1"/>
                </a:solidFill>
              </a:rPr>
              <a:t>“</a:t>
            </a:r>
            <a:r>
              <a:rPr lang="zh-CN" altLang="en-US" sz="2400" dirty="0" smtClean="0">
                <a:solidFill>
                  <a:schemeClr val="tx1"/>
                </a:solidFill>
              </a:rPr>
              <a:t>年</a:t>
            </a:r>
            <a:r>
              <a:rPr lang="en-US" altLang="zh-CN" sz="2400" dirty="0" smtClean="0">
                <a:solidFill>
                  <a:schemeClr val="tx1"/>
                </a:solidFill>
              </a:rPr>
              <a:t>”? 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What does “</a:t>
            </a:r>
            <a:r>
              <a:rPr lang="zh-CN" altLang="en-US" sz="2400" dirty="0">
                <a:solidFill>
                  <a:schemeClr val="tx1"/>
                </a:solidFill>
              </a:rPr>
              <a:t>过年” </a:t>
            </a:r>
            <a:r>
              <a:rPr lang="en-US" altLang="zh-CN" sz="2400" dirty="0">
                <a:solidFill>
                  <a:schemeClr val="tx1"/>
                </a:solidFill>
              </a:rPr>
              <a:t>originally mean? 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3. How do the Chinese celebrate the Lunar New Year? 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4. What does “</a:t>
            </a:r>
            <a:r>
              <a:rPr lang="zh-CN" altLang="en-US" sz="2400" dirty="0">
                <a:solidFill>
                  <a:schemeClr val="tx1"/>
                </a:solidFill>
              </a:rPr>
              <a:t>守岁” </a:t>
            </a:r>
            <a:r>
              <a:rPr lang="en-US" altLang="zh-CN" sz="2400" dirty="0">
                <a:solidFill>
                  <a:schemeClr val="tx1"/>
                </a:solidFill>
              </a:rPr>
              <a:t>mean? 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5. What is </a:t>
            </a:r>
            <a:r>
              <a:rPr lang="en-US" altLang="zh-CN" sz="2400" i="1" dirty="0" err="1">
                <a:solidFill>
                  <a:schemeClr val="tx1"/>
                </a:solidFill>
              </a:rPr>
              <a:t>jiao</a:t>
            </a:r>
            <a:r>
              <a:rPr lang="en-US" altLang="zh-CN" sz="2400" i="1" dirty="0">
                <a:solidFill>
                  <a:schemeClr val="tx1"/>
                </a:solidFill>
              </a:rPr>
              <a:t> </a:t>
            </a:r>
            <a:r>
              <a:rPr lang="en-US" altLang="zh-CN" sz="2400" i="1" dirty="0" err="1">
                <a:solidFill>
                  <a:schemeClr val="tx1"/>
                </a:solidFill>
              </a:rPr>
              <a:t>zi</a:t>
            </a:r>
            <a:r>
              <a:rPr lang="en-US" altLang="zh-CN" sz="2400" dirty="0">
                <a:solidFill>
                  <a:schemeClr val="tx1"/>
                </a:solidFill>
              </a:rPr>
              <a:t>? Why is it so popular with the Chinese? 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6. What other customs of celebrating the New Year do you know? 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7. How is the New Year celebrated abroad? </a:t>
            </a:r>
          </a:p>
        </p:txBody>
      </p:sp>
      <p:sp>
        <p:nvSpPr>
          <p:cNvPr id="3" name="Action Button: Forward or Next 2">
            <a:hlinkClick r:id="rId2" action="ppaction://hlinksldjump" highlightClick="1"/>
          </p:cNvPr>
          <p:cNvSpPr/>
          <p:nvPr/>
        </p:nvSpPr>
        <p:spPr>
          <a:xfrm>
            <a:off x="8101584" y="2636912"/>
            <a:ext cx="718888" cy="377192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Action Button: Forward or Next 3">
            <a:hlinkClick r:id="rId3" action="ppaction://hlinksldjump" highlightClick="1"/>
          </p:cNvPr>
          <p:cNvSpPr/>
          <p:nvPr/>
        </p:nvSpPr>
        <p:spPr>
          <a:xfrm>
            <a:off x="8604448" y="4221088"/>
            <a:ext cx="614512" cy="36004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Action Button: Forward or Next 4">
            <a:hlinkClick r:id="rId4" action="ppaction://hlinksldjump" highlightClick="1"/>
          </p:cNvPr>
          <p:cNvSpPr/>
          <p:nvPr/>
        </p:nvSpPr>
        <p:spPr>
          <a:xfrm>
            <a:off x="7009996" y="5733256"/>
            <a:ext cx="658348" cy="432048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438" y="864005"/>
            <a:ext cx="6248700" cy="565923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What is</a:t>
            </a:r>
            <a:r>
              <a:rPr lang="en-US" altLang="zh-CN" i="1" dirty="0">
                <a:solidFill>
                  <a:schemeClr val="tx1"/>
                </a:solidFill>
              </a:rPr>
              <a:t> </a:t>
            </a:r>
            <a:r>
              <a:rPr lang="en-US" altLang="zh-CN" i="1" dirty="0" err="1">
                <a:solidFill>
                  <a:schemeClr val="tx1"/>
                </a:solidFill>
              </a:rPr>
              <a:t>zongzi</a:t>
            </a:r>
            <a:r>
              <a:rPr lang="en-US" altLang="zh-CN" dirty="0">
                <a:solidFill>
                  <a:schemeClr val="tx1"/>
                </a:solidFill>
              </a:rPr>
              <a:t>? </a:t>
            </a:r>
            <a:endParaRPr lang="en-NZ" dirty="0">
              <a:solidFill>
                <a:schemeClr val="tx1"/>
              </a:solidFill>
            </a:endParaRPr>
          </a:p>
        </p:txBody>
      </p:sp>
      <p:pic>
        <p:nvPicPr>
          <p:cNvPr id="3" name="Picture 5" descr="端午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460216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6804248" y="908720"/>
            <a:ext cx="1042416" cy="104241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149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838200"/>
            <a:ext cx="3168650" cy="2230438"/>
          </a:xfrm>
        </p:spPr>
        <p:txBody>
          <a:bodyPr/>
          <a:lstStyle/>
          <a:p>
            <a:r>
              <a:rPr lang="en-US" altLang="zh-CN" sz="3200" dirty="0"/>
              <a:t>What do you know about the myth of </a:t>
            </a:r>
            <a:r>
              <a:rPr lang="en-US" altLang="zh-CN" sz="3200" dirty="0" err="1"/>
              <a:t>Chang’e</a:t>
            </a:r>
            <a:r>
              <a:rPr lang="en-US" altLang="zh-CN" sz="3200" dirty="0"/>
              <a:t> and </a:t>
            </a:r>
            <a:r>
              <a:rPr lang="en-US" altLang="zh-CN" sz="3200" dirty="0" err="1"/>
              <a:t>Houyi</a:t>
            </a:r>
            <a:r>
              <a:rPr lang="en-US" altLang="zh-CN" sz="3200" dirty="0" smtClean="0"/>
              <a:t>? </a:t>
            </a:r>
            <a:endParaRPr lang="en-US" altLang="zh-CN" sz="3200" dirty="0"/>
          </a:p>
        </p:txBody>
      </p:sp>
      <p:pic>
        <p:nvPicPr>
          <p:cNvPr id="1107973" name="Picture 5" descr="42671606469341262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765175"/>
            <a:ext cx="4229100" cy="559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7974" name="Picture 6" descr="changer-beny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3455987" cy="276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Home 1">
            <a:hlinkClick r:id="rId4" action="ppaction://hlinksldjump" highlightClick="1"/>
          </p:cNvPr>
          <p:cNvSpPr/>
          <p:nvPr/>
        </p:nvSpPr>
        <p:spPr>
          <a:xfrm>
            <a:off x="3275856" y="2605743"/>
            <a:ext cx="792336" cy="692248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706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836613"/>
            <a:ext cx="7772400" cy="647700"/>
          </a:xfrm>
        </p:spPr>
        <p:txBody>
          <a:bodyPr/>
          <a:lstStyle/>
          <a:p>
            <a:pPr algn="ctr"/>
            <a:r>
              <a:rPr lang="en-US" altLang="zh-CN" sz="2800" dirty="0"/>
              <a:t>Why do we have fish during the Spring Festival</a:t>
            </a:r>
            <a:r>
              <a:rPr lang="en-US" altLang="zh-CN" sz="2800" dirty="0" smtClean="0"/>
              <a:t>?</a:t>
            </a:r>
            <a:endParaRPr lang="en-US" altLang="zh-CN" sz="2800" dirty="0"/>
          </a:p>
        </p:txBody>
      </p:sp>
      <p:pic>
        <p:nvPicPr>
          <p:cNvPr id="1090565" name="Picture 5" descr="春节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09763"/>
            <a:ext cx="5545138" cy="44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Questions concerning Section B</a:t>
            </a:r>
            <a:endParaRPr lang="en-NZ" dirty="0"/>
          </a:p>
        </p:txBody>
      </p:sp>
      <p:sp>
        <p:nvSpPr>
          <p:cNvPr id="1095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69875">
              <a:lnSpc>
                <a:spcPct val="12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</a:pPr>
            <a:r>
              <a:rPr lang="en-US" altLang="zh-CN" sz="2400" dirty="0">
                <a:solidFill>
                  <a:schemeClr val="tx1"/>
                </a:solidFill>
              </a:rPr>
              <a:t>1. Why is Jan. 15 of the lunar calendar called the Lantern Festival? </a:t>
            </a:r>
          </a:p>
          <a:p>
            <a:pPr indent="-269875">
              <a:lnSpc>
                <a:spcPct val="12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</a:pPr>
            <a:r>
              <a:rPr lang="en-US" altLang="zh-CN" sz="2400" dirty="0">
                <a:solidFill>
                  <a:schemeClr val="tx1"/>
                </a:solidFill>
              </a:rPr>
              <a:t>2. What do you know about the lantern exhibitions? </a:t>
            </a:r>
          </a:p>
          <a:p>
            <a:pPr indent="-269875">
              <a:lnSpc>
                <a:spcPct val="12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</a:pPr>
            <a:r>
              <a:rPr lang="en-US" altLang="zh-CN" sz="2400" dirty="0">
                <a:solidFill>
                  <a:schemeClr val="tx1"/>
                </a:solidFill>
              </a:rPr>
              <a:t>3. What is </a:t>
            </a:r>
            <a:r>
              <a:rPr lang="en-US" altLang="zh-CN" sz="2400" dirty="0" err="1">
                <a:solidFill>
                  <a:schemeClr val="tx1"/>
                </a:solidFill>
              </a:rPr>
              <a:t>yuan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xiao</a:t>
            </a:r>
            <a:r>
              <a:rPr lang="en-US" altLang="zh-CN" sz="2400" dirty="0">
                <a:solidFill>
                  <a:schemeClr val="tx1"/>
                </a:solidFill>
              </a:rPr>
              <a:t> symbolic of? </a:t>
            </a:r>
          </a:p>
          <a:p>
            <a:pPr indent="-269875">
              <a:lnSpc>
                <a:spcPct val="12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</a:pPr>
            <a:r>
              <a:rPr lang="en-US" altLang="zh-CN" sz="2400" dirty="0">
                <a:solidFill>
                  <a:schemeClr val="tx1"/>
                </a:solidFill>
              </a:rPr>
              <a:t>4. How is the Lantern Festival celebrated in your hometown?</a:t>
            </a:r>
          </a:p>
        </p:txBody>
      </p:sp>
      <p:sp>
        <p:nvSpPr>
          <p:cNvPr id="3" name="Action Button: Forward or Next 2">
            <a:hlinkClick r:id="rId2" action="ppaction://hlinksldjump" highlightClick="1"/>
          </p:cNvPr>
          <p:cNvSpPr/>
          <p:nvPr/>
        </p:nvSpPr>
        <p:spPr>
          <a:xfrm>
            <a:off x="8388424" y="1988840"/>
            <a:ext cx="827584" cy="504056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Action Button: Forward or Next 3">
            <a:hlinkClick r:id="rId3" action="ppaction://hlinksldjump" highlightClick="1"/>
          </p:cNvPr>
          <p:cNvSpPr/>
          <p:nvPr/>
        </p:nvSpPr>
        <p:spPr>
          <a:xfrm>
            <a:off x="5929838" y="2780928"/>
            <a:ext cx="792088" cy="404638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908050"/>
            <a:ext cx="7772400" cy="649288"/>
          </a:xfrm>
        </p:spPr>
        <p:txBody>
          <a:bodyPr/>
          <a:lstStyle/>
          <a:p>
            <a:pPr algn="ctr"/>
            <a:r>
              <a:rPr lang="en-US" altLang="zh-CN" sz="3200"/>
              <a:t>An imperial celebration </a:t>
            </a:r>
          </a:p>
        </p:txBody>
      </p:sp>
      <p:pic>
        <p:nvPicPr>
          <p:cNvPr id="1098757" name="Picture 5" descr="元宵5宫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73238"/>
            <a:ext cx="6553200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Questions Concerning Section C</a:t>
            </a:r>
            <a:endParaRPr lang="en-NZ" dirty="0"/>
          </a:p>
        </p:txBody>
      </p:sp>
      <p:sp>
        <p:nvSpPr>
          <p:cNvPr id="1100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1. What do you know about 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</a:rPr>
              <a:t>Qu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 Yuan? </a:t>
            </a:r>
          </a:p>
          <a:p>
            <a:r>
              <a:rPr lang="en-US" altLang="zh-CN" sz="2800" dirty="0">
                <a:solidFill>
                  <a:schemeClr val="tx2"/>
                </a:solidFill>
              </a:rPr>
              <a:t>2. How are </a:t>
            </a:r>
            <a:r>
              <a:rPr lang="en-US" altLang="zh-CN" sz="2800" dirty="0" err="1">
                <a:solidFill>
                  <a:schemeClr val="tx2"/>
                </a:solidFill>
              </a:rPr>
              <a:t>Duanwu</a:t>
            </a:r>
            <a:r>
              <a:rPr lang="en-US" altLang="zh-CN" sz="2800" dirty="0">
                <a:solidFill>
                  <a:schemeClr val="tx2"/>
                </a:solidFill>
              </a:rPr>
              <a:t> customs related to </a:t>
            </a:r>
            <a:r>
              <a:rPr lang="en-US" altLang="zh-CN" sz="2800" dirty="0" err="1">
                <a:solidFill>
                  <a:schemeClr val="tx2"/>
                </a:solidFill>
              </a:rPr>
              <a:t>Qu</a:t>
            </a:r>
            <a:r>
              <a:rPr lang="en-US" altLang="zh-CN" sz="2800" dirty="0">
                <a:solidFill>
                  <a:schemeClr val="tx2"/>
                </a:solidFill>
              </a:rPr>
              <a:t> Yuan? </a:t>
            </a:r>
          </a:p>
          <a:p>
            <a:r>
              <a:rPr lang="en-US" altLang="zh-CN" sz="2800" dirty="0">
                <a:solidFill>
                  <a:schemeClr val="tx2"/>
                </a:solidFill>
              </a:rPr>
              <a:t>3. What is</a:t>
            </a:r>
            <a:r>
              <a:rPr lang="en-US" altLang="zh-CN" sz="2800" i="1" dirty="0">
                <a:solidFill>
                  <a:schemeClr val="tx2"/>
                </a:solidFill>
              </a:rPr>
              <a:t> </a:t>
            </a:r>
            <a:r>
              <a:rPr lang="en-US" altLang="zh-CN" sz="2800" i="1" dirty="0" err="1">
                <a:solidFill>
                  <a:schemeClr val="tx2"/>
                </a:solidFill>
              </a:rPr>
              <a:t>zongzi</a:t>
            </a:r>
            <a:r>
              <a:rPr lang="en-US" altLang="zh-CN" sz="2800" dirty="0">
                <a:solidFill>
                  <a:schemeClr val="tx2"/>
                </a:solidFill>
              </a:rPr>
              <a:t>? </a:t>
            </a:r>
            <a:endParaRPr lang="en-US" altLang="zh-CN" sz="2800" dirty="0" smtClean="0">
              <a:solidFill>
                <a:schemeClr val="tx2"/>
              </a:solidFill>
            </a:endParaRPr>
          </a:p>
          <a:p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</a:rPr>
              <a:t>4. Do you know any of </a:t>
            </a:r>
            <a:r>
              <a:rPr lang="en-US" altLang="zh-CN" sz="2800" dirty="0" err="1" smtClean="0">
                <a:solidFill>
                  <a:schemeClr val="tx1">
                    <a:lumMod val="50000"/>
                  </a:schemeClr>
                </a:solidFill>
              </a:rPr>
              <a:t>Qu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</a:rPr>
              <a:t> Yuan’s poems that are closely related to Hunan?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Action Button: Forward or Next 2">
            <a:hlinkClick r:id="rId2" action="ppaction://hlinksldjump" highlightClick="1"/>
          </p:cNvPr>
          <p:cNvSpPr/>
          <p:nvPr/>
        </p:nvSpPr>
        <p:spPr>
          <a:xfrm>
            <a:off x="2225532" y="2204864"/>
            <a:ext cx="745935" cy="521208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Action Button: Forward or Next 3">
            <a:hlinkClick r:id="rId3" action="ppaction://hlinksldjump" highlightClick="1"/>
          </p:cNvPr>
          <p:cNvSpPr/>
          <p:nvPr/>
        </p:nvSpPr>
        <p:spPr>
          <a:xfrm>
            <a:off x="4464639" y="2880364"/>
            <a:ext cx="720080" cy="521208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908050"/>
            <a:ext cx="7772400" cy="576263"/>
          </a:xfrm>
        </p:spPr>
        <p:txBody>
          <a:bodyPr/>
          <a:lstStyle/>
          <a:p>
            <a:pPr algn="ctr"/>
            <a:r>
              <a:rPr lang="en-US" altLang="zh-CN" sz="3200"/>
              <a:t>A dragon boat race in Dublin</a:t>
            </a:r>
          </a:p>
        </p:txBody>
      </p:sp>
      <p:pic>
        <p:nvPicPr>
          <p:cNvPr id="1103877" name="Picture 5" descr="rac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6696075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948" name="Picture 4" descr="元宵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01208"/>
            <a:ext cx="192895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Questions Concerning Section D</a:t>
            </a:r>
            <a:endParaRPr lang="en-NZ" dirty="0"/>
          </a:p>
        </p:txBody>
      </p:sp>
      <p:sp>
        <p:nvSpPr>
          <p:cNvPr id="1106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1. Why is the Mid-Autumn Festival so-called? </a:t>
            </a:r>
          </a:p>
          <a:p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2. Why is the Mid-Autumn Festival also known as “the day of reunion”? </a:t>
            </a:r>
          </a:p>
          <a:p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3. What do you know about the legend of Chang E?</a:t>
            </a:r>
          </a:p>
          <a:p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4. Is it romantic to share a moon cake with your family  in the bright moonlight? </a:t>
            </a:r>
          </a:p>
        </p:txBody>
      </p:sp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2902294" y="3413791"/>
            <a:ext cx="805610" cy="375249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052513"/>
            <a:ext cx="8154987" cy="1081087"/>
          </a:xfrm>
        </p:spPr>
        <p:txBody>
          <a:bodyPr/>
          <a:lstStyle/>
          <a:p>
            <a:r>
              <a:rPr lang="en-US" altLang="zh-CN" sz="3200"/>
              <a:t>What do you know about the myth of Cowboy and Silas? </a:t>
            </a:r>
          </a:p>
        </p:txBody>
      </p:sp>
      <p:pic>
        <p:nvPicPr>
          <p:cNvPr id="1110021" name="Picture 5" descr="W0200807293465590558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127250"/>
            <a:ext cx="49149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022" name="Picture 6" descr="15544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95688"/>
            <a:ext cx="3167062" cy="27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0530A21PPBG">
  <a:themeElements>
    <a:clrScheme name="KSO_YELLOW4">
      <a:dk1>
        <a:srgbClr val="434547"/>
      </a:dk1>
      <a:lt1>
        <a:srgbClr val="FFFFFF"/>
      </a:lt1>
      <a:dk2>
        <a:srgbClr val="414345"/>
      </a:dk2>
      <a:lt2>
        <a:srgbClr val="F4F5F7"/>
      </a:lt2>
      <a:accent1>
        <a:srgbClr val="6C90A0"/>
      </a:accent1>
      <a:accent2>
        <a:srgbClr val="8C8162"/>
      </a:accent2>
      <a:accent3>
        <a:srgbClr val="AEB058"/>
      </a:accent3>
      <a:accent4>
        <a:srgbClr val="BF9000"/>
      </a:accent4>
      <a:accent5>
        <a:srgbClr val="A8604A"/>
      </a:accent5>
      <a:accent6>
        <a:srgbClr val="FFC000"/>
      </a:accent6>
      <a:hlink>
        <a:srgbClr val="00B0F0"/>
      </a:hlink>
      <a:folHlink>
        <a:srgbClr val="AFB2B4"/>
      </a:folHlink>
    </a:clrScheme>
    <a:fontScheme name="KSO主题文字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pattFill prst="pct5">
          <a:fgClr>
            <a:schemeClr val="accent1"/>
          </a:fgClr>
          <a:bgClr>
            <a:schemeClr val="bg1"/>
          </a:bgClr>
        </a:patt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536736031b9fd</Template>
  <TotalTime>3254</TotalTime>
  <Words>1029</Words>
  <Application>Microsoft Office PowerPoint</Application>
  <PresentationFormat>On-screen Show (4:3)</PresentationFormat>
  <Paragraphs>50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A000120140530A21PPBG</vt:lpstr>
      <vt:lpstr>默认设计模板</vt:lpstr>
      <vt:lpstr>Unit 2  Traditional Festivals</vt:lpstr>
      <vt:lpstr>Questions Concerning Section A</vt:lpstr>
      <vt:lpstr>Why do we have fish during the Spring Festival?</vt:lpstr>
      <vt:lpstr>Questions concerning Section B</vt:lpstr>
      <vt:lpstr>An imperial celebration </vt:lpstr>
      <vt:lpstr>Questions Concerning Section C</vt:lpstr>
      <vt:lpstr>A dragon boat race in Dublin</vt:lpstr>
      <vt:lpstr>Questions Concerning Section D</vt:lpstr>
      <vt:lpstr>What do you know about the myth of Cowboy and Silas? </vt:lpstr>
      <vt:lpstr>韩国江陵端午祭</vt:lpstr>
      <vt:lpstr>“祥和中国节”全球华人申遗活动</vt:lpstr>
      <vt:lpstr>Topics for discussion</vt:lpstr>
      <vt:lpstr>PowerPoint Presentation</vt:lpstr>
      <vt:lpstr>What is “年”?  What does “过年” originally mean? ？ </vt:lpstr>
      <vt:lpstr>PowerPoint Presentation</vt:lpstr>
      <vt:lpstr>How is the New Year celebrated abroad? </vt:lpstr>
      <vt:lpstr>What do you know about the lantern exhibitions? </vt:lpstr>
      <vt:lpstr>What is yuan xiao symbolic of?  </vt:lpstr>
      <vt:lpstr>How are Duanwu customs related to Qu Yuan? </vt:lpstr>
      <vt:lpstr>What is zongzi? </vt:lpstr>
      <vt:lpstr>What do you know about the myth of Chang’e and Houyi? </vt:lpstr>
    </vt:vector>
  </TitlesOfParts>
  <Company>Legend (Beijing)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    Text I   World of the Future</dc:title>
  <dc:creator>Legend User</dc:creator>
  <cp:lastModifiedBy>微软用户</cp:lastModifiedBy>
  <cp:revision>161</cp:revision>
  <dcterms:created xsi:type="dcterms:W3CDTF">2005-10-18T12:50:43Z</dcterms:created>
  <dcterms:modified xsi:type="dcterms:W3CDTF">2014-09-13T03:55:50Z</dcterms:modified>
</cp:coreProperties>
</file>