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84" r:id="rId12"/>
    <p:sldId id="285" r:id="rId13"/>
    <p:sldId id="286" r:id="rId14"/>
    <p:sldId id="287" r:id="rId15"/>
    <p:sldId id="283" r:id="rId16"/>
    <p:sldId id="288" r:id="rId17"/>
  </p:sldIdLst>
  <p:sldSz cx="9144000" cy="5149850"/>
  <p:notesSz cx="9144000" cy="51498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66"/>
        <p:guide pos="21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342" y="986802"/>
            <a:ext cx="7214107" cy="322059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39750" y="1584451"/>
            <a:ext cx="229870" cy="2025650"/>
          </a:xfrm>
          <a:custGeom>
            <a:avLst/>
            <a:gdLst/>
            <a:ahLst/>
            <a:cxnLst/>
            <a:rect l="l" t="t" r="r" b="b"/>
            <a:pathLst>
              <a:path w="229870" h="2025650">
                <a:moveTo>
                  <a:pt x="229349" y="0"/>
                </a:moveTo>
                <a:lnTo>
                  <a:pt x="0" y="0"/>
                </a:lnTo>
                <a:lnTo>
                  <a:pt x="0" y="2025396"/>
                </a:lnTo>
                <a:lnTo>
                  <a:pt x="229349" y="2025396"/>
                </a:lnTo>
                <a:lnTo>
                  <a:pt x="2293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9055" y="1468882"/>
            <a:ext cx="6685889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8569" y="673430"/>
            <a:ext cx="154686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9125" y="1540002"/>
            <a:ext cx="6365748" cy="2907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7905" y="-372745"/>
            <a:ext cx="5020945" cy="45662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62755" y="786765"/>
            <a:ext cx="2482850" cy="2522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200" b="1" i="1" spc="-10" dirty="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</a:rPr>
              <a:t>Development</a:t>
            </a:r>
            <a:endParaRPr lang="en-US" altLang="zh-CN" sz="3200" b="1" i="1" spc="-10" dirty="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200" b="1" i="1" spc="-10" dirty="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</a:rPr>
              <a:t>of</a:t>
            </a:r>
            <a:endParaRPr lang="en-US" altLang="zh-CN" sz="3200" b="1" i="1" spc="-10" dirty="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i="1" dirty="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Chinese</a:t>
            </a:r>
            <a:endParaRPr lang="en-US" sz="3200" b="1" i="1" dirty="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Medicine</a:t>
            </a:r>
            <a:endParaRPr lang="en-US" sz="3200" b="1" i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altLang="zh-CN" sz="3200" b="1" i="1" spc="-10" dirty="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19144" y="3898391"/>
            <a:ext cx="3535679" cy="131445"/>
            <a:chOff x="3819144" y="3898391"/>
            <a:chExt cx="3535679" cy="13144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9144" y="3898391"/>
              <a:ext cx="3535679" cy="1310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63975" y="3940174"/>
              <a:ext cx="3444875" cy="0"/>
            </a:xfrm>
            <a:custGeom>
              <a:avLst/>
              <a:gdLst/>
              <a:ahLst/>
              <a:cxnLst/>
              <a:rect l="l" t="t" r="r" b="b"/>
              <a:pathLst>
                <a:path w="3444875">
                  <a:moveTo>
                    <a:pt x="0" y="0"/>
                  </a:moveTo>
                  <a:lnTo>
                    <a:pt x="3444875" y="0"/>
                  </a:lnTo>
                </a:path>
              </a:pathLst>
            </a:custGeom>
            <a:ln w="38100">
              <a:solidFill>
                <a:srgbClr val="A463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455670" y="3596640"/>
            <a:ext cx="4260850" cy="963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5" dirty="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</a:rPr>
              <a:t>By   Tang Bei &amp; Wang Meiling</a:t>
            </a:r>
            <a:r>
              <a:rPr sz="2000" b="1" spc="5" dirty="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000" b="1" spc="5" dirty="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R="48260" algn="ctr">
              <a:lnSpc>
                <a:spcPct val="100000"/>
              </a:lnSpc>
              <a:spcBef>
                <a:spcPts val="105"/>
              </a:spcBef>
            </a:pPr>
            <a:endParaRPr sz="2000" b="1" spc="5" dirty="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R="48260" algn="ctr">
              <a:lnSpc>
                <a:spcPct val="100000"/>
              </a:lnSpc>
              <a:spcBef>
                <a:spcPts val="105"/>
              </a:spcBef>
            </a:pPr>
            <a:endParaRPr sz="2000" b="1" spc="5" dirty="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03605" y="1657985"/>
            <a:ext cx="7665720" cy="32950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54990" y="2431923"/>
            <a:ext cx="216535" cy="1708785"/>
          </a:xfrm>
          <a:custGeom>
            <a:avLst/>
            <a:gdLst/>
            <a:ahLst/>
            <a:cxnLst/>
            <a:rect l="l" t="t" r="r" b="b"/>
            <a:pathLst>
              <a:path w="216534" h="1708785">
                <a:moveTo>
                  <a:pt x="216369" y="0"/>
                </a:moveTo>
                <a:lnTo>
                  <a:pt x="0" y="0"/>
                </a:lnTo>
                <a:lnTo>
                  <a:pt x="0" y="1708404"/>
                </a:lnTo>
                <a:lnTo>
                  <a:pt x="216369" y="1708404"/>
                </a:lnTo>
                <a:lnTo>
                  <a:pt x="2163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19835" y="1727835"/>
            <a:ext cx="3822065" cy="298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【 </a:t>
            </a:r>
            <a:r>
              <a:rPr sz="1800" b="1" i="1" spc="-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Compendium of Materia Medica</a:t>
            </a:r>
            <a:r>
              <a:rPr sz="1800" b="1" i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微软雅黑" panose="020B0503020204020204" charset="-122"/>
              <a:cs typeface="微软雅黑" panose="020B0503020204020204" charset="-122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Academic 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values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155575" indent="0">
              <a:lnSpc>
                <a:spcPct val="100000"/>
              </a:lnSpc>
              <a:spcBef>
                <a:spcPts val="5"/>
              </a:spcBef>
              <a:buFont typeface="Wingdings" panose="05000000000000000000"/>
              <a:buNone/>
              <a:tabLst>
                <a:tab pos="443230" algn="l"/>
              </a:tabLst>
            </a:pP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1.  summarize the theoretical content of drug properties before the Ming Dynasty, and preserve a large number of medical literature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155575" indent="0">
              <a:lnSpc>
                <a:spcPct val="100000"/>
              </a:lnSpc>
              <a:spcBef>
                <a:spcPts val="5"/>
              </a:spcBef>
              <a:buFont typeface="Wingdings" panose="05000000000000000000"/>
              <a:buNone/>
              <a:tabLst>
                <a:tab pos="443230" algn="l"/>
              </a:tabLst>
            </a:pP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2. The part of main drugs for all diseases is a model for classification of diseases and syndromes according to efficacy.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object 7"/>
          <p:cNvSpPr txBox="1">
            <a:spLocks noGrp="1"/>
          </p:cNvSpPr>
          <p:nvPr>
            <p:ph type="title"/>
          </p:nvPr>
        </p:nvSpPr>
        <p:spPr>
          <a:xfrm>
            <a:off x="1029970" y="777240"/>
            <a:ext cx="708406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Ming and Qing Dynasties (to the Opium War) (1368 - 1840)</a:t>
            </a:r>
            <a:endParaRPr spc="19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" name="object 8"/>
          <p:cNvGrpSpPr/>
          <p:nvPr/>
        </p:nvGrpSpPr>
        <p:grpSpPr>
          <a:xfrm>
            <a:off x="903605" y="585850"/>
            <a:ext cx="460375" cy="387350"/>
            <a:chOff x="2438400" y="585215"/>
            <a:chExt cx="460375" cy="387350"/>
          </a:xfrm>
        </p:grpSpPr>
        <p:pic>
          <p:nvPicPr>
            <p:cNvPr id="20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585215"/>
              <a:ext cx="460248" cy="387096"/>
            </a:xfrm>
            <a:prstGeom prst="rect">
              <a:avLst/>
            </a:prstGeom>
          </p:spPr>
        </p:pic>
        <p:sp>
          <p:nvSpPr>
            <p:cNvPr id="21" name="object 10"/>
            <p:cNvSpPr/>
            <p:nvPr/>
          </p:nvSpPr>
          <p:spPr>
            <a:xfrm>
              <a:off x="2484501" y="607313"/>
              <a:ext cx="368300" cy="295910"/>
            </a:xfrm>
            <a:custGeom>
              <a:avLst/>
              <a:gdLst/>
              <a:ahLst/>
              <a:cxnLst/>
              <a:rect l="l" t="t" r="r" b="b"/>
              <a:pathLst>
                <a:path w="368300" h="295909">
                  <a:moveTo>
                    <a:pt x="36830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295910"/>
                  </a:lnTo>
                  <a:lnTo>
                    <a:pt x="44069" y="295910"/>
                  </a:lnTo>
                  <a:lnTo>
                    <a:pt x="44069" y="34290"/>
                  </a:lnTo>
                  <a:lnTo>
                    <a:pt x="368300" y="342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22" name="object 11"/>
          <p:cNvGrpSpPr/>
          <p:nvPr/>
        </p:nvGrpSpPr>
        <p:grpSpPr>
          <a:xfrm>
            <a:off x="7755636" y="1337690"/>
            <a:ext cx="460375" cy="390525"/>
            <a:chOff x="6330696" y="859535"/>
            <a:chExt cx="460375" cy="390525"/>
          </a:xfrm>
        </p:grpSpPr>
        <p:pic>
          <p:nvPicPr>
            <p:cNvPr id="23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0696" y="859535"/>
              <a:ext cx="460248" cy="390144"/>
            </a:xfrm>
            <a:prstGeom prst="rect">
              <a:avLst/>
            </a:prstGeom>
          </p:spPr>
        </p:pic>
        <p:sp>
          <p:nvSpPr>
            <p:cNvPr id="24" name="object 13"/>
            <p:cNvSpPr/>
            <p:nvPr/>
          </p:nvSpPr>
          <p:spPr>
            <a:xfrm>
              <a:off x="6377051" y="88290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324231" y="0"/>
                  </a:lnTo>
                  <a:lnTo>
                    <a:pt x="324231" y="262890"/>
                  </a:lnTo>
                  <a:lnTo>
                    <a:pt x="0" y="262890"/>
                  </a:lnTo>
                  <a:lnTo>
                    <a:pt x="0" y="297180"/>
                  </a:lnTo>
                  <a:lnTo>
                    <a:pt x="368300" y="297180"/>
                  </a:lnTo>
                  <a:lnTo>
                    <a:pt x="368300" y="2628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6951980" y="2483485"/>
            <a:ext cx="1275715" cy="2663825"/>
            <a:chOff x="6534911" y="1771650"/>
            <a:chExt cx="1798320" cy="337375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4911" y="3496055"/>
              <a:ext cx="1798320" cy="16489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2564" y="1771650"/>
              <a:ext cx="1763902" cy="173621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280025" y="2546985"/>
            <a:ext cx="1387475" cy="2702560"/>
            <a:chOff x="4194047" y="1771650"/>
            <a:chExt cx="1941830" cy="332486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4047" y="3410710"/>
              <a:ext cx="1941576" cy="16855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2843" y="1771650"/>
              <a:ext cx="1905000" cy="1651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03605" y="1657985"/>
            <a:ext cx="7665720" cy="32950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54990" y="2431923"/>
            <a:ext cx="216535" cy="1708785"/>
          </a:xfrm>
          <a:custGeom>
            <a:avLst/>
            <a:gdLst/>
            <a:ahLst/>
            <a:cxnLst/>
            <a:rect l="l" t="t" r="r" b="b"/>
            <a:pathLst>
              <a:path w="216534" h="1708785">
                <a:moveTo>
                  <a:pt x="216369" y="0"/>
                </a:moveTo>
                <a:lnTo>
                  <a:pt x="0" y="0"/>
                </a:lnTo>
                <a:lnTo>
                  <a:pt x="0" y="1708404"/>
                </a:lnTo>
                <a:lnTo>
                  <a:pt x="216369" y="1708404"/>
                </a:lnTo>
                <a:lnTo>
                  <a:pt x="2163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19835" y="1727835"/>
            <a:ext cx="3822065" cy="298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【 </a:t>
            </a:r>
            <a:r>
              <a:rPr sz="1800" b="1" i="1" spc="-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Compendium of Materia Medica</a:t>
            </a:r>
            <a:r>
              <a:rPr sz="1800" b="1" i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微软雅黑" panose="020B0503020204020204" charset="-122"/>
              <a:cs typeface="微软雅黑" panose="020B0503020204020204" charset="-122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Influence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155575" indent="0">
              <a:lnSpc>
                <a:spcPct val="100000"/>
              </a:lnSpc>
              <a:spcBef>
                <a:spcPts val="5"/>
              </a:spcBef>
              <a:buFont typeface="Wingdings" panose="05000000000000000000"/>
              <a:buNone/>
              <a:tabLst>
                <a:tab pos="443230" algn="l"/>
              </a:tabLst>
            </a:pP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1). 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a comprehensive summary of pharmacology in China before the 16th century 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155575" indent="0">
              <a:lnSpc>
                <a:spcPct val="100000"/>
              </a:lnSpc>
              <a:spcBef>
                <a:spcPts val="5"/>
              </a:spcBef>
              <a:buFont typeface="Wingdings" panose="05000000000000000000"/>
              <a:buNone/>
              <a:tabLst>
                <a:tab pos="443230" algn="l"/>
              </a:tabLst>
            </a:pP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2). 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provides useful information and experience for the research and application of herbal medicine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155575" indent="0">
              <a:lnSpc>
                <a:spcPct val="100000"/>
              </a:lnSpc>
              <a:spcBef>
                <a:spcPts val="5"/>
              </a:spcBef>
              <a:buFont typeface="Wingdings" panose="05000000000000000000"/>
              <a:buNone/>
              <a:tabLst>
                <a:tab pos="443230" algn="l"/>
              </a:tabLst>
            </a:pP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3).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  an important milestone in the history of pharmacy in China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object 7"/>
          <p:cNvSpPr txBox="1">
            <a:spLocks noGrp="1"/>
          </p:cNvSpPr>
          <p:nvPr>
            <p:ph type="title"/>
          </p:nvPr>
        </p:nvSpPr>
        <p:spPr>
          <a:xfrm>
            <a:off x="1029970" y="716280"/>
            <a:ext cx="708406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Ming and Qing Dynasties (to the Opium War) (1368 - 1840)</a:t>
            </a:r>
            <a:endParaRPr spc="19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" name="object 8"/>
          <p:cNvGrpSpPr/>
          <p:nvPr/>
        </p:nvGrpSpPr>
        <p:grpSpPr>
          <a:xfrm>
            <a:off x="903605" y="585850"/>
            <a:ext cx="460375" cy="387350"/>
            <a:chOff x="2438400" y="585215"/>
            <a:chExt cx="460375" cy="387350"/>
          </a:xfrm>
        </p:grpSpPr>
        <p:pic>
          <p:nvPicPr>
            <p:cNvPr id="20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585215"/>
              <a:ext cx="460248" cy="387096"/>
            </a:xfrm>
            <a:prstGeom prst="rect">
              <a:avLst/>
            </a:prstGeom>
          </p:spPr>
        </p:pic>
        <p:sp>
          <p:nvSpPr>
            <p:cNvPr id="21" name="object 10"/>
            <p:cNvSpPr/>
            <p:nvPr/>
          </p:nvSpPr>
          <p:spPr>
            <a:xfrm>
              <a:off x="2484501" y="607313"/>
              <a:ext cx="368300" cy="295910"/>
            </a:xfrm>
            <a:custGeom>
              <a:avLst/>
              <a:gdLst/>
              <a:ahLst/>
              <a:cxnLst/>
              <a:rect l="l" t="t" r="r" b="b"/>
              <a:pathLst>
                <a:path w="368300" h="295909">
                  <a:moveTo>
                    <a:pt x="36830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295910"/>
                  </a:lnTo>
                  <a:lnTo>
                    <a:pt x="44069" y="295910"/>
                  </a:lnTo>
                  <a:lnTo>
                    <a:pt x="44069" y="34290"/>
                  </a:lnTo>
                  <a:lnTo>
                    <a:pt x="368300" y="342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22" name="object 11"/>
          <p:cNvGrpSpPr/>
          <p:nvPr/>
        </p:nvGrpSpPr>
        <p:grpSpPr>
          <a:xfrm>
            <a:off x="7845806" y="1137665"/>
            <a:ext cx="460375" cy="390525"/>
            <a:chOff x="6330696" y="859535"/>
            <a:chExt cx="460375" cy="390525"/>
          </a:xfrm>
        </p:grpSpPr>
        <p:pic>
          <p:nvPicPr>
            <p:cNvPr id="23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0696" y="859535"/>
              <a:ext cx="460248" cy="390144"/>
            </a:xfrm>
            <a:prstGeom prst="rect">
              <a:avLst/>
            </a:prstGeom>
          </p:spPr>
        </p:pic>
        <p:sp>
          <p:nvSpPr>
            <p:cNvPr id="24" name="object 13"/>
            <p:cNvSpPr/>
            <p:nvPr/>
          </p:nvSpPr>
          <p:spPr>
            <a:xfrm>
              <a:off x="6377051" y="88290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324231" y="0"/>
                  </a:lnTo>
                  <a:lnTo>
                    <a:pt x="324231" y="262890"/>
                  </a:lnTo>
                  <a:lnTo>
                    <a:pt x="0" y="262890"/>
                  </a:lnTo>
                  <a:lnTo>
                    <a:pt x="0" y="297180"/>
                  </a:lnTo>
                  <a:lnTo>
                    <a:pt x="368300" y="297180"/>
                  </a:lnTo>
                  <a:lnTo>
                    <a:pt x="368300" y="2628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12" name="object 5"/>
          <p:cNvGrpSpPr/>
          <p:nvPr/>
        </p:nvGrpSpPr>
        <p:grpSpPr>
          <a:xfrm>
            <a:off x="4751705" y="2767330"/>
            <a:ext cx="3817620" cy="1373505"/>
            <a:chOff x="4242815" y="3771900"/>
            <a:chExt cx="4055745" cy="1373505"/>
          </a:xfrm>
        </p:grpSpPr>
        <p:pic>
          <p:nvPicPr>
            <p:cNvPr id="13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9419" y="3831335"/>
              <a:ext cx="1508759" cy="1313687"/>
            </a:xfrm>
            <a:prstGeom prst="rect">
              <a:avLst/>
            </a:prstGeom>
          </p:spPr>
        </p:pic>
        <p:pic>
          <p:nvPicPr>
            <p:cNvPr id="14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1263" y="3799332"/>
              <a:ext cx="1504188" cy="1345691"/>
            </a:xfrm>
            <a:prstGeom prst="rect">
              <a:avLst/>
            </a:prstGeom>
          </p:spPr>
        </p:pic>
        <p:pic>
          <p:nvPicPr>
            <p:cNvPr id="15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2815" y="3771900"/>
              <a:ext cx="1545336" cy="13731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03605" y="1657985"/>
            <a:ext cx="7665720" cy="32950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54990" y="2431923"/>
            <a:ext cx="216535" cy="1708785"/>
          </a:xfrm>
          <a:custGeom>
            <a:avLst/>
            <a:gdLst/>
            <a:ahLst/>
            <a:cxnLst/>
            <a:rect l="l" t="t" r="r" b="b"/>
            <a:pathLst>
              <a:path w="216534" h="1708785">
                <a:moveTo>
                  <a:pt x="216369" y="0"/>
                </a:moveTo>
                <a:lnTo>
                  <a:pt x="0" y="0"/>
                </a:lnTo>
                <a:lnTo>
                  <a:pt x="0" y="1708404"/>
                </a:lnTo>
                <a:lnTo>
                  <a:pt x="216369" y="1708404"/>
                </a:lnTo>
                <a:lnTo>
                  <a:pt x="2163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3605" y="1748790"/>
            <a:ext cx="4422775" cy="297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微软雅黑" panose="020B0503020204020204" charset="-122"/>
              <a:cs typeface="微软雅黑" panose="020B0503020204020204" charset="-122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The school of traditional Chinese medicine was established, and a number of Chinese medicine teaching materials emerged, which enriched the discussion on the functions and indications of each medicine.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sz="1800" b="1" i="1" spc="-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Chinese Pharmacy Dictionary :</a:t>
            </a:r>
            <a:endParaRPr sz="1800" b="1" i="1" spc="-5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55575" indent="0">
              <a:lnSpc>
                <a:spcPct val="100000"/>
              </a:lnSpc>
              <a:spcBef>
                <a:spcPts val="5"/>
              </a:spcBef>
              <a:buFont typeface="Wingdings" panose="05000000000000000000"/>
              <a:buNone/>
              <a:tabLst>
                <a:tab pos="443230" algn="l"/>
              </a:tabLst>
            </a:pP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    a large reference book of pharmaceutical dictionary, with 2 million words and 4300 entries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object 7"/>
          <p:cNvSpPr txBox="1">
            <a:spLocks noGrp="1"/>
          </p:cNvSpPr>
          <p:nvPr>
            <p:ph type="title"/>
          </p:nvPr>
        </p:nvSpPr>
        <p:spPr>
          <a:xfrm>
            <a:off x="1029970" y="716280"/>
            <a:ext cx="708406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The period of the Republic of China </a:t>
            </a:r>
            <a:br>
              <a:rPr spc="19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(1911-1949)</a:t>
            </a:r>
            <a:endParaRPr spc="19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" name="object 8"/>
          <p:cNvGrpSpPr/>
          <p:nvPr/>
        </p:nvGrpSpPr>
        <p:grpSpPr>
          <a:xfrm>
            <a:off x="903605" y="585850"/>
            <a:ext cx="460375" cy="387350"/>
            <a:chOff x="2438400" y="585215"/>
            <a:chExt cx="460375" cy="387350"/>
          </a:xfrm>
        </p:grpSpPr>
        <p:pic>
          <p:nvPicPr>
            <p:cNvPr id="20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585215"/>
              <a:ext cx="460248" cy="387096"/>
            </a:xfrm>
            <a:prstGeom prst="rect">
              <a:avLst/>
            </a:prstGeom>
          </p:spPr>
        </p:pic>
        <p:sp>
          <p:nvSpPr>
            <p:cNvPr id="21" name="object 10"/>
            <p:cNvSpPr/>
            <p:nvPr/>
          </p:nvSpPr>
          <p:spPr>
            <a:xfrm>
              <a:off x="2484501" y="607313"/>
              <a:ext cx="368300" cy="295910"/>
            </a:xfrm>
            <a:custGeom>
              <a:avLst/>
              <a:gdLst/>
              <a:ahLst/>
              <a:cxnLst/>
              <a:rect l="l" t="t" r="r" b="b"/>
              <a:pathLst>
                <a:path w="368300" h="295909">
                  <a:moveTo>
                    <a:pt x="36830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295910"/>
                  </a:lnTo>
                  <a:lnTo>
                    <a:pt x="44069" y="295910"/>
                  </a:lnTo>
                  <a:lnTo>
                    <a:pt x="44069" y="34290"/>
                  </a:lnTo>
                  <a:lnTo>
                    <a:pt x="368300" y="342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22" name="object 11"/>
          <p:cNvGrpSpPr/>
          <p:nvPr/>
        </p:nvGrpSpPr>
        <p:grpSpPr>
          <a:xfrm>
            <a:off x="7845806" y="1137665"/>
            <a:ext cx="460375" cy="390525"/>
            <a:chOff x="6330696" y="859535"/>
            <a:chExt cx="460375" cy="390525"/>
          </a:xfrm>
        </p:grpSpPr>
        <p:pic>
          <p:nvPicPr>
            <p:cNvPr id="23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0696" y="859535"/>
              <a:ext cx="460248" cy="390144"/>
            </a:xfrm>
            <a:prstGeom prst="rect">
              <a:avLst/>
            </a:prstGeom>
          </p:spPr>
        </p:pic>
        <p:sp>
          <p:nvSpPr>
            <p:cNvPr id="24" name="object 13"/>
            <p:cNvSpPr/>
            <p:nvPr/>
          </p:nvSpPr>
          <p:spPr>
            <a:xfrm>
              <a:off x="6377051" y="88290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324231" y="0"/>
                  </a:lnTo>
                  <a:lnTo>
                    <a:pt x="324231" y="262890"/>
                  </a:lnTo>
                  <a:lnTo>
                    <a:pt x="0" y="262890"/>
                  </a:lnTo>
                  <a:lnTo>
                    <a:pt x="0" y="297180"/>
                  </a:lnTo>
                  <a:lnTo>
                    <a:pt x="368300" y="297180"/>
                  </a:lnTo>
                  <a:lnTo>
                    <a:pt x="368300" y="2628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905753" y="1863597"/>
            <a:ext cx="1823085" cy="3573779"/>
            <a:chOff x="5785103" y="1571497"/>
            <a:chExt cx="1823085" cy="357377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5103" y="4035552"/>
              <a:ext cx="1822703" cy="11094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3645" y="1571497"/>
              <a:ext cx="1785238" cy="247798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68350" y="1588770"/>
            <a:ext cx="7800975" cy="34855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7505" y="1766570"/>
            <a:ext cx="216535" cy="2614295"/>
          </a:xfrm>
          <a:custGeom>
            <a:avLst/>
            <a:gdLst/>
            <a:ahLst/>
            <a:cxnLst/>
            <a:rect l="l" t="t" r="r" b="b"/>
            <a:pathLst>
              <a:path w="216534" h="1708785">
                <a:moveTo>
                  <a:pt x="216369" y="0"/>
                </a:moveTo>
                <a:lnTo>
                  <a:pt x="0" y="0"/>
                </a:lnTo>
                <a:lnTo>
                  <a:pt x="0" y="1708404"/>
                </a:lnTo>
                <a:lnTo>
                  <a:pt x="216369" y="1708404"/>
                </a:lnTo>
                <a:lnTo>
                  <a:pt x="2163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2465" y="1681480"/>
            <a:ext cx="5558155" cy="2699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微软雅黑" panose="020B0503020204020204" charset="-122"/>
              <a:cs typeface="微软雅黑" panose="020B0503020204020204" charset="-122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</a:rPr>
              <a:t>he state has organized experts from all walks of life to preserve and sort out special books on classical Chinese medicine, and has compiled many large-scale works, such as </a:t>
            </a:r>
            <a:r>
              <a:rPr b="1" i="1" dirty="0">
                <a:latin typeface="Times New Roman" panose="02020603050405020304" charset="0"/>
                <a:cs typeface="Times New Roman" panose="02020603050405020304" charset="0"/>
              </a:rPr>
              <a:t>Chinese Medicine Record, National Collection of Chinese Herbal Medicine, Traditional Chinese Medicine Dictionary.</a:t>
            </a:r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b="1" i="1" spc="-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The Pharmacopoeia of the People's Republic of China</a:t>
            </a:r>
            <a:r>
              <a:rPr lang="en-US" b="1" i="1" spc="-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b="1" i="1" spc="-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</a:rPr>
              <a:t> compiled by the Chinese Pharmacopoeia Committee, which contains 5608 kinds of drugs. </a:t>
            </a:r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object 7"/>
          <p:cNvSpPr txBox="1">
            <a:spLocks noGrp="1"/>
          </p:cNvSpPr>
          <p:nvPr>
            <p:ph type="title"/>
          </p:nvPr>
        </p:nvSpPr>
        <p:spPr>
          <a:xfrm>
            <a:off x="1029970" y="716280"/>
            <a:ext cx="737235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After the founding of </a:t>
            </a:r>
            <a:r>
              <a:rPr lang="en-US" spc="190" dirty="0">
                <a:latin typeface="Times New Roman" panose="02020603050405020304" charset="0"/>
                <a:cs typeface="Times New Roman" panose="02020603050405020304" charset="0"/>
              </a:rPr>
              <a:t>People's Republic of</a:t>
            </a: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 China </a:t>
            </a:r>
            <a:br>
              <a:rPr spc="19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(1949 - present)</a:t>
            </a:r>
            <a:endParaRPr spc="19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" name="object 8"/>
          <p:cNvGrpSpPr/>
          <p:nvPr/>
        </p:nvGrpSpPr>
        <p:grpSpPr>
          <a:xfrm>
            <a:off x="721360" y="585850"/>
            <a:ext cx="460375" cy="387350"/>
            <a:chOff x="2438400" y="585215"/>
            <a:chExt cx="460375" cy="387350"/>
          </a:xfrm>
        </p:grpSpPr>
        <p:pic>
          <p:nvPicPr>
            <p:cNvPr id="20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585215"/>
              <a:ext cx="460248" cy="387096"/>
            </a:xfrm>
            <a:prstGeom prst="rect">
              <a:avLst/>
            </a:prstGeom>
          </p:spPr>
        </p:pic>
        <p:sp>
          <p:nvSpPr>
            <p:cNvPr id="21" name="object 10"/>
            <p:cNvSpPr/>
            <p:nvPr/>
          </p:nvSpPr>
          <p:spPr>
            <a:xfrm>
              <a:off x="2484501" y="607313"/>
              <a:ext cx="368300" cy="295910"/>
            </a:xfrm>
            <a:custGeom>
              <a:avLst/>
              <a:gdLst/>
              <a:ahLst/>
              <a:cxnLst/>
              <a:rect l="l" t="t" r="r" b="b"/>
              <a:pathLst>
                <a:path w="368300" h="295909">
                  <a:moveTo>
                    <a:pt x="36830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295910"/>
                  </a:lnTo>
                  <a:lnTo>
                    <a:pt x="44069" y="295910"/>
                  </a:lnTo>
                  <a:lnTo>
                    <a:pt x="44069" y="34290"/>
                  </a:lnTo>
                  <a:lnTo>
                    <a:pt x="368300" y="342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22" name="object 11"/>
          <p:cNvGrpSpPr/>
          <p:nvPr/>
        </p:nvGrpSpPr>
        <p:grpSpPr>
          <a:xfrm>
            <a:off x="8108696" y="1145285"/>
            <a:ext cx="460375" cy="390525"/>
            <a:chOff x="6330696" y="859535"/>
            <a:chExt cx="460375" cy="390525"/>
          </a:xfrm>
        </p:grpSpPr>
        <p:pic>
          <p:nvPicPr>
            <p:cNvPr id="23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0696" y="859535"/>
              <a:ext cx="460248" cy="390144"/>
            </a:xfrm>
            <a:prstGeom prst="rect">
              <a:avLst/>
            </a:prstGeom>
          </p:spPr>
        </p:pic>
        <p:sp>
          <p:nvSpPr>
            <p:cNvPr id="24" name="object 13"/>
            <p:cNvSpPr/>
            <p:nvPr/>
          </p:nvSpPr>
          <p:spPr>
            <a:xfrm>
              <a:off x="6377051" y="88290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324231" y="0"/>
                  </a:lnTo>
                  <a:lnTo>
                    <a:pt x="324231" y="262890"/>
                  </a:lnTo>
                  <a:lnTo>
                    <a:pt x="0" y="262890"/>
                  </a:lnTo>
                  <a:lnTo>
                    <a:pt x="0" y="297180"/>
                  </a:lnTo>
                  <a:lnTo>
                    <a:pt x="368300" y="297180"/>
                  </a:lnTo>
                  <a:lnTo>
                    <a:pt x="368300" y="2628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5" name="object 6"/>
          <p:cNvGrpSpPr/>
          <p:nvPr/>
        </p:nvGrpSpPr>
        <p:grpSpPr>
          <a:xfrm>
            <a:off x="6211188" y="2092324"/>
            <a:ext cx="1963420" cy="3375660"/>
            <a:chOff x="5632703" y="1769744"/>
            <a:chExt cx="1963420" cy="3375660"/>
          </a:xfrm>
        </p:grpSpPr>
        <p:pic>
          <p:nvPicPr>
            <p:cNvPr id="9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2703" y="3718559"/>
              <a:ext cx="1962911" cy="1426463"/>
            </a:xfrm>
            <a:prstGeom prst="rect">
              <a:avLst/>
            </a:prstGeom>
          </p:spPr>
        </p:pic>
        <p:pic>
          <p:nvPicPr>
            <p:cNvPr id="10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2134" y="1769744"/>
              <a:ext cx="1925065" cy="19632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7545" y="1322070"/>
            <a:ext cx="8047990" cy="36556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03403" y="1775968"/>
            <a:ext cx="238125" cy="2084070"/>
          </a:xfrm>
          <a:custGeom>
            <a:avLst/>
            <a:gdLst/>
            <a:ahLst/>
            <a:cxnLst/>
            <a:rect l="l" t="t" r="r" b="b"/>
            <a:pathLst>
              <a:path w="238125" h="2084070">
                <a:moveTo>
                  <a:pt x="238010" y="0"/>
                </a:moveTo>
                <a:lnTo>
                  <a:pt x="0" y="0"/>
                </a:lnTo>
                <a:lnTo>
                  <a:pt x="0" y="2083689"/>
                </a:lnTo>
                <a:lnTo>
                  <a:pt x="238010" y="2083689"/>
                </a:lnTo>
                <a:lnTo>
                  <a:pt x="23801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6455" y="1658620"/>
            <a:ext cx="7451725" cy="3058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evelopment </a:t>
            </a:r>
            <a: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of the TCM:</a:t>
            </a:r>
            <a:b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1). </a:t>
            </a: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simple to complex, low to high end</a:t>
            </a:r>
            <a:b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2). </a:t>
            </a: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related to politics, economy, science and culture in various periods of society. </a:t>
            </a:r>
            <a:b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3).</a:t>
            </a: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systematic and scientific summary of practical experience and a great treasure house</a:t>
            </a:r>
            <a:b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 the near future</a:t>
            </a:r>
            <a: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b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carry forward the past </a:t>
            </a:r>
            <a:b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open up </a:t>
            </a:r>
            <a: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the</a:t>
            </a: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future </a:t>
            </a:r>
            <a:b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make</a:t>
            </a:r>
            <a:r>
              <a:rPr sz="1800" i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more brilliant achievements! </a:t>
            </a:r>
            <a:endParaRPr sz="1800" i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9469" y="2456294"/>
            <a:ext cx="1536065" cy="23778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95930" y="459740"/>
            <a:ext cx="3563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 b="1" kern="0" spc="190" dirty="0">
                <a:solidFill>
                  <a:srgbClr val="C0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Summary</a:t>
            </a:r>
            <a:r>
              <a:rPr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5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6130" y="252730"/>
            <a:ext cx="5111750" cy="39128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85895" y="1652270"/>
            <a:ext cx="2912745" cy="935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6000" b="1" i="1" spc="-10" dirty="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</a:rPr>
              <a:t>Thanks!</a:t>
            </a:r>
            <a:endParaRPr lang="en-US" altLang="zh-CN" sz="6000" b="1" i="1" spc="-10" dirty="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19144" y="3898391"/>
            <a:ext cx="3535679" cy="131445"/>
            <a:chOff x="3819144" y="3898391"/>
            <a:chExt cx="3535679" cy="13144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9144" y="3898391"/>
              <a:ext cx="3535679" cy="1310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63975" y="3940174"/>
              <a:ext cx="3444875" cy="0"/>
            </a:xfrm>
            <a:custGeom>
              <a:avLst/>
              <a:gdLst/>
              <a:ahLst/>
              <a:cxnLst/>
              <a:rect l="l" t="t" r="r" b="b"/>
              <a:pathLst>
                <a:path w="3444875">
                  <a:moveTo>
                    <a:pt x="0" y="0"/>
                  </a:moveTo>
                  <a:lnTo>
                    <a:pt x="3444875" y="0"/>
                  </a:lnTo>
                </a:path>
              </a:pathLst>
            </a:custGeom>
            <a:ln w="38100">
              <a:solidFill>
                <a:srgbClr val="A463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455670" y="3596640"/>
            <a:ext cx="4260850" cy="963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5" dirty="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</a:rPr>
              <a:t>By   Tang Bei &amp; Wang Meiling</a:t>
            </a:r>
            <a:r>
              <a:rPr sz="2000" b="1" spc="5" dirty="0">
                <a:solidFill>
                  <a:srgbClr val="40404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000" b="1" spc="5" dirty="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R="48260" algn="ctr">
              <a:lnSpc>
                <a:spcPct val="100000"/>
              </a:lnSpc>
              <a:spcBef>
                <a:spcPts val="105"/>
              </a:spcBef>
            </a:pPr>
            <a:endParaRPr sz="2000" b="1" spc="5" dirty="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R="48260" algn="ctr">
              <a:lnSpc>
                <a:spcPct val="100000"/>
              </a:lnSpc>
              <a:spcBef>
                <a:spcPts val="105"/>
              </a:spcBef>
            </a:pPr>
            <a:endParaRPr sz="2000" b="1" spc="5" dirty="0">
              <a:solidFill>
                <a:srgbClr val="40404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05785" y="912495"/>
            <a:ext cx="5629910" cy="315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lang="en-US" sz="4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    1. Definition</a:t>
            </a: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    2. Development history</a:t>
            </a: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    3. Summary</a:t>
            </a: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6350"/>
            <a:ext cx="9144000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94050" y="1297940"/>
            <a:ext cx="6307455" cy="262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Trational Chinese Medicine/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Materia Medica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 drugs in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raditional Chinese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edicine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Chinese traditional pharmacology and pharmacology monographs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e.g.: </a:t>
            </a:r>
            <a:r>
              <a:rPr sz="2000" b="1" i="1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Compendium of Materia Medica</a:t>
            </a:r>
            <a:endParaRPr sz="2000" b="1" i="1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1650" y="672465"/>
            <a:ext cx="1555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19600" y="257175"/>
            <a:ext cx="3563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5400" b="1" kern="0" spc="190" dirty="0">
                <a:solidFill>
                  <a:srgbClr val="C0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Definition</a:t>
            </a:r>
            <a:r>
              <a:rPr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66316" y="1444561"/>
            <a:ext cx="6917055" cy="325602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4984" y="2048700"/>
            <a:ext cx="219075" cy="2047875"/>
          </a:xfrm>
          <a:custGeom>
            <a:avLst/>
            <a:gdLst/>
            <a:ahLst/>
            <a:cxnLst/>
            <a:rect l="l" t="t" r="r" b="b"/>
            <a:pathLst>
              <a:path w="219075" h="2047875">
                <a:moveTo>
                  <a:pt x="219075" y="0"/>
                </a:moveTo>
                <a:lnTo>
                  <a:pt x="0" y="0"/>
                </a:lnTo>
                <a:lnTo>
                  <a:pt x="0" y="2047748"/>
                </a:lnTo>
                <a:lnTo>
                  <a:pt x="219075" y="2047748"/>
                </a:lnTo>
                <a:lnTo>
                  <a:pt x="2190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8590" y="561975"/>
            <a:ext cx="623443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primitive society </a:t>
            </a:r>
            <a:br>
              <a:rPr spc="19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(ancient times - 21st century B</a:t>
            </a:r>
            <a:r>
              <a:rPr lang="en-US" spc="19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pc="19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spc="19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02309" y="449579"/>
            <a:ext cx="457200" cy="390525"/>
            <a:chOff x="2493264" y="792479"/>
            <a:chExt cx="457200" cy="3905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3264" y="792479"/>
              <a:ext cx="457200" cy="3901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37714" y="815593"/>
              <a:ext cx="368300" cy="298450"/>
            </a:xfrm>
            <a:custGeom>
              <a:avLst/>
              <a:gdLst/>
              <a:ahLst/>
              <a:cxnLst/>
              <a:rect l="l" t="t" r="r" b="b"/>
              <a:pathLst>
                <a:path w="368300" h="298450">
                  <a:moveTo>
                    <a:pt x="36830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298450"/>
                  </a:lnTo>
                  <a:lnTo>
                    <a:pt x="44069" y="298450"/>
                  </a:lnTo>
                  <a:lnTo>
                    <a:pt x="44069" y="35560"/>
                  </a:lnTo>
                  <a:lnTo>
                    <a:pt x="368300" y="3556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7573136" y="992631"/>
            <a:ext cx="457200" cy="390525"/>
            <a:chOff x="6031991" y="941831"/>
            <a:chExt cx="457200" cy="3905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1991" y="941831"/>
              <a:ext cx="457200" cy="3901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76188" y="96545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324231" y="0"/>
                  </a:lnTo>
                  <a:lnTo>
                    <a:pt x="324231" y="261620"/>
                  </a:lnTo>
                  <a:lnTo>
                    <a:pt x="0" y="261620"/>
                  </a:lnTo>
                  <a:lnTo>
                    <a:pt x="0" y="297180"/>
                  </a:lnTo>
                  <a:lnTo>
                    <a:pt x="368300" y="297180"/>
                  </a:lnTo>
                  <a:lnTo>
                    <a:pt x="368300" y="26162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962660" y="1313180"/>
            <a:ext cx="7524115" cy="177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130" indent="288290" fontAlgn="auto">
              <a:lnSpc>
                <a:spcPct val="100000"/>
              </a:lnSpc>
              <a:spcBef>
                <a:spcPts val="2095"/>
              </a:spcBef>
              <a:buFont typeface="Wingdings" panose="05000000000000000000"/>
              <a:buChar char=""/>
              <a:tabLst>
                <a:tab pos="405765" algn="l"/>
                <a:tab pos="1795780" algn="l"/>
                <a:tab pos="3460115" algn="l"/>
              </a:tabLst>
            </a:pPr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05130" indent="288290" fontAlgn="auto">
              <a:lnSpc>
                <a:spcPct val="100000"/>
              </a:lnSpc>
              <a:spcBef>
                <a:spcPts val="2095"/>
              </a:spcBef>
              <a:buFont typeface="Wingdings" panose="05000000000000000000"/>
              <a:buChar char=""/>
              <a:tabLst>
                <a:tab pos="405765" algn="l"/>
                <a:tab pos="1795780" algn="l"/>
                <a:tab pos="3460115" algn="l"/>
              </a:tabLst>
            </a:pP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accidently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eat  →  gradually learn  →  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</a:rPr>
              <a:t>accumulat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</a:rPr>
              <a:t> experience </a:t>
            </a:r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05130" indent="288290" fontAlgn="auto">
              <a:lnSpc>
                <a:spcPct val="100000"/>
              </a:lnSpc>
              <a:spcBef>
                <a:spcPts val="2095"/>
              </a:spcBef>
              <a:buFont typeface="Wingdings" panose="05000000000000000000"/>
              <a:buChar char=""/>
              <a:tabLst>
                <a:tab pos="405765" algn="l"/>
                <a:tab pos="1795780" algn="l"/>
                <a:tab pos="3460115" algn="l"/>
              </a:tabLst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sz="1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Shennong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tries everything”</a:t>
            </a:r>
            <a:endParaRPr sz="18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05130" indent="288290" fontAlgn="auto">
              <a:lnSpc>
                <a:spcPct val="100000"/>
              </a:lnSpc>
              <a:spcBef>
                <a:spcPts val="890"/>
              </a:spcBef>
              <a:buFont typeface="Wingdings" panose="05000000000000000000"/>
              <a:buChar char=""/>
              <a:tabLst>
                <a:tab pos="405765" algn="l"/>
              </a:tabLst>
            </a:pP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 originated 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from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 life 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 production practice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4460" y="3455035"/>
            <a:ext cx="1275080" cy="109601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7766" y="3208337"/>
            <a:ext cx="1905000" cy="134302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0654" y="3611562"/>
            <a:ext cx="1456817" cy="93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86714" y="1530921"/>
            <a:ext cx="7689850" cy="34052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9750" y="1927161"/>
            <a:ext cx="244475" cy="2141855"/>
          </a:xfrm>
          <a:custGeom>
            <a:avLst/>
            <a:gdLst/>
            <a:ahLst/>
            <a:cxnLst/>
            <a:rect l="l" t="t" r="r" b="b"/>
            <a:pathLst>
              <a:path w="244475" h="2141854">
                <a:moveTo>
                  <a:pt x="244475" y="0"/>
                </a:moveTo>
                <a:lnTo>
                  <a:pt x="0" y="0"/>
                </a:lnTo>
                <a:lnTo>
                  <a:pt x="0" y="2141601"/>
                </a:lnTo>
                <a:lnTo>
                  <a:pt x="244475" y="2141601"/>
                </a:lnTo>
                <a:lnTo>
                  <a:pt x="2444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9525" y="639445"/>
            <a:ext cx="498919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Xia, Shang, Zhou and pre Qin </a:t>
            </a:r>
            <a:br>
              <a:rPr spc="19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(21 century B.C. - 475 B.C.)</a:t>
            </a:r>
            <a:endParaRPr spc="19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73223" y="531748"/>
            <a:ext cx="460375" cy="387350"/>
            <a:chOff x="2706623" y="664463"/>
            <a:chExt cx="460375" cy="3873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6623" y="664463"/>
              <a:ext cx="460248" cy="3870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52725" y="68605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297180"/>
                  </a:lnTo>
                  <a:lnTo>
                    <a:pt x="44069" y="297180"/>
                  </a:lnTo>
                  <a:lnTo>
                    <a:pt x="44069" y="35560"/>
                  </a:lnTo>
                  <a:lnTo>
                    <a:pt x="368300" y="3556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7078472" y="1093215"/>
            <a:ext cx="460375" cy="387350"/>
            <a:chOff x="6245352" y="813815"/>
            <a:chExt cx="460375" cy="3873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5352" y="813815"/>
              <a:ext cx="460248" cy="3870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91326" y="83464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324104" y="0"/>
                  </a:lnTo>
                  <a:lnTo>
                    <a:pt x="324104" y="261620"/>
                  </a:lnTo>
                  <a:lnTo>
                    <a:pt x="0" y="261620"/>
                  </a:lnTo>
                  <a:lnTo>
                    <a:pt x="0" y="297180"/>
                  </a:lnTo>
                  <a:lnTo>
                    <a:pt x="368300" y="297180"/>
                  </a:lnTo>
                  <a:lnTo>
                    <a:pt x="368300" y="26162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84225" y="1847215"/>
            <a:ext cx="7399020" cy="216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505"/>
              </a:spcBef>
            </a:pPr>
            <a:r>
              <a:rPr sz="1800" b="1" i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【</a:t>
            </a:r>
            <a:r>
              <a:rPr sz="20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oral transmission </a:t>
            </a:r>
            <a:r>
              <a:rPr sz="2000" b="1" i="1" spc="-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→ record the knowledge of drugs in words】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510540" indent="-287655">
              <a:lnSpc>
                <a:spcPct val="100000"/>
              </a:lnSpc>
              <a:spcBef>
                <a:spcPts val="740"/>
              </a:spcBef>
              <a:buFont typeface="Wingdings" panose="05000000000000000000"/>
              <a:buChar char=""/>
              <a:tabLst>
                <a:tab pos="511175" algn="l"/>
              </a:tabLst>
            </a:pPr>
            <a:r>
              <a:rPr sz="20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the book of songs</a:t>
            </a:r>
            <a:r>
              <a:rPr sz="1800" b="1" spc="-5" dirty="0">
                <a:latin typeface="Times New Roman" panose="02020603050405020304" charset="0"/>
                <a:cs typeface="Times New Roman" panose="02020603050405020304" charset="0"/>
              </a:rPr>
              <a:t>： the earliest known books </a:t>
            </a:r>
            <a:r>
              <a:rPr lang="en-US" sz="1800" b="1" spc="-5" dirty="0">
                <a:latin typeface="Times New Roman" panose="02020603050405020304" charset="0"/>
                <a:cs typeface="Times New Roman" panose="02020603050405020304" charset="0"/>
              </a:rPr>
              <a:t>recording medicine knowledge</a:t>
            </a:r>
            <a:endParaRPr sz="1800" b="1" spc="-5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10540" indent="-287655">
              <a:lnSpc>
                <a:spcPct val="100000"/>
              </a:lnSpc>
              <a:buFont typeface="Wingdings" panose="05000000000000000000"/>
              <a:buChar char=""/>
              <a:tabLst>
                <a:tab pos="511175" algn="l"/>
              </a:tabLst>
            </a:pPr>
            <a:r>
              <a:rPr sz="20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Shanhaijing</a:t>
            </a:r>
            <a:r>
              <a:rPr lang="zh-CN" sz="1800" b="1" dirty="0">
                <a:latin typeface="Times New Roman" panose="02020603050405020304" charset="0"/>
                <a:cs typeface="Times New Roman" panose="02020603050405020304" charset="0"/>
              </a:rPr>
              <a:t>：has a</a:t>
            </a:r>
            <a:r>
              <a:rPr lang="en-US" altLang="zh-CN" sz="1800" b="1" dirty="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sz="1800" b="1" dirty="0">
                <a:latin typeface="Times New Roman" panose="02020603050405020304" charset="0"/>
                <a:cs typeface="Times New Roman" panose="02020603050405020304" charset="0"/>
              </a:rPr>
              <a:t> important influence on the development of pharmacology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10540" indent="-287655">
              <a:lnSpc>
                <a:spcPct val="100000"/>
              </a:lnSpc>
              <a:buFont typeface="Wingdings" panose="05000000000000000000"/>
              <a:buChar char=""/>
              <a:tabLst>
                <a:tab pos="511175" algn="l"/>
              </a:tabLst>
            </a:pPr>
            <a:r>
              <a:rPr lang="en-US" sz="20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Inner Canon of the Yellow Emperor</a:t>
            </a:r>
            <a:r>
              <a:rPr sz="20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22885" indent="0">
              <a:lnSpc>
                <a:spcPct val="100000"/>
              </a:lnSpc>
              <a:buFont typeface="Wingdings" panose="05000000000000000000"/>
              <a:buNone/>
              <a:tabLst>
                <a:tab pos="511175" algn="l"/>
              </a:tabLst>
            </a:pPr>
            <a:r>
              <a:rPr sz="1800" b="1">
                <a:latin typeface="Times New Roman" panose="02020603050405020304" charset="0"/>
                <a:cs typeface="Times New Roman" panose="02020603050405020304" charset="0"/>
              </a:rPr>
              <a:t> the basis of Pathology, acupuncture and diagnostics </a:t>
            </a:r>
            <a:endParaRPr sz="1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97600" y="3321685"/>
            <a:ext cx="1106170" cy="1397000"/>
            <a:chOff x="5007864" y="3223259"/>
            <a:chExt cx="1386840" cy="192214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7864" y="4568951"/>
              <a:ext cx="1386839" cy="5760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7041" y="3223259"/>
              <a:ext cx="1350010" cy="135818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366000" y="3321685"/>
            <a:ext cx="1092835" cy="1472565"/>
            <a:chOff x="6662928" y="3206876"/>
            <a:chExt cx="1411605" cy="193865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2928" y="4544567"/>
              <a:ext cx="1411224" cy="6004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81470" y="3206876"/>
              <a:ext cx="1373631" cy="13512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18845" y="1839531"/>
            <a:ext cx="7691373" cy="30750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477" y="2306002"/>
            <a:ext cx="244475" cy="2143125"/>
          </a:xfrm>
          <a:custGeom>
            <a:avLst/>
            <a:gdLst/>
            <a:ahLst/>
            <a:cxnLst/>
            <a:rect l="l" t="t" r="r" b="b"/>
            <a:pathLst>
              <a:path w="244475" h="2143125">
                <a:moveTo>
                  <a:pt x="244475" y="0"/>
                </a:moveTo>
                <a:lnTo>
                  <a:pt x="0" y="0"/>
                </a:lnTo>
                <a:lnTo>
                  <a:pt x="0" y="2143125"/>
                </a:lnTo>
                <a:lnTo>
                  <a:pt x="244475" y="2143125"/>
                </a:lnTo>
                <a:lnTo>
                  <a:pt x="2444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22375" y="1962785"/>
            <a:ext cx="5222240" cy="233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800" b="1" i="1" spc="-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Herbal Canon of Shen Nong</a:t>
            </a:r>
            <a:r>
              <a:rPr sz="1800" b="1" i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514985" indent="-287020">
              <a:lnSpc>
                <a:spcPct val="100000"/>
              </a:lnSpc>
              <a:spcBef>
                <a:spcPts val="1480"/>
              </a:spcBef>
              <a:buFont typeface="Wingdings" panose="05000000000000000000"/>
              <a:buChar char=""/>
              <a:tabLst>
                <a:tab pos="515620" algn="l"/>
              </a:tabLst>
            </a:pPr>
            <a:r>
              <a:rPr sz="1800" b="1">
                <a:latin typeface="Times New Roman" panose="02020603050405020304" charset="0"/>
                <a:cs typeface="Times New Roman" panose="02020603050405020304" charset="0"/>
              </a:rPr>
              <a:t>completed in the early Eastern Han Dynasty</a:t>
            </a:r>
            <a:endParaRPr sz="1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514985" indent="-287020">
              <a:lnSpc>
                <a:spcPct val="100000"/>
              </a:lnSpc>
              <a:spcBef>
                <a:spcPts val="1480"/>
              </a:spcBef>
              <a:buFont typeface="Wingdings" panose="05000000000000000000"/>
              <a:buChar char=""/>
              <a:tabLst>
                <a:tab pos="515620" algn="l"/>
              </a:tabLst>
            </a:pPr>
            <a:r>
              <a:rPr sz="1800" b="1">
                <a:latin typeface="Times New Roman" panose="02020603050405020304" charset="0"/>
                <a:cs typeface="Times New Roman" panose="02020603050405020304" charset="0"/>
              </a:rPr>
              <a:t>features</a:t>
            </a:r>
            <a:r>
              <a:rPr lang="en-US" sz="1800" b="1">
                <a:latin typeface="Times New Roman" panose="02020603050405020304" charset="0"/>
                <a:cs typeface="Times New Roman" panose="02020603050405020304" charset="0"/>
              </a:rPr>
              <a:t>: 1). record the first three-grade classification method   2). a brief and comprehensive discussion on the basic theory of TCM  3). The drug was simple and tested, and has been used ever since</a:t>
            </a:r>
            <a:endParaRPr lang="en-US" sz="1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94610" y="765810"/>
            <a:ext cx="395414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Qin and Han Dynasties</a:t>
            </a:r>
            <a:br>
              <a:rPr spc="19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 (475 </a:t>
            </a:r>
            <a:r>
              <a:rPr lang="en-US" spc="190" dirty="0">
                <a:latin typeface="Times New Roman" panose="02020603050405020304" charset="0"/>
                <a:cs typeface="Times New Roman" panose="02020603050405020304" charset="0"/>
              </a:rPr>
              <a:t>B.C.</a:t>
            </a: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-265 A</a:t>
            </a:r>
            <a:r>
              <a:rPr lang="en-US" spc="19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spc="19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spc="19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81173" y="691133"/>
            <a:ext cx="460375" cy="387350"/>
            <a:chOff x="2706623" y="664463"/>
            <a:chExt cx="460375" cy="3873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6623" y="664463"/>
              <a:ext cx="460248" cy="3870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52725" y="68605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297180"/>
                  </a:lnTo>
                  <a:lnTo>
                    <a:pt x="44069" y="297180"/>
                  </a:lnTo>
                  <a:lnTo>
                    <a:pt x="44069" y="35560"/>
                  </a:lnTo>
                  <a:lnTo>
                    <a:pt x="368300" y="3556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6283452" y="1232915"/>
            <a:ext cx="460375" cy="387350"/>
            <a:chOff x="6245352" y="813815"/>
            <a:chExt cx="460375" cy="38735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5352" y="813815"/>
              <a:ext cx="460248" cy="3870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91326" y="83464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324104" y="0"/>
                  </a:lnTo>
                  <a:lnTo>
                    <a:pt x="324104" y="261620"/>
                  </a:lnTo>
                  <a:lnTo>
                    <a:pt x="0" y="261620"/>
                  </a:lnTo>
                  <a:lnTo>
                    <a:pt x="0" y="297180"/>
                  </a:lnTo>
                  <a:lnTo>
                    <a:pt x="368300" y="297180"/>
                  </a:lnTo>
                  <a:lnTo>
                    <a:pt x="368300" y="26162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6426708" y="2145156"/>
            <a:ext cx="1972310" cy="3253740"/>
            <a:chOff x="6434328" y="1891791"/>
            <a:chExt cx="1972310" cy="325374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4328" y="3709415"/>
              <a:ext cx="1972055" cy="14356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2362" y="1891791"/>
              <a:ext cx="1936368" cy="18304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02335" y="1623695"/>
            <a:ext cx="7793355" cy="332422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8477" y="2036292"/>
            <a:ext cx="248285" cy="2656205"/>
          </a:xfrm>
          <a:custGeom>
            <a:avLst/>
            <a:gdLst/>
            <a:ahLst/>
            <a:cxnLst/>
            <a:rect l="l" t="t" r="r" b="b"/>
            <a:pathLst>
              <a:path w="248284" h="2656204">
                <a:moveTo>
                  <a:pt x="247713" y="0"/>
                </a:moveTo>
                <a:lnTo>
                  <a:pt x="0" y="0"/>
                </a:lnTo>
                <a:lnTo>
                  <a:pt x="0" y="2655697"/>
                </a:lnTo>
                <a:lnTo>
                  <a:pt x="247713" y="2655697"/>
                </a:lnTo>
                <a:lnTo>
                  <a:pt x="24771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6184391" y="2257932"/>
            <a:ext cx="2243455" cy="2654935"/>
            <a:chOff x="6184391" y="2490342"/>
            <a:chExt cx="2243455" cy="265493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4391" y="4133086"/>
              <a:ext cx="2243327" cy="101193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933" y="2490342"/>
              <a:ext cx="2207767" cy="1656194"/>
            </a:xfrm>
            <a:prstGeom prst="rect">
              <a:avLst/>
            </a:prstGeom>
          </p:spPr>
        </p:pic>
      </p:grpSp>
      <p:sp>
        <p:nvSpPr>
          <p:cNvPr id="16" name="object 4"/>
          <p:cNvSpPr txBox="1"/>
          <p:nvPr/>
        </p:nvSpPr>
        <p:spPr>
          <a:xfrm>
            <a:off x="980440" y="1965960"/>
            <a:ext cx="5222240" cy="177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800" b="1" i="1" spc="-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The Herbal Canon of Shen Nong</a:t>
            </a:r>
            <a:r>
              <a:rPr sz="1800" b="1" i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514985" indent="-287020">
              <a:lnSpc>
                <a:spcPct val="100000"/>
              </a:lnSpc>
              <a:spcBef>
                <a:spcPts val="1480"/>
              </a:spcBef>
              <a:buFont typeface="Wingdings" panose="05000000000000000000"/>
              <a:buChar char=""/>
              <a:tabLst>
                <a:tab pos="515620" algn="l"/>
              </a:tabLst>
            </a:pPr>
            <a:r>
              <a:rPr lang="en-US" sz="1800" b="1">
                <a:latin typeface="Times New Roman" panose="02020603050405020304" charset="0"/>
                <a:cs typeface="Times New Roman" panose="02020603050405020304" charset="0"/>
              </a:rPr>
              <a:t>Academic value:</a:t>
            </a:r>
            <a:endParaRPr lang="en-US" sz="18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27965" indent="0">
              <a:lnSpc>
                <a:spcPct val="100000"/>
              </a:lnSpc>
              <a:spcBef>
                <a:spcPts val="1480"/>
              </a:spcBef>
              <a:buFont typeface="Wingdings" panose="05000000000000000000"/>
              <a:buNone/>
              <a:tabLst>
                <a:tab pos="515620" algn="l"/>
              </a:tabLst>
            </a:pPr>
            <a:r>
              <a:rPr lang="en-US" sz="1800" b="1">
                <a:latin typeface="Times New Roman" panose="02020603050405020304" charset="0"/>
                <a:cs typeface="Times New Roman" panose="02020603050405020304" charset="0"/>
              </a:rPr>
              <a:t>   the earliest extant herbal monograph laid the foundation for the compilation of large-scale backbone materia medica in China.</a:t>
            </a:r>
            <a:endParaRPr lang="en-US" sz="1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object 6"/>
          <p:cNvSpPr txBox="1">
            <a:spLocks noGrp="1"/>
          </p:cNvSpPr>
          <p:nvPr>
            <p:ph type="title"/>
          </p:nvPr>
        </p:nvSpPr>
        <p:spPr>
          <a:xfrm>
            <a:off x="2701290" y="629285"/>
            <a:ext cx="395414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217170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Qin and Han Dynasties</a:t>
            </a:r>
            <a:br>
              <a:rPr spc="19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 (475 </a:t>
            </a:r>
            <a:r>
              <a:rPr lang="en-US" spc="190" dirty="0">
                <a:latin typeface="Times New Roman" panose="02020603050405020304" charset="0"/>
                <a:cs typeface="Times New Roman" panose="02020603050405020304" charset="0"/>
              </a:rPr>
              <a:t>B.C.</a:t>
            </a: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-265 A</a:t>
            </a:r>
            <a:r>
              <a:rPr lang="en-US" spc="19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spc="19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spc="19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" name="object 7"/>
          <p:cNvGrpSpPr/>
          <p:nvPr/>
        </p:nvGrpSpPr>
        <p:grpSpPr>
          <a:xfrm>
            <a:off x="2387853" y="554608"/>
            <a:ext cx="460375" cy="387350"/>
            <a:chOff x="2706623" y="664463"/>
            <a:chExt cx="460375" cy="387350"/>
          </a:xfrm>
        </p:grpSpPr>
        <p:pic>
          <p:nvPicPr>
            <p:cNvPr id="20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6623" y="664463"/>
              <a:ext cx="460248" cy="387096"/>
            </a:xfrm>
            <a:prstGeom prst="rect">
              <a:avLst/>
            </a:prstGeom>
          </p:spPr>
        </p:pic>
        <p:sp>
          <p:nvSpPr>
            <p:cNvPr id="21" name="object 9"/>
            <p:cNvSpPr/>
            <p:nvPr/>
          </p:nvSpPr>
          <p:spPr>
            <a:xfrm>
              <a:off x="2752725" y="68605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297180"/>
                  </a:lnTo>
                  <a:lnTo>
                    <a:pt x="44069" y="297180"/>
                  </a:lnTo>
                  <a:lnTo>
                    <a:pt x="44069" y="35560"/>
                  </a:lnTo>
                  <a:lnTo>
                    <a:pt x="368300" y="3556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22" name="object 10"/>
          <p:cNvGrpSpPr/>
          <p:nvPr/>
        </p:nvGrpSpPr>
        <p:grpSpPr>
          <a:xfrm>
            <a:off x="6390132" y="1096390"/>
            <a:ext cx="460375" cy="387350"/>
            <a:chOff x="6245352" y="813815"/>
            <a:chExt cx="460375" cy="387350"/>
          </a:xfrm>
        </p:grpSpPr>
        <p:pic>
          <p:nvPicPr>
            <p:cNvPr id="23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5352" y="813815"/>
              <a:ext cx="460248" cy="387096"/>
            </a:xfrm>
            <a:prstGeom prst="rect">
              <a:avLst/>
            </a:prstGeom>
          </p:spPr>
        </p:pic>
        <p:sp>
          <p:nvSpPr>
            <p:cNvPr id="24" name="object 12"/>
            <p:cNvSpPr/>
            <p:nvPr/>
          </p:nvSpPr>
          <p:spPr>
            <a:xfrm>
              <a:off x="6291326" y="83464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324104" y="0"/>
                  </a:lnTo>
                  <a:lnTo>
                    <a:pt x="324104" y="261620"/>
                  </a:lnTo>
                  <a:lnTo>
                    <a:pt x="0" y="261620"/>
                  </a:lnTo>
                  <a:lnTo>
                    <a:pt x="0" y="297180"/>
                  </a:lnTo>
                  <a:lnTo>
                    <a:pt x="368300" y="297180"/>
                  </a:lnTo>
                  <a:lnTo>
                    <a:pt x="368300" y="26162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15" y="1644015"/>
            <a:ext cx="7627620" cy="333756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94665" y="2311273"/>
            <a:ext cx="216535" cy="1708785"/>
          </a:xfrm>
          <a:custGeom>
            <a:avLst/>
            <a:gdLst/>
            <a:ahLst/>
            <a:cxnLst/>
            <a:rect l="l" t="t" r="r" b="b"/>
            <a:pathLst>
              <a:path w="216534" h="1708785">
                <a:moveTo>
                  <a:pt x="216369" y="0"/>
                </a:moveTo>
                <a:lnTo>
                  <a:pt x="0" y="0"/>
                </a:lnTo>
                <a:lnTo>
                  <a:pt x="0" y="1708404"/>
                </a:lnTo>
                <a:lnTo>
                  <a:pt x="216369" y="1708404"/>
                </a:lnTo>
                <a:lnTo>
                  <a:pt x="2163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2015" y="2021840"/>
            <a:ext cx="5325745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【</a:t>
            </a:r>
            <a:r>
              <a:rPr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Shen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ong's Herbal Classic notes</a:t>
            </a:r>
            <a:r>
              <a:rPr sz="1800" b="1" i="1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微软雅黑" panose="020B0503020204020204" charset="-122"/>
              <a:cs typeface="微软雅黑" panose="020B0503020204020204" charset="-122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Author:</a:t>
            </a:r>
            <a:r>
              <a:rPr b="1">
                <a:latin typeface="Times New Roman" panose="02020603050405020304" charset="0"/>
                <a:cs typeface="Times New Roman" panose="02020603050405020304" charset="0"/>
              </a:rPr>
              <a:t>Tao Hongjing </a:t>
            </a:r>
            <a:endParaRPr b="1">
              <a:latin typeface="Times New Roman" panose="02020603050405020304" charset="0"/>
              <a:cs typeface="Times New Roman" panose="02020603050405020304" charset="0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b="1">
                <a:latin typeface="Times New Roman" panose="02020603050405020304" charset="0"/>
                <a:cs typeface="Times New Roman" panose="02020603050405020304" charset="0"/>
              </a:rPr>
              <a:t>eatures: 1). the first to classify drugs according to their natural attributes; 2).  the first to create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b="1">
                <a:latin typeface="Times New Roman" panose="02020603050405020304" charset="0"/>
                <a:cs typeface="Times New Roman" panose="02020603050405020304" charset="0"/>
              </a:rPr>
              <a:t>universal drugs for various diseases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”</a:t>
            </a:r>
            <a:r>
              <a:rPr b="1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b="1">
              <a:latin typeface="Times New Roman" panose="02020603050405020304" charset="0"/>
              <a:cs typeface="Times New Roman" panose="02020603050405020304" charset="0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b="1">
                <a:latin typeface="Times New Roman" panose="02020603050405020304" charset="0"/>
                <a:cs typeface="Times New Roman" panose="02020603050405020304" charset="0"/>
              </a:rPr>
              <a:t>Academic value: the second classic of Materia Medica laid the foundation for the compilation of large-scale backbone materia medica in China.</a:t>
            </a:r>
            <a:endParaRPr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94585" y="740410"/>
            <a:ext cx="435419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Jin, Sui, Tang Dynasties </a:t>
            </a:r>
            <a:br>
              <a:rPr spc="19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(265</a:t>
            </a:r>
            <a:r>
              <a:rPr lang="en-US" spc="190" dirty="0">
                <a:latin typeface="Times New Roman" panose="02020603050405020304" charset="0"/>
                <a:cs typeface="Times New Roman" panose="02020603050405020304" charset="0"/>
              </a:rPr>
              <a:t>A.D.</a:t>
            </a: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-960 A.D.)</a:t>
            </a:r>
            <a:endParaRPr spc="19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27530" y="578865"/>
            <a:ext cx="460375" cy="387350"/>
            <a:chOff x="2438400" y="585215"/>
            <a:chExt cx="460375" cy="3873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585215"/>
              <a:ext cx="460248" cy="3870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84501" y="607313"/>
              <a:ext cx="368300" cy="295910"/>
            </a:xfrm>
            <a:custGeom>
              <a:avLst/>
              <a:gdLst/>
              <a:ahLst/>
              <a:cxnLst/>
              <a:rect l="l" t="t" r="r" b="b"/>
              <a:pathLst>
                <a:path w="368300" h="295909">
                  <a:moveTo>
                    <a:pt x="36830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295910"/>
                  </a:lnTo>
                  <a:lnTo>
                    <a:pt x="44069" y="295910"/>
                  </a:lnTo>
                  <a:lnTo>
                    <a:pt x="44069" y="34290"/>
                  </a:lnTo>
                  <a:lnTo>
                    <a:pt x="368300" y="342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6828536" y="1253870"/>
            <a:ext cx="460375" cy="390525"/>
            <a:chOff x="6330696" y="859535"/>
            <a:chExt cx="460375" cy="3905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0696" y="859535"/>
              <a:ext cx="460248" cy="3901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77051" y="88290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324231" y="0"/>
                  </a:lnTo>
                  <a:lnTo>
                    <a:pt x="324231" y="262890"/>
                  </a:lnTo>
                  <a:lnTo>
                    <a:pt x="0" y="262890"/>
                  </a:lnTo>
                  <a:lnTo>
                    <a:pt x="0" y="297180"/>
                  </a:lnTo>
                  <a:lnTo>
                    <a:pt x="368300" y="297180"/>
                  </a:lnTo>
                  <a:lnTo>
                    <a:pt x="368300" y="2628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6273800" y="2474595"/>
            <a:ext cx="1924050" cy="2787650"/>
            <a:chOff x="4776215" y="1802129"/>
            <a:chExt cx="2167255" cy="322135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6215" y="3386327"/>
              <a:ext cx="2167128" cy="16367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4122" y="1802129"/>
              <a:ext cx="2130805" cy="15980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49832" y="1927834"/>
            <a:ext cx="6805803" cy="271652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54990" y="2431923"/>
            <a:ext cx="216535" cy="1708785"/>
          </a:xfrm>
          <a:custGeom>
            <a:avLst/>
            <a:gdLst/>
            <a:ahLst/>
            <a:cxnLst/>
            <a:rect l="l" t="t" r="r" b="b"/>
            <a:pathLst>
              <a:path w="216534" h="1708785">
                <a:moveTo>
                  <a:pt x="216369" y="0"/>
                </a:moveTo>
                <a:lnTo>
                  <a:pt x="0" y="0"/>
                </a:lnTo>
                <a:lnTo>
                  <a:pt x="0" y="1708404"/>
                </a:lnTo>
                <a:lnTo>
                  <a:pt x="216369" y="1708404"/>
                </a:lnTo>
                <a:lnTo>
                  <a:pt x="2163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81735" y="2103120"/>
            <a:ext cx="3822065" cy="214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【 </a:t>
            </a:r>
            <a:r>
              <a:rPr sz="1800" b="1" i="1" spc="-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Kaibao Material Medical</a:t>
            </a:r>
            <a:r>
              <a:rPr sz="1800" b="1" i="1" spc="-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】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微软雅黑" panose="020B0503020204020204" charset="-122"/>
              <a:cs typeface="微软雅黑" panose="020B0503020204020204" charset="-122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the rise of official herbal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21 volumes and contains 983 kinds of new and old medicines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42595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443230" algn="l"/>
              </a:tabLst>
            </a:pP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made a great contribution to the collation of herbal literature before the Song Dynasty</a:t>
            </a:r>
            <a:endParaRPr sz="1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6007" y="3414774"/>
            <a:ext cx="1967991" cy="1728724"/>
          </a:xfrm>
          <a:prstGeom prst="rect">
            <a:avLst/>
          </a:prstGeom>
        </p:spPr>
      </p:pic>
      <p:sp>
        <p:nvSpPr>
          <p:cNvPr id="18" name="object 7"/>
          <p:cNvSpPr txBox="1">
            <a:spLocks noGrp="1"/>
          </p:cNvSpPr>
          <p:nvPr>
            <p:ph type="title"/>
          </p:nvPr>
        </p:nvSpPr>
        <p:spPr>
          <a:xfrm>
            <a:off x="1029970" y="777240"/>
            <a:ext cx="708406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Song, Liao, Jin and Yuan Dynasties </a:t>
            </a:r>
            <a:br>
              <a:rPr spc="19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spc="190" dirty="0">
                <a:latin typeface="Times New Roman" panose="02020603050405020304" charset="0"/>
                <a:cs typeface="Times New Roman" panose="02020603050405020304" charset="0"/>
              </a:rPr>
              <a:t>(960 - 1368)</a:t>
            </a:r>
            <a:endParaRPr spc="19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" name="object 8"/>
          <p:cNvGrpSpPr/>
          <p:nvPr/>
        </p:nvGrpSpPr>
        <p:grpSpPr>
          <a:xfrm>
            <a:off x="1553845" y="571245"/>
            <a:ext cx="460375" cy="387350"/>
            <a:chOff x="2438400" y="585215"/>
            <a:chExt cx="460375" cy="387350"/>
          </a:xfrm>
        </p:grpSpPr>
        <p:pic>
          <p:nvPicPr>
            <p:cNvPr id="2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585215"/>
              <a:ext cx="460248" cy="387096"/>
            </a:xfrm>
            <a:prstGeom prst="rect">
              <a:avLst/>
            </a:prstGeom>
          </p:spPr>
        </p:pic>
        <p:sp>
          <p:nvSpPr>
            <p:cNvPr id="21" name="object 10"/>
            <p:cNvSpPr/>
            <p:nvPr/>
          </p:nvSpPr>
          <p:spPr>
            <a:xfrm>
              <a:off x="2484501" y="607313"/>
              <a:ext cx="368300" cy="295910"/>
            </a:xfrm>
            <a:custGeom>
              <a:avLst/>
              <a:gdLst/>
              <a:ahLst/>
              <a:cxnLst/>
              <a:rect l="l" t="t" r="r" b="b"/>
              <a:pathLst>
                <a:path w="368300" h="295909">
                  <a:moveTo>
                    <a:pt x="368300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0" y="295910"/>
                  </a:lnTo>
                  <a:lnTo>
                    <a:pt x="44069" y="295910"/>
                  </a:lnTo>
                  <a:lnTo>
                    <a:pt x="44069" y="34290"/>
                  </a:lnTo>
                  <a:lnTo>
                    <a:pt x="368300" y="342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22" name="object 11"/>
          <p:cNvGrpSpPr/>
          <p:nvPr/>
        </p:nvGrpSpPr>
        <p:grpSpPr>
          <a:xfrm>
            <a:off x="7085711" y="1284350"/>
            <a:ext cx="460375" cy="390525"/>
            <a:chOff x="6330696" y="859535"/>
            <a:chExt cx="460375" cy="390525"/>
          </a:xfrm>
        </p:grpSpPr>
        <p:pic>
          <p:nvPicPr>
            <p:cNvPr id="23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0696" y="859535"/>
              <a:ext cx="460248" cy="390144"/>
            </a:xfrm>
            <a:prstGeom prst="rect">
              <a:avLst/>
            </a:prstGeom>
          </p:spPr>
        </p:pic>
        <p:sp>
          <p:nvSpPr>
            <p:cNvPr id="24" name="object 13"/>
            <p:cNvSpPr/>
            <p:nvPr/>
          </p:nvSpPr>
          <p:spPr>
            <a:xfrm>
              <a:off x="6377051" y="882903"/>
              <a:ext cx="368300" cy="297180"/>
            </a:xfrm>
            <a:custGeom>
              <a:avLst/>
              <a:gdLst/>
              <a:ahLst/>
              <a:cxnLst/>
              <a:rect l="l" t="t" r="r" b="b"/>
              <a:pathLst>
                <a:path w="368300" h="297180">
                  <a:moveTo>
                    <a:pt x="368300" y="0"/>
                  </a:moveTo>
                  <a:lnTo>
                    <a:pt x="324231" y="0"/>
                  </a:lnTo>
                  <a:lnTo>
                    <a:pt x="324231" y="262890"/>
                  </a:lnTo>
                  <a:lnTo>
                    <a:pt x="0" y="262890"/>
                  </a:lnTo>
                  <a:lnTo>
                    <a:pt x="0" y="297180"/>
                  </a:lnTo>
                  <a:lnTo>
                    <a:pt x="368300" y="297180"/>
                  </a:lnTo>
                  <a:lnTo>
                    <a:pt x="368300" y="2628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p/>
          </p:txBody>
        </p:sp>
      </p:grpSp>
      <p:grpSp>
        <p:nvGrpSpPr>
          <p:cNvPr id="25" name="object 6"/>
          <p:cNvGrpSpPr/>
          <p:nvPr/>
        </p:nvGrpSpPr>
        <p:grpSpPr>
          <a:xfrm>
            <a:off x="5460492" y="2251074"/>
            <a:ext cx="1643380" cy="3531235"/>
            <a:chOff x="6352032" y="1614169"/>
            <a:chExt cx="1643380" cy="3531235"/>
          </a:xfrm>
        </p:grpSpPr>
        <p:pic>
          <p:nvPicPr>
            <p:cNvPr id="2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2032" y="3453384"/>
              <a:ext cx="1642871" cy="1691639"/>
            </a:xfrm>
            <a:prstGeom prst="rect">
              <a:avLst/>
            </a:prstGeom>
          </p:spPr>
        </p:pic>
        <p:pic>
          <p:nvPicPr>
            <p:cNvPr id="27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1717" y="1614169"/>
              <a:ext cx="1605788" cy="18526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3985</Words>
  <Application>WPS 演示</Application>
  <PresentationFormat>On-screen Show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Times New Roman</vt:lpstr>
      <vt:lpstr>Wingdings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primitive society  (ancient times - 21st century B.C.)</vt:lpstr>
      <vt:lpstr>Xia, Shang, Zhou and pre Qin  (21 century B.C. - 475 B.C.)</vt:lpstr>
      <vt:lpstr>Qin and Han Dynasties  (475 B.C.-265 A.D.)</vt:lpstr>
      <vt:lpstr>Qin and Han Dynasties  (475 B.C.-265 A.D.)</vt:lpstr>
      <vt:lpstr>Jin, Sui, Tang Dynasties  (265-960 A.D.)</vt:lpstr>
      <vt:lpstr>Song, Liao, Jin and Yuan Dynasties  (960 - 1368)</vt:lpstr>
      <vt:lpstr>Ming and Qing Dynasties (to the Opium War) (1368 - 1840)</vt:lpstr>
      <vt:lpstr>Ming and Qing Dynasties (to the Opium War) (1368 - 1840)</vt:lpstr>
      <vt:lpstr>The period of the Republic of China  (1911-1949)</vt:lpstr>
      <vt:lpstr>After the founding of People's Republic of China  (1949 - present)</vt:lpstr>
      <vt:lpstr>Development of the TCM:    1). simple to complex, low to high end    2). related to politics, economy, science and culture in various periods of society.     3).systematic and scientific summary of practical experience and a great treasure house   In the near future:     carry forward the past      open up in the future      make more brilliant achievements!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药</dc:title>
  <dc:creator>林海燕</dc:creator>
  <cp:lastModifiedBy>Bec</cp:lastModifiedBy>
  <cp:revision>40</cp:revision>
  <dcterms:created xsi:type="dcterms:W3CDTF">2020-11-05T14:37:00Z</dcterms:created>
  <dcterms:modified xsi:type="dcterms:W3CDTF">2020-12-07T07:11:06Z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2020-01-02T00:00:00Z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2020-11-05T00:00:00Z</vt:filetime>
  </property>
  <property fmtid="{D5CDD505-2E9C-101B-9397-08002B2CF9AE}" pid="5" name="KSOProductBuildVer">
    <vt:lpwstr>2052-11.1.0.10024</vt:lpwstr>
  </property>
</Properties>
</file>