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7" r:id="rId4"/>
    <p:sldId id="266" r:id="rId5"/>
    <p:sldId id="260" r:id="rId6"/>
    <p:sldId id="265" r:id="rId7"/>
    <p:sldId id="273" r:id="rId8"/>
    <p:sldId id="259" r:id="rId9"/>
    <p:sldId id="272" r:id="rId10"/>
    <p:sldId id="271" r:id="rId11"/>
    <p:sldId id="258" r:id="rId12"/>
    <p:sldId id="276" r:id="rId13"/>
    <p:sldId id="275" r:id="rId14"/>
    <p:sldId id="281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7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42.xml"/><Relationship Id="rId7" Type="http://schemas.openxmlformats.org/officeDocument/2006/relationships/image" Target="../media/image20.pn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3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7.xml"/><Relationship Id="rId15" Type="http://schemas.openxmlformats.org/officeDocument/2006/relationships/image" Target="../media/image22.png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68.xml"/><Relationship Id="rId7" Type="http://schemas.openxmlformats.org/officeDocument/2006/relationships/image" Target="../media/image24.png"/><Relationship Id="rId6" Type="http://schemas.openxmlformats.org/officeDocument/2006/relationships/tags" Target="../tags/tag167.xml"/><Relationship Id="rId5" Type="http://schemas.openxmlformats.org/officeDocument/2006/relationships/image" Target="../media/image3.png"/><Relationship Id="rId4" Type="http://schemas.openxmlformats.org/officeDocument/2006/relationships/tags" Target="../tags/tag166.xml"/><Relationship Id="rId3" Type="http://schemas.openxmlformats.org/officeDocument/2006/relationships/image" Target="../media/image23.jpeg"/><Relationship Id="rId2" Type="http://schemas.openxmlformats.org/officeDocument/2006/relationships/tags" Target="../tags/tag16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8.xml"/><Relationship Id="rId15" Type="http://schemas.openxmlformats.org/officeDocument/2006/relationships/image" Target="../media/image5.png"/><Relationship Id="rId14" Type="http://schemas.openxmlformats.org/officeDocument/2006/relationships/tags" Target="../tags/tag77.xml"/><Relationship Id="rId13" Type="http://schemas.openxmlformats.org/officeDocument/2006/relationships/image" Target="../media/image4.pn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image" Target="../media/image6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7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2.xml"/><Relationship Id="rId7" Type="http://schemas.openxmlformats.org/officeDocument/2006/relationships/image" Target="../media/image9.png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8.png"/><Relationship Id="rId2" Type="http://schemas.openxmlformats.org/officeDocument/2006/relationships/tags" Target="../tags/tag88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00.xml"/><Relationship Id="rId7" Type="http://schemas.openxmlformats.org/officeDocument/2006/relationships/image" Target="../media/image11.jpeg"/><Relationship Id="rId6" Type="http://schemas.openxmlformats.org/officeDocument/2006/relationships/tags" Target="../tags/tag99.xml"/><Relationship Id="rId5" Type="http://schemas.openxmlformats.org/officeDocument/2006/relationships/image" Target="../media/image10.jpeg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6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image" Target="../media/image14.png"/><Relationship Id="rId12" Type="http://schemas.openxmlformats.org/officeDocument/2006/relationships/tags" Target="../tags/tag102.xml"/><Relationship Id="rId11" Type="http://schemas.openxmlformats.org/officeDocument/2006/relationships/image" Target="../media/image13.png"/><Relationship Id="rId10" Type="http://schemas.openxmlformats.org/officeDocument/2006/relationships/tags" Target="../tags/tag10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2.xml"/><Relationship Id="rId13" Type="http://schemas.openxmlformats.org/officeDocument/2006/relationships/image" Target="../media/image16.png"/><Relationship Id="rId12" Type="http://schemas.openxmlformats.org/officeDocument/2006/relationships/tags" Target="../tags/tag121.xml"/><Relationship Id="rId11" Type="http://schemas.openxmlformats.org/officeDocument/2006/relationships/image" Target="../media/image15.png"/><Relationship Id="rId10" Type="http://schemas.openxmlformats.org/officeDocument/2006/relationships/tags" Target="../tags/tag120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6.xml"/><Relationship Id="rId17" Type="http://schemas.openxmlformats.org/officeDocument/2006/relationships/image" Target="../media/image19.png"/><Relationship Id="rId16" Type="http://schemas.openxmlformats.org/officeDocument/2006/relationships/tags" Target="../tags/tag135.xml"/><Relationship Id="rId15" Type="http://schemas.openxmlformats.org/officeDocument/2006/relationships/image" Target="../media/image18.png"/><Relationship Id="rId14" Type="http://schemas.openxmlformats.org/officeDocument/2006/relationships/tags" Target="../tags/tag134.xml"/><Relationship Id="rId13" Type="http://schemas.openxmlformats.org/officeDocument/2006/relationships/image" Target="../media/image17.png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213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-1626620" y="506723"/>
            <a:ext cx="7848616" cy="64922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448754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Ding Qian </a:t>
            </a:r>
            <a:endParaRPr lang="zh-CN" altLang="en-US" sz="28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202130092296</a:t>
            </a:r>
            <a:endParaRPr lang="en-US" altLang="zh-CN" sz="24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2097154" name="图片 16" descr="01706259788694a8012193a3095157.png@1280w_1l_2o_100sh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94245" y="0"/>
            <a:ext cx="4970780" cy="6723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3050" y="1115060"/>
            <a:ext cx="609600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Facial 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</a:endParaRPr>
          </a:p>
          <a:p>
            <a:r>
              <a:rPr lang="zh-CN" altLang="en-US" sz="6600" b="1">
                <a:ln>
                  <a:noFill/>
                </a:ln>
                <a:solidFill>
                  <a:schemeClr val="bg1"/>
                </a:solidFill>
                <a:latin typeface="Segoe Script" panose="030B0504020000000003" charset="0"/>
                <a:ea typeface="华文新魏" panose="02010800040101010101" charset="-122"/>
                <a:cs typeface="Segoe Script" panose="030B0504020000000003" charset="0"/>
                <a:sym typeface="+mn-ea"/>
              </a:rPr>
              <a:t>Make-up</a:t>
            </a:r>
            <a:endParaRPr lang="zh-CN" altLang="en-US" sz="6600" b="1">
              <a:ln>
                <a:noFill/>
              </a:ln>
              <a:solidFill>
                <a:schemeClr val="bg1"/>
              </a:solidFill>
              <a:latin typeface="Segoe Script" panose="030B0504020000000003" charset="0"/>
              <a:ea typeface="华文新魏" panose="02010800040101010101" charset="-122"/>
              <a:cs typeface="Segoe Script" panose="030B0504020000000003" charset="0"/>
              <a:sym typeface="+mn-ea"/>
            </a:endParaRPr>
          </a:p>
          <a:p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(</a:t>
            </a:r>
            <a:r>
              <a:rPr lang="zh-CN" altLang="en-US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脸谱</a:t>
            </a:r>
            <a:r>
              <a:rPr lang="en-US" altLang="zh-CN" sz="4400" b="1">
                <a:ln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endParaRPr lang="en-US" altLang="zh-CN" sz="4400" b="1">
              <a:ln>
                <a:noFill/>
              </a:ln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 advTm="1498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84475" y="254381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52215" y="93916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水白奸邪，油白狂傲。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353945" y="1529080"/>
            <a:ext cx="708850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Water w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hite facial makeup bears a derogatory sense , indicating a deceitful and suspicious nature like Cao Cao in drama the Three Kingdoms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Oil white stands for the headstrong like Ma Su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马谡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）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236470" y="3490595"/>
            <a:ext cx="2893060" cy="253174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6767830" y="3490595"/>
            <a:ext cx="2924810" cy="265430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 advTm="51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1125220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矩形: 圆角 11"/>
          <p:cNvSpPr/>
          <p:nvPr>
            <p:custDataLst>
              <p:tags r:id="rId3"/>
            </p:custDataLst>
          </p:nvPr>
        </p:nvSpPr>
        <p:spPr>
          <a:xfrm>
            <a:off x="1125220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矩形: 圆角 11"/>
          <p:cNvSpPr/>
          <p:nvPr>
            <p:custDataLst>
              <p:tags r:id="rId4"/>
            </p:custDataLst>
          </p:nvPr>
        </p:nvSpPr>
        <p:spPr>
          <a:xfrm>
            <a:off x="7012305" y="185737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121910" y="208470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7012305" y="4526915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81145" y="109855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黄狠灰贪，蓝勇绿暴。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153910" y="778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240790" y="4526915"/>
            <a:ext cx="49657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Blue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Characters wearing blue facial makeup tend to be upright, outspoken and even unruly like  Dou Erdun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012305" y="4526915"/>
            <a:ext cx="504761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Green represents rudeness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recklessne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such as Cheng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Yao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jin, the founding general of the Tang Dynasty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012305" y="169926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Grey is a symbol of greed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125220" y="169037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</a:t>
            </a:r>
            <a:endParaRPr lang="zh-CN" altLang="en-US" b="1">
              <a:solidFill>
                <a:srgbClr val="C0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Yellow means fierce and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brutal</a:t>
            </a:r>
            <a:endParaRPr lang="en-US" altLang="zh-CN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4813300" y="1949450"/>
            <a:ext cx="2088515" cy="2030730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6"/>
    </p:custDataLst>
  </p:cSld>
  <p:clrMapOvr>
    <a:masterClrMapping/>
  </p:clrMapOvr>
  <p:transition advTm="66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4" grpId="2" bldLvl="0" animBg="1"/>
      <p:bldP spid="14" grpId="3" bldLvl="0" animBg="1"/>
      <p:bldP spid="6" grpId="0"/>
      <p:bldP spid="6" grpId="1"/>
      <p:bldP spid="13" grpId="0"/>
      <p:bldP spid="13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788025" y="136461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480185" y="966470"/>
            <a:ext cx="4206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37363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820670" y="84772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神佛精灵，金银普照。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878965" y="1763395"/>
            <a:ext cx="7603490" cy="1973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just">
              <a:buFont typeface="Wingdings" panose="05000000000000000000" charset="0"/>
              <a:buChar char="l"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Golden facial makeup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symbolizes dignity and power like supernatural being such as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Sakyamuni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( the creator of Buddhism ) and Erlang Shen ( a Chinese God with a third truth - seeing eye in the middle of his forehead ).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ilver fac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ical makeup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is usually the image of goblin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 and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monster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 advTm="3172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5" name="组合 21"/>
          <p:cNvGrpSpPr/>
          <p:nvPr/>
        </p:nvGrpSpPr>
        <p:grpSpPr>
          <a:xfrm>
            <a:off x="-6985" y="-6985"/>
            <a:ext cx="12208564" cy="6866309"/>
            <a:chOff x="3913" y="2582"/>
            <a:chExt cx="9223" cy="5187"/>
          </a:xfrm>
        </p:grpSpPr>
        <p:pic>
          <p:nvPicPr>
            <p:cNvPr id="2097186" name="图片 20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13" y="2582"/>
              <a:ext cx="9223" cy="5187"/>
            </a:xfrm>
            <a:prstGeom prst="rect">
              <a:avLst/>
            </a:prstGeom>
          </p:spPr>
        </p:pic>
        <p:pic>
          <p:nvPicPr>
            <p:cNvPr id="2097187" name="图片 16" descr="01706259788694a8012193a3095157.png@1280w_1l_2o_100sh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381" y="2582"/>
              <a:ext cx="3755" cy="5079"/>
            </a:xfrm>
            <a:prstGeom prst="rect">
              <a:avLst/>
            </a:prstGeom>
          </p:spPr>
        </p:pic>
        <p:pic>
          <p:nvPicPr>
            <p:cNvPr id="2097188" name="图片 19" descr="图层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913" y="5298"/>
              <a:ext cx="3828" cy="2460"/>
            </a:xfrm>
            <a:prstGeom prst="rect">
              <a:avLst/>
            </a:prstGeom>
          </p:spPr>
        </p:pic>
        <p:pic>
          <p:nvPicPr>
            <p:cNvPr id="2097189" name="图片 17" descr="文字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48" y="4795"/>
              <a:ext cx="2192" cy="2577"/>
            </a:xfrm>
            <a:prstGeom prst="rect">
              <a:avLst/>
            </a:prstGeom>
          </p:spPr>
        </p:pic>
      </p:grpSp>
      <p:sp>
        <p:nvSpPr>
          <p:cNvPr id="1048737" name="文本框 1"/>
          <p:cNvSpPr txBox="1"/>
          <p:nvPr>
            <p:custDataLst>
              <p:tags r:id="rId10"/>
            </p:custDataLst>
          </p:nvPr>
        </p:nvSpPr>
        <p:spPr>
          <a:xfrm>
            <a:off x="1396365" y="1428115"/>
            <a:ext cx="7348220" cy="34150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  <p:transition advTm="190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9" name="组合 8"/>
          <p:cNvGrpSpPr/>
          <p:nvPr/>
        </p:nvGrpSpPr>
        <p:grpSpPr>
          <a:xfrm>
            <a:off x="3938270" y="1483995"/>
            <a:ext cx="6203627" cy="4260690"/>
            <a:chOff x="2679" y="1606"/>
            <a:chExt cx="11005" cy="7708"/>
          </a:xfrm>
        </p:grpSpPr>
        <p:grpSp>
          <p:nvGrpSpPr>
            <p:cNvPr id="40" name="组合 7"/>
            <p:cNvGrpSpPr/>
            <p:nvPr/>
          </p:nvGrpSpPr>
          <p:grpSpPr>
            <a:xfrm>
              <a:off x="2679" y="1606"/>
              <a:ext cx="9413" cy="2421"/>
              <a:chOff x="2679" y="1606"/>
              <a:chExt cx="9413" cy="2421"/>
            </a:xfrm>
          </p:grpSpPr>
          <p:sp>
            <p:nvSpPr>
              <p:cNvPr id="1048599" name="文本框 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007" y="2333"/>
                <a:ext cx="9085" cy="169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The Origin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Facial Make-up</a:t>
                </a: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0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007" y="160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1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2679" y="1714"/>
                <a:ext cx="153" cy="1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1" name="组合 6"/>
            <p:cNvGrpSpPr/>
            <p:nvPr/>
          </p:nvGrpSpPr>
          <p:grpSpPr>
            <a:xfrm>
              <a:off x="2679" y="4456"/>
              <a:ext cx="8836" cy="4650"/>
              <a:chOff x="2679" y="4066"/>
              <a:chExt cx="8836" cy="4650"/>
            </a:xfrm>
          </p:grpSpPr>
          <p:sp>
            <p:nvSpPr>
              <p:cNvPr id="1048602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007" y="4793"/>
                <a:ext cx="8508" cy="3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Patterns of </a:t>
                </a: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 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3" name="文本框 1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007" y="406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4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679" y="417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2" name="组合 2"/>
            <p:cNvGrpSpPr/>
            <p:nvPr/>
          </p:nvGrpSpPr>
          <p:grpSpPr>
            <a:xfrm>
              <a:off x="2679" y="7253"/>
              <a:ext cx="11005" cy="2061"/>
              <a:chOff x="2679" y="6526"/>
              <a:chExt cx="11005" cy="2061"/>
            </a:xfrm>
          </p:grpSpPr>
          <p:sp>
            <p:nvSpPr>
              <p:cNvPr id="1048605" name="文本框 1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007" y="7253"/>
                <a:ext cx="10677" cy="1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solidFill>
                      <a:schemeClr val="bg1"/>
                    </a:solidFill>
                    <a:latin typeface="Comic Sans MS" panose="030F0702030302020204" charset="0"/>
                    <a:ea typeface="SimSun-ExtB" panose="02010609060101010101" charset="-122"/>
                    <a:cs typeface="Comic Sans MS" panose="030F0702030302020204" charset="0"/>
                    <a:sym typeface="+mn-ea"/>
                  </a:rPr>
                  <a:t>Color Culture in Facial Make-up</a:t>
                </a:r>
                <a:endParaRPr lang="zh-CN" altLang="en-US" sz="2800" dirty="0">
                  <a:solidFill>
                    <a:schemeClr val="bg1"/>
                  </a:solidFill>
                  <a:latin typeface="Comic Sans MS" panose="030F0702030302020204" charset="0"/>
                  <a:ea typeface="SimSun-ExtB" panose="02010609060101010101" charset="-122"/>
                  <a:cs typeface="Comic Sans MS" panose="030F0702030302020204" charset="0"/>
                  <a:sym typeface="+mn-ea"/>
                </a:endParaRPr>
              </a:p>
            </p:txBody>
          </p:sp>
          <p:sp>
            <p:nvSpPr>
              <p:cNvPr id="1048606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07" y="6526"/>
                <a:ext cx="4576" cy="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buClr>
                    <a:srgbClr val="35C6F3"/>
                  </a:buClr>
                </a:pPr>
                <a:r>
                  <a:rPr lang="en-US" altLang="zh-CN" sz="2400" dirty="0"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en-US" altLang="zh-CN" sz="24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48607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679" y="6634"/>
                <a:ext cx="153" cy="1872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123055" y="543560"/>
            <a:ext cx="4465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Contents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097212" name="图片 13" descr="图片包含 玩具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7367" y="1163266"/>
            <a:ext cx="3580900" cy="4946758"/>
          </a:xfrm>
          <a:prstGeom prst="rect">
            <a:avLst/>
          </a:prstGeom>
        </p:spPr>
      </p:pic>
      <p:pic>
        <p:nvPicPr>
          <p:cNvPr id="2097165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51102"/>
          <a:stretch>
            <a:fillRect/>
          </a:stretch>
        </p:blipFill>
        <p:spPr>
          <a:xfrm>
            <a:off x="8853170" y="-81915"/>
            <a:ext cx="3353435" cy="68580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 advTm="1247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47115" y="806450"/>
            <a:ext cx="6694170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Prince of Lanling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(541-573)，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Gao Changgong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had a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handsome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face, and every time he led his troops into battle, he was always looked down upon as an inexperienced youth, all because of his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beautiful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looking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47750" y="3982720"/>
            <a:ext cx="66935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So, 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enhance his image as a mighty general,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he made himself a mask with the image of an evil ghost. The result worked wonders in greatly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intimidating his enemy troops. </a:t>
            </a:r>
            <a:endParaRPr lang="zh-CN" altLang="en-US" sz="2000" u="sng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48930" y="604520"/>
            <a:ext cx="4020820" cy="5850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advTm="67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48667" name="标题层"/>
          <p:cNvSpPr txBox="1"/>
          <p:nvPr>
            <p:custDataLst>
              <p:tags r:id="rId2"/>
            </p:custDataLst>
          </p:nvPr>
        </p:nvSpPr>
        <p:spPr bwMode="auto">
          <a:xfrm>
            <a:off x="1048012" y="179368"/>
            <a:ext cx="2340260" cy="735965"/>
          </a:xfrm>
          <a:prstGeom prst="rect">
            <a:avLst/>
          </a:prstGeom>
          <a:noFill/>
          <a:effectLst/>
        </p:spPr>
        <p:txBody>
          <a:bodyPr wrap="square" lIns="121670" tIns="60834" rIns="121670" bIns="60834">
            <a:spAutoFit/>
          </a:bodyPr>
          <a:p>
            <a:pPr>
              <a:buFontTx/>
              <a:buNone/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Arial" panose="020B0604020202020204"/>
              </a:rPr>
              <a:t>Origin 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801495" y="1483360"/>
            <a:ext cx="7234555" cy="297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praise his outstanding military achievements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people wrote a song about him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During the performance, the dancers wore masks. Later the masks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appear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the Northern Qi Dynasty and thriv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the Tang Dynasty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evolved into colored masks, which were the predecessors of facial makeup used in Peking Opera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2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36050" y="1671320"/>
            <a:ext cx="2597785" cy="25977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30768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97182" name="图片 6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8111"/>
          <a:stretch>
            <a:fillRect/>
          </a:stretch>
        </p:blipFill>
        <p:spPr>
          <a:xfrm flipH="1">
            <a:off x="8635365" y="-13970"/>
            <a:ext cx="3558540" cy="6858000"/>
          </a:xfrm>
          <a:prstGeom prst="rect">
            <a:avLst/>
          </a:prstGeom>
        </p:spPr>
      </p:pic>
      <p:sp>
        <p:nvSpPr>
          <p:cNvPr id="1048695" name="文本框 68"/>
          <p:cNvSpPr txBox="1"/>
          <p:nvPr>
            <p:custDataLst>
              <p:tags r:id="rId4"/>
            </p:custDataLst>
          </p:nvPr>
        </p:nvSpPr>
        <p:spPr>
          <a:xfrm>
            <a:off x="715010" y="331470"/>
            <a:ext cx="22205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13460" y="1239520"/>
            <a:ext cx="77089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 an impressionistic and exaggerated art, types of facial makeup in Peking Opera is featured by painting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f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orehead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brows, eyelids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asal fossa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（鼻窝）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jowls（颌）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in various patterns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such as dragon, moon and weapon.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The patterns of each part are varied and represent different meanings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often revealing information about the character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. </a:t>
            </a:r>
            <a:endParaRPr lang="zh-CN" altLang="en-US" sz="2000" strike="sngStrike">
              <a:solidFill>
                <a:schemeClr val="bg1"/>
              </a:solidFill>
              <a:uFillTx/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pic>
        <p:nvPicPr>
          <p:cNvPr id="2097179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/>
          <a:srcRect b="90063"/>
          <a:stretch>
            <a:fillRect/>
          </a:stretch>
        </p:blipFill>
        <p:spPr>
          <a:xfrm>
            <a:off x="930275" y="4819650"/>
            <a:ext cx="8345170" cy="14624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advTm="36862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82980" y="245110"/>
            <a:ext cx="3313430" cy="1009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Patterns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87705" y="1847215"/>
            <a:ext cx="1104519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white crescent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black forehead, indicating that he is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honest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and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unright.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Meng Liang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red gourd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（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葫芦）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on his forehead, indicating that this person likes to drink.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's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dragon eyebrows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indicate that he is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the son of Heaven.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Xiahou 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had an arrow wound in his eye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so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red dot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were drawn to indicate it.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Douerdun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Dian Wei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 others have their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best weapon patterns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on the facial makeup.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The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T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hunder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has a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lightning streak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in his face.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is a monkey, naughty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and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witty, so we use the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monkey face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to show the identity.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   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His eyes are so sharp that 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we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use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gold or yellow circles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285" y="1393190"/>
            <a:ext cx="3822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In facial makeup：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4"/>
    </p:custDataLst>
  </p:cSld>
  <p:clrMapOvr>
    <a:masterClrMapping/>
  </p:clrMapOvr>
  <p:transition advTm="12256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3145740" name="直接连接符 16"/>
          <p:cNvCxnSpPr/>
          <p:nvPr>
            <p:custDataLst>
              <p:tags r:id="rId2"/>
            </p:custDataLst>
          </p:nvPr>
        </p:nvCxnSpPr>
        <p:spPr>
          <a:xfrm flipV="1">
            <a:off x="1588770" y="2739390"/>
            <a:ext cx="594995" cy="6896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19"/>
          <p:cNvCxnSpPr/>
          <p:nvPr>
            <p:custDataLst>
              <p:tags r:id="rId3"/>
            </p:custDataLst>
          </p:nvPr>
        </p:nvCxnSpPr>
        <p:spPr>
          <a:xfrm>
            <a:off x="5104130" y="5653405"/>
            <a:ext cx="1065530" cy="35941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4219575" y="1579880"/>
            <a:ext cx="3162935" cy="305562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7118350" y="503555"/>
            <a:ext cx="2606675" cy="263017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8"/>
            </p:custDataLst>
          </p:nvPr>
        </p:nvSpPr>
        <p:spPr>
          <a:xfrm>
            <a:off x="3039110" y="4061460"/>
            <a:ext cx="2179320" cy="21945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10"/>
            </p:custDataLst>
          </p:nvPr>
        </p:nvSpPr>
        <p:spPr>
          <a:xfrm>
            <a:off x="6677025" y="3773805"/>
            <a:ext cx="2520950" cy="241617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2"/>
            </p:custDataLst>
          </p:nvPr>
        </p:nvSpPr>
        <p:spPr>
          <a:xfrm>
            <a:off x="1776730" y="536575"/>
            <a:ext cx="2776220" cy="259715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19"/>
          <p:cNvCxnSpPr/>
          <p:nvPr>
            <p:custDataLst>
              <p:tags r:id="rId14"/>
            </p:custDataLst>
          </p:nvPr>
        </p:nvCxnSpPr>
        <p:spPr>
          <a:xfrm flipV="1">
            <a:off x="9008745" y="5145405"/>
            <a:ext cx="1068705" cy="15367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9"/>
          <p:cNvCxnSpPr/>
          <p:nvPr>
            <p:custDataLst>
              <p:tags r:id="rId15"/>
            </p:custDataLst>
          </p:nvPr>
        </p:nvCxnSpPr>
        <p:spPr>
          <a:xfrm flipV="1">
            <a:off x="9650730" y="1796415"/>
            <a:ext cx="1057910" cy="381635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9"/>
          <p:cNvCxnSpPr/>
          <p:nvPr>
            <p:custDataLst>
              <p:tags r:id="rId16"/>
            </p:custDataLst>
          </p:nvPr>
        </p:nvCxnSpPr>
        <p:spPr>
          <a:xfrm>
            <a:off x="5915660" y="710565"/>
            <a:ext cx="381000" cy="923290"/>
          </a:xfrm>
          <a:prstGeom prst="line">
            <a:avLst/>
          </a:prstGeom>
          <a:ln w="12700" cmpd="sng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5104130" y="259080"/>
            <a:ext cx="1637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Bao Zheng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982345" y="3512820"/>
            <a:ext cx="2113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Xia Houdun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9"/>
            </p:custDataLst>
          </p:nvPr>
        </p:nvSpPr>
        <p:spPr>
          <a:xfrm>
            <a:off x="5546725" y="6085205"/>
            <a:ext cx="1646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Sun Wukong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10077450" y="490029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Dou Erdun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10546715" y="1013460"/>
            <a:ext cx="135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Zhao Kuangyin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</p:spTree>
    <p:custDataLst>
      <p:tags r:id="rId22"/>
    </p:custDataLst>
  </p:cSld>
  <p:clrMapOvr>
    <a:masterClrMapping/>
  </p:clrMapOvr>
  <p:transition advTm="94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1457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1457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/>
      <p:bldP spid="11" grpId="1"/>
      <p:bldP spid="2" grpId="0" bldLvl="0" animBg="1"/>
      <p:bldP spid="2" grpId="1" animBg="1"/>
      <p:bldP spid="10" grpId="0"/>
      <p:bldP spid="10" grpId="1"/>
      <p:bldP spid="3" grpId="0" bldLvl="0" animBg="1"/>
      <p:bldP spid="3" grpId="1" animBg="1"/>
      <p:bldP spid="15" grpId="0"/>
      <p:bldP spid="15" grpId="1"/>
      <p:bldP spid="4" grpId="0" bldLvl="0" animBg="1"/>
      <p:bldP spid="4" grpId="1" animBg="1"/>
      <p:bldP spid="12" grpId="0"/>
      <p:bldP spid="12" grpId="1"/>
      <p:bldP spid="5" grpId="0" bldLvl="0" animBg="1"/>
      <p:bldP spid="5" grpId="1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5" name="组合 11"/>
          <p:cNvGrpSpPr/>
          <p:nvPr/>
        </p:nvGrpSpPr>
        <p:grpSpPr>
          <a:xfrm>
            <a:off x="1406525" y="3406140"/>
            <a:ext cx="3633470" cy="3098165"/>
            <a:chOff x="5736" y="3318"/>
            <a:chExt cx="5722" cy="4879"/>
          </a:xfrm>
        </p:grpSpPr>
        <p:sp>
          <p:nvSpPr>
            <p:cNvPr id="1048632" name="矩形 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492" y="3318"/>
              <a:ext cx="966" cy="1824"/>
            </a:xfrm>
            <a:prstGeom prst="rect">
              <a:avLst/>
            </a:prstGeom>
            <a:noFill/>
            <a:ln>
              <a:solidFill>
                <a:srgbClr val="FAFAFA"/>
              </a:solidFill>
            </a:ln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>
                  <a:solidFill>
                    <a:schemeClr val="bg1"/>
                  </a:solidFill>
                  <a:sym typeface="+mn-ea"/>
                </a:rPr>
                <a:t>翁偶虹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方正姚体" panose="02010601030101010101" pitchFamily="2" charset="-122"/>
              </a:endParaRPr>
            </a:p>
          </p:txBody>
        </p:sp>
        <p:sp>
          <p:nvSpPr>
            <p:cNvPr id="1048633" name="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736" y="3318"/>
              <a:ext cx="4456" cy="487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红忠紫孝，黑正粉老。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水白奸邪，油白狂傲。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黄狠灰贪，蓝勇绿暴。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 defTabSz="913765">
                <a:lnSpc>
                  <a:spcPct val="200000"/>
                </a:lnSpc>
                <a:buNone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神佛精灵，金银普照。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  <a:sym typeface="Source Sans Pro" panose="020B0503030403020204"/>
              </a:endParaRPr>
            </a:p>
          </p:txBody>
        </p:sp>
        <p:cxnSp>
          <p:nvCxnSpPr>
            <p:cNvPr id="3145731" name="直接连接符 1"/>
            <p:cNvCxnSpPr/>
            <p:nvPr>
              <p:custDataLst>
                <p:tags r:id="rId4"/>
              </p:custDataLst>
            </p:nvPr>
          </p:nvCxnSpPr>
          <p:spPr>
            <a:xfrm>
              <a:off x="911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7964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6850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5736" y="3318"/>
              <a:ext cx="0" cy="4727"/>
            </a:xfrm>
            <a:prstGeom prst="line">
              <a:avLst/>
            </a:prstGeom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2192020" y="370205"/>
            <a:ext cx="3655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</a:rPr>
              <a:t>Color Culture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181735" y="1026160"/>
            <a:ext cx="10101580" cy="3900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In order to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emphasize the personality of the characters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, each type of Peking Opera makeup pattern is distinguished by different colors, which as a result greatly strengthens the dramatic conflict on the stage.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T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he color pattern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each of the facial makeup ha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ve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a specific meaning. As soon as the actor enters the stage,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the audience can instantly read the character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stics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of the person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by the pattern and colors on their face.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44665" y="2908300"/>
            <a:ext cx="4031615" cy="4031615"/>
            <a:chOff x="10516" y="1456"/>
            <a:chExt cx="7288" cy="7288"/>
          </a:xfrm>
        </p:grpSpPr>
        <p:pic>
          <p:nvPicPr>
            <p:cNvPr id="4" name="图片 2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516" y="1456"/>
              <a:ext cx="7288" cy="7288"/>
            </a:xfrm>
            <a:prstGeom prst="rect">
              <a:avLst/>
            </a:prstGeom>
          </p:spPr>
        </p:pic>
        <p:pic>
          <p:nvPicPr>
            <p:cNvPr id="5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040" y="1980"/>
              <a:ext cx="6240" cy="6240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  <p:transition advTm="59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: 圆角 11"/>
          <p:cNvSpPr/>
          <p:nvPr>
            <p:custDataLst>
              <p:tags r:id="rId2"/>
            </p:custDataLst>
          </p:nvPr>
        </p:nvSpPr>
        <p:spPr>
          <a:xfrm>
            <a:off x="6609080" y="337312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矩形: 圆角 11"/>
          <p:cNvSpPr/>
          <p:nvPr>
            <p:custDataLst>
              <p:tags r:id="rId3"/>
            </p:custDataLst>
          </p:nvPr>
        </p:nvSpPr>
        <p:spPr>
          <a:xfrm>
            <a:off x="486410" y="342900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矩形: 圆角 11"/>
          <p:cNvSpPr/>
          <p:nvPr>
            <p:custDataLst>
              <p:tags r:id="rId4"/>
            </p:custDataLst>
          </p:nvPr>
        </p:nvSpPr>
        <p:spPr>
          <a:xfrm>
            <a:off x="6609080" y="142621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07975" y="2324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Comic Sans MS" panose="030F0702030302020204" charset="0"/>
                <a:ea typeface="SimSun-ExtB" panose="02010609060101010101" charset="-122"/>
                <a:cs typeface="Comic Sans MS" panose="030F0702030302020204" charset="0"/>
                <a:sym typeface="+mn-ea"/>
              </a:rPr>
              <a:t>Color Culture</a:t>
            </a:r>
            <a:endParaRPr lang="en-US" altLang="zh-CN" sz="4000" dirty="0">
              <a:solidFill>
                <a:schemeClr val="bg1"/>
              </a:solidFill>
              <a:latin typeface="Comic Sans MS" panose="030F0702030302020204" charset="0"/>
              <a:ea typeface="SimSun-ExtB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3885" y="3429000"/>
            <a:ext cx="5412105" cy="3129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Black facial makeup gives people the impression that the actor is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serious, courageous and wise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Bao Zheng, a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impartial official .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It also stands for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mighty force and bold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ness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Zhang Fei in drama the Three Kingdoms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1048610" name="矩形: 圆角 11"/>
          <p:cNvSpPr/>
          <p:nvPr>
            <p:custDataLst>
              <p:tags r:id="rId7"/>
            </p:custDataLst>
          </p:nvPr>
        </p:nvSpPr>
        <p:spPr>
          <a:xfrm>
            <a:off x="486410" y="1365250"/>
            <a:ext cx="993775" cy="365125"/>
          </a:xfrm>
          <a:prstGeom prst="round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87070" y="1364615"/>
            <a:ext cx="4206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pPr algn="just"/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Red facial makeup is symbolic of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loyalty , upright and integrity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 the characters Guan Yu 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6664960" y="1426210"/>
            <a:ext cx="50120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</a:t>
            </a:r>
            <a:endParaRPr lang="zh-CN" altLang="en-US" sz="2000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Purple facial makeup shows more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</a:t>
            </a:r>
            <a:r>
              <a:rPr lang="en-US" altLang="zh-CN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calm </a:t>
            </a:r>
            <a:r>
              <a:rPr lang="zh-CN" altLang="en-US" sz="2000" u="sng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and righteous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like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  <a:sym typeface="+mn-ea"/>
              </a:rPr>
              <a:t> Zhuan Zhu .（专诸）</a:t>
            </a:r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endParaRPr lang="zh-CN" altLang="en-US" sz="2000">
              <a:solidFill>
                <a:schemeClr val="bg1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2607945" y="59182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3765">
              <a:lnSpc>
                <a:spcPct val="200000"/>
              </a:lnSpc>
              <a:buNone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红忠紫孝，黑正粉老。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771640" y="3373120"/>
            <a:ext cx="46304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</a:t>
            </a:r>
            <a:endParaRPr lang="zh-CN" altLang="en-US" sz="2000" b="1">
              <a:solidFill>
                <a:srgbClr val="C00000"/>
              </a:solidFill>
              <a:latin typeface="Leelawadee UI Semilight" panose="020B0402040204020203" charset="0"/>
              <a:ea typeface="SimSun-ExtB" panose="02010609060101010101" charset="-122"/>
              <a:cs typeface="Leelawadee UI Semilight" panose="020B0402040204020203" charset="0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Pink is for older people,</a:t>
            </a:r>
            <a:r>
              <a:rPr lang="en-US" altLang="zh-CN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symbolizing the old and the weak like Jiang</a:t>
            </a:r>
            <a:r>
              <a:rPr lang="en-US" altLang="zh-CN"/>
              <a:t> </a:t>
            </a:r>
            <a:r>
              <a:rPr lang="zh-CN" altLang="en-US" sz="2000">
                <a:solidFill>
                  <a:schemeClr val="bg1"/>
                </a:solidFill>
                <a:latin typeface="Leelawadee UI Semilight" panose="020B0402040204020203" charset="0"/>
                <a:ea typeface="SimSun-ExtB" panose="02010609060101010101" charset="-122"/>
                <a:cs typeface="Leelawadee UI Semilight" panose="020B0402040204020203" charset="0"/>
              </a:rPr>
              <a:t>Ziya（姜子牙）</a:t>
            </a: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4796790" y="1660525"/>
            <a:ext cx="1868170" cy="171259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>
          <a:xfrm>
            <a:off x="9291320" y="4625340"/>
            <a:ext cx="2385695" cy="2098675"/>
          </a:xfrm>
          <a:prstGeom prst="ellipse">
            <a:avLst/>
          </a:prstGeom>
          <a:blipFill rotWithShape="1"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6609080" y="4625340"/>
            <a:ext cx="2433320" cy="2098040"/>
          </a:xfrm>
          <a:prstGeom prst="ellipse">
            <a:avLst/>
          </a:prstGeom>
          <a:blipFill rotWithShape="1">
            <a:blip r:embed="rId1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p:transition advTm="111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 bldLvl="0" animBg="1"/>
      <p:bldP spid="6" grpId="0"/>
      <p:bldP spid="1048610" grpId="1" animBg="1"/>
      <p:bldP spid="6" grpId="1"/>
      <p:bldP spid="12" grpId="0" bldLvl="0" animBg="1"/>
      <p:bldP spid="12" grpId="1" animBg="1"/>
      <p:bldP spid="12" grpId="2" bldLvl="0" animBg="1"/>
      <p:bldP spid="12" grpId="3" bldLvl="0" animBg="1"/>
      <p:bldP spid="2" grpId="0" bldLvl="0" animBg="1"/>
      <p:bldP spid="2" grpId="1" animBg="1"/>
      <p:bldP spid="7" grpId="0"/>
      <p:bldP spid="7" grpId="1"/>
      <p:bldP spid="11" grpId="0" bldLvl="0" animBg="1"/>
      <p:bldP spid="11" grpId="1" animBg="1"/>
      <p:bldP spid="3" grpId="0"/>
      <p:bldP spid="3" grpId="1"/>
      <p:bldP spid="15" grpId="0" bldLvl="0" animBg="1"/>
      <p:bldP spid="15" grpId="1" animBg="1"/>
      <p:bldP spid="5" grpId="0" bldLvl="0" animBg="1"/>
      <p:bldP spid="5" grpId="1" animBg="1"/>
      <p:bldP spid="10" grpId="0"/>
      <p:bldP spid="10" grpId="1"/>
      <p:bldP spid="14" grpId="0" bldLvl="0" animBg="1"/>
      <p:bldP spid="14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0.643|0.58|0.259|0.329|0.434|0.597|0.371|0.905|0.987|13.321|1.936|25.327|1.337|16.35|3.013|20.948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1.532|31.486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1.448|1.599|8.092|15.842|0.833|41.247|17.209|2.081|21.077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34.642|0.877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1.289|1.846|4.124|4.409|0.63|2.402|37.539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5.xml><?xml version="1.0" encoding="utf-8"?>
<p:tagLst xmlns:p="http://schemas.openxmlformats.org/presentationml/2006/main">
  <p:tag name="KSO_WM_BEAUTIFY_FLAG" val=""/>
  <p:tag name="KSO_WM_UNIT_PLACING_PICTURE_USER_VIEWPORT" val="{&quot;height&quot;:10813.085039370078,&quot;width&quot;:19226.08503937008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UNIT_PLACING_PICTURE_USER_VIEWPORT" val="{&quot;height&quot;:5372.1457772231915,&quot;width&quot;:4569.400239217089}"/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1.xml><?xml version="1.0" encoding="utf-8"?>
<p:tagLst xmlns:p="http://schemas.openxmlformats.org/presentationml/2006/main">
  <p:tag name="COMMONDATA" val="eyJoZGlkIjoiZDZmODBmYTdjNzlmYTc1MzUyMDk0NzZlYjAxMTQ2M2QifQ=="/>
  <p:tag name="KSO_WPP_MARK_KEY" val="6483c35b-5a4f-41b0-a384-8120a3c9b7b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224.020472440945,&quot;width&quot;:12360.025196850394}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TIMING" val="|26.438|11.518|15.117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3767</Words>
  <Application>WPS 演示</Application>
  <PresentationFormat>宽屏</PresentationFormat>
  <Paragraphs>138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华文新魏</vt:lpstr>
      <vt:lpstr>Segoe Script</vt:lpstr>
      <vt:lpstr>仿宋</vt:lpstr>
      <vt:lpstr>Comic Sans MS</vt:lpstr>
      <vt:lpstr>SimSun-ExtB</vt:lpstr>
      <vt:lpstr>Arial</vt:lpstr>
      <vt:lpstr>楷体</vt:lpstr>
      <vt:lpstr>Leelawadee UI Semilight</vt:lpstr>
      <vt:lpstr>方正姚体</vt:lpstr>
      <vt:lpstr>Source Sans Pro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丁倩</cp:lastModifiedBy>
  <cp:revision>193</cp:revision>
  <dcterms:created xsi:type="dcterms:W3CDTF">2019-06-19T02:08:00Z</dcterms:created>
  <dcterms:modified xsi:type="dcterms:W3CDTF">2023-03-19T13:27:07Z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5D0F53A1C0544BF59D344F8FB4A0EB40</vt:lpwstr>
  </property>
</Properties>
</file>