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270" r:id="rId4"/>
    <p:sldId id="271" r:id="rId5"/>
    <p:sldId id="272" r:id="rId6"/>
    <p:sldId id="257" r:id="rId7"/>
    <p:sldId id="258" r:id="rId9"/>
    <p:sldId id="259" r:id="rId10"/>
    <p:sldId id="261" r:id="rId11"/>
    <p:sldId id="262" r:id="rId12"/>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san pi" initials="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gs" Target="tags/tag68.xml"/><Relationship Id="rId16" Type="http://schemas.openxmlformats.org/officeDocument/2006/relationships/commentAuthors" Target="commentAuthors.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68CDA52-0FAC-4B3F-B25B-2764269E7B0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68CDA52-0FAC-4B3F-B25B-2764269E7B0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2164183-B544-4120-928D-672CF2104C2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A446D6E-C864-4854-9260-5576179CBFFE}"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9C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64183-B544-4120-928D-672CF2104C2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46D6E-C864-4854-9260-5576179CBFF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3.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4.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65.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microsoft.com/office/2007/relationships/hdphoto" Target="../media/image10.wdp"/><Relationship Id="rId4" Type="http://schemas.openxmlformats.org/officeDocument/2006/relationships/image" Target="../media/image9.png"/><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6.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7.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microsoft.com/office/2007/relationships/hdphoto" Target="../media/image10.wdp"/><Relationship Id="rId7" Type="http://schemas.openxmlformats.org/officeDocument/2006/relationships/image" Target="../media/image9.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microsoft.com/office/2007/relationships/hdphoto" Target="../media/image8.wdp"/><Relationship Id="rId2" Type="http://schemas.openxmlformats.org/officeDocument/2006/relationships/image" Target="../media/image7.png"/><Relationship Id="rId10" Type="http://schemas.openxmlformats.org/officeDocument/2006/relationships/notesSlide" Target="../notesSlides/notesSlide2.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30779"/>
          <a:stretch>
            <a:fillRect/>
          </a:stretch>
        </p:blipFill>
        <p:spPr>
          <a:xfrm>
            <a:off x="4342931" y="0"/>
            <a:ext cx="8440418" cy="6858000"/>
          </a:xfrm>
          <a:prstGeom prst="rect">
            <a:avLst/>
          </a:prstGeom>
        </p:spPr>
      </p:pic>
      <p:sp>
        <p:nvSpPr>
          <p:cNvPr id="3" name="文本框 2"/>
          <p:cNvSpPr txBox="1"/>
          <p:nvPr/>
        </p:nvSpPr>
        <p:spPr>
          <a:xfrm>
            <a:off x="445135" y="860425"/>
            <a:ext cx="6013450" cy="645160"/>
          </a:xfrm>
          <a:prstGeom prst="rect">
            <a:avLst/>
          </a:prstGeom>
          <a:noFill/>
          <a:effectLst>
            <a:reflection blurRad="6350" stA="50000" endA="300" endPos="90000" dist="50800" dir="5400000" sy="-100000" algn="bl" rotWithShape="0"/>
          </a:effectLst>
        </p:spPr>
        <p:txBody>
          <a:bodyPr wrap="square">
            <a:spAutoFit/>
          </a:bodyPr>
          <a:lstStyle/>
          <a:p>
            <a:r>
              <a:rPr lang="en-US" altLang="zh-CN" sz="3600" b="1">
                <a:latin typeface="Imprint MT Shadow" panose="04020605060303030202" pitchFamily="82" charset="0"/>
                <a:ea typeface="华光淡古印_CNKI" panose="02000500000000000000" pitchFamily="2" charset="-122"/>
              </a:rPr>
              <a:t>Buddhist Mythology System</a:t>
            </a:r>
            <a:endParaRPr lang="zh-CN" altLang="en-US" sz="3600" b="1" dirty="0">
              <a:latin typeface="Imprint MT Shadow" panose="04020605060303030202" pitchFamily="82" charset="0"/>
              <a:ea typeface="华光淡古印_CNKI" panose="02000500000000000000" pitchFamily="2" charset="-122"/>
            </a:endParaRPr>
          </a:p>
        </p:txBody>
      </p:sp>
      <p:sp>
        <p:nvSpPr>
          <p:cNvPr id="2" name="文本框 1"/>
          <p:cNvSpPr txBox="1"/>
          <p:nvPr/>
        </p:nvSpPr>
        <p:spPr>
          <a:xfrm>
            <a:off x="445135" y="2550795"/>
            <a:ext cx="4195445" cy="4092575"/>
          </a:xfrm>
          <a:prstGeom prst="rect">
            <a:avLst/>
          </a:prstGeom>
          <a:noFill/>
        </p:spPr>
        <p:txBody>
          <a:bodyPr wrap="square" rtlCol="0">
            <a:spAutoFit/>
          </a:bodyPr>
          <a:p>
            <a:pPr indent="457200" algn="just" fontAlgn="auto"/>
            <a:r>
              <a:rPr lang="en-US" altLang="zh-CN" sz="2000" dirty="0">
                <a:latin typeface="Arial" panose="020B0604020202020204" pitchFamily="34" charset="0"/>
                <a:ea typeface="华光淡古印_CNKI" panose="02000500000000000000" pitchFamily="2" charset="-122"/>
                <a:cs typeface="Arial" panose="020B0604020202020204" pitchFamily="34" charset="0"/>
                <a:sym typeface="+mn-ea"/>
              </a:rPr>
              <a:t>During the reign of Emperor Ming of the Han Dynasty, Indian Buddhism began to be introduced into China. </a:t>
            </a:r>
            <a:endParaRPr lang="en-US" altLang="zh-CN" sz="2000" dirty="0">
              <a:latin typeface="Arial" panose="020B0604020202020204" pitchFamily="34" charset="0"/>
              <a:ea typeface="华光淡古印_CNKI" panose="02000500000000000000" pitchFamily="2" charset="-122"/>
              <a:cs typeface="Arial" panose="020B0604020202020204" pitchFamily="34" charset="0"/>
              <a:sym typeface="+mn-ea"/>
            </a:endParaRPr>
          </a:p>
          <a:p>
            <a:pPr indent="457200" algn="just" fontAlgn="auto"/>
            <a:r>
              <a:rPr lang="en-US" altLang="zh-CN" sz="2000" dirty="0">
                <a:latin typeface="Arial" panose="020B0604020202020204" pitchFamily="34" charset="0"/>
                <a:ea typeface="华光淡古印_CNKI" panose="02000500000000000000" pitchFamily="2" charset="-122"/>
                <a:cs typeface="Arial" panose="020B0604020202020204" pitchFamily="34" charset="0"/>
                <a:sym typeface="+mn-ea"/>
              </a:rPr>
              <a:t>The White Horse Temple in Luoyang has been revered by Buddhist disciples as the "origin of the teachings," marking it as the birthplace of Chinese Buddhism. Through long-term propagation and development, Chinese Buddhism has evolved with distinct national characteristics. </a:t>
            </a:r>
            <a:endParaRPr lang="en-US" altLang="zh-CN" sz="2000" dirty="0">
              <a:latin typeface="Arial" panose="020B0604020202020204" pitchFamily="34" charset="0"/>
              <a:ea typeface="华光淡古印_CNKI" panose="02000500000000000000" pitchFamily="2" charset="-122"/>
              <a:cs typeface="Arial" panose="020B0604020202020204" pitchFamily="34" charset="0"/>
              <a:sym typeface="+mn-ea"/>
            </a:endParaRPr>
          </a:p>
        </p:txBody>
      </p:sp>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59271" t="28211"/>
          <a:stretch>
            <a:fillRect/>
          </a:stretch>
        </p:blipFill>
        <p:spPr>
          <a:xfrm>
            <a:off x="7223169" y="347137"/>
            <a:ext cx="4692606" cy="4651979"/>
          </a:xfrm>
          <a:prstGeom prst="rect">
            <a:avLst/>
          </a:prstGeom>
        </p:spPr>
      </p:pic>
      <p:sp>
        <p:nvSpPr>
          <p:cNvPr id="9" name="椭圆 8"/>
          <p:cNvSpPr/>
          <p:nvPr/>
        </p:nvSpPr>
        <p:spPr>
          <a:xfrm>
            <a:off x="4667829" y="2090067"/>
            <a:ext cx="3624133" cy="362413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7638646" y="5412300"/>
            <a:ext cx="4057723" cy="577850"/>
          </a:xfrm>
          <a:prstGeom prst="rect">
            <a:avLst/>
          </a:prstGeom>
          <a:noFill/>
        </p:spPr>
        <p:txBody>
          <a:bodyPr wrap="square">
            <a:spAutoFit/>
          </a:bodyPr>
          <a:lstStyle/>
          <a:p>
            <a:pPr algn="just">
              <a:lnSpc>
                <a:spcPct val="150000"/>
              </a:lnSpc>
            </a:pPr>
            <a:r>
              <a:rPr lang="en-US" altLang="zh-CN" sz="2400" b="1" dirty="0">
                <a:latin typeface="Arial" panose="020B0604020202020204" pitchFamily="34" charset="0"/>
                <a:ea typeface="华光淡古印_CNKI" panose="02000500000000000000" pitchFamily="2" charset="-122"/>
                <a:cs typeface="Arial" panose="020B0604020202020204" pitchFamily="34" charset="0"/>
              </a:rPr>
              <a:t>Main Buddhist Immortals</a:t>
            </a:r>
            <a:endParaRPr lang="zh-CN" altLang="en-US" sz="2000" dirty="0">
              <a:latin typeface="Arial" panose="020B0604020202020204" pitchFamily="34" charset="0"/>
              <a:ea typeface="华光淡古印_CNKI" panose="02000500000000000000" pitchFamily="2" charset="-122"/>
              <a:cs typeface="Arial" panose="020B0604020202020204" pitchFamily="34" charset="0"/>
            </a:endParaRPr>
          </a:p>
        </p:txBody>
      </p:sp>
      <p:sp>
        <p:nvSpPr>
          <p:cNvPr id="4" name="泪滴形 3"/>
          <p:cNvSpPr/>
          <p:nvPr/>
        </p:nvSpPr>
        <p:spPr>
          <a:xfrm rot="2494092">
            <a:off x="7283750" y="5599534"/>
            <a:ext cx="294314" cy="294314"/>
          </a:xfrm>
          <a:prstGeom prst="teardrop">
            <a:avLst/>
          </a:prstGeom>
          <a:solidFill>
            <a:srgbClr val="AF8D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982268" y="1074820"/>
            <a:ext cx="4533612" cy="4707890"/>
          </a:xfrm>
          <a:prstGeom prst="rect">
            <a:avLst/>
          </a:prstGeom>
          <a:noFill/>
        </p:spPr>
        <p:txBody>
          <a:bodyPr wrap="square">
            <a:spAutoFit/>
          </a:bodyPr>
          <a:lstStyle/>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Three Buddhas of the Three Periods</a:t>
            </a:r>
            <a:endParaRPr lang="en-US" altLang="zh-CN" sz="2000" dirty="0">
              <a:latin typeface="Arial" panose="020B0604020202020204" pitchFamily="34" charset="0"/>
              <a:ea typeface="华光淡古印_CNKI" panose="02000500000000000000" pitchFamily="2" charset="-122"/>
              <a:cs typeface="Arial" panose="020B0604020202020204" pitchFamily="34" charset="0"/>
            </a:endParaRPr>
          </a:p>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Three Buddha Bodies</a:t>
            </a:r>
            <a:endParaRPr lang="en-US" altLang="zh-CN" sz="2000" dirty="0">
              <a:latin typeface="Arial" panose="020B0604020202020204" pitchFamily="34" charset="0"/>
              <a:ea typeface="华光淡古印_CNKI" panose="02000500000000000000" pitchFamily="2" charset="-122"/>
              <a:cs typeface="Arial" panose="020B0604020202020204" pitchFamily="34" charset="0"/>
            </a:endParaRPr>
          </a:p>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Four Great Bodhisattvas</a:t>
            </a:r>
            <a:endParaRPr lang="en-US" altLang="zh-CN" sz="2000" dirty="0">
              <a:latin typeface="Arial" panose="020B0604020202020204" pitchFamily="34" charset="0"/>
              <a:ea typeface="华光淡古印_CNKI" panose="02000500000000000000" pitchFamily="2" charset="-122"/>
              <a:cs typeface="Arial" panose="020B0604020202020204" pitchFamily="34" charset="0"/>
            </a:endParaRPr>
          </a:p>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Five Dhyani Buddhas</a:t>
            </a:r>
            <a:endParaRPr lang="en-US" altLang="zh-CN" sz="2000" dirty="0">
              <a:latin typeface="Arial" panose="020B0604020202020204" pitchFamily="34" charset="0"/>
              <a:ea typeface="华光淡古印_CNKI" panose="02000500000000000000" pitchFamily="2" charset="-122"/>
              <a:cs typeface="Arial" panose="020B0604020202020204" pitchFamily="34" charset="0"/>
            </a:endParaRPr>
          </a:p>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Eight Bodhisattvas</a:t>
            </a:r>
            <a:endParaRPr lang="en-US" altLang="zh-CN" sz="2000" dirty="0">
              <a:latin typeface="Arial" panose="020B0604020202020204" pitchFamily="34" charset="0"/>
              <a:ea typeface="华光淡古印_CNKI" panose="02000500000000000000" pitchFamily="2" charset="-122"/>
              <a:cs typeface="Arial" panose="020B0604020202020204" pitchFamily="34" charset="0"/>
            </a:endParaRPr>
          </a:p>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Ten Great Disciples</a:t>
            </a:r>
            <a:endParaRPr lang="en-US" altLang="zh-CN" sz="2000" dirty="0">
              <a:latin typeface="Arial" panose="020B0604020202020204" pitchFamily="34" charset="0"/>
              <a:ea typeface="华光淡古印_CNKI" panose="02000500000000000000" pitchFamily="2" charset="-122"/>
              <a:cs typeface="Arial" panose="020B0604020202020204" pitchFamily="34" charset="0"/>
            </a:endParaRPr>
          </a:p>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Eighteen Arhats</a:t>
            </a:r>
            <a:endParaRPr lang="en-US" altLang="zh-CN" sz="2000" dirty="0">
              <a:latin typeface="Arial" panose="020B0604020202020204" pitchFamily="34" charset="0"/>
              <a:ea typeface="华光淡古印_CNKI" panose="02000500000000000000" pitchFamily="2" charset="-122"/>
              <a:cs typeface="Arial" panose="020B0604020202020204" pitchFamily="34" charset="0"/>
            </a:endParaRPr>
          </a:p>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Eighteen Devas</a:t>
            </a:r>
            <a:endParaRPr lang="en-US" altLang="zh-CN" sz="2000" dirty="0">
              <a:latin typeface="Arial" panose="020B0604020202020204" pitchFamily="34" charset="0"/>
              <a:ea typeface="华光淡古印_CNKI" panose="02000500000000000000" pitchFamily="2" charset="-122"/>
              <a:cs typeface="Arial" panose="020B0604020202020204" pitchFamily="34" charset="0"/>
            </a:endParaRPr>
          </a:p>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Twenty Heavenly Guardians</a:t>
            </a:r>
            <a:endParaRPr lang="en-US" altLang="zh-CN" sz="2000" dirty="0">
              <a:latin typeface="Arial" panose="020B0604020202020204" pitchFamily="34" charset="0"/>
              <a:ea typeface="华光淡古印_CNKI" panose="02000500000000000000" pitchFamily="2" charset="-122"/>
              <a:cs typeface="Arial" panose="020B0604020202020204" pitchFamily="34" charset="0"/>
            </a:endParaRPr>
          </a:p>
          <a:p>
            <a:pPr algn="just">
              <a:lnSpc>
                <a:spcPct val="150000"/>
              </a:lnSpc>
            </a:pPr>
            <a:r>
              <a:rPr lang="en-US" altLang="zh-CN" sz="2000" dirty="0">
                <a:latin typeface="Arial" panose="020B0604020202020204" pitchFamily="34" charset="0"/>
                <a:ea typeface="华光淡古印_CNKI" panose="02000500000000000000" pitchFamily="2" charset="-122"/>
                <a:cs typeface="Arial" panose="020B0604020202020204" pitchFamily="34" charset="0"/>
              </a:rPr>
              <a:t>Ten Kings of Hell</a:t>
            </a:r>
            <a:endParaRPr lang="zh-CN" altLang="en-US" sz="2000" dirty="0">
              <a:latin typeface="Arial" panose="020B0604020202020204" pitchFamily="34" charset="0"/>
              <a:ea typeface="华光淡古印_CNKI" panose="02000500000000000000" pitchFamily="2" charset="-122"/>
              <a:cs typeface="Arial" panose="020B0604020202020204" pitchFamily="34" charset="0"/>
            </a:endParaRPr>
          </a:p>
        </p:txBody>
      </p:sp>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26351" t="49318" r="42193"/>
          <a:stretch>
            <a:fillRect/>
          </a:stretch>
        </p:blipFill>
        <p:spPr>
          <a:xfrm>
            <a:off x="4589564" y="2191370"/>
            <a:ext cx="3624134" cy="3284256"/>
          </a:xfrm>
          <a:prstGeom prst="rect">
            <a:avLst/>
          </a:prstGeom>
        </p:spPr>
      </p:pic>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3765" y="5473065"/>
            <a:ext cx="2920365" cy="368300"/>
          </a:xfrm>
          <a:prstGeom prst="rect">
            <a:avLst/>
          </a:prstGeom>
          <a:noFill/>
        </p:spPr>
        <p:txBody>
          <a:bodyPr wrap="square">
            <a:spAutoFit/>
          </a:bodyPr>
          <a:lstStyle/>
          <a:p>
            <a:pPr algn="just"/>
            <a:r>
              <a:rPr lang="en-US" altLang="zh-CN" b="1">
                <a:latin typeface="Arial" panose="020B0604020202020204" pitchFamily="34" charset="0"/>
                <a:ea typeface="华光淡古印_CNKI" panose="02000500000000000000" pitchFamily="2" charset="-122"/>
                <a:cs typeface="Arial" panose="020B0604020202020204" pitchFamily="34" charset="0"/>
              </a:rPr>
              <a:t>Buddha (Shakyamuni)</a:t>
            </a:r>
            <a:endParaRPr lang="en-US" altLang="zh-CN" b="1">
              <a:latin typeface="Arial" panose="020B0604020202020204" pitchFamily="34" charset="0"/>
              <a:ea typeface="华光淡古印_CNKI" panose="02000500000000000000" pitchFamily="2" charset="-122"/>
              <a:cs typeface="Arial" panose="020B0604020202020204" pitchFamily="34" charset="0"/>
            </a:endParaRPr>
          </a:p>
        </p:txBody>
      </p:sp>
      <p:sp>
        <p:nvSpPr>
          <p:cNvPr id="5" name="文本框 4"/>
          <p:cNvSpPr txBox="1"/>
          <p:nvPr/>
        </p:nvSpPr>
        <p:spPr>
          <a:xfrm>
            <a:off x="4683760" y="5473065"/>
            <a:ext cx="5443855" cy="368300"/>
          </a:xfrm>
          <a:prstGeom prst="rect">
            <a:avLst/>
          </a:prstGeom>
          <a:noFill/>
        </p:spPr>
        <p:txBody>
          <a:bodyPr wrap="square">
            <a:spAutoFit/>
          </a:bodyPr>
          <a:lstStyle/>
          <a:p>
            <a:pPr algn="just"/>
            <a:r>
              <a:rPr lang="en-US" altLang="zh-CN" b="1" dirty="0" err="1">
                <a:latin typeface="Arial" panose="020B0604020202020204" pitchFamily="34" charset="0"/>
                <a:ea typeface="华光淡古印_CNKI" panose="02000500000000000000" pitchFamily="2" charset="-122"/>
                <a:cs typeface="Arial" panose="020B0604020202020204" pitchFamily="34" charset="0"/>
              </a:rPr>
              <a:t>Bodhisattva Avalokitesvara</a:t>
            </a:r>
            <a:endParaRPr lang="en-US" altLang="zh-CN" b="1" dirty="0" err="1">
              <a:latin typeface="Arial" panose="020B0604020202020204" pitchFamily="34" charset="0"/>
              <a:ea typeface="华光淡古印_CNKI" panose="02000500000000000000" pitchFamily="2" charset="-122"/>
              <a:cs typeface="Arial" panose="020B0604020202020204" pitchFamily="34" charset="0"/>
            </a:endParaRPr>
          </a:p>
        </p:txBody>
      </p:sp>
      <p:sp>
        <p:nvSpPr>
          <p:cNvPr id="6" name="文本框 5"/>
          <p:cNvSpPr txBox="1"/>
          <p:nvPr/>
        </p:nvSpPr>
        <p:spPr>
          <a:xfrm>
            <a:off x="9517809" y="5473030"/>
            <a:ext cx="2036649" cy="368300"/>
          </a:xfrm>
          <a:prstGeom prst="rect">
            <a:avLst/>
          </a:prstGeom>
          <a:noFill/>
        </p:spPr>
        <p:txBody>
          <a:bodyPr wrap="square">
            <a:spAutoFit/>
          </a:bodyPr>
          <a:lstStyle/>
          <a:p>
            <a:pPr algn="just"/>
            <a:r>
              <a:rPr lang="en-US" altLang="zh-CN" b="1" dirty="0">
                <a:latin typeface="Arial" panose="020B0604020202020204" pitchFamily="34" charset="0"/>
                <a:ea typeface="华光淡古印_CNKI" panose="02000500000000000000" pitchFamily="2" charset="-122"/>
                <a:cs typeface="Arial" panose="020B0604020202020204" pitchFamily="34" charset="0"/>
              </a:rPr>
              <a:t>Amitabha</a:t>
            </a:r>
            <a:endParaRPr lang="en-US" altLang="zh-CN" b="1" dirty="0">
              <a:latin typeface="Arial" panose="020B0604020202020204" pitchFamily="34" charset="0"/>
              <a:ea typeface="华光淡古印_CNKI" panose="02000500000000000000" pitchFamily="2" charset="-122"/>
              <a:cs typeface="Arial" panose="020B0604020202020204" pitchFamily="34" charset="0"/>
            </a:endParaRPr>
          </a:p>
        </p:txBody>
      </p:sp>
      <p:pic>
        <p:nvPicPr>
          <p:cNvPr id="8" name="图片 7"/>
          <p:cNvPicPr>
            <a:picLocks noChangeAspect="1"/>
          </p:cNvPicPr>
          <p:nvPr/>
        </p:nvPicPr>
        <p:blipFill>
          <a:blip r:embed="rId1"/>
          <a:stretch>
            <a:fillRect/>
          </a:stretch>
        </p:blipFill>
        <p:spPr>
          <a:xfrm>
            <a:off x="570230" y="1009015"/>
            <a:ext cx="3411220" cy="4197350"/>
          </a:xfrm>
          <a:prstGeom prst="rect">
            <a:avLst/>
          </a:prstGeom>
        </p:spPr>
      </p:pic>
      <p:pic>
        <p:nvPicPr>
          <p:cNvPr id="12" name="图片 11"/>
          <p:cNvPicPr>
            <a:picLocks noChangeAspect="1"/>
          </p:cNvPicPr>
          <p:nvPr/>
        </p:nvPicPr>
        <p:blipFill>
          <a:blip r:embed="rId2"/>
          <a:stretch>
            <a:fillRect/>
          </a:stretch>
        </p:blipFill>
        <p:spPr>
          <a:xfrm>
            <a:off x="4683760" y="1036955"/>
            <a:ext cx="3126105" cy="4169410"/>
          </a:xfrm>
          <a:prstGeom prst="rect">
            <a:avLst/>
          </a:prstGeom>
        </p:spPr>
      </p:pic>
      <p:pic>
        <p:nvPicPr>
          <p:cNvPr id="15" name="图片 14"/>
          <p:cNvPicPr>
            <a:picLocks noChangeAspect="1"/>
          </p:cNvPicPr>
          <p:nvPr/>
        </p:nvPicPr>
        <p:blipFill>
          <a:blip r:embed="rId3"/>
          <a:stretch>
            <a:fillRect/>
          </a:stretch>
        </p:blipFill>
        <p:spPr>
          <a:xfrm>
            <a:off x="8512175" y="1019810"/>
            <a:ext cx="3042285" cy="4186555"/>
          </a:xfrm>
          <a:prstGeom prst="rect">
            <a:avLst/>
          </a:prstGeom>
        </p:spPr>
      </p:pic>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a:extLst>
              <a:ext uri="{BEBA8EAE-BF5A-486C-A8C5-ECC9F3942E4B}">
                <a14:imgProps xmlns:a14="http://schemas.microsoft.com/office/drawing/2010/main">
                  <a14:imgLayer r:embed="rId3">
                    <a14:imgEffect>
                      <a14:backgroundRemoval t="2177" b="99860" l="741" r="98241">
                        <a14:foregroundMark x1="26852" y1="4424" x2="26852" y2="4424"/>
                        <a14:foregroundMark x1="9352" y1="11938" x2="9352" y2="11938"/>
                        <a14:foregroundMark x1="4907" y1="12219" x2="4907" y2="12219"/>
                        <a14:foregroundMark x1="90926" y1="59480" x2="90926" y2="59480"/>
                        <a14:foregroundMark x1="95926" y1="64888" x2="95926" y2="64888"/>
                        <a14:foregroundMark x1="98333" y1="50983" x2="98333" y2="50983"/>
                        <a14:foregroundMark x1="89259" y1="49719" x2="89259" y2="49719"/>
                        <a14:foregroundMark x1="92685" y1="55126" x2="92685" y2="55126"/>
                        <a14:foregroundMark x1="94167" y1="55197" x2="94167" y2="55197"/>
                        <a14:foregroundMark x1="84259" y1="55056" x2="84259" y2="55056"/>
                        <a14:foregroundMark x1="84167" y1="53652" x2="84167" y2="53652"/>
                        <a14:foregroundMark x1="87130" y1="45295" x2="87130" y2="45295"/>
                        <a14:foregroundMark x1="88056" y1="43469" x2="88056" y2="43469"/>
                        <a14:foregroundMark x1="89815" y1="47121" x2="89815" y2="47121"/>
                        <a14:foregroundMark x1="91389" y1="85674" x2="91389" y2="85674"/>
                        <a14:foregroundMark x1="90556" y1="83848" x2="87870" y2="95435"/>
                        <a14:foregroundMark x1="97037" y1="80758" x2="91667" y2="86025"/>
                        <a14:foregroundMark x1="89815" y1="94663" x2="90000" y2="99368"/>
                        <a14:foregroundMark x1="81296" y1="89185" x2="81296" y2="89185"/>
                        <a14:foregroundMark x1="76944" y1="89747" x2="76944" y2="89747"/>
                        <a14:foregroundMark x1="75833" y1="90379" x2="75833" y2="90379"/>
                        <a14:foregroundMark x1="74537" y1="91503" x2="74537" y2="91503"/>
                        <a14:foregroundMark x1="54352" y1="81812" x2="54352" y2="81812"/>
                        <a14:foregroundMark x1="64352" y1="67346" x2="47593" y2="86025"/>
                        <a14:foregroundMark x1="59630" y1="72542" x2="58148" y2="95506"/>
                        <a14:foregroundMark x1="71296" y1="69242" x2="71296" y2="94593"/>
                        <a14:foregroundMark x1="79074" y1="71208" x2="78796" y2="83287"/>
                        <a14:foregroundMark x1="56019" y1="73666" x2="47500" y2="77949"/>
                        <a14:foregroundMark x1="47500" y1="77949" x2="42130" y2="84059"/>
                        <a14:foregroundMark x1="47870" y1="71980" x2="39630" y2="84129"/>
                        <a14:foregroundMark x1="39630" y1="84129" x2="39630" y2="84129"/>
                        <a14:foregroundMark x1="31759" y1="82935" x2="23333" y2="94593"/>
                        <a14:foregroundMark x1="22963" y1="88624" x2="12963" y2="97402"/>
                        <a14:foregroundMark x1="12963" y1="97402" x2="12963" y2="97402"/>
                        <a14:foregroundMark x1="23426" y1="84831" x2="20463" y2="88624"/>
                        <a14:foregroundMark x1="83056" y1="12500" x2="83704" y2="44733"/>
                        <a14:foregroundMark x1="81944" y1="5267" x2="83796" y2="14115"/>
                        <a14:foregroundMark x1="90278" y1="2458" x2="93241" y2="9551"/>
                        <a14:foregroundMark x1="93241" y1="9551" x2="93241" y2="9551"/>
                        <a14:foregroundMark x1="25556" y1="2247" x2="25556" y2="2247"/>
                        <a14:foregroundMark x1="37778" y1="37570" x2="37778" y2="37570"/>
                        <a14:foregroundMark x1="33704" y1="36306" x2="33704" y2="36306"/>
                        <a14:foregroundMark x1="31759" y1="37079" x2="31759" y2="37079"/>
                        <a14:foregroundMark x1="30093" y1="37430" x2="30093" y2="37430"/>
                        <a14:foregroundMark x1="37315" y1="38483" x2="37315" y2="38483"/>
                        <a14:foregroundMark x1="35741" y1="38553" x2="38796" y2="37992"/>
                        <a14:foregroundMark x1="741" y1="99860" x2="741" y2="99860"/>
                        <a14:foregroundMark x1="8241" y1="93680" x2="6990" y2="94764"/>
                        <a14:foregroundMark x1="47130" y1="34831" x2="47130" y2="34831"/>
                        <a14:foregroundMark x1="32778" y1="36306" x2="32778" y2="36306"/>
                        <a14:foregroundMark x1="32222" y1="36306" x2="32222" y2="36306"/>
                        <a14:foregroundMark x1="34074" y1="35955" x2="34074" y2="35955"/>
                        <a14:foregroundMark x1="36759" y1="36306" x2="33611" y2="36798"/>
                        <a14:foregroundMark x1="29444" y1="37711" x2="28333" y2="38202"/>
                        <a14:backgroundMark x1="6944" y1="78371" x2="6944" y2="78371"/>
                        <a14:backgroundMark x1="6574" y1="80267" x2="4352" y2="85885"/>
                        <a14:backgroundMark x1="3241" y1="91854" x2="3241" y2="91854"/>
                        <a14:backgroundMark x1="7963" y1="91081" x2="7963" y2="91081"/>
                        <a14:backgroundMark x1="7778" y1="90660" x2="7778" y2="90660"/>
                        <a14:backgroundMark x1="2870" y1="93961" x2="2870" y2="93961"/>
                        <a14:backgroundMark x1="14259" y1="87570" x2="14259" y2="87570"/>
                        <a14:backgroundMark x1="7130" y1="92205" x2="7130" y2="92205"/>
                        <a14:backgroundMark x1="34630" y1="72823" x2="34630" y2="72823"/>
                        <a14:backgroundMark x1="24352" y1="60534" x2="12407" y2="75913"/>
                        <a14:backgroundMark x1="25833" y1="65309" x2="22870" y2="74579"/>
                        <a14:backgroundMark x1="36759" y1="69663" x2="29907" y2="75772"/>
                        <a14:backgroundMark x1="7778" y1="84410" x2="3889" y2="90941"/>
                        <a14:backgroundMark x1="10648" y1="88975" x2="10648" y2="88975"/>
                        <a14:backgroundMark x1="4864" y1="93447" x2="741" y2="95295"/>
                        <a14:backgroundMark x1="8889" y1="91643" x2="6483" y2="92722"/>
                        <a14:backgroundMark x1="4259" y1="94452" x2="278" y2="97402"/>
                        <a14:backgroundMark x1="2685" y1="96489" x2="1481" y2="99368"/>
                        <a14:backgroundMark x1="4630" y1="93399" x2="2778" y2="98455"/>
                        <a14:backgroundMark x1="926" y1="99087" x2="926" y2="99087"/>
                      </a14:backgroundRemoval>
                    </a14:imgEffect>
                  </a14:imgLayer>
                </a14:imgProps>
              </a:ext>
              <a:ext uri="{28A0092B-C50C-407E-A947-70E740481C1C}">
                <a14:useLocalDpi xmlns:a14="http://schemas.microsoft.com/office/drawing/2010/main" val="0"/>
              </a:ext>
            </a:extLst>
          </a:blip>
          <a:srcRect l="3462" t="12835" r="1638" b="36971"/>
          <a:stretch>
            <a:fillRect/>
          </a:stretch>
        </p:blipFill>
        <p:spPr>
          <a:xfrm>
            <a:off x="2076477" y="0"/>
            <a:ext cx="10115523" cy="6858000"/>
          </a:xfrm>
          <a:prstGeom prst="rect">
            <a:avLst/>
          </a:prstGeom>
          <a:effectLst>
            <a:outerShdw blurRad="50800" dist="38100" dir="2700000" algn="tl" rotWithShape="0">
              <a:prstClr val="black">
                <a:alpha val="40000"/>
              </a:prstClr>
            </a:outerShdw>
          </a:effectLst>
        </p:spPr>
      </p:pic>
      <p:pic>
        <p:nvPicPr>
          <p:cNvPr id="3" name="图片 2"/>
          <p:cNvPicPr>
            <a:picLocks noChangeAspect="1"/>
          </p:cNvPicPr>
          <p:nvPr/>
        </p:nvPicPr>
        <p:blipFill rotWithShape="1">
          <a:blip r:embed="rId4">
            <a:extLst>
              <a:ext uri="{BEBA8EAE-BF5A-486C-A8C5-ECC9F3942E4B}">
                <a14:imgProps xmlns:a14="http://schemas.microsoft.com/office/drawing/2010/main">
                  <a14:imgLayer r:embed="rId5">
                    <a14:imgEffect>
                      <a14:backgroundRemoval t="57558" b="74511" l="3206" r="32760">
                        <a14:foregroundMark x1="19468" y1="66034" x2="21501" y2="68583"/>
                        <a14:foregroundMark x1="27443" y1="67101" x2="27443" y2="67101"/>
                        <a14:foregroundMark x1="31353" y1="74096" x2="31353" y2="74096"/>
                        <a14:foregroundMark x1="32447" y1="74511" x2="32447" y2="74511"/>
                        <a14:foregroundMark x1="29476" y1="72792" x2="29476" y2="72792"/>
                        <a14:foregroundMark x1="28929" y1="72258" x2="28929" y2="72258"/>
                        <a14:foregroundMark x1="13683" y1="69413" x2="13683" y2="69413"/>
                        <a14:foregroundMark x1="12744" y1="69828" x2="11952" y2="70197"/>
                        <a14:foregroundMark x1="3206" y1="70124" x2="7740" y2="69117"/>
                        <a14:backgroundMark x1="27756" y1="69591" x2="29085" y2="71132"/>
                        <a14:backgroundMark x1="9773" y1="70480" x2="12588" y2="69176"/>
                        <a14:backgroundMark x1="31978" y1="70421" x2="32369" y2="72021"/>
                      </a14:backgroundRemoval>
                    </a14:imgEffect>
                  </a14:imgLayer>
                </a14:imgProps>
              </a:ext>
              <a:ext uri="{28A0092B-C50C-407E-A947-70E740481C1C}">
                <a14:useLocalDpi xmlns:a14="http://schemas.microsoft.com/office/drawing/2010/main" val="0"/>
              </a:ext>
            </a:extLst>
          </a:blip>
          <a:srcRect l="1741" t="55568" r="66651" b="23589"/>
          <a:stretch>
            <a:fillRect/>
          </a:stretch>
        </p:blipFill>
        <p:spPr>
          <a:xfrm flipH="1">
            <a:off x="848163" y="537339"/>
            <a:ext cx="3324542" cy="2891661"/>
          </a:xfrm>
          <a:prstGeom prst="rect">
            <a:avLst/>
          </a:prstGeom>
        </p:spPr>
      </p:pic>
      <p:sp>
        <p:nvSpPr>
          <p:cNvPr id="5" name="文本框 4"/>
          <p:cNvSpPr txBox="1"/>
          <p:nvPr/>
        </p:nvSpPr>
        <p:spPr>
          <a:xfrm>
            <a:off x="261620" y="4067810"/>
            <a:ext cx="6473190" cy="1753235"/>
          </a:xfrm>
          <a:prstGeom prst="rect">
            <a:avLst/>
          </a:prstGeom>
          <a:noFill/>
        </p:spPr>
        <p:txBody>
          <a:bodyPr wrap="square">
            <a:spAutoFit/>
          </a:bodyPr>
          <a:lstStyle/>
          <a:p>
            <a:r>
              <a:rPr lang="en-US" altLang="zh-CN" sz="5400" b="1" dirty="0">
                <a:solidFill>
                  <a:schemeClr val="tx1"/>
                </a:solidFill>
                <a:latin typeface="Arial" panose="020B0604020202020204" pitchFamily="34" charset="0"/>
                <a:ea typeface="华光淡古印_CNKI" panose="02000500000000000000" pitchFamily="2" charset="-122"/>
                <a:cs typeface="Arial" panose="020B0604020202020204" pitchFamily="34" charset="0"/>
              </a:rPr>
              <a:t>Differences Among </a:t>
            </a:r>
            <a:endParaRPr lang="en-US" altLang="zh-CN" sz="5400" b="1" dirty="0">
              <a:solidFill>
                <a:schemeClr val="tx1"/>
              </a:solidFill>
              <a:latin typeface="Arial" panose="020B0604020202020204" pitchFamily="34" charset="0"/>
              <a:ea typeface="华光淡古印_CNKI" panose="02000500000000000000" pitchFamily="2" charset="-122"/>
              <a:cs typeface="Arial" panose="020B0604020202020204" pitchFamily="34" charset="0"/>
            </a:endParaRPr>
          </a:p>
          <a:p>
            <a:r>
              <a:rPr lang="en-US" altLang="zh-CN" sz="5400" b="1" dirty="0">
                <a:solidFill>
                  <a:schemeClr val="tx1"/>
                </a:solidFill>
                <a:latin typeface="Arial" panose="020B0604020202020204" pitchFamily="34" charset="0"/>
                <a:ea typeface="华光淡古印_CNKI" panose="02000500000000000000" pitchFamily="2" charset="-122"/>
                <a:cs typeface="Arial" panose="020B0604020202020204" pitchFamily="34" charset="0"/>
              </a:rPr>
              <a:t>Shén, Dì and Xiān</a:t>
            </a:r>
            <a:endParaRPr lang="en-US" altLang="zh-CN" sz="5400" b="1" dirty="0">
              <a:solidFill>
                <a:schemeClr val="tx1"/>
              </a:solidFill>
              <a:latin typeface="Arial" panose="020B0604020202020204" pitchFamily="34" charset="0"/>
              <a:ea typeface="华光淡古印_CNKI" panose="02000500000000000000" pitchFamily="2" charset="-122"/>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45200" y="2495550"/>
            <a:ext cx="5266690" cy="3046095"/>
          </a:xfrm>
          <a:prstGeom prst="rect">
            <a:avLst/>
          </a:prstGeom>
          <a:noFill/>
        </p:spPr>
        <p:txBody>
          <a:bodyPr wrap="square">
            <a:spAutoFit/>
          </a:bodyPr>
          <a:lstStyle/>
          <a:p>
            <a:pPr indent="457200" algn="just" fontAlgn="auto"/>
            <a:r>
              <a:rPr lang="en-US" altLang="zh-CN" sz="2400" dirty="0">
                <a:latin typeface="Arial" panose="020B0604020202020204" pitchFamily="34" charset="0"/>
                <a:ea typeface="华光淡古印_CNKI" panose="02000500000000000000" pitchFamily="2" charset="-122"/>
                <a:cs typeface="Arial" panose="020B0604020202020204" pitchFamily="34" charset="0"/>
              </a:rPr>
              <a:t>Dì, sometimes translated as “thearch”, implies a manifested or incarnate “godly” power. During the time of Zhou dynasty to the Warring States, Dì is used to refer to those who have great moral cultivation and merits. And then it becomes a term of emperor since Qin dynasty.</a:t>
            </a:r>
            <a:endParaRPr lang="en-US" altLang="zh-CN" sz="2400" dirty="0">
              <a:latin typeface="Arial" panose="020B0604020202020204" pitchFamily="34" charset="0"/>
              <a:ea typeface="华光淡古印_CNKI" panose="02000500000000000000" pitchFamily="2" charset="-122"/>
              <a:cs typeface="Arial" panose="020B0604020202020204" pitchFamily="34" charset="0"/>
            </a:endParaRPr>
          </a:p>
        </p:txBody>
      </p:sp>
      <p:sp>
        <p:nvSpPr>
          <p:cNvPr id="2" name="文本框 1"/>
          <p:cNvSpPr txBox="1"/>
          <p:nvPr/>
        </p:nvSpPr>
        <p:spPr>
          <a:xfrm>
            <a:off x="7982585" y="1270635"/>
            <a:ext cx="1392555" cy="706755"/>
          </a:xfrm>
          <a:prstGeom prst="rect">
            <a:avLst/>
          </a:prstGeom>
          <a:noFill/>
        </p:spPr>
        <p:txBody>
          <a:bodyPr wrap="square">
            <a:spAutoFit/>
          </a:bodyPr>
          <a:lstStyle/>
          <a:p>
            <a:pPr algn="just"/>
            <a:r>
              <a:rPr lang="en-US" altLang="zh-CN" sz="4000" b="1" dirty="0">
                <a:latin typeface="Arial" panose="020B0604020202020204" pitchFamily="34" charset="0"/>
                <a:ea typeface="华光淡古印_CNKI" panose="02000500000000000000" pitchFamily="2" charset="-122"/>
                <a:cs typeface="Arial" panose="020B0604020202020204" pitchFamily="34" charset="0"/>
              </a:rPr>
              <a:t>Dì </a:t>
            </a:r>
            <a:r>
              <a:rPr lang="zh-CN" altLang="en-US" sz="4000" b="1" dirty="0">
                <a:latin typeface="Arial" panose="020B0604020202020204" pitchFamily="34" charset="0"/>
                <a:ea typeface="华光淡古印_CNKI" panose="02000500000000000000" pitchFamily="2" charset="-122"/>
                <a:cs typeface="Arial" panose="020B0604020202020204" pitchFamily="34" charset="0"/>
              </a:rPr>
              <a:t>帝</a:t>
            </a:r>
            <a:endParaRPr lang="zh-CN" altLang="en-US" sz="4000" b="1" dirty="0">
              <a:latin typeface="Arial" panose="020B0604020202020204" pitchFamily="34" charset="0"/>
              <a:ea typeface="华光淡古印_CNKI" panose="02000500000000000000" pitchFamily="2" charset="-122"/>
              <a:cs typeface="Arial" panose="020B0604020202020204" pitchFamily="34" charset="0"/>
            </a:endParaRPr>
          </a:p>
        </p:txBody>
      </p:sp>
      <p:pic>
        <p:nvPicPr>
          <p:cNvPr id="3" name="图片 2"/>
          <p:cNvPicPr>
            <a:picLocks noChangeAspect="1"/>
          </p:cNvPicPr>
          <p:nvPr/>
        </p:nvPicPr>
        <p:blipFill>
          <a:blip r:embed="rId1"/>
          <a:stretch>
            <a:fillRect/>
          </a:stretch>
        </p:blipFill>
        <p:spPr>
          <a:xfrm>
            <a:off x="851535" y="1010920"/>
            <a:ext cx="4474210" cy="4617720"/>
          </a:xfrm>
          <a:prstGeom prst="rect">
            <a:avLst/>
          </a:prstGeom>
        </p:spPr>
      </p:pic>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86175" y="788035"/>
            <a:ext cx="4819650" cy="647065"/>
          </a:xfrm>
          <a:prstGeom prst="rect">
            <a:avLst/>
          </a:prstGeom>
          <a:noFill/>
        </p:spPr>
        <p:txBody>
          <a:bodyPr wrap="square">
            <a:noAutofit/>
          </a:bodyPr>
          <a:lstStyle/>
          <a:p>
            <a:pPr algn="just"/>
            <a:r>
              <a:rPr lang="en-US" altLang="zh-CN" sz="4000" b="1" dirty="0">
                <a:latin typeface="Arial" panose="020B0604020202020204" pitchFamily="34" charset="0"/>
                <a:ea typeface="华光淡古印_CNKI" panose="02000500000000000000" pitchFamily="2" charset="-122"/>
                <a:cs typeface="Arial" panose="020B0604020202020204" pitchFamily="34" charset="0"/>
              </a:rPr>
              <a:t>Shén </a:t>
            </a:r>
            <a:r>
              <a:rPr lang="zh-CN" altLang="en-US" sz="4000" b="1" dirty="0">
                <a:latin typeface="Arial" panose="020B0604020202020204" pitchFamily="34" charset="0"/>
                <a:ea typeface="华光淡古印_CNKI" panose="02000500000000000000" pitchFamily="2" charset="-122"/>
                <a:cs typeface="Arial" panose="020B0604020202020204" pitchFamily="34" charset="0"/>
              </a:rPr>
              <a:t>神</a:t>
            </a:r>
            <a:r>
              <a:rPr lang="en-US" altLang="zh-CN" sz="4000" b="1" dirty="0">
                <a:latin typeface="Arial" panose="020B0604020202020204" pitchFamily="34" charset="0"/>
                <a:ea typeface="华光淡古印_CNKI" panose="02000500000000000000" pitchFamily="2" charset="-122"/>
                <a:cs typeface="Arial" panose="020B0604020202020204" pitchFamily="34" charset="0"/>
              </a:rPr>
              <a:t> VS Xiān </a:t>
            </a:r>
            <a:r>
              <a:rPr lang="zh-CN" altLang="en-US" sz="4000" b="1" dirty="0">
                <a:latin typeface="Arial" panose="020B0604020202020204" pitchFamily="34" charset="0"/>
                <a:ea typeface="华光淡古印_CNKI" panose="02000500000000000000" pitchFamily="2" charset="-122"/>
                <a:cs typeface="Arial" panose="020B0604020202020204" pitchFamily="34" charset="0"/>
              </a:rPr>
              <a:t>仙</a:t>
            </a:r>
            <a:endParaRPr lang="zh-CN" altLang="en-US" sz="4000" b="1" dirty="0">
              <a:latin typeface="Arial" panose="020B0604020202020204" pitchFamily="34" charset="0"/>
              <a:ea typeface="华光淡古印_CNKI" panose="02000500000000000000" pitchFamily="2" charset="-122"/>
              <a:cs typeface="Arial" panose="020B0604020202020204" pitchFamily="34" charset="0"/>
            </a:endParaRPr>
          </a:p>
        </p:txBody>
      </p:sp>
      <p:sp>
        <p:nvSpPr>
          <p:cNvPr id="4" name="文本框 3"/>
          <p:cNvSpPr txBox="1"/>
          <p:nvPr/>
        </p:nvSpPr>
        <p:spPr>
          <a:xfrm>
            <a:off x="687705" y="1762125"/>
            <a:ext cx="5406390" cy="1568450"/>
          </a:xfrm>
          <a:prstGeom prst="rect">
            <a:avLst/>
          </a:prstGeom>
          <a:noFill/>
        </p:spPr>
        <p:txBody>
          <a:bodyPr wrap="square">
            <a:spAutoFit/>
          </a:bodyPr>
          <a:lstStyle/>
          <a:p>
            <a:pPr indent="457200" algn="just" fontAlgn="auto"/>
            <a:r>
              <a:rPr lang="en-US" altLang="zh-CN" sz="2400" dirty="0">
                <a:latin typeface="Arial" panose="020B0604020202020204" pitchFamily="34" charset="0"/>
                <a:ea typeface="华光淡古印_CNKI" panose="02000500000000000000" pitchFamily="2" charset="-122"/>
                <a:cs typeface="Arial" panose="020B0604020202020204" pitchFamily="34" charset="0"/>
              </a:rPr>
              <a:t>Although the usage of the two is sometimes blurred, it corresponds to the distinction in Western cultures between “god” and “deity”. </a:t>
            </a:r>
            <a:endParaRPr lang="en-US" altLang="zh-CN" sz="2400" dirty="0">
              <a:latin typeface="Arial" panose="020B0604020202020204" pitchFamily="34" charset="0"/>
              <a:ea typeface="华光淡古印_CNKI" panose="02000500000000000000" pitchFamily="2" charset="-122"/>
              <a:cs typeface="Arial" panose="020B0604020202020204" pitchFamily="34" charset="0"/>
            </a:endParaRPr>
          </a:p>
        </p:txBody>
      </p:sp>
      <p:sp>
        <p:nvSpPr>
          <p:cNvPr id="5" name="文本框 4"/>
          <p:cNvSpPr txBox="1"/>
          <p:nvPr/>
        </p:nvSpPr>
        <p:spPr>
          <a:xfrm>
            <a:off x="687965" y="3534287"/>
            <a:ext cx="5549143" cy="2676525"/>
          </a:xfrm>
          <a:prstGeom prst="rect">
            <a:avLst/>
          </a:prstGeom>
          <a:noFill/>
        </p:spPr>
        <p:txBody>
          <a:bodyPr wrap="square">
            <a:spAutoFit/>
          </a:bodyPr>
          <a:lstStyle/>
          <a:p>
            <a:pPr indent="457200" algn="just" fontAlgn="auto"/>
            <a:r>
              <a:rPr lang="en-US" altLang="zh-CN" sz="2400" dirty="0">
                <a:latin typeface="Arial" panose="020B0604020202020204" pitchFamily="34" charset="0"/>
                <a:ea typeface="华光淡古印_CNKI" panose="02000500000000000000" pitchFamily="2" charset="-122"/>
                <a:cs typeface="Arial" panose="020B0604020202020204" pitchFamily="34" charset="0"/>
              </a:rPr>
              <a:t>The gods usually have their own position and take charge of different things. While immortals, unlike gods, have no official positions. It is that certain humans develop the ability to live indefinitely, avoiding death, and becoming divine immortals.</a:t>
            </a:r>
            <a:endParaRPr lang="en-US" altLang="zh-CN" sz="2400" dirty="0">
              <a:latin typeface="Arial" panose="020B0604020202020204" pitchFamily="34" charset="0"/>
              <a:ea typeface="华光淡古印_CNKI" panose="02000500000000000000" pitchFamily="2" charset="-122"/>
              <a:cs typeface="Arial" panose="020B0604020202020204" pitchFamily="34" charset="0"/>
            </a:endParaRPr>
          </a:p>
        </p:txBody>
      </p:sp>
      <p:pic>
        <p:nvPicPr>
          <p:cNvPr id="3" name="图片 2"/>
          <p:cNvPicPr>
            <a:picLocks noChangeAspect="1"/>
          </p:cNvPicPr>
          <p:nvPr/>
        </p:nvPicPr>
        <p:blipFill>
          <a:blip r:embed="rId1"/>
          <a:stretch>
            <a:fillRect/>
          </a:stretch>
        </p:blipFill>
        <p:spPr>
          <a:xfrm>
            <a:off x="6400800" y="2012315"/>
            <a:ext cx="5357495" cy="3560445"/>
          </a:xfrm>
          <a:prstGeom prst="rect">
            <a:avLst/>
          </a:prstGeom>
        </p:spPr>
      </p:pic>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a:extLst>
              <a:ext uri="{BEBA8EAE-BF5A-486C-A8C5-ECC9F3942E4B}">
                <a14:imgProps xmlns:a14="http://schemas.microsoft.com/office/drawing/2010/main">
                  <a14:imgLayer r:embed="rId3">
                    <a14:imgEffect>
                      <a14:backgroundRemoval t="2177" b="99860" l="741" r="98241">
                        <a14:foregroundMark x1="26852" y1="4424" x2="26852" y2="4424"/>
                        <a14:foregroundMark x1="9352" y1="11938" x2="9352" y2="11938"/>
                        <a14:foregroundMark x1="4907" y1="12219" x2="4907" y2="12219"/>
                        <a14:foregroundMark x1="90926" y1="59480" x2="90926" y2="59480"/>
                        <a14:foregroundMark x1="95926" y1="64888" x2="95926" y2="64888"/>
                        <a14:foregroundMark x1="98333" y1="50983" x2="98333" y2="50983"/>
                        <a14:foregroundMark x1="89259" y1="49719" x2="89259" y2="49719"/>
                        <a14:foregroundMark x1="92685" y1="55126" x2="92685" y2="55126"/>
                        <a14:foregroundMark x1="94167" y1="55197" x2="94167" y2="55197"/>
                        <a14:foregroundMark x1="84259" y1="55056" x2="84259" y2="55056"/>
                        <a14:foregroundMark x1="84167" y1="53652" x2="84167" y2="53652"/>
                        <a14:foregroundMark x1="87130" y1="45295" x2="87130" y2="45295"/>
                        <a14:foregroundMark x1="88056" y1="43469" x2="88056" y2="43469"/>
                        <a14:foregroundMark x1="89815" y1="47121" x2="89815" y2="47121"/>
                        <a14:foregroundMark x1="91389" y1="85674" x2="91389" y2="85674"/>
                        <a14:foregroundMark x1="90556" y1="83848" x2="87870" y2="95435"/>
                        <a14:foregroundMark x1="97037" y1="80758" x2="91667" y2="86025"/>
                        <a14:foregroundMark x1="89815" y1="94663" x2="90000" y2="99368"/>
                        <a14:foregroundMark x1="81296" y1="89185" x2="81296" y2="89185"/>
                        <a14:foregroundMark x1="76944" y1="89747" x2="76944" y2="89747"/>
                        <a14:foregroundMark x1="75833" y1="90379" x2="75833" y2="90379"/>
                        <a14:foregroundMark x1="74537" y1="91503" x2="74537" y2="91503"/>
                        <a14:foregroundMark x1="54352" y1="81812" x2="54352" y2="81812"/>
                        <a14:foregroundMark x1="64352" y1="67346" x2="47593" y2="86025"/>
                        <a14:foregroundMark x1="59630" y1="72542" x2="58148" y2="95506"/>
                        <a14:foregroundMark x1="71296" y1="69242" x2="71296" y2="94593"/>
                        <a14:foregroundMark x1="79074" y1="71208" x2="78796" y2="83287"/>
                        <a14:foregroundMark x1="56019" y1="73666" x2="47500" y2="77949"/>
                        <a14:foregroundMark x1="47500" y1="77949" x2="42130" y2="84059"/>
                        <a14:foregroundMark x1="47870" y1="71980" x2="39630" y2="84129"/>
                        <a14:foregroundMark x1="39630" y1="84129" x2="39630" y2="84129"/>
                        <a14:foregroundMark x1="31759" y1="82935" x2="23333" y2="94593"/>
                        <a14:foregroundMark x1="22963" y1="88624" x2="12963" y2="97402"/>
                        <a14:foregroundMark x1="12963" y1="97402" x2="12963" y2="97402"/>
                        <a14:foregroundMark x1="23426" y1="84831" x2="20463" y2="88624"/>
                        <a14:foregroundMark x1="83056" y1="12500" x2="83704" y2="44733"/>
                        <a14:foregroundMark x1="81944" y1="5267" x2="83796" y2="14115"/>
                        <a14:foregroundMark x1="90278" y1="2458" x2="93241" y2="9551"/>
                        <a14:foregroundMark x1="93241" y1="9551" x2="93241" y2="9551"/>
                        <a14:foregroundMark x1="25556" y1="2247" x2="25556" y2="2247"/>
                        <a14:foregroundMark x1="37778" y1="37570" x2="37778" y2="37570"/>
                        <a14:foregroundMark x1="33704" y1="36306" x2="33704" y2="36306"/>
                        <a14:foregroundMark x1="31759" y1="37079" x2="31759" y2="37079"/>
                        <a14:foregroundMark x1="30093" y1="37430" x2="30093" y2="37430"/>
                        <a14:foregroundMark x1="37315" y1="38483" x2="37315" y2="38483"/>
                        <a14:foregroundMark x1="35741" y1="38553" x2="38796" y2="37992"/>
                        <a14:foregroundMark x1="741" y1="99860" x2="741" y2="99860"/>
                        <a14:foregroundMark x1="8241" y1="93680" x2="6990" y2="94764"/>
                        <a14:foregroundMark x1="47130" y1="34831" x2="47130" y2="34831"/>
                        <a14:foregroundMark x1="32778" y1="36306" x2="32778" y2="36306"/>
                        <a14:foregroundMark x1="32222" y1="36306" x2="32222" y2="36306"/>
                        <a14:foregroundMark x1="34074" y1="35955" x2="34074" y2="35955"/>
                        <a14:foregroundMark x1="36759" y1="36306" x2="33611" y2="36798"/>
                        <a14:foregroundMark x1="29444" y1="37711" x2="28333" y2="38202"/>
                        <a14:backgroundMark x1="6944" y1="78371" x2="6944" y2="78371"/>
                        <a14:backgroundMark x1="6574" y1="80267" x2="4352" y2="85885"/>
                        <a14:backgroundMark x1="3241" y1="91854" x2="3241" y2="91854"/>
                        <a14:backgroundMark x1="7963" y1="91081" x2="7963" y2="91081"/>
                        <a14:backgroundMark x1="7778" y1="90660" x2="7778" y2="90660"/>
                        <a14:backgroundMark x1="2870" y1="93961" x2="2870" y2="93961"/>
                        <a14:backgroundMark x1="14259" y1="87570" x2="14259" y2="87570"/>
                        <a14:backgroundMark x1="7130" y1="92205" x2="7130" y2="92205"/>
                        <a14:backgroundMark x1="34630" y1="72823" x2="34630" y2="72823"/>
                        <a14:backgroundMark x1="24352" y1="60534" x2="12407" y2="75913"/>
                        <a14:backgroundMark x1="25833" y1="65309" x2="22870" y2="74579"/>
                        <a14:backgroundMark x1="36759" y1="69663" x2="29907" y2="75772"/>
                        <a14:backgroundMark x1="7778" y1="84410" x2="3889" y2="90941"/>
                        <a14:backgroundMark x1="10648" y1="88975" x2="10648" y2="88975"/>
                        <a14:backgroundMark x1="4864" y1="93447" x2="741" y2="95295"/>
                        <a14:backgroundMark x1="8889" y1="91643" x2="6483" y2="92722"/>
                        <a14:backgroundMark x1="4259" y1="94452" x2="278" y2="97402"/>
                        <a14:backgroundMark x1="2685" y1="96489" x2="1481" y2="99368"/>
                        <a14:backgroundMark x1="4630" y1="93399" x2="2778" y2="98455"/>
                        <a14:backgroundMark x1="926" y1="99087" x2="926" y2="99087"/>
                      </a14:backgroundRemoval>
                    </a14:imgEffect>
                  </a14:imgLayer>
                </a14:imgProps>
              </a:ext>
              <a:ext uri="{28A0092B-C50C-407E-A947-70E740481C1C}">
                <a14:useLocalDpi xmlns:a14="http://schemas.microsoft.com/office/drawing/2010/main" val="0"/>
              </a:ext>
            </a:extLst>
          </a:blip>
          <a:srcRect l="3462" t="12835" r="1638" b="36971"/>
          <a:stretch>
            <a:fillRect/>
          </a:stretch>
        </p:blipFill>
        <p:spPr>
          <a:xfrm flipH="1">
            <a:off x="0" y="0"/>
            <a:ext cx="10115523" cy="6858000"/>
          </a:xfrm>
          <a:prstGeom prst="rect">
            <a:avLst/>
          </a:prstGeom>
          <a:effectLst>
            <a:outerShdw blurRad="50800" dist="38100" dir="2700000" algn="tl" rotWithShape="0">
              <a:prstClr val="black">
                <a:alpha val="40000"/>
              </a:prstClr>
            </a:outerShdw>
          </a:effectLst>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572" y="2809095"/>
            <a:ext cx="1504546" cy="1389794"/>
          </a:xfrm>
          <a:prstGeom prst="rect">
            <a:avLst/>
          </a:prstGeom>
          <a:effectLst>
            <a:outerShdw blurRad="50800" dist="38100" dir="2700000" algn="tl" rotWithShape="0">
              <a:prstClr val="black">
                <a:alpha val="40000"/>
              </a:prstClr>
            </a:outerShdw>
          </a:effectLst>
        </p:spPr>
      </p:pic>
      <p:pic>
        <p:nvPicPr>
          <p:cNvPr id="17" name="图片 16"/>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9220236" y="2914059"/>
            <a:ext cx="1353058" cy="1179867"/>
          </a:xfrm>
          <a:prstGeom prst="rect">
            <a:avLst/>
          </a:prstGeom>
          <a:effectLst>
            <a:outerShdw blurRad="50800" dist="38100" dir="2700000" algn="tl" rotWithShape="0">
              <a:prstClr val="black">
                <a:alpha val="40000"/>
              </a:prstClr>
            </a:outerShdw>
          </a:effectLst>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2899" y="2914058"/>
            <a:ext cx="1569550" cy="1179868"/>
          </a:xfrm>
          <a:prstGeom prst="rect">
            <a:avLst/>
          </a:prstGeom>
          <a:effectLst>
            <a:outerShdw blurRad="50800" dist="38100" dir="2700000" algn="tl" rotWithShape="0">
              <a:prstClr val="black">
                <a:alpha val="40000"/>
              </a:prstClr>
            </a:outerShdw>
          </a:effectLst>
        </p:spPr>
      </p:pic>
      <p:pic>
        <p:nvPicPr>
          <p:cNvPr id="3" name="图片 2"/>
          <p:cNvPicPr>
            <a:picLocks noChangeAspect="1"/>
          </p:cNvPicPr>
          <p:nvPr/>
        </p:nvPicPr>
        <p:blipFill rotWithShape="1">
          <a:blip r:embed="rId7">
            <a:extLst>
              <a:ext uri="{BEBA8EAE-BF5A-486C-A8C5-ECC9F3942E4B}">
                <a14:imgProps xmlns:a14="http://schemas.microsoft.com/office/drawing/2010/main">
                  <a14:imgLayer r:embed="rId8">
                    <a14:imgEffect>
                      <a14:backgroundRemoval t="57558" b="74511" l="3206" r="32760">
                        <a14:foregroundMark x1="19468" y1="66034" x2="21501" y2="68583"/>
                        <a14:foregroundMark x1="27443" y1="67101" x2="27443" y2="67101"/>
                        <a14:foregroundMark x1="31353" y1="74096" x2="31353" y2="74096"/>
                        <a14:foregroundMark x1="32447" y1="74511" x2="32447" y2="74511"/>
                        <a14:foregroundMark x1="29476" y1="72792" x2="29476" y2="72792"/>
                        <a14:foregroundMark x1="28929" y1="72258" x2="28929" y2="72258"/>
                        <a14:foregroundMark x1="13683" y1="69413" x2="13683" y2="69413"/>
                        <a14:foregroundMark x1="12744" y1="69828" x2="11952" y2="70197"/>
                        <a14:foregroundMark x1="3206" y1="70124" x2="7740" y2="69117"/>
                        <a14:backgroundMark x1="27756" y1="69591" x2="29085" y2="71132"/>
                        <a14:backgroundMark x1="9773" y1="70480" x2="12588" y2="69176"/>
                        <a14:backgroundMark x1="31978" y1="70421" x2="32369" y2="72021"/>
                      </a14:backgroundRemoval>
                    </a14:imgEffect>
                  </a14:imgLayer>
                </a14:imgProps>
              </a:ext>
              <a:ext uri="{28A0092B-C50C-407E-A947-70E740481C1C}">
                <a14:useLocalDpi xmlns:a14="http://schemas.microsoft.com/office/drawing/2010/main" val="0"/>
              </a:ext>
            </a:extLst>
          </a:blip>
          <a:srcRect l="1741" t="55568" r="66651" b="23589"/>
          <a:stretch>
            <a:fillRect/>
          </a:stretch>
        </p:blipFill>
        <p:spPr>
          <a:xfrm>
            <a:off x="8339219" y="250470"/>
            <a:ext cx="3324542" cy="2891661"/>
          </a:xfrm>
          <a:prstGeom prst="rect">
            <a:avLst/>
          </a:prstGeom>
        </p:spPr>
      </p:pic>
      <p:sp>
        <p:nvSpPr>
          <p:cNvPr id="5" name="文本框 4"/>
          <p:cNvSpPr txBox="1"/>
          <p:nvPr/>
        </p:nvSpPr>
        <p:spPr>
          <a:xfrm>
            <a:off x="6869522" y="4198909"/>
            <a:ext cx="6128296" cy="1445260"/>
          </a:xfrm>
          <a:prstGeom prst="rect">
            <a:avLst/>
          </a:prstGeom>
          <a:noFill/>
        </p:spPr>
        <p:txBody>
          <a:bodyPr wrap="square">
            <a:spAutoFit/>
          </a:bodyPr>
          <a:lstStyle/>
          <a:p>
            <a:r>
              <a:rPr lang="en-US" altLang="zh-CN" sz="4400" b="1" dirty="0">
                <a:solidFill>
                  <a:srgbClr val="E4D9C7"/>
                </a:solidFill>
                <a:effectLst>
                  <a:outerShdw blurRad="63500" sx="102000" sy="102000" algn="ctr" rotWithShape="0">
                    <a:prstClr val="black">
                      <a:alpha val="40000"/>
                    </a:prstClr>
                  </a:outerShdw>
                </a:effectLst>
                <a:latin typeface="Bahnschrift" panose="020B0502040204020203" pitchFamily="34" charset="0"/>
              </a:rPr>
              <a:t>China’s Folklore of</a:t>
            </a:r>
            <a:endParaRPr lang="en-US" altLang="zh-CN" sz="4400" b="1" dirty="0">
              <a:solidFill>
                <a:srgbClr val="E4D9C7"/>
              </a:solidFill>
              <a:effectLst>
                <a:outerShdw blurRad="63500" sx="102000" sy="102000" algn="ctr" rotWithShape="0">
                  <a:prstClr val="black">
                    <a:alpha val="40000"/>
                  </a:prstClr>
                </a:outerShdw>
              </a:effectLst>
              <a:latin typeface="Bahnschrift" panose="020B0502040204020203" pitchFamily="34" charset="0"/>
            </a:endParaRPr>
          </a:p>
          <a:p>
            <a:r>
              <a:rPr lang="en-US" altLang="zh-CN" sz="4400" b="1" dirty="0">
                <a:solidFill>
                  <a:srgbClr val="E4D9C7"/>
                </a:solidFill>
                <a:effectLst>
                  <a:outerShdw blurRad="63500" sx="102000" sy="102000" algn="ctr" rotWithShape="0">
                    <a:prstClr val="black">
                      <a:alpha val="40000"/>
                    </a:prstClr>
                  </a:outerShdw>
                </a:effectLst>
                <a:latin typeface="Bahnschrift" panose="020B0502040204020203" pitchFamily="34" charset="0"/>
              </a:rPr>
              <a:t>Immortal Cultivation</a:t>
            </a:r>
            <a:endParaRPr lang="en-US" altLang="zh-CN" sz="4400" b="1" dirty="0">
              <a:solidFill>
                <a:srgbClr val="E4D9C7"/>
              </a:solidFill>
              <a:effectLst>
                <a:outerShdw blurRad="63500" sx="102000" sy="102000" algn="ctr" rotWithShape="0">
                  <a:prstClr val="black">
                    <a:alpha val="40000"/>
                  </a:prstClr>
                </a:outerShdw>
              </a:effectLst>
              <a:latin typeface="Bahnschrift" panose="020B0502040204020203"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9961" y="318221"/>
            <a:ext cx="5043614" cy="2946643"/>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9" y="2772352"/>
            <a:ext cx="3156979" cy="3141272"/>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1609" y="179264"/>
            <a:ext cx="2904680" cy="387975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333" y="1409695"/>
            <a:ext cx="3462027" cy="3861728"/>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2441" y="3518321"/>
            <a:ext cx="4281574" cy="3021458"/>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6609" y="1451753"/>
            <a:ext cx="3208795" cy="3873141"/>
          </a:xfrm>
          <a:prstGeom prst="rect">
            <a:avLst/>
          </a:prstGeom>
        </p:spPr>
      </p:pic>
      <p:sp>
        <p:nvSpPr>
          <p:cNvPr id="15" name="文本框 14"/>
          <p:cNvSpPr txBox="1"/>
          <p:nvPr/>
        </p:nvSpPr>
        <p:spPr>
          <a:xfrm>
            <a:off x="5529386" y="5448305"/>
            <a:ext cx="6817124" cy="769441"/>
          </a:xfrm>
          <a:prstGeom prst="rect">
            <a:avLst/>
          </a:prstGeom>
          <a:noFill/>
        </p:spPr>
        <p:txBody>
          <a:bodyPr wrap="square">
            <a:spAutoFit/>
          </a:bodyPr>
          <a:lstStyle/>
          <a:p>
            <a:r>
              <a:rPr lang="zh-CN" altLang="en-US" sz="4400" b="1" dirty="0">
                <a:highlight>
                  <a:srgbClr val="FFFFFD"/>
                </a:highlight>
                <a:latin typeface="Bahnschrift" panose="020B0502040204020203" pitchFamily="34" charset="0"/>
              </a:rPr>
              <a:t>修仙 </a:t>
            </a:r>
            <a:r>
              <a:rPr lang="en-US" altLang="zh-CN" sz="4400" b="1" dirty="0">
                <a:highlight>
                  <a:srgbClr val="FFFFFD"/>
                </a:highlight>
                <a:latin typeface="Bahnschrift" panose="020B0502040204020203" pitchFamily="34" charset="0"/>
              </a:rPr>
              <a:t>immortal cultivation</a:t>
            </a:r>
            <a:endParaRPr lang="en-US" altLang="zh-CN" sz="4400" b="1" dirty="0">
              <a:highlight>
                <a:srgbClr val="FFFFFD"/>
              </a:highlight>
              <a:latin typeface="Bahnschrift" panose="020B0502040204020203"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15"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commondata" val="eyJoZGlkIjoiZTQzOTViNGNhMTI3MTU0ODdlOGZlYjk3NWIyMDdmN2Eif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1454</Words>
  <Application>WPS 演示</Application>
  <PresentationFormat>宽屏</PresentationFormat>
  <Paragraphs>42</Paragraphs>
  <Slides>8</Slides>
  <Notes>4</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8</vt:i4>
      </vt:variant>
    </vt:vector>
  </HeadingPairs>
  <TitlesOfParts>
    <vt:vector size="24" baseType="lpstr">
      <vt:lpstr>Arial</vt:lpstr>
      <vt:lpstr>宋体</vt:lpstr>
      <vt:lpstr>Wingdings</vt:lpstr>
      <vt:lpstr>Wingdings</vt:lpstr>
      <vt:lpstr>Imprint MT Shadow</vt:lpstr>
      <vt:lpstr>华光淡古印_CNKI</vt:lpstr>
      <vt:lpstr>Bahnschrift</vt:lpstr>
      <vt:lpstr>Book Antiqua</vt:lpstr>
      <vt:lpstr>Arial Black</vt:lpstr>
      <vt:lpstr>微软雅黑</vt:lpstr>
      <vt:lpstr>Arial Unicode MS</vt:lpstr>
      <vt:lpstr>Calibri</vt:lpstr>
      <vt:lpstr>等线 Light</vt:lpstr>
      <vt:lpstr>等线</vt:lpstr>
      <vt:lpstr>Office 主题​​</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冰水混合物</cp:lastModifiedBy>
  <cp:revision>160</cp:revision>
  <dcterms:created xsi:type="dcterms:W3CDTF">2019-06-19T02:08:00Z</dcterms:created>
  <dcterms:modified xsi:type="dcterms:W3CDTF">2024-09-25T13:09:47Z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D69362DBB27845878474E258D8983D5A_13</vt:lpwstr>
  </property>
</Properties>
</file>