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4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AB78D0-7506-41FE-B00D-143AEB39F7B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zh-CN" altLang="en-US"/>
        </a:p>
      </dgm:t>
    </dgm:pt>
    <dgm:pt modelId="{E0E4C294-A933-49A6-ADB4-08F037EDF7A7}">
      <dgm:prSet phldrT="[文本]"/>
      <dgm:spPr>
        <a:solidFill>
          <a:schemeClr val="tx1">
            <a:alpha val="80000"/>
          </a:schemeClr>
        </a:solidFill>
      </dgm:spPr>
      <dgm:t>
        <a:bodyPr/>
        <a:lstStyle/>
        <a:p>
          <a:r>
            <a:rPr lang="en-US" altLang="zh-CN" dirty="0" smtClean="0"/>
            <a:t>Development</a:t>
          </a:r>
          <a:endParaRPr lang="zh-CN" altLang="en-US" dirty="0"/>
        </a:p>
      </dgm:t>
    </dgm:pt>
    <dgm:pt modelId="{EB1BF2F7-109F-40EA-9F6A-E50E8937263B}" type="parTrans" cxnId="{E8363100-3B95-49C4-960C-A34872F60508}">
      <dgm:prSet/>
      <dgm:spPr/>
      <dgm:t>
        <a:bodyPr/>
        <a:lstStyle/>
        <a:p>
          <a:endParaRPr lang="zh-CN" altLang="en-US"/>
        </a:p>
      </dgm:t>
    </dgm:pt>
    <dgm:pt modelId="{1AA99E91-9325-4569-99CF-ED18B76F0582}" type="sibTrans" cxnId="{E8363100-3B95-49C4-960C-A34872F60508}">
      <dgm:prSet/>
      <dgm:spPr/>
      <dgm:t>
        <a:bodyPr/>
        <a:lstStyle/>
        <a:p>
          <a:endParaRPr lang="zh-CN" altLang="en-US"/>
        </a:p>
      </dgm:t>
    </dgm:pt>
    <dgm:pt modelId="{2663D54B-5CCB-4AAC-B951-68EB19583B9E}">
      <dgm:prSet phldrT="[文本]"/>
      <dgm:spPr>
        <a:solidFill>
          <a:schemeClr val="tx1">
            <a:alpha val="70000"/>
          </a:schemeClr>
        </a:solidFill>
      </dgm:spPr>
      <dgm:t>
        <a:bodyPr/>
        <a:lstStyle/>
        <a:p>
          <a:r>
            <a:rPr lang="en-US" altLang="zh-CN" dirty="0" smtClean="0"/>
            <a:t>Computer technology</a:t>
          </a:r>
          <a:endParaRPr lang="zh-CN" altLang="en-US" dirty="0"/>
        </a:p>
      </dgm:t>
    </dgm:pt>
    <dgm:pt modelId="{7540A1CD-0F12-4BCA-A076-1F435836E79E}" type="parTrans" cxnId="{B65558EF-0899-4328-8D84-FEBB2713A81E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CN" altLang="en-US"/>
        </a:p>
      </dgm:t>
    </dgm:pt>
    <dgm:pt modelId="{48282C7A-30F3-49E9-B941-85282A417941}" type="sibTrans" cxnId="{B65558EF-0899-4328-8D84-FEBB2713A81E}">
      <dgm:prSet/>
      <dgm:spPr/>
      <dgm:t>
        <a:bodyPr/>
        <a:lstStyle/>
        <a:p>
          <a:endParaRPr lang="zh-CN" altLang="en-US"/>
        </a:p>
      </dgm:t>
    </dgm:pt>
    <dgm:pt modelId="{CCFCE3C2-8FAF-4903-AA48-62D36FD6F224}">
      <dgm:prSet phldrT="[文本]"/>
      <dgm:spPr>
        <a:solidFill>
          <a:schemeClr val="tx1">
            <a:alpha val="70000"/>
          </a:schemeClr>
        </a:solidFill>
      </dgm:spPr>
      <dgm:t>
        <a:bodyPr/>
        <a:lstStyle/>
        <a:p>
          <a:r>
            <a:rPr lang="en-US" altLang="zh-CN" dirty="0" smtClean="0"/>
            <a:t>Linguistics</a:t>
          </a:r>
          <a:endParaRPr lang="zh-CN" altLang="en-US" dirty="0"/>
        </a:p>
      </dgm:t>
    </dgm:pt>
    <dgm:pt modelId="{D4CB869C-C924-4424-90A4-51E4B1C3803A}" type="parTrans" cxnId="{D297A682-C385-42FC-BAB3-8C05D7638795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CN" altLang="en-US"/>
        </a:p>
      </dgm:t>
    </dgm:pt>
    <dgm:pt modelId="{6B54D93F-6565-485C-973A-C742B4F4B285}" type="sibTrans" cxnId="{D297A682-C385-42FC-BAB3-8C05D7638795}">
      <dgm:prSet/>
      <dgm:spPr/>
      <dgm:t>
        <a:bodyPr/>
        <a:lstStyle/>
        <a:p>
          <a:endParaRPr lang="zh-CN" altLang="en-US"/>
        </a:p>
      </dgm:t>
    </dgm:pt>
    <dgm:pt modelId="{6094192F-0827-432D-A51E-E6A22131ABF1}">
      <dgm:prSet phldrT="[文本]"/>
      <dgm:spPr>
        <a:solidFill>
          <a:schemeClr val="tx1">
            <a:alpha val="70000"/>
          </a:schemeClr>
        </a:solidFill>
      </dgm:spPr>
      <dgm:t>
        <a:bodyPr/>
        <a:lstStyle/>
        <a:p>
          <a:r>
            <a:rPr lang="en-US" altLang="zh-CN" dirty="0" smtClean="0"/>
            <a:t>Social information service</a:t>
          </a:r>
          <a:endParaRPr lang="zh-CN" altLang="en-US" dirty="0"/>
        </a:p>
      </dgm:t>
    </dgm:pt>
    <dgm:pt modelId="{5BB8A745-1A32-479F-9DF0-26D45DA67EDC}" type="parTrans" cxnId="{F0FC5A75-A73E-4522-BA57-C83F42940A2F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CN" altLang="en-US" dirty="0"/>
        </a:p>
      </dgm:t>
    </dgm:pt>
    <dgm:pt modelId="{58817BCF-66E7-41FA-9FD2-3EF1CAA06442}" type="sibTrans" cxnId="{F0FC5A75-A73E-4522-BA57-C83F42940A2F}">
      <dgm:prSet/>
      <dgm:spPr/>
      <dgm:t>
        <a:bodyPr/>
        <a:lstStyle/>
        <a:p>
          <a:endParaRPr lang="zh-CN" altLang="en-US"/>
        </a:p>
      </dgm:t>
    </dgm:pt>
    <dgm:pt modelId="{436D74FB-709B-425A-B95F-E24DB981DDDF}" type="pres">
      <dgm:prSet presAssocID="{C9AB78D0-7506-41FE-B00D-143AEB39F7B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B76ACA1-844C-45DE-97B5-0065D78A1A15}" type="pres">
      <dgm:prSet presAssocID="{E0E4C294-A933-49A6-ADB4-08F037EDF7A7}" presName="root1" presStyleCnt="0"/>
      <dgm:spPr/>
      <dgm:t>
        <a:bodyPr/>
        <a:lstStyle/>
        <a:p>
          <a:endParaRPr lang="zh-CN" altLang="en-US"/>
        </a:p>
      </dgm:t>
    </dgm:pt>
    <dgm:pt modelId="{C171C56D-479D-40AE-B970-253F6F1F7E5E}" type="pres">
      <dgm:prSet presAssocID="{E0E4C294-A933-49A6-ADB4-08F037EDF7A7}" presName="LevelOneTextNode" presStyleLbl="node0" presStyleIdx="0" presStyleCnt="1" custAng="5400000" custLinFactX="-100000" custLinFactNeighborX="-188939" custLinFactNeighborY="-230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72A7479-5FA1-4DBC-8C86-F2080A20A9B7}" type="pres">
      <dgm:prSet presAssocID="{E0E4C294-A933-49A6-ADB4-08F037EDF7A7}" presName="level2hierChild" presStyleCnt="0"/>
      <dgm:spPr/>
      <dgm:t>
        <a:bodyPr/>
        <a:lstStyle/>
        <a:p>
          <a:endParaRPr lang="zh-CN" altLang="en-US"/>
        </a:p>
      </dgm:t>
    </dgm:pt>
    <dgm:pt modelId="{6F8F9E04-7832-4291-AD41-D5E95FF7E947}" type="pres">
      <dgm:prSet presAssocID="{7540A1CD-0F12-4BCA-A076-1F435836E79E}" presName="conn2-1" presStyleLbl="parChTrans1D2" presStyleIdx="0" presStyleCnt="3"/>
      <dgm:spPr/>
      <dgm:t>
        <a:bodyPr/>
        <a:lstStyle/>
        <a:p>
          <a:endParaRPr lang="zh-CN" altLang="en-US"/>
        </a:p>
      </dgm:t>
    </dgm:pt>
    <dgm:pt modelId="{64A45052-F652-46EE-9EF9-A055FDAFE563}" type="pres">
      <dgm:prSet presAssocID="{7540A1CD-0F12-4BCA-A076-1F435836E79E}" presName="connTx" presStyleLbl="parChTrans1D2" presStyleIdx="0" presStyleCnt="3"/>
      <dgm:spPr/>
      <dgm:t>
        <a:bodyPr/>
        <a:lstStyle/>
        <a:p>
          <a:endParaRPr lang="zh-CN" altLang="en-US"/>
        </a:p>
      </dgm:t>
    </dgm:pt>
    <dgm:pt modelId="{FDC7D80B-034D-4DD9-AB9E-683FF3C28F7D}" type="pres">
      <dgm:prSet presAssocID="{2663D54B-5CCB-4AAC-B951-68EB19583B9E}" presName="root2" presStyleCnt="0"/>
      <dgm:spPr/>
      <dgm:t>
        <a:bodyPr/>
        <a:lstStyle/>
        <a:p>
          <a:endParaRPr lang="zh-CN" altLang="en-US"/>
        </a:p>
      </dgm:t>
    </dgm:pt>
    <dgm:pt modelId="{C43D4ABA-8769-4B83-AA96-E5D92527AD6C}" type="pres">
      <dgm:prSet presAssocID="{2663D54B-5CCB-4AAC-B951-68EB19583B9E}" presName="LevelTwoTextNode" presStyleLbl="node2" presStyleIdx="0" presStyleCnt="3" custScaleX="154407" custScaleY="105972" custLinFactNeighborX="65800" custLinFactNeighborY="1263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FFF92EC-EF08-4AE8-831B-01C992BB030F}" type="pres">
      <dgm:prSet presAssocID="{2663D54B-5CCB-4AAC-B951-68EB19583B9E}" presName="level3hierChild" presStyleCnt="0"/>
      <dgm:spPr/>
      <dgm:t>
        <a:bodyPr/>
        <a:lstStyle/>
        <a:p>
          <a:endParaRPr lang="zh-CN" altLang="en-US"/>
        </a:p>
      </dgm:t>
    </dgm:pt>
    <dgm:pt modelId="{E47AC3DD-F433-49B4-B6DE-2752F48033D1}" type="pres">
      <dgm:prSet presAssocID="{D4CB869C-C924-4424-90A4-51E4B1C3803A}" presName="conn2-1" presStyleLbl="parChTrans1D2" presStyleIdx="1" presStyleCnt="3"/>
      <dgm:spPr/>
      <dgm:t>
        <a:bodyPr/>
        <a:lstStyle/>
        <a:p>
          <a:endParaRPr lang="zh-CN" altLang="en-US"/>
        </a:p>
      </dgm:t>
    </dgm:pt>
    <dgm:pt modelId="{4911082D-452B-428D-8D58-5AC711A99EDF}" type="pres">
      <dgm:prSet presAssocID="{D4CB869C-C924-4424-90A4-51E4B1C3803A}" presName="connTx" presStyleLbl="parChTrans1D2" presStyleIdx="1" presStyleCnt="3"/>
      <dgm:spPr/>
      <dgm:t>
        <a:bodyPr/>
        <a:lstStyle/>
        <a:p>
          <a:endParaRPr lang="zh-CN" altLang="en-US"/>
        </a:p>
      </dgm:t>
    </dgm:pt>
    <dgm:pt modelId="{E85F8817-B74C-4A5B-913E-2472D502D6E6}" type="pres">
      <dgm:prSet presAssocID="{CCFCE3C2-8FAF-4903-AA48-62D36FD6F224}" presName="root2" presStyleCnt="0"/>
      <dgm:spPr/>
      <dgm:t>
        <a:bodyPr/>
        <a:lstStyle/>
        <a:p>
          <a:endParaRPr lang="zh-CN" altLang="en-US"/>
        </a:p>
      </dgm:t>
    </dgm:pt>
    <dgm:pt modelId="{9E85403E-0D42-4406-B03A-DDC64CABB5D2}" type="pres">
      <dgm:prSet presAssocID="{CCFCE3C2-8FAF-4903-AA48-62D36FD6F224}" presName="LevelTwoTextNode" presStyleLbl="node2" presStyleIdx="1" presStyleCnt="3" custScaleX="154407" custScaleY="107123" custLinFactNeighborX="66353" custLinFactNeighborY="869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5D96048-DEEF-4CE1-83B3-7FDC7BA3EF8F}" type="pres">
      <dgm:prSet presAssocID="{CCFCE3C2-8FAF-4903-AA48-62D36FD6F224}" presName="level3hierChild" presStyleCnt="0"/>
      <dgm:spPr/>
      <dgm:t>
        <a:bodyPr/>
        <a:lstStyle/>
        <a:p>
          <a:endParaRPr lang="zh-CN" altLang="en-US"/>
        </a:p>
      </dgm:t>
    </dgm:pt>
    <dgm:pt modelId="{EAD84DF1-6310-43EA-9F61-CCF9E54A9185}" type="pres">
      <dgm:prSet presAssocID="{5BB8A745-1A32-479F-9DF0-26D45DA67EDC}" presName="conn2-1" presStyleLbl="parChTrans1D2" presStyleIdx="2" presStyleCnt="3"/>
      <dgm:spPr/>
      <dgm:t>
        <a:bodyPr/>
        <a:lstStyle/>
        <a:p>
          <a:endParaRPr lang="zh-CN" altLang="en-US"/>
        </a:p>
      </dgm:t>
    </dgm:pt>
    <dgm:pt modelId="{42DB5B1D-D99D-4F99-9811-EF13971F43E5}" type="pres">
      <dgm:prSet presAssocID="{5BB8A745-1A32-479F-9DF0-26D45DA67EDC}" presName="connTx" presStyleLbl="parChTrans1D2" presStyleIdx="2" presStyleCnt="3"/>
      <dgm:spPr/>
      <dgm:t>
        <a:bodyPr/>
        <a:lstStyle/>
        <a:p>
          <a:endParaRPr lang="zh-CN" altLang="en-US"/>
        </a:p>
      </dgm:t>
    </dgm:pt>
    <dgm:pt modelId="{14A61CD9-7AD3-47A9-8C87-6559075422D2}" type="pres">
      <dgm:prSet presAssocID="{6094192F-0827-432D-A51E-E6A22131ABF1}" presName="root2" presStyleCnt="0"/>
      <dgm:spPr/>
      <dgm:t>
        <a:bodyPr/>
        <a:lstStyle/>
        <a:p>
          <a:endParaRPr lang="zh-CN" altLang="en-US"/>
        </a:p>
      </dgm:t>
    </dgm:pt>
    <dgm:pt modelId="{62FDD3B6-769B-40D0-B369-126E97B1E871}" type="pres">
      <dgm:prSet presAssocID="{6094192F-0827-432D-A51E-E6A22131ABF1}" presName="LevelTwoTextNode" presStyleLbl="node2" presStyleIdx="2" presStyleCnt="3" custScaleX="154169" custScaleY="108298" custLinFactNeighborX="66707" custLinFactNeighborY="68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915F026-5484-4486-B011-575A60317E72}" type="pres">
      <dgm:prSet presAssocID="{6094192F-0827-432D-A51E-E6A22131ABF1}" presName="level3hierChild" presStyleCnt="0"/>
      <dgm:spPr/>
      <dgm:t>
        <a:bodyPr/>
        <a:lstStyle/>
        <a:p>
          <a:endParaRPr lang="zh-CN" altLang="en-US"/>
        </a:p>
      </dgm:t>
    </dgm:pt>
  </dgm:ptLst>
  <dgm:cxnLst>
    <dgm:cxn modelId="{C7BB1DB0-D1BB-438B-875C-24EDADAD5640}" type="presOf" srcId="{E0E4C294-A933-49A6-ADB4-08F037EDF7A7}" destId="{C171C56D-479D-40AE-B970-253F6F1F7E5E}" srcOrd="0" destOrd="0" presId="urn:microsoft.com/office/officeart/2008/layout/HorizontalMultiLevelHierarchy"/>
    <dgm:cxn modelId="{BAD3C3D9-71FA-4CFC-992D-7F10B89F7D5B}" type="presOf" srcId="{D4CB869C-C924-4424-90A4-51E4B1C3803A}" destId="{E47AC3DD-F433-49B4-B6DE-2752F48033D1}" srcOrd="0" destOrd="0" presId="urn:microsoft.com/office/officeart/2008/layout/HorizontalMultiLevelHierarchy"/>
    <dgm:cxn modelId="{E8363100-3B95-49C4-960C-A34872F60508}" srcId="{C9AB78D0-7506-41FE-B00D-143AEB39F7B4}" destId="{E0E4C294-A933-49A6-ADB4-08F037EDF7A7}" srcOrd="0" destOrd="0" parTransId="{EB1BF2F7-109F-40EA-9F6A-E50E8937263B}" sibTransId="{1AA99E91-9325-4569-99CF-ED18B76F0582}"/>
    <dgm:cxn modelId="{B65558EF-0899-4328-8D84-FEBB2713A81E}" srcId="{E0E4C294-A933-49A6-ADB4-08F037EDF7A7}" destId="{2663D54B-5CCB-4AAC-B951-68EB19583B9E}" srcOrd="0" destOrd="0" parTransId="{7540A1CD-0F12-4BCA-A076-1F435836E79E}" sibTransId="{48282C7A-30F3-49E9-B941-85282A417941}"/>
    <dgm:cxn modelId="{8B92F6FF-A271-435A-A945-AC807C7177D5}" type="presOf" srcId="{5BB8A745-1A32-479F-9DF0-26D45DA67EDC}" destId="{EAD84DF1-6310-43EA-9F61-CCF9E54A9185}" srcOrd="0" destOrd="0" presId="urn:microsoft.com/office/officeart/2008/layout/HorizontalMultiLevelHierarchy"/>
    <dgm:cxn modelId="{983B6714-6458-4171-9996-3175C2E5CF4C}" type="presOf" srcId="{7540A1CD-0F12-4BCA-A076-1F435836E79E}" destId="{64A45052-F652-46EE-9EF9-A055FDAFE563}" srcOrd="1" destOrd="0" presId="urn:microsoft.com/office/officeart/2008/layout/HorizontalMultiLevelHierarchy"/>
    <dgm:cxn modelId="{84A23B4D-3A3E-4DEE-BC8A-C87F3A76D0BE}" type="presOf" srcId="{6094192F-0827-432D-A51E-E6A22131ABF1}" destId="{62FDD3B6-769B-40D0-B369-126E97B1E871}" srcOrd="0" destOrd="0" presId="urn:microsoft.com/office/officeart/2008/layout/HorizontalMultiLevelHierarchy"/>
    <dgm:cxn modelId="{D297A682-C385-42FC-BAB3-8C05D7638795}" srcId="{E0E4C294-A933-49A6-ADB4-08F037EDF7A7}" destId="{CCFCE3C2-8FAF-4903-AA48-62D36FD6F224}" srcOrd="1" destOrd="0" parTransId="{D4CB869C-C924-4424-90A4-51E4B1C3803A}" sibTransId="{6B54D93F-6565-485C-973A-C742B4F4B285}"/>
    <dgm:cxn modelId="{1CAF1173-2AB5-47E3-8078-46AD64F63BCC}" type="presOf" srcId="{C9AB78D0-7506-41FE-B00D-143AEB39F7B4}" destId="{436D74FB-709B-425A-B95F-E24DB981DDDF}" srcOrd="0" destOrd="0" presId="urn:microsoft.com/office/officeart/2008/layout/HorizontalMultiLevelHierarchy"/>
    <dgm:cxn modelId="{6A078FE0-0CF7-47B4-AA5E-CAA705339FD0}" type="presOf" srcId="{D4CB869C-C924-4424-90A4-51E4B1C3803A}" destId="{4911082D-452B-428D-8D58-5AC711A99EDF}" srcOrd="1" destOrd="0" presId="urn:microsoft.com/office/officeart/2008/layout/HorizontalMultiLevelHierarchy"/>
    <dgm:cxn modelId="{72A36EE1-E706-4834-B1C1-73A0998822A4}" type="presOf" srcId="{7540A1CD-0F12-4BCA-A076-1F435836E79E}" destId="{6F8F9E04-7832-4291-AD41-D5E95FF7E947}" srcOrd="0" destOrd="0" presId="urn:microsoft.com/office/officeart/2008/layout/HorizontalMultiLevelHierarchy"/>
    <dgm:cxn modelId="{A19E062F-8D8F-4EC9-B5E9-CB4C31963E6C}" type="presOf" srcId="{CCFCE3C2-8FAF-4903-AA48-62D36FD6F224}" destId="{9E85403E-0D42-4406-B03A-DDC64CABB5D2}" srcOrd="0" destOrd="0" presId="urn:microsoft.com/office/officeart/2008/layout/HorizontalMultiLevelHierarchy"/>
    <dgm:cxn modelId="{766BBCB1-17B1-48CC-95C2-5DCB71092C97}" type="presOf" srcId="{5BB8A745-1A32-479F-9DF0-26D45DA67EDC}" destId="{42DB5B1D-D99D-4F99-9811-EF13971F43E5}" srcOrd="1" destOrd="0" presId="urn:microsoft.com/office/officeart/2008/layout/HorizontalMultiLevelHierarchy"/>
    <dgm:cxn modelId="{6DB05094-720D-4E7D-8740-A1036031C0A7}" type="presOf" srcId="{2663D54B-5CCB-4AAC-B951-68EB19583B9E}" destId="{C43D4ABA-8769-4B83-AA96-E5D92527AD6C}" srcOrd="0" destOrd="0" presId="urn:microsoft.com/office/officeart/2008/layout/HorizontalMultiLevelHierarchy"/>
    <dgm:cxn modelId="{F0FC5A75-A73E-4522-BA57-C83F42940A2F}" srcId="{E0E4C294-A933-49A6-ADB4-08F037EDF7A7}" destId="{6094192F-0827-432D-A51E-E6A22131ABF1}" srcOrd="2" destOrd="0" parTransId="{5BB8A745-1A32-479F-9DF0-26D45DA67EDC}" sibTransId="{58817BCF-66E7-41FA-9FD2-3EF1CAA06442}"/>
    <dgm:cxn modelId="{A5C1DD8D-3672-4363-87A8-E0C0AA78785B}" type="presParOf" srcId="{436D74FB-709B-425A-B95F-E24DB981DDDF}" destId="{8B76ACA1-844C-45DE-97B5-0065D78A1A15}" srcOrd="0" destOrd="0" presId="urn:microsoft.com/office/officeart/2008/layout/HorizontalMultiLevelHierarchy"/>
    <dgm:cxn modelId="{FADC5245-AC1F-4515-A2C2-F9B897DD2AF8}" type="presParOf" srcId="{8B76ACA1-844C-45DE-97B5-0065D78A1A15}" destId="{C171C56D-479D-40AE-B970-253F6F1F7E5E}" srcOrd="0" destOrd="0" presId="urn:microsoft.com/office/officeart/2008/layout/HorizontalMultiLevelHierarchy"/>
    <dgm:cxn modelId="{1BE9BDA3-452B-491A-99FA-FB41A79DBAA4}" type="presParOf" srcId="{8B76ACA1-844C-45DE-97B5-0065D78A1A15}" destId="{F72A7479-5FA1-4DBC-8C86-F2080A20A9B7}" srcOrd="1" destOrd="0" presId="urn:microsoft.com/office/officeart/2008/layout/HorizontalMultiLevelHierarchy"/>
    <dgm:cxn modelId="{57E6448C-75D8-4EAE-BA6C-BA5E8ABFD30C}" type="presParOf" srcId="{F72A7479-5FA1-4DBC-8C86-F2080A20A9B7}" destId="{6F8F9E04-7832-4291-AD41-D5E95FF7E947}" srcOrd="0" destOrd="0" presId="urn:microsoft.com/office/officeart/2008/layout/HorizontalMultiLevelHierarchy"/>
    <dgm:cxn modelId="{151BDB61-FC2D-4E88-9FA2-C55D1D3AF4D8}" type="presParOf" srcId="{6F8F9E04-7832-4291-AD41-D5E95FF7E947}" destId="{64A45052-F652-46EE-9EF9-A055FDAFE563}" srcOrd="0" destOrd="0" presId="urn:microsoft.com/office/officeart/2008/layout/HorizontalMultiLevelHierarchy"/>
    <dgm:cxn modelId="{7AC4F6FE-C36F-46E1-A66C-1B1230B384B1}" type="presParOf" srcId="{F72A7479-5FA1-4DBC-8C86-F2080A20A9B7}" destId="{FDC7D80B-034D-4DD9-AB9E-683FF3C28F7D}" srcOrd="1" destOrd="0" presId="urn:microsoft.com/office/officeart/2008/layout/HorizontalMultiLevelHierarchy"/>
    <dgm:cxn modelId="{E6613593-EB51-4D8D-A074-9B02DAFAA53C}" type="presParOf" srcId="{FDC7D80B-034D-4DD9-AB9E-683FF3C28F7D}" destId="{C43D4ABA-8769-4B83-AA96-E5D92527AD6C}" srcOrd="0" destOrd="0" presId="urn:microsoft.com/office/officeart/2008/layout/HorizontalMultiLevelHierarchy"/>
    <dgm:cxn modelId="{3435527E-EE91-4FE4-AB26-655AD82C170B}" type="presParOf" srcId="{FDC7D80B-034D-4DD9-AB9E-683FF3C28F7D}" destId="{0FFF92EC-EF08-4AE8-831B-01C992BB030F}" srcOrd="1" destOrd="0" presId="urn:microsoft.com/office/officeart/2008/layout/HorizontalMultiLevelHierarchy"/>
    <dgm:cxn modelId="{7151DDBE-2328-4160-AC7E-4B3E73D2E6B8}" type="presParOf" srcId="{F72A7479-5FA1-4DBC-8C86-F2080A20A9B7}" destId="{E47AC3DD-F433-49B4-B6DE-2752F48033D1}" srcOrd="2" destOrd="0" presId="urn:microsoft.com/office/officeart/2008/layout/HorizontalMultiLevelHierarchy"/>
    <dgm:cxn modelId="{9081FA1A-1A8E-4B1A-9AE4-848830300B7B}" type="presParOf" srcId="{E47AC3DD-F433-49B4-B6DE-2752F48033D1}" destId="{4911082D-452B-428D-8D58-5AC711A99EDF}" srcOrd="0" destOrd="0" presId="urn:microsoft.com/office/officeart/2008/layout/HorizontalMultiLevelHierarchy"/>
    <dgm:cxn modelId="{0DE80D41-296E-4358-9728-81084F532F13}" type="presParOf" srcId="{F72A7479-5FA1-4DBC-8C86-F2080A20A9B7}" destId="{E85F8817-B74C-4A5B-913E-2472D502D6E6}" srcOrd="3" destOrd="0" presId="urn:microsoft.com/office/officeart/2008/layout/HorizontalMultiLevelHierarchy"/>
    <dgm:cxn modelId="{BDD1B554-032F-4BBD-8CCA-ADF155768A71}" type="presParOf" srcId="{E85F8817-B74C-4A5B-913E-2472D502D6E6}" destId="{9E85403E-0D42-4406-B03A-DDC64CABB5D2}" srcOrd="0" destOrd="0" presId="urn:microsoft.com/office/officeart/2008/layout/HorizontalMultiLevelHierarchy"/>
    <dgm:cxn modelId="{30FA5418-B69E-48FB-9F9F-8E293781E444}" type="presParOf" srcId="{E85F8817-B74C-4A5B-913E-2472D502D6E6}" destId="{95D96048-DEEF-4CE1-83B3-7FDC7BA3EF8F}" srcOrd="1" destOrd="0" presId="urn:microsoft.com/office/officeart/2008/layout/HorizontalMultiLevelHierarchy"/>
    <dgm:cxn modelId="{75D379A2-0F9F-4457-8871-B5FA9846488C}" type="presParOf" srcId="{F72A7479-5FA1-4DBC-8C86-F2080A20A9B7}" destId="{EAD84DF1-6310-43EA-9F61-CCF9E54A9185}" srcOrd="4" destOrd="0" presId="urn:microsoft.com/office/officeart/2008/layout/HorizontalMultiLevelHierarchy"/>
    <dgm:cxn modelId="{7AAC172C-FF36-44B6-81BB-78025A9916C2}" type="presParOf" srcId="{EAD84DF1-6310-43EA-9F61-CCF9E54A9185}" destId="{42DB5B1D-D99D-4F99-9811-EF13971F43E5}" srcOrd="0" destOrd="0" presId="urn:microsoft.com/office/officeart/2008/layout/HorizontalMultiLevelHierarchy"/>
    <dgm:cxn modelId="{C56F06B6-1CB5-4AC2-B1B3-5721F30D1ADE}" type="presParOf" srcId="{F72A7479-5FA1-4DBC-8C86-F2080A20A9B7}" destId="{14A61CD9-7AD3-47A9-8C87-6559075422D2}" srcOrd="5" destOrd="0" presId="urn:microsoft.com/office/officeart/2008/layout/HorizontalMultiLevelHierarchy"/>
    <dgm:cxn modelId="{CBB8B38E-B378-4A7B-BF04-633B3AEF015F}" type="presParOf" srcId="{14A61CD9-7AD3-47A9-8C87-6559075422D2}" destId="{62FDD3B6-769B-40D0-B369-126E97B1E871}" srcOrd="0" destOrd="0" presId="urn:microsoft.com/office/officeart/2008/layout/HorizontalMultiLevelHierarchy"/>
    <dgm:cxn modelId="{3C1B6FAC-81FD-4E19-AA04-F2EBCE6ABF00}" type="presParOf" srcId="{14A61CD9-7AD3-47A9-8C87-6559075422D2}" destId="{6915F026-5484-4486-B011-575A60317E72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D84DF1-6310-43EA-9F61-CCF9E54A9185}">
      <dsp:nvSpPr>
        <dsp:cNvPr id="0" name=""/>
        <dsp:cNvSpPr/>
      </dsp:nvSpPr>
      <dsp:spPr>
        <a:xfrm>
          <a:off x="1481417" y="1187524"/>
          <a:ext cx="2543552" cy="682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71776" y="0"/>
              </a:lnTo>
              <a:lnTo>
                <a:pt x="1271776" y="682910"/>
              </a:lnTo>
              <a:lnTo>
                <a:pt x="2543552" y="682910"/>
              </a:lnTo>
            </a:path>
          </a:pathLst>
        </a:custGeom>
        <a:noFill/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800" kern="1200" dirty="0"/>
        </a:p>
      </dsp:txBody>
      <dsp:txXfrm>
        <a:off x="2687353" y="1463138"/>
        <a:ext cx="131681" cy="131681"/>
      </dsp:txXfrm>
    </dsp:sp>
    <dsp:sp modelId="{E47AC3DD-F433-49B4-B6DE-2752F48033D1}">
      <dsp:nvSpPr>
        <dsp:cNvPr id="0" name=""/>
        <dsp:cNvSpPr/>
      </dsp:nvSpPr>
      <dsp:spPr>
        <a:xfrm>
          <a:off x="1481417" y="1187524"/>
          <a:ext cx="2538059" cy="929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69029" y="0"/>
              </a:lnTo>
              <a:lnTo>
                <a:pt x="1269029" y="92971"/>
              </a:lnTo>
              <a:lnTo>
                <a:pt x="2538059" y="92971"/>
              </a:lnTo>
            </a:path>
          </a:pathLst>
        </a:custGeom>
        <a:noFill/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700" kern="1200"/>
        </a:p>
      </dsp:txBody>
      <dsp:txXfrm>
        <a:off x="2686953" y="1170516"/>
        <a:ext cx="126988" cy="126988"/>
      </dsp:txXfrm>
    </dsp:sp>
    <dsp:sp modelId="{6F8F9E04-7832-4291-AD41-D5E95FF7E947}">
      <dsp:nvSpPr>
        <dsp:cNvPr id="0" name=""/>
        <dsp:cNvSpPr/>
      </dsp:nvSpPr>
      <dsp:spPr>
        <a:xfrm>
          <a:off x="1481417" y="676848"/>
          <a:ext cx="2529478" cy="510676"/>
        </a:xfrm>
        <a:custGeom>
          <a:avLst/>
          <a:gdLst/>
          <a:ahLst/>
          <a:cxnLst/>
          <a:rect l="0" t="0" r="0" b="0"/>
          <a:pathLst>
            <a:path>
              <a:moveTo>
                <a:pt x="0" y="510676"/>
              </a:moveTo>
              <a:lnTo>
                <a:pt x="1264739" y="510676"/>
              </a:lnTo>
              <a:lnTo>
                <a:pt x="1264739" y="0"/>
              </a:lnTo>
              <a:lnTo>
                <a:pt x="2529478" y="0"/>
              </a:lnTo>
            </a:path>
          </a:pathLst>
        </a:custGeom>
        <a:noFill/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800" kern="1200"/>
        </a:p>
      </dsp:txBody>
      <dsp:txXfrm>
        <a:off x="2681644" y="867673"/>
        <a:ext cx="129025" cy="129025"/>
      </dsp:txXfrm>
    </dsp:sp>
    <dsp:sp modelId="{C171C56D-479D-40AE-B970-253F6F1F7E5E}">
      <dsp:nvSpPr>
        <dsp:cNvPr id="0" name=""/>
        <dsp:cNvSpPr/>
      </dsp:nvSpPr>
      <dsp:spPr>
        <a:xfrm>
          <a:off x="0" y="950995"/>
          <a:ext cx="2489778" cy="473057"/>
        </a:xfrm>
        <a:prstGeom prst="rect">
          <a:avLst/>
        </a:prstGeom>
        <a:solidFill>
          <a:schemeClr val="tx1">
            <a:alpha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700" kern="1200" dirty="0" smtClean="0"/>
            <a:t>Development</a:t>
          </a:r>
          <a:endParaRPr lang="zh-CN" altLang="en-US" sz="2700" kern="1200" dirty="0"/>
        </a:p>
      </dsp:txBody>
      <dsp:txXfrm>
        <a:off x="0" y="950995"/>
        <a:ext cx="2489778" cy="473057"/>
      </dsp:txXfrm>
    </dsp:sp>
    <dsp:sp modelId="{C43D4ABA-8769-4B83-AA96-E5D92527AD6C}">
      <dsp:nvSpPr>
        <dsp:cNvPr id="0" name=""/>
        <dsp:cNvSpPr/>
      </dsp:nvSpPr>
      <dsp:spPr>
        <a:xfrm>
          <a:off x="4010896" y="426193"/>
          <a:ext cx="2395824" cy="501308"/>
        </a:xfrm>
        <a:prstGeom prst="rect">
          <a:avLst/>
        </a:prstGeom>
        <a:solidFill>
          <a:schemeClr val="tx1"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 smtClean="0"/>
            <a:t>Computer technology</a:t>
          </a:r>
          <a:endParaRPr lang="zh-CN" altLang="en-US" sz="1400" kern="1200" dirty="0"/>
        </a:p>
      </dsp:txBody>
      <dsp:txXfrm>
        <a:off x="4010896" y="426193"/>
        <a:ext cx="2395824" cy="501308"/>
      </dsp:txXfrm>
    </dsp:sp>
    <dsp:sp modelId="{9E85403E-0D42-4406-B03A-DDC64CABB5D2}">
      <dsp:nvSpPr>
        <dsp:cNvPr id="0" name=""/>
        <dsp:cNvSpPr/>
      </dsp:nvSpPr>
      <dsp:spPr>
        <a:xfrm>
          <a:off x="4019477" y="1027119"/>
          <a:ext cx="2395824" cy="506753"/>
        </a:xfrm>
        <a:prstGeom prst="rect">
          <a:avLst/>
        </a:prstGeom>
        <a:solidFill>
          <a:schemeClr val="tx1"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 smtClean="0"/>
            <a:t>Linguistics</a:t>
          </a:r>
          <a:endParaRPr lang="zh-CN" altLang="en-US" sz="1400" kern="1200" dirty="0"/>
        </a:p>
      </dsp:txBody>
      <dsp:txXfrm>
        <a:off x="4019477" y="1027119"/>
        <a:ext cx="2395824" cy="506753"/>
      </dsp:txXfrm>
    </dsp:sp>
    <dsp:sp modelId="{62FDD3B6-769B-40D0-B369-126E97B1E871}">
      <dsp:nvSpPr>
        <dsp:cNvPr id="0" name=""/>
        <dsp:cNvSpPr/>
      </dsp:nvSpPr>
      <dsp:spPr>
        <a:xfrm>
          <a:off x="4024970" y="1614278"/>
          <a:ext cx="2392131" cy="512312"/>
        </a:xfrm>
        <a:prstGeom prst="rect">
          <a:avLst/>
        </a:prstGeom>
        <a:solidFill>
          <a:schemeClr val="tx1"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 smtClean="0"/>
            <a:t>Social information service</a:t>
          </a:r>
          <a:endParaRPr lang="zh-CN" altLang="en-US" sz="1400" kern="1200" dirty="0"/>
        </a:p>
      </dsp:txBody>
      <dsp:txXfrm>
        <a:off x="4024970" y="1614278"/>
        <a:ext cx="2392131" cy="512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6DE7B-9DD8-4BA2-9B8C-57A6B3D1ED8F}" type="datetimeFigureOut">
              <a:rPr lang="zh-CN" altLang="en-US" smtClean="0"/>
              <a:t>2020/10/10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59D81-4674-44F5-82D7-EB7ADA176F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2023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59D81-4674-44F5-82D7-EB7ADA176F6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9311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8E0DE-71A4-4F1C-AED4-50679922AFE0}" type="datetimeFigureOut">
              <a:rPr lang="zh-CN" altLang="en-US" smtClean="0"/>
              <a:t>2020/10/10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3717-C209-4223-9248-E6BCC27CEC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2991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8E0DE-71A4-4F1C-AED4-50679922AFE0}" type="datetimeFigureOut">
              <a:rPr lang="zh-CN" altLang="en-US" smtClean="0"/>
              <a:t>2020/10/10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3717-C209-4223-9248-E6BCC27CEC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6699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8E0DE-71A4-4F1C-AED4-50679922AFE0}" type="datetimeFigureOut">
              <a:rPr lang="zh-CN" altLang="en-US" smtClean="0"/>
              <a:t>2020/10/10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3717-C209-4223-9248-E6BCC27CEC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065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8E0DE-71A4-4F1C-AED4-50679922AFE0}" type="datetimeFigureOut">
              <a:rPr lang="zh-CN" altLang="en-US" smtClean="0"/>
              <a:t>2020/10/10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3717-C209-4223-9248-E6BCC27CEC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0251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8E0DE-71A4-4F1C-AED4-50679922AFE0}" type="datetimeFigureOut">
              <a:rPr lang="zh-CN" altLang="en-US" smtClean="0"/>
              <a:t>2020/10/10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3717-C209-4223-9248-E6BCC27CEC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1975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8E0DE-71A4-4F1C-AED4-50679922AFE0}" type="datetimeFigureOut">
              <a:rPr lang="zh-CN" altLang="en-US" smtClean="0"/>
              <a:t>2020/10/10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3717-C209-4223-9248-E6BCC27CEC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2815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8E0DE-71A4-4F1C-AED4-50679922AFE0}" type="datetimeFigureOut">
              <a:rPr lang="zh-CN" altLang="en-US" smtClean="0"/>
              <a:t>2020/10/10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3717-C209-4223-9248-E6BCC27CEC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5805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8E0DE-71A4-4F1C-AED4-50679922AFE0}" type="datetimeFigureOut">
              <a:rPr lang="zh-CN" altLang="en-US" smtClean="0"/>
              <a:t>2020/10/10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3717-C209-4223-9248-E6BCC27CEC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2401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8E0DE-71A4-4F1C-AED4-50679922AFE0}" type="datetimeFigureOut">
              <a:rPr lang="zh-CN" altLang="en-US" smtClean="0"/>
              <a:t>2020/10/10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3717-C209-4223-9248-E6BCC27CEC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1746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8E0DE-71A4-4F1C-AED4-50679922AFE0}" type="datetimeFigureOut">
              <a:rPr lang="zh-CN" altLang="en-US" smtClean="0"/>
              <a:t>2020/10/10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3717-C209-4223-9248-E6BCC27CEC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481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8E0DE-71A4-4F1C-AED4-50679922AFE0}" type="datetimeFigureOut">
              <a:rPr lang="zh-CN" altLang="en-US" smtClean="0"/>
              <a:t>2020/10/10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3717-C209-4223-9248-E6BCC27CEC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290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8E0DE-71A4-4F1C-AED4-50679922AFE0}" type="datetimeFigureOut">
              <a:rPr lang="zh-CN" altLang="en-US" smtClean="0"/>
              <a:t>2020/10/10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83717-C209-4223-9248-E6BCC27CEC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857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15998" y="1528764"/>
            <a:ext cx="10668001" cy="2387600"/>
          </a:xfrm>
        </p:spPr>
        <p:txBody>
          <a:bodyPr>
            <a:noAutofit/>
          </a:bodyPr>
          <a:lstStyle/>
          <a:p>
            <a:r>
              <a:rPr lang="en-US" altLang="zh-CN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Development </a:t>
            </a:r>
            <a:r>
              <a:rPr lang="en-US" altLang="zh-CN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altLang="zh-CN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8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 Translation</a:t>
            </a:r>
            <a:endParaRPr lang="zh-CN" altLang="en-US" sz="8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479963" y="4618326"/>
            <a:ext cx="9434946" cy="2128837"/>
          </a:xfrm>
        </p:spPr>
        <p:txBody>
          <a:bodyPr/>
          <a:lstStyle/>
          <a:p>
            <a:pPr algn="r"/>
            <a:r>
              <a:rPr lang="en-US" altLang="zh-CN" b="1" dirty="0" smtClean="0">
                <a:solidFill>
                  <a:schemeClr val="bg1"/>
                </a:solidFill>
              </a:rPr>
              <a:t>Group members:                   </a:t>
            </a:r>
          </a:p>
          <a:p>
            <a:pPr algn="r"/>
            <a:r>
              <a:rPr lang="en-US" altLang="zh-CN" b="1" dirty="0" smtClean="0">
                <a:solidFill>
                  <a:schemeClr val="bg1"/>
                </a:solidFill>
              </a:rPr>
              <a:t>Deng </a:t>
            </a:r>
            <a:r>
              <a:rPr lang="en-US" altLang="zh-CN" b="1" dirty="0" err="1" smtClean="0">
                <a:solidFill>
                  <a:schemeClr val="bg1"/>
                </a:solidFill>
              </a:rPr>
              <a:t>Jinxia</a:t>
            </a:r>
            <a:r>
              <a:rPr lang="en-US" altLang="zh-CN" b="1" dirty="0" smtClean="0">
                <a:solidFill>
                  <a:schemeClr val="bg1"/>
                </a:solidFill>
              </a:rPr>
              <a:t> </a:t>
            </a:r>
            <a:r>
              <a:rPr lang="zh-CN" altLang="en-US" b="1" dirty="0" smtClean="0">
                <a:solidFill>
                  <a:schemeClr val="bg1"/>
                </a:solidFill>
              </a:rPr>
              <a:t>邓锦霞 </a:t>
            </a:r>
            <a:r>
              <a:rPr lang="en-US" altLang="zh-CN" b="1" dirty="0" smtClean="0">
                <a:solidFill>
                  <a:schemeClr val="bg1"/>
                </a:solidFill>
              </a:rPr>
              <a:t>               </a:t>
            </a:r>
          </a:p>
          <a:p>
            <a:pPr algn="r"/>
            <a:r>
              <a:rPr lang="en-US" altLang="zh-CN" b="1" dirty="0" smtClean="0">
                <a:solidFill>
                  <a:schemeClr val="bg1"/>
                </a:solidFill>
              </a:rPr>
              <a:t>Han </a:t>
            </a:r>
            <a:r>
              <a:rPr lang="en-US" altLang="zh-CN" b="1" dirty="0" err="1" smtClean="0">
                <a:solidFill>
                  <a:schemeClr val="bg1"/>
                </a:solidFill>
              </a:rPr>
              <a:t>Wanzhen</a:t>
            </a:r>
            <a:r>
              <a:rPr lang="en-US" altLang="zh-CN" b="1" dirty="0" smtClean="0">
                <a:solidFill>
                  <a:schemeClr val="bg1"/>
                </a:solidFill>
              </a:rPr>
              <a:t> </a:t>
            </a:r>
            <a:r>
              <a:rPr lang="zh-CN" altLang="en-US" b="1" dirty="0" smtClean="0">
                <a:solidFill>
                  <a:schemeClr val="bg1"/>
                </a:solidFill>
              </a:rPr>
              <a:t>韩宛真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6360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402"/>
    </mc:Choice>
    <mc:Fallback>
      <p:transition spd="slow" advTm="154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Information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391189"/>
            <a:ext cx="10203873" cy="3106593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Wolfram </a:t>
            </a:r>
            <a:r>
              <a:rPr lang="en-US" altLang="zh-CN" dirty="0" err="1">
                <a:solidFill>
                  <a:schemeClr val="bg1"/>
                </a:solidFill>
              </a:rPr>
              <a:t>Wilss</a:t>
            </a:r>
            <a:r>
              <a:rPr lang="en-US" altLang="zh-CN" dirty="0">
                <a:solidFill>
                  <a:schemeClr val="bg1"/>
                </a:solidFill>
              </a:rPr>
              <a:t>. The Science of Translation: Problems and Methods. </a:t>
            </a:r>
            <a:r>
              <a:rPr lang="zh-CN" altLang="en-US" dirty="0">
                <a:solidFill>
                  <a:schemeClr val="bg1"/>
                </a:solidFill>
              </a:rPr>
              <a:t>上海外语教育出版社</a:t>
            </a:r>
            <a:r>
              <a:rPr lang="en-US" altLang="zh-CN" dirty="0">
                <a:solidFill>
                  <a:schemeClr val="bg1"/>
                </a:solidFill>
              </a:rPr>
              <a:t>, 2001</a:t>
            </a:r>
            <a:r>
              <a:rPr lang="en-US" altLang="zh-CN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Koehn, P. , F. J. </a:t>
            </a:r>
            <a:r>
              <a:rPr lang="en-US" altLang="zh-CN" dirty="0" err="1">
                <a:solidFill>
                  <a:schemeClr val="bg1"/>
                </a:solidFill>
              </a:rPr>
              <a:t>Och</a:t>
            </a:r>
            <a:r>
              <a:rPr lang="en-US" altLang="zh-CN" dirty="0">
                <a:solidFill>
                  <a:schemeClr val="bg1"/>
                </a:solidFill>
              </a:rPr>
              <a:t> , and D. </a:t>
            </a:r>
            <a:r>
              <a:rPr lang="en-US" altLang="zh-CN" dirty="0" err="1">
                <a:solidFill>
                  <a:schemeClr val="bg1"/>
                </a:solidFill>
              </a:rPr>
              <a:t>Marcu</a:t>
            </a:r>
            <a:r>
              <a:rPr lang="en-US" altLang="zh-CN" dirty="0">
                <a:solidFill>
                  <a:schemeClr val="bg1"/>
                </a:solidFill>
              </a:rPr>
              <a:t> . "Statistical Phrase-Based Translation." </a:t>
            </a:r>
            <a:r>
              <a:rPr lang="en-US" altLang="zh-CN" i="1" dirty="0">
                <a:solidFill>
                  <a:schemeClr val="bg1"/>
                </a:solidFill>
              </a:rPr>
              <a:t>Conference of the North American Chapter of the Association for Computational Linguistics on Human Language Technology</a:t>
            </a:r>
            <a:r>
              <a:rPr lang="en-US" altLang="zh-CN" dirty="0">
                <a:solidFill>
                  <a:schemeClr val="bg1"/>
                </a:solidFill>
              </a:rPr>
              <a:t> Association for Computational Linguistics, 2003</a:t>
            </a:r>
            <a:r>
              <a:rPr lang="en-US" altLang="zh-CN" dirty="0"/>
              <a:t>. </a:t>
            </a:r>
            <a:endParaRPr lang="en-US" altLang="zh-CN" dirty="0" smtClean="0"/>
          </a:p>
          <a:p>
            <a:r>
              <a:rPr lang="en-US" altLang="zh-CN" dirty="0">
                <a:solidFill>
                  <a:schemeClr val="bg1"/>
                </a:solidFill>
              </a:rPr>
              <a:t>National Research Council. Automatic Language Processing Advisory Committee. "Language and machines; computers in translation and linguistics; a report." </a:t>
            </a:r>
            <a:r>
              <a:rPr lang="en-US" altLang="zh-CN" i="1" dirty="0">
                <a:solidFill>
                  <a:schemeClr val="bg1"/>
                </a:solidFill>
              </a:rPr>
              <a:t>Methods in Molecular Biology</a:t>
            </a:r>
            <a:r>
              <a:rPr lang="en-US" altLang="zh-CN" dirty="0">
                <a:solidFill>
                  <a:schemeClr val="bg1"/>
                </a:solidFill>
              </a:rPr>
              <a:t> 260(1966):73-82.</a:t>
            </a:r>
            <a:endParaRPr lang="en-US" altLang="zh-CN" dirty="0" smtClean="0">
              <a:solidFill>
                <a:schemeClr val="bg1"/>
              </a:solidFill>
            </a:endParaRPr>
          </a:p>
          <a:p>
            <a:r>
              <a:rPr lang="zh-CN" altLang="en-US" dirty="0" smtClean="0">
                <a:solidFill>
                  <a:schemeClr val="bg1"/>
                </a:solidFill>
              </a:rPr>
              <a:t>黎</a:t>
            </a:r>
            <a:r>
              <a:rPr lang="zh-CN" altLang="en-US" dirty="0">
                <a:solidFill>
                  <a:schemeClr val="bg1"/>
                </a:solidFill>
              </a:rPr>
              <a:t>亚飞</a:t>
            </a:r>
            <a:r>
              <a:rPr lang="en-US" altLang="zh-CN" dirty="0">
                <a:solidFill>
                  <a:schemeClr val="bg1"/>
                </a:solidFill>
              </a:rPr>
              <a:t>, and </a:t>
            </a:r>
            <a:r>
              <a:rPr lang="zh-CN" altLang="en-US" dirty="0">
                <a:solidFill>
                  <a:schemeClr val="bg1"/>
                </a:solidFill>
              </a:rPr>
              <a:t>张瑞华</a:t>
            </a:r>
            <a:r>
              <a:rPr lang="en-US" altLang="zh-CN" dirty="0">
                <a:solidFill>
                  <a:schemeClr val="bg1"/>
                </a:solidFill>
              </a:rPr>
              <a:t>. "</a:t>
            </a:r>
            <a:r>
              <a:rPr lang="zh-CN" altLang="en-US" dirty="0">
                <a:solidFill>
                  <a:schemeClr val="bg1"/>
                </a:solidFill>
              </a:rPr>
              <a:t>机器翻译发展与现状</a:t>
            </a:r>
            <a:r>
              <a:rPr lang="en-US" altLang="zh-CN" dirty="0">
                <a:solidFill>
                  <a:schemeClr val="bg1"/>
                </a:solidFill>
              </a:rPr>
              <a:t>." </a:t>
            </a:r>
            <a:r>
              <a:rPr lang="zh-CN" altLang="en-US" dirty="0">
                <a:solidFill>
                  <a:schemeClr val="bg1"/>
                </a:solidFill>
              </a:rPr>
              <a:t>中国轻工教育 </a:t>
            </a:r>
            <a:r>
              <a:rPr lang="en-US" altLang="zh-CN" dirty="0">
                <a:solidFill>
                  <a:schemeClr val="bg1"/>
                </a:solidFill>
              </a:rPr>
              <a:t>5(2019</a:t>
            </a:r>
            <a:r>
              <a:rPr lang="en-US" altLang="zh-CN" dirty="0" smtClean="0">
                <a:solidFill>
                  <a:schemeClr val="bg1"/>
                </a:solidFill>
              </a:rPr>
              <a:t>).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许</a:t>
            </a:r>
            <a:r>
              <a:rPr lang="zh-CN" altLang="en-US" dirty="0">
                <a:solidFill>
                  <a:schemeClr val="bg1"/>
                </a:solidFill>
              </a:rPr>
              <a:t>钧</a:t>
            </a:r>
            <a:r>
              <a:rPr lang="en-US" altLang="zh-CN" dirty="0">
                <a:solidFill>
                  <a:schemeClr val="bg1"/>
                </a:solidFill>
              </a:rPr>
              <a:t>, and </a:t>
            </a:r>
            <a:r>
              <a:rPr lang="zh-CN" altLang="en-US" dirty="0">
                <a:solidFill>
                  <a:schemeClr val="bg1"/>
                </a:solidFill>
              </a:rPr>
              <a:t>穆雷</a:t>
            </a:r>
            <a:r>
              <a:rPr lang="en-US" altLang="zh-CN" dirty="0">
                <a:solidFill>
                  <a:schemeClr val="bg1"/>
                </a:solidFill>
              </a:rPr>
              <a:t>. </a:t>
            </a:r>
            <a:r>
              <a:rPr lang="zh-CN" altLang="en-US" dirty="0">
                <a:solidFill>
                  <a:schemeClr val="bg1"/>
                </a:solidFill>
              </a:rPr>
              <a:t>翻译学概论</a:t>
            </a:r>
            <a:r>
              <a:rPr lang="en-US" altLang="zh-CN" dirty="0">
                <a:solidFill>
                  <a:schemeClr val="bg1"/>
                </a:solidFill>
              </a:rPr>
              <a:t>. </a:t>
            </a:r>
            <a:r>
              <a:rPr lang="zh-CN" altLang="en-US" dirty="0">
                <a:solidFill>
                  <a:schemeClr val="bg1"/>
                </a:solidFill>
              </a:rPr>
              <a:t>译林出版社</a:t>
            </a:r>
            <a:r>
              <a:rPr lang="en-US" altLang="zh-CN" dirty="0">
                <a:solidFill>
                  <a:schemeClr val="bg1"/>
                </a:solidFill>
              </a:rPr>
              <a:t>, 2009..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477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8474" y="2967334"/>
            <a:ext cx="12093525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15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 </a:t>
            </a:r>
            <a:r>
              <a:rPr lang="en-US" altLang="zh-CN" sz="115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zh-CN" altLang="en-US" sz="115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6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0"/>
            <a:ext cx="5914292" cy="1325563"/>
          </a:xfrm>
        </p:spPr>
        <p:txBody>
          <a:bodyPr/>
          <a:lstStyle/>
          <a:p>
            <a:pPr algn="ctr"/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645447" y="542042"/>
            <a:ext cx="3233810" cy="498308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altLang="zh-CN" sz="11200" dirty="0" smtClean="0"/>
          </a:p>
          <a:p>
            <a:pPr marL="0" indent="0">
              <a:buNone/>
            </a:pPr>
            <a:r>
              <a:rPr lang="en-US" altLang="zh-CN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1.Proposal</a:t>
            </a:r>
            <a:endParaRPr lang="en-US" altLang="zh-CN" sz="1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1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2.Early stage</a:t>
            </a:r>
            <a:endParaRPr lang="en-US" altLang="zh-CN" sz="1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1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3.Setback 	</a:t>
            </a:r>
            <a:r>
              <a:rPr lang="en-US" altLang="zh-CN" sz="1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en-US" altLang="zh-CN" sz="1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1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4.Recovery</a:t>
            </a:r>
            <a:endParaRPr lang="en-US" altLang="zh-CN" sz="1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1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en-US" altLang="zh-CN" sz="1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1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5.Development </a:t>
            </a:r>
            <a:endParaRPr lang="en-US" altLang="zh-CN" sz="1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1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zh-CN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en-US" altLang="zh-CN" sz="1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6.Prosperity </a:t>
            </a:r>
            <a:r>
              <a:rPr lang="en-US" altLang="zh-CN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6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9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altLang="zh-CN" sz="9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r>
              <a:rPr lang="en-US" altLang="zh-CN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zh-CN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		</a:t>
            </a:r>
          </a:p>
          <a:p>
            <a:pPr marL="0" indent="0">
              <a:buNone/>
            </a:pPr>
            <a:r>
              <a:rPr lang="en-US" altLang="zh-CN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21" y="1325563"/>
            <a:ext cx="7807247" cy="41995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1175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420"/>
    </mc:Choice>
    <mc:Fallback>
      <p:transition spd="slow" advTm="284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云形 9"/>
          <p:cNvSpPr/>
          <p:nvPr/>
        </p:nvSpPr>
        <p:spPr>
          <a:xfrm>
            <a:off x="6792686" y="291451"/>
            <a:ext cx="4931559" cy="272752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054769" y="919816"/>
            <a:ext cx="31034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machine translation?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8208" y="3326411"/>
            <a:ext cx="81326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 Translation means that translation from source language to target language by machine. 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2533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457"/>
    </mc:Choice>
    <mc:Fallback>
      <p:transition spd="slow" advTm="234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38315"/>
            <a:ext cx="10903857" cy="1325563"/>
          </a:xfrm>
        </p:spPr>
        <p:txBody>
          <a:bodyPr/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Proposal of Machine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ranslation(1935-1947)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4714" y="3356006"/>
            <a:ext cx="10515600" cy="3392858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1911,G.B </a:t>
            </a:r>
            <a:r>
              <a:rPr lang="en-US" altLang="zh-CN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Artsouni</a:t>
            </a:r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(French scientist)              An idea</a:t>
            </a:r>
          </a:p>
          <a:p>
            <a:pPr marL="0" indent="0">
              <a:buNone/>
            </a:pPr>
            <a:endParaRPr lang="en-US" altLang="zh-C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1947,Warren Weaver      “Translation Memo”</a:t>
            </a:r>
          </a:p>
          <a:p>
            <a:pPr marL="0" indent="0">
              <a:buNone/>
            </a:pPr>
            <a:endParaRPr lang="en-US" altLang="zh-C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Formally put forward the idea of machine translation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893" y="1364116"/>
            <a:ext cx="2245511" cy="2946111"/>
          </a:xfrm>
          <a:prstGeom prst="rect">
            <a:avLst/>
          </a:prstGeom>
        </p:spPr>
      </p:pic>
      <p:sp>
        <p:nvSpPr>
          <p:cNvPr id="5" name="下箭头 4"/>
          <p:cNvSpPr/>
          <p:nvPr/>
        </p:nvSpPr>
        <p:spPr>
          <a:xfrm>
            <a:off x="6483928" y="4775423"/>
            <a:ext cx="429491" cy="715534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220893" y="5006325"/>
            <a:ext cx="2758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Warren Weaver 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右箭头 6"/>
          <p:cNvSpPr/>
          <p:nvPr/>
        </p:nvSpPr>
        <p:spPr>
          <a:xfrm>
            <a:off x="6424215" y="3421927"/>
            <a:ext cx="978408" cy="371724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1349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251"/>
    </mc:Choice>
    <mc:Fallback>
      <p:transition spd="slow" advTm="482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181578" cy="1325563"/>
          </a:xfrm>
        </p:spPr>
        <p:txBody>
          <a:bodyPr/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Early Stage of Machine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ranslation(1949-1964)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6847" y="3359003"/>
            <a:ext cx="10148668" cy="3055864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1954,with help of IBM company, Georgetown University used the IBN-701 computer to complete the machine translation experiment for the first time.(English-Russian </a:t>
            </a:r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altLang="zh-CN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Demonstrating the feasibility of machine translation to the public and the scientific community, thus opening the prelude to machine translation research.</a:t>
            </a:r>
          </a:p>
          <a:p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305" y="365125"/>
            <a:ext cx="4514624" cy="27713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600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514"/>
    </mc:Choice>
    <mc:Fallback>
      <p:transition spd="slow" advTm="505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71525" y="619464"/>
            <a:ext cx="5885526" cy="1600200"/>
          </a:xfrm>
        </p:spPr>
        <p:txBody>
          <a:bodyPr/>
          <a:lstStyle/>
          <a:p>
            <a:r>
              <a:rPr lang="en-US" altLang="zh-C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Setback of Machine </a:t>
            </a:r>
            <a: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ranslation(1964-1975)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60" y="136856"/>
            <a:ext cx="4220306" cy="3240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文本框 4"/>
          <p:cNvSpPr txBox="1"/>
          <p:nvPr/>
        </p:nvSpPr>
        <p:spPr>
          <a:xfrm>
            <a:off x="140678" y="3491737"/>
            <a:ext cx="1166169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1966, Automatic Language Processing Advisory 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Committee published “</a:t>
            </a:r>
            <a:r>
              <a:rPr lang="en-US" altLang="zh-CN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Langauge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Machine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which denied 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feasibility of machine translation .</a:t>
            </a: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Various 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 translation projects have dropped sharply, at least in the USA, was officially declared practically dead.</a:t>
            </a:r>
            <a:endParaRPr lang="zh-CN" altLang="en-US" sz="2800" dirty="0">
              <a:solidFill>
                <a:schemeClr val="bg1"/>
              </a:solidFill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" name="下箭头 7"/>
          <p:cNvSpPr/>
          <p:nvPr/>
        </p:nvSpPr>
        <p:spPr>
          <a:xfrm>
            <a:off x="5542671" y="4417255"/>
            <a:ext cx="591321" cy="815927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219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039"/>
    </mc:Choice>
    <mc:Fallback>
      <p:transition spd="slow" advTm="5203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-85842"/>
            <a:ext cx="10882745" cy="1325563"/>
          </a:xfrm>
        </p:spPr>
        <p:txBody>
          <a:bodyPr/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Recovery of Machine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ranslation(1975-1989)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3132" y="1451537"/>
            <a:ext cx="11217812" cy="5061804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late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1970s</a:t>
            </a:r>
            <a:endParaRPr lang="en-US" altLang="zh-C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  <a:p>
            <a:endParaRPr lang="en-US" altLang="zh-CN" dirty="0" smtClean="0">
              <a:solidFill>
                <a:schemeClr val="bg1"/>
              </a:solidFill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 </a:t>
            </a:r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translation began to </a:t>
            </a:r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recover</a:t>
            </a:r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industry has developed a variety of translation systems, such as </a:t>
            </a:r>
            <a:r>
              <a:rPr lang="en-US" altLang="zh-C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CN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einder</a:t>
            </a:r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EURPOTRAA, </a:t>
            </a:r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TAUM-METEO.</a:t>
            </a:r>
            <a:endParaRPr lang="en-US" altLang="zh-CN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TAUM-METEO system, which was jointly developed by the University of Montreal and the Translation Office of the federal government of Canada in 1976, is a milestone in the history of machine translation, marking the transition from recovery to prosperity of machine translation.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2058982040"/>
              </p:ext>
            </p:extLst>
          </p:nvPr>
        </p:nvGraphicFramePr>
        <p:xfrm>
          <a:off x="4599710" y="774688"/>
          <a:ext cx="7592290" cy="2489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38221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598"/>
    </mc:Choice>
    <mc:Fallback>
      <p:transition spd="slow" advTm="785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8686" y="-176398"/>
            <a:ext cx="11845636" cy="1017814"/>
          </a:xfrm>
        </p:spPr>
        <p:txBody>
          <a:bodyPr>
            <a:normAutofit/>
          </a:bodyPr>
          <a:lstStyle/>
          <a:p>
            <a:r>
              <a:rPr lang="en-US" altLang="zh-C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Machine </a:t>
            </a:r>
            <a: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ranslation(1993-2006)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type="body" sz="half" idx="2"/>
          </p:nvPr>
        </p:nvSpPr>
        <p:spPr>
          <a:xfrm>
            <a:off x="188686" y="998806"/>
            <a:ext cx="7950859" cy="5375851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1993, Brown and Della </a:t>
            </a:r>
            <a:r>
              <a:rPr lang="en-US" altLang="zh-CN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ietra</a:t>
            </a:r>
            <a:r>
              <a:rPr lang="en-US" altLang="zh-CN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IBM proposed a translation model based on word alignment. It marks the birth of modern statistical machine translation.</a:t>
            </a:r>
          </a:p>
          <a:p>
            <a:endParaRPr lang="en-US" altLang="zh-CN" sz="31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3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3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Franz </a:t>
            </a:r>
            <a:r>
              <a:rPr lang="en-US" altLang="zh-CN" sz="31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Och</a:t>
            </a:r>
            <a:r>
              <a:rPr lang="zh-CN" altLang="en-US" sz="3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3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zh-CN" sz="3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2003</a:t>
            </a:r>
            <a:r>
              <a:rPr lang="zh-CN" altLang="en-US" sz="3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sz="3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Statistical phrase-based translation;</a:t>
            </a:r>
          </a:p>
          <a:p>
            <a:pPr marL="0" indent="0">
              <a:buNone/>
            </a:pPr>
            <a:r>
              <a:rPr lang="en-US" altLang="zh-CN" sz="3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31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Minimun</a:t>
            </a:r>
            <a:r>
              <a:rPr lang="en-US" altLang="zh-CN" sz="3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error rate training in statistical machine 	translation</a:t>
            </a:r>
          </a:p>
          <a:p>
            <a:pPr marL="0" indent="0">
              <a:buNone/>
            </a:pPr>
            <a:endParaRPr lang="en-US" altLang="zh-CN" sz="31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3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3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remarked the real rise of statistical machine translation</a:t>
            </a:r>
            <a:endParaRPr lang="en-US" altLang="zh-CN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468" y="1308295"/>
            <a:ext cx="3508499" cy="4309615"/>
          </a:xfrm>
          <a:prstGeom prst="rect">
            <a:avLst/>
          </a:prstGeom>
        </p:spPr>
      </p:pic>
      <p:sp>
        <p:nvSpPr>
          <p:cNvPr id="6" name="下箭头 5"/>
          <p:cNvSpPr/>
          <p:nvPr/>
        </p:nvSpPr>
        <p:spPr>
          <a:xfrm>
            <a:off x="3512951" y="4411022"/>
            <a:ext cx="651164" cy="997527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9729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148"/>
    </mc:Choice>
    <mc:Fallback>
      <p:transition spd="slow" advTm="611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10628" y="640897"/>
            <a:ext cx="6734629" cy="1325563"/>
          </a:xfrm>
        </p:spPr>
        <p:txBody>
          <a:bodyPr/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Prosperity of Machine Translation(2006-Now)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0048" y="3243895"/>
            <a:ext cx="11136086" cy="3377746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 </a:t>
            </a:r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2011, with </a:t>
            </a:r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rapid development of speech recognition and machine translation technology and the needs of economic globalization, the research of automatic oral translation has become a new research hotspot in the field of information processing</a:t>
            </a:r>
          </a:p>
          <a:p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 translation mainly uses </a:t>
            </a:r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neural 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 translation. In 2016, companies such as Baidu and Google successively upgraded their online machine translation systems to </a:t>
            </a:r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neural 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 translation systems.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479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843"/>
    </mc:Choice>
    <mc:Fallback>
      <p:transition spd="slow" advTm="808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1.6|17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5|7.4|27.7|7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6.4|4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7.1|4.5|15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7.7|38.3|4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3.4|21.6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379</Words>
  <Application>Microsoft Office PowerPoint</Application>
  <PresentationFormat>宽屏</PresentationFormat>
  <Paragraphs>70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等线</vt:lpstr>
      <vt:lpstr>等线 Light</vt:lpstr>
      <vt:lpstr>Arial</vt:lpstr>
      <vt:lpstr>Times New Roman</vt:lpstr>
      <vt:lpstr>Wingdings</vt:lpstr>
      <vt:lpstr>Office 主题​​</vt:lpstr>
      <vt:lpstr>The Development of  Machine Translation</vt:lpstr>
      <vt:lpstr>Contents</vt:lpstr>
      <vt:lpstr>PowerPoint 演示文稿</vt:lpstr>
      <vt:lpstr>Proposal of Machine Translation(1935-1947)</vt:lpstr>
      <vt:lpstr>Early Stage of Machine Translation(1949-1964)</vt:lpstr>
      <vt:lpstr>Setback of Machine Translation(1964-1975)</vt:lpstr>
      <vt:lpstr>Recovery of Machine Translation(1975-1989)</vt:lpstr>
      <vt:lpstr>Development of Machine Translation(1993-2006)</vt:lpstr>
      <vt:lpstr>Prosperity of Machine Translation(2006-Now)</vt:lpstr>
      <vt:lpstr>More Information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development of machine translation</dc:title>
  <dc:creator>唐朝诗人</dc:creator>
  <cp:lastModifiedBy>唐朝诗人</cp:lastModifiedBy>
  <cp:revision>38</cp:revision>
  <dcterms:created xsi:type="dcterms:W3CDTF">2020-10-06T12:39:54Z</dcterms:created>
  <dcterms:modified xsi:type="dcterms:W3CDTF">2020-10-10T16:03:02Z</dcterms:modified>
</cp:coreProperties>
</file>