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08" r:id="rId3"/>
    <p:sldMasterId id="2147483720" r:id="rId4"/>
    <p:sldMasterId id="2147483744" r:id="rId5"/>
    <p:sldMasterId id="2147483756" r:id="rId6"/>
  </p:sldMasterIdLst>
  <p:notesMasterIdLst>
    <p:notesMasterId r:id="rId28"/>
  </p:notesMasterIdLst>
  <p:sldIdLst>
    <p:sldId id="260" r:id="rId7"/>
    <p:sldId id="262" r:id="rId8"/>
    <p:sldId id="263" r:id="rId9"/>
    <p:sldId id="300" r:id="rId10"/>
    <p:sldId id="295" r:id="rId11"/>
    <p:sldId id="303" r:id="rId12"/>
    <p:sldId id="296" r:id="rId13"/>
    <p:sldId id="311" r:id="rId14"/>
    <p:sldId id="312" r:id="rId15"/>
    <p:sldId id="297" r:id="rId16"/>
    <p:sldId id="313" r:id="rId17"/>
    <p:sldId id="298" r:id="rId18"/>
    <p:sldId id="302" r:id="rId19"/>
    <p:sldId id="309" r:id="rId20"/>
    <p:sldId id="304" r:id="rId21"/>
    <p:sldId id="305" r:id="rId22"/>
    <p:sldId id="306" r:id="rId23"/>
    <p:sldId id="269" r:id="rId24"/>
    <p:sldId id="271" r:id="rId25"/>
    <p:sldId id="307" r:id="rId26"/>
    <p:sldId id="279"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7" d="100"/>
          <a:sy n="87" d="100"/>
        </p:scale>
        <p:origin x="-528" y="-5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4B74E-6952-4F07-9242-C96EF62A68C0}" type="datetimeFigureOut">
              <a:rPr lang="zh-CN" altLang="en-US" smtClean="0"/>
              <a:t>2020/10/16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C1E86-8444-47B7-9464-0096FBE1A174}" type="slidenum">
              <a:rPr lang="zh-CN" altLang="en-US" smtClean="0"/>
              <a:t>‹#›</a:t>
            </a:fld>
            <a:endParaRPr lang="zh-CN" altLang="en-US"/>
          </a:p>
        </p:txBody>
      </p:sp>
    </p:spTree>
    <p:extLst>
      <p:ext uri="{BB962C8B-B14F-4D97-AF65-F5344CB8AC3E}">
        <p14:creationId xmlns:p14="http://schemas.microsoft.com/office/powerpoint/2010/main" val="53284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a:t>
            </a:fld>
            <a:endParaRPr lang="zh-CN" altLang="en-US"/>
          </a:p>
        </p:txBody>
      </p:sp>
    </p:spTree>
    <p:extLst>
      <p:ext uri="{BB962C8B-B14F-4D97-AF65-F5344CB8AC3E}">
        <p14:creationId xmlns:p14="http://schemas.microsoft.com/office/powerpoint/2010/main" val="1568529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10</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794309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solidFill>
                  <a:prstClr val="black"/>
                </a:solidFill>
                <a:latin typeface="Calibri"/>
                <a:ea typeface="宋体"/>
              </a:rPr>
              <a:pPr/>
              <a:t>11</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17388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12</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32834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13</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935649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14</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329950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15</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214268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16</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794309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17</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328346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18</a:t>
            </a:fld>
            <a:endParaRPr lang="zh-CN" altLang="en-US"/>
          </a:p>
        </p:txBody>
      </p:sp>
    </p:spTree>
    <p:extLst>
      <p:ext uri="{BB962C8B-B14F-4D97-AF65-F5344CB8AC3E}">
        <p14:creationId xmlns:p14="http://schemas.microsoft.com/office/powerpoint/2010/main" val="2450679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19</a:t>
            </a:fld>
            <a:endParaRPr lang="zh-CN" altLang="en-US"/>
          </a:p>
        </p:txBody>
      </p:sp>
    </p:spTree>
    <p:extLst>
      <p:ext uri="{BB962C8B-B14F-4D97-AF65-F5344CB8AC3E}">
        <p14:creationId xmlns:p14="http://schemas.microsoft.com/office/powerpoint/2010/main" val="241442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2</a:t>
            </a:fld>
            <a:endParaRPr lang="zh-CN" altLang="en-US"/>
          </a:p>
        </p:txBody>
      </p:sp>
    </p:spTree>
    <p:extLst>
      <p:ext uri="{BB962C8B-B14F-4D97-AF65-F5344CB8AC3E}">
        <p14:creationId xmlns:p14="http://schemas.microsoft.com/office/powerpoint/2010/main" val="1941593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20</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598645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21</a:t>
            </a:fld>
            <a:endParaRPr lang="zh-CN" altLang="en-US"/>
          </a:p>
        </p:txBody>
      </p:sp>
    </p:spTree>
    <p:extLst>
      <p:ext uri="{BB962C8B-B14F-4D97-AF65-F5344CB8AC3E}">
        <p14:creationId xmlns:p14="http://schemas.microsoft.com/office/powerpoint/2010/main" val="11724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t>3</a:t>
            </a:fld>
            <a:endParaRPr lang="zh-CN" altLang="en-US"/>
          </a:p>
        </p:txBody>
      </p:sp>
    </p:spTree>
    <p:extLst>
      <p:ext uri="{BB962C8B-B14F-4D97-AF65-F5344CB8AC3E}">
        <p14:creationId xmlns:p14="http://schemas.microsoft.com/office/powerpoint/2010/main" val="132834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4</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4097176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5</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794309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solidFill>
                  <a:prstClr val="black"/>
                </a:solidFill>
                <a:latin typeface="Calibri"/>
                <a:ea typeface="宋体"/>
              </a:rPr>
              <a:pPr/>
              <a:t>6</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17388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7</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794309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solidFill>
                  <a:prstClr val="black"/>
                </a:solidFill>
                <a:latin typeface="Calibri"/>
                <a:ea typeface="宋体"/>
              </a:rPr>
              <a:pPr/>
              <a:t>8</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173881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0C1E86-8444-47B7-9464-0096FBE1A174}" type="slidenum">
              <a:rPr lang="zh-CN" altLang="en-US" smtClean="0">
                <a:solidFill>
                  <a:prstClr val="black"/>
                </a:solidFill>
                <a:latin typeface="Calibri"/>
                <a:ea typeface="宋体"/>
              </a:rPr>
              <a:pPr/>
              <a:t>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361802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83643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386539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3408866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553137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325806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661897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351203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208414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909462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871530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88510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1422633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911599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243635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819403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09586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199822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327900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285574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06622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740923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5405349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2395591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068032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876580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626625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891988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787601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712619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173554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561961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16843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47012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2611786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89261929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299961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446312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082940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2020/10/16</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3787746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2020/10/17</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248009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2020/10/17</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3833395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2020/10/17</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8689554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2020/10/17</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796645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2020/10/17</a:t>
            </a:fld>
            <a:endParaRPr lang="zh-CN" altLang="en-US">
              <a:solidFill>
                <a:srgbClr val="000000"/>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66540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3512845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2020/10/17</a:t>
            </a:fld>
            <a:endParaRPr lang="zh-CN" altLang="en-US">
              <a:solidFill>
                <a:srgbClr val="00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7054266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2020/10/17</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01157466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2020/10/17</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1099239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2020/10/17</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7838060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2020/10/17</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883022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2020/10/17</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1143907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2020/10/18</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6269445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2020/10/18</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4626743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2020/10/18</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4915165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2020/10/18</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173954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3507374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2020/10/18</a:t>
            </a:fld>
            <a:endParaRPr lang="zh-CN" altLang="en-US">
              <a:solidFill>
                <a:srgbClr val="000000"/>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6551014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2020/10/18</a:t>
            </a:fld>
            <a:endParaRPr lang="zh-CN" altLang="en-US">
              <a:solidFill>
                <a:srgbClr val="00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3795005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2020/10/18</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68334439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2020/10/18</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9916234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2020/10/18</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996190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2020/10/18</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9617799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solidFill>
                  <a:srgbClr val="000000"/>
                </a:solidFill>
              </a:rPr>
              <a:pPr/>
              <a:t>2020/10/18</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2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40389828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214595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t>2020/10/16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t>‹#›</a:t>
            </a:fld>
            <a:endParaRPr lang="zh-CN" altLang="en-US"/>
          </a:p>
        </p:txBody>
      </p:sp>
    </p:spTree>
    <p:extLst>
      <p:ext uri="{BB962C8B-B14F-4D97-AF65-F5344CB8AC3E}">
        <p14:creationId xmlns:p14="http://schemas.microsoft.com/office/powerpoint/2010/main" val="420267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矩形 6"/>
          <p:cNvSpPr/>
          <p:nvPr/>
        </p:nvSpPr>
        <p:spPr>
          <a:xfrm>
            <a:off x="2943628" y="2522373"/>
            <a:ext cx="6312131" cy="1384995"/>
          </a:xfrm>
          <a:prstGeom prst="rect">
            <a:avLst/>
          </a:prstGeom>
        </p:spPr>
        <p:txBody>
          <a:bodyPr wrap="square">
            <a:spAutoFit/>
          </a:bodyPr>
          <a:lstStyle/>
          <a:p>
            <a:pPr algn="ctr">
              <a:lnSpc>
                <a:spcPct val="200000"/>
              </a:lnSpc>
            </a:pPr>
            <a:r>
              <a:rPr lang="zh-CN" altLang="en-US" sz="1400" b="1" dirty="0" smtClean="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lang="en-US" altLang="zh-CN" sz="1400" b="1" dirty="0" smtClean="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lang="zh-CN" altLang="en-US" sz="1400" b="1" dirty="0" smtClean="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extLst>
      <p:ext uri="{BB962C8B-B14F-4D97-AF65-F5344CB8AC3E}">
        <p14:creationId xmlns:p14="http://schemas.microsoft.com/office/powerpoint/2010/main" val="2493231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矩形 6"/>
          <p:cNvSpPr/>
          <p:nvPr/>
        </p:nvSpPr>
        <p:spPr>
          <a:xfrm>
            <a:off x="2943628" y="2522373"/>
            <a:ext cx="6312131" cy="1384995"/>
          </a:xfrm>
          <a:prstGeom prst="rect">
            <a:avLst/>
          </a:prstGeom>
        </p:spPr>
        <p:txBody>
          <a:bodyPr wrap="square">
            <a:spAutoFit/>
          </a:bodyPr>
          <a:lstStyle/>
          <a:p>
            <a:pPr algn="ctr">
              <a:lnSpc>
                <a:spcPct val="200000"/>
              </a:lnSpc>
            </a:pP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lang="en-US" altLang="zh-CN"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extLst>
      <p:ext uri="{BB962C8B-B14F-4D97-AF65-F5344CB8AC3E}">
        <p14:creationId xmlns:p14="http://schemas.microsoft.com/office/powerpoint/2010/main" val="35986888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矩形 6"/>
          <p:cNvSpPr/>
          <p:nvPr/>
        </p:nvSpPr>
        <p:spPr>
          <a:xfrm>
            <a:off x="2943628" y="2522373"/>
            <a:ext cx="6312131" cy="1384995"/>
          </a:xfrm>
          <a:prstGeom prst="rect">
            <a:avLst/>
          </a:prstGeom>
        </p:spPr>
        <p:txBody>
          <a:bodyPr wrap="square">
            <a:spAutoFit/>
          </a:bodyPr>
          <a:lstStyle/>
          <a:p>
            <a:pPr algn="ctr">
              <a:lnSpc>
                <a:spcPct val="200000"/>
              </a:lnSpc>
            </a:pP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lang="en-US" altLang="zh-CN"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extLst>
      <p:ext uri="{BB962C8B-B14F-4D97-AF65-F5344CB8AC3E}">
        <p14:creationId xmlns:p14="http://schemas.microsoft.com/office/powerpoint/2010/main" val="2223460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矩形 6"/>
          <p:cNvSpPr/>
          <p:nvPr/>
        </p:nvSpPr>
        <p:spPr>
          <a:xfrm>
            <a:off x="2943628" y="2522373"/>
            <a:ext cx="6312131" cy="1384995"/>
          </a:xfrm>
          <a:prstGeom prst="rect">
            <a:avLst/>
          </a:prstGeom>
        </p:spPr>
        <p:txBody>
          <a:bodyPr wrap="square">
            <a:spAutoFit/>
          </a:bodyPr>
          <a:lstStyle/>
          <a:p>
            <a:pPr algn="ctr">
              <a:lnSpc>
                <a:spcPct val="200000"/>
              </a:lnSpc>
            </a:pP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lang="en-US" altLang="zh-CN"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extLst>
      <p:ext uri="{BB962C8B-B14F-4D97-AF65-F5344CB8AC3E}">
        <p14:creationId xmlns:p14="http://schemas.microsoft.com/office/powerpoint/2010/main" val="37582844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矩形 6"/>
          <p:cNvSpPr/>
          <p:nvPr/>
        </p:nvSpPr>
        <p:spPr>
          <a:xfrm>
            <a:off x="2943628" y="2522373"/>
            <a:ext cx="6312131" cy="1384995"/>
          </a:xfrm>
          <a:prstGeom prst="rect">
            <a:avLst/>
          </a:prstGeom>
        </p:spPr>
        <p:txBody>
          <a:bodyPr wrap="square">
            <a:spAutoFit/>
          </a:bodyPr>
          <a:lstStyle/>
          <a:p>
            <a:pPr algn="ctr">
              <a:lnSpc>
                <a:spcPct val="200000"/>
              </a:lnSpc>
            </a:pP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lang="en-US" altLang="zh-CN"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extLst>
      <p:ext uri="{BB962C8B-B14F-4D97-AF65-F5344CB8AC3E}">
        <p14:creationId xmlns:p14="http://schemas.microsoft.com/office/powerpoint/2010/main" val="20624465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矩形 6"/>
          <p:cNvSpPr/>
          <p:nvPr userDrawn="1"/>
        </p:nvSpPr>
        <p:spPr>
          <a:xfrm>
            <a:off x="2943628" y="2522373"/>
            <a:ext cx="6312131" cy="1384995"/>
          </a:xfrm>
          <a:prstGeom prst="rect">
            <a:avLst/>
          </a:prstGeom>
        </p:spPr>
        <p:txBody>
          <a:bodyPr wrap="square">
            <a:spAutoFit/>
          </a:bodyPr>
          <a:lstStyle/>
          <a:p>
            <a:pPr algn="ctr">
              <a:lnSpc>
                <a:spcPct val="200000"/>
              </a:lnSpc>
            </a:pP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lang="en-US" altLang="zh-CN"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lang="zh-CN" altLang="en-US" sz="1400" b="1" dirty="0" smtClean="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rgbClr val="A02D34">
                  <a:lumMod val="50000"/>
                  <a:alpha val="0"/>
                </a:srgb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spTree>
    <p:extLst>
      <p:ext uri="{BB962C8B-B14F-4D97-AF65-F5344CB8AC3E}">
        <p14:creationId xmlns:p14="http://schemas.microsoft.com/office/powerpoint/2010/main" val="175578980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0.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6096000" y="0"/>
            <a:ext cx="6096000" cy="6858000"/>
            <a:chOff x="6096000" y="0"/>
            <a:chExt cx="6096000" cy="6858000"/>
          </a:xfrm>
        </p:grpSpPr>
        <p:sp>
          <p:nvSpPr>
            <p:cNvPr id="2" name="矩形 1"/>
            <p:cNvSpPr/>
            <p:nvPr/>
          </p:nvSpPr>
          <p:spPr>
            <a:xfrm>
              <a:off x="7914640" y="0"/>
              <a:ext cx="4277360" cy="6858000"/>
            </a:xfrm>
            <a:prstGeom prst="rect">
              <a:avLst/>
            </a:prstGeom>
            <a:ln>
              <a:noFill/>
            </a:ln>
            <a:effectLst>
              <a:outerShdw blurRad="177800" dist="76200" dir="10800000" algn="r" rotWithShape="0">
                <a:schemeClr val="accent6">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6096000" y="477491"/>
              <a:ext cx="4064000" cy="5903017"/>
              <a:chOff x="6106160" y="797560"/>
              <a:chExt cx="3637280" cy="5283200"/>
            </a:xfrm>
          </p:grpSpPr>
          <p:sp>
            <p:nvSpPr>
              <p:cNvPr id="3" name="矩形 2"/>
              <p:cNvSpPr/>
              <p:nvPr/>
            </p:nvSpPr>
            <p:spPr>
              <a:xfrm>
                <a:off x="6106160" y="797560"/>
                <a:ext cx="3637280" cy="52832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6160" y="1389534"/>
                <a:ext cx="3637280" cy="3944887"/>
              </a:xfrm>
              <a:prstGeom prst="rect">
                <a:avLst/>
              </a:prstGeom>
            </p:spPr>
          </p:pic>
        </p:grpSp>
      </p:grpSp>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t="3462"/>
          <a:stretch/>
        </p:blipFill>
        <p:spPr>
          <a:xfrm flipH="1">
            <a:off x="-76059" y="-112643"/>
            <a:ext cx="2210544" cy="3187700"/>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1433" y="5634533"/>
            <a:ext cx="1611582" cy="1338533"/>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27902" y="4936171"/>
            <a:ext cx="1879628" cy="1879628"/>
          </a:xfrm>
          <a:prstGeom prst="rect">
            <a:avLst/>
          </a:prstGeom>
        </p:spPr>
      </p:pic>
      <p:grpSp>
        <p:nvGrpSpPr>
          <p:cNvPr id="24" name="组合 23"/>
          <p:cNvGrpSpPr/>
          <p:nvPr/>
        </p:nvGrpSpPr>
        <p:grpSpPr>
          <a:xfrm>
            <a:off x="4220246" y="4137656"/>
            <a:ext cx="1793956" cy="719341"/>
            <a:chOff x="3210092" y="3198940"/>
            <a:chExt cx="1793956" cy="719341"/>
          </a:xfrm>
        </p:grpSpPr>
        <p:grpSp>
          <p:nvGrpSpPr>
            <p:cNvPr id="25" name="组合 24"/>
            <p:cNvGrpSpPr/>
            <p:nvPr/>
          </p:nvGrpSpPr>
          <p:grpSpPr>
            <a:xfrm>
              <a:off x="3371463" y="3198940"/>
              <a:ext cx="1632585" cy="373996"/>
              <a:chOff x="-164379" y="2115819"/>
              <a:chExt cx="4132029" cy="946576"/>
            </a:xfrm>
          </p:grpSpPr>
          <p:grpSp>
            <p:nvGrpSpPr>
              <p:cNvPr id="36" name="组合 35"/>
              <p:cNvGrpSpPr/>
              <p:nvPr/>
            </p:nvGrpSpPr>
            <p:grpSpPr>
              <a:xfrm>
                <a:off x="-164379" y="2115819"/>
                <a:ext cx="2833724" cy="473287"/>
                <a:chOff x="-8578756" y="1524000"/>
                <a:chExt cx="7847236" cy="1310640"/>
              </a:xfrm>
            </p:grpSpPr>
            <p:sp>
              <p:nvSpPr>
                <p:cNvPr id="41" name="弧形 40"/>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连接符 41"/>
                <p:cNvCxnSpPr>
                  <a:cxnSpLocks/>
                  <a:stCxn id="41"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弧形 43"/>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7" name="组合 36"/>
              <p:cNvGrpSpPr/>
              <p:nvPr/>
            </p:nvGrpSpPr>
            <p:grpSpPr>
              <a:xfrm flipH="1" flipV="1">
                <a:off x="1601698" y="2589108"/>
                <a:ext cx="2365952" cy="473287"/>
                <a:chOff x="-7283387" y="1524000"/>
                <a:chExt cx="6551867" cy="1310640"/>
              </a:xfrm>
            </p:grpSpPr>
            <p:sp>
              <p:nvSpPr>
                <p:cNvPr id="38" name="弧形 37"/>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9" name="直接连接符 38"/>
                <p:cNvCxnSpPr>
                  <a:cxnSpLocks/>
                  <a:stCxn id="38"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 name="组合 25"/>
            <p:cNvGrpSpPr/>
            <p:nvPr/>
          </p:nvGrpSpPr>
          <p:grpSpPr>
            <a:xfrm flipV="1">
              <a:off x="3210092" y="3665440"/>
              <a:ext cx="1103713" cy="252841"/>
              <a:chOff x="-164379" y="2115819"/>
              <a:chExt cx="4132029" cy="946576"/>
            </a:xfrm>
          </p:grpSpPr>
          <p:grpSp>
            <p:nvGrpSpPr>
              <p:cNvPr id="27" name="组合 26"/>
              <p:cNvGrpSpPr/>
              <p:nvPr/>
            </p:nvGrpSpPr>
            <p:grpSpPr>
              <a:xfrm>
                <a:off x="-164379" y="2115819"/>
                <a:ext cx="2833724" cy="473287"/>
                <a:chOff x="-8578756" y="1524000"/>
                <a:chExt cx="7847236" cy="1310640"/>
              </a:xfrm>
            </p:grpSpPr>
            <p:sp>
              <p:nvSpPr>
                <p:cNvPr id="32" name="弧形 31"/>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3" name="直接连接符 32"/>
                <p:cNvCxnSpPr>
                  <a:cxnSpLocks/>
                  <a:stCxn id="32" idx="0"/>
                </p:cNvCxnSpPr>
                <p:nvPr/>
              </p:nvCxnSpPr>
              <p:spPr>
                <a:xfrm flipH="1">
                  <a:off x="-8578756" y="1524000"/>
                  <a:ext cx="71919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弧形 34"/>
                <p:cNvSpPr/>
                <p:nvPr/>
              </p:nvSpPr>
              <p:spPr>
                <a:xfrm>
                  <a:off x="-2255791" y="1524000"/>
                  <a:ext cx="1310641"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8" name="组合 27"/>
              <p:cNvGrpSpPr/>
              <p:nvPr/>
            </p:nvGrpSpPr>
            <p:grpSpPr>
              <a:xfrm flipH="1" flipV="1">
                <a:off x="1601698" y="2589108"/>
                <a:ext cx="2365952" cy="473287"/>
                <a:chOff x="-7283387" y="1524000"/>
                <a:chExt cx="6551867" cy="1310640"/>
              </a:xfrm>
            </p:grpSpPr>
            <p:sp>
              <p:nvSpPr>
                <p:cNvPr id="29" name="弧形 28"/>
                <p:cNvSpPr/>
                <p:nvPr/>
              </p:nvSpPr>
              <p:spPr>
                <a:xfrm>
                  <a:off x="-2042160" y="1524000"/>
                  <a:ext cx="1310640" cy="1310640"/>
                </a:xfrm>
                <a:prstGeom prst="arc">
                  <a:avLst>
                    <a:gd name="adj1" fmla="val 16200000"/>
                    <a:gd name="adj2" fmla="val 540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0" name="直接连接符 29"/>
                <p:cNvCxnSpPr>
                  <a:cxnSpLocks/>
                  <a:stCxn id="29" idx="0"/>
                </p:cNvCxnSpPr>
                <p:nvPr/>
              </p:nvCxnSpPr>
              <p:spPr>
                <a:xfrm flipH="1" flipV="1">
                  <a:off x="-7283387" y="1524001"/>
                  <a:ext cx="589654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971800" y="2834640"/>
                  <a:ext cx="158496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pic>
        <p:nvPicPr>
          <p:cNvPr id="65" name="图片 64">
            <a:extLst>
              <a:ext uri="{FF2B5EF4-FFF2-40B4-BE49-F238E27FC236}">
                <a16:creationId xmlns:a16="http://schemas.microsoft.com/office/drawing/2014/main" xmlns="" id="{DBDFD785-0204-4FD8-8954-0C29A128E3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710" y="4604156"/>
            <a:ext cx="1413729" cy="1413729"/>
          </a:xfrm>
          <a:prstGeom prst="rect">
            <a:avLst/>
          </a:prstGeom>
        </p:spPr>
      </p:pic>
      <p:sp>
        <p:nvSpPr>
          <p:cNvPr id="4" name="TextBox 3"/>
          <p:cNvSpPr txBox="1"/>
          <p:nvPr/>
        </p:nvSpPr>
        <p:spPr>
          <a:xfrm>
            <a:off x="1494575" y="1680270"/>
            <a:ext cx="5809594" cy="707886"/>
          </a:xfrm>
          <a:prstGeom prst="rect">
            <a:avLst/>
          </a:prstGeom>
          <a:noFill/>
        </p:spPr>
        <p:txBody>
          <a:bodyPr wrap="square" rtlCol="0">
            <a:spAutoFit/>
          </a:bodyPr>
          <a:lstStyle/>
          <a:p>
            <a:r>
              <a:rPr lang="en-US" altLang="zh-CN" sz="4000" dirty="0" smtClean="0">
                <a:latin typeface="Times New Roman" panose="02020603050405020304" pitchFamily="18" charset="0"/>
                <a:cs typeface="Times New Roman" panose="02020603050405020304" pitchFamily="18" charset="0"/>
              </a:rPr>
              <a:t>The Translation of </a:t>
            </a:r>
            <a:endParaRPr lang="zh-CN" altLang="en-US" sz="4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91167" y="2844206"/>
            <a:ext cx="5648381" cy="707886"/>
          </a:xfrm>
          <a:prstGeom prst="rect">
            <a:avLst/>
          </a:prstGeom>
          <a:noFill/>
        </p:spPr>
        <p:txBody>
          <a:bodyPr wrap="square" rtlCol="0">
            <a:spAutoFit/>
          </a:bodyPr>
          <a:lstStyle/>
          <a:p>
            <a:r>
              <a:rPr lang="en-US" altLang="zh-CN" sz="4000" i="1" dirty="0" smtClean="0">
                <a:latin typeface="Times New Roman" panose="02020603050405020304" pitchFamily="18" charset="0"/>
                <a:cs typeface="Times New Roman" panose="02020603050405020304" pitchFamily="18" charset="0"/>
              </a:rPr>
              <a:t>A Dream of Red Mansions</a:t>
            </a:r>
            <a:endParaRPr lang="zh-CN" alt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21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993A42-E5D2-4929-8B02-58DD3558399E}"/>
              </a:ext>
            </a:extLst>
          </p:cNvPr>
          <p:cNvSpPr/>
          <p:nvPr/>
        </p:nvSpPr>
        <p:spPr>
          <a:xfrm rot="16200000">
            <a:off x="868018" y="1272430"/>
            <a:ext cx="689839" cy="1583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02D34"/>
              </a:solidFill>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4" name="文本框 3"/>
          <p:cNvSpPr txBox="1"/>
          <p:nvPr/>
        </p:nvSpPr>
        <p:spPr>
          <a:xfrm>
            <a:off x="2883666" y="4683210"/>
            <a:ext cx="677108" cy="1901365"/>
          </a:xfrm>
          <a:prstGeom prst="rect">
            <a:avLst/>
          </a:prstGeom>
          <a:noFill/>
        </p:spPr>
        <p:txBody>
          <a:bodyPr vert="eaVert" wrap="square" rtlCol="0">
            <a:spAutoFit/>
          </a:bodyPr>
          <a:lstStyle/>
          <a:p>
            <a:pPr algn="dist"/>
            <a:r>
              <a:rPr lang="en-US" altLang="zh-CN" sz="3200" b="1" dirty="0" smtClean="0">
                <a:solidFill>
                  <a:srgbClr val="F2EBDB"/>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rPr>
              <a:t>1830-1900</a:t>
            </a:r>
            <a:endParaRPr lang="zh-CN" altLang="en-US" sz="3200" b="1" dirty="0">
              <a:solidFill>
                <a:srgbClr val="F2EBDB"/>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6764"/>
          <a:stretch/>
        </p:blipFill>
        <p:spPr>
          <a:xfrm>
            <a:off x="11275629" y="2753977"/>
            <a:ext cx="1155478" cy="411926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52" y="5028868"/>
            <a:ext cx="1907182" cy="1941858"/>
          </a:xfrm>
          <a:prstGeom prst="rect">
            <a:avLst/>
          </a:prstGeom>
        </p:spPr>
      </p:pic>
      <p:sp>
        <p:nvSpPr>
          <p:cNvPr id="7" name="文本框 26">
            <a:extLst>
              <a:ext uri="{FF2B5EF4-FFF2-40B4-BE49-F238E27FC236}">
                <a16:creationId xmlns:a16="http://schemas.microsoft.com/office/drawing/2014/main" xmlns="" id="{D9B28593-0827-475E-BFA9-4D23FF58E678}"/>
              </a:ext>
            </a:extLst>
          </p:cNvPr>
          <p:cNvSpPr txBox="1">
            <a:spLocks noChangeArrowheads="1"/>
          </p:cNvSpPr>
          <p:nvPr/>
        </p:nvSpPr>
        <p:spPr bwMode="auto">
          <a:xfrm>
            <a:off x="2403269" y="2980348"/>
            <a:ext cx="105653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dirty="0">
                <a:solidFill>
                  <a:srgbClr val="000000"/>
                </a:solidFill>
                <a:latin typeface="Times New Roman" panose="02020603050405020304" pitchFamily="18" charset="0"/>
                <a:ea typeface="等线"/>
                <a:cs typeface="Times New Roman" panose="02020603050405020304" pitchFamily="18" charset="0"/>
              </a:rPr>
              <a:t>1991   </a:t>
            </a:r>
            <a:r>
              <a:rPr lang="en-US" altLang="zh-CN" sz="2000" i="1" dirty="0">
                <a:solidFill>
                  <a:srgbClr val="000000"/>
                </a:solidFill>
                <a:latin typeface="Times New Roman" panose="02020603050405020304" pitchFamily="18" charset="0"/>
                <a:ea typeface="等线"/>
                <a:cs typeface="Times New Roman" panose="02020603050405020304" pitchFamily="18" charset="0"/>
              </a:rPr>
              <a:t>A Dream in Red Mansions: Saga of a Nobel Chinese Family </a:t>
            </a:r>
            <a:r>
              <a:rPr lang="en-US" altLang="zh-CN" sz="2000" dirty="0" smtClean="0">
                <a:solidFill>
                  <a:srgbClr val="000000"/>
                </a:solidFill>
                <a:latin typeface="Times New Roman" panose="02020603050405020304" pitchFamily="18" charset="0"/>
                <a:ea typeface="等线"/>
                <a:cs typeface="Times New Roman" panose="02020603050405020304" pitchFamily="18" charset="0"/>
              </a:rPr>
              <a:t>—Huang Xinqu</a:t>
            </a:r>
            <a:endParaRPr lang="zh-CN" altLang="en-US" sz="2000" dirty="0">
              <a:solidFill>
                <a:srgbClr val="000000"/>
              </a:solidFill>
              <a:latin typeface="Times New Roman" panose="02020603050405020304" pitchFamily="18" charset="0"/>
              <a:ea typeface="等线"/>
              <a:cs typeface="Times New Roman" panose="02020603050405020304" pitchFamily="18" charset="0"/>
            </a:endParaRPr>
          </a:p>
        </p:txBody>
      </p:sp>
      <p:sp>
        <p:nvSpPr>
          <p:cNvPr id="9" name="文本框 26">
            <a:extLst>
              <a:ext uri="{FF2B5EF4-FFF2-40B4-BE49-F238E27FC236}">
                <a16:creationId xmlns:a16="http://schemas.microsoft.com/office/drawing/2014/main" xmlns="" id="{D9B28593-0827-475E-BFA9-4D23FF58E678}"/>
              </a:ext>
            </a:extLst>
          </p:cNvPr>
          <p:cNvSpPr txBox="1">
            <a:spLocks noChangeArrowheads="1"/>
          </p:cNvSpPr>
          <p:nvPr/>
        </p:nvSpPr>
        <p:spPr bwMode="auto">
          <a:xfrm>
            <a:off x="2403269" y="577597"/>
            <a:ext cx="7602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dirty="0">
                <a:solidFill>
                  <a:srgbClr val="000000"/>
                </a:solidFill>
                <a:latin typeface="Times New Roman" panose="02020603050405020304" pitchFamily="18" charset="0"/>
                <a:ea typeface="等线"/>
                <a:cs typeface="Times New Roman" panose="02020603050405020304" pitchFamily="18" charset="0"/>
              </a:rPr>
              <a:t>1973-1980   </a:t>
            </a:r>
            <a:r>
              <a:rPr lang="en-US" altLang="zh-CN" sz="2000" i="1" dirty="0">
                <a:solidFill>
                  <a:srgbClr val="000000"/>
                </a:solidFill>
                <a:latin typeface="Times New Roman" panose="02020603050405020304" pitchFamily="18" charset="0"/>
                <a:ea typeface="等线"/>
                <a:cs typeface="Times New Roman" panose="02020603050405020304" pitchFamily="18" charset="0"/>
              </a:rPr>
              <a:t>The Story of the Stone </a:t>
            </a:r>
            <a:r>
              <a:rPr lang="en-US" altLang="zh-CN" sz="2000" dirty="0">
                <a:solidFill>
                  <a:srgbClr val="000000"/>
                </a:solidFill>
                <a:latin typeface="Times New Roman" panose="02020603050405020304" pitchFamily="18" charset="0"/>
                <a:ea typeface="等线"/>
                <a:cs typeface="Times New Roman" panose="02020603050405020304" pitchFamily="18" charset="0"/>
              </a:rPr>
              <a:t>—David </a:t>
            </a:r>
            <a:r>
              <a:rPr lang="en-US" altLang="zh-CN" sz="2000" dirty="0" smtClean="0">
                <a:solidFill>
                  <a:srgbClr val="000000"/>
                </a:solidFill>
                <a:latin typeface="Times New Roman" panose="02020603050405020304" pitchFamily="18" charset="0"/>
                <a:ea typeface="等线"/>
                <a:cs typeface="Times New Roman" panose="02020603050405020304" pitchFamily="18" charset="0"/>
              </a:rPr>
              <a:t>Hawkes &amp; John Minford</a:t>
            </a:r>
            <a:endParaRPr lang="zh-CN" altLang="en-US" sz="2000" dirty="0">
              <a:solidFill>
                <a:srgbClr val="000000"/>
              </a:solidFill>
              <a:latin typeface="Times New Roman" panose="02020603050405020304" pitchFamily="18" charset="0"/>
              <a:ea typeface="等线"/>
              <a:cs typeface="Times New Roman" panose="02020603050405020304" pitchFamily="18" charset="0"/>
            </a:endParaRPr>
          </a:p>
        </p:txBody>
      </p:sp>
      <p:sp>
        <p:nvSpPr>
          <p:cNvPr id="10" name="文本框 26">
            <a:extLst>
              <a:ext uri="{FF2B5EF4-FFF2-40B4-BE49-F238E27FC236}">
                <a16:creationId xmlns:a16="http://schemas.microsoft.com/office/drawing/2014/main" xmlns="" id="{D9B28593-0827-475E-BFA9-4D23FF58E678}"/>
              </a:ext>
            </a:extLst>
          </p:cNvPr>
          <p:cNvSpPr txBox="1">
            <a:spLocks noChangeArrowheads="1"/>
          </p:cNvSpPr>
          <p:nvPr/>
        </p:nvSpPr>
        <p:spPr bwMode="auto">
          <a:xfrm>
            <a:off x="2403269" y="1864084"/>
            <a:ext cx="82090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dirty="0">
                <a:solidFill>
                  <a:srgbClr val="000000"/>
                </a:solidFill>
                <a:latin typeface="Times New Roman" panose="02020603050405020304" pitchFamily="18" charset="0"/>
                <a:ea typeface="等线"/>
                <a:cs typeface="Times New Roman" panose="02020603050405020304" pitchFamily="18" charset="0"/>
              </a:rPr>
              <a:t>1978-1980   </a:t>
            </a:r>
            <a:r>
              <a:rPr lang="en-US" altLang="zh-CN" sz="2000" i="1" dirty="0">
                <a:solidFill>
                  <a:srgbClr val="000000"/>
                </a:solidFill>
                <a:latin typeface="Times New Roman" panose="02020603050405020304" pitchFamily="18" charset="0"/>
                <a:ea typeface="等线"/>
                <a:cs typeface="Times New Roman" panose="02020603050405020304" pitchFamily="18" charset="0"/>
              </a:rPr>
              <a:t>A Dream of Red Mansions </a:t>
            </a:r>
            <a:r>
              <a:rPr lang="en-US" altLang="zh-CN" sz="2000" dirty="0" smtClean="0">
                <a:solidFill>
                  <a:srgbClr val="000000"/>
                </a:solidFill>
                <a:latin typeface="Times New Roman" panose="02020603050405020304" pitchFamily="18" charset="0"/>
                <a:ea typeface="等线"/>
                <a:cs typeface="Times New Roman" panose="02020603050405020304" pitchFamily="18" charset="0"/>
              </a:rPr>
              <a:t>—Yang Hsien-yi &amp; Glad-ysYang</a:t>
            </a:r>
            <a:endParaRPr lang="zh-CN" altLang="en-US" sz="2000" dirty="0">
              <a:solidFill>
                <a:srgbClr val="000000"/>
              </a:solidFill>
              <a:latin typeface="Times New Roman" panose="02020603050405020304" pitchFamily="18" charset="0"/>
              <a:ea typeface="等线"/>
              <a:cs typeface="Times New Roman" panose="02020603050405020304" pitchFamily="18" charset="0"/>
            </a:endParaRP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7974" y="0"/>
            <a:ext cx="954026" cy="1155194"/>
          </a:xfrm>
          <a:prstGeom prst="rect">
            <a:avLst/>
          </a:prstGeom>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5082" t="37701" r="48804"/>
          <a:stretch/>
        </p:blipFill>
        <p:spPr>
          <a:xfrm>
            <a:off x="11115595" y="4327034"/>
            <a:ext cx="1000898" cy="2566261"/>
          </a:xfrm>
          <a:prstGeom prst="rect">
            <a:avLst/>
          </a:prstGeom>
        </p:spPr>
      </p:pic>
      <p:sp>
        <p:nvSpPr>
          <p:cNvPr id="13" name="TextBox 12"/>
          <p:cNvSpPr txBox="1"/>
          <p:nvPr/>
        </p:nvSpPr>
        <p:spPr>
          <a:xfrm>
            <a:off x="-15707" y="1853191"/>
            <a:ext cx="2457288" cy="523220"/>
          </a:xfrm>
          <a:prstGeom prst="rect">
            <a:avLst/>
          </a:prstGeom>
          <a:noFill/>
        </p:spPr>
        <p:txBody>
          <a:bodyPr wrap="square" rtlCol="0">
            <a:spAutoFit/>
          </a:bodyPr>
          <a:lstStyle/>
          <a:p>
            <a:pPr algn="ctr"/>
            <a:r>
              <a:rPr lang="en-US" altLang="zh-CN" sz="2800" dirty="0" smtClean="0">
                <a:solidFill>
                  <a:srgbClr val="FFFFFF"/>
                </a:solidFill>
                <a:latin typeface="Times New Roman" panose="02020603050405020304" pitchFamily="18" charset="0"/>
                <a:cs typeface="Times New Roman" panose="02020603050405020304" pitchFamily="18" charset="0"/>
              </a:rPr>
              <a:t>1961-2020</a:t>
            </a:r>
            <a:endParaRPr lang="zh-CN" altLang="en-US" sz="2800" dirty="0">
              <a:solidFill>
                <a:srgbClr val="FFFFFF"/>
              </a:solidFill>
              <a:latin typeface="Times New Roman" panose="02020603050405020304" pitchFamily="18" charset="0"/>
              <a:cs typeface="Times New Roman" panose="02020603050405020304" pitchFamily="18" charset="0"/>
            </a:endParaRPr>
          </a:p>
        </p:txBody>
      </p:sp>
      <p:sp>
        <p:nvSpPr>
          <p:cNvPr id="14" name="左大括号 13"/>
          <p:cNvSpPr/>
          <p:nvPr/>
        </p:nvSpPr>
        <p:spPr>
          <a:xfrm>
            <a:off x="2070588" y="483472"/>
            <a:ext cx="395654" cy="31213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17" name="TextBox 16"/>
          <p:cNvSpPr txBox="1"/>
          <p:nvPr/>
        </p:nvSpPr>
        <p:spPr>
          <a:xfrm>
            <a:off x="1143000" y="4074947"/>
            <a:ext cx="9029700" cy="1938992"/>
          </a:xfrm>
          <a:prstGeom prst="rect">
            <a:avLst/>
          </a:prstGeom>
          <a:noFill/>
        </p:spPr>
        <p:txBody>
          <a:bodyPr wrap="square" rtlCol="0">
            <a:spAutoFit/>
          </a:bodyPr>
          <a:lstStyle/>
          <a:p>
            <a:r>
              <a:rPr lang="en-US" altLang="zh-CN" sz="2400" dirty="0" smtClean="0">
                <a:solidFill>
                  <a:srgbClr val="000000"/>
                </a:solidFill>
                <a:latin typeface="Times New Roman" panose="02020603050405020304" pitchFamily="18" charset="0"/>
                <a:cs typeface="Times New Roman" panose="02020603050405020304" pitchFamily="18" charset="0"/>
              </a:rPr>
              <a:t>Similarities:  i</a:t>
            </a:r>
            <a:r>
              <a:rPr lang="en-US" altLang="zh-CN" sz="2400" dirty="0" smtClean="0">
                <a:solidFill>
                  <a:srgbClr val="000000"/>
                </a:solidFill>
                <a:latin typeface="Times New Roman" panose="02020603050405020304" pitchFamily="18" charset="0"/>
                <a:cs typeface="Times New Roman" panose="02020603050405020304" pitchFamily="18" charset="0"/>
              </a:rPr>
              <a:t>. Total translation</a:t>
            </a:r>
            <a:endParaRPr lang="en-US" altLang="zh-CN" sz="2400" dirty="0" smtClean="0">
              <a:solidFill>
                <a:srgbClr val="000000"/>
              </a:solidFill>
              <a:latin typeface="Times New Roman" panose="02020603050405020304" pitchFamily="18" charset="0"/>
              <a:cs typeface="Times New Roman" panose="02020603050405020304" pitchFamily="18" charset="0"/>
            </a:endParaRPr>
          </a:p>
          <a:p>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ii. The academic turn of translation </a:t>
            </a:r>
          </a:p>
          <a:p>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iii. The pursuit of canonization</a:t>
            </a:r>
          </a:p>
          <a:p>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iv. Wide recognition from professional readers </a:t>
            </a:r>
            <a:endParaRPr lang="en-US" altLang="zh-CN" sz="2400" dirty="0" smtClean="0">
              <a:solidFill>
                <a:srgbClr val="000000"/>
              </a:solidFill>
              <a:latin typeface="Times New Roman" panose="02020603050405020304" pitchFamily="18" charset="0"/>
              <a:cs typeface="Times New Roman" panose="02020603050405020304" pitchFamily="18" charset="0"/>
            </a:endParaRPr>
          </a:p>
          <a:p>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                  </a:t>
            </a:r>
            <a:endParaRPr lang="zh-CN" alt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94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4" fill="hold" grpId="0" nodeType="afterEffect">
                                  <p:stCondLst>
                                    <p:cond delay="0"/>
                                  </p:stCondLst>
                                  <p:iterate type="wd">
                                    <p:tmPct val="10000"/>
                                  </p:iterate>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par>
                          <p:cTn id="36" fill="hold">
                            <p:stCondLst>
                              <p:cond delay="5750"/>
                            </p:stCondLst>
                            <p:childTnLst>
                              <p:par>
                                <p:cTn id="37" presetID="22" presetClass="entr" presetSubtype="4" fill="hold" grpId="0" nodeType="afterEffect">
                                  <p:stCondLst>
                                    <p:cond delay="0"/>
                                  </p:stCondLst>
                                  <p:iterate type="wd">
                                    <p:tmPct val="10000"/>
                                  </p:iterate>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p:stCondLst>
                              <p:cond delay="6800"/>
                            </p:stCondLst>
                            <p:childTnLst>
                              <p:par>
                                <p:cTn id="41" presetID="22" presetClass="entr" presetSubtype="4" fill="hold" grpId="0" nodeType="afterEffect">
                                  <p:stCondLst>
                                    <p:cond delay="0"/>
                                  </p:stCondLst>
                                  <p:iterate type="wd">
                                    <p:tmPct val="10000"/>
                                  </p:iterate>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blip>
          <a:srcRect/>
          <a:stretch>
            <a:fillRect l="-4000" r="-4000"/>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56644" y="0"/>
            <a:ext cx="7029727" cy="6858000"/>
            <a:chOff x="0" y="0"/>
            <a:chExt cx="6096000" cy="6858000"/>
          </a:xfrm>
          <a:solidFill>
            <a:schemeClr val="accent4"/>
          </a:solidFill>
        </p:grpSpPr>
        <p:sp>
          <p:nvSpPr>
            <p:cNvPr id="2" name="矩形 1"/>
            <p:cNvSpPr/>
            <p:nvPr/>
          </p:nvSpPr>
          <p:spPr>
            <a:xfrm>
              <a:off x="0" y="0"/>
              <a:ext cx="609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4511040"/>
              <a:ext cx="2346960" cy="2346960"/>
            </a:xfrm>
            <a:prstGeom prst="rect">
              <a:avLst/>
            </a:prstGeom>
            <a:grpFill/>
          </p:spPr>
        </p:pic>
        <p:pic>
          <p:nvPicPr>
            <p:cNvPr id="9" name="图片 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60797" y="238760"/>
              <a:ext cx="2610643" cy="3190240"/>
            </a:xfrm>
            <a:prstGeom prst="rect">
              <a:avLst/>
            </a:prstGeom>
            <a:grpFill/>
          </p:spPr>
        </p:pic>
      </p:grpSp>
      <p:sp>
        <p:nvSpPr>
          <p:cNvPr id="3" name="矩形 2"/>
          <p:cNvSpPr/>
          <p:nvPr/>
        </p:nvSpPr>
        <p:spPr>
          <a:xfrm>
            <a:off x="7048343" y="0"/>
            <a:ext cx="5143657" cy="6858000"/>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TextBox 3"/>
          <p:cNvSpPr txBox="1"/>
          <p:nvPr/>
        </p:nvSpPr>
        <p:spPr>
          <a:xfrm>
            <a:off x="7069014" y="861646"/>
            <a:ext cx="5122986" cy="1077218"/>
          </a:xfrm>
          <a:prstGeom prst="rect">
            <a:avLst/>
          </a:prstGeom>
          <a:noFill/>
        </p:spPr>
        <p:txBody>
          <a:bodyPr wrap="square" rtlCol="0">
            <a:spAutoFit/>
          </a:bodyPr>
          <a:lstStyle/>
          <a:p>
            <a:pPr algn="ctr"/>
            <a:r>
              <a:rPr lang="zh-CN" altLang="en-US" sz="3200" dirty="0" smtClean="0">
                <a:solidFill>
                  <a:srgbClr val="FFFFFF"/>
                </a:solidFill>
                <a:latin typeface="楷体" panose="02010609060101010101" pitchFamily="49" charset="-122"/>
                <a:ea typeface="楷体" panose="02010609060101010101" pitchFamily="49" charset="-122"/>
              </a:rPr>
              <a:t>假</a:t>
            </a:r>
            <a:r>
              <a:rPr lang="zh-CN" altLang="en-US" sz="3200" dirty="0">
                <a:solidFill>
                  <a:srgbClr val="FFFFFF"/>
                </a:solidFill>
                <a:latin typeface="楷体" panose="02010609060101010101" pitchFamily="49" charset="-122"/>
                <a:ea typeface="楷体" panose="02010609060101010101" pitchFamily="49" charset="-122"/>
              </a:rPr>
              <a:t>作真时真亦假</a:t>
            </a:r>
            <a:r>
              <a:rPr lang="zh-CN" altLang="en-US" sz="3200" dirty="0" smtClean="0">
                <a:solidFill>
                  <a:srgbClr val="FFFFFF"/>
                </a:solidFill>
                <a:latin typeface="楷体" panose="02010609060101010101" pitchFamily="49" charset="-122"/>
                <a:ea typeface="楷体" panose="02010609060101010101" pitchFamily="49" charset="-122"/>
              </a:rPr>
              <a:t>，</a:t>
            </a:r>
            <a:endParaRPr lang="en-US" altLang="zh-CN" sz="3200" dirty="0">
              <a:solidFill>
                <a:srgbClr val="FFFFFF"/>
              </a:solidFill>
              <a:latin typeface="楷体" panose="02010609060101010101" pitchFamily="49" charset="-122"/>
              <a:ea typeface="楷体" panose="02010609060101010101" pitchFamily="49" charset="-122"/>
            </a:endParaRPr>
          </a:p>
          <a:p>
            <a:pPr algn="ctr"/>
            <a:r>
              <a:rPr lang="zh-CN" altLang="en-US" sz="3200" dirty="0" smtClean="0">
                <a:solidFill>
                  <a:srgbClr val="FFFFFF"/>
                </a:solidFill>
                <a:latin typeface="楷体" panose="02010609060101010101" pitchFamily="49" charset="-122"/>
                <a:ea typeface="楷体" panose="02010609060101010101" pitchFamily="49" charset="-122"/>
              </a:rPr>
              <a:t>无</a:t>
            </a:r>
            <a:r>
              <a:rPr lang="zh-CN" altLang="en-US" sz="3200" dirty="0">
                <a:solidFill>
                  <a:srgbClr val="FFFFFF"/>
                </a:solidFill>
                <a:latin typeface="楷体" panose="02010609060101010101" pitchFamily="49" charset="-122"/>
                <a:ea typeface="楷体" panose="02010609060101010101" pitchFamily="49" charset="-122"/>
              </a:rPr>
              <a:t>为有处有还</a:t>
            </a:r>
            <a:r>
              <a:rPr lang="zh-CN" altLang="en-US" sz="3200" dirty="0" smtClean="0">
                <a:solidFill>
                  <a:srgbClr val="FFFFFF"/>
                </a:solidFill>
                <a:latin typeface="楷体" panose="02010609060101010101" pitchFamily="49" charset="-122"/>
                <a:ea typeface="楷体" panose="02010609060101010101" pitchFamily="49" charset="-122"/>
              </a:rPr>
              <a:t>无</a:t>
            </a:r>
            <a:r>
              <a:rPr lang="zh-CN" altLang="en-US" sz="3200" dirty="0">
                <a:solidFill>
                  <a:srgbClr val="FFFFFF"/>
                </a:solidFill>
                <a:latin typeface="楷体" panose="02010609060101010101" pitchFamily="49" charset="-122"/>
                <a:ea typeface="楷体" panose="02010609060101010101" pitchFamily="49" charset="-122"/>
              </a:rPr>
              <a:t>。</a:t>
            </a:r>
          </a:p>
        </p:txBody>
      </p:sp>
      <p:sp>
        <p:nvSpPr>
          <p:cNvPr id="6" name="TextBox 5"/>
          <p:cNvSpPr txBox="1"/>
          <p:nvPr/>
        </p:nvSpPr>
        <p:spPr>
          <a:xfrm>
            <a:off x="39286" y="718736"/>
            <a:ext cx="7001406" cy="1323439"/>
          </a:xfrm>
          <a:prstGeom prst="rect">
            <a:avLst/>
          </a:prstGeom>
          <a:noFill/>
        </p:spPr>
        <p:txBody>
          <a:bodyPr wrap="square" rtlCol="0">
            <a:spAutoFit/>
          </a:bodyPr>
          <a:lstStyle/>
          <a:p>
            <a:r>
              <a:rPr lang="fr-FR" altLang="zh-CN" sz="2000" dirty="0" smtClean="0">
                <a:solidFill>
                  <a:srgbClr val="000000"/>
                </a:solidFill>
                <a:latin typeface="Times New Roman" panose="02020603050405020304" pitchFamily="18" charset="0"/>
                <a:cs typeface="Times New Roman" panose="02020603050405020304" pitchFamily="18" charset="0"/>
              </a:rPr>
              <a:t>Truth </a:t>
            </a:r>
            <a:r>
              <a:rPr lang="fr-FR" altLang="zh-CN" sz="2000" dirty="0">
                <a:solidFill>
                  <a:srgbClr val="000000"/>
                </a:solidFill>
                <a:latin typeface="Times New Roman" panose="02020603050405020304" pitchFamily="18" charset="0"/>
                <a:cs typeface="Times New Roman" panose="02020603050405020304" pitchFamily="18" charset="0"/>
              </a:rPr>
              <a:t>becomes fiction when the fiction's true, Real becomes </a:t>
            </a:r>
            <a:r>
              <a:rPr lang="fr-FR" altLang="zh-CN" sz="2000" dirty="0" smtClean="0">
                <a:solidFill>
                  <a:srgbClr val="000000"/>
                </a:solidFill>
                <a:latin typeface="Times New Roman" panose="02020603050405020304" pitchFamily="18" charset="0"/>
                <a:cs typeface="Times New Roman" panose="02020603050405020304" pitchFamily="18" charset="0"/>
              </a:rPr>
              <a:t>not-real </a:t>
            </a:r>
            <a:r>
              <a:rPr lang="fr-FR" altLang="zh-CN" sz="2000" dirty="0">
                <a:solidFill>
                  <a:srgbClr val="000000"/>
                </a:solidFill>
                <a:latin typeface="Times New Roman" panose="02020603050405020304" pitchFamily="18" charset="0"/>
                <a:cs typeface="Times New Roman" panose="02020603050405020304" pitchFamily="18" charset="0"/>
              </a:rPr>
              <a:t>when the unreal's real</a:t>
            </a:r>
            <a:r>
              <a:rPr lang="fr-FR" altLang="zh-CN" sz="2000" dirty="0" smtClean="0">
                <a:solidFill>
                  <a:srgbClr val="000000"/>
                </a:solidFill>
                <a:latin typeface="Times New Roman" panose="02020603050405020304" pitchFamily="18" charset="0"/>
                <a:cs typeface="Times New Roman" panose="02020603050405020304" pitchFamily="18" charset="0"/>
              </a:rPr>
              <a:t>.                                   —</a:t>
            </a:r>
            <a:r>
              <a:rPr lang="fr-FR" altLang="zh-CN" sz="2000" dirty="0">
                <a:solidFill>
                  <a:srgbClr val="000000"/>
                </a:solidFill>
                <a:latin typeface="Times New Roman" panose="02020603050405020304" pitchFamily="18" charset="0"/>
                <a:cs typeface="Times New Roman" panose="02020603050405020304" pitchFamily="18" charset="0"/>
              </a:rPr>
              <a:t>David Hawkes </a:t>
            </a:r>
            <a:endParaRPr lang="en-US" altLang="zh-CN" sz="2000" dirty="0" smtClean="0">
              <a:solidFill>
                <a:srgbClr val="000000"/>
              </a:solidFill>
              <a:latin typeface="Times New Roman" panose="02020603050405020304" pitchFamily="18" charset="0"/>
              <a:cs typeface="Times New Roman" panose="02020603050405020304" pitchFamily="18" charset="0"/>
            </a:endParaRPr>
          </a:p>
          <a:p>
            <a:r>
              <a:rPr lang="fr-FR" altLang="zh-CN" sz="2000" dirty="0" smtClean="0">
                <a:solidFill>
                  <a:srgbClr val="000000"/>
                </a:solidFill>
                <a:latin typeface="Times New Roman" panose="02020603050405020304" pitchFamily="18" charset="0"/>
                <a:cs typeface="Times New Roman" panose="02020603050405020304" pitchFamily="18" charset="0"/>
              </a:rPr>
              <a:t>When </a:t>
            </a:r>
            <a:r>
              <a:rPr lang="fr-FR" altLang="zh-CN" sz="2000" dirty="0">
                <a:solidFill>
                  <a:srgbClr val="000000"/>
                </a:solidFill>
                <a:latin typeface="Times New Roman" panose="02020603050405020304" pitchFamily="18" charset="0"/>
                <a:cs typeface="Times New Roman" panose="02020603050405020304" pitchFamily="18" charset="0"/>
              </a:rPr>
              <a:t>false is taken for true, true becomes false; If non-being turns into being, being becomes non-being</a:t>
            </a:r>
            <a:r>
              <a:rPr lang="fr-FR" altLang="zh-CN" sz="2000" dirty="0" smtClean="0">
                <a:solidFill>
                  <a:srgbClr val="000000"/>
                </a:solidFill>
                <a:latin typeface="Times New Roman" panose="02020603050405020304" pitchFamily="18" charset="0"/>
                <a:cs typeface="Times New Roman" panose="02020603050405020304" pitchFamily="18" charset="0"/>
              </a:rPr>
              <a:t>.                    —</a:t>
            </a:r>
            <a:r>
              <a:rPr lang="fr-FR" altLang="zh-CN" sz="2000" dirty="0">
                <a:solidFill>
                  <a:srgbClr val="000000"/>
                </a:solidFill>
                <a:latin typeface="Times New Roman" panose="02020603050405020304" pitchFamily="18" charset="0"/>
                <a:cs typeface="Times New Roman" panose="02020603050405020304" pitchFamily="18" charset="0"/>
              </a:rPr>
              <a:t>Yang Hsien-yi </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069014" y="2593703"/>
            <a:ext cx="5209187" cy="584775"/>
          </a:xfrm>
          <a:prstGeom prst="rect">
            <a:avLst/>
          </a:prstGeom>
          <a:noFill/>
        </p:spPr>
        <p:txBody>
          <a:bodyPr wrap="square" rtlCol="0">
            <a:spAutoFit/>
          </a:bodyPr>
          <a:lstStyle/>
          <a:p>
            <a:pPr algn="ctr"/>
            <a:r>
              <a:rPr lang="zh-CN" altLang="en-US" sz="3200" dirty="0">
                <a:solidFill>
                  <a:schemeClr val="bg1"/>
                </a:solidFill>
                <a:latin typeface="楷体" panose="02010609060101010101" pitchFamily="49" charset="-122"/>
                <a:ea typeface="楷体" panose="02010609060101010101" pitchFamily="49" charset="-122"/>
              </a:rPr>
              <a:t>怡红院</a:t>
            </a:r>
          </a:p>
        </p:txBody>
      </p:sp>
      <p:sp>
        <p:nvSpPr>
          <p:cNvPr id="10" name="TextBox 9"/>
          <p:cNvSpPr txBox="1"/>
          <p:nvPr/>
        </p:nvSpPr>
        <p:spPr>
          <a:xfrm>
            <a:off x="0" y="2593703"/>
            <a:ext cx="7069013" cy="707886"/>
          </a:xfrm>
          <a:prstGeom prst="rect">
            <a:avLst/>
          </a:prstGeom>
          <a:noFill/>
        </p:spPr>
        <p:txBody>
          <a:bodyPr wrap="square" rtlCol="0">
            <a:spAutoFit/>
          </a:bodyPr>
          <a:lstStyle/>
          <a:p>
            <a:pPr algn="ctr"/>
            <a:r>
              <a:rPr lang="en-US" altLang="zh-CN" sz="2000" dirty="0" smtClean="0">
                <a:latin typeface="Times New Roman" panose="02020603050405020304" pitchFamily="18" charset="0"/>
                <a:cs typeface="Times New Roman" panose="02020603050405020304" pitchFamily="18" charset="0"/>
              </a:rPr>
              <a:t>Happy Red Court                   </a:t>
            </a:r>
            <a:r>
              <a:rPr lang="en-US" altLang="zh-CN" sz="2000" dirty="0">
                <a:latin typeface="Times New Roman" panose="02020603050405020304" pitchFamily="18" charset="0"/>
                <a:cs typeface="Times New Roman" panose="02020603050405020304" pitchFamily="18" charset="0"/>
              </a:rPr>
              <a:t>—David Hawkes                   </a:t>
            </a:r>
            <a:endParaRPr lang="en-US" altLang="zh-CN" sz="2000" dirty="0" smtClean="0">
              <a:latin typeface="Times New Roman" panose="02020603050405020304" pitchFamily="18" charset="0"/>
              <a:cs typeface="Times New Roman" panose="02020603050405020304" pitchFamily="18" charset="0"/>
            </a:endParaRPr>
          </a:p>
          <a:p>
            <a:pPr algn="ctr"/>
            <a:r>
              <a:rPr lang="en-US" altLang="zh-CN" sz="2000" dirty="0" smtClean="0">
                <a:latin typeface="Times New Roman" panose="02020603050405020304" pitchFamily="18" charset="0"/>
                <a:cs typeface="Times New Roman" panose="02020603050405020304" pitchFamily="18" charset="0"/>
              </a:rPr>
              <a:t>Green </a:t>
            </a:r>
            <a:r>
              <a:rPr lang="en-US" altLang="zh-CN" sz="2000" dirty="0">
                <a:latin typeface="Times New Roman" panose="02020603050405020304" pitchFamily="18" charset="0"/>
                <a:cs typeface="Times New Roman" panose="02020603050405020304" pitchFamily="18" charset="0"/>
              </a:rPr>
              <a:t>Delights </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Yang Hsien-yi </a:t>
            </a:r>
            <a:endParaRPr lang="zh-CN" altLang="en-US"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001405" y="3736731"/>
            <a:ext cx="5276796" cy="584775"/>
          </a:xfrm>
          <a:prstGeom prst="rect">
            <a:avLst/>
          </a:prstGeom>
          <a:noFill/>
        </p:spPr>
        <p:txBody>
          <a:bodyPr wrap="square" rtlCol="0">
            <a:spAutoFit/>
          </a:bodyPr>
          <a:lstStyle/>
          <a:p>
            <a:pPr algn="ctr"/>
            <a:r>
              <a:rPr lang="zh-CN" altLang="en-US" sz="3200" dirty="0" smtClean="0">
                <a:solidFill>
                  <a:schemeClr val="bg1"/>
                </a:solidFill>
                <a:latin typeface="楷体" panose="02010609060101010101" pitchFamily="49" charset="-122"/>
                <a:ea typeface="楷体" panose="02010609060101010101" pitchFamily="49" charset="-122"/>
              </a:rPr>
              <a:t>潇湘馆</a:t>
            </a:r>
            <a:endParaRPr lang="zh-CN" altLang="en-US" sz="3200" dirty="0">
              <a:solidFill>
                <a:schemeClr val="bg1"/>
              </a:solidFill>
              <a:latin typeface="楷体" panose="02010609060101010101" pitchFamily="49" charset="-122"/>
              <a:ea typeface="楷体" panose="02010609060101010101" pitchFamily="49" charset="-122"/>
            </a:endParaRPr>
          </a:p>
        </p:txBody>
      </p:sp>
      <p:sp>
        <p:nvSpPr>
          <p:cNvPr id="12" name="TextBox 11"/>
          <p:cNvSpPr txBox="1"/>
          <p:nvPr/>
        </p:nvSpPr>
        <p:spPr>
          <a:xfrm>
            <a:off x="0" y="3640015"/>
            <a:ext cx="7001405" cy="707886"/>
          </a:xfrm>
          <a:prstGeom prst="rect">
            <a:avLst/>
          </a:prstGeom>
          <a:noFill/>
        </p:spPr>
        <p:txBody>
          <a:bodyPr wrap="square" rtlCol="0">
            <a:spAutoFit/>
          </a:bodyPr>
          <a:lstStyle/>
          <a:p>
            <a:pPr algn="ctr"/>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Naiad’s House </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David Hawkes</a:t>
            </a:r>
            <a:endParaRPr lang="en-US" altLang="zh-CN" sz="2000" dirty="0" smtClean="0">
              <a:latin typeface="Times New Roman" panose="02020603050405020304" pitchFamily="18" charset="0"/>
              <a:cs typeface="Times New Roman" panose="02020603050405020304" pitchFamily="18" charset="0"/>
            </a:endParaRPr>
          </a:p>
          <a:p>
            <a:pPr algn="ctr"/>
            <a:r>
              <a:rPr lang="en-US" altLang="zh-CN" sz="2000" dirty="0" smtClean="0">
                <a:latin typeface="Times New Roman" panose="02020603050405020304" pitchFamily="18" charset="0"/>
                <a:cs typeface="Times New Roman" panose="02020603050405020304" pitchFamily="18" charset="0"/>
              </a:rPr>
              <a:t>Bamboo </a:t>
            </a:r>
            <a:r>
              <a:rPr lang="en-US" altLang="zh-CN" sz="2000" dirty="0">
                <a:latin typeface="Times New Roman" panose="02020603050405020304" pitchFamily="18" charset="0"/>
                <a:cs typeface="Times New Roman" panose="02020603050405020304" pitchFamily="18" charset="0"/>
              </a:rPr>
              <a:t>Lodge </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Yang Hsien-yi </a:t>
            </a:r>
          </a:p>
        </p:txBody>
      </p:sp>
      <p:sp>
        <p:nvSpPr>
          <p:cNvPr id="15" name="TextBox 14"/>
          <p:cNvSpPr txBox="1"/>
          <p:nvPr/>
        </p:nvSpPr>
        <p:spPr>
          <a:xfrm>
            <a:off x="7069014" y="4646638"/>
            <a:ext cx="5151308" cy="1077218"/>
          </a:xfrm>
          <a:prstGeom prst="rect">
            <a:avLst/>
          </a:prstGeom>
          <a:noFill/>
        </p:spPr>
        <p:txBody>
          <a:bodyPr wrap="square" rtlCol="0">
            <a:spAutoFit/>
          </a:bodyPr>
          <a:lstStyle/>
          <a:p>
            <a:pPr algn="ctr"/>
            <a:r>
              <a:rPr lang="zh-CN" altLang="en-US" sz="3200" dirty="0" smtClean="0">
                <a:solidFill>
                  <a:schemeClr val="bg1"/>
                </a:solidFill>
                <a:latin typeface="楷体" panose="02010609060101010101" pitchFamily="49" charset="-122"/>
                <a:ea typeface="楷体" panose="02010609060101010101" pitchFamily="49" charset="-122"/>
              </a:rPr>
              <a:t>昨日黄土陇头送白骨，</a:t>
            </a:r>
            <a:endParaRPr lang="en-US" altLang="zh-CN" sz="3200" dirty="0" smtClean="0">
              <a:solidFill>
                <a:schemeClr val="bg1"/>
              </a:solidFill>
              <a:latin typeface="楷体" panose="02010609060101010101" pitchFamily="49" charset="-122"/>
              <a:ea typeface="楷体" panose="02010609060101010101" pitchFamily="49" charset="-122"/>
            </a:endParaRPr>
          </a:p>
          <a:p>
            <a:pPr algn="ctr"/>
            <a:r>
              <a:rPr lang="zh-CN" altLang="en-US" sz="3200" dirty="0" smtClean="0">
                <a:solidFill>
                  <a:schemeClr val="bg1"/>
                </a:solidFill>
                <a:latin typeface="楷体" panose="02010609060101010101" pitchFamily="49" charset="-122"/>
                <a:ea typeface="楷体" panose="02010609060101010101" pitchFamily="49" charset="-122"/>
              </a:rPr>
              <a:t>今宵红灯帐底卧鸳鸯。</a:t>
            </a:r>
            <a:endParaRPr lang="zh-CN" altLang="en-US" sz="3200" dirty="0">
              <a:solidFill>
                <a:schemeClr val="bg1"/>
              </a:solidFill>
              <a:latin typeface="楷体" panose="02010609060101010101" pitchFamily="49" charset="-122"/>
              <a:ea typeface="楷体" panose="02010609060101010101" pitchFamily="49" charset="-122"/>
            </a:endParaRPr>
          </a:p>
        </p:txBody>
      </p:sp>
      <p:sp>
        <p:nvSpPr>
          <p:cNvPr id="17" name="TextBox 16"/>
          <p:cNvSpPr txBox="1"/>
          <p:nvPr/>
        </p:nvSpPr>
        <p:spPr>
          <a:xfrm>
            <a:off x="0" y="4646638"/>
            <a:ext cx="7069014" cy="1323439"/>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Yesterday her lord’s bones laid in clay; On silken bridal bed shall lie </a:t>
            </a:r>
            <a:r>
              <a:rPr lang="en-US" altLang="zh-CN" sz="2000" dirty="0">
                <a:latin typeface="Times New Roman" panose="02020603050405020304" pitchFamily="18" charset="0"/>
                <a:cs typeface="Times New Roman" panose="02020603050405020304" pitchFamily="18" charset="0"/>
              </a:rPr>
              <a:t>today. </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David Hawkes</a:t>
            </a:r>
            <a:endParaRPr lang="en-US" altLang="zh-CN" sz="2000" dirty="0" smtClean="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Yesterday, yellow clay received white bones; Today, red lanterns light the love-birds’ </a:t>
            </a:r>
            <a:r>
              <a:rPr lang="en-US" altLang="zh-CN" sz="2000" dirty="0">
                <a:latin typeface="Times New Roman" panose="02020603050405020304" pitchFamily="18" charset="0"/>
                <a:cs typeface="Times New Roman" panose="02020603050405020304" pitchFamily="18" charset="0"/>
              </a:rPr>
              <a:t>nest. </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Yang Hsien-yi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20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椭圆 1"/>
          <p:cNvSpPr/>
          <p:nvPr/>
        </p:nvSpPr>
        <p:spPr>
          <a:xfrm>
            <a:off x="1788160" y="-883920"/>
            <a:ext cx="8615680" cy="86156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任意多边形 2"/>
          <p:cNvSpPr/>
          <p:nvPr/>
        </p:nvSpPr>
        <p:spPr>
          <a:xfrm>
            <a:off x="5085629" y="17585"/>
            <a:ext cx="1905901" cy="1081453"/>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0" name="组合 9">
            <a:extLst>
              <a:ext uri="{FF2B5EF4-FFF2-40B4-BE49-F238E27FC236}">
                <a16:creationId xmlns:a16="http://schemas.microsoft.com/office/drawing/2014/main" xmlns="" id="{22BD4F0A-7A9B-4507-A6FF-31A88DB45B6B}"/>
              </a:ext>
            </a:extLst>
          </p:cNvPr>
          <p:cNvGrpSpPr/>
          <p:nvPr/>
        </p:nvGrpSpPr>
        <p:grpSpPr>
          <a:xfrm>
            <a:off x="4040623" y="3675488"/>
            <a:ext cx="4124526" cy="3447416"/>
            <a:chOff x="1255366" y="1998833"/>
            <a:chExt cx="4124526" cy="3447416"/>
          </a:xfrm>
        </p:grpSpPr>
        <p:pic>
          <p:nvPicPr>
            <p:cNvPr id="11" name="图片 10">
              <a:extLst>
                <a:ext uri="{FF2B5EF4-FFF2-40B4-BE49-F238E27FC236}">
                  <a16:creationId xmlns:a16="http://schemas.microsoft.com/office/drawing/2014/main" xmlns="" id="{0B8C4C68-468C-4BEA-B1BB-C61232D4F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366" y="1998833"/>
              <a:ext cx="4124526" cy="3447416"/>
            </a:xfrm>
            <a:prstGeom prst="rect">
              <a:avLst/>
            </a:prstGeom>
          </p:spPr>
        </p:pic>
        <p:pic>
          <p:nvPicPr>
            <p:cNvPr id="12" name="图片 11">
              <a:extLst>
                <a:ext uri="{FF2B5EF4-FFF2-40B4-BE49-F238E27FC236}">
                  <a16:creationId xmlns:a16="http://schemas.microsoft.com/office/drawing/2014/main" xmlns="" id="{32698E75-3C2A-44FF-83BE-417F7E1FB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326" y="2107400"/>
              <a:ext cx="1081748" cy="1475775"/>
            </a:xfrm>
            <a:prstGeom prst="rect">
              <a:avLst/>
            </a:prstGeom>
          </p:spPr>
        </p:pic>
      </p:grpSp>
      <p:sp>
        <p:nvSpPr>
          <p:cNvPr id="4" name="TextBox 3"/>
          <p:cNvSpPr txBox="1"/>
          <p:nvPr/>
        </p:nvSpPr>
        <p:spPr>
          <a:xfrm>
            <a:off x="5336931" y="158262"/>
            <a:ext cx="1626577" cy="523220"/>
          </a:xfrm>
          <a:prstGeom prst="rect">
            <a:avLst/>
          </a:prstGeom>
          <a:noFill/>
        </p:spPr>
        <p:txBody>
          <a:bodyPr wrap="square" rtlCol="0">
            <a:spAutoFit/>
          </a:bodyPr>
          <a:lstStyle/>
          <a:p>
            <a:r>
              <a:rPr lang="en-US" altLang="zh-CN" sz="2800" dirty="0" smtClean="0">
                <a:solidFill>
                  <a:srgbClr val="FFFFFF"/>
                </a:solidFill>
                <a:latin typeface="Times New Roman" panose="02020603050405020304" pitchFamily="18" charset="0"/>
                <a:cs typeface="Times New Roman" panose="02020603050405020304" pitchFamily="18" charset="0"/>
              </a:rPr>
              <a:t>Section 2</a:t>
            </a:r>
            <a:endParaRPr lang="zh-CN" altLang="en-US" sz="2800" dirty="0">
              <a:solidFill>
                <a:srgbClr val="FFFF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088297" y="1582615"/>
            <a:ext cx="6123843" cy="1938992"/>
          </a:xfrm>
          <a:prstGeom prst="rect">
            <a:avLst/>
          </a:prstGeom>
          <a:noFill/>
        </p:spPr>
        <p:txBody>
          <a:bodyPr wrap="square" rtlCol="0">
            <a:spAutoFit/>
          </a:bodyPr>
          <a:lstStyle/>
          <a:p>
            <a:pPr algn="ctr"/>
            <a:r>
              <a:rPr lang="en-US" altLang="zh-CN" sz="4000" dirty="0" smtClean="0">
                <a:solidFill>
                  <a:srgbClr val="000000"/>
                </a:solidFill>
                <a:latin typeface="Times New Roman" panose="02020603050405020304" pitchFamily="18" charset="0"/>
                <a:cs typeface="Times New Roman" panose="02020603050405020304" pitchFamily="18" charset="0"/>
              </a:rPr>
              <a:t>The Translation Difficulties </a:t>
            </a:r>
          </a:p>
          <a:p>
            <a:pPr algn="ctr"/>
            <a:r>
              <a:rPr lang="en-US" altLang="zh-CN" sz="4000" dirty="0" smtClean="0">
                <a:solidFill>
                  <a:srgbClr val="000000"/>
                </a:solidFill>
                <a:latin typeface="Times New Roman" panose="02020603050405020304" pitchFamily="18" charset="0"/>
                <a:cs typeface="Times New Roman" panose="02020603050405020304" pitchFamily="18" charset="0"/>
              </a:rPr>
              <a:t>of </a:t>
            </a:r>
          </a:p>
          <a:p>
            <a:pPr algn="ctr"/>
            <a:r>
              <a:rPr lang="en-US" altLang="zh-CN" sz="4000" i="1" dirty="0" smtClean="0">
                <a:solidFill>
                  <a:srgbClr val="000000"/>
                </a:solidFill>
                <a:latin typeface="Times New Roman" panose="02020603050405020304" pitchFamily="18" charset="0"/>
                <a:cs typeface="Times New Roman" panose="02020603050405020304" pitchFamily="18" charset="0"/>
              </a:rPr>
              <a:t>A Dream of Red Mansions</a:t>
            </a:r>
            <a:endParaRPr lang="zh-CN" altLang="en-US" sz="40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98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25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xmlns="" id="{83152C52-47E0-4485-A1E7-F52C4800FFD5}"/>
              </a:ext>
            </a:extLst>
          </p:cNvPr>
          <p:cNvSpPr/>
          <p:nvPr/>
        </p:nvSpPr>
        <p:spPr>
          <a:xfrm>
            <a:off x="4955663" y="3533347"/>
            <a:ext cx="699912" cy="699912"/>
          </a:xfrm>
          <a:prstGeom prst="rect">
            <a:avLst/>
          </a:prstGeom>
          <a:noFill/>
          <a:ln>
            <a:solidFill>
              <a:srgbClr val="652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rPr>
              <a:t>02</a:t>
            </a:r>
          </a:p>
        </p:txBody>
      </p:sp>
      <p:grpSp>
        <p:nvGrpSpPr>
          <p:cNvPr id="22" name="Group 14">
            <a:extLst>
              <a:ext uri="{FF2B5EF4-FFF2-40B4-BE49-F238E27FC236}">
                <a16:creationId xmlns:a16="http://schemas.microsoft.com/office/drawing/2014/main" xmlns="" id="{BB6B8216-974B-4879-BA5B-D8AA6A56B80B}"/>
              </a:ext>
            </a:extLst>
          </p:cNvPr>
          <p:cNvGrpSpPr/>
          <p:nvPr/>
        </p:nvGrpSpPr>
        <p:grpSpPr>
          <a:xfrm>
            <a:off x="1359198" y="3464602"/>
            <a:ext cx="2930700" cy="940182"/>
            <a:chOff x="838200" y="2256765"/>
            <a:chExt cx="2930700" cy="940182"/>
          </a:xfrm>
        </p:grpSpPr>
        <p:sp>
          <p:nvSpPr>
            <p:cNvPr id="23" name="TextBox 15">
              <a:extLst>
                <a:ext uri="{FF2B5EF4-FFF2-40B4-BE49-F238E27FC236}">
                  <a16:creationId xmlns:a16="http://schemas.microsoft.com/office/drawing/2014/main" xmlns="" id="{6BCB3CDD-C3F0-4129-A003-C5F27B2D92E5}"/>
                </a:ext>
              </a:extLst>
            </p:cNvPr>
            <p:cNvSpPr txBox="1"/>
            <p:nvPr/>
          </p:nvSpPr>
          <p:spPr>
            <a:xfrm>
              <a:off x="1701311" y="2642949"/>
              <a:ext cx="2067589" cy="553998"/>
            </a:xfrm>
            <a:prstGeom prst="rect">
              <a:avLst/>
            </a:prstGeom>
            <a:noFill/>
          </p:spPr>
          <p:txBody>
            <a:bodyPr wrap="square" rtlCol="0">
              <a:spAutoFit/>
            </a:bodyPr>
            <a:lstStyle/>
            <a:p>
              <a:pPr>
                <a:lnSpc>
                  <a:spcPct val="150000"/>
                </a:lnSpc>
              </a:pPr>
              <a:endParaRPr lang="en-US" altLang="zh-CN" sz="10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endParaRPr>
            </a:p>
            <a:p>
              <a:pPr>
                <a:lnSpc>
                  <a:spcPct val="150000"/>
                </a:lnSpc>
              </a:pPr>
              <a:endParaRPr lang="en-US" sz="10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endParaRPr>
            </a:p>
          </p:txBody>
        </p:sp>
        <p:sp>
          <p:nvSpPr>
            <p:cNvPr id="24" name="Title 4">
              <a:extLst>
                <a:ext uri="{FF2B5EF4-FFF2-40B4-BE49-F238E27FC236}">
                  <a16:creationId xmlns:a16="http://schemas.microsoft.com/office/drawing/2014/main" xmlns="" id="{943CD255-F6DE-417D-87B1-6AAE68888F28}"/>
                </a:ext>
              </a:extLst>
            </p:cNvPr>
            <p:cNvSpPr txBox="1">
              <a:spLocks/>
            </p:cNvSpPr>
            <p:nvPr/>
          </p:nvSpPr>
          <p:spPr>
            <a:xfrm>
              <a:off x="1701311" y="2256765"/>
              <a:ext cx="1522852"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dist"/>
              <a:endParaRPr lang="en-US" sz="20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endParaRPr>
            </a:p>
          </p:txBody>
        </p:sp>
        <p:sp>
          <p:nvSpPr>
            <p:cNvPr id="25" name="Rectangle 17">
              <a:extLst>
                <a:ext uri="{FF2B5EF4-FFF2-40B4-BE49-F238E27FC236}">
                  <a16:creationId xmlns:a16="http://schemas.microsoft.com/office/drawing/2014/main" xmlns="" id="{6485C4C1-E723-4CE7-BE4F-C7E15A2655B6}"/>
                </a:ext>
              </a:extLst>
            </p:cNvPr>
            <p:cNvSpPr/>
            <p:nvPr/>
          </p:nvSpPr>
          <p:spPr>
            <a:xfrm>
              <a:off x="838200" y="2325510"/>
              <a:ext cx="699912" cy="699912"/>
            </a:xfrm>
            <a:prstGeom prst="rect">
              <a:avLst/>
            </a:prstGeom>
            <a:noFill/>
            <a:ln>
              <a:solidFill>
                <a:srgbClr val="652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rPr>
                <a:t>01</a:t>
              </a:r>
            </a:p>
          </p:txBody>
        </p:sp>
      </p:grpSp>
      <p:grpSp>
        <p:nvGrpSpPr>
          <p:cNvPr id="26" name="Group 14">
            <a:extLst>
              <a:ext uri="{FF2B5EF4-FFF2-40B4-BE49-F238E27FC236}">
                <a16:creationId xmlns:a16="http://schemas.microsoft.com/office/drawing/2014/main" xmlns="" id="{DF6E534A-3D33-41B2-96E2-82B9DDE32FA9}"/>
              </a:ext>
            </a:extLst>
          </p:cNvPr>
          <p:cNvGrpSpPr/>
          <p:nvPr/>
        </p:nvGrpSpPr>
        <p:grpSpPr>
          <a:xfrm>
            <a:off x="8438730" y="3429000"/>
            <a:ext cx="2930699" cy="1005098"/>
            <a:chOff x="838200" y="2256765"/>
            <a:chExt cx="2930699" cy="1005098"/>
          </a:xfrm>
        </p:grpSpPr>
        <p:sp>
          <p:nvSpPr>
            <p:cNvPr id="27" name="TextBox 15">
              <a:extLst>
                <a:ext uri="{FF2B5EF4-FFF2-40B4-BE49-F238E27FC236}">
                  <a16:creationId xmlns:a16="http://schemas.microsoft.com/office/drawing/2014/main" xmlns="" id="{725FA6C5-F402-40A0-973F-9A55A9750BE2}"/>
                </a:ext>
              </a:extLst>
            </p:cNvPr>
            <p:cNvSpPr txBox="1"/>
            <p:nvPr/>
          </p:nvSpPr>
          <p:spPr>
            <a:xfrm>
              <a:off x="1701310" y="2292367"/>
              <a:ext cx="2067589" cy="969496"/>
            </a:xfrm>
            <a:prstGeom prst="rect">
              <a:avLst/>
            </a:prstGeom>
            <a:noFill/>
          </p:spPr>
          <p:txBody>
            <a:bodyPr wrap="square" rtlCol="0">
              <a:spAutoFit/>
            </a:bodyPr>
            <a:lstStyle/>
            <a:p>
              <a:pPr>
                <a:lnSpc>
                  <a:spcPct val="150000"/>
                </a:lnSpc>
              </a:pPr>
              <a:r>
                <a:rPr lang="en-US" altLang="zh-CN" sz="2800" dirty="0" smtClean="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rPr>
                <a:t>Content</a:t>
              </a:r>
              <a:endParaRPr lang="en-US" altLang="zh-CN" sz="2800" dirty="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endParaRPr>
            </a:p>
            <a:p>
              <a:pPr>
                <a:lnSpc>
                  <a:spcPct val="150000"/>
                </a:lnSpc>
              </a:pPr>
              <a:endParaRPr lang="en-US" sz="10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endParaRPr>
            </a:p>
          </p:txBody>
        </p:sp>
        <p:sp>
          <p:nvSpPr>
            <p:cNvPr id="28" name="Title 4">
              <a:extLst>
                <a:ext uri="{FF2B5EF4-FFF2-40B4-BE49-F238E27FC236}">
                  <a16:creationId xmlns:a16="http://schemas.microsoft.com/office/drawing/2014/main" xmlns="" id="{3CD0C122-3A7E-470F-827B-EE6541D38500}"/>
                </a:ext>
              </a:extLst>
            </p:cNvPr>
            <p:cNvSpPr txBox="1">
              <a:spLocks/>
            </p:cNvSpPr>
            <p:nvPr/>
          </p:nvSpPr>
          <p:spPr>
            <a:xfrm>
              <a:off x="1701311" y="2256765"/>
              <a:ext cx="1522852"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dist"/>
              <a:endParaRPr lang="en-US" sz="20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endParaRPr>
            </a:p>
          </p:txBody>
        </p:sp>
        <p:sp>
          <p:nvSpPr>
            <p:cNvPr id="29" name="Rectangle 17">
              <a:extLst>
                <a:ext uri="{FF2B5EF4-FFF2-40B4-BE49-F238E27FC236}">
                  <a16:creationId xmlns:a16="http://schemas.microsoft.com/office/drawing/2014/main" xmlns="" id="{61AEE96F-5AA5-49B3-9078-20EDFB460B89}"/>
                </a:ext>
              </a:extLst>
            </p:cNvPr>
            <p:cNvSpPr/>
            <p:nvPr/>
          </p:nvSpPr>
          <p:spPr>
            <a:xfrm>
              <a:off x="838200" y="2325510"/>
              <a:ext cx="699912" cy="699912"/>
            </a:xfrm>
            <a:prstGeom prst="rect">
              <a:avLst/>
            </a:prstGeom>
            <a:noFill/>
            <a:ln>
              <a:solidFill>
                <a:srgbClr val="652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WenYue GuDianMingChaoTi (Non-Commercial Use)" pitchFamily="50" charset="-122"/>
                  <a:ea typeface="WenYue GuDianMingChaoTi (Non-Commercial Use)" pitchFamily="50" charset="-122"/>
                  <a:cs typeface="+mn-ea"/>
                  <a:sym typeface="WenYue GuDianMingChaoTi (Non-Commercial Use)" pitchFamily="50" charset="-122"/>
                </a:rPr>
                <a:t>03</a:t>
              </a:r>
            </a:p>
          </p:txBody>
        </p:sp>
      </p:grpSp>
      <p:pic>
        <p:nvPicPr>
          <p:cNvPr id="30" name="图片占位符 18">
            <a:extLst>
              <a:ext uri="{FF2B5EF4-FFF2-40B4-BE49-F238E27FC236}">
                <a16:creationId xmlns:a16="http://schemas.microsoft.com/office/drawing/2014/main" xmlns="" id="{8917C4E3-D5BD-4DB5-A5BF-ABB0886C0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110" y="1593362"/>
            <a:ext cx="1520793" cy="1346275"/>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1520793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0 h 1501110"/>
              <a:gd name="connsiteX1" fmla="*/ 769972 w 3362570"/>
              <a:gd name="connsiteY1" fmla="*/ 0 h 1501110"/>
              <a:gd name="connsiteX2" fmla="*/ 778210 w 3362570"/>
              <a:gd name="connsiteY2" fmla="*/ 685 h 1501110"/>
              <a:gd name="connsiteX3" fmla="*/ 920995 w 3362570"/>
              <a:gd name="connsiteY3" fmla="*/ 6172 h 1501110"/>
              <a:gd name="connsiteX4" fmla="*/ 1093000 w 3362570"/>
              <a:gd name="connsiteY4" fmla="*/ 28119 h 1501110"/>
              <a:gd name="connsiteX5" fmla="*/ 1251204 w 3362570"/>
              <a:gd name="connsiteY5" fmla="*/ 72699 h 1501110"/>
              <a:gd name="connsiteX6" fmla="*/ 1383922 w 3362570"/>
              <a:gd name="connsiteY6" fmla="*/ 146702 h 1501110"/>
              <a:gd name="connsiteX7" fmla="*/ 1503544 w 3362570"/>
              <a:gd name="connsiteY7" fmla="*/ 321112 h 1501110"/>
              <a:gd name="connsiteX8" fmla="*/ 1518399 w 3362570"/>
              <a:gd name="connsiteY8" fmla="*/ 405746 h 1501110"/>
              <a:gd name="connsiteX9" fmla="*/ 1520793 w 3362570"/>
              <a:gd name="connsiteY9" fmla="*/ 423990 h 1501110"/>
              <a:gd name="connsiteX10" fmla="*/ 1520793 w 3362570"/>
              <a:gd name="connsiteY10" fmla="*/ 453344 h 1501110"/>
              <a:gd name="connsiteX11" fmla="*/ 1518893 w 3362570"/>
              <a:gd name="connsiteY11" fmla="*/ 465277 h 1501110"/>
              <a:gd name="connsiteX12" fmla="*/ 1497066 w 3362570"/>
              <a:gd name="connsiteY12" fmla="*/ 602447 h 1501110"/>
              <a:gd name="connsiteX13" fmla="*/ 1434544 w 3362570"/>
              <a:gd name="connsiteY13" fmla="*/ 781041 h 1501110"/>
              <a:gd name="connsiteX14" fmla="*/ 1307037 w 3362570"/>
              <a:gd name="connsiteY14" fmla="*/ 1025271 h 1501110"/>
              <a:gd name="connsiteX15" fmla="*/ 1154395 w 3362570"/>
              <a:gd name="connsiteY15" fmla="*/ 1243782 h 1501110"/>
              <a:gd name="connsiteX16" fmla="*/ 1027240 w 3362570"/>
              <a:gd name="connsiteY16" fmla="*/ 1371760 h 1501110"/>
              <a:gd name="connsiteX17" fmla="*/ 904942 w 3362570"/>
              <a:gd name="connsiteY17" fmla="*/ 1448576 h 1501110"/>
              <a:gd name="connsiteX18" fmla="*/ 790813 w 3362570"/>
              <a:gd name="connsiteY18" fmla="*/ 1479232 h 1501110"/>
              <a:gd name="connsiteX19" fmla="*/ 771240 w 3362570"/>
              <a:gd name="connsiteY19" fmla="*/ 1481428 h 1501110"/>
              <a:gd name="connsiteX20" fmla="*/ 748287 w 3362570"/>
              <a:gd name="connsiteY20" fmla="*/ 1481428 h 1501110"/>
              <a:gd name="connsiteX21" fmla="*/ 742654 w 3362570"/>
              <a:gd name="connsiteY21" fmla="*/ 1480398 h 1501110"/>
              <a:gd name="connsiteX22" fmla="*/ 709070 w 3362570"/>
              <a:gd name="connsiteY22" fmla="*/ 1476763 h 1501110"/>
              <a:gd name="connsiteX23" fmla="*/ 583605 w 3362570"/>
              <a:gd name="connsiteY23" fmla="*/ 1433692 h 1501110"/>
              <a:gd name="connsiteX24" fmla="*/ 446311 w 3362570"/>
              <a:gd name="connsiteY24" fmla="*/ 1331570 h 1501110"/>
              <a:gd name="connsiteX25" fmla="*/ 323521 w 3362570"/>
              <a:gd name="connsiteY25" fmla="*/ 1191657 h 1501110"/>
              <a:gd name="connsiteX26" fmla="*/ 103640 w 3362570"/>
              <a:gd name="connsiteY26" fmla="*/ 822946 h 1501110"/>
              <a:gd name="connsiteX27" fmla="*/ 23657 w 3362570"/>
              <a:gd name="connsiteY27" fmla="*/ 607385 h 1501110"/>
              <a:gd name="connsiteX28" fmla="*/ 1056 w 3362570"/>
              <a:gd name="connsiteY28" fmla="*/ 460820 h 1501110"/>
              <a:gd name="connsiteX29" fmla="*/ 0 w 3362570"/>
              <a:gd name="connsiteY29" fmla="*/ 453344 h 1501110"/>
              <a:gd name="connsiteX30" fmla="*/ 0 w 3362570"/>
              <a:gd name="connsiteY30" fmla="*/ 425293 h 1501110"/>
              <a:gd name="connsiteX31" fmla="*/ 1127 w 3362570"/>
              <a:gd name="connsiteY31" fmla="*/ 415896 h 1501110"/>
              <a:gd name="connsiteX32" fmla="*/ 9083 w 3362570"/>
              <a:gd name="connsiteY32" fmla="*/ 348889 h 1501110"/>
              <a:gd name="connsiteX33" fmla="*/ 100190 w 3362570"/>
              <a:gd name="connsiteY33" fmla="*/ 178662 h 1501110"/>
              <a:gd name="connsiteX34" fmla="*/ 216713 w 3362570"/>
              <a:gd name="connsiteY34" fmla="*/ 95950 h 1501110"/>
              <a:gd name="connsiteX35" fmla="*/ 379847 w 3362570"/>
              <a:gd name="connsiteY35" fmla="*/ 38339 h 1501110"/>
              <a:gd name="connsiteX36" fmla="*/ 519816 w 3362570"/>
              <a:gd name="connsiteY36" fmla="*/ 13854 h 1501110"/>
              <a:gd name="connsiteX37" fmla="*/ 632890 w 3362570"/>
              <a:gd name="connsiteY37" fmla="*/ 4115 h 1501110"/>
              <a:gd name="connsiteX38" fmla="*/ 745118 w 3362570"/>
              <a:gd name="connsiteY38" fmla="*/ 685 h 1501110"/>
              <a:gd name="connsiteX39" fmla="*/ 750822 w 3362570"/>
              <a:gd name="connsiteY39" fmla="*/ 0 h 1501110"/>
              <a:gd name="connsiteX40" fmla="*/ 1881142 w 3362570"/>
              <a:gd name="connsiteY40" fmla="*/ 1501110 h 1501110"/>
              <a:gd name="connsiteX41" fmla="*/ 3362570 w 3362570"/>
              <a:gd name="connsiteY41" fmla="*/ 1501110 h 1501110"/>
              <a:gd name="connsiteX42" fmla="*/ 1881142 w 3362570"/>
              <a:gd name="connsiteY42" fmla="*/ 1501110 h 1501110"/>
              <a:gd name="connsiteX0" fmla="*/ 750822 w 1520793"/>
              <a:gd name="connsiteY0" fmla="*/ 0 h 1481428"/>
              <a:gd name="connsiteX1" fmla="*/ 769972 w 1520793"/>
              <a:gd name="connsiteY1" fmla="*/ 0 h 1481428"/>
              <a:gd name="connsiteX2" fmla="*/ 778210 w 1520793"/>
              <a:gd name="connsiteY2" fmla="*/ 685 h 1481428"/>
              <a:gd name="connsiteX3" fmla="*/ 920995 w 1520793"/>
              <a:gd name="connsiteY3" fmla="*/ 6172 h 1481428"/>
              <a:gd name="connsiteX4" fmla="*/ 1093000 w 1520793"/>
              <a:gd name="connsiteY4" fmla="*/ 28119 h 1481428"/>
              <a:gd name="connsiteX5" fmla="*/ 1251204 w 1520793"/>
              <a:gd name="connsiteY5" fmla="*/ 72699 h 1481428"/>
              <a:gd name="connsiteX6" fmla="*/ 1383922 w 1520793"/>
              <a:gd name="connsiteY6" fmla="*/ 146702 h 1481428"/>
              <a:gd name="connsiteX7" fmla="*/ 1503544 w 1520793"/>
              <a:gd name="connsiteY7" fmla="*/ 321112 h 1481428"/>
              <a:gd name="connsiteX8" fmla="*/ 1518399 w 1520793"/>
              <a:gd name="connsiteY8" fmla="*/ 405746 h 1481428"/>
              <a:gd name="connsiteX9" fmla="*/ 1520793 w 1520793"/>
              <a:gd name="connsiteY9" fmla="*/ 423990 h 1481428"/>
              <a:gd name="connsiteX10" fmla="*/ 1520793 w 1520793"/>
              <a:gd name="connsiteY10" fmla="*/ 453344 h 1481428"/>
              <a:gd name="connsiteX11" fmla="*/ 1518893 w 1520793"/>
              <a:gd name="connsiteY11" fmla="*/ 465277 h 1481428"/>
              <a:gd name="connsiteX12" fmla="*/ 1497066 w 1520793"/>
              <a:gd name="connsiteY12" fmla="*/ 602447 h 1481428"/>
              <a:gd name="connsiteX13" fmla="*/ 1434544 w 1520793"/>
              <a:gd name="connsiteY13" fmla="*/ 781041 h 1481428"/>
              <a:gd name="connsiteX14" fmla="*/ 1307037 w 1520793"/>
              <a:gd name="connsiteY14" fmla="*/ 1025271 h 1481428"/>
              <a:gd name="connsiteX15" fmla="*/ 1154395 w 1520793"/>
              <a:gd name="connsiteY15" fmla="*/ 1243782 h 1481428"/>
              <a:gd name="connsiteX16" fmla="*/ 1027240 w 1520793"/>
              <a:gd name="connsiteY16" fmla="*/ 1371760 h 1481428"/>
              <a:gd name="connsiteX17" fmla="*/ 904942 w 1520793"/>
              <a:gd name="connsiteY17" fmla="*/ 1448576 h 1481428"/>
              <a:gd name="connsiteX18" fmla="*/ 790813 w 1520793"/>
              <a:gd name="connsiteY18" fmla="*/ 1479232 h 1481428"/>
              <a:gd name="connsiteX19" fmla="*/ 771240 w 1520793"/>
              <a:gd name="connsiteY19" fmla="*/ 1481428 h 1481428"/>
              <a:gd name="connsiteX20" fmla="*/ 748287 w 1520793"/>
              <a:gd name="connsiteY20" fmla="*/ 1481428 h 1481428"/>
              <a:gd name="connsiteX21" fmla="*/ 742654 w 1520793"/>
              <a:gd name="connsiteY21" fmla="*/ 1480398 h 1481428"/>
              <a:gd name="connsiteX22" fmla="*/ 709070 w 1520793"/>
              <a:gd name="connsiteY22" fmla="*/ 1476763 h 1481428"/>
              <a:gd name="connsiteX23" fmla="*/ 583605 w 1520793"/>
              <a:gd name="connsiteY23" fmla="*/ 1433692 h 1481428"/>
              <a:gd name="connsiteX24" fmla="*/ 446311 w 1520793"/>
              <a:gd name="connsiteY24" fmla="*/ 1331570 h 1481428"/>
              <a:gd name="connsiteX25" fmla="*/ 323521 w 1520793"/>
              <a:gd name="connsiteY25" fmla="*/ 1191657 h 1481428"/>
              <a:gd name="connsiteX26" fmla="*/ 103640 w 1520793"/>
              <a:gd name="connsiteY26" fmla="*/ 822946 h 1481428"/>
              <a:gd name="connsiteX27" fmla="*/ 23657 w 1520793"/>
              <a:gd name="connsiteY27" fmla="*/ 607385 h 1481428"/>
              <a:gd name="connsiteX28" fmla="*/ 1056 w 1520793"/>
              <a:gd name="connsiteY28" fmla="*/ 460820 h 1481428"/>
              <a:gd name="connsiteX29" fmla="*/ 0 w 1520793"/>
              <a:gd name="connsiteY29" fmla="*/ 453344 h 1481428"/>
              <a:gd name="connsiteX30" fmla="*/ 0 w 1520793"/>
              <a:gd name="connsiteY30" fmla="*/ 425293 h 1481428"/>
              <a:gd name="connsiteX31" fmla="*/ 1127 w 1520793"/>
              <a:gd name="connsiteY31" fmla="*/ 415896 h 1481428"/>
              <a:gd name="connsiteX32" fmla="*/ 9083 w 1520793"/>
              <a:gd name="connsiteY32" fmla="*/ 348889 h 1481428"/>
              <a:gd name="connsiteX33" fmla="*/ 100190 w 1520793"/>
              <a:gd name="connsiteY33" fmla="*/ 178662 h 1481428"/>
              <a:gd name="connsiteX34" fmla="*/ 216713 w 1520793"/>
              <a:gd name="connsiteY34" fmla="*/ 95950 h 1481428"/>
              <a:gd name="connsiteX35" fmla="*/ 379847 w 1520793"/>
              <a:gd name="connsiteY35" fmla="*/ 38339 h 1481428"/>
              <a:gd name="connsiteX36" fmla="*/ 519816 w 1520793"/>
              <a:gd name="connsiteY36" fmla="*/ 13854 h 1481428"/>
              <a:gd name="connsiteX37" fmla="*/ 632890 w 1520793"/>
              <a:gd name="connsiteY37" fmla="*/ 4115 h 1481428"/>
              <a:gd name="connsiteX38" fmla="*/ 745118 w 1520793"/>
              <a:gd name="connsiteY38" fmla="*/ 685 h 1481428"/>
              <a:gd name="connsiteX39" fmla="*/ 750822 w 1520793"/>
              <a:gd name="connsiteY39" fmla="*/ 0 h 1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pic>
        <p:nvPicPr>
          <p:cNvPr id="31" name="图片占位符 19">
            <a:extLst>
              <a:ext uri="{FF2B5EF4-FFF2-40B4-BE49-F238E27FC236}">
                <a16:creationId xmlns:a16="http://schemas.microsoft.com/office/drawing/2014/main" xmlns="" id="{F8082CE0-3A8C-49E0-B172-8117D99A4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3424" y="1515866"/>
            <a:ext cx="1520793" cy="1441243"/>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1520793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0 h 1501110"/>
              <a:gd name="connsiteX1" fmla="*/ 769972 w 3362570"/>
              <a:gd name="connsiteY1" fmla="*/ 0 h 1501110"/>
              <a:gd name="connsiteX2" fmla="*/ 778210 w 3362570"/>
              <a:gd name="connsiteY2" fmla="*/ 685 h 1501110"/>
              <a:gd name="connsiteX3" fmla="*/ 920995 w 3362570"/>
              <a:gd name="connsiteY3" fmla="*/ 6172 h 1501110"/>
              <a:gd name="connsiteX4" fmla="*/ 1093000 w 3362570"/>
              <a:gd name="connsiteY4" fmla="*/ 28119 h 1501110"/>
              <a:gd name="connsiteX5" fmla="*/ 1251204 w 3362570"/>
              <a:gd name="connsiteY5" fmla="*/ 72699 h 1501110"/>
              <a:gd name="connsiteX6" fmla="*/ 1383922 w 3362570"/>
              <a:gd name="connsiteY6" fmla="*/ 146702 h 1501110"/>
              <a:gd name="connsiteX7" fmla="*/ 1503544 w 3362570"/>
              <a:gd name="connsiteY7" fmla="*/ 321112 h 1501110"/>
              <a:gd name="connsiteX8" fmla="*/ 1518399 w 3362570"/>
              <a:gd name="connsiteY8" fmla="*/ 405746 h 1501110"/>
              <a:gd name="connsiteX9" fmla="*/ 1520793 w 3362570"/>
              <a:gd name="connsiteY9" fmla="*/ 423990 h 1501110"/>
              <a:gd name="connsiteX10" fmla="*/ 1520793 w 3362570"/>
              <a:gd name="connsiteY10" fmla="*/ 453344 h 1501110"/>
              <a:gd name="connsiteX11" fmla="*/ 1518893 w 3362570"/>
              <a:gd name="connsiteY11" fmla="*/ 465277 h 1501110"/>
              <a:gd name="connsiteX12" fmla="*/ 1497066 w 3362570"/>
              <a:gd name="connsiteY12" fmla="*/ 602447 h 1501110"/>
              <a:gd name="connsiteX13" fmla="*/ 1434544 w 3362570"/>
              <a:gd name="connsiteY13" fmla="*/ 781041 h 1501110"/>
              <a:gd name="connsiteX14" fmla="*/ 1307037 w 3362570"/>
              <a:gd name="connsiteY14" fmla="*/ 1025271 h 1501110"/>
              <a:gd name="connsiteX15" fmla="*/ 1154395 w 3362570"/>
              <a:gd name="connsiteY15" fmla="*/ 1243782 h 1501110"/>
              <a:gd name="connsiteX16" fmla="*/ 1027240 w 3362570"/>
              <a:gd name="connsiteY16" fmla="*/ 1371760 h 1501110"/>
              <a:gd name="connsiteX17" fmla="*/ 904942 w 3362570"/>
              <a:gd name="connsiteY17" fmla="*/ 1448576 h 1501110"/>
              <a:gd name="connsiteX18" fmla="*/ 790813 w 3362570"/>
              <a:gd name="connsiteY18" fmla="*/ 1479232 h 1501110"/>
              <a:gd name="connsiteX19" fmla="*/ 771240 w 3362570"/>
              <a:gd name="connsiteY19" fmla="*/ 1481428 h 1501110"/>
              <a:gd name="connsiteX20" fmla="*/ 748287 w 3362570"/>
              <a:gd name="connsiteY20" fmla="*/ 1481428 h 1501110"/>
              <a:gd name="connsiteX21" fmla="*/ 742654 w 3362570"/>
              <a:gd name="connsiteY21" fmla="*/ 1480398 h 1501110"/>
              <a:gd name="connsiteX22" fmla="*/ 709070 w 3362570"/>
              <a:gd name="connsiteY22" fmla="*/ 1476763 h 1501110"/>
              <a:gd name="connsiteX23" fmla="*/ 583605 w 3362570"/>
              <a:gd name="connsiteY23" fmla="*/ 1433692 h 1501110"/>
              <a:gd name="connsiteX24" fmla="*/ 446311 w 3362570"/>
              <a:gd name="connsiteY24" fmla="*/ 1331570 h 1501110"/>
              <a:gd name="connsiteX25" fmla="*/ 323521 w 3362570"/>
              <a:gd name="connsiteY25" fmla="*/ 1191657 h 1501110"/>
              <a:gd name="connsiteX26" fmla="*/ 103640 w 3362570"/>
              <a:gd name="connsiteY26" fmla="*/ 822946 h 1501110"/>
              <a:gd name="connsiteX27" fmla="*/ 23657 w 3362570"/>
              <a:gd name="connsiteY27" fmla="*/ 607385 h 1501110"/>
              <a:gd name="connsiteX28" fmla="*/ 1056 w 3362570"/>
              <a:gd name="connsiteY28" fmla="*/ 460820 h 1501110"/>
              <a:gd name="connsiteX29" fmla="*/ 0 w 3362570"/>
              <a:gd name="connsiteY29" fmla="*/ 453344 h 1501110"/>
              <a:gd name="connsiteX30" fmla="*/ 0 w 3362570"/>
              <a:gd name="connsiteY30" fmla="*/ 425293 h 1501110"/>
              <a:gd name="connsiteX31" fmla="*/ 1127 w 3362570"/>
              <a:gd name="connsiteY31" fmla="*/ 415896 h 1501110"/>
              <a:gd name="connsiteX32" fmla="*/ 9083 w 3362570"/>
              <a:gd name="connsiteY32" fmla="*/ 348889 h 1501110"/>
              <a:gd name="connsiteX33" fmla="*/ 100190 w 3362570"/>
              <a:gd name="connsiteY33" fmla="*/ 178662 h 1501110"/>
              <a:gd name="connsiteX34" fmla="*/ 216713 w 3362570"/>
              <a:gd name="connsiteY34" fmla="*/ 95950 h 1501110"/>
              <a:gd name="connsiteX35" fmla="*/ 379847 w 3362570"/>
              <a:gd name="connsiteY35" fmla="*/ 38339 h 1501110"/>
              <a:gd name="connsiteX36" fmla="*/ 519816 w 3362570"/>
              <a:gd name="connsiteY36" fmla="*/ 13854 h 1501110"/>
              <a:gd name="connsiteX37" fmla="*/ 632890 w 3362570"/>
              <a:gd name="connsiteY37" fmla="*/ 4115 h 1501110"/>
              <a:gd name="connsiteX38" fmla="*/ 745118 w 3362570"/>
              <a:gd name="connsiteY38" fmla="*/ 685 h 1501110"/>
              <a:gd name="connsiteX39" fmla="*/ 750822 w 3362570"/>
              <a:gd name="connsiteY39" fmla="*/ 0 h 1501110"/>
              <a:gd name="connsiteX40" fmla="*/ 1881142 w 3362570"/>
              <a:gd name="connsiteY40" fmla="*/ 1501110 h 1501110"/>
              <a:gd name="connsiteX41" fmla="*/ 3362570 w 3362570"/>
              <a:gd name="connsiteY41" fmla="*/ 1501110 h 1501110"/>
              <a:gd name="connsiteX42" fmla="*/ 1881142 w 3362570"/>
              <a:gd name="connsiteY42" fmla="*/ 1501110 h 1501110"/>
              <a:gd name="connsiteX0" fmla="*/ 750822 w 1520793"/>
              <a:gd name="connsiteY0" fmla="*/ 0 h 1481428"/>
              <a:gd name="connsiteX1" fmla="*/ 769972 w 1520793"/>
              <a:gd name="connsiteY1" fmla="*/ 0 h 1481428"/>
              <a:gd name="connsiteX2" fmla="*/ 778210 w 1520793"/>
              <a:gd name="connsiteY2" fmla="*/ 685 h 1481428"/>
              <a:gd name="connsiteX3" fmla="*/ 920995 w 1520793"/>
              <a:gd name="connsiteY3" fmla="*/ 6172 h 1481428"/>
              <a:gd name="connsiteX4" fmla="*/ 1093000 w 1520793"/>
              <a:gd name="connsiteY4" fmla="*/ 28119 h 1481428"/>
              <a:gd name="connsiteX5" fmla="*/ 1251204 w 1520793"/>
              <a:gd name="connsiteY5" fmla="*/ 72699 h 1481428"/>
              <a:gd name="connsiteX6" fmla="*/ 1383922 w 1520793"/>
              <a:gd name="connsiteY6" fmla="*/ 146702 h 1481428"/>
              <a:gd name="connsiteX7" fmla="*/ 1503544 w 1520793"/>
              <a:gd name="connsiteY7" fmla="*/ 321112 h 1481428"/>
              <a:gd name="connsiteX8" fmla="*/ 1518399 w 1520793"/>
              <a:gd name="connsiteY8" fmla="*/ 405746 h 1481428"/>
              <a:gd name="connsiteX9" fmla="*/ 1520793 w 1520793"/>
              <a:gd name="connsiteY9" fmla="*/ 423990 h 1481428"/>
              <a:gd name="connsiteX10" fmla="*/ 1520793 w 1520793"/>
              <a:gd name="connsiteY10" fmla="*/ 453344 h 1481428"/>
              <a:gd name="connsiteX11" fmla="*/ 1518893 w 1520793"/>
              <a:gd name="connsiteY11" fmla="*/ 465277 h 1481428"/>
              <a:gd name="connsiteX12" fmla="*/ 1497066 w 1520793"/>
              <a:gd name="connsiteY12" fmla="*/ 602447 h 1481428"/>
              <a:gd name="connsiteX13" fmla="*/ 1434544 w 1520793"/>
              <a:gd name="connsiteY13" fmla="*/ 781041 h 1481428"/>
              <a:gd name="connsiteX14" fmla="*/ 1307037 w 1520793"/>
              <a:gd name="connsiteY14" fmla="*/ 1025271 h 1481428"/>
              <a:gd name="connsiteX15" fmla="*/ 1154395 w 1520793"/>
              <a:gd name="connsiteY15" fmla="*/ 1243782 h 1481428"/>
              <a:gd name="connsiteX16" fmla="*/ 1027240 w 1520793"/>
              <a:gd name="connsiteY16" fmla="*/ 1371760 h 1481428"/>
              <a:gd name="connsiteX17" fmla="*/ 904942 w 1520793"/>
              <a:gd name="connsiteY17" fmla="*/ 1448576 h 1481428"/>
              <a:gd name="connsiteX18" fmla="*/ 790813 w 1520793"/>
              <a:gd name="connsiteY18" fmla="*/ 1479232 h 1481428"/>
              <a:gd name="connsiteX19" fmla="*/ 771240 w 1520793"/>
              <a:gd name="connsiteY19" fmla="*/ 1481428 h 1481428"/>
              <a:gd name="connsiteX20" fmla="*/ 748287 w 1520793"/>
              <a:gd name="connsiteY20" fmla="*/ 1481428 h 1481428"/>
              <a:gd name="connsiteX21" fmla="*/ 742654 w 1520793"/>
              <a:gd name="connsiteY21" fmla="*/ 1480398 h 1481428"/>
              <a:gd name="connsiteX22" fmla="*/ 709070 w 1520793"/>
              <a:gd name="connsiteY22" fmla="*/ 1476763 h 1481428"/>
              <a:gd name="connsiteX23" fmla="*/ 583605 w 1520793"/>
              <a:gd name="connsiteY23" fmla="*/ 1433692 h 1481428"/>
              <a:gd name="connsiteX24" fmla="*/ 446311 w 1520793"/>
              <a:gd name="connsiteY24" fmla="*/ 1331570 h 1481428"/>
              <a:gd name="connsiteX25" fmla="*/ 323521 w 1520793"/>
              <a:gd name="connsiteY25" fmla="*/ 1191657 h 1481428"/>
              <a:gd name="connsiteX26" fmla="*/ 103640 w 1520793"/>
              <a:gd name="connsiteY26" fmla="*/ 822946 h 1481428"/>
              <a:gd name="connsiteX27" fmla="*/ 23657 w 1520793"/>
              <a:gd name="connsiteY27" fmla="*/ 607385 h 1481428"/>
              <a:gd name="connsiteX28" fmla="*/ 1056 w 1520793"/>
              <a:gd name="connsiteY28" fmla="*/ 460820 h 1481428"/>
              <a:gd name="connsiteX29" fmla="*/ 0 w 1520793"/>
              <a:gd name="connsiteY29" fmla="*/ 453344 h 1481428"/>
              <a:gd name="connsiteX30" fmla="*/ 0 w 1520793"/>
              <a:gd name="connsiteY30" fmla="*/ 425293 h 1481428"/>
              <a:gd name="connsiteX31" fmla="*/ 1127 w 1520793"/>
              <a:gd name="connsiteY31" fmla="*/ 415896 h 1481428"/>
              <a:gd name="connsiteX32" fmla="*/ 9083 w 1520793"/>
              <a:gd name="connsiteY32" fmla="*/ 348889 h 1481428"/>
              <a:gd name="connsiteX33" fmla="*/ 100190 w 1520793"/>
              <a:gd name="connsiteY33" fmla="*/ 178662 h 1481428"/>
              <a:gd name="connsiteX34" fmla="*/ 216713 w 1520793"/>
              <a:gd name="connsiteY34" fmla="*/ 95950 h 1481428"/>
              <a:gd name="connsiteX35" fmla="*/ 379847 w 1520793"/>
              <a:gd name="connsiteY35" fmla="*/ 38339 h 1481428"/>
              <a:gd name="connsiteX36" fmla="*/ 519816 w 1520793"/>
              <a:gd name="connsiteY36" fmla="*/ 13854 h 1481428"/>
              <a:gd name="connsiteX37" fmla="*/ 632890 w 1520793"/>
              <a:gd name="connsiteY37" fmla="*/ 4115 h 1481428"/>
              <a:gd name="connsiteX38" fmla="*/ 745118 w 1520793"/>
              <a:gd name="connsiteY38" fmla="*/ 685 h 1481428"/>
              <a:gd name="connsiteX39" fmla="*/ 750822 w 1520793"/>
              <a:gd name="connsiteY39" fmla="*/ 0 h 1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pic>
        <p:nvPicPr>
          <p:cNvPr id="32" name="图片占位符 5">
            <a:extLst>
              <a:ext uri="{FF2B5EF4-FFF2-40B4-BE49-F238E27FC236}">
                <a16:creationId xmlns:a16="http://schemas.microsoft.com/office/drawing/2014/main" xmlns="" id="{DCF9BC12-501C-4F91-A559-EF131201CF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2276" y="1559181"/>
            <a:ext cx="1520793" cy="1354613"/>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1520793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 fmla="*/ 750822 w 3362570"/>
              <a:gd name="connsiteY0" fmla="*/ 0 h 1501110"/>
              <a:gd name="connsiteX1" fmla="*/ 769972 w 3362570"/>
              <a:gd name="connsiteY1" fmla="*/ 0 h 1501110"/>
              <a:gd name="connsiteX2" fmla="*/ 778210 w 3362570"/>
              <a:gd name="connsiteY2" fmla="*/ 685 h 1501110"/>
              <a:gd name="connsiteX3" fmla="*/ 920995 w 3362570"/>
              <a:gd name="connsiteY3" fmla="*/ 6172 h 1501110"/>
              <a:gd name="connsiteX4" fmla="*/ 1093000 w 3362570"/>
              <a:gd name="connsiteY4" fmla="*/ 28119 h 1501110"/>
              <a:gd name="connsiteX5" fmla="*/ 1251204 w 3362570"/>
              <a:gd name="connsiteY5" fmla="*/ 72699 h 1501110"/>
              <a:gd name="connsiteX6" fmla="*/ 1383922 w 3362570"/>
              <a:gd name="connsiteY6" fmla="*/ 146702 h 1501110"/>
              <a:gd name="connsiteX7" fmla="*/ 1503544 w 3362570"/>
              <a:gd name="connsiteY7" fmla="*/ 321112 h 1501110"/>
              <a:gd name="connsiteX8" fmla="*/ 1518399 w 3362570"/>
              <a:gd name="connsiteY8" fmla="*/ 405746 h 1501110"/>
              <a:gd name="connsiteX9" fmla="*/ 1520793 w 3362570"/>
              <a:gd name="connsiteY9" fmla="*/ 423990 h 1501110"/>
              <a:gd name="connsiteX10" fmla="*/ 1520793 w 3362570"/>
              <a:gd name="connsiteY10" fmla="*/ 453344 h 1501110"/>
              <a:gd name="connsiteX11" fmla="*/ 1518893 w 3362570"/>
              <a:gd name="connsiteY11" fmla="*/ 465277 h 1501110"/>
              <a:gd name="connsiteX12" fmla="*/ 1497066 w 3362570"/>
              <a:gd name="connsiteY12" fmla="*/ 602447 h 1501110"/>
              <a:gd name="connsiteX13" fmla="*/ 1434544 w 3362570"/>
              <a:gd name="connsiteY13" fmla="*/ 781041 h 1501110"/>
              <a:gd name="connsiteX14" fmla="*/ 1307037 w 3362570"/>
              <a:gd name="connsiteY14" fmla="*/ 1025271 h 1501110"/>
              <a:gd name="connsiteX15" fmla="*/ 1154395 w 3362570"/>
              <a:gd name="connsiteY15" fmla="*/ 1243782 h 1501110"/>
              <a:gd name="connsiteX16" fmla="*/ 1027240 w 3362570"/>
              <a:gd name="connsiteY16" fmla="*/ 1371760 h 1501110"/>
              <a:gd name="connsiteX17" fmla="*/ 904942 w 3362570"/>
              <a:gd name="connsiteY17" fmla="*/ 1448576 h 1501110"/>
              <a:gd name="connsiteX18" fmla="*/ 790813 w 3362570"/>
              <a:gd name="connsiteY18" fmla="*/ 1479232 h 1501110"/>
              <a:gd name="connsiteX19" fmla="*/ 771240 w 3362570"/>
              <a:gd name="connsiteY19" fmla="*/ 1481428 h 1501110"/>
              <a:gd name="connsiteX20" fmla="*/ 748287 w 3362570"/>
              <a:gd name="connsiteY20" fmla="*/ 1481428 h 1501110"/>
              <a:gd name="connsiteX21" fmla="*/ 742654 w 3362570"/>
              <a:gd name="connsiteY21" fmla="*/ 1480398 h 1501110"/>
              <a:gd name="connsiteX22" fmla="*/ 709070 w 3362570"/>
              <a:gd name="connsiteY22" fmla="*/ 1476763 h 1501110"/>
              <a:gd name="connsiteX23" fmla="*/ 583605 w 3362570"/>
              <a:gd name="connsiteY23" fmla="*/ 1433692 h 1501110"/>
              <a:gd name="connsiteX24" fmla="*/ 446311 w 3362570"/>
              <a:gd name="connsiteY24" fmla="*/ 1331570 h 1501110"/>
              <a:gd name="connsiteX25" fmla="*/ 323521 w 3362570"/>
              <a:gd name="connsiteY25" fmla="*/ 1191657 h 1501110"/>
              <a:gd name="connsiteX26" fmla="*/ 103640 w 3362570"/>
              <a:gd name="connsiteY26" fmla="*/ 822946 h 1501110"/>
              <a:gd name="connsiteX27" fmla="*/ 23657 w 3362570"/>
              <a:gd name="connsiteY27" fmla="*/ 607385 h 1501110"/>
              <a:gd name="connsiteX28" fmla="*/ 1056 w 3362570"/>
              <a:gd name="connsiteY28" fmla="*/ 460820 h 1501110"/>
              <a:gd name="connsiteX29" fmla="*/ 0 w 3362570"/>
              <a:gd name="connsiteY29" fmla="*/ 453344 h 1501110"/>
              <a:gd name="connsiteX30" fmla="*/ 0 w 3362570"/>
              <a:gd name="connsiteY30" fmla="*/ 425293 h 1501110"/>
              <a:gd name="connsiteX31" fmla="*/ 1127 w 3362570"/>
              <a:gd name="connsiteY31" fmla="*/ 415896 h 1501110"/>
              <a:gd name="connsiteX32" fmla="*/ 9083 w 3362570"/>
              <a:gd name="connsiteY32" fmla="*/ 348889 h 1501110"/>
              <a:gd name="connsiteX33" fmla="*/ 100190 w 3362570"/>
              <a:gd name="connsiteY33" fmla="*/ 178662 h 1501110"/>
              <a:gd name="connsiteX34" fmla="*/ 216713 w 3362570"/>
              <a:gd name="connsiteY34" fmla="*/ 95950 h 1501110"/>
              <a:gd name="connsiteX35" fmla="*/ 379847 w 3362570"/>
              <a:gd name="connsiteY35" fmla="*/ 38339 h 1501110"/>
              <a:gd name="connsiteX36" fmla="*/ 519816 w 3362570"/>
              <a:gd name="connsiteY36" fmla="*/ 13854 h 1501110"/>
              <a:gd name="connsiteX37" fmla="*/ 632890 w 3362570"/>
              <a:gd name="connsiteY37" fmla="*/ 4115 h 1501110"/>
              <a:gd name="connsiteX38" fmla="*/ 745118 w 3362570"/>
              <a:gd name="connsiteY38" fmla="*/ 685 h 1501110"/>
              <a:gd name="connsiteX39" fmla="*/ 750822 w 3362570"/>
              <a:gd name="connsiteY39" fmla="*/ 0 h 1501110"/>
              <a:gd name="connsiteX40" fmla="*/ 1881142 w 3362570"/>
              <a:gd name="connsiteY40" fmla="*/ 1501110 h 1501110"/>
              <a:gd name="connsiteX41" fmla="*/ 3362570 w 3362570"/>
              <a:gd name="connsiteY41" fmla="*/ 1501110 h 1501110"/>
              <a:gd name="connsiteX42" fmla="*/ 1881142 w 3362570"/>
              <a:gd name="connsiteY42" fmla="*/ 1501110 h 1501110"/>
              <a:gd name="connsiteX0" fmla="*/ 750822 w 1520793"/>
              <a:gd name="connsiteY0" fmla="*/ 0 h 1481428"/>
              <a:gd name="connsiteX1" fmla="*/ 769972 w 1520793"/>
              <a:gd name="connsiteY1" fmla="*/ 0 h 1481428"/>
              <a:gd name="connsiteX2" fmla="*/ 778210 w 1520793"/>
              <a:gd name="connsiteY2" fmla="*/ 685 h 1481428"/>
              <a:gd name="connsiteX3" fmla="*/ 920995 w 1520793"/>
              <a:gd name="connsiteY3" fmla="*/ 6172 h 1481428"/>
              <a:gd name="connsiteX4" fmla="*/ 1093000 w 1520793"/>
              <a:gd name="connsiteY4" fmla="*/ 28119 h 1481428"/>
              <a:gd name="connsiteX5" fmla="*/ 1251204 w 1520793"/>
              <a:gd name="connsiteY5" fmla="*/ 72699 h 1481428"/>
              <a:gd name="connsiteX6" fmla="*/ 1383922 w 1520793"/>
              <a:gd name="connsiteY6" fmla="*/ 146702 h 1481428"/>
              <a:gd name="connsiteX7" fmla="*/ 1503544 w 1520793"/>
              <a:gd name="connsiteY7" fmla="*/ 321112 h 1481428"/>
              <a:gd name="connsiteX8" fmla="*/ 1518399 w 1520793"/>
              <a:gd name="connsiteY8" fmla="*/ 405746 h 1481428"/>
              <a:gd name="connsiteX9" fmla="*/ 1520793 w 1520793"/>
              <a:gd name="connsiteY9" fmla="*/ 423990 h 1481428"/>
              <a:gd name="connsiteX10" fmla="*/ 1520793 w 1520793"/>
              <a:gd name="connsiteY10" fmla="*/ 453344 h 1481428"/>
              <a:gd name="connsiteX11" fmla="*/ 1518893 w 1520793"/>
              <a:gd name="connsiteY11" fmla="*/ 465277 h 1481428"/>
              <a:gd name="connsiteX12" fmla="*/ 1497066 w 1520793"/>
              <a:gd name="connsiteY12" fmla="*/ 602447 h 1481428"/>
              <a:gd name="connsiteX13" fmla="*/ 1434544 w 1520793"/>
              <a:gd name="connsiteY13" fmla="*/ 781041 h 1481428"/>
              <a:gd name="connsiteX14" fmla="*/ 1307037 w 1520793"/>
              <a:gd name="connsiteY14" fmla="*/ 1025271 h 1481428"/>
              <a:gd name="connsiteX15" fmla="*/ 1154395 w 1520793"/>
              <a:gd name="connsiteY15" fmla="*/ 1243782 h 1481428"/>
              <a:gd name="connsiteX16" fmla="*/ 1027240 w 1520793"/>
              <a:gd name="connsiteY16" fmla="*/ 1371760 h 1481428"/>
              <a:gd name="connsiteX17" fmla="*/ 904942 w 1520793"/>
              <a:gd name="connsiteY17" fmla="*/ 1448576 h 1481428"/>
              <a:gd name="connsiteX18" fmla="*/ 790813 w 1520793"/>
              <a:gd name="connsiteY18" fmla="*/ 1479232 h 1481428"/>
              <a:gd name="connsiteX19" fmla="*/ 771240 w 1520793"/>
              <a:gd name="connsiteY19" fmla="*/ 1481428 h 1481428"/>
              <a:gd name="connsiteX20" fmla="*/ 748287 w 1520793"/>
              <a:gd name="connsiteY20" fmla="*/ 1481428 h 1481428"/>
              <a:gd name="connsiteX21" fmla="*/ 742654 w 1520793"/>
              <a:gd name="connsiteY21" fmla="*/ 1480398 h 1481428"/>
              <a:gd name="connsiteX22" fmla="*/ 709070 w 1520793"/>
              <a:gd name="connsiteY22" fmla="*/ 1476763 h 1481428"/>
              <a:gd name="connsiteX23" fmla="*/ 583605 w 1520793"/>
              <a:gd name="connsiteY23" fmla="*/ 1433692 h 1481428"/>
              <a:gd name="connsiteX24" fmla="*/ 446311 w 1520793"/>
              <a:gd name="connsiteY24" fmla="*/ 1331570 h 1481428"/>
              <a:gd name="connsiteX25" fmla="*/ 323521 w 1520793"/>
              <a:gd name="connsiteY25" fmla="*/ 1191657 h 1481428"/>
              <a:gd name="connsiteX26" fmla="*/ 103640 w 1520793"/>
              <a:gd name="connsiteY26" fmla="*/ 822946 h 1481428"/>
              <a:gd name="connsiteX27" fmla="*/ 23657 w 1520793"/>
              <a:gd name="connsiteY27" fmla="*/ 607385 h 1481428"/>
              <a:gd name="connsiteX28" fmla="*/ 1056 w 1520793"/>
              <a:gd name="connsiteY28" fmla="*/ 460820 h 1481428"/>
              <a:gd name="connsiteX29" fmla="*/ 0 w 1520793"/>
              <a:gd name="connsiteY29" fmla="*/ 453344 h 1481428"/>
              <a:gd name="connsiteX30" fmla="*/ 0 w 1520793"/>
              <a:gd name="connsiteY30" fmla="*/ 425293 h 1481428"/>
              <a:gd name="connsiteX31" fmla="*/ 1127 w 1520793"/>
              <a:gd name="connsiteY31" fmla="*/ 415896 h 1481428"/>
              <a:gd name="connsiteX32" fmla="*/ 9083 w 1520793"/>
              <a:gd name="connsiteY32" fmla="*/ 348889 h 1481428"/>
              <a:gd name="connsiteX33" fmla="*/ 100190 w 1520793"/>
              <a:gd name="connsiteY33" fmla="*/ 178662 h 1481428"/>
              <a:gd name="connsiteX34" fmla="*/ 216713 w 1520793"/>
              <a:gd name="connsiteY34" fmla="*/ 95950 h 1481428"/>
              <a:gd name="connsiteX35" fmla="*/ 379847 w 1520793"/>
              <a:gd name="connsiteY35" fmla="*/ 38339 h 1481428"/>
              <a:gd name="connsiteX36" fmla="*/ 519816 w 1520793"/>
              <a:gd name="connsiteY36" fmla="*/ 13854 h 1481428"/>
              <a:gd name="connsiteX37" fmla="*/ 632890 w 1520793"/>
              <a:gd name="connsiteY37" fmla="*/ 4115 h 1481428"/>
              <a:gd name="connsiteX38" fmla="*/ 745118 w 1520793"/>
              <a:gd name="connsiteY38" fmla="*/ 685 h 1481428"/>
              <a:gd name="connsiteX39" fmla="*/ 750822 w 1520793"/>
              <a:gd name="connsiteY39" fmla="*/ 0 h 1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sp>
        <p:nvSpPr>
          <p:cNvPr id="2" name="TextBox 1"/>
          <p:cNvSpPr txBox="1"/>
          <p:nvPr/>
        </p:nvSpPr>
        <p:spPr>
          <a:xfrm>
            <a:off x="2312378" y="3610433"/>
            <a:ext cx="1740876" cy="523220"/>
          </a:xfrm>
          <a:prstGeom prst="rect">
            <a:avLst/>
          </a:prstGeom>
          <a:noFill/>
        </p:spPr>
        <p:txBody>
          <a:bodyPr wrap="square" rtlCol="0">
            <a:spAutoFit/>
          </a:bodyPr>
          <a:lstStyle/>
          <a:p>
            <a:r>
              <a:rPr lang="en-US" altLang="zh-CN" sz="2800" dirty="0" smtClean="0">
                <a:solidFill>
                  <a:srgbClr val="000000"/>
                </a:solidFill>
                <a:latin typeface="Times New Roman" panose="02020603050405020304" pitchFamily="18" charset="0"/>
                <a:cs typeface="Times New Roman" panose="02020603050405020304" pitchFamily="18" charset="0"/>
              </a:rPr>
              <a:t>Language</a:t>
            </a:r>
            <a:endParaRPr lang="zh-CN" altLang="en-US" sz="2800" dirty="0">
              <a:solidFill>
                <a:srgbClr val="0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829300" y="3621693"/>
            <a:ext cx="1828800" cy="523220"/>
          </a:xfrm>
          <a:prstGeom prst="rect">
            <a:avLst/>
          </a:prstGeom>
          <a:noFill/>
        </p:spPr>
        <p:txBody>
          <a:bodyPr wrap="square" rtlCol="0">
            <a:spAutoFit/>
          </a:bodyPr>
          <a:lstStyle/>
          <a:p>
            <a:r>
              <a:rPr lang="en-US" altLang="zh-CN" sz="2800" dirty="0" smtClean="0">
                <a:solidFill>
                  <a:srgbClr val="000000"/>
                </a:solidFill>
                <a:latin typeface="Times New Roman" panose="02020603050405020304" pitchFamily="18" charset="0"/>
                <a:cs typeface="Times New Roman" panose="02020603050405020304" pitchFamily="18" charset="0"/>
              </a:rPr>
              <a:t>Culture</a:t>
            </a:r>
            <a:endParaRPr lang="zh-CN" alt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94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546279D7-F90E-4BB6-A5EF-5E3D4626739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43753" y="314587"/>
            <a:ext cx="3248247" cy="6543413"/>
          </a:xfrm>
          <a:prstGeom prst="rect">
            <a:avLst/>
          </a:prstGeom>
        </p:spPr>
      </p:pic>
      <p:graphicFrame>
        <p:nvGraphicFramePr>
          <p:cNvPr id="6" name="表格 5"/>
          <p:cNvGraphicFramePr>
            <a:graphicFrameLocks noGrp="1"/>
          </p:cNvGraphicFramePr>
          <p:nvPr>
            <p:extLst>
              <p:ext uri="{D42A27DB-BD31-4B8C-83A1-F6EECF244321}">
                <p14:modId xmlns:p14="http://schemas.microsoft.com/office/powerpoint/2010/main" val="1805298525"/>
              </p:ext>
            </p:extLst>
          </p:nvPr>
        </p:nvGraphicFramePr>
        <p:xfrm>
          <a:off x="395651" y="492370"/>
          <a:ext cx="8352694" cy="5882052"/>
        </p:xfrm>
        <a:graphic>
          <a:graphicData uri="http://schemas.openxmlformats.org/drawingml/2006/table">
            <a:tbl>
              <a:tblPr firstRow="1" firstCol="1" bandRow="1">
                <a:tableStyleId>{21E4AEA4-8DFA-4A89-87EB-49C32662AFE0}</a:tableStyleId>
              </a:tblPr>
              <a:tblGrid>
                <a:gridCol w="4176347"/>
                <a:gridCol w="4176347"/>
              </a:tblGrid>
              <a:tr h="820739">
                <a:tc>
                  <a:txBody>
                    <a:bodyPr/>
                    <a:lstStyle/>
                    <a:p>
                      <a:pPr indent="266700" algn="ctr">
                        <a:spcAft>
                          <a:spcPts val="0"/>
                        </a:spcAft>
                      </a:pPr>
                      <a:r>
                        <a:rPr lang="en-US" altLang="zh-CN" sz="2000" kern="100" dirty="0" smtClean="0">
                          <a:effectLst/>
                          <a:latin typeface="Times New Roman" panose="02020603050405020304" pitchFamily="18" charset="0"/>
                          <a:ea typeface="宋体"/>
                          <a:cs typeface="Times New Roman" panose="02020603050405020304" pitchFamily="18" charset="0"/>
                        </a:rPr>
                        <a:t>Language</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indent="266700" algn="ctr">
                        <a:spcAft>
                          <a:spcPts val="0"/>
                        </a:spcAft>
                      </a:pPr>
                      <a:r>
                        <a:rPr lang="en-US" altLang="zh-CN" sz="2000" kern="100" dirty="0" smtClean="0">
                          <a:effectLst/>
                          <a:latin typeface="Times New Roman" panose="02020603050405020304" pitchFamily="18" charset="0"/>
                          <a:ea typeface="宋体"/>
                          <a:cs typeface="Times New Roman" panose="02020603050405020304" pitchFamily="18" charset="0"/>
                        </a:rPr>
                        <a:t>Characteristic</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820739">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style</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fresh, interesting, implicit, vivid, succinct, etc.</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1367989">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Language of characters</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The personality of each character is perfectly revealed by his or her words.</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820739">
                <a:tc>
                  <a:txBody>
                    <a:bodyPr/>
                    <a:lstStyle/>
                    <a:p>
                      <a:pPr indent="266700" algn="ctr">
                        <a:spcAft>
                          <a:spcPts val="0"/>
                        </a:spcAft>
                      </a:pPr>
                      <a:r>
                        <a:rPr lang="en-US" sz="2000" kern="100">
                          <a:effectLst/>
                          <a:latin typeface="Times New Roman" panose="02020603050405020304" pitchFamily="18" charset="0"/>
                          <a:cs typeface="Times New Roman" panose="02020603050405020304" pitchFamily="18" charset="0"/>
                        </a:rPr>
                        <a:t>Linguistic form</a:t>
                      </a:r>
                      <a:endParaRPr lang="zh-CN" sz="20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Classical Chinese, colloquialism, dialect</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820739">
                <a:tc>
                  <a:txBody>
                    <a:bodyPr/>
                    <a:lstStyle/>
                    <a:p>
                      <a:pPr indent="266700" algn="ctr">
                        <a:spcAft>
                          <a:spcPts val="0"/>
                        </a:spcAft>
                      </a:pPr>
                      <a:r>
                        <a:rPr lang="en-US" sz="2000" kern="100">
                          <a:effectLst/>
                          <a:latin typeface="Times New Roman" panose="02020603050405020304" pitchFamily="18" charset="0"/>
                          <a:cs typeface="Times New Roman" panose="02020603050405020304" pitchFamily="18" charset="0"/>
                        </a:rPr>
                        <a:t>Rhetoric</a:t>
                      </a:r>
                      <a:endParaRPr lang="zh-CN" sz="20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Homophonic, argot, pun, duality, etc.</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1231107">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words</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indent="266700" algn="ctr">
                        <a:spcAft>
                          <a:spcPts val="0"/>
                        </a:spcAft>
                      </a:pPr>
                      <a:r>
                        <a:rPr lang="en-US" sz="2000" kern="100" dirty="0">
                          <a:effectLst/>
                          <a:latin typeface="Times New Roman" panose="02020603050405020304" pitchFamily="18" charset="0"/>
                          <a:cs typeface="Times New Roman" panose="02020603050405020304" pitchFamily="18" charset="0"/>
                        </a:rPr>
                        <a:t>Overlapping verbs, erhuaci, reduplicatives, onomatopoeia, etc.</a:t>
                      </a:r>
                      <a:endParaRPr lang="zh-CN" sz="2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04093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249" y="352425"/>
            <a:ext cx="11231881" cy="6111241"/>
            <a:chOff x="476249" y="352425"/>
            <a:chExt cx="11231881" cy="6111241"/>
          </a:xfrm>
        </p:grpSpPr>
        <p:grpSp>
          <p:nvGrpSpPr>
            <p:cNvPr id="3" name="组合 2"/>
            <p:cNvGrpSpPr/>
            <p:nvPr/>
          </p:nvGrpSpPr>
          <p:grpSpPr>
            <a:xfrm>
              <a:off x="476249" y="352425"/>
              <a:ext cx="533401" cy="533401"/>
              <a:chOff x="1904999" y="1666875"/>
              <a:chExt cx="533401" cy="533401"/>
            </a:xfrm>
            <a:effectLst>
              <a:outerShdw blurRad="50800" dist="38100" dir="2700000" algn="tl" rotWithShape="0">
                <a:prstClr val="black">
                  <a:alpha val="40000"/>
                </a:prstClr>
              </a:outerShdw>
            </a:effectLst>
          </p:grpSpPr>
          <p:sp>
            <p:nvSpPr>
              <p:cNvPr id="7" name="矩形 6"/>
              <p:cNvSpPr/>
              <p:nvPr/>
            </p:nvSpPr>
            <p:spPr>
              <a:xfrm>
                <a:off x="1905000" y="1666875"/>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rot="5400000">
                <a:off x="1671637" y="1900238"/>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4" name="组合 3"/>
            <p:cNvGrpSpPr/>
            <p:nvPr/>
          </p:nvGrpSpPr>
          <p:grpSpPr>
            <a:xfrm rot="16200000" flipV="1">
              <a:off x="11174729" y="5930265"/>
              <a:ext cx="533401" cy="533401"/>
              <a:chOff x="1904999" y="1666875"/>
              <a:chExt cx="533401" cy="533401"/>
            </a:xfrm>
            <a:effectLst>
              <a:outerShdw blurRad="50800" dist="38100" dir="2700000" algn="tl" rotWithShape="0">
                <a:prstClr val="black">
                  <a:alpha val="40000"/>
                </a:prstClr>
              </a:outerShdw>
            </a:effectLst>
          </p:grpSpPr>
          <p:sp>
            <p:nvSpPr>
              <p:cNvPr id="5" name="矩形 4"/>
              <p:cNvSpPr/>
              <p:nvPr/>
            </p:nvSpPr>
            <p:spPr>
              <a:xfrm>
                <a:off x="1905000" y="1666875"/>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矩形 5"/>
              <p:cNvSpPr/>
              <p:nvPr/>
            </p:nvSpPr>
            <p:spPr>
              <a:xfrm rot="5400000">
                <a:off x="1671637" y="1900238"/>
                <a:ext cx="5334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81" y="2435464"/>
            <a:ext cx="2517845" cy="4838551"/>
          </a:xfrm>
          <a:prstGeom prst="rect">
            <a:avLst/>
          </a:prstGeom>
        </p:spPr>
      </p:pic>
      <p:sp>
        <p:nvSpPr>
          <p:cNvPr id="19" name="TextBox 18"/>
          <p:cNvSpPr txBox="1"/>
          <p:nvPr/>
        </p:nvSpPr>
        <p:spPr>
          <a:xfrm>
            <a:off x="4161434" y="3056981"/>
            <a:ext cx="3587262" cy="584775"/>
          </a:xfrm>
          <a:prstGeom prst="rect">
            <a:avLst/>
          </a:prstGeom>
          <a:noFill/>
        </p:spPr>
        <p:txBody>
          <a:bodyPr wrap="square" rtlCol="0">
            <a:spAutoFit/>
          </a:bodyPr>
          <a:lstStyle/>
          <a:p>
            <a:pPr algn="ctr"/>
            <a:r>
              <a:rPr lang="en-US" altLang="zh-CN" sz="3200" dirty="0" smtClean="0">
                <a:solidFill>
                  <a:srgbClr val="000000"/>
                </a:solidFill>
                <a:latin typeface="Times New Roman" panose="02020603050405020304" pitchFamily="18" charset="0"/>
                <a:cs typeface="Times New Roman" panose="02020603050405020304" pitchFamily="18" charset="0"/>
              </a:rPr>
              <a:t>Culture</a:t>
            </a:r>
          </a:p>
        </p:txBody>
      </p:sp>
      <p:cxnSp>
        <p:nvCxnSpPr>
          <p:cNvPr id="21" name="直接连接符 20"/>
          <p:cNvCxnSpPr>
            <a:stCxn id="19" idx="0"/>
          </p:cNvCxnSpPr>
          <p:nvPr/>
        </p:nvCxnSpPr>
        <p:spPr>
          <a:xfrm flipV="1">
            <a:off x="5955065" y="2435465"/>
            <a:ext cx="0" cy="621516"/>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524" y="169464"/>
            <a:ext cx="2919167" cy="2160000"/>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8231" y="4396759"/>
            <a:ext cx="3268085" cy="2160000"/>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2761" y="1210246"/>
            <a:ext cx="2160542" cy="3108691"/>
          </a:xfrm>
          <a:prstGeom prst="rect">
            <a:avLst/>
          </a:prstGeom>
        </p:spPr>
      </p:pic>
      <p:pic>
        <p:nvPicPr>
          <p:cNvPr id="26" name="图片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3959" y="1684594"/>
            <a:ext cx="3237471" cy="2160000"/>
          </a:xfrm>
          <a:prstGeom prst="rect">
            <a:avLst/>
          </a:prstGeom>
        </p:spPr>
      </p:pic>
      <p:cxnSp>
        <p:nvCxnSpPr>
          <p:cNvPr id="28" name="直接连接符 27"/>
          <p:cNvCxnSpPr>
            <a:endCxn id="19" idx="3"/>
          </p:cNvCxnSpPr>
          <p:nvPr/>
        </p:nvCxnSpPr>
        <p:spPr>
          <a:xfrm>
            <a:off x="6796454" y="3349368"/>
            <a:ext cx="952242" cy="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308231" y="3349369"/>
            <a:ext cx="949569"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9" idx="2"/>
          </p:cNvCxnSpPr>
          <p:nvPr/>
        </p:nvCxnSpPr>
        <p:spPr>
          <a:xfrm>
            <a:off x="5955065" y="3641756"/>
            <a:ext cx="0" cy="677182"/>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34396" y="188267"/>
            <a:ext cx="2432796" cy="461665"/>
          </a:xfrm>
          <a:prstGeom prst="rect">
            <a:avLst/>
          </a:prstGeom>
          <a:noFill/>
        </p:spPr>
        <p:txBody>
          <a:bodyPr wrap="square" rtlCol="0">
            <a:spAutoFit/>
          </a:bodyPr>
          <a:lstStyle/>
          <a:p>
            <a:r>
              <a:rPr lang="en-US" altLang="zh-CN" sz="2400" dirty="0" smtClean="0">
                <a:solidFill>
                  <a:srgbClr val="000000"/>
                </a:solidFill>
                <a:latin typeface="Times New Roman" panose="02020603050405020304" pitchFamily="18" charset="0"/>
                <a:cs typeface="Times New Roman" panose="02020603050405020304" pitchFamily="18" charset="0"/>
              </a:rPr>
              <a:t>Family Culture</a:t>
            </a:r>
            <a:endParaRPr lang="zh-CN" altLang="en-US" sz="2400" dirty="0">
              <a:solidFill>
                <a:srgbClr val="0000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8657179" y="3857273"/>
            <a:ext cx="3534821" cy="461665"/>
          </a:xfrm>
          <a:prstGeom prst="rect">
            <a:avLst/>
          </a:prstGeom>
          <a:noFill/>
        </p:spPr>
        <p:txBody>
          <a:bodyPr wrap="square" rtlCol="0">
            <a:spAutoFit/>
          </a:bodyPr>
          <a:lstStyle/>
          <a:p>
            <a:r>
              <a:rPr lang="en-US" altLang="zh-CN" sz="2400" dirty="0" smtClean="0">
                <a:solidFill>
                  <a:srgbClr val="000000"/>
                </a:solidFill>
                <a:latin typeface="Times New Roman" panose="02020603050405020304" pitchFamily="18" charset="0"/>
                <a:cs typeface="Times New Roman" panose="02020603050405020304" pitchFamily="18" charset="0"/>
              </a:rPr>
              <a:t>Religion Culture</a:t>
            </a:r>
            <a:endParaRPr lang="zh-CN" altLang="en-US" sz="2400" dirty="0">
              <a:solidFill>
                <a:srgbClr val="0000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2336081" y="6095094"/>
            <a:ext cx="1972150" cy="461665"/>
          </a:xfrm>
          <a:prstGeom prst="rect">
            <a:avLst/>
          </a:prstGeom>
          <a:noFill/>
        </p:spPr>
        <p:txBody>
          <a:bodyPr wrap="square" rtlCol="0">
            <a:spAutoFit/>
          </a:bodyPr>
          <a:lstStyle/>
          <a:p>
            <a:r>
              <a:rPr lang="en-US" altLang="zh-CN" sz="2400" dirty="0" smtClean="0">
                <a:solidFill>
                  <a:srgbClr val="000000"/>
                </a:solidFill>
                <a:latin typeface="Times New Roman" panose="02020603050405020304" pitchFamily="18" charset="0"/>
                <a:cs typeface="Times New Roman" panose="02020603050405020304" pitchFamily="18" charset="0"/>
              </a:rPr>
              <a:t>Court Culture</a:t>
            </a:r>
            <a:endParaRPr lang="zh-CN" altLang="en-US" sz="2400" dirty="0">
              <a:solidFill>
                <a:srgbClr val="000000"/>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0" y="1210246"/>
            <a:ext cx="2554166" cy="1200329"/>
          </a:xfrm>
          <a:prstGeom prst="rect">
            <a:avLst/>
          </a:prstGeom>
          <a:noFill/>
        </p:spPr>
        <p:txBody>
          <a:bodyPr wrap="square" rtlCol="0">
            <a:spAutoFit/>
          </a:bodyPr>
          <a:lstStyle/>
          <a:p>
            <a:r>
              <a:rPr lang="en-US" altLang="zh-CN" sz="2400" dirty="0" smtClean="0">
                <a:solidFill>
                  <a:srgbClr val="000000"/>
                </a:solidFill>
                <a:latin typeface="Times New Roman" panose="02020603050405020304" pitchFamily="18" charset="0"/>
                <a:cs typeface="Times New Roman" panose="02020603050405020304" pitchFamily="18" charset="0"/>
              </a:rPr>
              <a:t>Cultural </a:t>
            </a:r>
            <a:r>
              <a:rPr lang="en-US" altLang="zh-CN" sz="2400" dirty="0" smtClean="0">
                <a:solidFill>
                  <a:srgbClr val="000000"/>
                </a:solidFill>
                <a:latin typeface="Times New Roman" panose="02020603050405020304" pitchFamily="18" charset="0"/>
                <a:cs typeface="Times New Roman" panose="02020603050405020304" pitchFamily="18" charset="0"/>
              </a:rPr>
              <a:t>Life </a:t>
            </a:r>
          </a:p>
          <a:p>
            <a:r>
              <a:rPr lang="en-US" altLang="zh-CN" sz="2400" dirty="0" smtClean="0">
                <a:solidFill>
                  <a:srgbClr val="000000"/>
                </a:solidFill>
                <a:latin typeface="Times New Roman" panose="02020603050405020304" pitchFamily="18" charset="0"/>
                <a:cs typeface="Times New Roman" panose="02020603050405020304" pitchFamily="18" charset="0"/>
              </a:rPr>
              <a:t>(Tea Culture,</a:t>
            </a:r>
          </a:p>
          <a:p>
            <a:r>
              <a:rPr lang="en-US" altLang="zh-CN" sz="2400" dirty="0" smtClean="0">
                <a:solidFill>
                  <a:srgbClr val="000000"/>
                </a:solidFill>
                <a:latin typeface="Times New Roman" panose="02020603050405020304" pitchFamily="18" charset="0"/>
                <a:cs typeface="Times New Roman" panose="02020603050405020304" pitchFamily="18" charset="0"/>
              </a:rPr>
              <a:t>Wine Culture)</a:t>
            </a:r>
            <a:endParaRPr lang="zh-CN" alt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54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80352F30-D6DC-47E5-97C5-6971A543FC2B}"/>
              </a:ext>
            </a:extLst>
          </p:cNvPr>
          <p:cNvSpPr/>
          <p:nvPr/>
        </p:nvSpPr>
        <p:spPr>
          <a:xfrm>
            <a:off x="4769183" y="2191349"/>
            <a:ext cx="2094329" cy="2491861"/>
          </a:xfrm>
          <a:prstGeom prst="rect">
            <a:avLst/>
          </a:prstGeom>
          <a:noFill/>
          <a:ln>
            <a:solidFill>
              <a:srgbClr val="652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3" name="矩形 2">
            <a:extLst>
              <a:ext uri="{FF2B5EF4-FFF2-40B4-BE49-F238E27FC236}">
                <a16:creationId xmlns="" xmlns:a16="http://schemas.microsoft.com/office/drawing/2014/main" id="{29993A42-E5D2-4929-8B02-58DD3558399E}"/>
              </a:ext>
            </a:extLst>
          </p:cNvPr>
          <p:cNvSpPr/>
          <p:nvPr/>
        </p:nvSpPr>
        <p:spPr>
          <a:xfrm>
            <a:off x="6150939" y="1627934"/>
            <a:ext cx="1114834" cy="2252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02D34"/>
              </a:solidFill>
              <a:latin typeface="WenYue GuDianMingChaoTi (Non-Commercial Use)" pitchFamily="50" charset="-122"/>
              <a:ea typeface="WenYue GuDianMingChaoTi (Non-Commercial Use)" pitchFamily="50" charset="-122"/>
              <a:sym typeface="WenYue GuDianMingChaoTi (Non-Commercial Use)" pitchFamily="50"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6764"/>
          <a:stretch/>
        </p:blipFill>
        <p:spPr>
          <a:xfrm>
            <a:off x="5152768" y="2081718"/>
            <a:ext cx="1155478" cy="411926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777" y="4683210"/>
            <a:ext cx="1907182" cy="1941858"/>
          </a:xfrm>
          <a:prstGeom prst="rect">
            <a:avLst/>
          </a:prstGeom>
        </p:spPr>
      </p:pic>
      <p:sp>
        <p:nvSpPr>
          <p:cNvPr id="7" name="文本框 26">
            <a:extLst>
              <a:ext uri="{FF2B5EF4-FFF2-40B4-BE49-F238E27FC236}">
                <a16:creationId xmlns="" xmlns:a16="http://schemas.microsoft.com/office/drawing/2014/main" id="{D9B28593-0827-475E-BFA9-4D23FF58E678}"/>
              </a:ext>
            </a:extLst>
          </p:cNvPr>
          <p:cNvSpPr txBox="1">
            <a:spLocks noChangeArrowheads="1"/>
          </p:cNvSpPr>
          <p:nvPr/>
        </p:nvSpPr>
        <p:spPr bwMode="auto">
          <a:xfrm>
            <a:off x="7727495" y="5025475"/>
            <a:ext cx="4464505" cy="9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en-US" altLang="zh-CN" sz="200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WenYue GuDianMingChaoTi (Non-Commercial Use)" pitchFamily="50" charset="-122"/>
              </a:rPr>
              <a:t>15.Gardens</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WenYue GuDianMingChaoTi (Non-Commercial Use)" pitchFamily="50" charset="-122"/>
              </a:rPr>
              <a:t>, Solar </a:t>
            </a:r>
            <a:r>
              <a:rPr lang="en-US" altLang="zh-CN" sz="200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WenYue GuDianMingChaoTi (Non-Commercial Use)" pitchFamily="50" charset="-122"/>
              </a:rPr>
              <a:t>terms, Songs, Art, etc. (max</a:t>
            </a:r>
            <a:r>
              <a:rPr lang="en-US" altLang="zh-CN" sz="2000" kern="0" dirty="0" smtClean="0">
                <a:solidFill>
                  <a:srgbClr val="000000"/>
                </a:solidFill>
                <a:latin typeface="Times New Roman" panose="02020603050405020304" pitchFamily="18" charset="0"/>
                <a:ea typeface="宋体"/>
                <a:cs typeface="Times New Roman" panose="02020603050405020304" pitchFamily="18" charset="0"/>
                <a:sym typeface="WenYue GuDianMingChaoTi (Non-Commercial Use)" pitchFamily="50" charset="-122"/>
              </a:rPr>
              <a:t>≈100,min≈40</a:t>
            </a:r>
            <a:r>
              <a:rPr lang="en-US" altLang="zh-CN" sz="2000" kern="0" dirty="0" smtClean="0">
                <a:solidFill>
                  <a:srgbClr val="000000"/>
                </a:solidFill>
                <a:latin typeface="宋体"/>
                <a:ea typeface="宋体"/>
                <a:cs typeface="Times New Roman" panose="02020603050405020304" pitchFamily="18" charset="0"/>
                <a:sym typeface="WenYue GuDianMingChaoTi (Non-Commercial Use)" pitchFamily="50" charset="-122"/>
              </a:rPr>
              <a:t>)</a:t>
            </a:r>
            <a:endPar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WenYue GuDianMingChaoTi (Non-Commercial Use)" pitchFamily="50" charset="-122"/>
            </a:endParaRPr>
          </a:p>
        </p:txBody>
      </p:sp>
      <p:sp>
        <p:nvSpPr>
          <p:cNvPr id="8" name="文本框 26">
            <a:extLst>
              <a:ext uri="{FF2B5EF4-FFF2-40B4-BE49-F238E27FC236}">
                <a16:creationId xmlns="" xmlns:a16="http://schemas.microsoft.com/office/drawing/2014/main" id="{D9B28593-0827-475E-BFA9-4D23FF58E678}"/>
              </a:ext>
            </a:extLst>
          </p:cNvPr>
          <p:cNvSpPr txBox="1">
            <a:spLocks noChangeArrowheads="1"/>
          </p:cNvSpPr>
          <p:nvPr/>
        </p:nvSpPr>
        <p:spPr bwMode="auto">
          <a:xfrm>
            <a:off x="8147003" y="3318517"/>
            <a:ext cx="366829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en-US" altLang="zh-CN" sz="2000" kern="0" dirty="0" smtClean="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rPr>
              <a:t>12.Etiquette and custom (156)</a:t>
            </a:r>
            <a:endParaRPr lang="en-US" altLang="zh-CN" sz="2000" kern="0" dirty="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endParaRPr>
          </a:p>
        </p:txBody>
      </p:sp>
      <p:sp>
        <p:nvSpPr>
          <p:cNvPr id="9" name="文本框 26">
            <a:extLst>
              <a:ext uri="{FF2B5EF4-FFF2-40B4-BE49-F238E27FC236}">
                <a16:creationId xmlns="" xmlns:a16="http://schemas.microsoft.com/office/drawing/2014/main" id="{D9B28593-0827-475E-BFA9-4D23FF58E678}"/>
              </a:ext>
            </a:extLst>
          </p:cNvPr>
          <p:cNvSpPr txBox="1">
            <a:spLocks noChangeArrowheads="1"/>
          </p:cNvSpPr>
          <p:nvPr/>
        </p:nvSpPr>
        <p:spPr bwMode="auto">
          <a:xfrm>
            <a:off x="801164" y="1241495"/>
            <a:ext cx="36741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en-US" altLang="zh-CN" sz="2000" kern="0" dirty="0" smtClean="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rPr>
              <a:t>1.The title of the book  </a:t>
            </a:r>
            <a:endParaRPr lang="en-US" altLang="zh-CN" sz="2000" kern="0" dirty="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endParaRP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0898" y="1036155"/>
            <a:ext cx="954026" cy="1155194"/>
          </a:xfrm>
          <a:prstGeom prst="rect">
            <a:avLst/>
          </a:prstGeom>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5082" t="37701" r="48804"/>
          <a:stretch/>
        </p:blipFill>
        <p:spPr>
          <a:xfrm>
            <a:off x="4728246" y="3716228"/>
            <a:ext cx="1000898" cy="2566261"/>
          </a:xfrm>
          <a:prstGeom prst="rect">
            <a:avLst/>
          </a:prstGeom>
        </p:spPr>
      </p:pic>
      <p:sp>
        <p:nvSpPr>
          <p:cNvPr id="14" name="TextBox 13"/>
          <p:cNvSpPr txBox="1"/>
          <p:nvPr/>
        </p:nvSpPr>
        <p:spPr>
          <a:xfrm>
            <a:off x="6308246" y="1785806"/>
            <a:ext cx="861774" cy="1948974"/>
          </a:xfrm>
          <a:prstGeom prst="rect">
            <a:avLst/>
          </a:prstGeom>
          <a:noFill/>
        </p:spPr>
        <p:txBody>
          <a:bodyPr vert="eaVert" wrap="square" rtlCol="0">
            <a:spAutoFit/>
          </a:bodyPr>
          <a:lstStyle/>
          <a:p>
            <a:r>
              <a:rPr lang="en-US" altLang="zh-CN" sz="4400" dirty="0" smtClean="0">
                <a:solidFill>
                  <a:srgbClr val="FFFFFF"/>
                </a:solidFill>
                <a:latin typeface="Times New Roman" panose="02020603050405020304" pitchFamily="18" charset="0"/>
                <a:cs typeface="Times New Roman" panose="02020603050405020304" pitchFamily="18" charset="0"/>
              </a:rPr>
              <a:t>Content</a:t>
            </a:r>
            <a:endParaRPr lang="zh-CN" altLang="en-US" sz="4400" dirty="0">
              <a:solidFill>
                <a:srgbClr val="FFFF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01164" y="1796461"/>
            <a:ext cx="2768258" cy="707886"/>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2.Characters’ name (female:480   male:495)</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01164" y="2637702"/>
            <a:ext cx="1862064" cy="400110"/>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3.Idiom (&gt;900)</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01164" y="3237224"/>
            <a:ext cx="2314867" cy="400110"/>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4.Poem (&gt;260)</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01164" y="3741242"/>
            <a:ext cx="2584939" cy="400110"/>
          </a:xfrm>
          <a:prstGeom prst="rect">
            <a:avLst/>
          </a:prstGeom>
          <a:noFill/>
        </p:spPr>
        <p:txBody>
          <a:bodyPr wrap="square" rtlCol="0">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5</a:t>
            </a:r>
            <a:r>
              <a:rPr lang="en-US" altLang="zh-CN" sz="2000" dirty="0" smtClean="0">
                <a:solidFill>
                  <a:srgbClr val="000000"/>
                </a:solidFill>
                <a:latin typeface="Times New Roman" panose="02020603050405020304" pitchFamily="18" charset="0"/>
                <a:cs typeface="Times New Roman" panose="02020603050405020304" pitchFamily="18" charset="0"/>
              </a:rPr>
              <a:t>.Buildings (102)</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01164" y="4302376"/>
            <a:ext cx="2370115" cy="400110"/>
          </a:xfrm>
          <a:prstGeom prst="rect">
            <a:avLst/>
          </a:prstGeom>
          <a:noFill/>
        </p:spPr>
        <p:txBody>
          <a:bodyPr wrap="square" rtlCol="0">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6</a:t>
            </a:r>
            <a:r>
              <a:rPr lang="en-US" altLang="zh-CN" sz="2000" dirty="0" smtClean="0">
                <a:solidFill>
                  <a:srgbClr val="000000"/>
                </a:solidFill>
                <a:latin typeface="Times New Roman" panose="02020603050405020304" pitchFamily="18" charset="0"/>
                <a:cs typeface="Times New Roman" panose="02020603050405020304" pitchFamily="18" charset="0"/>
              </a:rPr>
              <a:t>.Medicine (179)</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8173995" y="1318439"/>
            <a:ext cx="3429000" cy="400110"/>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8.Food (160)</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801164" y="4843097"/>
            <a:ext cx="3749919" cy="400110"/>
          </a:xfrm>
          <a:prstGeom prst="rect">
            <a:avLst/>
          </a:prstGeom>
          <a:noFill/>
        </p:spPr>
        <p:txBody>
          <a:bodyPr wrap="square" rtlCol="0">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7</a:t>
            </a:r>
            <a:r>
              <a:rPr lang="en-US" altLang="zh-CN" sz="2000" dirty="0" smtClean="0">
                <a:solidFill>
                  <a:srgbClr val="000000"/>
                </a:solidFill>
                <a:latin typeface="Times New Roman" panose="02020603050405020304" pitchFamily="18" charset="0"/>
                <a:cs typeface="Times New Roman" panose="02020603050405020304" pitchFamily="18" charset="0"/>
              </a:rPr>
              <a:t>.Clothes and accessories (208)</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8193816" y="1861575"/>
            <a:ext cx="3534508" cy="400110"/>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9.Religious theory (&gt;370)</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8173995" y="2366817"/>
            <a:ext cx="3238420" cy="400110"/>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10.Traditional opera (&gt;260)</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8173995" y="2915757"/>
            <a:ext cx="3344830" cy="400110"/>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11.Official title</a:t>
            </a:r>
            <a:r>
              <a:rPr lang="zh-CN" altLang="en-US" sz="2000" dirty="0" smtClean="0">
                <a:solidFill>
                  <a:srgbClr val="000000"/>
                </a:solidFill>
                <a:latin typeface="Times New Roman" panose="02020603050405020304" pitchFamily="18" charset="0"/>
                <a:cs typeface="Times New Roman" panose="02020603050405020304" pitchFamily="18" charset="0"/>
              </a:rPr>
              <a:t>（</a:t>
            </a:r>
            <a:r>
              <a:rPr lang="en-US" altLang="zh-CN" sz="2000" dirty="0" smtClean="0">
                <a:solidFill>
                  <a:srgbClr val="000000"/>
                </a:solidFill>
                <a:latin typeface="Times New Roman" panose="02020603050405020304" pitchFamily="18" charset="0"/>
                <a:cs typeface="Times New Roman" panose="02020603050405020304" pitchFamily="18" charset="0"/>
              </a:rPr>
              <a:t>&gt;140</a:t>
            </a:r>
            <a:r>
              <a:rPr lang="zh-CN" altLang="en-US" sz="2000" dirty="0" smtClean="0">
                <a:solidFill>
                  <a:srgbClr val="000000"/>
                </a:solidFill>
                <a:latin typeface="Times New Roman" panose="02020603050405020304" pitchFamily="18" charset="0"/>
                <a:cs typeface="Times New Roman" panose="02020603050405020304" pitchFamily="18" charset="0"/>
              </a:rPr>
              <a:t>）</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7005408" y="4302376"/>
            <a:ext cx="6335290" cy="707886"/>
          </a:xfrm>
          <a:prstGeom prst="rect">
            <a:avLst/>
          </a:prstGeom>
          <a:noFill/>
        </p:spPr>
        <p:txBody>
          <a:bodyPr wrap="square" rtlCol="0">
            <a:spAutoFit/>
          </a:bodyPr>
          <a:lstStyle/>
          <a:p>
            <a:pPr algn="ctr"/>
            <a:r>
              <a:rPr lang="en-US" altLang="zh-CN" sz="2000" dirty="0" smtClean="0">
                <a:solidFill>
                  <a:srgbClr val="000000"/>
                </a:solidFill>
                <a:latin typeface="Times New Roman" panose="02020603050405020304" pitchFamily="18" charset="0"/>
                <a:cs typeface="Times New Roman" panose="02020603050405020304" pitchFamily="18" charset="0"/>
              </a:rPr>
              <a:t>14.System of decrees and regulations </a:t>
            </a:r>
          </a:p>
          <a:p>
            <a:pPr algn="ctr"/>
            <a:r>
              <a:rPr lang="en-US" altLang="zh-CN" sz="2000" dirty="0" smtClean="0">
                <a:solidFill>
                  <a:srgbClr val="000000"/>
                </a:solidFill>
                <a:latin typeface="Times New Roman" panose="02020603050405020304" pitchFamily="18" charset="0"/>
                <a:cs typeface="Times New Roman" panose="02020603050405020304" pitchFamily="18" charset="0"/>
              </a:rPr>
              <a:t>(113)</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8173995" y="3880021"/>
            <a:ext cx="3998116" cy="400110"/>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13.Personal appellation (129)</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6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4" fill="hold" grpId="0" nodeType="afterEffect">
                                  <p:stCondLst>
                                    <p:cond delay="0"/>
                                  </p:stCondLst>
                                  <p:iterate type="wd">
                                    <p:tmPct val="10000"/>
                                  </p:iterate>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5350"/>
                            </p:stCondLst>
                            <p:childTnLst>
                              <p:par>
                                <p:cTn id="35" presetID="22" presetClass="entr" presetSubtype="4" fill="hold" grpId="0" nodeType="afterEffect">
                                  <p:stCondLst>
                                    <p:cond delay="0"/>
                                  </p:stCondLst>
                                  <p:iterate type="wd">
                                    <p:tmPct val="10000"/>
                                  </p:iterate>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6100"/>
                            </p:stCondLst>
                            <p:childTnLst>
                              <p:par>
                                <p:cTn id="39" presetID="22" presetClass="entr" presetSubtype="4" fill="hold" grpId="0" nodeType="afterEffect">
                                  <p:stCondLst>
                                    <p:cond delay="0"/>
                                  </p:stCondLst>
                                  <p:iterate type="wd">
                                    <p:tmPct val="10000"/>
                                  </p:iterate>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椭圆 1"/>
          <p:cNvSpPr/>
          <p:nvPr/>
        </p:nvSpPr>
        <p:spPr>
          <a:xfrm>
            <a:off x="1788160" y="-883920"/>
            <a:ext cx="8615680" cy="86156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任意多边形 2"/>
          <p:cNvSpPr/>
          <p:nvPr/>
        </p:nvSpPr>
        <p:spPr>
          <a:xfrm>
            <a:off x="5085629" y="17585"/>
            <a:ext cx="1905901" cy="1081453"/>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0" name="组合 9">
            <a:extLst>
              <a:ext uri="{FF2B5EF4-FFF2-40B4-BE49-F238E27FC236}">
                <a16:creationId xmlns:a16="http://schemas.microsoft.com/office/drawing/2014/main" xmlns="" id="{22BD4F0A-7A9B-4507-A6FF-31A88DB45B6B}"/>
              </a:ext>
            </a:extLst>
          </p:cNvPr>
          <p:cNvGrpSpPr/>
          <p:nvPr/>
        </p:nvGrpSpPr>
        <p:grpSpPr>
          <a:xfrm>
            <a:off x="4040623" y="3675488"/>
            <a:ext cx="4124526" cy="3447416"/>
            <a:chOff x="1255366" y="1998833"/>
            <a:chExt cx="4124526" cy="3447416"/>
          </a:xfrm>
        </p:grpSpPr>
        <p:pic>
          <p:nvPicPr>
            <p:cNvPr id="11" name="图片 10">
              <a:extLst>
                <a:ext uri="{FF2B5EF4-FFF2-40B4-BE49-F238E27FC236}">
                  <a16:creationId xmlns:a16="http://schemas.microsoft.com/office/drawing/2014/main" xmlns="" id="{0B8C4C68-468C-4BEA-B1BB-C61232D4F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366" y="1998833"/>
              <a:ext cx="4124526" cy="3447416"/>
            </a:xfrm>
            <a:prstGeom prst="rect">
              <a:avLst/>
            </a:prstGeom>
          </p:spPr>
        </p:pic>
        <p:pic>
          <p:nvPicPr>
            <p:cNvPr id="12" name="图片 11">
              <a:extLst>
                <a:ext uri="{FF2B5EF4-FFF2-40B4-BE49-F238E27FC236}">
                  <a16:creationId xmlns:a16="http://schemas.microsoft.com/office/drawing/2014/main" xmlns="" id="{32698E75-3C2A-44FF-83BE-417F7E1FB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326" y="2107400"/>
              <a:ext cx="1081748" cy="1475775"/>
            </a:xfrm>
            <a:prstGeom prst="rect">
              <a:avLst/>
            </a:prstGeom>
          </p:spPr>
        </p:pic>
      </p:grpSp>
      <p:sp>
        <p:nvSpPr>
          <p:cNvPr id="4" name="TextBox 3"/>
          <p:cNvSpPr txBox="1"/>
          <p:nvPr/>
        </p:nvSpPr>
        <p:spPr>
          <a:xfrm>
            <a:off x="5336931" y="158262"/>
            <a:ext cx="1626577" cy="523220"/>
          </a:xfrm>
          <a:prstGeom prst="rect">
            <a:avLst/>
          </a:prstGeom>
          <a:noFill/>
        </p:spPr>
        <p:txBody>
          <a:bodyPr wrap="square" rtlCol="0">
            <a:spAutoFit/>
          </a:bodyPr>
          <a:lstStyle/>
          <a:p>
            <a:r>
              <a:rPr lang="en-US" altLang="zh-CN" sz="2800" dirty="0" smtClean="0">
                <a:solidFill>
                  <a:srgbClr val="FFFFFF"/>
                </a:solidFill>
                <a:latin typeface="Times New Roman" panose="02020603050405020304" pitchFamily="18" charset="0"/>
                <a:cs typeface="Times New Roman" panose="02020603050405020304" pitchFamily="18" charset="0"/>
              </a:rPr>
              <a:t>Section 3</a:t>
            </a:r>
            <a:endParaRPr lang="zh-CN" altLang="en-US" sz="2800" dirty="0">
              <a:solidFill>
                <a:srgbClr val="FFFF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088297" y="1582615"/>
            <a:ext cx="6123843" cy="1938992"/>
          </a:xfrm>
          <a:prstGeom prst="rect">
            <a:avLst/>
          </a:prstGeom>
          <a:noFill/>
        </p:spPr>
        <p:txBody>
          <a:bodyPr wrap="square" rtlCol="0">
            <a:spAutoFit/>
          </a:bodyPr>
          <a:lstStyle/>
          <a:p>
            <a:pPr algn="ctr"/>
            <a:r>
              <a:rPr lang="en-US" altLang="zh-CN" sz="4000" dirty="0" smtClean="0">
                <a:solidFill>
                  <a:srgbClr val="000000"/>
                </a:solidFill>
                <a:latin typeface="Times New Roman" panose="02020603050405020304" pitchFamily="18" charset="0"/>
                <a:cs typeface="Times New Roman" panose="02020603050405020304" pitchFamily="18" charset="0"/>
              </a:rPr>
              <a:t>The Translation Theory </a:t>
            </a:r>
          </a:p>
          <a:p>
            <a:pPr algn="ctr"/>
            <a:r>
              <a:rPr lang="en-US" altLang="zh-CN" sz="4000" dirty="0" smtClean="0">
                <a:solidFill>
                  <a:srgbClr val="000000"/>
                </a:solidFill>
                <a:latin typeface="Times New Roman" panose="02020603050405020304" pitchFamily="18" charset="0"/>
                <a:cs typeface="Times New Roman" panose="02020603050405020304" pitchFamily="18" charset="0"/>
              </a:rPr>
              <a:t>of </a:t>
            </a:r>
          </a:p>
          <a:p>
            <a:pPr algn="ctr"/>
            <a:r>
              <a:rPr lang="en-US" altLang="zh-CN" sz="4000" i="1" dirty="0" smtClean="0">
                <a:solidFill>
                  <a:srgbClr val="000000"/>
                </a:solidFill>
                <a:latin typeface="Times New Roman" panose="02020603050405020304" pitchFamily="18" charset="0"/>
                <a:cs typeface="Times New Roman" panose="02020603050405020304" pitchFamily="18" charset="0"/>
              </a:rPr>
              <a:t>A Dream of Red Mansions</a:t>
            </a:r>
            <a:endParaRPr lang="zh-CN" altLang="en-US" sz="40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49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25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71230" y="1503680"/>
            <a:ext cx="10038962" cy="4013200"/>
            <a:chOff x="1079790" y="1422400"/>
            <a:chExt cx="10038962" cy="401320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052" y="1422400"/>
              <a:ext cx="5600700" cy="4013199"/>
            </a:xfrm>
            <a:prstGeom prst="rect">
              <a:avLst/>
            </a:prstGeom>
          </p:spPr>
        </p:pic>
        <p:sp>
          <p:nvSpPr>
            <p:cNvPr id="4" name="矩形 3"/>
            <p:cNvSpPr/>
            <p:nvPr/>
          </p:nvSpPr>
          <p:spPr>
            <a:xfrm>
              <a:off x="1079790" y="1422400"/>
              <a:ext cx="4438262" cy="401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文悦古典明朝体 (非商业使用) W5" pitchFamily="50" charset="-122"/>
                <a:ea typeface="文悦古典明朝体 (非商业使用) W5" pitchFamily="50" charset="-122"/>
              </a:endParaRPr>
            </a:p>
          </p:txBody>
        </p:sp>
      </p:grpSp>
      <p:sp>
        <p:nvSpPr>
          <p:cNvPr id="3" name="TextBox 2"/>
          <p:cNvSpPr txBox="1"/>
          <p:nvPr/>
        </p:nvSpPr>
        <p:spPr>
          <a:xfrm>
            <a:off x="1171230" y="1591408"/>
            <a:ext cx="4438262" cy="3416320"/>
          </a:xfrm>
          <a:prstGeom prst="rect">
            <a:avLst/>
          </a:prstGeom>
          <a:noFill/>
        </p:spPr>
        <p:txBody>
          <a:bodyPr wrap="square" rtlCol="0">
            <a:spAutoFit/>
          </a:bodyPr>
          <a:lstStyle/>
          <a:p>
            <a:r>
              <a:rPr lang="en-US" altLang="zh-CN" sz="3600" dirty="0">
                <a:solidFill>
                  <a:schemeClr val="bg1"/>
                </a:solidFill>
                <a:latin typeface="Times New Roman" panose="02020603050405020304" pitchFamily="18" charset="0"/>
                <a:cs typeface="Times New Roman" panose="02020603050405020304" pitchFamily="18" charset="0"/>
              </a:rPr>
              <a:t>Question:</a:t>
            </a:r>
          </a:p>
          <a:p>
            <a:r>
              <a:rPr lang="en-US" altLang="zh-CN" sz="3600" dirty="0">
                <a:solidFill>
                  <a:schemeClr val="bg1"/>
                </a:solidFill>
                <a:latin typeface="Times New Roman" panose="02020603050405020304" pitchFamily="18" charset="0"/>
                <a:cs typeface="Times New Roman" panose="02020603050405020304" pitchFamily="18" charset="0"/>
              </a:rPr>
              <a:t>What kind of theoretical viewpoint should the translation </a:t>
            </a:r>
            <a:r>
              <a:rPr lang="en-US" altLang="zh-CN" sz="3600" dirty="0" smtClean="0">
                <a:solidFill>
                  <a:schemeClr val="bg1"/>
                </a:solidFill>
                <a:latin typeface="Times New Roman" panose="02020603050405020304" pitchFamily="18" charset="0"/>
                <a:cs typeface="Times New Roman" panose="02020603050405020304" pitchFamily="18" charset="0"/>
              </a:rPr>
              <a:t>of </a:t>
            </a:r>
            <a:r>
              <a:rPr lang="en-US" altLang="zh-CN" sz="3600" i="1" dirty="0" smtClean="0">
                <a:solidFill>
                  <a:schemeClr val="bg1"/>
                </a:solidFill>
                <a:latin typeface="Times New Roman" panose="02020603050405020304" pitchFamily="18" charset="0"/>
                <a:cs typeface="Times New Roman" panose="02020603050405020304" pitchFamily="18" charset="0"/>
              </a:rPr>
              <a:t>A</a:t>
            </a:r>
            <a:r>
              <a:rPr lang="en-US" altLang="zh-CN" sz="3600" dirty="0" smtClean="0">
                <a:solidFill>
                  <a:schemeClr val="bg1"/>
                </a:solidFill>
                <a:latin typeface="Times New Roman" panose="02020603050405020304" pitchFamily="18" charset="0"/>
                <a:cs typeface="Times New Roman" panose="02020603050405020304" pitchFamily="18" charset="0"/>
              </a:rPr>
              <a:t> </a:t>
            </a:r>
            <a:r>
              <a:rPr lang="en-US" altLang="zh-CN" sz="3600" i="1" dirty="0" smtClean="0">
                <a:solidFill>
                  <a:schemeClr val="bg1"/>
                </a:solidFill>
                <a:latin typeface="Times New Roman" panose="02020603050405020304" pitchFamily="18" charset="0"/>
                <a:cs typeface="Times New Roman" panose="02020603050405020304" pitchFamily="18" charset="0"/>
              </a:rPr>
              <a:t>Dream of Red Mansions </a:t>
            </a:r>
            <a:r>
              <a:rPr lang="en-US" altLang="zh-CN" sz="3600" dirty="0" smtClean="0">
                <a:solidFill>
                  <a:schemeClr val="bg1"/>
                </a:solidFill>
                <a:latin typeface="Times New Roman" panose="02020603050405020304" pitchFamily="18" charset="0"/>
                <a:cs typeface="Times New Roman" panose="02020603050405020304" pitchFamily="18" charset="0"/>
              </a:rPr>
              <a:t>be </a:t>
            </a:r>
            <a:r>
              <a:rPr lang="en-US" altLang="zh-CN" sz="3600" dirty="0">
                <a:solidFill>
                  <a:schemeClr val="bg1"/>
                </a:solidFill>
                <a:latin typeface="Times New Roman" panose="02020603050405020304" pitchFamily="18" charset="0"/>
                <a:cs typeface="Times New Roman" panose="02020603050405020304" pitchFamily="18" charset="0"/>
              </a:rPr>
              <a:t>based on?</a:t>
            </a:r>
          </a:p>
        </p:txBody>
      </p:sp>
    </p:spTree>
    <p:extLst>
      <p:ext uri="{BB962C8B-B14F-4D97-AF65-F5344CB8AC3E}">
        <p14:creationId xmlns:p14="http://schemas.microsoft.com/office/powerpoint/2010/main" val="332350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F42F549-CF20-4AF9-8D10-E5399A774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68" y="0"/>
            <a:ext cx="5403986" cy="6858000"/>
          </a:xfrm>
          <a:prstGeom prst="rect">
            <a:avLst/>
          </a:prstGeom>
        </p:spPr>
      </p:pic>
      <p:sp>
        <p:nvSpPr>
          <p:cNvPr id="2" name="TextBox 1"/>
          <p:cNvSpPr txBox="1"/>
          <p:nvPr/>
        </p:nvSpPr>
        <p:spPr>
          <a:xfrm>
            <a:off x="6131527" y="378529"/>
            <a:ext cx="5509488" cy="3662541"/>
          </a:xfrm>
          <a:prstGeom prst="rect">
            <a:avLst/>
          </a:prstGeom>
          <a:noFill/>
        </p:spPr>
        <p:txBody>
          <a:bodyPr wrap="square" rtlCol="0">
            <a:spAutoFit/>
          </a:bodyPr>
          <a:lstStyle/>
          <a:p>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       Chinese translation theory:</a:t>
            </a:r>
          </a:p>
          <a:p>
            <a:endParaRPr lang="en-US" altLang="zh-CN" sz="2000" dirty="0" smtClean="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         Buddhist Scripture translation</a:t>
            </a:r>
          </a:p>
          <a:p>
            <a:endParaRPr lang="en-US" altLang="zh-CN" sz="2000" dirty="0" smtClean="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      Faithfulness, expressiveness and elegance</a:t>
            </a:r>
          </a:p>
          <a:p>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a:t>
            </a:r>
          </a:p>
          <a:p>
            <a:r>
              <a:rPr lang="en-US" altLang="zh-CN" sz="2000" dirty="0" smtClean="0">
                <a:latin typeface="Times New Roman" panose="02020603050405020304" pitchFamily="18" charset="0"/>
                <a:cs typeface="Times New Roman" panose="02020603050405020304" pitchFamily="18" charset="0"/>
              </a:rPr>
              <a:t>      Literal translation, Free translation</a:t>
            </a:r>
            <a:r>
              <a:rPr lang="en-US" altLang="zh-CN" sz="2000" dirty="0" smtClean="0">
                <a:latin typeface="Times New Roman" panose="02020603050405020304" pitchFamily="18" charset="0"/>
                <a:ea typeface="宋体"/>
                <a:cs typeface="Times New Roman" panose="02020603050405020304" pitchFamily="18" charset="0"/>
              </a:rPr>
              <a:t>……</a:t>
            </a:r>
          </a:p>
          <a:p>
            <a:r>
              <a:rPr lang="en-US" altLang="zh-CN" sz="2000" dirty="0">
                <a:latin typeface="Times New Roman" panose="02020603050405020304" pitchFamily="18" charset="0"/>
                <a:ea typeface="宋体"/>
                <a:cs typeface="Times New Roman" panose="02020603050405020304" pitchFamily="18" charset="0"/>
              </a:rPr>
              <a:t> </a:t>
            </a:r>
            <a:r>
              <a:rPr lang="en-US" altLang="zh-CN" sz="2000" dirty="0" smtClean="0">
                <a:latin typeface="Times New Roman" panose="02020603050405020304" pitchFamily="18" charset="0"/>
                <a:ea typeface="宋体"/>
                <a:cs typeface="Times New Roman" panose="02020603050405020304" pitchFamily="18" charset="0"/>
              </a:rPr>
              <a:t>                            </a:t>
            </a:r>
          </a:p>
          <a:p>
            <a:r>
              <a:rPr lang="en-US" altLang="zh-CN" sz="2000" dirty="0">
                <a:latin typeface="Times New Roman" panose="02020603050405020304" pitchFamily="18" charset="0"/>
                <a:ea typeface="宋体"/>
                <a:cs typeface="Times New Roman" panose="02020603050405020304" pitchFamily="18" charset="0"/>
              </a:rPr>
              <a:t>                      Sublimation……</a:t>
            </a:r>
          </a:p>
          <a:p>
            <a:endParaRPr lang="en-US" altLang="zh-CN" sz="2000" dirty="0" smtClean="0">
              <a:latin typeface="Times New Roman" panose="02020603050405020304" pitchFamily="18" charset="0"/>
              <a:ea typeface="宋体"/>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   Linguistics               Culture</a:t>
            </a:r>
            <a:endParaRPr lang="zh-CN" altLang="en-US" sz="2800" b="1" dirty="0">
              <a:latin typeface="Times New Roman" panose="02020603050405020304" pitchFamily="18" charset="0"/>
              <a:cs typeface="Times New Roman" panose="02020603050405020304" pitchFamily="18" charset="0"/>
            </a:endParaRPr>
          </a:p>
        </p:txBody>
      </p:sp>
      <p:sp>
        <p:nvSpPr>
          <p:cNvPr id="3" name="下箭头 2"/>
          <p:cNvSpPr/>
          <p:nvPr/>
        </p:nvSpPr>
        <p:spPr>
          <a:xfrm>
            <a:off x="8047284" y="1424353"/>
            <a:ext cx="354540" cy="395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下箭头 7"/>
          <p:cNvSpPr/>
          <p:nvPr/>
        </p:nvSpPr>
        <p:spPr>
          <a:xfrm>
            <a:off x="8047284" y="2010509"/>
            <a:ext cx="354540" cy="398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8047284" y="2605453"/>
            <a:ext cx="354540" cy="395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H="1">
            <a:off x="7737231" y="3226777"/>
            <a:ext cx="664593" cy="38686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加号 6"/>
          <p:cNvSpPr/>
          <p:nvPr/>
        </p:nvSpPr>
        <p:spPr>
          <a:xfrm>
            <a:off x="8401824" y="3451525"/>
            <a:ext cx="812514" cy="59787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下弧形箭头 31"/>
          <p:cNvSpPr/>
          <p:nvPr/>
        </p:nvSpPr>
        <p:spPr>
          <a:xfrm>
            <a:off x="7280031" y="4572000"/>
            <a:ext cx="2943611" cy="49236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上弧形箭头 35"/>
          <p:cNvSpPr/>
          <p:nvPr/>
        </p:nvSpPr>
        <p:spPr>
          <a:xfrm rot="10800000">
            <a:off x="7196503" y="3965022"/>
            <a:ext cx="2892669" cy="52142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TextBox 37"/>
          <p:cNvSpPr txBox="1"/>
          <p:nvPr/>
        </p:nvSpPr>
        <p:spPr>
          <a:xfrm>
            <a:off x="7499838" y="3965022"/>
            <a:ext cx="2347547" cy="400110"/>
          </a:xfrm>
          <a:prstGeom prst="rect">
            <a:avLst/>
          </a:prstGeom>
          <a:noFill/>
        </p:spPr>
        <p:txBody>
          <a:bodyPr wrap="square" rtlCol="0">
            <a:spAutoFit/>
          </a:bodyPr>
          <a:lstStyle/>
          <a:p>
            <a:pPr algn="ctr"/>
            <a:r>
              <a:rPr lang="en-US" altLang="zh-CN" sz="2000" dirty="0" smtClean="0">
                <a:latin typeface="Times New Roman" panose="02020603050405020304" pitchFamily="18" charset="0"/>
                <a:cs typeface="Times New Roman" panose="02020603050405020304" pitchFamily="18" charset="0"/>
              </a:rPr>
              <a:t>Manifestation</a:t>
            </a:r>
            <a:endParaRPr lang="zh-CN" altLang="en-US" sz="20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7578970" y="4572000"/>
            <a:ext cx="2268416" cy="400110"/>
          </a:xfrm>
          <a:prstGeom prst="rect">
            <a:avLst/>
          </a:prstGeom>
          <a:noFill/>
        </p:spPr>
        <p:txBody>
          <a:bodyPr wrap="square" rtlCol="0">
            <a:spAutoFit/>
          </a:bodyPr>
          <a:lstStyle/>
          <a:p>
            <a:pPr algn="ctr"/>
            <a:r>
              <a:rPr lang="en-US" altLang="zh-CN" sz="2000" dirty="0" smtClean="0">
                <a:latin typeface="Times New Roman" panose="02020603050405020304" pitchFamily="18" charset="0"/>
                <a:cs typeface="Times New Roman" panose="02020603050405020304" pitchFamily="18" charset="0"/>
              </a:rPr>
              <a:t>Connotation</a:t>
            </a:r>
            <a:endParaRPr lang="zh-CN" altLang="en-US" sz="20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5763895" y="5778777"/>
            <a:ext cx="1772758"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Connotation</a:t>
            </a:r>
            <a:endParaRPr lang="zh-CN" altLang="en-US" sz="2400" dirty="0">
              <a:latin typeface="Times New Roman" panose="02020603050405020304" pitchFamily="18" charset="0"/>
              <a:cs typeface="Times New Roman" panose="02020603050405020304" pitchFamily="18" charset="0"/>
            </a:endParaRPr>
          </a:p>
        </p:txBody>
      </p:sp>
      <p:sp>
        <p:nvSpPr>
          <p:cNvPr id="41" name="左大括号 40"/>
          <p:cNvSpPr/>
          <p:nvPr/>
        </p:nvSpPr>
        <p:spPr>
          <a:xfrm>
            <a:off x="7578970" y="5350187"/>
            <a:ext cx="351692" cy="13188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TextBox 41"/>
          <p:cNvSpPr txBox="1"/>
          <p:nvPr/>
        </p:nvSpPr>
        <p:spPr>
          <a:xfrm>
            <a:off x="7816361" y="5433646"/>
            <a:ext cx="3130061"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Surface connotation</a:t>
            </a:r>
            <a:endParaRPr lang="zh-CN" altLang="en-US" sz="20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7816361" y="6106461"/>
            <a:ext cx="2688124"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Deep connotation</a:t>
            </a:r>
            <a:endParaRPr lang="zh-CN" altLang="en-US" sz="2000"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9847385" y="5840332"/>
            <a:ext cx="2913006"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(Cultural connection)</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624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538480" y="1688"/>
            <a:ext cx="11125200" cy="6145112"/>
            <a:chOff x="538480" y="1688"/>
            <a:chExt cx="11125200" cy="6145112"/>
          </a:xfrm>
        </p:grpSpPr>
        <p:sp>
          <p:nvSpPr>
            <p:cNvPr id="5" name="矩形 4"/>
            <p:cNvSpPr/>
            <p:nvPr/>
          </p:nvSpPr>
          <p:spPr>
            <a:xfrm>
              <a:off x="538480" y="731520"/>
              <a:ext cx="11125200" cy="5415280"/>
            </a:xfrm>
            <a:prstGeom prst="rect">
              <a:avLst/>
            </a:prstGeom>
            <a:solidFill>
              <a:schemeClr val="accent4"/>
            </a:solidFill>
            <a:ln>
              <a:noFill/>
            </a:ln>
            <a:effectLst>
              <a:outerShdw blurRad="101600" dist="12700" sx="101000" sy="101000" algn="ctr" rotWithShape="0">
                <a:schemeClr val="tx1">
                  <a:lumMod val="75000"/>
                  <a:lumOff val="2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814207" y="1688"/>
              <a:ext cx="2773555" cy="2859581"/>
              <a:chOff x="4814207" y="1688"/>
              <a:chExt cx="2773555" cy="2859581"/>
            </a:xfrm>
          </p:grpSpPr>
          <p:sp>
            <p:nvSpPr>
              <p:cNvPr id="8" name="任意多边形 7"/>
              <p:cNvSpPr/>
              <p:nvPr/>
            </p:nvSpPr>
            <p:spPr>
              <a:xfrm>
                <a:off x="4994031" y="1688"/>
                <a:ext cx="2593731" cy="1141312"/>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任意多边形 3">
                <a:extLst>
                  <a:ext uri="{FF2B5EF4-FFF2-40B4-BE49-F238E27FC236}">
                    <a16:creationId xmlns:a16="http://schemas.microsoft.com/office/drawing/2014/main" xmlns="" id="{FE7E4330-729E-49B4-9B6D-AF83DFE16702}"/>
                  </a:ext>
                </a:extLst>
              </p:cNvPr>
              <p:cNvSpPr/>
              <p:nvPr/>
            </p:nvSpPr>
            <p:spPr>
              <a:xfrm>
                <a:off x="4814207" y="1521102"/>
                <a:ext cx="2563586" cy="1340167"/>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WenYue GuDianMingChaoTi (Non-Commercial Use)" pitchFamily="50" charset="-122"/>
                  <a:ea typeface="WenYue GuDianMingChaoTi (Non-Commercial Use)" pitchFamily="50" charset="-122"/>
                  <a:sym typeface="WenYue GuDianMingChaoTi (Non-Commercial Use)" pitchFamily="50" charset="-122"/>
                </a:endParaRPr>
              </a:p>
            </p:txBody>
          </p:sp>
        </p:grpSp>
      </p:grpSp>
      <p:pic>
        <p:nvPicPr>
          <p:cNvPr id="12" name="图片 11">
            <a:extLst>
              <a:ext uri="{FF2B5EF4-FFF2-40B4-BE49-F238E27FC236}">
                <a16:creationId xmlns:a16="http://schemas.microsoft.com/office/drawing/2014/main" xmlns="" id="{6B5EF38C-E652-4B7E-A324-132BE5D28F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7260" b="7335"/>
          <a:stretch/>
        </p:blipFill>
        <p:spPr>
          <a:xfrm>
            <a:off x="9936480" y="3323421"/>
            <a:ext cx="2265680" cy="3524419"/>
          </a:xfrm>
          <a:prstGeom prst="rect">
            <a:avLst/>
          </a:prstGeom>
        </p:spPr>
      </p:pic>
      <p:grpSp>
        <p:nvGrpSpPr>
          <p:cNvPr id="25" name="组合 24"/>
          <p:cNvGrpSpPr/>
          <p:nvPr/>
        </p:nvGrpSpPr>
        <p:grpSpPr>
          <a:xfrm>
            <a:off x="976349" y="2455565"/>
            <a:ext cx="11895591" cy="3108614"/>
            <a:chOff x="508991" y="2407086"/>
            <a:chExt cx="6812779" cy="2264740"/>
          </a:xfrm>
        </p:grpSpPr>
        <p:sp>
          <p:nvSpPr>
            <p:cNvPr id="13" name="文本框 12"/>
            <p:cNvSpPr txBox="1"/>
            <p:nvPr/>
          </p:nvSpPr>
          <p:spPr>
            <a:xfrm rot="16200000">
              <a:off x="1689548" y="1226529"/>
              <a:ext cx="448453" cy="2809567"/>
            </a:xfrm>
            <a:prstGeom prst="rect">
              <a:avLst/>
            </a:prstGeom>
            <a:noFill/>
          </p:spPr>
          <p:txBody>
            <a:bodyPr vert="eaVert" wrap="square" rtlCol="0">
              <a:spAutoFit/>
            </a:bodyPr>
            <a:lstStyle/>
            <a:p>
              <a:r>
                <a:rPr lang="en-US" altLang="zh-CN" sz="2800" b="1" dirty="0" smtClean="0">
                  <a:solidFill>
                    <a:schemeClr val="accent5"/>
                  </a:solidFill>
                  <a:latin typeface="Times New Roman" panose="02020603050405020304" pitchFamily="18" charset="0"/>
                  <a:ea typeface="文悦古典明朝体 (非商业使用) W5" pitchFamily="50" charset="-122"/>
                  <a:cs typeface="Times New Roman" panose="02020603050405020304" pitchFamily="18" charset="0"/>
                </a:rPr>
                <a:t>Section 1  Translation History</a:t>
              </a:r>
              <a:endParaRPr lang="zh-CN" altLang="en-US" sz="2800" b="1" dirty="0">
                <a:solidFill>
                  <a:schemeClr val="accent5"/>
                </a:solidFill>
                <a:latin typeface="Times New Roman" panose="02020603050405020304" pitchFamily="18" charset="0"/>
                <a:ea typeface="文悦古典明朝体 (非商业使用) W5" pitchFamily="50" charset="-122"/>
                <a:cs typeface="Times New Roman" panose="02020603050405020304" pitchFamily="18" charset="0"/>
              </a:endParaRPr>
            </a:p>
          </p:txBody>
        </p:sp>
        <p:sp>
          <p:nvSpPr>
            <p:cNvPr id="17" name="文本框 16"/>
            <p:cNvSpPr txBox="1"/>
            <p:nvPr/>
          </p:nvSpPr>
          <p:spPr>
            <a:xfrm rot="16200000">
              <a:off x="2996142" y="1921527"/>
              <a:ext cx="448453" cy="3197533"/>
            </a:xfrm>
            <a:prstGeom prst="rect">
              <a:avLst/>
            </a:prstGeom>
            <a:noFill/>
          </p:spPr>
          <p:txBody>
            <a:bodyPr vert="eaVert" wrap="square" rtlCol="0">
              <a:spAutoFit/>
            </a:bodyPr>
            <a:lstStyle/>
            <a:p>
              <a:r>
                <a:rPr lang="en-US" altLang="zh-CN" sz="2800" b="1" dirty="0" smtClean="0">
                  <a:solidFill>
                    <a:schemeClr val="accent5"/>
                  </a:solidFill>
                  <a:latin typeface="Times New Roman" panose="02020603050405020304" pitchFamily="18" charset="0"/>
                  <a:ea typeface="文悦古典明朝体 (非商业使用) W5" pitchFamily="50" charset="-122"/>
                  <a:cs typeface="Times New Roman" panose="02020603050405020304" pitchFamily="18" charset="0"/>
                </a:rPr>
                <a:t>Section 2  Translation Difficulties</a:t>
              </a:r>
              <a:endParaRPr lang="zh-CN" altLang="en-US" sz="2800" b="1" dirty="0">
                <a:solidFill>
                  <a:schemeClr val="accent5"/>
                </a:solidFill>
                <a:latin typeface="Times New Roman" panose="02020603050405020304" pitchFamily="18" charset="0"/>
                <a:ea typeface="文悦古典明朝体 (非商业使用) W5" pitchFamily="50" charset="-122"/>
                <a:cs typeface="Times New Roman" panose="02020603050405020304" pitchFamily="18" charset="0"/>
              </a:endParaRPr>
            </a:p>
          </p:txBody>
        </p:sp>
        <p:sp>
          <p:nvSpPr>
            <p:cNvPr id="20" name="文本框 19"/>
            <p:cNvSpPr txBox="1"/>
            <p:nvPr/>
          </p:nvSpPr>
          <p:spPr>
            <a:xfrm rot="16200000">
              <a:off x="4954945" y="2305001"/>
              <a:ext cx="448453" cy="4285197"/>
            </a:xfrm>
            <a:prstGeom prst="rect">
              <a:avLst/>
            </a:prstGeom>
            <a:noFill/>
          </p:spPr>
          <p:txBody>
            <a:bodyPr vert="eaVert" wrap="square" rtlCol="0">
              <a:spAutoFit/>
            </a:bodyPr>
            <a:lstStyle/>
            <a:p>
              <a:r>
                <a:rPr lang="en-US" altLang="zh-CN" sz="2800" b="1" dirty="0" smtClean="0">
                  <a:solidFill>
                    <a:schemeClr val="accent5"/>
                  </a:solidFill>
                  <a:latin typeface="Times New Roman" panose="02020603050405020304" pitchFamily="18" charset="0"/>
                  <a:ea typeface="文悦古典明朝体 (非商业使用) W5" pitchFamily="50" charset="-122"/>
                </a:rPr>
                <a:t>Section 3  Translation Theory</a:t>
              </a:r>
              <a:endParaRPr lang="zh-CN" altLang="en-US" sz="2800" b="1" dirty="0">
                <a:solidFill>
                  <a:schemeClr val="accent5"/>
                </a:solidFill>
                <a:latin typeface="Times New Roman" panose="02020603050405020304" pitchFamily="18" charset="0"/>
                <a:ea typeface="文悦古典明朝体 (非商业使用) W5" pitchFamily="50" charset="-122"/>
              </a:endParaRPr>
            </a:p>
          </p:txBody>
        </p:sp>
      </p:grpSp>
      <p:sp>
        <p:nvSpPr>
          <p:cNvPr id="2" name="TextBox 1"/>
          <p:cNvSpPr txBox="1"/>
          <p:nvPr/>
        </p:nvSpPr>
        <p:spPr>
          <a:xfrm>
            <a:off x="5213838" y="184638"/>
            <a:ext cx="2163955" cy="646331"/>
          </a:xfrm>
          <a:prstGeom prst="rect">
            <a:avLst/>
          </a:prstGeom>
          <a:noFill/>
        </p:spPr>
        <p:txBody>
          <a:bodyPr wrap="square" rtlCol="0">
            <a:spAutoFit/>
          </a:bodyPr>
          <a:lstStyle/>
          <a:p>
            <a:pPr algn="ctr"/>
            <a:r>
              <a:rPr lang="en-US" altLang="zh-CN" sz="3600" dirty="0" smtClean="0">
                <a:solidFill>
                  <a:schemeClr val="bg1"/>
                </a:solidFill>
                <a:latin typeface="Times New Roman" panose="02020603050405020304" pitchFamily="18" charset="0"/>
                <a:cs typeface="Times New Roman" panose="02020603050405020304" pitchFamily="18" charset="0"/>
              </a:rPr>
              <a:t>Content</a:t>
            </a:r>
            <a:endParaRPr lang="zh-CN" alt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9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250"/>
                                        <p:tgtEl>
                                          <p:spTgt spid="12"/>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250"/>
                                        <p:tgtEl>
                                          <p:spTgt spid="25"/>
                                        </p:tgtEl>
                                      </p:cBhvr>
                                    </p:animEffect>
                                    <p:anim calcmode="lin" valueType="num">
                                      <p:cBhvr>
                                        <p:cTn id="16" dur="1250" fill="hold"/>
                                        <p:tgtEl>
                                          <p:spTgt spid="25"/>
                                        </p:tgtEl>
                                        <p:attrNameLst>
                                          <p:attrName>ppt_x</p:attrName>
                                        </p:attrNameLst>
                                      </p:cBhvr>
                                      <p:tavLst>
                                        <p:tav tm="0">
                                          <p:val>
                                            <p:strVal val="#ppt_x"/>
                                          </p:val>
                                        </p:tav>
                                        <p:tav tm="100000">
                                          <p:val>
                                            <p:strVal val="#ppt_x"/>
                                          </p:val>
                                        </p:tav>
                                      </p:tavLst>
                                    </p:anim>
                                    <p:anim calcmode="lin" valueType="num">
                                      <p:cBhvr>
                                        <p:cTn id="17" dur="1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19E3FDF6-F814-4ED9-90DF-BDB2C068E731}"/>
              </a:ext>
            </a:extLst>
          </p:cNvPr>
          <p:cNvSpPr/>
          <p:nvPr/>
        </p:nvSpPr>
        <p:spPr>
          <a:xfrm>
            <a:off x="5057774" y="1003225"/>
            <a:ext cx="7134225" cy="30003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WenYue GuDianMingChaoTi (Non-Commercial Use)" pitchFamily="50" charset="-122"/>
              <a:ea typeface="WenYue GuDianMingChaoTi (Non-Commercial Use)" pitchFamily="50" charset="-122"/>
              <a:sym typeface="WenYue GuDianMingChaoTi (Non-Commercial Use)" pitchFamily="50"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2169"/>
            <a:ext cx="6409592" cy="300142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152" y="1395469"/>
            <a:ext cx="4271319" cy="2435529"/>
          </a:xfrm>
          <a:prstGeom prst="rect">
            <a:avLst/>
          </a:prstGeom>
        </p:spPr>
      </p:pic>
      <p:sp>
        <p:nvSpPr>
          <p:cNvPr id="9" name="TextBox 8"/>
          <p:cNvSpPr txBox="1"/>
          <p:nvPr/>
        </p:nvSpPr>
        <p:spPr>
          <a:xfrm>
            <a:off x="131885" y="4323657"/>
            <a:ext cx="11728938" cy="523220"/>
          </a:xfrm>
          <a:prstGeom prst="rect">
            <a:avLst/>
          </a:prstGeom>
          <a:noFill/>
        </p:spPr>
        <p:txBody>
          <a:bodyPr wrap="square" rtlCol="0">
            <a:spAutoFit/>
          </a:bodyPr>
          <a:lstStyle/>
          <a:p>
            <a:r>
              <a:rPr lang="en-US" altLang="zh-CN" sz="2800" dirty="0">
                <a:solidFill>
                  <a:srgbClr val="000000"/>
                </a:solidFill>
                <a:latin typeface="Times New Roman" panose="02020603050405020304" pitchFamily="18" charset="0"/>
                <a:cs typeface="Times New Roman" panose="02020603050405020304" pitchFamily="18" charset="0"/>
              </a:rPr>
              <a:t>T</a:t>
            </a:r>
            <a:r>
              <a:rPr lang="en-US" altLang="zh-CN" sz="2800" dirty="0" smtClean="0">
                <a:solidFill>
                  <a:srgbClr val="000000"/>
                </a:solidFill>
                <a:latin typeface="Times New Roman" panose="02020603050405020304" pitchFamily="18" charset="0"/>
                <a:cs typeface="Times New Roman" panose="02020603050405020304" pitchFamily="18" charset="0"/>
              </a:rPr>
              <a:t>he best way to analyze the translation theory of </a:t>
            </a:r>
            <a:r>
              <a:rPr lang="en-US" altLang="zh-CN" sz="2800" i="1" dirty="0" smtClean="0">
                <a:solidFill>
                  <a:srgbClr val="000000"/>
                </a:solidFill>
                <a:latin typeface="Times New Roman" panose="02020603050405020304" pitchFamily="18" charset="0"/>
                <a:cs typeface="Times New Roman" panose="02020603050405020304" pitchFamily="18" charset="0"/>
              </a:rPr>
              <a:t>A Dream of Red Mansions </a:t>
            </a:r>
            <a:r>
              <a:rPr lang="en-US" altLang="zh-CN" sz="2800" dirty="0" smtClean="0">
                <a:solidFill>
                  <a:srgbClr val="000000"/>
                </a:solidFill>
                <a:latin typeface="Times New Roman" panose="02020603050405020304" pitchFamily="18" charset="0"/>
                <a:cs typeface="Times New Roman" panose="02020603050405020304" pitchFamily="18" charset="0"/>
              </a:rPr>
              <a:t>:</a:t>
            </a:r>
            <a:endParaRPr lang="zh-CN" altLang="en-US" sz="2800" dirty="0">
              <a:solidFill>
                <a:srgbClr val="0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9131" y="5240215"/>
            <a:ext cx="12493869" cy="584775"/>
          </a:xfrm>
          <a:prstGeom prst="rect">
            <a:avLst/>
          </a:prstGeom>
          <a:noFill/>
        </p:spPr>
        <p:txBody>
          <a:bodyPr wrap="square" rtlCol="0">
            <a:spAutoFit/>
          </a:bodyPr>
          <a:lstStyle/>
          <a:p>
            <a:pPr algn="ctr"/>
            <a:r>
              <a:rPr lang="en-US" altLang="zh-CN" sz="3200" dirty="0" smtClean="0">
                <a:solidFill>
                  <a:srgbClr val="000000"/>
                </a:solidFill>
                <a:latin typeface="Times New Roman" panose="02020603050405020304" pitchFamily="18" charset="0"/>
                <a:cs typeface="Times New Roman" panose="02020603050405020304" pitchFamily="18" charset="0"/>
              </a:rPr>
              <a:t>Comparative Translation Studies</a:t>
            </a:r>
            <a:endParaRPr lang="zh-CN" alt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90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01" y="1065412"/>
            <a:ext cx="12192000" cy="4113923"/>
            <a:chOff x="0" y="1299092"/>
            <a:chExt cx="12192000" cy="4113923"/>
          </a:xfrm>
        </p:grpSpPr>
        <p:grpSp>
          <p:nvGrpSpPr>
            <p:cNvPr id="4" name="组合 3"/>
            <p:cNvGrpSpPr/>
            <p:nvPr/>
          </p:nvGrpSpPr>
          <p:grpSpPr>
            <a:xfrm>
              <a:off x="0" y="1299092"/>
              <a:ext cx="12192000" cy="2663307"/>
              <a:chOff x="0" y="1532772"/>
              <a:chExt cx="12192000" cy="2663307"/>
            </a:xfrm>
          </p:grpSpPr>
          <p:sp>
            <p:nvSpPr>
              <p:cNvPr id="8" name="矩形 7"/>
              <p:cNvSpPr/>
              <p:nvPr/>
            </p:nvSpPr>
            <p:spPr>
              <a:xfrm>
                <a:off x="0" y="1532772"/>
                <a:ext cx="12192000" cy="2663307"/>
              </a:xfrm>
              <a:prstGeom prst="rect">
                <a:avLst/>
              </a:prstGeom>
              <a:solidFill>
                <a:schemeClr val="accent2">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文悦古典明朝体 (非商业使用) W5" pitchFamily="50" charset="-122"/>
                  <a:ea typeface="文悦古典明朝体 (非商业使用) W5" pitchFamily="50" charset="-122"/>
                </a:endParaRPr>
              </a:p>
            </p:txBody>
          </p:sp>
          <p:pic>
            <p:nvPicPr>
              <p:cNvPr id="9" name="图片 8"/>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4323" y="1759355"/>
                <a:ext cx="3570317" cy="2252167"/>
              </a:xfrm>
              <a:prstGeom prst="rect">
                <a:avLst/>
              </a:prstGeom>
            </p:spPr>
          </p:pic>
          <p:pic>
            <p:nvPicPr>
              <p:cNvPr id="10" name="图片 9"/>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16072" y="1695333"/>
                <a:ext cx="3565859" cy="2380211"/>
              </a:xfrm>
              <a:prstGeom prst="rect">
                <a:avLst/>
              </a:prstGeom>
            </p:spPr>
          </p:pic>
          <p:pic>
            <p:nvPicPr>
              <p:cNvPr id="11" name="图片 10"/>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093363" y="1759355"/>
                <a:ext cx="3570316" cy="2252166"/>
              </a:xfrm>
              <a:prstGeom prst="rect">
                <a:avLst/>
              </a:prstGeom>
            </p:spPr>
          </p:pic>
        </p:grpSp>
        <p:sp>
          <p:nvSpPr>
            <p:cNvPr id="5" name="矩形 4"/>
            <p:cNvSpPr/>
            <p:nvPr/>
          </p:nvSpPr>
          <p:spPr>
            <a:xfrm>
              <a:off x="714435" y="4485838"/>
              <a:ext cx="3210092" cy="927177"/>
            </a:xfrm>
            <a:prstGeom prst="rect">
              <a:avLst/>
            </a:prstGeom>
          </p:spPr>
          <p:txBody>
            <a:bodyPr wrap="square">
              <a:spAutoFit/>
            </a:bodyPr>
            <a:lstStyle/>
            <a:p>
              <a:pPr algn="ctr">
                <a:lnSpc>
                  <a:spcPct val="200000"/>
                </a:lnSpc>
              </a:pPr>
              <a:endParaRPr lang="zh-CN" altLang="en-US" sz="3200" dirty="0">
                <a:latin typeface="Times New Roman" panose="02020603050405020304" pitchFamily="18" charset="0"/>
                <a:ea typeface="文悦古典明朝体 (非商业使用) W5" pitchFamily="50" charset="-122"/>
                <a:cs typeface="Times New Roman" panose="02020603050405020304" pitchFamily="18" charset="0"/>
              </a:endParaRPr>
            </a:p>
          </p:txBody>
        </p:sp>
        <p:sp>
          <p:nvSpPr>
            <p:cNvPr id="6" name="矩形 5"/>
            <p:cNvSpPr/>
            <p:nvPr/>
          </p:nvSpPr>
          <p:spPr>
            <a:xfrm>
              <a:off x="4493955" y="4485838"/>
              <a:ext cx="3210092" cy="927177"/>
            </a:xfrm>
            <a:prstGeom prst="rect">
              <a:avLst/>
            </a:prstGeom>
          </p:spPr>
          <p:txBody>
            <a:bodyPr wrap="square">
              <a:spAutoFit/>
            </a:bodyPr>
            <a:lstStyle/>
            <a:p>
              <a:pPr algn="ctr">
                <a:lnSpc>
                  <a:spcPct val="200000"/>
                </a:lnSpc>
              </a:pPr>
              <a:endParaRPr lang="zh-CN" altLang="en-US" sz="3200" dirty="0">
                <a:latin typeface="Times New Roman" panose="02020603050405020304" pitchFamily="18" charset="0"/>
                <a:ea typeface="文悦古典明朝体 (非商业使用) W5" pitchFamily="50" charset="-122"/>
                <a:cs typeface="Times New Roman" panose="02020603050405020304" pitchFamily="18" charset="0"/>
              </a:endParaRPr>
            </a:p>
          </p:txBody>
        </p:sp>
        <p:sp>
          <p:nvSpPr>
            <p:cNvPr id="7" name="矩形 6"/>
            <p:cNvSpPr/>
            <p:nvPr/>
          </p:nvSpPr>
          <p:spPr>
            <a:xfrm>
              <a:off x="8273475" y="4485838"/>
              <a:ext cx="3210092" cy="927177"/>
            </a:xfrm>
            <a:prstGeom prst="rect">
              <a:avLst/>
            </a:prstGeom>
          </p:spPr>
          <p:txBody>
            <a:bodyPr wrap="square">
              <a:spAutoFit/>
            </a:bodyPr>
            <a:lstStyle/>
            <a:p>
              <a:pPr algn="ctr">
                <a:lnSpc>
                  <a:spcPct val="200000"/>
                </a:lnSpc>
              </a:pPr>
              <a:endParaRPr lang="zh-CN" altLang="en-US" sz="3200" dirty="0">
                <a:latin typeface="Times New Roman" panose="02020603050405020304" pitchFamily="18" charset="0"/>
                <a:ea typeface="文悦古典明朝体 (非商业使用) W5" pitchFamily="50" charset="-122"/>
                <a:cs typeface="Times New Roman" panose="02020603050405020304" pitchFamily="18" charset="0"/>
              </a:endParaRPr>
            </a:p>
          </p:txBody>
        </p:sp>
      </p:grpSp>
      <p:sp>
        <p:nvSpPr>
          <p:cNvPr id="12" name="TextBox 11"/>
          <p:cNvSpPr txBox="1"/>
          <p:nvPr/>
        </p:nvSpPr>
        <p:spPr>
          <a:xfrm>
            <a:off x="2092569" y="4387362"/>
            <a:ext cx="7508631" cy="1015663"/>
          </a:xfrm>
          <a:prstGeom prst="rect">
            <a:avLst/>
          </a:prstGeom>
          <a:noFill/>
        </p:spPr>
        <p:txBody>
          <a:bodyPr wrap="square" rtlCol="0">
            <a:spAutoFit/>
          </a:bodyPr>
          <a:lstStyle/>
          <a:p>
            <a:pPr algn="ctr"/>
            <a:r>
              <a:rPr lang="en-US" altLang="zh-CN" sz="6000" dirty="0" smtClean="0">
                <a:latin typeface="Times New Roman" panose="02020603050405020304" pitchFamily="18" charset="0"/>
                <a:cs typeface="Times New Roman" panose="02020603050405020304" pitchFamily="18" charset="0"/>
              </a:rPr>
              <a:t>Thank you!</a:t>
            </a:r>
            <a:endParaRPr lang="zh-CN" alt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36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椭圆 1"/>
          <p:cNvSpPr/>
          <p:nvPr/>
        </p:nvSpPr>
        <p:spPr>
          <a:xfrm>
            <a:off x="1788160" y="-883920"/>
            <a:ext cx="8615680" cy="86156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5085629" y="17585"/>
            <a:ext cx="1905901" cy="1081453"/>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xmlns="" id="{22BD4F0A-7A9B-4507-A6FF-31A88DB45B6B}"/>
              </a:ext>
            </a:extLst>
          </p:cNvPr>
          <p:cNvGrpSpPr/>
          <p:nvPr/>
        </p:nvGrpSpPr>
        <p:grpSpPr>
          <a:xfrm>
            <a:off x="4040623" y="3675488"/>
            <a:ext cx="4124526" cy="3447416"/>
            <a:chOff x="1255366" y="1998833"/>
            <a:chExt cx="4124526" cy="3447416"/>
          </a:xfrm>
        </p:grpSpPr>
        <p:pic>
          <p:nvPicPr>
            <p:cNvPr id="11" name="图片 10">
              <a:extLst>
                <a:ext uri="{FF2B5EF4-FFF2-40B4-BE49-F238E27FC236}">
                  <a16:creationId xmlns:a16="http://schemas.microsoft.com/office/drawing/2014/main" xmlns="" id="{0B8C4C68-468C-4BEA-B1BB-C61232D4F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366" y="1998833"/>
              <a:ext cx="4124526" cy="3447416"/>
            </a:xfrm>
            <a:prstGeom prst="rect">
              <a:avLst/>
            </a:prstGeom>
          </p:spPr>
        </p:pic>
        <p:pic>
          <p:nvPicPr>
            <p:cNvPr id="12" name="图片 11">
              <a:extLst>
                <a:ext uri="{FF2B5EF4-FFF2-40B4-BE49-F238E27FC236}">
                  <a16:creationId xmlns:a16="http://schemas.microsoft.com/office/drawing/2014/main" xmlns="" id="{32698E75-3C2A-44FF-83BE-417F7E1FB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326" y="2107400"/>
              <a:ext cx="1081748" cy="1475775"/>
            </a:xfrm>
            <a:prstGeom prst="rect">
              <a:avLst/>
            </a:prstGeom>
          </p:spPr>
        </p:pic>
      </p:grpSp>
      <p:sp>
        <p:nvSpPr>
          <p:cNvPr id="4" name="TextBox 3"/>
          <p:cNvSpPr txBox="1"/>
          <p:nvPr/>
        </p:nvSpPr>
        <p:spPr>
          <a:xfrm>
            <a:off x="5336931" y="158262"/>
            <a:ext cx="1626577" cy="523220"/>
          </a:xfrm>
          <a:prstGeom prst="rect">
            <a:avLst/>
          </a:prstGeom>
          <a:noFill/>
        </p:spPr>
        <p:txBody>
          <a:bodyPr wrap="square" rtlCol="0">
            <a:spAutoFit/>
          </a:bodyPr>
          <a:lstStyle/>
          <a:p>
            <a:r>
              <a:rPr lang="en-US" altLang="zh-CN" sz="2800" dirty="0" smtClean="0">
                <a:solidFill>
                  <a:schemeClr val="bg1"/>
                </a:solidFill>
                <a:latin typeface="Times New Roman" panose="02020603050405020304" pitchFamily="18" charset="0"/>
                <a:cs typeface="Times New Roman" panose="02020603050405020304" pitchFamily="18" charset="0"/>
              </a:rPr>
              <a:t>Section 1</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088297" y="1582615"/>
            <a:ext cx="6123843" cy="1938992"/>
          </a:xfrm>
          <a:prstGeom prst="rect">
            <a:avLst/>
          </a:prstGeom>
          <a:noFill/>
        </p:spPr>
        <p:txBody>
          <a:bodyPr wrap="square" rtlCol="0">
            <a:spAutoFit/>
          </a:bodyPr>
          <a:lstStyle/>
          <a:p>
            <a:pPr algn="ctr"/>
            <a:r>
              <a:rPr lang="en-US" altLang="zh-CN" sz="4000" dirty="0" smtClean="0">
                <a:latin typeface="Times New Roman" panose="02020603050405020304" pitchFamily="18" charset="0"/>
                <a:cs typeface="Times New Roman" panose="02020603050405020304" pitchFamily="18" charset="0"/>
              </a:rPr>
              <a:t>The Translation History </a:t>
            </a:r>
          </a:p>
          <a:p>
            <a:pPr algn="ctr"/>
            <a:r>
              <a:rPr lang="en-US" altLang="zh-CN" sz="4000" dirty="0" smtClean="0">
                <a:latin typeface="Times New Roman" panose="02020603050405020304" pitchFamily="18" charset="0"/>
                <a:cs typeface="Times New Roman" panose="02020603050405020304" pitchFamily="18" charset="0"/>
              </a:rPr>
              <a:t>of </a:t>
            </a:r>
          </a:p>
          <a:p>
            <a:pPr algn="ctr"/>
            <a:r>
              <a:rPr lang="en-US" altLang="zh-CN" sz="4000" i="1" dirty="0" smtClean="0">
                <a:latin typeface="Times New Roman" panose="02020603050405020304" pitchFamily="18" charset="0"/>
                <a:cs typeface="Times New Roman" panose="02020603050405020304" pitchFamily="18" charset="0"/>
              </a:rPr>
              <a:t>A Dream of Red Mansions</a:t>
            </a:r>
            <a:endParaRPr lang="zh-CN" alt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17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25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2BF7DFBB-2026-48AF-8F13-9B2654C9A365}"/>
              </a:ext>
            </a:extLst>
          </p:cNvPr>
          <p:cNvSpPr txBox="1"/>
          <p:nvPr/>
        </p:nvSpPr>
        <p:spPr>
          <a:xfrm>
            <a:off x="1976020" y="1070476"/>
            <a:ext cx="1535057" cy="461665"/>
          </a:xfrm>
          <a:prstGeom prst="rect">
            <a:avLst/>
          </a:prstGeom>
          <a:noFill/>
        </p:spPr>
        <p:txBody>
          <a:bodyPr wrap="square" rtlCol="0">
            <a:spAutoFit/>
          </a:bodyPr>
          <a:lstStyle/>
          <a:p>
            <a:r>
              <a:rPr lang="en-US" altLang="zh-CN" sz="2400" dirty="0" smtClean="0">
                <a:solidFill>
                  <a:srgbClr val="000000"/>
                </a:solidFill>
                <a:latin typeface="Times New Roman" panose="02020603050405020304" pitchFamily="18" charset="0"/>
                <a:ea typeface="WenYue GuDianMingChaoTi (Non-Commercial Use)" pitchFamily="50" charset="-122"/>
                <a:sym typeface="WenYue GuDianMingChaoTi (Non-Commercial Use)" pitchFamily="50" charset="-122"/>
              </a:rPr>
              <a:t>1830-1900</a:t>
            </a:r>
            <a:endParaRPr lang="zh-CN" altLang="en-US" sz="2400" dirty="0">
              <a:solidFill>
                <a:srgbClr val="000000"/>
              </a:solidFill>
              <a:latin typeface="Times New Roman" panose="02020603050405020304" pitchFamily="18" charset="0"/>
              <a:ea typeface="WenYue GuDianMingChaoTi (Non-Commercial Use)" pitchFamily="50" charset="-122"/>
              <a:sym typeface="WenYue GuDianMingChaoTi (Non-Commercial Use)" pitchFamily="50" charset="-122"/>
            </a:endParaRPr>
          </a:p>
        </p:txBody>
      </p:sp>
      <p:sp>
        <p:nvSpPr>
          <p:cNvPr id="5" name="文本框 4">
            <a:extLst>
              <a:ext uri="{FF2B5EF4-FFF2-40B4-BE49-F238E27FC236}">
                <a16:creationId xmlns:a16="http://schemas.microsoft.com/office/drawing/2014/main" xmlns="" id="{949906E3-1916-4774-B746-3D7DD62B7139}"/>
              </a:ext>
            </a:extLst>
          </p:cNvPr>
          <p:cNvSpPr txBox="1"/>
          <p:nvPr/>
        </p:nvSpPr>
        <p:spPr>
          <a:xfrm>
            <a:off x="1976020" y="3161448"/>
            <a:ext cx="1893522" cy="461665"/>
          </a:xfrm>
          <a:prstGeom prst="rect">
            <a:avLst/>
          </a:prstGeom>
          <a:noFill/>
        </p:spPr>
        <p:txBody>
          <a:bodyPr wrap="square" rtlCol="0">
            <a:spAutoFit/>
          </a:bodyPr>
          <a:lstStyle/>
          <a:p>
            <a:r>
              <a:rPr lang="en-US" altLang="zh-CN" sz="2400" dirty="0" smtClean="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rPr>
              <a:t>1900-1960</a:t>
            </a:r>
            <a:endParaRPr lang="zh-CN" altLang="en-US" sz="2400" dirty="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endParaRPr>
          </a:p>
        </p:txBody>
      </p:sp>
      <p:sp>
        <p:nvSpPr>
          <p:cNvPr id="7" name="文本框 6">
            <a:extLst>
              <a:ext uri="{FF2B5EF4-FFF2-40B4-BE49-F238E27FC236}">
                <a16:creationId xmlns:a16="http://schemas.microsoft.com/office/drawing/2014/main" xmlns="" id="{F3ABFAC5-56A7-48BB-982C-DF9B1D296CE3}"/>
              </a:ext>
            </a:extLst>
          </p:cNvPr>
          <p:cNvSpPr txBox="1"/>
          <p:nvPr/>
        </p:nvSpPr>
        <p:spPr>
          <a:xfrm>
            <a:off x="1976020" y="5211559"/>
            <a:ext cx="1602449" cy="461665"/>
          </a:xfrm>
          <a:prstGeom prst="rect">
            <a:avLst/>
          </a:prstGeom>
          <a:noFill/>
        </p:spPr>
        <p:txBody>
          <a:bodyPr wrap="square" rtlCol="0">
            <a:spAutoFit/>
          </a:bodyPr>
          <a:lstStyle/>
          <a:p>
            <a:r>
              <a:rPr lang="en-US" altLang="zh-CN" sz="2400" dirty="0" smtClean="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rPr>
              <a:t>1960-2020</a:t>
            </a:r>
            <a:endParaRPr lang="zh-CN" altLang="en-US" sz="2400" dirty="0">
              <a:solidFill>
                <a:srgbClr val="000000"/>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endParaRPr>
          </a:p>
        </p:txBody>
      </p:sp>
      <p:sp>
        <p:nvSpPr>
          <p:cNvPr id="8" name="任意多边形 3">
            <a:extLst>
              <a:ext uri="{FF2B5EF4-FFF2-40B4-BE49-F238E27FC236}">
                <a16:creationId xmlns:a16="http://schemas.microsoft.com/office/drawing/2014/main" xmlns="" id="{FE7E4330-729E-49B4-9B6D-AF83DFE16702}"/>
              </a:ext>
            </a:extLst>
          </p:cNvPr>
          <p:cNvSpPr/>
          <p:nvPr/>
        </p:nvSpPr>
        <p:spPr>
          <a:xfrm>
            <a:off x="-170329" y="-984"/>
            <a:ext cx="2563586" cy="1340167"/>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9" name="任意多边形 4">
            <a:extLst>
              <a:ext uri="{FF2B5EF4-FFF2-40B4-BE49-F238E27FC236}">
                <a16:creationId xmlns:a16="http://schemas.microsoft.com/office/drawing/2014/main" xmlns="" id="{91D6DF18-0EDE-49AD-98E8-6FE5650F2EAF}"/>
              </a:ext>
            </a:extLst>
          </p:cNvPr>
          <p:cNvSpPr/>
          <p:nvPr/>
        </p:nvSpPr>
        <p:spPr>
          <a:xfrm flipH="1">
            <a:off x="10534652" y="6141300"/>
            <a:ext cx="1657348" cy="949943"/>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11" name="左大括号 10"/>
          <p:cNvSpPr/>
          <p:nvPr/>
        </p:nvSpPr>
        <p:spPr>
          <a:xfrm>
            <a:off x="3641763" y="325702"/>
            <a:ext cx="337769" cy="19440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12" name="TextBox 11"/>
          <p:cNvSpPr txBox="1"/>
          <p:nvPr/>
        </p:nvSpPr>
        <p:spPr>
          <a:xfrm>
            <a:off x="4299438" y="343701"/>
            <a:ext cx="5081954" cy="369332"/>
          </a:xfrm>
          <a:prstGeom prst="rect">
            <a:avLst/>
          </a:prstGeom>
          <a:noFill/>
        </p:spPr>
        <p:txBody>
          <a:bodyPr wrap="square" rtlCol="0">
            <a:spAutoFit/>
          </a:bodyPr>
          <a:lstStyle/>
          <a:p>
            <a:r>
              <a:rPr lang="en-US" altLang="zh-CN" dirty="0" smtClean="0">
                <a:solidFill>
                  <a:srgbClr val="000000"/>
                </a:solidFill>
                <a:latin typeface="Times New Roman" panose="02020603050405020304" pitchFamily="18" charset="0"/>
                <a:cs typeface="Times New Roman" panose="02020603050405020304" pitchFamily="18" charset="0"/>
              </a:rPr>
              <a:t>1830   </a:t>
            </a:r>
            <a:r>
              <a:rPr lang="en-US" altLang="zh-CN" i="1" dirty="0" smtClean="0">
                <a:solidFill>
                  <a:srgbClr val="000000"/>
                </a:solidFill>
                <a:latin typeface="Times New Roman" panose="02020603050405020304" pitchFamily="18" charset="0"/>
                <a:cs typeface="Times New Roman" panose="02020603050405020304" pitchFamily="18" charset="0"/>
              </a:rPr>
              <a:t>On Chinese Poetry  —</a:t>
            </a:r>
            <a:r>
              <a:rPr lang="en-US" altLang="zh-CN" dirty="0" smtClean="0">
                <a:solidFill>
                  <a:srgbClr val="000000"/>
                </a:solidFill>
                <a:latin typeface="Times New Roman" panose="02020603050405020304" pitchFamily="18" charset="0"/>
                <a:cs typeface="Times New Roman" panose="02020603050405020304" pitchFamily="18" charset="0"/>
              </a:rPr>
              <a:t>John Francis Davis</a:t>
            </a:r>
            <a:endParaRPr lang="zh-CN" altLang="en-US" dirty="0">
              <a:solidFill>
                <a:srgbClr val="0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299438" y="885810"/>
            <a:ext cx="4580467" cy="369332"/>
          </a:xfrm>
          <a:prstGeom prst="rect">
            <a:avLst/>
          </a:prstGeom>
          <a:noFill/>
        </p:spPr>
        <p:txBody>
          <a:bodyPr wrap="square" rtlCol="0">
            <a:spAutoFit/>
          </a:bodyPr>
          <a:lstStyle/>
          <a:p>
            <a:r>
              <a:rPr lang="en-US" altLang="zh-CN" dirty="0" smtClean="0">
                <a:solidFill>
                  <a:srgbClr val="000000"/>
                </a:solidFill>
                <a:latin typeface="Times New Roman" panose="02020603050405020304" pitchFamily="18" charset="0"/>
                <a:cs typeface="Times New Roman" panose="02020603050405020304" pitchFamily="18" charset="0"/>
              </a:rPr>
              <a:t>1846   </a:t>
            </a:r>
            <a:r>
              <a:rPr lang="en-US" altLang="zh-CN" i="1" dirty="0" smtClean="0">
                <a:solidFill>
                  <a:srgbClr val="000000"/>
                </a:solidFill>
                <a:latin typeface="Times New Roman" panose="02020603050405020304" pitchFamily="18" charset="0"/>
                <a:cs typeface="Times New Roman" panose="02020603050405020304" pitchFamily="18" charset="0"/>
              </a:rPr>
              <a:t>The Chinese Speaker </a:t>
            </a:r>
            <a:r>
              <a:rPr lang="en-US" altLang="zh-CN" dirty="0" smtClean="0">
                <a:solidFill>
                  <a:srgbClr val="000000"/>
                </a:solidFill>
                <a:latin typeface="Times New Roman" panose="02020603050405020304" pitchFamily="18" charset="0"/>
                <a:cs typeface="Times New Roman" panose="02020603050405020304" pitchFamily="18" charset="0"/>
              </a:rPr>
              <a:t>—Robert Thom</a:t>
            </a:r>
            <a:endParaRPr lang="zh-CN" altLang="en-US" dirty="0">
              <a:solidFill>
                <a:srgbClr val="00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299438" y="1347475"/>
            <a:ext cx="5024804" cy="369332"/>
          </a:xfrm>
          <a:prstGeom prst="rect">
            <a:avLst/>
          </a:prstGeom>
          <a:noFill/>
        </p:spPr>
        <p:txBody>
          <a:bodyPr wrap="square" rtlCol="0">
            <a:spAutoFit/>
          </a:bodyPr>
          <a:lstStyle/>
          <a:p>
            <a:r>
              <a:rPr lang="en-US" altLang="zh-CN" dirty="0" smtClean="0">
                <a:solidFill>
                  <a:srgbClr val="000000"/>
                </a:solidFill>
                <a:latin typeface="Times New Roman" panose="02020603050405020304" pitchFamily="18" charset="0"/>
                <a:cs typeface="Times New Roman" panose="02020603050405020304" pitchFamily="18" charset="0"/>
              </a:rPr>
              <a:t>1868   </a:t>
            </a:r>
            <a:r>
              <a:rPr lang="en-US" altLang="zh-CN" i="1" dirty="0" smtClean="0">
                <a:solidFill>
                  <a:srgbClr val="000000"/>
                </a:solidFill>
                <a:latin typeface="Times New Roman" panose="02020603050405020304" pitchFamily="18" charset="0"/>
                <a:cs typeface="Times New Roman" panose="02020603050405020304" pitchFamily="18" charset="0"/>
              </a:rPr>
              <a:t>China Magazine </a:t>
            </a:r>
            <a:r>
              <a:rPr lang="en-US" altLang="zh-CN" dirty="0" smtClean="0">
                <a:solidFill>
                  <a:srgbClr val="000000"/>
                </a:solidFill>
                <a:latin typeface="Times New Roman" panose="02020603050405020304" pitchFamily="18" charset="0"/>
                <a:cs typeface="Times New Roman" panose="02020603050405020304" pitchFamily="18" charset="0"/>
              </a:rPr>
              <a:t>—Edward Charles Bowra</a:t>
            </a:r>
            <a:endParaRPr lang="zh-CN" altLang="en-US" dirty="0">
              <a:solidFill>
                <a:srgbClr val="0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299438" y="1830144"/>
            <a:ext cx="5284177" cy="369332"/>
          </a:xfrm>
          <a:prstGeom prst="rect">
            <a:avLst/>
          </a:prstGeom>
          <a:noFill/>
        </p:spPr>
        <p:txBody>
          <a:bodyPr wrap="square" rtlCol="0">
            <a:spAutoFit/>
          </a:bodyPr>
          <a:lstStyle/>
          <a:p>
            <a:r>
              <a:rPr lang="en-US" altLang="zh-CN" dirty="0" smtClean="0">
                <a:solidFill>
                  <a:srgbClr val="000000"/>
                </a:solidFill>
                <a:latin typeface="Times New Roman" panose="02020603050405020304" pitchFamily="18" charset="0"/>
                <a:cs typeface="Times New Roman" panose="02020603050405020304" pitchFamily="18" charset="0"/>
              </a:rPr>
              <a:t>1892-1893   </a:t>
            </a:r>
            <a:r>
              <a:rPr lang="en-US" altLang="zh-CN" i="1" dirty="0" smtClean="0">
                <a:solidFill>
                  <a:srgbClr val="000000"/>
                </a:solidFill>
                <a:latin typeface="Times New Roman" panose="02020603050405020304" pitchFamily="18" charset="0"/>
                <a:cs typeface="Times New Roman" panose="02020603050405020304" pitchFamily="18" charset="0"/>
              </a:rPr>
              <a:t>Hung Lou Meng </a:t>
            </a:r>
            <a:r>
              <a:rPr lang="en-US" altLang="zh-CN" dirty="0" smtClean="0">
                <a:solidFill>
                  <a:srgbClr val="000000"/>
                </a:solidFill>
                <a:latin typeface="Times New Roman" panose="02020603050405020304" pitchFamily="18" charset="0"/>
                <a:cs typeface="Times New Roman" panose="02020603050405020304" pitchFamily="18" charset="0"/>
              </a:rPr>
              <a:t>—H. Bencraft Joly</a:t>
            </a:r>
            <a:endParaRPr lang="zh-CN" altLang="en-US" dirty="0">
              <a:solidFill>
                <a:srgbClr val="000000"/>
              </a:solidFill>
              <a:latin typeface="Times New Roman" panose="02020603050405020304" pitchFamily="18" charset="0"/>
              <a:cs typeface="Times New Roman" panose="02020603050405020304" pitchFamily="18" charset="0"/>
            </a:endParaRPr>
          </a:p>
        </p:txBody>
      </p:sp>
      <p:sp>
        <p:nvSpPr>
          <p:cNvPr id="17" name="左大括号 16"/>
          <p:cNvSpPr/>
          <p:nvPr/>
        </p:nvSpPr>
        <p:spPr>
          <a:xfrm>
            <a:off x="3656220" y="2412429"/>
            <a:ext cx="334108" cy="19926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18" name="TextBox 17"/>
          <p:cNvSpPr txBox="1"/>
          <p:nvPr/>
        </p:nvSpPr>
        <p:spPr>
          <a:xfrm>
            <a:off x="4299438" y="2550604"/>
            <a:ext cx="5855613" cy="369332"/>
          </a:xfrm>
          <a:prstGeom prst="rect">
            <a:avLst/>
          </a:prstGeom>
          <a:noFill/>
        </p:spPr>
        <p:txBody>
          <a:bodyPr wrap="square" rtlCol="0">
            <a:spAutoFit/>
          </a:bodyPr>
          <a:lstStyle/>
          <a:p>
            <a:r>
              <a:rPr lang="en-US" altLang="zh-CN" dirty="0" smtClean="0">
                <a:solidFill>
                  <a:srgbClr val="000000"/>
                </a:solidFill>
                <a:latin typeface="Times New Roman" panose="02020603050405020304" pitchFamily="18" charset="0"/>
                <a:cs typeface="Times New Roman" panose="02020603050405020304" pitchFamily="18" charset="0"/>
              </a:rPr>
              <a:t>1927   </a:t>
            </a:r>
            <a:r>
              <a:rPr lang="en-US" altLang="zh-CN" i="1" dirty="0" smtClean="0">
                <a:solidFill>
                  <a:srgbClr val="000000"/>
                </a:solidFill>
                <a:latin typeface="Times New Roman" panose="02020603050405020304" pitchFamily="18" charset="0"/>
                <a:cs typeface="Times New Roman" panose="02020603050405020304" pitchFamily="18" charset="0"/>
              </a:rPr>
              <a:t>Dream of the Red Chamber </a:t>
            </a:r>
            <a:r>
              <a:rPr lang="en-US" altLang="zh-CN" dirty="0" smtClean="0">
                <a:solidFill>
                  <a:srgbClr val="000000"/>
                </a:solidFill>
                <a:latin typeface="Times New Roman" panose="02020603050405020304" pitchFamily="18" charset="0"/>
                <a:cs typeface="Times New Roman" panose="02020603050405020304" pitchFamily="18" charset="0"/>
              </a:rPr>
              <a:t>—Wang Liang-Chih</a:t>
            </a:r>
            <a:endParaRPr lang="zh-CN" altLang="en-US" dirty="0">
              <a:solidFill>
                <a:srgbClr val="0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299438" y="3161448"/>
            <a:ext cx="5618284" cy="369332"/>
          </a:xfrm>
          <a:prstGeom prst="rect">
            <a:avLst/>
          </a:prstGeom>
          <a:noFill/>
        </p:spPr>
        <p:txBody>
          <a:bodyPr wrap="square" rtlCol="0">
            <a:spAutoFit/>
          </a:bodyPr>
          <a:lstStyle/>
          <a:p>
            <a:r>
              <a:rPr lang="en-US" altLang="zh-CN" dirty="0" smtClean="0">
                <a:solidFill>
                  <a:srgbClr val="000000"/>
                </a:solidFill>
                <a:latin typeface="Times New Roman" panose="02020603050405020304" pitchFamily="18" charset="0"/>
                <a:cs typeface="Times New Roman" panose="02020603050405020304" pitchFamily="18" charset="0"/>
              </a:rPr>
              <a:t>1929   </a:t>
            </a:r>
            <a:r>
              <a:rPr lang="en-US" altLang="zh-CN" i="1" dirty="0" smtClean="0">
                <a:solidFill>
                  <a:srgbClr val="000000"/>
                </a:solidFill>
                <a:latin typeface="Times New Roman" panose="02020603050405020304" pitchFamily="18" charset="0"/>
                <a:cs typeface="Times New Roman" panose="02020603050405020304" pitchFamily="18" charset="0"/>
              </a:rPr>
              <a:t>Dream of the Red Chamber </a:t>
            </a:r>
            <a:r>
              <a:rPr lang="en-US" altLang="zh-CN" dirty="0" smtClean="0">
                <a:solidFill>
                  <a:srgbClr val="000000"/>
                </a:solidFill>
                <a:latin typeface="Times New Roman" panose="02020603050405020304" pitchFamily="18" charset="0"/>
                <a:cs typeface="Times New Roman" panose="02020603050405020304" pitchFamily="18" charset="0"/>
              </a:rPr>
              <a:t>—Chi-chen Wang</a:t>
            </a:r>
            <a:endParaRPr lang="zh-CN" altLang="en-US" dirty="0">
              <a:solidFill>
                <a:srgbClr val="0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299438" y="3823655"/>
            <a:ext cx="7693269" cy="369332"/>
          </a:xfrm>
          <a:prstGeom prst="rect">
            <a:avLst/>
          </a:prstGeom>
          <a:noFill/>
        </p:spPr>
        <p:txBody>
          <a:bodyPr wrap="square" rtlCol="0">
            <a:spAutoFit/>
          </a:bodyPr>
          <a:lstStyle/>
          <a:p>
            <a:pPr marL="342900" indent="-342900">
              <a:buFontTx/>
              <a:buAutoNum type="arabicPlain" startAt="1957"/>
            </a:pPr>
            <a:r>
              <a:rPr lang="en-US" altLang="zh-CN" dirty="0" smtClean="0">
                <a:solidFill>
                  <a:srgbClr val="000000"/>
                </a:solidFill>
                <a:latin typeface="Times New Roman" panose="02020603050405020304" pitchFamily="18" charset="0"/>
                <a:cs typeface="Times New Roman" panose="02020603050405020304" pitchFamily="18" charset="0"/>
              </a:rPr>
              <a:t>   </a:t>
            </a:r>
            <a:r>
              <a:rPr lang="en-US" altLang="zh-CN" i="1" dirty="0" smtClean="0">
                <a:solidFill>
                  <a:srgbClr val="000000"/>
                </a:solidFill>
                <a:latin typeface="Times New Roman" panose="02020603050405020304" pitchFamily="18" charset="0"/>
                <a:cs typeface="Times New Roman" panose="02020603050405020304" pitchFamily="18" charset="0"/>
              </a:rPr>
              <a:t>The Dream of the Red Chamber </a:t>
            </a:r>
            <a:r>
              <a:rPr lang="en-US" altLang="zh-CN" dirty="0" smtClean="0">
                <a:solidFill>
                  <a:srgbClr val="000000"/>
                </a:solidFill>
                <a:latin typeface="Times New Roman" panose="02020603050405020304" pitchFamily="18" charset="0"/>
                <a:cs typeface="Times New Roman" panose="02020603050405020304" pitchFamily="18" charset="0"/>
              </a:rPr>
              <a:t>—Frorence Mchugh &amp; Isabel Mchugh</a:t>
            </a:r>
            <a:endParaRPr lang="zh-CN" altLang="en-US" dirty="0">
              <a:solidFill>
                <a:srgbClr val="000000"/>
              </a:solidFill>
              <a:latin typeface="Times New Roman" panose="02020603050405020304" pitchFamily="18" charset="0"/>
              <a:cs typeface="Times New Roman" panose="02020603050405020304" pitchFamily="18" charset="0"/>
            </a:endParaRPr>
          </a:p>
        </p:txBody>
      </p:sp>
      <p:sp>
        <p:nvSpPr>
          <p:cNvPr id="21" name="左大括号 20"/>
          <p:cNvSpPr/>
          <p:nvPr/>
        </p:nvSpPr>
        <p:spPr>
          <a:xfrm>
            <a:off x="3665826" y="4492943"/>
            <a:ext cx="342900" cy="19254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22" name="TextBox 21"/>
          <p:cNvSpPr txBox="1"/>
          <p:nvPr/>
        </p:nvSpPr>
        <p:spPr>
          <a:xfrm>
            <a:off x="4299438" y="4563236"/>
            <a:ext cx="5357130" cy="369332"/>
          </a:xfrm>
          <a:prstGeom prst="rect">
            <a:avLst/>
          </a:prstGeom>
          <a:noFill/>
        </p:spPr>
        <p:txBody>
          <a:bodyPr wrap="square" rtlCol="0">
            <a:spAutoFit/>
          </a:bodyPr>
          <a:lstStyle/>
          <a:p>
            <a:r>
              <a:rPr lang="en-US" altLang="zh-CN" dirty="0" smtClean="0">
                <a:solidFill>
                  <a:srgbClr val="000000"/>
                </a:solidFill>
                <a:latin typeface="Times New Roman" panose="02020603050405020304" pitchFamily="18" charset="0"/>
                <a:cs typeface="Times New Roman" panose="02020603050405020304" pitchFamily="18" charset="0"/>
              </a:rPr>
              <a:t>1973-1980   </a:t>
            </a:r>
            <a:r>
              <a:rPr lang="en-US" altLang="zh-CN" i="1" dirty="0" smtClean="0">
                <a:solidFill>
                  <a:srgbClr val="000000"/>
                </a:solidFill>
                <a:latin typeface="Times New Roman" panose="02020603050405020304" pitchFamily="18" charset="0"/>
                <a:cs typeface="Times New Roman" panose="02020603050405020304" pitchFamily="18" charset="0"/>
              </a:rPr>
              <a:t>The Story of the Stone </a:t>
            </a:r>
            <a:r>
              <a:rPr lang="en-US" altLang="zh-CN" dirty="0" smtClean="0">
                <a:solidFill>
                  <a:srgbClr val="000000"/>
                </a:solidFill>
                <a:latin typeface="Times New Roman" panose="02020603050405020304" pitchFamily="18" charset="0"/>
                <a:cs typeface="Times New Roman" panose="02020603050405020304" pitchFamily="18" charset="0"/>
              </a:rPr>
              <a:t>—David Hawkes</a:t>
            </a:r>
            <a:endParaRPr lang="zh-CN" altLang="en-US" dirty="0">
              <a:solidFill>
                <a:srgbClr val="00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299437" y="5193919"/>
            <a:ext cx="5519500" cy="369332"/>
          </a:xfrm>
          <a:prstGeom prst="rect">
            <a:avLst/>
          </a:prstGeom>
          <a:noFill/>
        </p:spPr>
        <p:txBody>
          <a:bodyPr wrap="square" rtlCol="0">
            <a:spAutoFit/>
          </a:bodyPr>
          <a:lstStyle/>
          <a:p>
            <a:r>
              <a:rPr lang="en-US" altLang="zh-CN" dirty="0" smtClean="0">
                <a:solidFill>
                  <a:srgbClr val="000000"/>
                </a:solidFill>
                <a:latin typeface="Times New Roman" panose="02020603050405020304" pitchFamily="18" charset="0"/>
                <a:cs typeface="Times New Roman" panose="02020603050405020304" pitchFamily="18" charset="0"/>
              </a:rPr>
              <a:t>1978-1980   </a:t>
            </a:r>
            <a:r>
              <a:rPr lang="en-US" altLang="zh-CN" i="1" dirty="0" smtClean="0">
                <a:solidFill>
                  <a:srgbClr val="000000"/>
                </a:solidFill>
                <a:latin typeface="Times New Roman" panose="02020603050405020304" pitchFamily="18" charset="0"/>
                <a:cs typeface="Times New Roman" panose="02020603050405020304" pitchFamily="18" charset="0"/>
              </a:rPr>
              <a:t>A Dream of Red Mansions </a:t>
            </a:r>
            <a:r>
              <a:rPr lang="en-US" altLang="zh-CN" dirty="0" smtClean="0">
                <a:solidFill>
                  <a:srgbClr val="000000"/>
                </a:solidFill>
                <a:latin typeface="Times New Roman" panose="02020603050405020304" pitchFamily="18" charset="0"/>
                <a:cs typeface="Times New Roman" panose="02020603050405020304" pitchFamily="18" charset="0"/>
              </a:rPr>
              <a:t>—</a:t>
            </a:r>
            <a:endParaRPr lang="zh-CN" altLang="en-US" dirty="0">
              <a:solidFill>
                <a:srgbClr val="00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4299437" y="5771968"/>
            <a:ext cx="7466623" cy="369332"/>
          </a:xfrm>
          <a:prstGeom prst="rect">
            <a:avLst/>
          </a:prstGeom>
          <a:noFill/>
        </p:spPr>
        <p:txBody>
          <a:bodyPr wrap="square" rtlCol="0">
            <a:spAutoFit/>
          </a:bodyPr>
          <a:lstStyle/>
          <a:p>
            <a:r>
              <a:rPr lang="en-US" altLang="zh-CN" dirty="0" smtClean="0">
                <a:solidFill>
                  <a:srgbClr val="000000"/>
                </a:solidFill>
                <a:latin typeface="Times New Roman" panose="02020603050405020304" pitchFamily="18" charset="0"/>
                <a:cs typeface="Times New Roman" panose="02020603050405020304" pitchFamily="18" charset="0"/>
              </a:rPr>
              <a:t>1991   </a:t>
            </a:r>
            <a:r>
              <a:rPr lang="en-US" altLang="zh-CN" i="1" dirty="0" smtClean="0">
                <a:solidFill>
                  <a:srgbClr val="000000"/>
                </a:solidFill>
                <a:latin typeface="Times New Roman" panose="02020603050405020304" pitchFamily="18" charset="0"/>
                <a:cs typeface="Times New Roman" panose="02020603050405020304" pitchFamily="18" charset="0"/>
              </a:rPr>
              <a:t>A Dream in Red Mansions: Saga of a Nobel Chinese Family </a:t>
            </a:r>
            <a:r>
              <a:rPr lang="en-US" altLang="zh-CN" dirty="0" smtClean="0">
                <a:solidFill>
                  <a:srgbClr val="000000"/>
                </a:solidFill>
                <a:latin typeface="Times New Roman" panose="02020603050405020304" pitchFamily="18" charset="0"/>
                <a:cs typeface="Times New Roman" panose="02020603050405020304" pitchFamily="18" charset="0"/>
              </a:rPr>
              <a:t>—</a:t>
            </a:r>
            <a:endParaRPr lang="zh-CN" altLang="en-US" dirty="0">
              <a:solidFill>
                <a:srgbClr val="00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105507" y="3059723"/>
            <a:ext cx="1599075" cy="584775"/>
          </a:xfrm>
          <a:prstGeom prst="rect">
            <a:avLst/>
          </a:prstGeom>
          <a:noFill/>
        </p:spPr>
        <p:txBody>
          <a:bodyPr wrap="square" rtlCol="0">
            <a:spAutoFit/>
          </a:bodyPr>
          <a:lstStyle/>
          <a:p>
            <a:r>
              <a:rPr lang="en-US" altLang="zh-CN" sz="3200" dirty="0" smtClean="0">
                <a:solidFill>
                  <a:srgbClr val="000000"/>
                </a:solidFill>
                <a:latin typeface="Times New Roman" panose="02020603050405020304" pitchFamily="18" charset="0"/>
                <a:cs typeface="Times New Roman" panose="02020603050405020304" pitchFamily="18" charset="0"/>
              </a:rPr>
              <a:t>History</a:t>
            </a:r>
            <a:endParaRPr lang="zh-CN" altLang="en-US" sz="3200" dirty="0">
              <a:solidFill>
                <a:srgbClr val="000000"/>
              </a:solidFill>
              <a:latin typeface="Times New Roman" panose="02020603050405020304" pitchFamily="18" charset="0"/>
              <a:cs typeface="Times New Roman" panose="02020603050405020304" pitchFamily="18" charset="0"/>
            </a:endParaRPr>
          </a:p>
        </p:txBody>
      </p:sp>
      <p:cxnSp>
        <p:nvCxnSpPr>
          <p:cNvPr id="29" name="直接连接符 28"/>
          <p:cNvCxnSpPr>
            <a:stCxn id="3" idx="1"/>
          </p:cNvCxnSpPr>
          <p:nvPr/>
        </p:nvCxnSpPr>
        <p:spPr>
          <a:xfrm flipH="1">
            <a:off x="1433146" y="1301309"/>
            <a:ext cx="542874" cy="1860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433146" y="3408739"/>
            <a:ext cx="542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a:endCxn id="7" idx="1"/>
          </p:cNvCxnSpPr>
          <p:nvPr/>
        </p:nvCxnSpPr>
        <p:spPr>
          <a:xfrm>
            <a:off x="1413312" y="3633315"/>
            <a:ext cx="562708" cy="18090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00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993A42-E5D2-4929-8B02-58DD3558399E}"/>
              </a:ext>
            </a:extLst>
          </p:cNvPr>
          <p:cNvSpPr/>
          <p:nvPr/>
        </p:nvSpPr>
        <p:spPr>
          <a:xfrm rot="16200000">
            <a:off x="868018" y="1272430"/>
            <a:ext cx="689839" cy="1583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02D34"/>
              </a:solidFill>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4" name="文本框 3"/>
          <p:cNvSpPr txBox="1"/>
          <p:nvPr/>
        </p:nvSpPr>
        <p:spPr>
          <a:xfrm>
            <a:off x="2883666" y="4683210"/>
            <a:ext cx="677108" cy="1901365"/>
          </a:xfrm>
          <a:prstGeom prst="rect">
            <a:avLst/>
          </a:prstGeom>
          <a:noFill/>
        </p:spPr>
        <p:txBody>
          <a:bodyPr vert="eaVert" wrap="square" rtlCol="0">
            <a:spAutoFit/>
          </a:bodyPr>
          <a:lstStyle/>
          <a:p>
            <a:pPr algn="dist"/>
            <a:r>
              <a:rPr lang="en-US" altLang="zh-CN" sz="3200" b="1" dirty="0" smtClean="0">
                <a:solidFill>
                  <a:srgbClr val="F2EBDB"/>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rPr>
              <a:t>1830-1900</a:t>
            </a:r>
            <a:endParaRPr lang="zh-CN" altLang="en-US" sz="3200" b="1" dirty="0">
              <a:solidFill>
                <a:srgbClr val="F2EBDB"/>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6764"/>
          <a:stretch/>
        </p:blipFill>
        <p:spPr>
          <a:xfrm>
            <a:off x="11275629" y="2753977"/>
            <a:ext cx="1155478" cy="411926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52" y="5028868"/>
            <a:ext cx="1907182" cy="1941858"/>
          </a:xfrm>
          <a:prstGeom prst="rect">
            <a:avLst/>
          </a:prstGeom>
        </p:spPr>
      </p:pic>
      <p:sp>
        <p:nvSpPr>
          <p:cNvPr id="7" name="文本框 26">
            <a:extLst>
              <a:ext uri="{FF2B5EF4-FFF2-40B4-BE49-F238E27FC236}">
                <a16:creationId xmlns:a16="http://schemas.microsoft.com/office/drawing/2014/main" xmlns="" id="{D9B28593-0827-475E-BFA9-4D23FF58E678}"/>
              </a:ext>
            </a:extLst>
          </p:cNvPr>
          <p:cNvSpPr txBox="1">
            <a:spLocks noChangeArrowheads="1"/>
          </p:cNvSpPr>
          <p:nvPr/>
        </p:nvSpPr>
        <p:spPr bwMode="auto">
          <a:xfrm>
            <a:off x="2403268" y="2224393"/>
            <a:ext cx="58878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dirty="0">
                <a:solidFill>
                  <a:srgbClr val="000000"/>
                </a:solidFill>
                <a:latin typeface="Times New Roman" panose="02020603050405020304" pitchFamily="18" charset="0"/>
                <a:ea typeface="等线"/>
                <a:cs typeface="Times New Roman" panose="02020603050405020304" pitchFamily="18" charset="0"/>
              </a:rPr>
              <a:t>1868   </a:t>
            </a:r>
            <a:r>
              <a:rPr lang="en-US" altLang="zh-CN" sz="2000" i="1" dirty="0">
                <a:solidFill>
                  <a:srgbClr val="000000"/>
                </a:solidFill>
                <a:latin typeface="Times New Roman" panose="02020603050405020304" pitchFamily="18" charset="0"/>
                <a:ea typeface="等线"/>
                <a:cs typeface="Times New Roman" panose="02020603050405020304" pitchFamily="18" charset="0"/>
              </a:rPr>
              <a:t>China Magazine </a:t>
            </a:r>
            <a:r>
              <a:rPr lang="en-US" altLang="zh-CN" sz="2000" dirty="0">
                <a:solidFill>
                  <a:srgbClr val="000000"/>
                </a:solidFill>
                <a:latin typeface="Times New Roman" panose="02020603050405020304" pitchFamily="18" charset="0"/>
                <a:ea typeface="等线"/>
                <a:cs typeface="Times New Roman" panose="02020603050405020304" pitchFamily="18" charset="0"/>
              </a:rPr>
              <a:t>—Edward Charles Bowra</a:t>
            </a:r>
            <a:endParaRPr lang="zh-CN" altLang="en-US" sz="2000" dirty="0">
              <a:solidFill>
                <a:srgbClr val="000000"/>
              </a:solidFill>
              <a:latin typeface="Times New Roman" panose="02020603050405020304" pitchFamily="18" charset="0"/>
              <a:ea typeface="等线"/>
              <a:cs typeface="Times New Roman" panose="02020603050405020304" pitchFamily="18" charset="0"/>
            </a:endParaRPr>
          </a:p>
        </p:txBody>
      </p:sp>
      <p:sp>
        <p:nvSpPr>
          <p:cNvPr id="8" name="文本框 26">
            <a:extLst>
              <a:ext uri="{FF2B5EF4-FFF2-40B4-BE49-F238E27FC236}">
                <a16:creationId xmlns:a16="http://schemas.microsoft.com/office/drawing/2014/main" xmlns="" id="{D9B28593-0827-475E-BFA9-4D23FF58E678}"/>
              </a:ext>
            </a:extLst>
          </p:cNvPr>
          <p:cNvSpPr txBox="1">
            <a:spLocks noChangeArrowheads="1"/>
          </p:cNvSpPr>
          <p:nvPr/>
        </p:nvSpPr>
        <p:spPr bwMode="auto">
          <a:xfrm>
            <a:off x="2413377" y="3114886"/>
            <a:ext cx="57195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dirty="0">
                <a:solidFill>
                  <a:srgbClr val="000000"/>
                </a:solidFill>
                <a:latin typeface="Times New Roman" panose="02020603050405020304" pitchFamily="18" charset="0"/>
                <a:ea typeface="等线"/>
                <a:cs typeface="Times New Roman" panose="02020603050405020304" pitchFamily="18" charset="0"/>
              </a:rPr>
              <a:t>1892-1893   </a:t>
            </a:r>
            <a:r>
              <a:rPr lang="en-US" altLang="zh-CN" sz="2000" i="1" dirty="0">
                <a:solidFill>
                  <a:srgbClr val="000000"/>
                </a:solidFill>
                <a:latin typeface="Times New Roman" panose="02020603050405020304" pitchFamily="18" charset="0"/>
                <a:ea typeface="等线"/>
                <a:cs typeface="Times New Roman" panose="02020603050405020304" pitchFamily="18" charset="0"/>
              </a:rPr>
              <a:t>Hung Lou Meng </a:t>
            </a:r>
            <a:r>
              <a:rPr lang="en-US" altLang="zh-CN" sz="2000" dirty="0">
                <a:solidFill>
                  <a:srgbClr val="000000"/>
                </a:solidFill>
                <a:latin typeface="Times New Roman" panose="02020603050405020304" pitchFamily="18" charset="0"/>
                <a:ea typeface="等线"/>
                <a:cs typeface="Times New Roman" panose="02020603050405020304" pitchFamily="18" charset="0"/>
              </a:rPr>
              <a:t>—H. Bencraft Joly</a:t>
            </a:r>
            <a:endParaRPr lang="zh-CN" altLang="en-US" sz="2000" dirty="0">
              <a:solidFill>
                <a:srgbClr val="000000"/>
              </a:solidFill>
              <a:latin typeface="Times New Roman" panose="02020603050405020304" pitchFamily="18" charset="0"/>
              <a:ea typeface="等线"/>
              <a:cs typeface="Times New Roman" panose="02020603050405020304" pitchFamily="18" charset="0"/>
            </a:endParaRPr>
          </a:p>
        </p:txBody>
      </p:sp>
      <p:sp>
        <p:nvSpPr>
          <p:cNvPr id="9" name="文本框 26">
            <a:extLst>
              <a:ext uri="{FF2B5EF4-FFF2-40B4-BE49-F238E27FC236}">
                <a16:creationId xmlns:a16="http://schemas.microsoft.com/office/drawing/2014/main" xmlns="" id="{D9B28593-0827-475E-BFA9-4D23FF58E678}"/>
              </a:ext>
            </a:extLst>
          </p:cNvPr>
          <p:cNvSpPr txBox="1">
            <a:spLocks noChangeArrowheads="1"/>
          </p:cNvSpPr>
          <p:nvPr/>
        </p:nvSpPr>
        <p:spPr bwMode="auto">
          <a:xfrm>
            <a:off x="2403269" y="577597"/>
            <a:ext cx="5140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dirty="0">
                <a:solidFill>
                  <a:srgbClr val="000000"/>
                </a:solidFill>
                <a:latin typeface="Times New Roman" panose="02020603050405020304" pitchFamily="18" charset="0"/>
                <a:ea typeface="等线"/>
                <a:cs typeface="Times New Roman" panose="02020603050405020304" pitchFamily="18" charset="0"/>
              </a:rPr>
              <a:t>1830   </a:t>
            </a:r>
            <a:r>
              <a:rPr lang="en-US" altLang="zh-CN" sz="2000" i="1" dirty="0">
                <a:solidFill>
                  <a:srgbClr val="000000"/>
                </a:solidFill>
                <a:latin typeface="Times New Roman" panose="02020603050405020304" pitchFamily="18" charset="0"/>
                <a:ea typeface="等线"/>
                <a:cs typeface="Times New Roman" panose="02020603050405020304" pitchFamily="18" charset="0"/>
              </a:rPr>
              <a:t>On Chinese Poetry  —</a:t>
            </a:r>
            <a:r>
              <a:rPr lang="en-US" altLang="zh-CN" sz="2000" dirty="0">
                <a:solidFill>
                  <a:srgbClr val="000000"/>
                </a:solidFill>
                <a:latin typeface="Times New Roman" panose="02020603050405020304" pitchFamily="18" charset="0"/>
                <a:ea typeface="等线"/>
                <a:cs typeface="Times New Roman" panose="02020603050405020304" pitchFamily="18" charset="0"/>
              </a:rPr>
              <a:t>John Francis Davis</a:t>
            </a:r>
            <a:endParaRPr lang="zh-CN" altLang="en-US" sz="2000" dirty="0">
              <a:solidFill>
                <a:srgbClr val="000000"/>
              </a:solidFill>
              <a:latin typeface="Times New Roman" panose="02020603050405020304" pitchFamily="18" charset="0"/>
              <a:ea typeface="等线"/>
              <a:cs typeface="Times New Roman" panose="02020603050405020304" pitchFamily="18" charset="0"/>
            </a:endParaRPr>
          </a:p>
        </p:txBody>
      </p:sp>
      <p:sp>
        <p:nvSpPr>
          <p:cNvPr id="10" name="文本框 26">
            <a:extLst>
              <a:ext uri="{FF2B5EF4-FFF2-40B4-BE49-F238E27FC236}">
                <a16:creationId xmlns:a16="http://schemas.microsoft.com/office/drawing/2014/main" xmlns="" id="{D9B28593-0827-475E-BFA9-4D23FF58E678}"/>
              </a:ext>
            </a:extLst>
          </p:cNvPr>
          <p:cNvSpPr txBox="1">
            <a:spLocks noChangeArrowheads="1"/>
          </p:cNvSpPr>
          <p:nvPr/>
        </p:nvSpPr>
        <p:spPr bwMode="auto">
          <a:xfrm>
            <a:off x="2403268" y="1345814"/>
            <a:ext cx="49866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dirty="0" smtClean="0">
                <a:solidFill>
                  <a:srgbClr val="000000"/>
                </a:solidFill>
                <a:latin typeface="Times New Roman" panose="02020603050405020304" pitchFamily="18" charset="0"/>
                <a:ea typeface="等线"/>
                <a:cs typeface="Times New Roman" panose="02020603050405020304" pitchFamily="18" charset="0"/>
              </a:rPr>
              <a:t>1846   </a:t>
            </a:r>
            <a:r>
              <a:rPr lang="en-US" altLang="zh-CN" sz="2000" i="1" dirty="0" smtClean="0">
                <a:solidFill>
                  <a:srgbClr val="000000"/>
                </a:solidFill>
                <a:latin typeface="Times New Roman" panose="02020603050405020304" pitchFamily="18" charset="0"/>
                <a:ea typeface="等线"/>
                <a:cs typeface="Times New Roman" panose="02020603050405020304" pitchFamily="18" charset="0"/>
              </a:rPr>
              <a:t>The Chinese Speaker </a:t>
            </a:r>
            <a:r>
              <a:rPr lang="en-US" altLang="zh-CN" sz="2000" dirty="0" smtClean="0">
                <a:solidFill>
                  <a:srgbClr val="000000"/>
                </a:solidFill>
                <a:latin typeface="Times New Roman" panose="02020603050405020304" pitchFamily="18" charset="0"/>
                <a:ea typeface="等线"/>
                <a:cs typeface="Times New Roman" panose="02020603050405020304" pitchFamily="18" charset="0"/>
              </a:rPr>
              <a:t>—Robert Thom</a:t>
            </a:r>
            <a:endParaRPr lang="zh-CN" altLang="en-US" sz="2000" dirty="0">
              <a:solidFill>
                <a:srgbClr val="000000"/>
              </a:solidFill>
              <a:latin typeface="Times New Roman" panose="02020603050405020304" pitchFamily="18" charset="0"/>
              <a:ea typeface="等线"/>
              <a:cs typeface="Times New Roman" panose="02020603050405020304" pitchFamily="18" charset="0"/>
            </a:endParaRP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7974" y="0"/>
            <a:ext cx="954026" cy="1155194"/>
          </a:xfrm>
          <a:prstGeom prst="rect">
            <a:avLst/>
          </a:prstGeom>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5082" t="37701" r="48804"/>
          <a:stretch/>
        </p:blipFill>
        <p:spPr>
          <a:xfrm>
            <a:off x="11115595" y="4327034"/>
            <a:ext cx="1000898" cy="2566261"/>
          </a:xfrm>
          <a:prstGeom prst="rect">
            <a:avLst/>
          </a:prstGeom>
        </p:spPr>
      </p:pic>
      <p:sp>
        <p:nvSpPr>
          <p:cNvPr id="13" name="TextBox 12"/>
          <p:cNvSpPr txBox="1"/>
          <p:nvPr/>
        </p:nvSpPr>
        <p:spPr>
          <a:xfrm>
            <a:off x="-15707" y="1853191"/>
            <a:ext cx="2457288" cy="523220"/>
          </a:xfrm>
          <a:prstGeom prst="rect">
            <a:avLst/>
          </a:prstGeom>
          <a:noFill/>
        </p:spPr>
        <p:txBody>
          <a:bodyPr wrap="square" rtlCol="0">
            <a:spAutoFit/>
          </a:bodyPr>
          <a:lstStyle/>
          <a:p>
            <a:pPr algn="ctr"/>
            <a:r>
              <a:rPr lang="en-US" altLang="zh-CN" sz="2800" dirty="0" smtClean="0">
                <a:solidFill>
                  <a:srgbClr val="FFFFFF"/>
                </a:solidFill>
                <a:latin typeface="Times New Roman" panose="02020603050405020304" pitchFamily="18" charset="0"/>
                <a:cs typeface="Times New Roman" panose="02020603050405020304" pitchFamily="18" charset="0"/>
              </a:rPr>
              <a:t>1830-1900</a:t>
            </a:r>
            <a:endParaRPr lang="zh-CN" altLang="en-US" sz="2800" dirty="0">
              <a:solidFill>
                <a:srgbClr val="FFFFFF"/>
              </a:solidFill>
              <a:latin typeface="Times New Roman" panose="02020603050405020304" pitchFamily="18" charset="0"/>
              <a:cs typeface="Times New Roman" panose="02020603050405020304" pitchFamily="18" charset="0"/>
            </a:endParaRPr>
          </a:p>
        </p:txBody>
      </p:sp>
      <p:sp>
        <p:nvSpPr>
          <p:cNvPr id="14" name="左大括号 13"/>
          <p:cNvSpPr/>
          <p:nvPr/>
        </p:nvSpPr>
        <p:spPr>
          <a:xfrm>
            <a:off x="2070588" y="483472"/>
            <a:ext cx="395654" cy="31213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17" name="TextBox 16"/>
          <p:cNvSpPr txBox="1"/>
          <p:nvPr/>
        </p:nvSpPr>
        <p:spPr>
          <a:xfrm>
            <a:off x="1143000" y="4074947"/>
            <a:ext cx="10094974" cy="1938992"/>
          </a:xfrm>
          <a:prstGeom prst="rect">
            <a:avLst/>
          </a:prstGeom>
          <a:noFill/>
        </p:spPr>
        <p:txBody>
          <a:bodyPr wrap="square" rtlCol="0">
            <a:spAutoFit/>
          </a:bodyPr>
          <a:lstStyle/>
          <a:p>
            <a:r>
              <a:rPr lang="en-US" altLang="zh-CN" sz="2400" dirty="0" smtClean="0">
                <a:solidFill>
                  <a:srgbClr val="000000"/>
                </a:solidFill>
                <a:latin typeface="Times New Roman" panose="02020603050405020304" pitchFamily="18" charset="0"/>
                <a:cs typeface="Times New Roman" panose="02020603050405020304" pitchFamily="18" charset="0"/>
              </a:rPr>
              <a:t>Similarities:  i. The identity of the four translators </a:t>
            </a:r>
          </a:p>
          <a:p>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                    ii. The translation purpose</a:t>
            </a:r>
          </a:p>
          <a:p>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                    iii. Irregular publishing </a:t>
            </a:r>
            <a:r>
              <a:rPr lang="en-US" altLang="zh-CN" sz="2400" dirty="0" smtClean="0">
                <a:solidFill>
                  <a:srgbClr val="000000"/>
                </a:solidFill>
                <a:latin typeface="Times New Roman" panose="02020603050405020304" pitchFamily="18" charset="0"/>
                <a:cs typeface="Times New Roman" panose="02020603050405020304" pitchFamily="18" charset="0"/>
              </a:rPr>
              <a:t>method and limited scope of circulation</a:t>
            </a:r>
            <a:endParaRPr lang="en-US" altLang="zh-CN" sz="2400" dirty="0" smtClean="0">
              <a:solidFill>
                <a:srgbClr val="000000"/>
              </a:solidFill>
              <a:latin typeface="Times New Roman" panose="02020603050405020304" pitchFamily="18" charset="0"/>
              <a:cs typeface="Times New Roman" panose="02020603050405020304" pitchFamily="18" charset="0"/>
            </a:endParaRPr>
          </a:p>
          <a:p>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                    iv. The </a:t>
            </a:r>
            <a:r>
              <a:rPr lang="en-US" altLang="zh-CN" sz="2400" dirty="0" smtClean="0">
                <a:solidFill>
                  <a:srgbClr val="000000"/>
                </a:solidFill>
                <a:latin typeface="Times New Roman" panose="02020603050405020304" pitchFamily="18" charset="0"/>
                <a:cs typeface="Times New Roman" panose="02020603050405020304" pitchFamily="18" charset="0"/>
              </a:rPr>
              <a:t>tendency</a:t>
            </a:r>
            <a:r>
              <a:rPr lang="en-US" altLang="zh-CN" sz="2400" dirty="0" smtClean="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of </a:t>
            </a:r>
            <a:r>
              <a:rPr lang="en-US" altLang="zh-CN" sz="2400" dirty="0" smtClean="0">
                <a:solidFill>
                  <a:srgbClr val="000000"/>
                </a:solidFill>
                <a:latin typeface="Times New Roman" panose="02020603050405020304" pitchFamily="18" charset="0"/>
                <a:cs typeface="Times New Roman" panose="02020603050405020304" pitchFamily="18" charset="0"/>
              </a:rPr>
              <a:t>being loyal to the original text in translation</a:t>
            </a:r>
            <a:endParaRPr lang="en-US" altLang="zh-CN" sz="2400" dirty="0" smtClean="0">
              <a:solidFill>
                <a:srgbClr val="000000"/>
              </a:solidFill>
              <a:latin typeface="Times New Roman" panose="02020603050405020304" pitchFamily="18" charset="0"/>
              <a:cs typeface="Times New Roman" panose="02020603050405020304" pitchFamily="18" charset="0"/>
            </a:endParaRPr>
          </a:p>
          <a:p>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                  </a:t>
            </a:r>
            <a:endParaRPr lang="zh-CN" alt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95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4" fill="hold" grpId="0" nodeType="afterEffect">
                                  <p:stCondLst>
                                    <p:cond delay="0"/>
                                  </p:stCondLst>
                                  <p:iterate type="wd">
                                    <p:tmPct val="10000"/>
                                  </p:iterate>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par>
                          <p:cTn id="36" fill="hold">
                            <p:stCondLst>
                              <p:cond delay="5300"/>
                            </p:stCondLst>
                            <p:childTnLst>
                              <p:par>
                                <p:cTn id="37" presetID="22" presetClass="entr" presetSubtype="4" fill="hold" grpId="0" nodeType="afterEffect">
                                  <p:stCondLst>
                                    <p:cond delay="0"/>
                                  </p:stCondLst>
                                  <p:iterate type="wd">
                                    <p:tmPct val="10000"/>
                                  </p:iterate>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6200"/>
                            </p:stCondLst>
                            <p:childTnLst>
                              <p:par>
                                <p:cTn id="41" presetID="22" presetClass="entr" presetSubtype="4" fill="hold" grpId="0" nodeType="afterEffect">
                                  <p:stCondLst>
                                    <p:cond delay="0"/>
                                  </p:stCondLst>
                                  <p:iterate type="wd">
                                    <p:tmPct val="10000"/>
                                  </p:iterate>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par>
                          <p:cTn id="44" fill="hold">
                            <p:stCondLst>
                              <p:cond delay="7050"/>
                            </p:stCondLst>
                            <p:childTnLst>
                              <p:par>
                                <p:cTn id="45" presetID="22" presetClass="entr" presetSubtype="4" fill="hold" grpId="0" nodeType="afterEffect">
                                  <p:stCondLst>
                                    <p:cond delay="0"/>
                                  </p:stCondLst>
                                  <p:iterate type="wd">
                                    <p:tmPct val="10000"/>
                                  </p:iterate>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blip>
          <a:srcRect/>
          <a:stretch>
            <a:fillRect l="-4000" r="-4000"/>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9287" y="0"/>
            <a:ext cx="7029727" cy="6858000"/>
            <a:chOff x="0" y="0"/>
            <a:chExt cx="6096000" cy="6858000"/>
          </a:xfrm>
          <a:solidFill>
            <a:schemeClr val="accent4"/>
          </a:solidFill>
        </p:grpSpPr>
        <p:sp>
          <p:nvSpPr>
            <p:cNvPr id="2" name="矩形 1"/>
            <p:cNvSpPr/>
            <p:nvPr/>
          </p:nvSpPr>
          <p:spPr>
            <a:xfrm>
              <a:off x="0" y="0"/>
              <a:ext cx="609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8" name="图片 7"/>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4511040"/>
              <a:ext cx="2346960" cy="2346960"/>
            </a:xfrm>
            <a:prstGeom prst="rect">
              <a:avLst/>
            </a:prstGeom>
            <a:grpFill/>
          </p:spPr>
        </p:pic>
        <p:pic>
          <p:nvPicPr>
            <p:cNvPr id="9" name="图片 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60797" y="238760"/>
              <a:ext cx="2610643" cy="3190240"/>
            </a:xfrm>
            <a:prstGeom prst="rect">
              <a:avLst/>
            </a:prstGeom>
            <a:grpFill/>
          </p:spPr>
        </p:pic>
      </p:grpSp>
      <p:sp>
        <p:nvSpPr>
          <p:cNvPr id="3" name="矩形 2"/>
          <p:cNvSpPr/>
          <p:nvPr/>
        </p:nvSpPr>
        <p:spPr>
          <a:xfrm>
            <a:off x="7069014" y="0"/>
            <a:ext cx="5143657" cy="6858000"/>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16" name="图片 15">
            <a:extLst>
              <a:ext uri="{FF2B5EF4-FFF2-40B4-BE49-F238E27FC236}">
                <a16:creationId xmlns:a16="http://schemas.microsoft.com/office/drawing/2014/main" xmlns="" id="{DBDFD785-0204-4FD8-8954-0C29A128E3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2001" y="3812808"/>
            <a:ext cx="1632688" cy="1632688"/>
          </a:xfrm>
          <a:prstGeom prst="rect">
            <a:avLst/>
          </a:prstGeom>
        </p:spPr>
      </p:pic>
      <p:sp>
        <p:nvSpPr>
          <p:cNvPr id="4" name="TextBox 3"/>
          <p:cNvSpPr txBox="1"/>
          <p:nvPr/>
        </p:nvSpPr>
        <p:spPr>
          <a:xfrm>
            <a:off x="7640515" y="861646"/>
            <a:ext cx="3861824" cy="3046988"/>
          </a:xfrm>
          <a:prstGeom prst="rect">
            <a:avLst/>
          </a:prstGeom>
          <a:noFill/>
        </p:spPr>
        <p:txBody>
          <a:bodyPr wrap="square" rtlCol="0">
            <a:spAutoFit/>
          </a:bodyPr>
          <a:lstStyle/>
          <a:p>
            <a:pPr algn="ctr"/>
            <a:r>
              <a:rPr lang="zh-CN" altLang="en-US" sz="3200" dirty="0" smtClean="0">
                <a:solidFill>
                  <a:srgbClr val="FFFFFF"/>
                </a:solidFill>
                <a:latin typeface="楷体" panose="02010609060101010101" pitchFamily="49" charset="-122"/>
                <a:ea typeface="楷体" panose="02010609060101010101" pitchFamily="49" charset="-122"/>
              </a:rPr>
              <a:t>红楼梦 第六回</a:t>
            </a:r>
            <a:endParaRPr lang="en-US" altLang="zh-CN" sz="3200" dirty="0" smtClean="0">
              <a:solidFill>
                <a:srgbClr val="FFFFFF"/>
              </a:solidFill>
              <a:latin typeface="楷体" panose="02010609060101010101" pitchFamily="49" charset="-122"/>
              <a:ea typeface="楷体" panose="02010609060101010101" pitchFamily="49" charset="-122"/>
            </a:endParaRPr>
          </a:p>
          <a:p>
            <a:endParaRPr lang="en-US" altLang="zh-CN" sz="3200" dirty="0" smtClean="0">
              <a:solidFill>
                <a:srgbClr val="FFFFFF"/>
              </a:solidFill>
              <a:latin typeface="楷体" panose="02010609060101010101" pitchFamily="49" charset="-122"/>
              <a:ea typeface="楷体" panose="02010609060101010101" pitchFamily="49" charset="-122"/>
            </a:endParaRPr>
          </a:p>
          <a:p>
            <a:r>
              <a:rPr lang="zh-CN" altLang="en-US" sz="3200" dirty="0" smtClean="0">
                <a:solidFill>
                  <a:srgbClr val="FFFFFF"/>
                </a:solidFill>
                <a:latin typeface="楷体" panose="02010609060101010101" pitchFamily="49" charset="-122"/>
                <a:ea typeface="楷体" panose="02010609060101010101" pitchFamily="49" charset="-122"/>
              </a:rPr>
              <a:t>按荣府一宅中合算起来人口虽不多从上至下也有三百余口事岁不多也有一二十件</a:t>
            </a:r>
            <a:endParaRPr lang="zh-CN" altLang="en-US" sz="3200" dirty="0">
              <a:solidFill>
                <a:srgbClr val="FFFFFF"/>
              </a:solidFill>
              <a:latin typeface="楷体" panose="02010609060101010101" pitchFamily="49" charset="-122"/>
              <a:ea typeface="楷体" panose="02010609060101010101" pitchFamily="49" charset="-122"/>
            </a:endParaRPr>
          </a:p>
        </p:txBody>
      </p:sp>
      <p:sp>
        <p:nvSpPr>
          <p:cNvPr id="6" name="TextBox 5"/>
          <p:cNvSpPr txBox="1"/>
          <p:nvPr/>
        </p:nvSpPr>
        <p:spPr>
          <a:xfrm>
            <a:off x="39286" y="718736"/>
            <a:ext cx="7001406" cy="5078313"/>
          </a:xfrm>
          <a:prstGeom prst="rect">
            <a:avLst/>
          </a:prstGeom>
          <a:noFill/>
        </p:spPr>
        <p:txBody>
          <a:bodyPr wrap="square" rtlCol="0">
            <a:spAutoFit/>
          </a:bodyPr>
          <a:lstStyle/>
          <a:p>
            <a:pPr algn="ctr"/>
            <a:r>
              <a:rPr lang="en-US" altLang="zh-CN" dirty="0" smtClean="0">
                <a:solidFill>
                  <a:srgbClr val="000000"/>
                </a:solidFill>
                <a:latin typeface="Times New Roman" panose="02020603050405020304" pitchFamily="18" charset="0"/>
                <a:cs typeface="Times New Roman" panose="02020603050405020304" pitchFamily="18" charset="0"/>
              </a:rPr>
              <a:t>EXTACT</a:t>
            </a:r>
          </a:p>
          <a:p>
            <a:pPr algn="ctr"/>
            <a:r>
              <a:rPr lang="en-US" altLang="zh-CN" dirty="0" smtClean="0">
                <a:solidFill>
                  <a:srgbClr val="000000"/>
                </a:solidFill>
                <a:latin typeface="Times New Roman" panose="02020603050405020304" pitchFamily="18" charset="0"/>
                <a:cs typeface="Times New Roman" panose="02020603050405020304" pitchFamily="18" charset="0"/>
              </a:rPr>
              <a:t>FROM THE </a:t>
            </a:r>
          </a:p>
          <a:p>
            <a:pPr algn="ctr"/>
            <a:r>
              <a:rPr lang="en-US" altLang="zh-CN" dirty="0" smtClean="0">
                <a:solidFill>
                  <a:srgbClr val="000000"/>
                </a:solidFill>
                <a:latin typeface="Times New Roman" panose="02020603050405020304" pitchFamily="18" charset="0"/>
                <a:cs typeface="Times New Roman" panose="02020603050405020304" pitchFamily="18" charset="0"/>
              </a:rPr>
              <a:t>HUNG-LOW-MUNG, CHAPTER VI</a:t>
            </a:r>
          </a:p>
          <a:p>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smtClean="0">
                <a:solidFill>
                  <a:srgbClr val="000000"/>
                </a:solidFill>
                <a:latin typeface="Times New Roman" panose="02020603050405020304" pitchFamily="18" charset="0"/>
                <a:cs typeface="Times New Roman" panose="02020603050405020304" pitchFamily="18" charset="0"/>
              </a:rPr>
              <a:t>       </a:t>
            </a:r>
          </a:p>
          <a:p>
            <a:r>
              <a:rPr lang="en-US" altLang="zh-CN" dirty="0" smtClean="0">
                <a:solidFill>
                  <a:srgbClr val="000000"/>
                </a:solidFill>
                <a:latin typeface="Times New Roman" panose="02020603050405020304" pitchFamily="18" charset="0"/>
                <a:cs typeface="Times New Roman" panose="02020603050405020304" pitchFamily="18" charset="0"/>
              </a:rPr>
              <a:t>‘</a:t>
            </a:r>
            <a:r>
              <a:rPr lang="en-US" altLang="zh-CN" dirty="0" smtClean="0">
                <a:solidFill>
                  <a:srgbClr val="000000"/>
                </a:solidFill>
                <a:latin typeface="Times New Roman" panose="02020603050405020304" pitchFamily="18" charset="0"/>
                <a:cs typeface="Times New Roman" panose="02020603050405020304" pitchFamily="18" charset="0"/>
              </a:rPr>
              <a:t>An                               Yung-foo                     </a:t>
            </a:r>
            <a:r>
              <a:rPr lang="en-US" altLang="zh-CN" dirty="0" smtClean="0">
                <a:solidFill>
                  <a:srgbClr val="000000"/>
                </a:solidFill>
                <a:latin typeface="Times New Roman" panose="02020603050405020304" pitchFamily="18" charset="0"/>
                <a:cs typeface="Times New Roman" panose="02020603050405020304" pitchFamily="18" charset="0"/>
              </a:rPr>
              <a:t>y</a:t>
            </a:r>
            <a:r>
              <a:rPr lang="fr-FR" altLang="zh-CN" dirty="0" smtClean="0">
                <a:solidFill>
                  <a:srgbClr val="000000"/>
                </a:solidFill>
                <a:latin typeface="Times New Roman" panose="02020603050405020304" pitchFamily="18" charset="0"/>
                <a:ea typeface="宋体"/>
                <a:cs typeface="Times New Roman" panose="02020603050405020304" pitchFamily="18" charset="0"/>
              </a:rPr>
              <a:t>ï</a:t>
            </a:r>
            <a:r>
              <a:rPr lang="fr-FR" altLang="zh-CN" dirty="0">
                <a:solidFill>
                  <a:srgbClr val="000000"/>
                </a:solidFill>
                <a:latin typeface="Times New Roman" panose="02020603050405020304" pitchFamily="18" charset="0"/>
                <a:cs typeface="Times New Roman" panose="02020603050405020304" pitchFamily="18" charset="0"/>
              </a:rPr>
              <a:t>-tsïh-chung</a:t>
            </a:r>
            <a:r>
              <a:rPr lang="fr-FR" altLang="zh-CN" dirty="0" smtClean="0">
                <a:solidFill>
                  <a:srgbClr val="000000"/>
                </a:solidFill>
                <a:latin typeface="Times New Roman" panose="02020603050405020304" pitchFamily="18" charset="0"/>
                <a:cs typeface="Times New Roman" panose="02020603050405020304" pitchFamily="18" charset="0"/>
              </a:rPr>
              <a:t>,     </a:t>
            </a:r>
          </a:p>
          <a:p>
            <a:r>
              <a:rPr lang="en-US" altLang="zh-CN" dirty="0" smtClean="0">
                <a:solidFill>
                  <a:srgbClr val="000000"/>
                </a:solidFill>
                <a:latin typeface="Times New Roman" panose="02020603050405020304" pitchFamily="18" charset="0"/>
                <a:cs typeface="Times New Roman" panose="02020603050405020304" pitchFamily="18" charset="0"/>
              </a:rPr>
              <a:t>Now as regards the interior of the Town-mansion of the Yung family, </a:t>
            </a:r>
          </a:p>
          <a:p>
            <a:r>
              <a:rPr lang="en-US" altLang="zh-CN" dirty="0" smtClean="0">
                <a:solidFill>
                  <a:srgbClr val="000000"/>
                </a:solidFill>
                <a:latin typeface="Times New Roman" panose="02020603050405020304" pitchFamily="18" charset="0"/>
                <a:cs typeface="Times New Roman" panose="02020603050405020304" pitchFamily="18" charset="0"/>
              </a:rPr>
              <a:t> </a:t>
            </a:r>
            <a:r>
              <a:rPr lang="en-US" altLang="zh-CN" dirty="0" smtClean="0">
                <a:solidFill>
                  <a:srgbClr val="000000"/>
                </a:solidFill>
                <a:latin typeface="Times New Roman" panose="02020603050405020304" pitchFamily="18" charset="0"/>
                <a:cs typeface="Times New Roman" panose="02020603050405020304" pitchFamily="18" charset="0"/>
              </a:rPr>
              <a:t> </a:t>
            </a:r>
            <a:r>
              <a:rPr lang="en-US" altLang="zh-CN" dirty="0">
                <a:solidFill>
                  <a:srgbClr val="000000"/>
                </a:solidFill>
                <a:latin typeface="Times New Roman" panose="02020603050405020304" pitchFamily="18" charset="0"/>
                <a:cs typeface="Times New Roman" panose="02020603050405020304" pitchFamily="18" charset="0"/>
              </a:rPr>
              <a:t>hô-soan-ke-laï                         </a:t>
            </a:r>
            <a:r>
              <a:rPr lang="en-US" altLang="zh-CN" dirty="0" smtClean="0">
                <a:solidFill>
                  <a:srgbClr val="000000"/>
                </a:solidFill>
                <a:latin typeface="Times New Roman" panose="02020603050405020304" pitchFamily="18" charset="0"/>
                <a:cs typeface="Times New Roman" panose="02020603050405020304" pitchFamily="18" charset="0"/>
              </a:rPr>
              <a:t>Jin-Kow            suy               </a:t>
            </a:r>
            <a:r>
              <a:rPr lang="en-US" altLang="zh-CN" dirty="0" smtClean="0">
                <a:solidFill>
                  <a:srgbClr val="000000"/>
                </a:solidFill>
                <a:latin typeface="Times New Roman" panose="02020603050405020304" pitchFamily="18" charset="0"/>
                <a:cs typeface="Times New Roman" panose="02020603050405020304" pitchFamily="18" charset="0"/>
              </a:rPr>
              <a:t>p</a:t>
            </a:r>
            <a:r>
              <a:rPr lang="en-US" altLang="zh-CN" dirty="0" smtClean="0">
                <a:solidFill>
                  <a:srgbClr val="000000"/>
                </a:solidFill>
                <a:latin typeface="Times New Roman" panose="02020603050405020304" pitchFamily="18" charset="0"/>
                <a:ea typeface="宋体"/>
                <a:cs typeface="Times New Roman" panose="02020603050405020304" pitchFamily="18" charset="0"/>
              </a:rPr>
              <a:t>ü</a:t>
            </a:r>
            <a:r>
              <a:rPr lang="en-US" altLang="zh-CN" dirty="0" smtClean="0">
                <a:solidFill>
                  <a:srgbClr val="000000"/>
                </a:solidFill>
                <a:latin typeface="Times New Roman" panose="02020603050405020304" pitchFamily="18" charset="0"/>
                <a:cs typeface="Times New Roman" panose="02020603050405020304" pitchFamily="18" charset="0"/>
              </a:rPr>
              <a:t>h</a:t>
            </a:r>
            <a:endParaRPr lang="en-US" altLang="zh-CN" dirty="0">
              <a:solidFill>
                <a:srgbClr val="000000"/>
              </a:solidFill>
              <a:latin typeface="Times New Roman" panose="02020603050405020304" pitchFamily="18" charset="0"/>
              <a:cs typeface="Times New Roman" panose="02020603050405020304" pitchFamily="18" charset="0"/>
            </a:endParaRPr>
          </a:p>
          <a:p>
            <a:r>
              <a:rPr lang="en-US" altLang="zh-CN" dirty="0" smtClean="0">
                <a:solidFill>
                  <a:srgbClr val="000000"/>
                </a:solidFill>
                <a:latin typeface="Times New Roman" panose="02020603050405020304" pitchFamily="18" charset="0"/>
                <a:cs typeface="Times New Roman" panose="02020603050405020304" pitchFamily="18" charset="0"/>
              </a:rPr>
              <a:t>on summing them up, altho’the inmates may not be accounted many,</a:t>
            </a:r>
          </a:p>
          <a:p>
            <a:r>
              <a:rPr lang="fr-FR" altLang="zh-CN" dirty="0" smtClean="0">
                <a:solidFill>
                  <a:srgbClr val="000000"/>
                </a:solidFill>
                <a:latin typeface="Times New Roman" panose="02020603050405020304" pitchFamily="18" charset="0"/>
                <a:cs typeface="Times New Roman" panose="02020603050405020304" pitchFamily="18" charset="0"/>
              </a:rPr>
              <a:t>  </a:t>
            </a:r>
            <a:r>
              <a:rPr lang="fr-FR" altLang="zh-CN" dirty="0" smtClean="0">
                <a:solidFill>
                  <a:srgbClr val="000000"/>
                </a:solidFill>
                <a:latin typeface="Times New Roman" panose="02020603050405020304" pitchFamily="18" charset="0"/>
                <a:cs typeface="Times New Roman" panose="02020603050405020304" pitchFamily="18" charset="0"/>
              </a:rPr>
              <a:t>to,tsung            sh</a:t>
            </a:r>
            <a:r>
              <a:rPr lang="fr-FR" altLang="zh-CN" dirty="0" smtClean="0">
                <a:solidFill>
                  <a:srgbClr val="000000"/>
                </a:solidFill>
                <a:latin typeface="Times New Roman" panose="02020603050405020304" pitchFamily="18" charset="0"/>
                <a:ea typeface="宋体"/>
                <a:cs typeface="Times New Roman" panose="02020603050405020304" pitchFamily="18" charset="0"/>
              </a:rPr>
              <a:t>á</a:t>
            </a:r>
            <a:r>
              <a:rPr lang="fr-FR" altLang="zh-CN" dirty="0" smtClean="0">
                <a:solidFill>
                  <a:srgbClr val="000000"/>
                </a:solidFill>
                <a:latin typeface="Times New Roman" panose="02020603050405020304" pitchFamily="18" charset="0"/>
                <a:cs typeface="Times New Roman" panose="02020603050405020304" pitchFamily="18" charset="0"/>
              </a:rPr>
              <a:t>ng </a:t>
            </a:r>
            <a:r>
              <a:rPr lang="fr-FR" altLang="zh-CN" dirty="0" smtClean="0">
                <a:solidFill>
                  <a:srgbClr val="000000"/>
                </a:solidFill>
                <a:latin typeface="Times New Roman" panose="02020603050405020304" pitchFamily="18" charset="0"/>
                <a:cs typeface="Times New Roman" panose="02020603050405020304" pitchFamily="18" charset="0"/>
              </a:rPr>
              <a:t>che </a:t>
            </a:r>
            <a:r>
              <a:rPr lang="fr-FR" altLang="zh-CN" dirty="0" smtClean="0">
                <a:solidFill>
                  <a:srgbClr val="000000"/>
                </a:solidFill>
                <a:latin typeface="Times New Roman" panose="02020603050405020304" pitchFamily="18" charset="0"/>
                <a:cs typeface="Times New Roman" panose="02020603050405020304" pitchFamily="18" charset="0"/>
              </a:rPr>
              <a:t>he</a:t>
            </a:r>
            <a:r>
              <a:rPr lang="fr-FR" altLang="zh-CN" dirty="0" smtClean="0">
                <a:solidFill>
                  <a:srgbClr val="000000"/>
                </a:solidFill>
                <a:latin typeface="Times New Roman" panose="02020603050405020304" pitchFamily="18" charset="0"/>
                <a:ea typeface="宋体"/>
                <a:cs typeface="Times New Roman" panose="02020603050405020304" pitchFamily="18" charset="0"/>
              </a:rPr>
              <a:t>á</a:t>
            </a:r>
            <a:r>
              <a:rPr lang="fr-FR" altLang="zh-CN" dirty="0" smtClean="0">
                <a:solidFill>
                  <a:srgbClr val="000000"/>
                </a:solidFill>
                <a:latin typeface="Times New Roman" panose="02020603050405020304" pitchFamily="18" charset="0"/>
                <a:cs typeface="Times New Roman" panose="02020603050405020304" pitchFamily="18" charset="0"/>
              </a:rPr>
              <a:t>,y</a:t>
            </a:r>
            <a:r>
              <a:rPr lang="fr-FR" altLang="zh-CN" dirty="0">
                <a:solidFill>
                  <a:srgbClr val="000000"/>
                </a:solidFill>
                <a:latin typeface="Times New Roman" panose="02020603050405020304" pitchFamily="18" charset="0"/>
                <a:ea typeface="宋体"/>
                <a:cs typeface="Times New Roman" panose="02020603050405020304" pitchFamily="18" charset="0"/>
              </a:rPr>
              <a:t>äy </a:t>
            </a:r>
            <a:r>
              <a:rPr lang="fr-FR" altLang="zh-CN" dirty="0" smtClean="0">
                <a:solidFill>
                  <a:srgbClr val="000000"/>
                </a:solidFill>
                <a:latin typeface="Times New Roman" panose="02020603050405020304" pitchFamily="18" charset="0"/>
                <a:ea typeface="宋体"/>
                <a:cs typeface="Times New Roman" panose="02020603050405020304" pitchFamily="18" charset="0"/>
              </a:rPr>
              <a:t>           </a:t>
            </a:r>
            <a:r>
              <a:rPr lang="fr-FR" altLang="zh-CN" dirty="0">
                <a:solidFill>
                  <a:srgbClr val="000000"/>
                </a:solidFill>
                <a:latin typeface="Times New Roman" panose="02020603050405020304" pitchFamily="18" charset="0"/>
                <a:ea typeface="宋体"/>
                <a:cs typeface="Times New Roman" panose="02020603050405020304" pitchFamily="18" charset="0"/>
              </a:rPr>
              <a:t>yew           san          pïh    </a:t>
            </a:r>
            <a:endParaRPr lang="fr-FR" altLang="zh-CN" dirty="0" smtClean="0">
              <a:solidFill>
                <a:srgbClr val="000000"/>
              </a:solidFill>
              <a:latin typeface="Times New Roman" panose="02020603050405020304" pitchFamily="18" charset="0"/>
              <a:ea typeface="宋体"/>
              <a:cs typeface="Times New Roman" panose="02020603050405020304" pitchFamily="18" charset="0"/>
            </a:endParaRPr>
          </a:p>
          <a:p>
            <a:r>
              <a:rPr lang="fr-FR" altLang="zh-CN" dirty="0" smtClean="0">
                <a:solidFill>
                  <a:srgbClr val="000000"/>
                </a:solidFill>
                <a:latin typeface="Times New Roman" panose="02020603050405020304" pitchFamily="18" charset="0"/>
                <a:cs typeface="Times New Roman" panose="02020603050405020304" pitchFamily="18" charset="0"/>
              </a:rPr>
              <a:t>still </a:t>
            </a:r>
            <a:r>
              <a:rPr lang="fr-FR" altLang="zh-CN" dirty="0">
                <a:solidFill>
                  <a:srgbClr val="000000"/>
                </a:solidFill>
                <a:latin typeface="Times New Roman" panose="02020603050405020304" pitchFamily="18" charset="0"/>
                <a:cs typeface="Times New Roman" panose="02020603050405020304" pitchFamily="18" charset="0"/>
              </a:rPr>
              <a:t>with one and another they amounted to some three hundred and </a:t>
            </a:r>
            <a:r>
              <a:rPr lang="fr-FR" altLang="zh-CN" dirty="0" smtClean="0">
                <a:solidFill>
                  <a:srgbClr val="000000"/>
                </a:solidFill>
                <a:latin typeface="Times New Roman" panose="02020603050405020304" pitchFamily="18" charset="0"/>
                <a:cs typeface="Times New Roman" panose="02020603050405020304" pitchFamily="18" charset="0"/>
              </a:rPr>
              <a:t>odd</a:t>
            </a:r>
          </a:p>
          <a:p>
            <a:r>
              <a:rPr lang="fr-FR" altLang="zh-CN" dirty="0" smtClean="0">
                <a:solidFill>
                  <a:srgbClr val="000000"/>
                </a:solidFill>
                <a:latin typeface="Times New Roman" panose="02020603050405020304" pitchFamily="18" charset="0"/>
                <a:cs typeface="Times New Roman" panose="02020603050405020304" pitchFamily="18" charset="0"/>
              </a:rPr>
              <a:t>   yü          k’ow</a:t>
            </a:r>
            <a:r>
              <a:rPr lang="fr-FR" altLang="zh-CN" dirty="0">
                <a:solidFill>
                  <a:srgbClr val="000000"/>
                </a:solidFill>
                <a:latin typeface="Times New Roman" panose="02020603050405020304" pitchFamily="18" charset="0"/>
                <a:cs typeface="Times New Roman" panose="02020603050405020304" pitchFamily="18" charset="0"/>
              </a:rPr>
              <a:t>;   </a:t>
            </a:r>
            <a:r>
              <a:rPr lang="fr-FR" altLang="zh-CN" dirty="0" smtClean="0">
                <a:solidFill>
                  <a:srgbClr val="000000"/>
                </a:solidFill>
                <a:latin typeface="Times New Roman" panose="02020603050405020304" pitchFamily="18" charset="0"/>
                <a:cs typeface="Times New Roman" panose="02020603050405020304" pitchFamily="18" charset="0"/>
              </a:rPr>
              <a:t>                       </a:t>
            </a:r>
            <a:r>
              <a:rPr lang="fr-FR" altLang="zh-CN" dirty="0">
                <a:solidFill>
                  <a:srgbClr val="000000"/>
                </a:solidFill>
                <a:latin typeface="Times New Roman" panose="02020603050405020304" pitchFamily="18" charset="0"/>
                <a:cs typeface="Times New Roman" panose="02020603050405020304" pitchFamily="18" charset="0"/>
              </a:rPr>
              <a:t>szé               suy    püh   </a:t>
            </a:r>
            <a:r>
              <a:rPr lang="fr-FR" altLang="zh-CN" dirty="0" smtClean="0">
                <a:solidFill>
                  <a:srgbClr val="000000"/>
                </a:solidFill>
                <a:latin typeface="Times New Roman" panose="02020603050405020304" pitchFamily="18" charset="0"/>
                <a:cs typeface="Times New Roman" panose="02020603050405020304" pitchFamily="18" charset="0"/>
              </a:rPr>
              <a:t>   </a:t>
            </a:r>
            <a:r>
              <a:rPr lang="fr-FR" altLang="zh-CN" dirty="0">
                <a:solidFill>
                  <a:srgbClr val="000000"/>
                </a:solidFill>
                <a:latin typeface="Times New Roman" panose="02020603050405020304" pitchFamily="18" charset="0"/>
                <a:cs typeface="Times New Roman" panose="02020603050405020304" pitchFamily="18" charset="0"/>
              </a:rPr>
              <a:t>to,  </a:t>
            </a:r>
            <a:r>
              <a:rPr lang="fr-FR" altLang="zh-CN" dirty="0" smtClean="0">
                <a:solidFill>
                  <a:srgbClr val="000000"/>
                </a:solidFill>
                <a:latin typeface="Times New Roman" panose="02020603050405020304" pitchFamily="18" charset="0"/>
                <a:cs typeface="Times New Roman" panose="02020603050405020304" pitchFamily="18" charset="0"/>
              </a:rPr>
              <a:t>  yï-téen   mouths(to </a:t>
            </a:r>
            <a:r>
              <a:rPr lang="fr-FR" altLang="zh-CN" dirty="0">
                <a:solidFill>
                  <a:srgbClr val="000000"/>
                </a:solidFill>
                <a:latin typeface="Times New Roman" panose="02020603050405020304" pitchFamily="18" charset="0"/>
                <a:cs typeface="Times New Roman" panose="02020603050405020304" pitchFamily="18" charset="0"/>
              </a:rPr>
              <a:t>feed;)and the business (transacted) altho’not much, yet </a:t>
            </a:r>
            <a:r>
              <a:rPr lang="fr-FR" altLang="zh-CN" dirty="0" smtClean="0">
                <a:solidFill>
                  <a:srgbClr val="000000"/>
                </a:solidFill>
                <a:latin typeface="Times New Roman" panose="02020603050405020304" pitchFamily="18" charset="0"/>
                <a:cs typeface="Times New Roman" panose="02020603050405020304" pitchFamily="18" charset="0"/>
              </a:rPr>
              <a:t>every</a:t>
            </a:r>
          </a:p>
          <a:p>
            <a:r>
              <a:rPr lang="fr-FR" altLang="zh-CN" dirty="0" smtClean="0">
                <a:solidFill>
                  <a:srgbClr val="000000"/>
                </a:solidFill>
                <a:latin typeface="Times New Roman" panose="02020603050405020304" pitchFamily="18" charset="0"/>
                <a:cs typeface="Times New Roman" panose="02020603050405020304" pitchFamily="18" charset="0"/>
              </a:rPr>
              <a:t>           yäy            yew           yee          ürh-she      keen</a:t>
            </a:r>
          </a:p>
          <a:p>
            <a:r>
              <a:rPr lang="fr-FR" altLang="zh-CN" dirty="0" smtClean="0">
                <a:solidFill>
                  <a:srgbClr val="000000"/>
                </a:solidFill>
                <a:latin typeface="Times New Roman" panose="02020603050405020304" pitchFamily="18" charset="0"/>
                <a:cs typeface="Times New Roman" panose="02020603050405020304" pitchFamily="18" charset="0"/>
              </a:rPr>
              <a:t>day </a:t>
            </a:r>
            <a:r>
              <a:rPr lang="fr-FR" altLang="zh-CN" dirty="0">
                <a:solidFill>
                  <a:srgbClr val="000000"/>
                </a:solidFill>
                <a:latin typeface="Times New Roman" panose="02020603050405020304" pitchFamily="18" charset="0"/>
                <a:cs typeface="Times New Roman" panose="02020603050405020304" pitchFamily="18" charset="0"/>
              </a:rPr>
              <a:t>they had always some ten or twenty cases(to attend).</a:t>
            </a:r>
          </a:p>
          <a:p>
            <a:endParaRPr lang="fr-FR" altLang="zh-CN" dirty="0">
              <a:solidFill>
                <a:srgbClr val="000000"/>
              </a:solidFill>
              <a:latin typeface="Times New Roman" panose="02020603050405020304" pitchFamily="18" charset="0"/>
              <a:cs typeface="Times New Roman" panose="02020603050405020304" pitchFamily="18" charset="0"/>
            </a:endParaRPr>
          </a:p>
          <a:p>
            <a:r>
              <a:rPr lang="fr-FR" altLang="zh-CN" dirty="0" smtClean="0">
                <a:solidFill>
                  <a:srgbClr val="000000"/>
                </a:solidFill>
                <a:latin typeface="Times New Roman" panose="02020603050405020304" pitchFamily="18" charset="0"/>
                <a:cs typeface="Times New Roman" panose="02020603050405020304" pitchFamily="18" charset="0"/>
              </a:rPr>
              <a:t>  </a:t>
            </a:r>
            <a:endParaRPr lang="en-US" altLang="zh-CN" dirty="0" smtClean="0">
              <a:solidFill>
                <a:srgbClr val="000000"/>
              </a:solidFill>
              <a:latin typeface="Times New Roman" panose="02020603050405020304" pitchFamily="18" charset="0"/>
              <a:cs typeface="Times New Roman" panose="02020603050405020304" pitchFamily="18" charset="0"/>
            </a:endParaRPr>
          </a:p>
          <a:p>
            <a:r>
              <a:rPr lang="en-US" altLang="zh-CN" dirty="0">
                <a:solidFill>
                  <a:srgbClr val="000000"/>
                </a:solidFill>
              </a:rPr>
              <a:t> </a:t>
            </a:r>
            <a:r>
              <a:rPr lang="en-US" altLang="zh-CN" dirty="0" smtClean="0">
                <a:solidFill>
                  <a:srgbClr val="000000"/>
                </a:solidFill>
              </a:rPr>
              <a:t>     </a:t>
            </a:r>
          </a:p>
          <a:p>
            <a:endParaRPr lang="zh-CN" altLang="en-US" dirty="0">
              <a:solidFill>
                <a:srgbClr val="000000"/>
              </a:solidFill>
            </a:endParaRPr>
          </a:p>
        </p:txBody>
      </p:sp>
      <p:sp>
        <p:nvSpPr>
          <p:cNvPr id="5" name="TextBox 4"/>
          <p:cNvSpPr txBox="1"/>
          <p:nvPr/>
        </p:nvSpPr>
        <p:spPr>
          <a:xfrm>
            <a:off x="39287" y="87923"/>
            <a:ext cx="4914900" cy="677108"/>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Robert Thom’s translation:</a:t>
            </a:r>
            <a:endParaRPr lang="en-US" altLang="zh-CN" sz="2000" dirty="0">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86763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125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9993A42-E5D2-4929-8B02-58DD3558399E}"/>
              </a:ext>
            </a:extLst>
          </p:cNvPr>
          <p:cNvSpPr/>
          <p:nvPr/>
        </p:nvSpPr>
        <p:spPr>
          <a:xfrm rot="16200000">
            <a:off x="868018" y="1272430"/>
            <a:ext cx="689839" cy="1583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02D34"/>
              </a:solidFill>
              <a:latin typeface="WenYue GuDianMingChaoTi (Non-Commercial Use)" pitchFamily="50" charset="-122"/>
              <a:ea typeface="WenYue GuDianMingChaoTi (Non-Commercial Use)" pitchFamily="50" charset="-122"/>
              <a:sym typeface="WenYue GuDianMingChaoTi (Non-Commercial Use)" pitchFamily="50" charset="-122"/>
            </a:endParaRPr>
          </a:p>
        </p:txBody>
      </p:sp>
      <p:sp>
        <p:nvSpPr>
          <p:cNvPr id="4" name="文本框 3"/>
          <p:cNvSpPr txBox="1"/>
          <p:nvPr/>
        </p:nvSpPr>
        <p:spPr>
          <a:xfrm>
            <a:off x="2883666" y="4683210"/>
            <a:ext cx="677108" cy="1901365"/>
          </a:xfrm>
          <a:prstGeom prst="rect">
            <a:avLst/>
          </a:prstGeom>
          <a:noFill/>
        </p:spPr>
        <p:txBody>
          <a:bodyPr vert="eaVert" wrap="square" rtlCol="0">
            <a:spAutoFit/>
          </a:bodyPr>
          <a:lstStyle/>
          <a:p>
            <a:pPr algn="dist"/>
            <a:r>
              <a:rPr lang="en-US" altLang="zh-CN" sz="3200" b="1" dirty="0" smtClean="0">
                <a:solidFill>
                  <a:srgbClr val="F2EBDB"/>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rPr>
              <a:t>1830-1900</a:t>
            </a:r>
            <a:endParaRPr lang="zh-CN" altLang="en-US" sz="3200" b="1" dirty="0">
              <a:solidFill>
                <a:srgbClr val="F2EBDB"/>
              </a:solidFill>
              <a:latin typeface="Times New Roman" panose="02020603050405020304" pitchFamily="18" charset="0"/>
              <a:ea typeface="WenYue GuDianMingChaoTi (Non-Commercial Use)" pitchFamily="50" charset="-122"/>
              <a:cs typeface="Times New Roman" panose="02020603050405020304" pitchFamily="18" charset="0"/>
              <a:sym typeface="WenYue GuDianMingChaoTi (Non-Commercial Use)" pitchFamily="50"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6764"/>
          <a:stretch/>
        </p:blipFill>
        <p:spPr>
          <a:xfrm>
            <a:off x="11275629" y="2753977"/>
            <a:ext cx="1155478" cy="411926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52" y="5028868"/>
            <a:ext cx="1907182" cy="1941858"/>
          </a:xfrm>
          <a:prstGeom prst="rect">
            <a:avLst/>
          </a:prstGeom>
        </p:spPr>
      </p:pic>
      <p:sp>
        <p:nvSpPr>
          <p:cNvPr id="7" name="文本框 26">
            <a:extLst>
              <a:ext uri="{FF2B5EF4-FFF2-40B4-BE49-F238E27FC236}">
                <a16:creationId xmlns:a16="http://schemas.microsoft.com/office/drawing/2014/main" xmlns="" id="{D9B28593-0827-475E-BFA9-4D23FF58E678}"/>
              </a:ext>
            </a:extLst>
          </p:cNvPr>
          <p:cNvSpPr txBox="1">
            <a:spLocks noChangeArrowheads="1"/>
          </p:cNvSpPr>
          <p:nvPr/>
        </p:nvSpPr>
        <p:spPr bwMode="auto">
          <a:xfrm>
            <a:off x="2403268" y="2209004"/>
            <a:ext cx="9450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dirty="0" smtClean="0">
                <a:solidFill>
                  <a:srgbClr val="000000"/>
                </a:solidFill>
                <a:latin typeface="Times New Roman" panose="02020603050405020304" pitchFamily="18" charset="0"/>
                <a:ea typeface="等线"/>
                <a:cs typeface="Times New Roman" panose="02020603050405020304" pitchFamily="18" charset="0"/>
              </a:rPr>
              <a:t>1957   </a:t>
            </a:r>
            <a:r>
              <a:rPr lang="en-US" altLang="zh-CN" sz="2000" i="1" dirty="0" smtClean="0">
                <a:solidFill>
                  <a:srgbClr val="000000"/>
                </a:solidFill>
                <a:latin typeface="Times New Roman" panose="02020603050405020304" pitchFamily="18" charset="0"/>
                <a:ea typeface="等线"/>
                <a:cs typeface="Times New Roman" panose="02020603050405020304" pitchFamily="18" charset="0"/>
              </a:rPr>
              <a:t>The </a:t>
            </a:r>
            <a:r>
              <a:rPr lang="en-US" altLang="zh-CN" sz="2000" i="1" dirty="0">
                <a:solidFill>
                  <a:srgbClr val="000000"/>
                </a:solidFill>
                <a:latin typeface="Times New Roman" panose="02020603050405020304" pitchFamily="18" charset="0"/>
                <a:ea typeface="等线"/>
                <a:cs typeface="Times New Roman" panose="02020603050405020304" pitchFamily="18" charset="0"/>
              </a:rPr>
              <a:t>Dream of the Red Chamber </a:t>
            </a:r>
            <a:r>
              <a:rPr lang="en-US" altLang="zh-CN" sz="2000" dirty="0">
                <a:solidFill>
                  <a:srgbClr val="000000"/>
                </a:solidFill>
                <a:latin typeface="Times New Roman" panose="02020603050405020304" pitchFamily="18" charset="0"/>
                <a:ea typeface="等线"/>
                <a:cs typeface="Times New Roman" panose="02020603050405020304" pitchFamily="18" charset="0"/>
              </a:rPr>
              <a:t>—Frorence Mchugh &amp; Isabel Mchugh</a:t>
            </a:r>
            <a:endParaRPr lang="zh-CN" altLang="en-US" sz="2000" dirty="0">
              <a:solidFill>
                <a:srgbClr val="000000"/>
              </a:solidFill>
              <a:latin typeface="Times New Roman" panose="02020603050405020304" pitchFamily="18" charset="0"/>
              <a:ea typeface="等线"/>
              <a:cs typeface="Times New Roman" panose="02020603050405020304" pitchFamily="18" charset="0"/>
            </a:endParaRPr>
          </a:p>
        </p:txBody>
      </p:sp>
      <p:sp>
        <p:nvSpPr>
          <p:cNvPr id="9" name="文本框 26">
            <a:extLst>
              <a:ext uri="{FF2B5EF4-FFF2-40B4-BE49-F238E27FC236}">
                <a16:creationId xmlns:a16="http://schemas.microsoft.com/office/drawing/2014/main" xmlns="" id="{D9B28593-0827-475E-BFA9-4D23FF58E678}"/>
              </a:ext>
            </a:extLst>
          </p:cNvPr>
          <p:cNvSpPr txBox="1">
            <a:spLocks noChangeArrowheads="1"/>
          </p:cNvSpPr>
          <p:nvPr/>
        </p:nvSpPr>
        <p:spPr bwMode="auto">
          <a:xfrm>
            <a:off x="2403269" y="577597"/>
            <a:ext cx="70836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dirty="0">
                <a:solidFill>
                  <a:srgbClr val="000000"/>
                </a:solidFill>
                <a:latin typeface="Times New Roman" panose="02020603050405020304" pitchFamily="18" charset="0"/>
                <a:ea typeface="等线"/>
                <a:cs typeface="Times New Roman" panose="02020603050405020304" pitchFamily="18" charset="0"/>
              </a:rPr>
              <a:t>1927   </a:t>
            </a:r>
            <a:r>
              <a:rPr lang="en-US" altLang="zh-CN" sz="2000" i="1" dirty="0">
                <a:solidFill>
                  <a:srgbClr val="000000"/>
                </a:solidFill>
                <a:latin typeface="Times New Roman" panose="02020603050405020304" pitchFamily="18" charset="0"/>
                <a:ea typeface="等线"/>
                <a:cs typeface="Times New Roman" panose="02020603050405020304" pitchFamily="18" charset="0"/>
              </a:rPr>
              <a:t>Dream of the Red Chamber </a:t>
            </a:r>
            <a:r>
              <a:rPr lang="en-US" altLang="zh-CN" sz="2000" dirty="0">
                <a:solidFill>
                  <a:srgbClr val="000000"/>
                </a:solidFill>
                <a:latin typeface="Times New Roman" panose="02020603050405020304" pitchFamily="18" charset="0"/>
                <a:ea typeface="等线"/>
                <a:cs typeface="Times New Roman" panose="02020603050405020304" pitchFamily="18" charset="0"/>
              </a:rPr>
              <a:t>—Wang Liang-Chih</a:t>
            </a:r>
            <a:endParaRPr lang="zh-CN" altLang="en-US" sz="2000" dirty="0">
              <a:solidFill>
                <a:srgbClr val="000000"/>
              </a:solidFill>
              <a:latin typeface="Times New Roman" panose="02020603050405020304" pitchFamily="18" charset="0"/>
              <a:ea typeface="等线"/>
              <a:cs typeface="Times New Roman" panose="02020603050405020304" pitchFamily="18" charset="0"/>
            </a:endParaRPr>
          </a:p>
        </p:txBody>
      </p:sp>
      <p:sp>
        <p:nvSpPr>
          <p:cNvPr id="10" name="文本框 26">
            <a:extLst>
              <a:ext uri="{FF2B5EF4-FFF2-40B4-BE49-F238E27FC236}">
                <a16:creationId xmlns:a16="http://schemas.microsoft.com/office/drawing/2014/main" xmlns="" id="{D9B28593-0827-475E-BFA9-4D23FF58E678}"/>
              </a:ext>
            </a:extLst>
          </p:cNvPr>
          <p:cNvSpPr txBox="1">
            <a:spLocks noChangeArrowheads="1"/>
          </p:cNvSpPr>
          <p:nvPr/>
        </p:nvSpPr>
        <p:spPr bwMode="auto">
          <a:xfrm>
            <a:off x="2403269" y="1391535"/>
            <a:ext cx="73649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dirty="0">
                <a:solidFill>
                  <a:srgbClr val="000000"/>
                </a:solidFill>
                <a:latin typeface="Times New Roman" panose="02020603050405020304" pitchFamily="18" charset="0"/>
                <a:ea typeface="等线"/>
                <a:cs typeface="Times New Roman" panose="02020603050405020304" pitchFamily="18" charset="0"/>
              </a:rPr>
              <a:t>1929   </a:t>
            </a:r>
            <a:r>
              <a:rPr lang="en-US" altLang="zh-CN" sz="2000" i="1" dirty="0">
                <a:solidFill>
                  <a:srgbClr val="000000"/>
                </a:solidFill>
                <a:latin typeface="Times New Roman" panose="02020603050405020304" pitchFamily="18" charset="0"/>
                <a:ea typeface="等线"/>
                <a:cs typeface="Times New Roman" panose="02020603050405020304" pitchFamily="18" charset="0"/>
              </a:rPr>
              <a:t>Dream of the Red Chamber </a:t>
            </a:r>
            <a:r>
              <a:rPr lang="en-US" altLang="zh-CN" sz="2000" dirty="0">
                <a:solidFill>
                  <a:srgbClr val="000000"/>
                </a:solidFill>
                <a:latin typeface="Times New Roman" panose="02020603050405020304" pitchFamily="18" charset="0"/>
                <a:ea typeface="等线"/>
                <a:cs typeface="Times New Roman" panose="02020603050405020304" pitchFamily="18" charset="0"/>
              </a:rPr>
              <a:t>—Wang Chi-chen </a:t>
            </a:r>
            <a:endParaRPr lang="zh-CN" altLang="en-US" sz="2000" dirty="0">
              <a:solidFill>
                <a:srgbClr val="000000"/>
              </a:solidFill>
              <a:latin typeface="Times New Roman" panose="02020603050405020304" pitchFamily="18" charset="0"/>
              <a:ea typeface="等线"/>
              <a:cs typeface="Times New Roman" panose="02020603050405020304" pitchFamily="18" charset="0"/>
            </a:endParaRP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7974" y="0"/>
            <a:ext cx="954026" cy="1155194"/>
          </a:xfrm>
          <a:prstGeom prst="rect">
            <a:avLst/>
          </a:prstGeom>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5082" t="37701" r="48804"/>
          <a:stretch/>
        </p:blipFill>
        <p:spPr>
          <a:xfrm>
            <a:off x="11115595" y="4327034"/>
            <a:ext cx="1000898" cy="2566261"/>
          </a:xfrm>
          <a:prstGeom prst="rect">
            <a:avLst/>
          </a:prstGeom>
        </p:spPr>
      </p:pic>
      <p:sp>
        <p:nvSpPr>
          <p:cNvPr id="13" name="TextBox 12"/>
          <p:cNvSpPr txBox="1"/>
          <p:nvPr/>
        </p:nvSpPr>
        <p:spPr>
          <a:xfrm>
            <a:off x="-15707" y="1853191"/>
            <a:ext cx="2457288" cy="523220"/>
          </a:xfrm>
          <a:prstGeom prst="rect">
            <a:avLst/>
          </a:prstGeom>
          <a:noFill/>
        </p:spPr>
        <p:txBody>
          <a:bodyPr wrap="square" rtlCol="0">
            <a:spAutoFit/>
          </a:bodyPr>
          <a:lstStyle/>
          <a:p>
            <a:pPr algn="ctr"/>
            <a:r>
              <a:rPr lang="en-US" altLang="zh-CN" sz="2800" dirty="0" smtClean="0">
                <a:solidFill>
                  <a:srgbClr val="FFFFFF"/>
                </a:solidFill>
                <a:latin typeface="Times New Roman" panose="02020603050405020304" pitchFamily="18" charset="0"/>
                <a:cs typeface="Times New Roman" panose="02020603050405020304" pitchFamily="18" charset="0"/>
              </a:rPr>
              <a:t>1901-1960</a:t>
            </a:r>
            <a:endParaRPr lang="zh-CN" altLang="en-US" sz="2800" dirty="0">
              <a:solidFill>
                <a:srgbClr val="FFFFFF"/>
              </a:solidFill>
              <a:latin typeface="Times New Roman" panose="02020603050405020304" pitchFamily="18" charset="0"/>
              <a:cs typeface="Times New Roman" panose="02020603050405020304" pitchFamily="18" charset="0"/>
            </a:endParaRPr>
          </a:p>
        </p:txBody>
      </p:sp>
      <p:sp>
        <p:nvSpPr>
          <p:cNvPr id="14" name="左大括号 13"/>
          <p:cNvSpPr/>
          <p:nvPr/>
        </p:nvSpPr>
        <p:spPr>
          <a:xfrm>
            <a:off x="2070588" y="483472"/>
            <a:ext cx="395654" cy="31213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17" name="TextBox 16"/>
          <p:cNvSpPr txBox="1"/>
          <p:nvPr/>
        </p:nvSpPr>
        <p:spPr>
          <a:xfrm>
            <a:off x="41056" y="4029917"/>
            <a:ext cx="13344845" cy="1569660"/>
          </a:xfrm>
          <a:prstGeom prst="rect">
            <a:avLst/>
          </a:prstGeom>
          <a:noFill/>
        </p:spPr>
        <p:txBody>
          <a:bodyPr wrap="square" rtlCol="0">
            <a:spAutoFit/>
          </a:bodyPr>
          <a:lstStyle/>
          <a:p>
            <a:r>
              <a:rPr lang="en-US" altLang="zh-CN" sz="2400" dirty="0" smtClean="0">
                <a:solidFill>
                  <a:srgbClr val="000000"/>
                </a:solidFill>
                <a:latin typeface="Times New Roman" panose="02020603050405020304" pitchFamily="18" charset="0"/>
                <a:cs typeface="Times New Roman" panose="02020603050405020304" pitchFamily="18" charset="0"/>
              </a:rPr>
              <a:t>Similarities:  i. </a:t>
            </a:r>
            <a:r>
              <a:rPr lang="en-US" altLang="zh-CN" sz="2400" dirty="0" smtClean="0">
                <a:solidFill>
                  <a:srgbClr val="000000"/>
                </a:solidFill>
                <a:latin typeface="Times New Roman" panose="02020603050405020304" pitchFamily="18" charset="0"/>
                <a:cs typeface="Times New Roman" panose="02020603050405020304" pitchFamily="18" charset="0"/>
              </a:rPr>
              <a:t>The superficial intervention of European and American sinologists in translation </a:t>
            </a:r>
            <a:endParaRPr lang="en-US" altLang="zh-CN" sz="2400" dirty="0" smtClean="0">
              <a:solidFill>
                <a:srgbClr val="000000"/>
              </a:solidFill>
              <a:latin typeface="Times New Roman" panose="02020603050405020304" pitchFamily="18" charset="0"/>
              <a:cs typeface="Times New Roman" panose="02020603050405020304" pitchFamily="18" charset="0"/>
            </a:endParaRPr>
          </a:p>
          <a:p>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                    ii. </a:t>
            </a:r>
            <a:r>
              <a:rPr lang="en-US" altLang="zh-CN" sz="2400" dirty="0" smtClean="0">
                <a:solidFill>
                  <a:srgbClr val="000000"/>
                </a:solidFill>
                <a:latin typeface="Times New Roman" panose="02020603050405020304" pitchFamily="18" charset="0"/>
                <a:cs typeface="Times New Roman" panose="02020603050405020304" pitchFamily="18" charset="0"/>
              </a:rPr>
              <a:t>Translators’ use of the achievements of the new redology</a:t>
            </a:r>
          </a:p>
          <a:p>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iii</a:t>
            </a:r>
            <a:r>
              <a:rPr lang="en-US" altLang="zh-CN" sz="2400" dirty="0" smtClean="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The simplification of the content and language of the original text</a:t>
            </a:r>
            <a:endParaRPr lang="en-US" altLang="zh-CN" sz="2400" dirty="0" smtClean="0">
              <a:solidFill>
                <a:srgbClr val="000000"/>
              </a:solidFill>
              <a:latin typeface="Times New Roman" panose="02020603050405020304" pitchFamily="18" charset="0"/>
              <a:cs typeface="Times New Roman" panose="02020603050405020304" pitchFamily="18" charset="0"/>
            </a:endParaRPr>
          </a:p>
          <a:p>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                    iv. </a:t>
            </a:r>
            <a:r>
              <a:rPr lang="en-US" altLang="zh-CN" sz="2400" dirty="0" smtClean="0">
                <a:solidFill>
                  <a:srgbClr val="000000"/>
                </a:solidFill>
                <a:latin typeface="Times New Roman" panose="02020603050405020304" pitchFamily="18" charset="0"/>
                <a:cs typeface="Times New Roman" panose="02020603050405020304" pitchFamily="18" charset="0"/>
              </a:rPr>
              <a:t>The salient market orientation</a:t>
            </a:r>
            <a:endParaRPr lang="zh-CN" altLang="en-US" sz="2400" dirty="0">
              <a:solidFill>
                <a:srgbClr val="0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441581" y="3068516"/>
            <a:ext cx="7570177" cy="400110"/>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1958   </a:t>
            </a:r>
            <a:r>
              <a:rPr lang="en-US" altLang="zh-CN" sz="2000" i="1" dirty="0" smtClean="0">
                <a:solidFill>
                  <a:srgbClr val="000000"/>
                </a:solidFill>
                <a:latin typeface="Times New Roman" panose="02020603050405020304" pitchFamily="18" charset="0"/>
                <a:cs typeface="Times New Roman" panose="02020603050405020304" pitchFamily="18" charset="0"/>
              </a:rPr>
              <a:t>Dream of the Red Chamber </a:t>
            </a:r>
            <a:r>
              <a:rPr lang="en-US" altLang="zh-CN" sz="2000" dirty="0">
                <a:solidFill>
                  <a:srgbClr val="000000"/>
                </a:solidFill>
                <a:latin typeface="Times New Roman" panose="02020603050405020304" pitchFamily="18" charset="0"/>
                <a:cs typeface="Times New Roman" panose="02020603050405020304" pitchFamily="18" charset="0"/>
              </a:rPr>
              <a:t>—Wang Chi-chen </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29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4" fill="hold" grpId="0" nodeType="afterEffect">
                                  <p:stCondLst>
                                    <p:cond delay="0"/>
                                  </p:stCondLst>
                                  <p:iterate type="wd">
                                    <p:tmPct val="10000"/>
                                  </p:iterate>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par>
                          <p:cTn id="36" fill="hold">
                            <p:stCondLst>
                              <p:cond delay="5600"/>
                            </p:stCondLst>
                            <p:childTnLst>
                              <p:par>
                                <p:cTn id="37" presetID="22" presetClass="entr" presetSubtype="4" fill="hold" grpId="0" nodeType="afterEffect">
                                  <p:stCondLst>
                                    <p:cond delay="0"/>
                                  </p:stCondLst>
                                  <p:iterate type="wd">
                                    <p:tmPct val="10000"/>
                                  </p:iterate>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p:stCondLst>
                              <p:cond delay="6500"/>
                            </p:stCondLst>
                            <p:childTnLst>
                              <p:par>
                                <p:cTn id="41" presetID="22" presetClass="entr" presetSubtype="4" fill="hold" grpId="0" nodeType="afterEffect">
                                  <p:stCondLst>
                                    <p:cond delay="0"/>
                                  </p:stCondLst>
                                  <p:iterate type="wd">
                                    <p:tmPct val="10000"/>
                                  </p:iterate>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blip>
          <a:srcRect/>
          <a:stretch>
            <a:fillRect l="-4000" r="-4000"/>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9287" y="0"/>
            <a:ext cx="7029727" cy="6858000"/>
            <a:chOff x="0" y="0"/>
            <a:chExt cx="6096000" cy="6858000"/>
          </a:xfrm>
          <a:solidFill>
            <a:schemeClr val="accent4"/>
          </a:solidFill>
        </p:grpSpPr>
        <p:sp>
          <p:nvSpPr>
            <p:cNvPr id="2" name="矩形 1"/>
            <p:cNvSpPr/>
            <p:nvPr/>
          </p:nvSpPr>
          <p:spPr>
            <a:xfrm>
              <a:off x="0" y="0"/>
              <a:ext cx="609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8" name="图片 7"/>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4511040"/>
              <a:ext cx="2346960" cy="2346960"/>
            </a:xfrm>
            <a:prstGeom prst="rect">
              <a:avLst/>
            </a:prstGeom>
            <a:grpFill/>
          </p:spPr>
        </p:pic>
        <p:pic>
          <p:nvPicPr>
            <p:cNvPr id="9" name="图片 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60797" y="238760"/>
              <a:ext cx="2610643" cy="3190240"/>
            </a:xfrm>
            <a:prstGeom prst="rect">
              <a:avLst/>
            </a:prstGeom>
            <a:grpFill/>
          </p:spPr>
        </p:pic>
      </p:grpSp>
      <p:sp>
        <p:nvSpPr>
          <p:cNvPr id="3" name="矩形 2"/>
          <p:cNvSpPr/>
          <p:nvPr/>
        </p:nvSpPr>
        <p:spPr>
          <a:xfrm>
            <a:off x="7069014" y="0"/>
            <a:ext cx="5143657" cy="6858000"/>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16" name="图片 15">
            <a:extLst>
              <a:ext uri="{FF2B5EF4-FFF2-40B4-BE49-F238E27FC236}">
                <a16:creationId xmlns:a16="http://schemas.microsoft.com/office/drawing/2014/main" xmlns="" id="{DBDFD785-0204-4FD8-8954-0C29A128E3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2001" y="3812808"/>
            <a:ext cx="1632688" cy="1632688"/>
          </a:xfrm>
          <a:prstGeom prst="rect">
            <a:avLst/>
          </a:prstGeom>
        </p:spPr>
      </p:pic>
      <p:sp>
        <p:nvSpPr>
          <p:cNvPr id="4" name="TextBox 3"/>
          <p:cNvSpPr txBox="1"/>
          <p:nvPr/>
        </p:nvSpPr>
        <p:spPr>
          <a:xfrm>
            <a:off x="7640515" y="861646"/>
            <a:ext cx="3861824" cy="3046988"/>
          </a:xfrm>
          <a:prstGeom prst="rect">
            <a:avLst/>
          </a:prstGeom>
          <a:noFill/>
        </p:spPr>
        <p:txBody>
          <a:bodyPr wrap="square" rtlCol="0">
            <a:spAutoFit/>
          </a:bodyPr>
          <a:lstStyle/>
          <a:p>
            <a:pPr algn="ctr"/>
            <a:r>
              <a:rPr lang="zh-CN" altLang="en-US" sz="3200" dirty="0" smtClean="0">
                <a:solidFill>
                  <a:srgbClr val="FFFFFF"/>
                </a:solidFill>
                <a:latin typeface="楷体" panose="02010609060101010101" pitchFamily="49" charset="-122"/>
                <a:ea typeface="楷体" panose="02010609060101010101" pitchFamily="49" charset="-122"/>
              </a:rPr>
              <a:t>红楼梦 第六回</a:t>
            </a:r>
            <a:endParaRPr lang="en-US" altLang="zh-CN" sz="3200" dirty="0" smtClean="0">
              <a:solidFill>
                <a:srgbClr val="FFFFFF"/>
              </a:solidFill>
              <a:latin typeface="楷体" panose="02010609060101010101" pitchFamily="49" charset="-122"/>
              <a:ea typeface="楷体" panose="02010609060101010101" pitchFamily="49" charset="-122"/>
            </a:endParaRPr>
          </a:p>
          <a:p>
            <a:endParaRPr lang="en-US" altLang="zh-CN" sz="3200" dirty="0" smtClean="0">
              <a:solidFill>
                <a:srgbClr val="FFFFFF"/>
              </a:solidFill>
              <a:latin typeface="楷体" panose="02010609060101010101" pitchFamily="49" charset="-122"/>
              <a:ea typeface="楷体" panose="02010609060101010101" pitchFamily="49" charset="-122"/>
            </a:endParaRPr>
          </a:p>
          <a:p>
            <a:r>
              <a:rPr lang="zh-CN" altLang="en-US" sz="3200" dirty="0" smtClean="0">
                <a:solidFill>
                  <a:srgbClr val="FFFFFF"/>
                </a:solidFill>
                <a:latin typeface="楷体" panose="02010609060101010101" pitchFamily="49" charset="-122"/>
                <a:ea typeface="楷体" panose="02010609060101010101" pitchFamily="49" charset="-122"/>
              </a:rPr>
              <a:t>按荣府一宅中合算起来人口虽不多从上至下也有三百余口事岁不多也有一二十件</a:t>
            </a:r>
            <a:endParaRPr lang="zh-CN" altLang="en-US" sz="3200" dirty="0">
              <a:solidFill>
                <a:srgbClr val="FFFFFF"/>
              </a:solidFill>
              <a:latin typeface="楷体" panose="02010609060101010101" pitchFamily="49" charset="-122"/>
              <a:ea typeface="楷体" panose="02010609060101010101" pitchFamily="49" charset="-122"/>
            </a:endParaRPr>
          </a:p>
        </p:txBody>
      </p:sp>
      <p:sp>
        <p:nvSpPr>
          <p:cNvPr id="6" name="TextBox 5"/>
          <p:cNvSpPr txBox="1"/>
          <p:nvPr/>
        </p:nvSpPr>
        <p:spPr>
          <a:xfrm>
            <a:off x="17584" y="472551"/>
            <a:ext cx="7001406" cy="2308324"/>
          </a:xfrm>
          <a:prstGeom prst="rect">
            <a:avLst/>
          </a:prstGeom>
          <a:noFill/>
        </p:spPr>
        <p:txBody>
          <a:bodyPr wrap="square" rtlCol="0">
            <a:spAutoFit/>
          </a:bodyPr>
          <a:lstStyle/>
          <a:p>
            <a:r>
              <a:rPr lang="fr-FR" altLang="zh-CN" dirty="0" smtClean="0">
                <a:solidFill>
                  <a:srgbClr val="000000"/>
                </a:solidFill>
                <a:latin typeface="Times New Roman" panose="02020603050405020304" pitchFamily="18" charset="0"/>
                <a:cs typeface="Times New Roman" panose="02020603050405020304" pitchFamily="18" charset="0"/>
              </a:rPr>
              <a:t>As regards the household of the Jung Mansion, the inmates may, on adding up the total number, not have been found many; yet, counting the high as well as the low, there three hundreds persons and more. Their affairs may not have been very numerous, still there were, every day, ten and twenty matters to settle.</a:t>
            </a:r>
            <a:endParaRPr lang="fr-FR" altLang="zh-CN" dirty="0">
              <a:solidFill>
                <a:srgbClr val="000000"/>
              </a:solidFill>
              <a:latin typeface="Times New Roman" panose="02020603050405020304" pitchFamily="18" charset="0"/>
              <a:cs typeface="Times New Roman" panose="02020603050405020304" pitchFamily="18" charset="0"/>
            </a:endParaRPr>
          </a:p>
          <a:p>
            <a:r>
              <a:rPr lang="fr-FR" altLang="zh-CN" dirty="0" smtClean="0">
                <a:solidFill>
                  <a:srgbClr val="000000"/>
                </a:solidFill>
                <a:latin typeface="Times New Roman" panose="02020603050405020304" pitchFamily="18" charset="0"/>
                <a:cs typeface="Times New Roman" panose="02020603050405020304" pitchFamily="18" charset="0"/>
              </a:rPr>
              <a:t>  </a:t>
            </a:r>
            <a:endParaRPr lang="en-US" altLang="zh-CN" dirty="0" smtClean="0">
              <a:solidFill>
                <a:srgbClr val="000000"/>
              </a:solidFill>
              <a:latin typeface="Times New Roman" panose="02020603050405020304" pitchFamily="18" charset="0"/>
              <a:cs typeface="Times New Roman" panose="02020603050405020304" pitchFamily="18" charset="0"/>
            </a:endParaRPr>
          </a:p>
          <a:p>
            <a:r>
              <a:rPr lang="en-US" altLang="zh-CN" dirty="0">
                <a:solidFill>
                  <a:srgbClr val="000000"/>
                </a:solidFill>
              </a:rPr>
              <a:t> </a:t>
            </a:r>
            <a:r>
              <a:rPr lang="en-US" altLang="zh-CN" dirty="0" smtClean="0">
                <a:solidFill>
                  <a:srgbClr val="000000"/>
                </a:solidFill>
              </a:rPr>
              <a:t>     </a:t>
            </a:r>
          </a:p>
          <a:p>
            <a:endParaRPr lang="zh-CN" altLang="en-US" dirty="0">
              <a:solidFill>
                <a:srgbClr val="000000"/>
              </a:solidFill>
            </a:endParaRPr>
          </a:p>
        </p:txBody>
      </p:sp>
      <p:sp>
        <p:nvSpPr>
          <p:cNvPr id="5" name="TextBox 4"/>
          <p:cNvSpPr txBox="1"/>
          <p:nvPr/>
        </p:nvSpPr>
        <p:spPr>
          <a:xfrm>
            <a:off x="-2144" y="70338"/>
            <a:ext cx="7522098" cy="677108"/>
          </a:xfrm>
          <a:prstGeom prst="rect">
            <a:avLst/>
          </a:prstGeom>
          <a:noFill/>
        </p:spPr>
        <p:txBody>
          <a:bodyPr wrap="square" rtlCol="0">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H. Bencraft </a:t>
            </a:r>
            <a:r>
              <a:rPr lang="en-US" altLang="zh-CN" sz="2000" dirty="0" smtClean="0">
                <a:solidFill>
                  <a:srgbClr val="000000"/>
                </a:solidFill>
                <a:latin typeface="Times New Roman" panose="02020603050405020304" pitchFamily="18" charset="0"/>
                <a:cs typeface="Times New Roman" panose="02020603050405020304" pitchFamily="18" charset="0"/>
              </a:rPr>
              <a:t>Joly’s translation:</a:t>
            </a:r>
            <a:endParaRPr lang="en-US" altLang="zh-CN" sz="2000" dirty="0">
              <a:solidFill>
                <a:srgbClr val="000000"/>
              </a:solidFill>
              <a:latin typeface="Times New Roman" panose="02020603050405020304" pitchFamily="18" charset="0"/>
              <a:cs typeface="Times New Roman" panose="02020603050405020304" pitchFamily="18" charset="0"/>
            </a:endParaRPr>
          </a:p>
          <a:p>
            <a:endParaRPr lang="zh-CN" altLang="en-US" dirty="0">
              <a:solidFill>
                <a:srgbClr val="000000"/>
              </a:solidFill>
            </a:endParaRPr>
          </a:p>
        </p:txBody>
      </p:sp>
      <p:sp>
        <p:nvSpPr>
          <p:cNvPr id="7" name="TextBox 6"/>
          <p:cNvSpPr txBox="1"/>
          <p:nvPr/>
        </p:nvSpPr>
        <p:spPr>
          <a:xfrm>
            <a:off x="-33110" y="2041390"/>
            <a:ext cx="4897315" cy="400110"/>
          </a:xfrm>
          <a:prstGeom prst="rect">
            <a:avLst/>
          </a:prstGeom>
          <a:noFill/>
        </p:spPr>
        <p:txBody>
          <a:bodyPr wrap="square" rtlCol="0">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Wang </a:t>
            </a:r>
            <a:r>
              <a:rPr lang="en-US" altLang="zh-CN" sz="2000" dirty="0" smtClean="0">
                <a:solidFill>
                  <a:srgbClr val="000000"/>
                </a:solidFill>
                <a:latin typeface="Times New Roman" panose="02020603050405020304" pitchFamily="18" charset="0"/>
                <a:cs typeface="Times New Roman" panose="02020603050405020304" pitchFamily="18" charset="0"/>
              </a:rPr>
              <a:t>Chi-chen’s translation of 1929: </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7584" y="2519450"/>
            <a:ext cx="7183316" cy="1200329"/>
          </a:xfrm>
          <a:prstGeom prst="rect">
            <a:avLst/>
          </a:prstGeom>
          <a:noFill/>
        </p:spPr>
        <p:txBody>
          <a:bodyPr wrap="square" rtlCol="0">
            <a:spAutoFit/>
          </a:bodyPr>
          <a:lstStyle/>
          <a:p>
            <a:r>
              <a:rPr lang="en-US" altLang="zh-CN" dirty="0" smtClean="0">
                <a:solidFill>
                  <a:srgbClr val="000000"/>
                </a:solidFill>
                <a:latin typeface="Times New Roman" panose="02020603050405020304" pitchFamily="18" charset="0"/>
                <a:cs typeface="Times New Roman" panose="02020603050405020304" pitchFamily="18" charset="0"/>
              </a:rPr>
              <a:t>Although the Yungkuofu was not unduly large, there were over three hundred months from master to servant, and mistress to maid. Although the household duties were not unduly burdensome, there occurred daily at least a score of </a:t>
            </a:r>
            <a:r>
              <a:rPr lang="en-US" altLang="zh-CN" b="1" dirty="0" smtClean="0">
                <a:solidFill>
                  <a:srgbClr val="000000"/>
                </a:solidFill>
                <a:latin typeface="Times New Roman" panose="02020603050405020304" pitchFamily="18" charset="0"/>
                <a:cs typeface="Times New Roman" panose="02020603050405020304" pitchFamily="18" charset="0"/>
              </a:rPr>
              <a:t>tasks and cares</a:t>
            </a:r>
            <a:r>
              <a:rPr lang="en-US" altLang="zh-CN" dirty="0" smtClean="0">
                <a:solidFill>
                  <a:srgbClr val="000000"/>
                </a:solidFill>
                <a:latin typeface="Times New Roman" panose="02020603050405020304" pitchFamily="18" charset="0"/>
                <a:cs typeface="Times New Roman" panose="02020603050405020304" pitchFamily="18" charset="0"/>
              </a:rPr>
              <a:t> to be attended to. </a:t>
            </a:r>
            <a:endParaRPr lang="zh-CN" altLang="en-US" dirty="0">
              <a:solidFill>
                <a:srgbClr val="0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3110" y="3891270"/>
            <a:ext cx="6049108" cy="400110"/>
          </a:xfrm>
          <a:prstGeom prst="rect">
            <a:avLst/>
          </a:prstGeom>
          <a:noFill/>
        </p:spPr>
        <p:txBody>
          <a:bodyPr wrap="square" rtlCol="0">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Wang Chi-chen’s translation of </a:t>
            </a:r>
            <a:r>
              <a:rPr lang="en-US" altLang="zh-CN" sz="2000" dirty="0" smtClean="0">
                <a:solidFill>
                  <a:srgbClr val="000000"/>
                </a:solidFill>
                <a:latin typeface="Times New Roman" panose="02020603050405020304" pitchFamily="18" charset="0"/>
                <a:cs typeface="Times New Roman" panose="02020603050405020304" pitchFamily="18" charset="0"/>
              </a:rPr>
              <a:t>1958: </a:t>
            </a:r>
            <a:endParaRPr lang="en-US" altLang="zh-CN" sz="2000" dirty="0">
              <a:solidFill>
                <a:srgbClr val="0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144" y="4334166"/>
            <a:ext cx="7203044" cy="1200329"/>
          </a:xfrm>
          <a:prstGeom prst="rect">
            <a:avLst/>
          </a:prstGeom>
          <a:noFill/>
        </p:spPr>
        <p:txBody>
          <a:bodyPr wrap="square" rtlCol="0">
            <a:spAutoFit/>
          </a:bodyPr>
          <a:lstStyle/>
          <a:p>
            <a:r>
              <a:rPr lang="en-US" altLang="zh-CN" dirty="0">
                <a:solidFill>
                  <a:srgbClr val="000000"/>
                </a:solidFill>
                <a:latin typeface="Times New Roman" panose="02020603050405020304" pitchFamily="18" charset="0"/>
                <a:cs typeface="Times New Roman" panose="02020603050405020304" pitchFamily="18" charset="0"/>
              </a:rPr>
              <a:t>Although the Yungkuofu was not unduly large, there were over three hundred months from master to servant, and mistress to maid. Although the household duties were not unduly burdensome, there occurred daily at least a score of </a:t>
            </a:r>
            <a:r>
              <a:rPr lang="en-US" altLang="zh-CN" b="1" dirty="0" smtClean="0">
                <a:solidFill>
                  <a:srgbClr val="000000"/>
                </a:solidFill>
                <a:latin typeface="Times New Roman" panose="02020603050405020304" pitchFamily="18" charset="0"/>
                <a:cs typeface="Times New Roman" panose="02020603050405020304" pitchFamily="18" charset="0"/>
              </a:rPr>
              <a:t>things</a:t>
            </a:r>
            <a:r>
              <a:rPr lang="en-US" altLang="zh-CN" dirty="0" smtClean="0">
                <a:solidFill>
                  <a:srgbClr val="000000"/>
                </a:solidFill>
                <a:latin typeface="Times New Roman" panose="02020603050405020304" pitchFamily="18" charset="0"/>
                <a:cs typeface="Times New Roman" panose="02020603050405020304" pitchFamily="18" charset="0"/>
              </a:rPr>
              <a:t> </a:t>
            </a:r>
            <a:r>
              <a:rPr lang="en-US" altLang="zh-CN" dirty="0">
                <a:solidFill>
                  <a:srgbClr val="000000"/>
                </a:solidFill>
                <a:latin typeface="Times New Roman" panose="02020603050405020304" pitchFamily="18" charset="0"/>
                <a:cs typeface="Times New Roman" panose="02020603050405020304" pitchFamily="18" charset="0"/>
              </a:rPr>
              <a:t>to be attended to.</a:t>
            </a:r>
            <a:r>
              <a:rPr lang="en-US" altLang="zh-CN" dirty="0">
                <a:solidFill>
                  <a:srgbClr val="000000"/>
                </a:solidFill>
              </a:rPr>
              <a:t> </a:t>
            </a:r>
          </a:p>
        </p:txBody>
      </p:sp>
    </p:spTree>
    <p:extLst>
      <p:ext uri="{BB962C8B-B14F-4D97-AF65-F5344CB8AC3E}">
        <p14:creationId xmlns:p14="http://schemas.microsoft.com/office/powerpoint/2010/main" val="338307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125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C8AD3294-F46C-46A0-964C-E031DA925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pic>
        <p:nvPicPr>
          <p:cNvPr id="4" name="图片 3">
            <a:extLst>
              <a:ext uri="{FF2B5EF4-FFF2-40B4-BE49-F238E27FC236}">
                <a16:creationId xmlns:a16="http://schemas.microsoft.com/office/drawing/2014/main" xmlns="" id="{8A479C2F-A849-4830-8A25-BDBF4454F1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4630" y="5396845"/>
            <a:ext cx="1632688" cy="1632688"/>
          </a:xfrm>
          <a:prstGeom prst="rect">
            <a:avLst/>
          </a:prstGeom>
        </p:spPr>
      </p:pic>
      <p:sp>
        <p:nvSpPr>
          <p:cNvPr id="6" name="TextBox 5"/>
          <p:cNvSpPr txBox="1"/>
          <p:nvPr/>
        </p:nvSpPr>
        <p:spPr>
          <a:xfrm>
            <a:off x="184637" y="356293"/>
            <a:ext cx="6787662" cy="138499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The transliteration of characters’ name in 1800s :</a:t>
            </a:r>
          </a:p>
          <a:p>
            <a:r>
              <a:rPr lang="zh-CN" altLang="en-US" sz="2000" dirty="0">
                <a:latin typeface="Times New Roman" panose="02020603050405020304" pitchFamily="18" charset="0"/>
                <a:cs typeface="Times New Roman" panose="02020603050405020304" pitchFamily="18" charset="0"/>
              </a:rPr>
              <a:t>宝</a:t>
            </a:r>
            <a:r>
              <a:rPr lang="zh-CN" altLang="en-US" sz="2000" dirty="0" smtClean="0">
                <a:latin typeface="Times New Roman" panose="02020603050405020304" pitchFamily="18" charset="0"/>
                <a:cs typeface="Times New Roman" panose="02020603050405020304" pitchFamily="18" charset="0"/>
              </a:rPr>
              <a:t>玉    </a:t>
            </a:r>
            <a:r>
              <a:rPr lang="en-US" altLang="zh-CN" sz="2000" dirty="0" smtClean="0">
                <a:latin typeface="Times New Roman" panose="02020603050405020304" pitchFamily="18" charset="0"/>
                <a:cs typeface="Times New Roman" panose="02020603050405020304" pitchFamily="18" charset="0"/>
              </a:rPr>
              <a:t>Pao Yu</a:t>
            </a:r>
          </a:p>
          <a:p>
            <a:r>
              <a:rPr lang="zh-CN" altLang="en-US" sz="2000" dirty="0" smtClean="0">
                <a:latin typeface="Times New Roman" panose="02020603050405020304" pitchFamily="18" charset="0"/>
                <a:cs typeface="Times New Roman" panose="02020603050405020304" pitchFamily="18" charset="0"/>
              </a:rPr>
              <a:t>雨村   </a:t>
            </a:r>
            <a:r>
              <a:rPr lang="en-US" altLang="zh-CN" sz="2000" dirty="0" smtClean="0">
                <a:latin typeface="Times New Roman" panose="02020603050405020304" pitchFamily="18" charset="0"/>
                <a:cs typeface="Times New Roman" panose="02020603050405020304" pitchFamily="18" charset="0"/>
              </a:rPr>
              <a:t>Yu Tsun</a:t>
            </a:r>
          </a:p>
          <a:p>
            <a:r>
              <a:rPr lang="zh-CN" altLang="en-US" sz="2000" dirty="0" smtClean="0">
                <a:latin typeface="Times New Roman" panose="02020603050405020304" pitchFamily="18" charset="0"/>
                <a:cs typeface="Times New Roman" panose="02020603050405020304" pitchFamily="18" charset="0"/>
              </a:rPr>
              <a:t>士隐   </a:t>
            </a:r>
            <a:r>
              <a:rPr lang="en-US" altLang="zh-CN" sz="2000" dirty="0" smtClean="0">
                <a:latin typeface="Times New Roman" panose="02020603050405020304" pitchFamily="18" charset="0"/>
                <a:cs typeface="Times New Roman" panose="02020603050405020304" pitchFamily="18" charset="0"/>
              </a:rPr>
              <a:t>Shih Ying</a:t>
            </a:r>
          </a:p>
        </p:txBody>
      </p:sp>
      <p:sp>
        <p:nvSpPr>
          <p:cNvPr id="8" name="TextBox 7"/>
          <p:cNvSpPr txBox="1"/>
          <p:nvPr/>
        </p:nvSpPr>
        <p:spPr>
          <a:xfrm>
            <a:off x="184637" y="2136531"/>
            <a:ext cx="6708531" cy="4462760"/>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The </a:t>
            </a:r>
            <a:r>
              <a:rPr lang="en-US" altLang="zh-CN" sz="2400" dirty="0" smtClean="0">
                <a:latin typeface="Times New Roman" panose="02020603050405020304" pitchFamily="18" charset="0"/>
                <a:cs typeface="Times New Roman" panose="02020603050405020304" pitchFamily="18" charset="0"/>
              </a:rPr>
              <a:t>free translation </a:t>
            </a:r>
            <a:r>
              <a:rPr lang="en-US" altLang="zh-CN" sz="2400" dirty="0">
                <a:latin typeface="Times New Roman" panose="02020603050405020304" pitchFamily="18" charset="0"/>
                <a:cs typeface="Times New Roman" panose="02020603050405020304" pitchFamily="18" charset="0"/>
              </a:rPr>
              <a:t>of characters’ name in </a:t>
            </a:r>
            <a:r>
              <a:rPr lang="en-US" altLang="zh-CN" sz="2400" dirty="0" smtClean="0">
                <a:latin typeface="Times New Roman" panose="02020603050405020304" pitchFamily="18" charset="0"/>
                <a:cs typeface="Times New Roman" panose="02020603050405020304" pitchFamily="18" charset="0"/>
              </a:rPr>
              <a:t>1900s :</a:t>
            </a:r>
          </a:p>
          <a:p>
            <a:r>
              <a:rPr lang="zh-CN" altLang="en-US" sz="2000" dirty="0" smtClean="0">
                <a:latin typeface="Times New Roman" panose="02020603050405020304" pitchFamily="18" charset="0"/>
                <a:cs typeface="Times New Roman" panose="02020603050405020304" pitchFamily="18" charset="0"/>
              </a:rPr>
              <a:t>黛玉   </a:t>
            </a:r>
            <a:r>
              <a:rPr lang="en-US" altLang="zh-CN" sz="2000" dirty="0" smtClean="0">
                <a:latin typeface="Times New Roman" panose="02020603050405020304" pitchFamily="18" charset="0"/>
                <a:cs typeface="Times New Roman" panose="02020603050405020304" pitchFamily="18" charset="0"/>
              </a:rPr>
              <a:t>Black Jade</a:t>
            </a:r>
          </a:p>
          <a:p>
            <a:r>
              <a:rPr lang="zh-CN" altLang="en-US" sz="2000" dirty="0">
                <a:latin typeface="Times New Roman" panose="02020603050405020304" pitchFamily="18" charset="0"/>
                <a:cs typeface="Times New Roman" panose="02020603050405020304" pitchFamily="18" charset="0"/>
              </a:rPr>
              <a:t>宝</a:t>
            </a:r>
            <a:r>
              <a:rPr lang="zh-CN" altLang="en-US" sz="2000" dirty="0" smtClean="0">
                <a:latin typeface="Times New Roman" panose="02020603050405020304" pitchFamily="18" charset="0"/>
                <a:cs typeface="Times New Roman" panose="02020603050405020304" pitchFamily="18" charset="0"/>
              </a:rPr>
              <a:t>钗   </a:t>
            </a:r>
            <a:r>
              <a:rPr lang="en-US" altLang="zh-CN" sz="2000" dirty="0" smtClean="0">
                <a:latin typeface="Times New Roman" panose="02020603050405020304" pitchFamily="18" charset="0"/>
                <a:cs typeface="Times New Roman" panose="02020603050405020304" pitchFamily="18" charset="0"/>
              </a:rPr>
              <a:t>Precious Virtue</a:t>
            </a:r>
          </a:p>
          <a:p>
            <a:r>
              <a:rPr lang="zh-CN" altLang="en-US" sz="2000" dirty="0">
                <a:latin typeface="Times New Roman" panose="02020603050405020304" pitchFamily="18" charset="0"/>
                <a:cs typeface="Times New Roman" panose="02020603050405020304" pitchFamily="18" charset="0"/>
              </a:rPr>
              <a:t>袭</a:t>
            </a:r>
            <a:r>
              <a:rPr lang="zh-CN" altLang="en-US" sz="2000" dirty="0" smtClean="0">
                <a:latin typeface="Times New Roman" panose="02020603050405020304" pitchFamily="18" charset="0"/>
                <a:cs typeface="Times New Roman" panose="02020603050405020304" pitchFamily="18" charset="0"/>
              </a:rPr>
              <a:t>人   </a:t>
            </a:r>
            <a:r>
              <a:rPr lang="en-US" altLang="zh-CN" sz="2000" dirty="0" smtClean="0">
                <a:latin typeface="Times New Roman" panose="02020603050405020304" pitchFamily="18" charset="0"/>
                <a:cs typeface="Times New Roman" panose="02020603050405020304" pitchFamily="18" charset="0"/>
              </a:rPr>
              <a:t>Pervading Fragrance</a:t>
            </a:r>
          </a:p>
          <a:p>
            <a:r>
              <a:rPr lang="zh-CN" altLang="en-US" sz="2000" dirty="0">
                <a:latin typeface="Times New Roman" panose="02020603050405020304" pitchFamily="18" charset="0"/>
                <a:cs typeface="Times New Roman" panose="02020603050405020304" pitchFamily="18" charset="0"/>
              </a:rPr>
              <a:t>平</a:t>
            </a:r>
            <a:r>
              <a:rPr lang="zh-CN" altLang="en-US" sz="2000" dirty="0" smtClean="0">
                <a:latin typeface="Times New Roman" panose="02020603050405020304" pitchFamily="18" charset="0"/>
                <a:cs typeface="Times New Roman" panose="02020603050405020304" pitchFamily="18" charset="0"/>
              </a:rPr>
              <a:t>儿   </a:t>
            </a:r>
            <a:r>
              <a:rPr lang="en-US" altLang="zh-CN" sz="2000" dirty="0" smtClean="0">
                <a:latin typeface="Times New Roman" panose="02020603050405020304" pitchFamily="18" charset="0"/>
                <a:cs typeface="Times New Roman" panose="02020603050405020304" pitchFamily="18" charset="0"/>
              </a:rPr>
              <a:t>Patience</a:t>
            </a:r>
          </a:p>
          <a:p>
            <a:r>
              <a:rPr lang="zh-CN" altLang="en-US" sz="2000" dirty="0">
                <a:latin typeface="Times New Roman" panose="02020603050405020304" pitchFamily="18" charset="0"/>
                <a:cs typeface="Times New Roman" panose="02020603050405020304" pitchFamily="18" charset="0"/>
              </a:rPr>
              <a:t>鸳</a:t>
            </a:r>
            <a:r>
              <a:rPr lang="zh-CN" altLang="en-US" sz="2000" dirty="0" smtClean="0">
                <a:latin typeface="Times New Roman" panose="02020603050405020304" pitchFamily="18" charset="0"/>
                <a:cs typeface="Times New Roman" panose="02020603050405020304" pitchFamily="18" charset="0"/>
              </a:rPr>
              <a:t>鸯   </a:t>
            </a:r>
            <a:r>
              <a:rPr lang="en-US" altLang="zh-CN" sz="2000" dirty="0">
                <a:latin typeface="Times New Roman" panose="02020603050405020304" pitchFamily="18" charset="0"/>
                <a:cs typeface="Times New Roman" panose="02020603050405020304" pitchFamily="18" charset="0"/>
              </a:rPr>
              <a:t>Faithful Goose                 </a:t>
            </a:r>
            <a:r>
              <a:rPr lang="en-US" altLang="zh-CN" sz="2000" dirty="0" smtClean="0">
                <a:latin typeface="Times New Roman" panose="02020603050405020304" pitchFamily="18" charset="0"/>
                <a:cs typeface="Times New Roman" panose="02020603050405020304" pitchFamily="18" charset="0"/>
              </a:rPr>
              <a:t>      —Wang Liang-Chih</a:t>
            </a:r>
          </a:p>
          <a:p>
            <a:r>
              <a:rPr lang="zh-CN" altLang="en-US" sz="2000" dirty="0">
                <a:latin typeface="Times New Roman" panose="02020603050405020304" pitchFamily="18" charset="0"/>
                <a:cs typeface="Times New Roman" panose="02020603050405020304" pitchFamily="18" charset="0"/>
              </a:rPr>
              <a:t>王熙</a:t>
            </a:r>
            <a:r>
              <a:rPr lang="zh-CN" altLang="en-US" sz="2000" dirty="0" smtClean="0">
                <a:latin typeface="Times New Roman" panose="02020603050405020304" pitchFamily="18" charset="0"/>
                <a:cs typeface="Times New Roman" panose="02020603050405020304" pitchFamily="18" charset="0"/>
              </a:rPr>
              <a:t>凤   </a:t>
            </a:r>
            <a:r>
              <a:rPr lang="en-US" altLang="zh-CN" sz="2000" dirty="0" smtClean="0">
                <a:latin typeface="Times New Roman" panose="02020603050405020304" pitchFamily="18" charset="0"/>
                <a:cs typeface="Times New Roman" panose="02020603050405020304" pitchFamily="18" charset="0"/>
              </a:rPr>
              <a:t>Phoenix</a:t>
            </a:r>
          </a:p>
          <a:p>
            <a:r>
              <a:rPr lang="zh-CN" altLang="en-US" sz="2000" dirty="0">
                <a:latin typeface="Times New Roman" panose="02020603050405020304" pitchFamily="18" charset="0"/>
                <a:cs typeface="Times New Roman" panose="02020603050405020304" pitchFamily="18" charset="0"/>
              </a:rPr>
              <a:t>元</a:t>
            </a:r>
            <a:r>
              <a:rPr lang="zh-CN" altLang="en-US" sz="2000" dirty="0" smtClean="0">
                <a:latin typeface="Times New Roman" panose="02020603050405020304" pitchFamily="18" charset="0"/>
                <a:cs typeface="Times New Roman" panose="02020603050405020304" pitchFamily="18" charset="0"/>
              </a:rPr>
              <a:t>春   </a:t>
            </a:r>
            <a:r>
              <a:rPr lang="en-US" altLang="zh-CN" sz="2000" dirty="0" smtClean="0">
                <a:latin typeface="Times New Roman" panose="02020603050405020304" pitchFamily="18" charset="0"/>
                <a:cs typeface="Times New Roman" panose="02020603050405020304" pitchFamily="18" charset="0"/>
              </a:rPr>
              <a:t>Cardinal Spring</a:t>
            </a:r>
          </a:p>
          <a:p>
            <a:r>
              <a:rPr lang="zh-CN" altLang="en-US" sz="2000" dirty="0">
                <a:latin typeface="Times New Roman" panose="02020603050405020304" pitchFamily="18" charset="0"/>
                <a:cs typeface="Times New Roman" panose="02020603050405020304" pitchFamily="18" charset="0"/>
              </a:rPr>
              <a:t>迎</a:t>
            </a:r>
            <a:r>
              <a:rPr lang="zh-CN" altLang="en-US" sz="2000" dirty="0" smtClean="0">
                <a:latin typeface="Times New Roman" panose="02020603050405020304" pitchFamily="18" charset="0"/>
                <a:cs typeface="Times New Roman" panose="02020603050405020304" pitchFamily="18" charset="0"/>
              </a:rPr>
              <a:t>春   </a:t>
            </a:r>
            <a:r>
              <a:rPr lang="en-US" altLang="zh-CN" sz="2000" dirty="0" smtClean="0">
                <a:latin typeface="Times New Roman" panose="02020603050405020304" pitchFamily="18" charset="0"/>
                <a:cs typeface="Times New Roman" panose="02020603050405020304" pitchFamily="18" charset="0"/>
              </a:rPr>
              <a:t>Welcome Spring</a:t>
            </a:r>
          </a:p>
          <a:p>
            <a:r>
              <a:rPr lang="zh-CN" altLang="en-US" sz="2000" dirty="0">
                <a:latin typeface="Times New Roman" panose="02020603050405020304" pitchFamily="18" charset="0"/>
                <a:cs typeface="Times New Roman" panose="02020603050405020304" pitchFamily="18" charset="0"/>
              </a:rPr>
              <a:t>紫</a:t>
            </a:r>
            <a:r>
              <a:rPr lang="zh-CN" altLang="en-US" sz="2000" dirty="0" smtClean="0">
                <a:latin typeface="Times New Roman" panose="02020603050405020304" pitchFamily="18" charset="0"/>
                <a:cs typeface="Times New Roman" panose="02020603050405020304" pitchFamily="18" charset="0"/>
              </a:rPr>
              <a:t>鹃   </a:t>
            </a:r>
            <a:r>
              <a:rPr lang="en-US" altLang="zh-CN" sz="2000" dirty="0">
                <a:latin typeface="Times New Roman" panose="02020603050405020304" pitchFamily="18" charset="0"/>
                <a:cs typeface="Times New Roman" panose="02020603050405020304" pitchFamily="18" charset="0"/>
              </a:rPr>
              <a:t>Purple Cuckoo                      </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Wang </a:t>
            </a:r>
            <a:r>
              <a:rPr lang="en-US" altLang="zh-CN" sz="2000" dirty="0" smtClean="0">
                <a:latin typeface="Times New Roman" panose="02020603050405020304" pitchFamily="18" charset="0"/>
                <a:cs typeface="Times New Roman" panose="02020603050405020304" pitchFamily="18" charset="0"/>
              </a:rPr>
              <a:t>Chi-chen</a:t>
            </a:r>
          </a:p>
          <a:p>
            <a:r>
              <a:rPr lang="zh-CN" altLang="en-US" sz="2000" dirty="0">
                <a:latin typeface="Times New Roman" panose="02020603050405020304" pitchFamily="18" charset="0"/>
                <a:cs typeface="Times New Roman" panose="02020603050405020304" pitchFamily="18" charset="0"/>
              </a:rPr>
              <a:t>袭</a:t>
            </a:r>
            <a:r>
              <a:rPr lang="zh-CN" altLang="en-US" sz="2000" dirty="0" smtClean="0">
                <a:latin typeface="Times New Roman" panose="02020603050405020304" pitchFamily="18" charset="0"/>
                <a:cs typeface="Times New Roman" panose="02020603050405020304" pitchFamily="18" charset="0"/>
              </a:rPr>
              <a:t>人   </a:t>
            </a:r>
            <a:r>
              <a:rPr lang="en-US" altLang="zh-CN" sz="2000" dirty="0" smtClean="0">
                <a:latin typeface="Times New Roman" panose="02020603050405020304" pitchFamily="18" charset="0"/>
                <a:cs typeface="Times New Roman" panose="02020603050405020304" pitchFamily="18" charset="0"/>
              </a:rPr>
              <a:t>Pearl</a:t>
            </a:r>
          </a:p>
          <a:p>
            <a:r>
              <a:rPr lang="zh-CN" altLang="en-US" sz="2000" dirty="0">
                <a:latin typeface="Times New Roman" panose="02020603050405020304" pitchFamily="18" charset="0"/>
                <a:cs typeface="Times New Roman" panose="02020603050405020304" pitchFamily="18" charset="0"/>
              </a:rPr>
              <a:t>湘</a:t>
            </a:r>
            <a:r>
              <a:rPr lang="zh-CN" altLang="en-US" sz="2000" dirty="0" smtClean="0">
                <a:latin typeface="Times New Roman" panose="02020603050405020304" pitchFamily="18" charset="0"/>
                <a:cs typeface="Times New Roman" panose="02020603050405020304" pitchFamily="18" charset="0"/>
              </a:rPr>
              <a:t>云   </a:t>
            </a:r>
            <a:r>
              <a:rPr lang="en-US" altLang="zh-CN" sz="2000" dirty="0" smtClean="0">
                <a:latin typeface="Times New Roman" panose="02020603050405020304" pitchFamily="18" charset="0"/>
                <a:cs typeface="Times New Roman" panose="02020603050405020304" pitchFamily="18" charset="0"/>
              </a:rPr>
              <a:t>Little Cloud</a:t>
            </a:r>
          </a:p>
          <a:p>
            <a:r>
              <a:rPr lang="zh-CN" altLang="en-US" sz="2000" dirty="0">
                <a:latin typeface="Times New Roman" panose="02020603050405020304" pitchFamily="18" charset="0"/>
                <a:cs typeface="Times New Roman" panose="02020603050405020304" pitchFamily="18" charset="0"/>
              </a:rPr>
              <a:t>惜</a:t>
            </a:r>
            <a:r>
              <a:rPr lang="zh-CN" altLang="en-US" sz="2000" dirty="0" smtClean="0">
                <a:latin typeface="Times New Roman" panose="02020603050405020304" pitchFamily="18" charset="0"/>
                <a:cs typeface="Times New Roman" panose="02020603050405020304" pitchFamily="18" charset="0"/>
              </a:rPr>
              <a:t>春   </a:t>
            </a:r>
            <a:r>
              <a:rPr lang="en-US" altLang="zh-CN" sz="2000" dirty="0" smtClean="0">
                <a:latin typeface="Times New Roman" panose="02020603050405020304" pitchFamily="18" charset="0"/>
                <a:cs typeface="Times New Roman" panose="02020603050405020304" pitchFamily="18" charset="0"/>
              </a:rPr>
              <a:t>Grief of </a:t>
            </a:r>
            <a:r>
              <a:rPr lang="en-US" altLang="zh-CN" sz="2000" dirty="0">
                <a:latin typeface="Times New Roman" panose="02020603050405020304" pitchFamily="18" charset="0"/>
                <a:cs typeface="Times New Roman" panose="02020603050405020304" pitchFamily="18" charset="0"/>
              </a:rPr>
              <a:t>Spring    </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—Frorence Mchugh &amp; Isabel Mchugh</a:t>
            </a:r>
            <a:endParaRPr lang="en-US" altLang="zh-CN" sz="2000" dirty="0" smtClean="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02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朗诵"/>
</p:tagLst>
</file>

<file path=ppt/theme/theme1.xml><?xml version="1.0" encoding="utf-8"?>
<a:theme xmlns:a="http://schemas.openxmlformats.org/drawingml/2006/main" name="红袖添香唯美中国风PPT模板">
  <a:themeElements>
    <a:clrScheme name="Office">
      <a:dk1>
        <a:srgbClr val="000000"/>
      </a:dk1>
      <a:lt1>
        <a:srgbClr val="FFFFFF"/>
      </a:lt1>
      <a:dk2>
        <a:srgbClr val="44546A"/>
      </a:dk2>
      <a:lt2>
        <a:srgbClr val="E6E4E4"/>
      </a:lt2>
      <a:accent1>
        <a:srgbClr val="A02D34"/>
      </a:accent1>
      <a:accent2>
        <a:srgbClr val="B73B3A"/>
      </a:accent2>
      <a:accent3>
        <a:srgbClr val="A6644D"/>
      </a:accent3>
      <a:accent4>
        <a:srgbClr val="F2EBDB"/>
      </a:accent4>
      <a:accent5>
        <a:srgbClr val="313737"/>
      </a:accent5>
      <a:accent6>
        <a:srgbClr val="474E4E"/>
      </a:accent6>
      <a:hlink>
        <a:srgbClr val="2B2B2B"/>
      </a:hlink>
      <a:folHlink>
        <a:srgbClr val="2B2B2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红袖添香唯美中国风PPT模板">
  <a:themeElements>
    <a:clrScheme name="Office">
      <a:dk1>
        <a:srgbClr val="000000"/>
      </a:dk1>
      <a:lt1>
        <a:srgbClr val="FFFFFF"/>
      </a:lt1>
      <a:dk2>
        <a:srgbClr val="44546A"/>
      </a:dk2>
      <a:lt2>
        <a:srgbClr val="E6E4E4"/>
      </a:lt2>
      <a:accent1>
        <a:srgbClr val="A02D34"/>
      </a:accent1>
      <a:accent2>
        <a:srgbClr val="B73B3A"/>
      </a:accent2>
      <a:accent3>
        <a:srgbClr val="A6644D"/>
      </a:accent3>
      <a:accent4>
        <a:srgbClr val="F2EBDB"/>
      </a:accent4>
      <a:accent5>
        <a:srgbClr val="313737"/>
      </a:accent5>
      <a:accent6>
        <a:srgbClr val="474E4E"/>
      </a:accent6>
      <a:hlink>
        <a:srgbClr val="2B2B2B"/>
      </a:hlink>
      <a:folHlink>
        <a:srgbClr val="2B2B2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红袖添香唯美中国风PPT模板">
  <a:themeElements>
    <a:clrScheme name="Office">
      <a:dk1>
        <a:srgbClr val="000000"/>
      </a:dk1>
      <a:lt1>
        <a:srgbClr val="FFFFFF"/>
      </a:lt1>
      <a:dk2>
        <a:srgbClr val="44546A"/>
      </a:dk2>
      <a:lt2>
        <a:srgbClr val="E6E4E4"/>
      </a:lt2>
      <a:accent1>
        <a:srgbClr val="A02D34"/>
      </a:accent1>
      <a:accent2>
        <a:srgbClr val="B73B3A"/>
      </a:accent2>
      <a:accent3>
        <a:srgbClr val="A6644D"/>
      </a:accent3>
      <a:accent4>
        <a:srgbClr val="F2EBDB"/>
      </a:accent4>
      <a:accent5>
        <a:srgbClr val="313737"/>
      </a:accent5>
      <a:accent6>
        <a:srgbClr val="474E4E"/>
      </a:accent6>
      <a:hlink>
        <a:srgbClr val="2B2B2B"/>
      </a:hlink>
      <a:folHlink>
        <a:srgbClr val="2B2B2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红袖添香唯美中国风PPT模板">
  <a:themeElements>
    <a:clrScheme name="Office">
      <a:dk1>
        <a:srgbClr val="000000"/>
      </a:dk1>
      <a:lt1>
        <a:srgbClr val="FFFFFF"/>
      </a:lt1>
      <a:dk2>
        <a:srgbClr val="44546A"/>
      </a:dk2>
      <a:lt2>
        <a:srgbClr val="E6E4E4"/>
      </a:lt2>
      <a:accent1>
        <a:srgbClr val="A02D34"/>
      </a:accent1>
      <a:accent2>
        <a:srgbClr val="B73B3A"/>
      </a:accent2>
      <a:accent3>
        <a:srgbClr val="A6644D"/>
      </a:accent3>
      <a:accent4>
        <a:srgbClr val="F2EBDB"/>
      </a:accent4>
      <a:accent5>
        <a:srgbClr val="313737"/>
      </a:accent5>
      <a:accent6>
        <a:srgbClr val="474E4E"/>
      </a:accent6>
      <a:hlink>
        <a:srgbClr val="2B2B2B"/>
      </a:hlink>
      <a:folHlink>
        <a:srgbClr val="2B2B2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红袖添香唯美中国风PPT模板">
  <a:themeElements>
    <a:clrScheme name="Office">
      <a:dk1>
        <a:srgbClr val="000000"/>
      </a:dk1>
      <a:lt1>
        <a:srgbClr val="FFFFFF"/>
      </a:lt1>
      <a:dk2>
        <a:srgbClr val="44546A"/>
      </a:dk2>
      <a:lt2>
        <a:srgbClr val="E6E4E4"/>
      </a:lt2>
      <a:accent1>
        <a:srgbClr val="A02D34"/>
      </a:accent1>
      <a:accent2>
        <a:srgbClr val="B73B3A"/>
      </a:accent2>
      <a:accent3>
        <a:srgbClr val="A6644D"/>
      </a:accent3>
      <a:accent4>
        <a:srgbClr val="F2EBDB"/>
      </a:accent4>
      <a:accent5>
        <a:srgbClr val="313737"/>
      </a:accent5>
      <a:accent6>
        <a:srgbClr val="474E4E"/>
      </a:accent6>
      <a:hlink>
        <a:srgbClr val="2B2B2B"/>
      </a:hlink>
      <a:folHlink>
        <a:srgbClr val="2B2B2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A02D34"/>
      </a:accent1>
      <a:accent2>
        <a:srgbClr val="B73B3A"/>
      </a:accent2>
      <a:accent3>
        <a:srgbClr val="A6644D"/>
      </a:accent3>
      <a:accent4>
        <a:srgbClr val="F2EBDB"/>
      </a:accent4>
      <a:accent5>
        <a:srgbClr val="313737"/>
      </a:accent5>
      <a:accent6>
        <a:srgbClr val="474E4E"/>
      </a:accent6>
      <a:hlink>
        <a:srgbClr val="2B2B2B"/>
      </a:hlink>
      <a:folHlink>
        <a:srgbClr val="2B2B2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红袖添香唯美中国风PPT模板</Template>
  <TotalTime>5989</TotalTime>
  <Words>1281</Words>
  <Application>Microsoft Office PowerPoint</Application>
  <PresentationFormat>自定义</PresentationFormat>
  <Paragraphs>210</Paragraphs>
  <Slides>21</Slides>
  <Notes>21</Notes>
  <HiddenSlides>0</HiddenSlides>
  <MMClips>0</MMClips>
  <ScaleCrop>false</ScaleCrop>
  <HeadingPairs>
    <vt:vector size="4" baseType="variant">
      <vt:variant>
        <vt:lpstr>主题</vt:lpstr>
      </vt:variant>
      <vt:variant>
        <vt:i4>6</vt:i4>
      </vt:variant>
      <vt:variant>
        <vt:lpstr>幻灯片标题</vt:lpstr>
      </vt:variant>
      <vt:variant>
        <vt:i4>21</vt:i4>
      </vt:variant>
    </vt:vector>
  </HeadingPairs>
  <TitlesOfParts>
    <vt:vector size="27" baseType="lpstr">
      <vt:lpstr>红袖添香唯美中国风PPT模板</vt:lpstr>
      <vt:lpstr>2_红袖添香唯美中国风PPT模板</vt:lpstr>
      <vt:lpstr>4_红袖添香唯美中国风PPT模板</vt:lpstr>
      <vt:lpstr>1_红袖添香唯美中国风PPT模板</vt:lpstr>
      <vt:lpstr>5_红袖添香唯美中国风PPT模板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xb21cn</dc:creator>
  <dc:description>http://www.ypppt.com/</dc:description>
  <cp:lastModifiedBy>xb21cn</cp:lastModifiedBy>
  <cp:revision>9</cp:revision>
  <dcterms:created xsi:type="dcterms:W3CDTF">2020-10-12T10:05:14Z</dcterms:created>
  <dcterms:modified xsi:type="dcterms:W3CDTF">2020-10-18T12:41:55Z</dcterms:modified>
</cp:coreProperties>
</file>