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5">
  <p:sldMasterIdLst>
    <p:sldMasterId id="2147483648" r:id="rId1"/>
  </p:sldMasterIdLst>
  <p:notesMasterIdLst>
    <p:notesMasterId r:id="rId37"/>
  </p:notesMasterIdLst>
  <p:sldIdLst>
    <p:sldId id="256" r:id="rId2"/>
    <p:sldId id="456" r:id="rId3"/>
    <p:sldId id="547" r:id="rId4"/>
    <p:sldId id="548" r:id="rId5"/>
    <p:sldId id="728" r:id="rId6"/>
    <p:sldId id="729" r:id="rId7"/>
    <p:sldId id="257" r:id="rId8"/>
    <p:sldId id="259" r:id="rId9"/>
    <p:sldId id="260" r:id="rId10"/>
    <p:sldId id="261" r:id="rId11"/>
    <p:sldId id="262" r:id="rId12"/>
    <p:sldId id="263" r:id="rId13"/>
    <p:sldId id="264" r:id="rId14"/>
    <p:sldId id="265" r:id="rId15"/>
    <p:sldId id="266" r:id="rId16"/>
    <p:sldId id="732" r:id="rId17"/>
    <p:sldId id="733" r:id="rId18"/>
    <p:sldId id="734" r:id="rId19"/>
    <p:sldId id="735" r:id="rId20"/>
    <p:sldId id="736" r:id="rId21"/>
    <p:sldId id="280" r:id="rId22"/>
    <p:sldId id="290" r:id="rId23"/>
    <p:sldId id="284" r:id="rId24"/>
    <p:sldId id="737" r:id="rId25"/>
    <p:sldId id="291" r:id="rId26"/>
    <p:sldId id="283" r:id="rId27"/>
    <p:sldId id="292" r:id="rId28"/>
    <p:sldId id="273" r:id="rId29"/>
    <p:sldId id="269" r:id="rId30"/>
    <p:sldId id="296" r:id="rId31"/>
    <p:sldId id="551" r:id="rId32"/>
    <p:sldId id="528" r:id="rId33"/>
    <p:sldId id="549" r:id="rId34"/>
    <p:sldId id="443" r:id="rId35"/>
    <p:sldId id="403" r:id="rId36"/>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5270DE-ED47-B15B-F92F-6822E5B1BDE0}" name="YOUTIANWEI" initials="Y" userId="S::youtianwei@nju.edu.cn::a8789220-4209-4046-835c-d58dea991e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B5B"/>
    <a:srgbClr val="00FF00"/>
    <a:srgbClr val="00CC00"/>
    <a:srgbClr val="0080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0642" autoAdjust="0"/>
  </p:normalViewPr>
  <p:slideViewPr>
    <p:cSldViewPr>
      <p:cViewPr varScale="1">
        <p:scale>
          <a:sx n="83" d="100"/>
          <a:sy n="83" d="100"/>
        </p:scale>
        <p:origin x="1478" y="7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E097D3-BBD0-4D47-B58D-C84E7A17D7B9}" type="datetimeFigureOut">
              <a:rPr lang="de-DE" smtClean="0"/>
              <a:t>02.06.2023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26A6C2-3F77-47AE-A308-E8BA5ECFF85F}" type="slidenum">
              <a:rPr lang="de-DE" smtClean="0"/>
              <a:t>‹Nr.›</a:t>
            </a:fld>
            <a:endParaRPr lang="de-DE"/>
          </a:p>
        </p:txBody>
      </p:sp>
    </p:spTree>
    <p:extLst>
      <p:ext uri="{BB962C8B-B14F-4D97-AF65-F5344CB8AC3E}">
        <p14:creationId xmlns:p14="http://schemas.microsoft.com/office/powerpoint/2010/main" val="32151023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1</a:t>
            </a:fld>
            <a:endParaRPr lang="de-D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23</a:t>
            </a:fld>
            <a:endParaRPr lang="zh-CN" altLang="en-US"/>
          </a:p>
        </p:txBody>
      </p:sp>
    </p:spTree>
    <p:extLst>
      <p:ext uri="{BB962C8B-B14F-4D97-AF65-F5344CB8AC3E}">
        <p14:creationId xmlns:p14="http://schemas.microsoft.com/office/powerpoint/2010/main" val="3275108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https://www.ypppt.com/</a:t>
            </a:r>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t>24</a:t>
            </a:fld>
            <a:endParaRPr lang="zh-CN" altLang="en-US"/>
          </a:p>
        </p:txBody>
      </p:sp>
    </p:spTree>
    <p:extLst>
      <p:ext uri="{BB962C8B-B14F-4D97-AF65-F5344CB8AC3E}">
        <p14:creationId xmlns:p14="http://schemas.microsoft.com/office/powerpoint/2010/main" val="389879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25</a:t>
            </a:fld>
            <a:endParaRPr lang="zh-CN" altLang="en-US"/>
          </a:p>
        </p:txBody>
      </p:sp>
    </p:spTree>
    <p:extLst>
      <p:ext uri="{BB962C8B-B14F-4D97-AF65-F5344CB8AC3E}">
        <p14:creationId xmlns:p14="http://schemas.microsoft.com/office/powerpoint/2010/main" val="8715309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26</a:t>
            </a:fld>
            <a:endParaRPr lang="zh-CN" altLang="en-US"/>
          </a:p>
        </p:txBody>
      </p:sp>
    </p:spTree>
    <p:extLst>
      <p:ext uri="{BB962C8B-B14F-4D97-AF65-F5344CB8AC3E}">
        <p14:creationId xmlns:p14="http://schemas.microsoft.com/office/powerpoint/2010/main" val="2054292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27</a:t>
            </a:fld>
            <a:endParaRPr lang="zh-CN" altLang="en-US"/>
          </a:p>
        </p:txBody>
      </p:sp>
    </p:spTree>
    <p:extLst>
      <p:ext uri="{BB962C8B-B14F-4D97-AF65-F5344CB8AC3E}">
        <p14:creationId xmlns:p14="http://schemas.microsoft.com/office/powerpoint/2010/main" val="2788465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28</a:t>
            </a:fld>
            <a:endParaRPr lang="zh-CN" altLang="en-US"/>
          </a:p>
        </p:txBody>
      </p:sp>
    </p:spTree>
    <p:extLst>
      <p:ext uri="{BB962C8B-B14F-4D97-AF65-F5344CB8AC3E}">
        <p14:creationId xmlns:p14="http://schemas.microsoft.com/office/powerpoint/2010/main" val="1146335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29</a:t>
            </a:fld>
            <a:endParaRPr lang="zh-CN" altLang="en-US"/>
          </a:p>
        </p:txBody>
      </p:sp>
    </p:spTree>
    <p:extLst>
      <p:ext uri="{BB962C8B-B14F-4D97-AF65-F5344CB8AC3E}">
        <p14:creationId xmlns:p14="http://schemas.microsoft.com/office/powerpoint/2010/main" val="3065934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30</a:t>
            </a:fld>
            <a:endParaRPr lang="zh-CN" altLang="en-US"/>
          </a:p>
        </p:txBody>
      </p:sp>
    </p:spTree>
    <p:extLst>
      <p:ext uri="{BB962C8B-B14F-4D97-AF65-F5344CB8AC3E}">
        <p14:creationId xmlns:p14="http://schemas.microsoft.com/office/powerpoint/2010/main" val="4164361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31</a:t>
            </a:fld>
            <a:endParaRPr lang="de-DE"/>
          </a:p>
        </p:txBody>
      </p:sp>
    </p:spTree>
    <p:extLst>
      <p:ext uri="{BB962C8B-B14F-4D97-AF65-F5344CB8AC3E}">
        <p14:creationId xmlns:p14="http://schemas.microsoft.com/office/powerpoint/2010/main" val="4117415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32</a:t>
            </a:fld>
            <a:endParaRPr lang="de-DE"/>
          </a:p>
        </p:txBody>
      </p:sp>
    </p:spTree>
    <p:extLst>
      <p:ext uri="{BB962C8B-B14F-4D97-AF65-F5344CB8AC3E}">
        <p14:creationId xmlns:p14="http://schemas.microsoft.com/office/powerpoint/2010/main" val="254403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CN" altLang="en-US" dirty="0"/>
              <a:t> </a:t>
            </a:r>
            <a:r>
              <a:rPr kumimoji="1" lang="en" altLang="zh-CN" dirty="0"/>
              <a:t>it is worth mentioning that there were four most attractive men at that time. Despite that we consider these four men as attractive, this refers to more than just their appearance. They have a common feature: it proves that while their appearance is marvelous, they are also outstanding in literature. Namely, as a Chinese saying goes, they are endowed with both beauty and talent.</a:t>
            </a:r>
            <a:endParaRPr kumimoji="1" lang="zh-CN" altLang="en-US" dirty="0"/>
          </a:p>
          <a:p>
            <a:endParaRPr kumimoji="1" lang="zh-CN" altLang="en-US" dirty="0"/>
          </a:p>
        </p:txBody>
      </p:sp>
      <p:sp>
        <p:nvSpPr>
          <p:cNvPr id="4" name="灯片编号占位符 3"/>
          <p:cNvSpPr>
            <a:spLocks noGrp="1"/>
          </p:cNvSpPr>
          <p:nvPr>
            <p:ph type="sldNum" sz="quarter" idx="5"/>
          </p:nvPr>
        </p:nvSpPr>
        <p:spPr/>
        <p:txBody>
          <a:bodyPr/>
          <a:lstStyle/>
          <a:p>
            <a:fld id="{A13EC145-9C91-CD40-BA35-333DDADC89BF}" type="slidenum">
              <a:rPr kumimoji="1" lang="zh-CN" altLang="en-US" smtClean="0"/>
              <a:t>7</a:t>
            </a:fld>
            <a:endParaRPr kumimoji="1" lang="zh-CN" altLang="en-US"/>
          </a:p>
        </p:txBody>
      </p:sp>
    </p:spTree>
    <p:extLst>
      <p:ext uri="{BB962C8B-B14F-4D97-AF65-F5344CB8AC3E}">
        <p14:creationId xmlns:p14="http://schemas.microsoft.com/office/powerpoint/2010/main" val="1642789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2A26A6C2-3F77-47AE-A308-E8BA5ECFF85F}" type="slidenum">
              <a:rPr lang="de-DE" smtClean="0"/>
              <a:t>35</a:t>
            </a:fld>
            <a:endParaRPr lang="de-D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7177F0A-7D0A-4FC1-A3DD-558C658FA015}" type="slidenum">
              <a:rPr lang="zh-CN" altLang="en-US" smtClean="0"/>
              <a:t>16</a:t>
            </a:fld>
            <a:endParaRPr lang="zh-CN" altLang="en-US"/>
          </a:p>
        </p:txBody>
      </p:sp>
    </p:spTree>
    <p:extLst>
      <p:ext uri="{BB962C8B-B14F-4D97-AF65-F5344CB8AC3E}">
        <p14:creationId xmlns:p14="http://schemas.microsoft.com/office/powerpoint/2010/main" val="1636398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17</a:t>
            </a:fld>
            <a:endParaRPr lang="zh-CN" altLang="en-US"/>
          </a:p>
        </p:txBody>
      </p:sp>
    </p:spTree>
    <p:extLst>
      <p:ext uri="{BB962C8B-B14F-4D97-AF65-F5344CB8AC3E}">
        <p14:creationId xmlns:p14="http://schemas.microsoft.com/office/powerpoint/2010/main" val="1472677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18</a:t>
            </a:fld>
            <a:endParaRPr lang="zh-CN" altLang="en-US"/>
          </a:p>
        </p:txBody>
      </p:sp>
    </p:spTree>
    <p:extLst>
      <p:ext uri="{BB962C8B-B14F-4D97-AF65-F5344CB8AC3E}">
        <p14:creationId xmlns:p14="http://schemas.microsoft.com/office/powerpoint/2010/main" val="665401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19</a:t>
            </a:fld>
            <a:endParaRPr lang="zh-CN" altLang="en-US"/>
          </a:p>
        </p:txBody>
      </p:sp>
    </p:spTree>
    <p:extLst>
      <p:ext uri="{BB962C8B-B14F-4D97-AF65-F5344CB8AC3E}">
        <p14:creationId xmlns:p14="http://schemas.microsoft.com/office/powerpoint/2010/main" val="31581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20</a:t>
            </a:fld>
            <a:endParaRPr lang="zh-CN" altLang="en-US"/>
          </a:p>
        </p:txBody>
      </p:sp>
    </p:spTree>
    <p:extLst>
      <p:ext uri="{BB962C8B-B14F-4D97-AF65-F5344CB8AC3E}">
        <p14:creationId xmlns:p14="http://schemas.microsoft.com/office/powerpoint/2010/main" val="14513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98AA890-B99E-45CF-B993-5F064FC7B865}" type="slidenum">
              <a:rPr lang="zh-CN" altLang="en-US" smtClean="0"/>
              <a:t>21</a:t>
            </a:fld>
            <a:endParaRPr lang="zh-CN" altLang="en-US"/>
          </a:p>
        </p:txBody>
      </p:sp>
    </p:spTree>
    <p:extLst>
      <p:ext uri="{BB962C8B-B14F-4D97-AF65-F5344CB8AC3E}">
        <p14:creationId xmlns:p14="http://schemas.microsoft.com/office/powerpoint/2010/main" val="3552209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7177F0A-7D0A-4FC1-A3DD-558C658FA015}" type="slidenum">
              <a:rPr lang="zh-CN" altLang="en-US" smtClean="0"/>
              <a:t>22</a:t>
            </a:fld>
            <a:endParaRPr lang="zh-CN" altLang="en-US"/>
          </a:p>
        </p:txBody>
      </p:sp>
    </p:spTree>
    <p:extLst>
      <p:ext uri="{BB962C8B-B14F-4D97-AF65-F5344CB8AC3E}">
        <p14:creationId xmlns:p14="http://schemas.microsoft.com/office/powerpoint/2010/main" val="60185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hasCustomPrompt="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hasCustomPrompt="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hasCustomPrompt="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E8916F88-D5E0-4968-AE1C-8273BB90EA00}" type="datetimeFigureOut">
              <a:rPr lang="de-DE" smtClean="0"/>
              <a:t>02.06.2023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p>
            <a:fld id="{E8916F88-D5E0-4968-AE1C-8273BB90EA00}" type="datetimeFigureOut">
              <a:rPr lang="de-DE" smtClean="0"/>
              <a:t>02.06.2023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E8916F88-D5E0-4968-AE1C-8273BB90EA00}" type="datetimeFigureOut">
              <a:rPr lang="de-DE" smtClean="0"/>
              <a:t>02.06.2023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E8916F88-D5E0-4968-AE1C-8273BB90EA00}" type="datetimeFigureOut">
              <a:rPr lang="de-DE" smtClean="0"/>
              <a:t>02.06.2023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E8916F88-D5E0-4968-AE1C-8273BB90EA00}" type="datetimeFigureOut">
              <a:rPr lang="de-DE" smtClean="0"/>
              <a:t>02.06.2023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8916F88-D5E0-4968-AE1C-8273BB90EA00}" type="datetimeFigureOut">
              <a:rPr lang="de-DE" smtClean="0"/>
              <a:t>02.06.2023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02.06.2023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p>
            <a:fld id="{E8916F88-D5E0-4968-AE1C-8273BB90EA00}" type="datetimeFigureOut">
              <a:rPr lang="de-DE" smtClean="0"/>
              <a:t>02.06.2023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DB387A-7DAD-440A-A4E7-7F9B3B95A468}" type="slidenum">
              <a:rPr lang="de-DE" smtClean="0"/>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16F88-D5E0-4968-AE1C-8273BB90EA00}" type="datetimeFigureOut">
              <a:rPr lang="de-DE" smtClean="0"/>
              <a:t>02.06.2023</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DB387A-7DAD-440A-A4E7-7F9B3B95A468}" type="slidenum">
              <a:rPr lang="de-DE" smtClean="0"/>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bit.ly/EU-SURVEY"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bit.ly/100_questions"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mailto:martin@woesler.de"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iki.ruhr-uni-bochum.de/uvu/index.php?title=Chinese_Culture_2023&amp;action=edit&amp;section=26" TargetMode="External"/><Relationship Id="rId3" Type="http://schemas.openxmlformats.org/officeDocument/2006/relationships/hyperlink" Target="https://ks.wjx.top/vm/QjARged.aspx" TargetMode="External"/><Relationship Id="rId7" Type="http://schemas.openxmlformats.org/officeDocument/2006/relationships/hyperlink" Target="https://wiki.ruhr-uni-bochum.de/uvu/index.php?title=Special:Upload&amp;wpDestFile=Four_Most_Handsome_Men_In_Ancient_China.pptx" TargetMode="External"/><Relationship Id="rId2" Type="http://schemas.openxmlformats.org/officeDocument/2006/relationships/hyperlink" Target="https://ks.wjx.top/vm/YyByKqx.aspx" TargetMode="External"/><Relationship Id="rId1" Type="http://schemas.openxmlformats.org/officeDocument/2006/relationships/slideLayout" Target="../slideLayouts/slideLayout2.xml"/><Relationship Id="rId6" Type="http://schemas.openxmlformats.org/officeDocument/2006/relationships/hyperlink" Target="https://wiki.ruhr-uni-bochum.de/uvu/index.php?title=Chinese_Culture_2023&amp;action=edit&amp;section=25" TargetMode="External"/><Relationship Id="rId5" Type="http://schemas.openxmlformats.org/officeDocument/2006/relationships/hyperlink" Target="http://bit.ly/100_questions" TargetMode="External"/><Relationship Id="rId10" Type="http://schemas.openxmlformats.org/officeDocument/2006/relationships/hyperlink" Target="https://bit.ly/100_questions" TargetMode="External"/><Relationship Id="rId4" Type="http://schemas.openxmlformats.org/officeDocument/2006/relationships/hyperlink" Target="http://bit.ly/EU-SURVEY" TargetMode="External"/><Relationship Id="rId9" Type="http://schemas.openxmlformats.org/officeDocument/2006/relationships/hyperlink" Target="https://wiki.ruhr-uni-bochum.de/uvu/index.php?title=Special:Upload&amp;wpDestFile=Animal_Panda.pptx"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95536" y="136649"/>
            <a:ext cx="8352928" cy="4012431"/>
          </a:xfrm>
        </p:spPr>
        <p:txBody>
          <a:bodyPr>
            <a:noAutofit/>
          </a:bodyPr>
          <a:lstStyle/>
          <a:p>
            <a:r>
              <a:rPr lang="zh-CN" altLang="de-DE" sz="9600" b="1" dirty="0">
                <a:latin typeface="KaiTi" panose="02010609060101010101" pitchFamily="49" charset="-122"/>
                <a:ea typeface="KaiTi" panose="02010609060101010101" pitchFamily="49" charset="-122"/>
              </a:rPr>
              <a:t>中国文化</a:t>
            </a:r>
            <a:br>
              <a:rPr lang="de-DE" altLang="zh-CN" sz="59500" b="1" dirty="0">
                <a:latin typeface="KaiTi" panose="02010609060101010101" pitchFamily="49" charset="-122"/>
                <a:ea typeface="KaiTi" panose="02010609060101010101" pitchFamily="49" charset="-122"/>
              </a:rPr>
            </a:br>
            <a:r>
              <a:rPr lang="zh-CN" altLang="de-DE" sz="4800" b="1" dirty="0"/>
              <a:t>研究生课（研一）</a:t>
            </a:r>
            <a:br>
              <a:rPr lang="de-DE" altLang="zh-CN" sz="4800" b="1" i="1" dirty="0"/>
            </a:br>
            <a:r>
              <a:rPr lang="de-DE" b="1" i="0" dirty="0" err="1">
                <a:solidFill>
                  <a:srgbClr val="000000"/>
                </a:solidFill>
                <a:effectLst/>
                <a:latin typeface="Calibri" panose="020F0502020204030204" pitchFamily="34" charset="0"/>
                <a:cs typeface="Calibri" panose="020F0502020204030204" pitchFamily="34" charset="0"/>
              </a:rPr>
              <a:t>Kultura</a:t>
            </a:r>
            <a:r>
              <a:rPr lang="de-DE" b="1" i="0" dirty="0">
                <a:solidFill>
                  <a:srgbClr val="000000"/>
                </a:solidFill>
                <a:effectLst/>
                <a:latin typeface="Calibri" panose="020F0502020204030204" pitchFamily="34" charset="0"/>
                <a:cs typeface="Calibri" panose="020F0502020204030204" pitchFamily="34" charset="0"/>
              </a:rPr>
              <a:t> </a:t>
            </a:r>
            <a:r>
              <a:rPr lang="de-DE" b="1" i="0" dirty="0" err="1">
                <a:solidFill>
                  <a:srgbClr val="000000"/>
                </a:solidFill>
                <a:effectLst/>
                <a:latin typeface="Calibri" panose="020F0502020204030204" pitchFamily="34" charset="0"/>
                <a:cs typeface="Calibri" panose="020F0502020204030204" pitchFamily="34" charset="0"/>
              </a:rPr>
              <a:t>chińska</a:t>
            </a:r>
            <a:r>
              <a:rPr lang="de-DE" b="1" i="0" dirty="0">
                <a:solidFill>
                  <a:srgbClr val="000000"/>
                </a:solidFill>
                <a:effectLst/>
                <a:latin typeface="Calibri" panose="020F0502020204030204" pitchFamily="34" charset="0"/>
                <a:cs typeface="Calibri" panose="020F0502020204030204" pitchFamily="34" charset="0"/>
              </a:rPr>
              <a:t> | </a:t>
            </a:r>
            <a:r>
              <a:rPr lang="de-DE" altLang="zh-CN" b="1" dirty="0">
                <a:latin typeface="Calibri" panose="020F0502020204030204" pitchFamily="34" charset="0"/>
                <a:cs typeface="Calibri" panose="020F0502020204030204" pitchFamily="34" charset="0"/>
              </a:rPr>
              <a:t>Chinese Culture</a:t>
            </a:r>
            <a:br>
              <a:rPr lang="de-DE" altLang="zh-CN" sz="4800" b="1" dirty="0"/>
            </a:br>
            <a:r>
              <a:rPr lang="de-DE" altLang="zh-CN" sz="2800" b="1" dirty="0" err="1"/>
              <a:t>for</a:t>
            </a:r>
            <a:r>
              <a:rPr lang="de-DE" altLang="zh-CN" sz="2800" b="1" dirty="0"/>
              <a:t> </a:t>
            </a:r>
            <a:r>
              <a:rPr lang="de-DE" altLang="zh-CN" sz="2800" b="1" dirty="0" err="1"/>
              <a:t>first</a:t>
            </a:r>
            <a:r>
              <a:rPr lang="de-DE" altLang="zh-CN" sz="2800" b="1" dirty="0"/>
              <a:t> </a:t>
            </a:r>
            <a:r>
              <a:rPr lang="de-DE" altLang="zh-CN" sz="2800" b="1" dirty="0" err="1"/>
              <a:t>year</a:t>
            </a:r>
            <a:r>
              <a:rPr lang="de-DE" altLang="zh-CN" sz="2800" b="1" dirty="0"/>
              <a:t> Master </a:t>
            </a:r>
            <a:r>
              <a:rPr lang="de-DE" altLang="zh-CN" sz="2800" b="1" dirty="0" err="1"/>
              <a:t>Students</a:t>
            </a:r>
            <a:br>
              <a:rPr lang="de-DE" altLang="zh-CN" sz="2800" b="1" dirty="0"/>
            </a:br>
            <a:r>
              <a:rPr lang="zh-CN" altLang="de-DE" sz="2800" b="1" dirty="0"/>
              <a:t>第五周 </a:t>
            </a:r>
            <a:r>
              <a:rPr lang="de-DE" altLang="zh-CN" sz="2800" b="1" dirty="0"/>
              <a:t>Session 5</a:t>
            </a:r>
            <a:endParaRPr lang="de-DE" sz="2400" b="1" dirty="0">
              <a:latin typeface="楷体" panose="02010609060101010101" pitchFamily="49" charset="-122"/>
              <a:ea typeface="楷体" panose="02010609060101010101" pitchFamily="49" charset="-122"/>
            </a:endParaRPr>
          </a:p>
        </p:txBody>
      </p:sp>
      <p:sp>
        <p:nvSpPr>
          <p:cNvPr id="3" name="Untertitel 2"/>
          <p:cNvSpPr>
            <a:spLocks noGrp="1"/>
          </p:cNvSpPr>
          <p:nvPr>
            <p:ph type="subTitle" idx="1"/>
          </p:nvPr>
        </p:nvSpPr>
        <p:spPr>
          <a:xfrm>
            <a:off x="395536" y="4365104"/>
            <a:ext cx="8280920" cy="2376264"/>
          </a:xfrm>
        </p:spPr>
        <p:txBody>
          <a:bodyPr>
            <a:noAutofit/>
          </a:bodyPr>
          <a:lstStyle/>
          <a:p>
            <a:r>
              <a:rPr lang="de-DE" altLang="zh-CN" sz="1800" dirty="0">
                <a:solidFill>
                  <a:srgbClr val="000000"/>
                </a:solidFill>
                <a:effectLst/>
                <a:latin typeface="Calibri" panose="020F0502020204030204" pitchFamily="34" charset="0"/>
              </a:rPr>
              <a:t>5</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5</a:t>
            </a:r>
            <a:r>
              <a:rPr lang="zh-CN" altLang="de-DE" sz="1800" dirty="0">
                <a:solidFill>
                  <a:srgbClr val="000000"/>
                </a:solidFill>
                <a:effectLst/>
                <a:latin typeface="Calibri" panose="020F0502020204030204" pitchFamily="34" charset="0"/>
              </a:rPr>
              <a:t>日</a:t>
            </a:r>
            <a:r>
              <a:rPr lang="de-DE" altLang="zh-CN" sz="1800" dirty="0">
                <a:solidFill>
                  <a:srgbClr val="000000"/>
                </a:solidFill>
                <a:effectLst/>
                <a:latin typeface="Calibri" panose="020F0502020204030204" pitchFamily="34" charset="0"/>
              </a:rPr>
              <a:t>——6</a:t>
            </a:r>
            <a:r>
              <a:rPr lang="zh-CN" altLang="de-DE" sz="1800" dirty="0">
                <a:solidFill>
                  <a:srgbClr val="000000"/>
                </a:solidFill>
                <a:effectLst/>
                <a:latin typeface="Calibri" panose="020F0502020204030204" pitchFamily="34" charset="0"/>
              </a:rPr>
              <a:t>月</a:t>
            </a:r>
            <a:r>
              <a:rPr lang="de-DE" altLang="zh-CN" sz="1800" dirty="0">
                <a:solidFill>
                  <a:srgbClr val="000000"/>
                </a:solidFill>
                <a:effectLst/>
                <a:latin typeface="Calibri" panose="020F0502020204030204" pitchFamily="34" charset="0"/>
              </a:rPr>
              <a:t>23</a:t>
            </a:r>
            <a:r>
              <a:rPr lang="zh-CN" altLang="de-DE" sz="1800" dirty="0">
                <a:solidFill>
                  <a:srgbClr val="000000"/>
                </a:solidFill>
                <a:effectLst/>
                <a:latin typeface="Calibri" panose="020F0502020204030204" pitchFamily="34" charset="0"/>
              </a:rPr>
              <a:t>日，周五</a:t>
            </a:r>
            <a:r>
              <a:rPr lang="zh-CN" altLang="de-DE" sz="1800" dirty="0">
                <a:solidFill>
                  <a:srgbClr val="000000"/>
                </a:solidFill>
                <a:latin typeface="Calibri" panose="020F0502020204030204" pitchFamily="34" charset="0"/>
              </a:rPr>
              <a:t>下午</a:t>
            </a:r>
            <a:r>
              <a:rPr lang="de-DE" altLang="zh-CN" sz="1800" dirty="0">
                <a:solidFill>
                  <a:srgbClr val="000000"/>
                </a:solidFill>
                <a:latin typeface="Calibri" panose="020F0502020204030204" pitchFamily="34" charset="0"/>
              </a:rPr>
              <a:t>3</a:t>
            </a:r>
            <a:r>
              <a:rPr lang="en-US" sz="1800" dirty="0">
                <a:solidFill>
                  <a:srgbClr val="000000"/>
                </a:solidFill>
                <a:effectLst/>
                <a:latin typeface="Calibri" panose="020F0502020204030204" pitchFamily="34" charset="0"/>
              </a:rPr>
              <a:t>:30-5:00</a:t>
            </a:r>
            <a:r>
              <a:rPr lang="zh-CN" altLang="de-DE" sz="1800" dirty="0">
                <a:solidFill>
                  <a:srgbClr val="000000"/>
                </a:solidFill>
                <a:effectLst/>
                <a:latin typeface="Calibri" panose="020F0502020204030204" pitchFamily="34" charset="0"/>
              </a:rPr>
              <a:t>和</a:t>
            </a:r>
            <a:r>
              <a:rPr lang="en-US" sz="1800" dirty="0">
                <a:solidFill>
                  <a:srgbClr val="000000"/>
                </a:solidFill>
                <a:effectLst/>
                <a:latin typeface="Calibri" panose="020F0502020204030204" pitchFamily="34" charset="0"/>
              </a:rPr>
              <a:t>5:15-6:45, (30 x 45 </a:t>
            </a:r>
            <a:r>
              <a:rPr lang="zh-CN" altLang="de-DE" sz="1800" dirty="0">
                <a:solidFill>
                  <a:srgbClr val="000000"/>
                </a:solidFill>
                <a:effectLst/>
                <a:latin typeface="Calibri" panose="020F0502020204030204" pitchFamily="34" charset="0"/>
              </a:rPr>
              <a:t>分钟</a:t>
            </a:r>
            <a:r>
              <a:rPr lang="en-US" sz="1800" dirty="0">
                <a:solidFill>
                  <a:srgbClr val="000000"/>
                </a:solidFill>
                <a:effectLst/>
                <a:latin typeface="Calibri" panose="020F0502020204030204" pitchFamily="34" charset="0"/>
              </a:rPr>
              <a:t>)</a:t>
            </a:r>
          </a:p>
          <a:p>
            <a:r>
              <a:rPr lang="en-US" sz="1800" dirty="0">
                <a:solidFill>
                  <a:srgbClr val="000000"/>
                </a:solidFill>
                <a:effectLst/>
                <a:latin typeface="Calibri" panose="020F0502020204030204" pitchFamily="34" charset="0"/>
              </a:rPr>
              <a:t>Fridays 15:30-17:00 and 17:15-18:45, May 5 – June 23 (30 x 45 min.)</a:t>
            </a:r>
          </a:p>
          <a:p>
            <a:r>
              <a:rPr lang="zh-CN" altLang="de-DE" sz="1800" dirty="0">
                <a:solidFill>
                  <a:srgbClr val="000000"/>
                </a:solidFill>
                <a:effectLst/>
                <a:latin typeface="Calibri" panose="020F0502020204030204" pitchFamily="34" charset="0"/>
              </a:rPr>
              <a:t>教室 </a:t>
            </a:r>
            <a:r>
              <a:rPr lang="en-US" sz="1800" dirty="0">
                <a:solidFill>
                  <a:srgbClr val="000000"/>
                </a:solidFill>
                <a:effectLst/>
                <a:latin typeface="Calibri" panose="020F0502020204030204" pitchFamily="34" charset="0"/>
              </a:rPr>
              <a:t>Classroom 413 </a:t>
            </a:r>
          </a:p>
          <a:p>
            <a:endParaRPr lang="en-US" sz="1800" dirty="0">
              <a:solidFill>
                <a:srgbClr val="000000"/>
              </a:solidFill>
              <a:effectLst/>
              <a:latin typeface="Calibri" panose="020F0502020204030204" pitchFamily="34" charset="0"/>
            </a:endParaRPr>
          </a:p>
          <a:p>
            <a:r>
              <a:rPr lang="zh-CN" altLang="de-DE" sz="1800" dirty="0">
                <a:solidFill>
                  <a:schemeClr val="tx1"/>
                </a:solidFill>
                <a:latin typeface="Arial" panose="020B0604020202020204" pitchFamily="34" charset="0"/>
                <a:ea typeface="楷体" panose="02010609060101010101" pitchFamily="49" charset="-122"/>
                <a:cs typeface="Arial" panose="020B0604020202020204" pitchFamily="34" charset="0"/>
              </a:rPr>
              <a:t>助教：</a:t>
            </a:r>
            <a:r>
              <a:rPr lang="de-DE" sz="1800" b="0" i="0" dirty="0">
                <a:solidFill>
                  <a:srgbClr val="000000"/>
                </a:solidFill>
                <a:effectLst/>
                <a:latin typeface="Arial" panose="020B0604020202020204" pitchFamily="34" charset="0"/>
              </a:rPr>
              <a:t> Martyna </a:t>
            </a:r>
            <a:r>
              <a:rPr lang="zh-CN" altLang="de-DE" sz="1800" b="0" i="0" dirty="0">
                <a:solidFill>
                  <a:srgbClr val="000000"/>
                </a:solidFill>
                <a:effectLst/>
                <a:latin typeface="Arial" panose="020B0604020202020204" pitchFamily="34" charset="0"/>
              </a:rPr>
              <a:t>泊语丰 </a:t>
            </a:r>
            <a:r>
              <a:rPr lang="de-DE" sz="1800" b="0" i="0" dirty="0">
                <a:solidFill>
                  <a:srgbClr val="000000"/>
                </a:solidFill>
                <a:effectLst/>
                <a:latin typeface="Arial" panose="020B0604020202020204" pitchFamily="34" charset="0"/>
              </a:rPr>
              <a:t>Bo </a:t>
            </a:r>
            <a:r>
              <a:rPr lang="de-DE" sz="1800" b="0" i="0" dirty="0" err="1">
                <a:solidFill>
                  <a:srgbClr val="000000"/>
                </a:solidFill>
                <a:effectLst/>
                <a:latin typeface="Arial" panose="020B0604020202020204" pitchFamily="34" charset="0"/>
              </a:rPr>
              <a:t>Yufeng</a:t>
            </a:r>
            <a:endParaRPr lang="de-DE" altLang="zh-CN" sz="1800" dirty="0">
              <a:solidFill>
                <a:schemeClr val="tx1"/>
              </a:solidFill>
              <a:latin typeface="楷体" panose="02010609060101010101" pitchFamily="49" charset="-122"/>
              <a:ea typeface="楷体" panose="02010609060101010101" pitchFamily="49" charset="-122"/>
            </a:endParaRPr>
          </a:p>
          <a:p>
            <a:r>
              <a:rPr lang="zh-CN" altLang="en-US" sz="1800" dirty="0">
                <a:solidFill>
                  <a:schemeClr val="tx1"/>
                </a:solidFill>
                <a:latin typeface="楷体" panose="02010609060101010101" pitchFamily="49" charset="-122"/>
                <a:ea typeface="楷体" panose="02010609060101010101" pitchFamily="49" charset="-122"/>
              </a:rPr>
              <a:t>吴漠</a:t>
            </a:r>
            <a:r>
              <a:rPr lang="zh-CN" altLang="de-DE" sz="1800" dirty="0">
                <a:solidFill>
                  <a:schemeClr val="tx1"/>
                </a:solidFill>
                <a:latin typeface="楷体" panose="02010609060101010101" pitchFamily="49" charset="-122"/>
                <a:ea typeface="楷体" panose="02010609060101010101" pitchFamily="49" charset="-122"/>
              </a:rPr>
              <a:t>汀助理教授</a:t>
            </a:r>
            <a:r>
              <a:rPr lang="zh-CN" altLang="de-DE" sz="1800" dirty="0">
                <a:solidFill>
                  <a:schemeClr val="tx1"/>
                </a:solidFill>
                <a:latin typeface="Calibri" panose="020F0502020204030204" pitchFamily="34" charset="0"/>
                <a:ea typeface="楷体" panose="02010609060101010101" pitchFamily="49" charset="-122"/>
                <a:cs typeface="Calibri" panose="020F0502020204030204" pitchFamily="34" charset="0"/>
              </a:rPr>
              <a:t> </a:t>
            </a:r>
            <a:r>
              <a:rPr lang="de-DE" altLang="zh-CN" sz="1800" dirty="0" err="1">
                <a:solidFill>
                  <a:schemeClr val="tx1"/>
                </a:solidFill>
                <a:latin typeface="Calibri" panose="020F0502020204030204" pitchFamily="34" charset="0"/>
                <a:ea typeface="楷体" panose="02010609060101010101" pitchFamily="49" charset="-122"/>
                <a:cs typeface="Calibri" panose="020F0502020204030204" pitchFamily="34" charset="0"/>
              </a:rPr>
              <a:t>Assistant</a:t>
            </a:r>
            <a:r>
              <a:rPr lang="de-DE" altLang="zh-CN" sz="1800" dirty="0">
                <a:solidFill>
                  <a:schemeClr val="tx1"/>
                </a:solidFill>
                <a:latin typeface="Calibri" panose="020F0502020204030204" pitchFamily="34" charset="0"/>
                <a:ea typeface="楷体" panose="02010609060101010101" pitchFamily="49" charset="-122"/>
                <a:cs typeface="Calibri" panose="020F0502020204030204" pitchFamily="34" charset="0"/>
              </a:rPr>
              <a:t> Professor Dr. Martin Woesler</a:t>
            </a:r>
            <a:endParaRPr lang="de-DE" sz="1800" dirty="0">
              <a:solidFill>
                <a:schemeClr val="tx1"/>
              </a:solidFill>
              <a:latin typeface="Calibri" panose="020F0502020204030204" pitchFamily="34" charset="0"/>
              <a:ea typeface="楷体" panose="02010609060101010101" pitchFamily="49" charset="-122"/>
              <a:cs typeface="Calibri" panose="020F0502020204030204" pitchFamily="34" charset="0"/>
            </a:endParaRP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5B5835A-A6A9-EE2A-BF11-4C63A39C01F6}"/>
              </a:ext>
            </a:extLst>
          </p:cNvPr>
          <p:cNvSpPr>
            <a:spLocks noGrp="1"/>
          </p:cNvSpPr>
          <p:nvPr>
            <p:ph type="title"/>
          </p:nvPr>
        </p:nvSpPr>
        <p:spPr/>
        <p:txBody>
          <a:bodyPr/>
          <a:lstStyle/>
          <a:p>
            <a:r>
              <a:rPr kumimoji="1" lang="en-US" altLang="zh-CN" dirty="0"/>
              <a:t>Pan An</a:t>
            </a:r>
            <a:endParaRPr kumimoji="1" lang="zh-CN" altLang="en-US" dirty="0"/>
          </a:p>
        </p:txBody>
      </p:sp>
      <p:sp>
        <p:nvSpPr>
          <p:cNvPr id="3" name="内容占位符 2">
            <a:extLst>
              <a:ext uri="{FF2B5EF4-FFF2-40B4-BE49-F238E27FC236}">
                <a16:creationId xmlns:a16="http://schemas.microsoft.com/office/drawing/2014/main" id="{565394F8-7E18-E063-2351-B806B845A181}"/>
              </a:ext>
            </a:extLst>
          </p:cNvPr>
          <p:cNvSpPr>
            <a:spLocks noGrp="1"/>
          </p:cNvSpPr>
          <p:nvPr>
            <p:ph idx="1"/>
          </p:nvPr>
        </p:nvSpPr>
        <p:spPr/>
        <p:txBody>
          <a:bodyPr>
            <a:normAutofit fontScale="85000" lnSpcReduction="20000"/>
          </a:bodyPr>
          <a:lstStyle/>
          <a:p>
            <a:r>
              <a:rPr lang="en" altLang="zh-CN" dirty="0">
                <a:solidFill>
                  <a:srgbClr val="151515"/>
                </a:solidFill>
                <a:latin typeface="Helvetica Neue" panose="02000503000000020004" pitchFamily="2" charset="0"/>
              </a:rPr>
              <a:t>B</a:t>
            </a:r>
            <a:r>
              <a:rPr lang="en" altLang="zh-CN" b="0" i="0" u="none" strike="noStrike" dirty="0">
                <a:solidFill>
                  <a:srgbClr val="151515"/>
                </a:solidFill>
                <a:effectLst/>
                <a:latin typeface="Helvetica Neue" panose="02000503000000020004" pitchFamily="2" charset="0"/>
              </a:rPr>
              <a:t>orn in the Western </a:t>
            </a:r>
            <a:r>
              <a:rPr lang="en" altLang="zh-CN" b="0" i="0" u="none" strike="noStrike" dirty="0" err="1">
                <a:solidFill>
                  <a:srgbClr val="151515"/>
                </a:solidFill>
                <a:effectLst/>
                <a:latin typeface="Helvetica Neue" panose="02000503000000020004" pitchFamily="2" charset="0"/>
              </a:rPr>
              <a:t>Jin</a:t>
            </a:r>
            <a:r>
              <a:rPr lang="en" altLang="zh-CN" b="0" i="0" u="none" strike="noStrike" dirty="0">
                <a:solidFill>
                  <a:srgbClr val="151515"/>
                </a:solidFill>
                <a:effectLst/>
                <a:latin typeface="Helvetica Neue" panose="02000503000000020004" pitchFamily="2" charset="0"/>
              </a:rPr>
              <a:t> Dynasty, he</a:t>
            </a:r>
            <a:r>
              <a:rPr lang="zh-CN" altLang="en-US" b="0" i="0" u="none" strike="noStrike" dirty="0">
                <a:solidFill>
                  <a:srgbClr val="151515"/>
                </a:solidFill>
                <a:effectLst/>
                <a:latin typeface="Helvetica Neue" panose="02000503000000020004" pitchFamily="2" charset="0"/>
              </a:rPr>
              <a:t> </a:t>
            </a:r>
            <a:r>
              <a:rPr lang="en" altLang="zh-CN" dirty="0">
                <a:solidFill>
                  <a:srgbClr val="151515"/>
                </a:solidFill>
                <a:latin typeface="Helvetica Neue" panose="02000503000000020004" pitchFamily="2" charset="0"/>
              </a:rPr>
              <a:t>was</a:t>
            </a:r>
            <a:r>
              <a:rPr lang="en" altLang="zh-CN" b="0" i="0" u="none" strike="noStrike" dirty="0">
                <a:solidFill>
                  <a:srgbClr val="151515"/>
                </a:solidFill>
                <a:effectLst/>
                <a:latin typeface="Helvetica Neue" panose="02000503000000020004" pitchFamily="2" charset="0"/>
              </a:rPr>
              <a:t> a writer and politician. He was good at composing verse and orders, expatiation, and skilled in the choice of words and building of sentences, which fully reflects the characteristics of </a:t>
            </a:r>
            <a:r>
              <a:rPr lang="en" altLang="zh-CN" b="0" i="0" u="none" strike="noStrike" dirty="0" err="1">
                <a:solidFill>
                  <a:srgbClr val="151515"/>
                </a:solidFill>
                <a:effectLst/>
                <a:latin typeface="Helvetica Neue" panose="02000503000000020004" pitchFamily="2" charset="0"/>
              </a:rPr>
              <a:t>Taikang</a:t>
            </a:r>
            <a:r>
              <a:rPr lang="en" altLang="zh-CN" b="0" i="0" u="none" strike="noStrike" dirty="0">
                <a:solidFill>
                  <a:srgbClr val="151515"/>
                </a:solidFill>
                <a:effectLst/>
                <a:latin typeface="Helvetica Neue" panose="02000503000000020004" pitchFamily="2" charset="0"/>
              </a:rPr>
              <a:t> literature that pays attention to the beauty of form. He was expert in composing Ci lyric of sorrow and admonishment, and his current works such as Widow‘s Fu, Mourning Poem and other famous works are all known for their narration and empathy.</a:t>
            </a:r>
            <a:r>
              <a:rPr lang="zh-CN" altLang="en-US" b="0" i="0" u="none" strike="noStrike" dirty="0">
                <a:solidFill>
                  <a:srgbClr val="151515"/>
                </a:solidFill>
                <a:effectLst/>
                <a:latin typeface="Helvetica Neue" panose="02000503000000020004" pitchFamily="2" charset="0"/>
              </a:rPr>
              <a:t> </a:t>
            </a:r>
            <a:r>
              <a:rPr lang="en" altLang="zh-CN" b="0" i="0" u="none" strike="noStrike" dirty="0">
                <a:solidFill>
                  <a:srgbClr val="151515"/>
                </a:solidFill>
                <a:effectLst/>
                <a:latin typeface="Helvetica Neue" panose="02000503000000020004" pitchFamily="2" charset="0"/>
              </a:rPr>
              <a:t>He also made “</a:t>
            </a:r>
            <a:r>
              <a:rPr lang="en" altLang="zh-CN" b="0" i="0" u="none" strike="noStrike" dirty="0" err="1">
                <a:solidFill>
                  <a:srgbClr val="151515"/>
                </a:solidFill>
                <a:effectLst/>
                <a:latin typeface="Helvetica Neue" panose="02000503000000020004" pitchFamily="2" charset="0"/>
              </a:rPr>
              <a:t>Xianju</a:t>
            </a:r>
            <a:r>
              <a:rPr lang="en" altLang="zh-CN" b="0" i="0" u="none" strike="noStrike" dirty="0">
                <a:solidFill>
                  <a:srgbClr val="151515"/>
                </a:solidFill>
                <a:effectLst/>
                <a:latin typeface="Helvetica Neue" panose="02000503000000020004" pitchFamily="2" charset="0"/>
              </a:rPr>
              <a:t> Fu”, some people praised his literary talent: Lu Cai is like a sea, Pan Cai is like a river.(</a:t>
            </a:r>
            <a:r>
              <a:rPr lang="zh-CN" altLang="en-US" dirty="0">
                <a:solidFill>
                  <a:srgbClr val="151515"/>
                </a:solidFill>
                <a:latin typeface="Helvetica Neue" panose="02000503000000020004" pitchFamily="2" charset="0"/>
              </a:rPr>
              <a:t>潘江陆海）</a:t>
            </a:r>
            <a:endParaRPr kumimoji="1" lang="zh-CN" altLang="en-US" dirty="0"/>
          </a:p>
        </p:txBody>
      </p:sp>
      <p:sp>
        <p:nvSpPr>
          <p:cNvPr id="4" name="椭圆 3">
            <a:extLst>
              <a:ext uri="{FF2B5EF4-FFF2-40B4-BE49-F238E27FC236}">
                <a16:creationId xmlns:a16="http://schemas.microsoft.com/office/drawing/2014/main" id="{BD931F85-D5C9-CC39-730F-698EAC4D18BA}"/>
              </a:ext>
            </a:extLst>
          </p:cNvPr>
          <p:cNvSpPr/>
          <p:nvPr/>
        </p:nvSpPr>
        <p:spPr>
          <a:xfrm>
            <a:off x="4950619" y="3879056"/>
            <a:ext cx="3474494" cy="18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Intelligent</a:t>
            </a:r>
            <a:endParaRPr kumimoji="1" lang="zh-CN" altLang="en-US" sz="2400" dirty="0"/>
          </a:p>
        </p:txBody>
      </p:sp>
      <p:pic>
        <p:nvPicPr>
          <p:cNvPr id="5" name="v0200f010000bs6242qs693b93l89k7g.MP4">
            <a:hlinkClick r:id="" action="ppaction://media"/>
            <a:extLst>
              <a:ext uri="{FF2B5EF4-FFF2-40B4-BE49-F238E27FC236}">
                <a16:creationId xmlns:a16="http://schemas.microsoft.com/office/drawing/2014/main" id="{22450401-66F9-C730-E917-87FCBB04DC0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25391" y="857250"/>
            <a:ext cx="2893219" cy="5143500"/>
          </a:xfrm>
          <a:prstGeom prst="rect">
            <a:avLst/>
          </a:prstGeom>
        </p:spPr>
      </p:pic>
    </p:spTree>
    <p:extLst>
      <p:ext uri="{BB962C8B-B14F-4D97-AF65-F5344CB8AC3E}">
        <p14:creationId xmlns:p14="http://schemas.microsoft.com/office/powerpoint/2010/main" val="399809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C1070-E9BC-8DA5-B455-E53BD1B08B02}"/>
              </a:ext>
            </a:extLst>
          </p:cNvPr>
          <p:cNvSpPr>
            <a:spLocks noGrp="1"/>
          </p:cNvSpPr>
          <p:nvPr>
            <p:ph type="title"/>
          </p:nvPr>
        </p:nvSpPr>
        <p:spPr/>
        <p:txBody>
          <a:bodyPr/>
          <a:lstStyle/>
          <a:p>
            <a:r>
              <a:rPr kumimoji="1" lang="en-US" altLang="zh-CN" dirty="0"/>
              <a:t>King</a:t>
            </a:r>
            <a:r>
              <a:rPr kumimoji="1" lang="zh-CN" altLang="en-US" dirty="0"/>
              <a:t> </a:t>
            </a:r>
            <a:r>
              <a:rPr kumimoji="1" lang="en-US" altLang="zh-CN" dirty="0" err="1"/>
              <a:t>Lanling</a:t>
            </a:r>
            <a:endParaRPr kumimoji="1" lang="zh-CN" altLang="en-US" dirty="0"/>
          </a:p>
        </p:txBody>
      </p:sp>
      <p:sp>
        <p:nvSpPr>
          <p:cNvPr id="3" name="内容占位符 2">
            <a:extLst>
              <a:ext uri="{FF2B5EF4-FFF2-40B4-BE49-F238E27FC236}">
                <a16:creationId xmlns:a16="http://schemas.microsoft.com/office/drawing/2014/main" id="{83A31ED1-0E4D-B821-6E74-293555810A9A}"/>
              </a:ext>
            </a:extLst>
          </p:cNvPr>
          <p:cNvSpPr>
            <a:spLocks noGrp="1"/>
          </p:cNvSpPr>
          <p:nvPr>
            <p:ph idx="1"/>
          </p:nvPr>
        </p:nvSpPr>
        <p:spPr>
          <a:xfrm>
            <a:off x="521494" y="2125266"/>
            <a:ext cx="5114925" cy="3263504"/>
          </a:xfrm>
        </p:spPr>
        <p:txBody>
          <a:bodyPr>
            <a:normAutofit fontScale="62500" lnSpcReduction="20000"/>
          </a:bodyPr>
          <a:lstStyle/>
          <a:p>
            <a:r>
              <a:rPr kumimoji="1" lang="en" altLang="zh-CN" dirty="0"/>
              <a:t>Gao </a:t>
            </a:r>
            <a:r>
              <a:rPr kumimoji="1" lang="en" altLang="zh-CN" dirty="0" err="1"/>
              <a:t>Changgong</a:t>
            </a:r>
            <a:r>
              <a:rPr kumimoji="1" lang="en" altLang="zh-CN" dirty="0"/>
              <a:t> (541-573), known as King </a:t>
            </a:r>
            <a:r>
              <a:rPr kumimoji="1" lang="en" altLang="zh-CN" dirty="0" err="1"/>
              <a:t>Lanling</a:t>
            </a:r>
            <a:r>
              <a:rPr kumimoji="1" lang="en" altLang="zh-CN" dirty="0"/>
              <a:t>, the grandson of Gao Huan, Emperor </a:t>
            </a:r>
            <a:r>
              <a:rPr kumimoji="1" lang="en" altLang="zh-CN" dirty="0" err="1"/>
              <a:t>Shenwu</a:t>
            </a:r>
            <a:r>
              <a:rPr kumimoji="1" lang="en" altLang="zh-CN" dirty="0"/>
              <a:t>, and the fourth son of Wen Xiang, Emperor </a:t>
            </a:r>
            <a:r>
              <a:rPr kumimoji="1" lang="en" altLang="zh-CN" dirty="0" err="1"/>
              <a:t>Gaocheng</a:t>
            </a:r>
            <a:r>
              <a:rPr kumimoji="1" lang="en" altLang="zh-CN" dirty="0"/>
              <a:t>. There is a very popular legend about King </a:t>
            </a:r>
            <a:r>
              <a:rPr kumimoji="1" lang="en" altLang="zh-CN" dirty="0" err="1"/>
              <a:t>Lanling</a:t>
            </a:r>
            <a:r>
              <a:rPr kumimoji="1" lang="en" altLang="zh-CN" dirty="0"/>
              <a:t>. It's believed that King </a:t>
            </a:r>
            <a:r>
              <a:rPr kumimoji="1" lang="en" altLang="zh-CN" dirty="0" err="1"/>
              <a:t>Lanling</a:t>
            </a:r>
            <a:r>
              <a:rPr kumimoji="1" lang="en" altLang="zh-CN" dirty="0"/>
              <a:t> was a brave and supremely skilled general. However, because he looked very sweet and it seemed hard to frighten the enemy, he often wore a half-mask when fighting, which sounds very fairytale.</a:t>
            </a:r>
            <a:endParaRPr kumimoji="1" lang="zh-CN" altLang="en-US" dirty="0"/>
          </a:p>
        </p:txBody>
      </p:sp>
      <p:pic>
        <p:nvPicPr>
          <p:cNvPr id="5" name="图片 4">
            <a:extLst>
              <a:ext uri="{FF2B5EF4-FFF2-40B4-BE49-F238E27FC236}">
                <a16:creationId xmlns:a16="http://schemas.microsoft.com/office/drawing/2014/main" id="{41F4D6E7-158B-4E34-9BBF-844D162EDF9B}"/>
              </a:ext>
            </a:extLst>
          </p:cNvPr>
          <p:cNvPicPr>
            <a:picLocks noChangeAspect="1"/>
          </p:cNvPicPr>
          <p:nvPr/>
        </p:nvPicPr>
        <p:blipFill>
          <a:blip r:embed="rId2"/>
          <a:stretch>
            <a:fillRect/>
          </a:stretch>
        </p:blipFill>
        <p:spPr>
          <a:xfrm>
            <a:off x="5743575" y="2371725"/>
            <a:ext cx="3031268" cy="2803922"/>
          </a:xfrm>
          <a:prstGeom prst="rect">
            <a:avLst/>
          </a:prstGeom>
        </p:spPr>
      </p:pic>
    </p:spTree>
    <p:extLst>
      <p:ext uri="{BB962C8B-B14F-4D97-AF65-F5344CB8AC3E}">
        <p14:creationId xmlns:p14="http://schemas.microsoft.com/office/powerpoint/2010/main" val="33083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C1070-E9BC-8DA5-B455-E53BD1B08B02}"/>
              </a:ext>
            </a:extLst>
          </p:cNvPr>
          <p:cNvSpPr>
            <a:spLocks noGrp="1"/>
          </p:cNvSpPr>
          <p:nvPr>
            <p:ph type="title"/>
          </p:nvPr>
        </p:nvSpPr>
        <p:spPr/>
        <p:txBody>
          <a:bodyPr/>
          <a:lstStyle/>
          <a:p>
            <a:r>
              <a:rPr kumimoji="1" lang="en-US" altLang="zh-CN" dirty="0"/>
              <a:t>King</a:t>
            </a:r>
            <a:r>
              <a:rPr kumimoji="1" lang="zh-CN" altLang="en-US" dirty="0"/>
              <a:t> </a:t>
            </a:r>
            <a:r>
              <a:rPr kumimoji="1" lang="en-US" altLang="zh-CN" dirty="0" err="1"/>
              <a:t>Lanling</a:t>
            </a:r>
            <a:endParaRPr kumimoji="1" lang="zh-CN" altLang="en-US" dirty="0"/>
          </a:p>
        </p:txBody>
      </p:sp>
      <p:sp>
        <p:nvSpPr>
          <p:cNvPr id="3" name="内容占位符 2">
            <a:extLst>
              <a:ext uri="{FF2B5EF4-FFF2-40B4-BE49-F238E27FC236}">
                <a16:creationId xmlns:a16="http://schemas.microsoft.com/office/drawing/2014/main" id="{83A31ED1-0E4D-B821-6E74-293555810A9A}"/>
              </a:ext>
            </a:extLst>
          </p:cNvPr>
          <p:cNvSpPr>
            <a:spLocks noGrp="1"/>
          </p:cNvSpPr>
          <p:nvPr>
            <p:ph idx="1"/>
          </p:nvPr>
        </p:nvSpPr>
        <p:spPr/>
        <p:txBody>
          <a:bodyPr>
            <a:normAutofit fontScale="77500" lnSpcReduction="20000"/>
          </a:bodyPr>
          <a:lstStyle/>
          <a:p>
            <a:r>
              <a:rPr kumimoji="1" lang="en" altLang="zh-CN" dirty="0"/>
              <a:t>Nevertheless, the beauty of King </a:t>
            </a:r>
            <a:r>
              <a:rPr kumimoji="1" lang="en" altLang="zh-CN" dirty="0" err="1"/>
              <a:t>Lanling</a:t>
            </a:r>
            <a:r>
              <a:rPr kumimoji="1" lang="en" altLang="zh-CN" dirty="0"/>
              <a:t> is beyond doubt and otherworldly. Book of Northern Qi Dynasty described that he was friendly looking and mentally strong, with beautiful voice and appearance. King </a:t>
            </a:r>
            <a:r>
              <a:rPr kumimoji="1" lang="en" altLang="zh-CN" dirty="0" err="1"/>
              <a:t>Lanling</a:t>
            </a:r>
            <a:r>
              <a:rPr kumimoji="1" lang="en" altLang="zh-CN" dirty="0"/>
              <a:t> spent half his life in military affairs, and made great achievements. While this gave him glory, it also brought bad luck. There is an old Chinese saying that the glow of a inferior from massive achievements will overshadow his superior.</a:t>
            </a:r>
          </a:p>
          <a:p>
            <a:r>
              <a:rPr kumimoji="1" lang="en" altLang="zh-CN" dirty="0"/>
              <a:t>Although the King </a:t>
            </a:r>
            <a:r>
              <a:rPr kumimoji="1" lang="en" altLang="zh-CN" dirty="0" err="1"/>
              <a:t>Lanling</a:t>
            </a:r>
            <a:r>
              <a:rPr kumimoji="1" lang="en" altLang="zh-CN" dirty="0"/>
              <a:t> did not have the idea of usurping the throne, but the incumbent felt threatened because of his existence itself. In the end, a glass of poisonous wine ended the life of the </a:t>
            </a:r>
            <a:r>
              <a:rPr kumimoji="1" lang="en" altLang="zh-CN" dirty="0" err="1"/>
              <a:t>Lanling</a:t>
            </a:r>
            <a:r>
              <a:rPr kumimoji="1" lang="en" altLang="zh-CN" dirty="0"/>
              <a:t> King.</a:t>
            </a:r>
            <a:endParaRPr kumimoji="1" lang="zh-CN" altLang="en-US" dirty="0"/>
          </a:p>
        </p:txBody>
      </p:sp>
      <p:pic>
        <p:nvPicPr>
          <p:cNvPr id="4" name="v0200f230000bshtshb74qgosdi4dqo0">
            <a:hlinkClick r:id="" action="ppaction://media"/>
            <a:extLst>
              <a:ext uri="{FF2B5EF4-FFF2-40B4-BE49-F238E27FC236}">
                <a16:creationId xmlns:a16="http://schemas.microsoft.com/office/drawing/2014/main" id="{427440B9-F6E6-48A5-F4AB-6D3DED6591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42434" y="857250"/>
            <a:ext cx="2893219" cy="5143500"/>
          </a:xfrm>
          <a:prstGeom prst="rect">
            <a:avLst/>
          </a:prstGeom>
        </p:spPr>
      </p:pic>
    </p:spTree>
    <p:extLst>
      <p:ext uri="{BB962C8B-B14F-4D97-AF65-F5344CB8AC3E}">
        <p14:creationId xmlns:p14="http://schemas.microsoft.com/office/powerpoint/2010/main" val="25357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8"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E03F68-680C-0B9B-0034-F55B8B90BA45}"/>
              </a:ext>
            </a:extLst>
          </p:cNvPr>
          <p:cNvSpPr>
            <a:spLocks noGrp="1"/>
          </p:cNvSpPr>
          <p:nvPr>
            <p:ph type="title"/>
          </p:nvPr>
        </p:nvSpPr>
        <p:spPr/>
        <p:txBody>
          <a:bodyPr/>
          <a:lstStyle/>
          <a:p>
            <a:r>
              <a:rPr kumimoji="1" lang="en-US" altLang="zh-CN" dirty="0"/>
              <a:t>Song</a:t>
            </a:r>
            <a:r>
              <a:rPr kumimoji="1" lang="zh-CN" altLang="en-US" dirty="0"/>
              <a:t> </a:t>
            </a:r>
            <a:r>
              <a:rPr kumimoji="1" lang="en-US" altLang="zh-CN" dirty="0"/>
              <a:t>Yu</a:t>
            </a:r>
            <a:endParaRPr kumimoji="1" lang="zh-CN" altLang="en-US" dirty="0"/>
          </a:p>
        </p:txBody>
      </p:sp>
      <p:sp>
        <p:nvSpPr>
          <p:cNvPr id="3" name="内容占位符 2">
            <a:extLst>
              <a:ext uri="{FF2B5EF4-FFF2-40B4-BE49-F238E27FC236}">
                <a16:creationId xmlns:a16="http://schemas.microsoft.com/office/drawing/2014/main" id="{F3A7F244-7E4F-A595-5B46-9BABE3656A74}"/>
              </a:ext>
            </a:extLst>
          </p:cNvPr>
          <p:cNvSpPr>
            <a:spLocks noGrp="1"/>
          </p:cNvSpPr>
          <p:nvPr>
            <p:ph idx="1"/>
          </p:nvPr>
        </p:nvSpPr>
        <p:spPr>
          <a:xfrm>
            <a:off x="185737" y="2125266"/>
            <a:ext cx="6250782" cy="3263504"/>
          </a:xfrm>
        </p:spPr>
        <p:txBody>
          <a:bodyPr>
            <a:normAutofit fontScale="62500" lnSpcReduction="20000"/>
          </a:bodyPr>
          <a:lstStyle/>
          <a:p>
            <a:r>
              <a:rPr kumimoji="1" lang="en" altLang="zh-CN" dirty="0"/>
              <a:t>Song Yu (about 322 BC-298 BC), as it is widely rumored, a student of Qu Yuan, was born in the capital city of Song Dynasty during the Warring States Period (now </a:t>
            </a:r>
            <a:r>
              <a:rPr kumimoji="1" lang="en" altLang="zh-CN" dirty="0" err="1"/>
              <a:t>Shangqiu</a:t>
            </a:r>
            <a:r>
              <a:rPr kumimoji="1" lang="en" altLang="zh-CN" dirty="0"/>
              <a:t>, Henan). Song Yu was a writer of Ci lyric of State Chu in the late Warring States period, adept in Ci lyric and even acclaimed as a great poet after Qu Yuan' reputation. Later generations often referred to them as “Qu Song”. Rumors circulate that there are many Ci lyrics from him, and Book of Han records about 16 works, but many of them are lost today.</a:t>
            </a:r>
          </a:p>
        </p:txBody>
      </p:sp>
      <p:pic>
        <p:nvPicPr>
          <p:cNvPr id="5" name="图片 4">
            <a:extLst>
              <a:ext uri="{FF2B5EF4-FFF2-40B4-BE49-F238E27FC236}">
                <a16:creationId xmlns:a16="http://schemas.microsoft.com/office/drawing/2014/main" id="{7ACC101F-D53F-8E9E-1E13-506BD5A6118C}"/>
              </a:ext>
            </a:extLst>
          </p:cNvPr>
          <p:cNvPicPr>
            <a:picLocks noChangeAspect="1"/>
          </p:cNvPicPr>
          <p:nvPr/>
        </p:nvPicPr>
        <p:blipFill>
          <a:blip r:embed="rId2"/>
          <a:stretch>
            <a:fillRect/>
          </a:stretch>
        </p:blipFill>
        <p:spPr>
          <a:xfrm>
            <a:off x="6528197" y="1797248"/>
            <a:ext cx="2430066" cy="3263504"/>
          </a:xfrm>
          <a:prstGeom prst="rect">
            <a:avLst/>
          </a:prstGeom>
        </p:spPr>
      </p:pic>
    </p:spTree>
    <p:extLst>
      <p:ext uri="{BB962C8B-B14F-4D97-AF65-F5344CB8AC3E}">
        <p14:creationId xmlns:p14="http://schemas.microsoft.com/office/powerpoint/2010/main" val="31042995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E239B0-CD35-A35C-BE09-EA704DF1B94A}"/>
              </a:ext>
            </a:extLst>
          </p:cNvPr>
          <p:cNvSpPr>
            <a:spLocks noGrp="1"/>
          </p:cNvSpPr>
          <p:nvPr>
            <p:ph type="title"/>
          </p:nvPr>
        </p:nvSpPr>
        <p:spPr/>
        <p:txBody>
          <a:bodyPr/>
          <a:lstStyle/>
          <a:p>
            <a:r>
              <a:rPr kumimoji="1" lang="en-US" altLang="zh-CN" dirty="0"/>
              <a:t>Song</a:t>
            </a:r>
            <a:r>
              <a:rPr kumimoji="1" lang="zh-CN" altLang="en-US" dirty="0"/>
              <a:t> </a:t>
            </a:r>
            <a:r>
              <a:rPr kumimoji="1" lang="en-US" altLang="zh-CN" dirty="0"/>
              <a:t>Yu</a:t>
            </a:r>
            <a:endParaRPr kumimoji="1" lang="zh-CN" altLang="en-US" dirty="0"/>
          </a:p>
        </p:txBody>
      </p:sp>
      <p:sp>
        <p:nvSpPr>
          <p:cNvPr id="3" name="内容占位符 2">
            <a:extLst>
              <a:ext uri="{FF2B5EF4-FFF2-40B4-BE49-F238E27FC236}">
                <a16:creationId xmlns:a16="http://schemas.microsoft.com/office/drawing/2014/main" id="{B0915541-F8E7-1A33-697F-A61D52169020}"/>
              </a:ext>
            </a:extLst>
          </p:cNvPr>
          <p:cNvSpPr>
            <a:spLocks noGrp="1"/>
          </p:cNvSpPr>
          <p:nvPr>
            <p:ph idx="1"/>
          </p:nvPr>
        </p:nvSpPr>
        <p:spPr/>
        <p:txBody>
          <a:bodyPr>
            <a:normAutofit fontScale="92500" lnSpcReduction="20000"/>
          </a:bodyPr>
          <a:lstStyle/>
          <a:p>
            <a:r>
              <a:rPr kumimoji="1" lang="en" altLang="zh-CN" dirty="0"/>
              <a:t>His works embrace Nine Discriminations, The Fu poetry of Wind and so on. He was the first to write about sadness from Autumn and to write about women. His description of women's nature exerts a great influence on later generations such as Cao </a:t>
            </a:r>
            <a:r>
              <a:rPr kumimoji="1" lang="en" altLang="zh-CN" dirty="0" err="1"/>
              <a:t>Zhi</a:t>
            </a:r>
            <a:r>
              <a:rPr kumimoji="1" lang="en" altLang="zh-CN" dirty="0"/>
              <a:t>. The goddess in Song Yu's The Fu poetry of Goddess embodies the essence of pre-Qin female beauty, recounting the beauty of the goddess of </a:t>
            </a:r>
            <a:r>
              <a:rPr kumimoji="1" lang="en" altLang="zh-CN" dirty="0" err="1"/>
              <a:t>Wushan</a:t>
            </a:r>
            <a:r>
              <a:rPr kumimoji="1" lang="en" altLang="zh-CN" dirty="0"/>
              <a:t> Mountain in details so much so that later generations have coveted for it for thousands of years.</a:t>
            </a:r>
            <a:endParaRPr kumimoji="1" lang="zh-CN" altLang="en-US" dirty="0"/>
          </a:p>
          <a:p>
            <a:endParaRPr kumimoji="1" lang="zh-CN" altLang="en-US" dirty="0"/>
          </a:p>
        </p:txBody>
      </p:sp>
    </p:spTree>
    <p:extLst>
      <p:ext uri="{BB962C8B-B14F-4D97-AF65-F5344CB8AC3E}">
        <p14:creationId xmlns:p14="http://schemas.microsoft.com/office/powerpoint/2010/main" val="3106023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E17CE5-591D-03CC-5EB0-ADA318208725}"/>
              </a:ext>
            </a:extLst>
          </p:cNvPr>
          <p:cNvSpPr>
            <a:spLocks noGrp="1"/>
          </p:cNvSpPr>
          <p:nvPr>
            <p:ph type="title"/>
          </p:nvPr>
        </p:nvSpPr>
        <p:spPr/>
        <p:txBody>
          <a:bodyPr/>
          <a:lstStyle/>
          <a:p>
            <a:r>
              <a:rPr kumimoji="1" lang="en-US" altLang="zh-CN" dirty="0"/>
              <a:t>Wei</a:t>
            </a:r>
            <a:r>
              <a:rPr kumimoji="1" lang="zh-CN" altLang="en-US" dirty="0"/>
              <a:t> </a:t>
            </a:r>
            <a:r>
              <a:rPr kumimoji="1" lang="en-US" altLang="zh-CN" dirty="0" err="1"/>
              <a:t>Jie</a:t>
            </a:r>
            <a:endParaRPr kumimoji="1" lang="zh-CN" altLang="en-US" dirty="0"/>
          </a:p>
        </p:txBody>
      </p:sp>
      <p:sp>
        <p:nvSpPr>
          <p:cNvPr id="3" name="内容占位符 2">
            <a:extLst>
              <a:ext uri="{FF2B5EF4-FFF2-40B4-BE49-F238E27FC236}">
                <a16:creationId xmlns:a16="http://schemas.microsoft.com/office/drawing/2014/main" id="{0FB1D208-45A4-49D7-97F1-4884B6515D29}"/>
              </a:ext>
            </a:extLst>
          </p:cNvPr>
          <p:cNvSpPr>
            <a:spLocks noGrp="1"/>
          </p:cNvSpPr>
          <p:nvPr>
            <p:ph idx="1"/>
          </p:nvPr>
        </p:nvSpPr>
        <p:spPr>
          <a:xfrm>
            <a:off x="366117" y="1971675"/>
            <a:ext cx="5859662" cy="3519488"/>
          </a:xfrm>
        </p:spPr>
        <p:txBody>
          <a:bodyPr>
            <a:normAutofit fontScale="62500" lnSpcReduction="20000"/>
          </a:bodyPr>
          <a:lstStyle/>
          <a:p>
            <a:r>
              <a:rPr kumimoji="1" lang="en" altLang="zh-CN" dirty="0">
                <a:latin typeface="Arial" panose="020B0604020202020204" pitchFamily="34" charset="0"/>
                <a:cs typeface="Arial" panose="020B0604020202020204" pitchFamily="34" charset="0"/>
              </a:rPr>
              <a:t>Wei </a:t>
            </a:r>
            <a:r>
              <a:rPr kumimoji="1" lang="en" altLang="zh-CN" dirty="0" err="1">
                <a:latin typeface="Arial" panose="020B0604020202020204" pitchFamily="34" charset="0"/>
                <a:cs typeface="Arial" panose="020B0604020202020204" pitchFamily="34" charset="0"/>
              </a:rPr>
              <a:t>Jie</a:t>
            </a:r>
            <a:r>
              <a:rPr kumimoji="1" lang="en" altLang="zh-CN" dirty="0">
                <a:latin typeface="Arial" panose="020B0604020202020204" pitchFamily="34" charset="0"/>
                <a:cs typeface="Arial" panose="020B0604020202020204" pitchFamily="34" charset="0"/>
              </a:rPr>
              <a:t> (286-June 20, 312), a metaphysician</a:t>
            </a:r>
            <a:r>
              <a:rPr kumimoji="1" lang="zh-CN" altLang="en-US" dirty="0">
                <a:latin typeface="Arial" panose="020B0604020202020204" pitchFamily="34" charset="0"/>
                <a:cs typeface="Arial" panose="020B0604020202020204" pitchFamily="34" charset="0"/>
              </a:rPr>
              <a:t>（玄学家）</a:t>
            </a:r>
            <a:r>
              <a:rPr kumimoji="1" lang="en" altLang="zh-CN" dirty="0">
                <a:latin typeface="Arial" panose="020B0604020202020204" pitchFamily="34" charset="0"/>
                <a:cs typeface="Arial" panose="020B0604020202020204" pitchFamily="34" charset="0"/>
              </a:rPr>
              <a:t> and an official of the </a:t>
            </a:r>
            <a:r>
              <a:rPr kumimoji="1" lang="en" altLang="zh-CN" dirty="0" err="1">
                <a:latin typeface="Arial" panose="020B0604020202020204" pitchFamily="34" charset="0"/>
                <a:cs typeface="Arial" panose="020B0604020202020204" pitchFamily="34" charset="0"/>
              </a:rPr>
              <a:t>Jin</a:t>
            </a:r>
            <a:r>
              <a:rPr kumimoji="1" lang="en" altLang="zh-CN" dirty="0">
                <a:latin typeface="Arial" panose="020B0604020202020204" pitchFamily="34" charset="0"/>
                <a:cs typeface="Arial" panose="020B0604020202020204" pitchFamily="34" charset="0"/>
              </a:rPr>
              <a:t> Dynasty. Wei </a:t>
            </a:r>
            <a:r>
              <a:rPr kumimoji="1" lang="en" altLang="zh-CN" dirty="0" err="1">
                <a:latin typeface="Arial" panose="020B0604020202020204" pitchFamily="34" charset="0"/>
                <a:cs typeface="Arial" panose="020B0604020202020204" pitchFamily="34" charset="0"/>
              </a:rPr>
              <a:t>Jie</a:t>
            </a:r>
            <a:r>
              <a:rPr kumimoji="1" lang="en" altLang="zh-CN" dirty="0">
                <a:latin typeface="Arial" panose="020B0604020202020204" pitchFamily="34" charset="0"/>
                <a:cs typeface="Arial" panose="020B0604020202020204" pitchFamily="34" charset="0"/>
              </a:rPr>
              <a:t> was a noted talker and </a:t>
            </a:r>
            <a:r>
              <a:rPr kumimoji="1" lang="en" altLang="zh-CN" dirty="0" err="1">
                <a:latin typeface="Arial" panose="020B0604020202020204" pitchFamily="34" charset="0"/>
                <a:cs typeface="Arial" panose="020B0604020202020204" pitchFamily="34" charset="0"/>
              </a:rPr>
              <a:t>metaphysicist</a:t>
            </a:r>
            <a:r>
              <a:rPr kumimoji="1" lang="en" altLang="zh-CN" dirty="0">
                <a:latin typeface="Arial" panose="020B0604020202020204" pitchFamily="34" charset="0"/>
                <a:cs typeface="Arial" panose="020B0604020202020204" pitchFamily="34" charset="0"/>
              </a:rPr>
              <a:t> during the Wei and </a:t>
            </a:r>
            <a:r>
              <a:rPr kumimoji="1" lang="en" altLang="zh-CN" dirty="0" err="1">
                <a:latin typeface="Arial" panose="020B0604020202020204" pitchFamily="34" charset="0"/>
                <a:cs typeface="Arial" panose="020B0604020202020204" pitchFamily="34" charset="0"/>
              </a:rPr>
              <a:t>Jin</a:t>
            </a:r>
            <a:r>
              <a:rPr kumimoji="1" lang="en" altLang="zh-CN" dirty="0">
                <a:latin typeface="Arial" panose="020B0604020202020204" pitchFamily="34" charset="0"/>
                <a:cs typeface="Arial" panose="020B0604020202020204" pitchFamily="34" charset="0"/>
              </a:rPr>
              <a:t> Dynasties. He was appointed as an assistant of the prince in the matter of politics. In the fourth year of the reign of Emperor </a:t>
            </a:r>
            <a:r>
              <a:rPr kumimoji="1" lang="en" altLang="zh-CN" dirty="0" err="1">
                <a:latin typeface="Arial" panose="020B0604020202020204" pitchFamily="34" charset="0"/>
                <a:cs typeface="Arial" panose="020B0604020202020204" pitchFamily="34" charset="0"/>
              </a:rPr>
              <a:t>Yongjia</a:t>
            </a:r>
            <a:r>
              <a:rPr kumimoji="1" lang="en" altLang="zh-CN" dirty="0">
                <a:latin typeface="Arial" panose="020B0604020202020204" pitchFamily="34" charset="0"/>
                <a:cs typeface="Arial" panose="020B0604020202020204" pitchFamily="34" charset="0"/>
              </a:rPr>
              <a:t>(AD310), Wei </a:t>
            </a:r>
            <a:r>
              <a:rPr kumimoji="1" lang="en" altLang="zh-CN" dirty="0" err="1">
                <a:latin typeface="Arial" panose="020B0604020202020204" pitchFamily="34" charset="0"/>
                <a:cs typeface="Arial" panose="020B0604020202020204" pitchFamily="34" charset="0"/>
              </a:rPr>
              <a:t>Jie</a:t>
            </a:r>
            <a:r>
              <a:rPr kumimoji="1" lang="en" altLang="zh-CN" dirty="0">
                <a:latin typeface="Arial" panose="020B0604020202020204" pitchFamily="34" charset="0"/>
                <a:cs typeface="Arial" panose="020B0604020202020204" pitchFamily="34" charset="0"/>
              </a:rPr>
              <a:t> died at the age of 27. Both ancient books and ancients commented on Wei </a:t>
            </a:r>
            <a:r>
              <a:rPr kumimoji="1" lang="en" altLang="zh-CN" dirty="0" err="1">
                <a:latin typeface="Arial" panose="020B0604020202020204" pitchFamily="34" charset="0"/>
                <a:cs typeface="Arial" panose="020B0604020202020204" pitchFamily="34" charset="0"/>
              </a:rPr>
              <a:t>Jie's</a:t>
            </a:r>
            <a:r>
              <a:rPr kumimoji="1" lang="en" altLang="zh-CN" dirty="0">
                <a:latin typeface="Arial" panose="020B0604020202020204" pitchFamily="34" charset="0"/>
                <a:cs typeface="Arial" panose="020B0604020202020204" pitchFamily="34" charset="0"/>
              </a:rPr>
              <a:t> appearance. Wang Ji reckoned that, “A jade is on my side, and I feel like I am nobody”; “Wandering with Jiu is like sauntering with a pearl on the side, with him shining brightly. ”</a:t>
            </a:r>
            <a:endParaRPr kumimoji="1" lang="zh-CN" altLang="en-US" dirty="0">
              <a:latin typeface="Arial" panose="020B0604020202020204" pitchFamily="34" charset="0"/>
              <a:cs typeface="Arial" panose="020B0604020202020204" pitchFamily="34" charset="0"/>
            </a:endParaRPr>
          </a:p>
        </p:txBody>
      </p:sp>
      <p:pic>
        <p:nvPicPr>
          <p:cNvPr id="7" name="图片 6">
            <a:extLst>
              <a:ext uri="{FF2B5EF4-FFF2-40B4-BE49-F238E27FC236}">
                <a16:creationId xmlns:a16="http://schemas.microsoft.com/office/drawing/2014/main" id="{04881DFD-11A5-E29E-B585-4F84488750DE}"/>
              </a:ext>
            </a:extLst>
          </p:cNvPr>
          <p:cNvPicPr>
            <a:picLocks noChangeAspect="1"/>
          </p:cNvPicPr>
          <p:nvPr/>
        </p:nvPicPr>
        <p:blipFill>
          <a:blip r:embed="rId2"/>
          <a:stretch>
            <a:fillRect/>
          </a:stretch>
        </p:blipFill>
        <p:spPr>
          <a:xfrm>
            <a:off x="6477595" y="2278856"/>
            <a:ext cx="2300288" cy="2300288"/>
          </a:xfrm>
          <a:prstGeom prst="rect">
            <a:avLst/>
          </a:prstGeom>
        </p:spPr>
      </p:pic>
    </p:spTree>
    <p:extLst>
      <p:ext uri="{BB962C8B-B14F-4D97-AF65-F5344CB8AC3E}">
        <p14:creationId xmlns:p14="http://schemas.microsoft.com/office/powerpoint/2010/main" val="1829102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395" y="1906576"/>
            <a:ext cx="5669291" cy="5001779"/>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2561" y="1495333"/>
            <a:ext cx="5996735" cy="2384473"/>
          </a:xfrm>
          <a:prstGeom prst="rect">
            <a:avLst/>
          </a:prstGeom>
        </p:spPr>
      </p:pic>
      <p:sp>
        <p:nvSpPr>
          <p:cNvPr id="2" name="PA_文本框 1"/>
          <p:cNvSpPr txBox="1"/>
          <p:nvPr>
            <p:custDataLst>
              <p:tags r:id="rId1"/>
            </p:custDataLst>
          </p:nvPr>
        </p:nvSpPr>
        <p:spPr>
          <a:xfrm>
            <a:off x="3147262" y="1906576"/>
            <a:ext cx="5807332" cy="1477328"/>
          </a:xfrm>
          <a:prstGeom prst="rect">
            <a:avLst/>
          </a:prstGeom>
          <a:noFill/>
          <a:ln>
            <a:noFill/>
          </a:ln>
        </p:spPr>
        <p:txBody>
          <a:bodyPr wrap="square" rtlCol="0">
            <a:spAutoFit/>
          </a:bodyPr>
          <a:lstStyle/>
          <a:p>
            <a:pPr algn="ctr"/>
            <a:r>
              <a:rPr lang="en-US" altLang="zh-CN" sz="4500" dirty="0">
                <a:solidFill>
                  <a:schemeClr val="tx1">
                    <a:lumMod val="75000"/>
                    <a:lumOff val="25000"/>
                  </a:schemeClr>
                </a:solidFill>
                <a:latin typeface="叶根友圆趣卡通08" panose="02010601030101010101" pitchFamily="2" charset="-122"/>
                <a:ea typeface="叶根友圆趣卡通08" panose="02010601030101010101" pitchFamily="2" charset="-122"/>
              </a:rPr>
              <a:t>Chinese Panda Diplomacy</a:t>
            </a:r>
            <a:endParaRPr lang="zh-CN" altLang="en-US" sz="4500" dirty="0">
              <a:solidFill>
                <a:schemeClr val="tx1">
                  <a:lumMod val="75000"/>
                  <a:lumOff val="25000"/>
                </a:schemeClr>
              </a:solidFill>
              <a:latin typeface="叶根友圆趣卡通08" panose="02010601030101010101" pitchFamily="2" charset="-122"/>
              <a:ea typeface="叶根友圆趣卡通08" panose="02010601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83" y="1004961"/>
            <a:ext cx="8961749" cy="4800600"/>
          </a:xfrm>
          <a:prstGeom prst="rect">
            <a:avLst/>
          </a:prstGeom>
        </p:spPr>
      </p:pic>
      <p:sp>
        <p:nvSpPr>
          <p:cNvPr id="31" name="文本框 30"/>
          <p:cNvSpPr txBox="1"/>
          <p:nvPr/>
        </p:nvSpPr>
        <p:spPr>
          <a:xfrm>
            <a:off x="3875409" y="2182304"/>
            <a:ext cx="4739201" cy="461665"/>
          </a:xfrm>
          <a:prstGeom prst="rect">
            <a:avLst/>
          </a:prstGeom>
          <a:noFill/>
        </p:spPr>
        <p:txBody>
          <a:bodyPr wrap="square" rtlCol="0">
            <a:spAutoFit/>
          </a:bodyPr>
          <a:lstStyle/>
          <a:p>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Part 1</a:t>
            </a:r>
            <a:r>
              <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rPr>
              <a:t>：</a:t>
            </a:r>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 Origin and History </a:t>
            </a:r>
            <a:endPar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endParaRPr>
          </a:p>
        </p:txBody>
      </p:sp>
      <p:sp>
        <p:nvSpPr>
          <p:cNvPr id="32" name="文本框 31"/>
          <p:cNvSpPr txBox="1"/>
          <p:nvPr/>
        </p:nvSpPr>
        <p:spPr>
          <a:xfrm>
            <a:off x="3875409" y="2841249"/>
            <a:ext cx="3332759" cy="461665"/>
          </a:xfrm>
          <a:prstGeom prst="rect">
            <a:avLst/>
          </a:prstGeom>
          <a:noFill/>
        </p:spPr>
        <p:txBody>
          <a:bodyPr wrap="square" rtlCol="0">
            <a:spAutoFit/>
          </a:bodyPr>
          <a:lstStyle/>
          <a:p>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Part 2</a:t>
            </a:r>
            <a:r>
              <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rPr>
              <a:t>：</a:t>
            </a:r>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 Means</a:t>
            </a:r>
            <a:endPar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endParaRPr>
          </a:p>
        </p:txBody>
      </p:sp>
      <p:sp>
        <p:nvSpPr>
          <p:cNvPr id="33" name="文本框 32"/>
          <p:cNvSpPr txBox="1"/>
          <p:nvPr/>
        </p:nvSpPr>
        <p:spPr>
          <a:xfrm>
            <a:off x="3900723" y="3462524"/>
            <a:ext cx="3398031" cy="461665"/>
          </a:xfrm>
          <a:prstGeom prst="rect">
            <a:avLst/>
          </a:prstGeom>
          <a:noFill/>
        </p:spPr>
        <p:txBody>
          <a:bodyPr wrap="square" rtlCol="0">
            <a:spAutoFit/>
          </a:bodyPr>
          <a:lstStyle/>
          <a:p>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Part 3</a:t>
            </a:r>
            <a:r>
              <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rPr>
              <a:t>：</a:t>
            </a:r>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 Significance</a:t>
            </a:r>
            <a:endPar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endParaRPr>
          </a:p>
        </p:txBody>
      </p:sp>
      <p:sp>
        <p:nvSpPr>
          <p:cNvPr id="19" name="文本框 18"/>
          <p:cNvSpPr txBox="1"/>
          <p:nvPr/>
        </p:nvSpPr>
        <p:spPr>
          <a:xfrm>
            <a:off x="3900723" y="4126044"/>
            <a:ext cx="5013463" cy="830997"/>
          </a:xfrm>
          <a:prstGeom prst="rect">
            <a:avLst/>
          </a:prstGeom>
          <a:noFill/>
        </p:spPr>
        <p:txBody>
          <a:bodyPr wrap="square" rtlCol="0">
            <a:spAutoFit/>
          </a:bodyPr>
          <a:lstStyle/>
          <a:p>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Part 4</a:t>
            </a:r>
            <a:r>
              <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rPr>
              <a:t>：</a:t>
            </a:r>
            <a:r>
              <a:rPr lang="en-US" altLang="zh-CN" sz="2400" b="1" dirty="0">
                <a:solidFill>
                  <a:schemeClr val="bg1">
                    <a:lumMod val="50000"/>
                  </a:schemeClr>
                </a:solidFill>
                <a:latin typeface="叶根友圆趣卡通08" panose="02010601030101010101" pitchFamily="2" charset="-122"/>
                <a:ea typeface="叶根友圆趣卡通08" panose="02010601030101010101" pitchFamily="2" charset="-122"/>
              </a:rPr>
              <a:t> Problems and     Solutions</a:t>
            </a:r>
            <a:endParaRPr lang="zh-CN" altLang="en-US" sz="2400" b="1" dirty="0">
              <a:solidFill>
                <a:schemeClr val="bg1">
                  <a:lumMod val="50000"/>
                </a:schemeClr>
              </a:solidFill>
              <a:latin typeface="叶根友圆趣卡通08" panose="02010601030101010101" pitchFamily="2" charset="-122"/>
              <a:ea typeface="叶根友圆趣卡通08" panose="02010601030101010101" pitchFamily="2" charset="-122"/>
            </a:endParaRPr>
          </a:p>
        </p:txBody>
      </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16" y="2024984"/>
            <a:ext cx="4041395" cy="2271494"/>
          </a:xfrm>
          <a:prstGeom prst="rect">
            <a:avLst/>
          </a:prstGeom>
        </p:spPr>
      </p:pic>
      <p:sp>
        <p:nvSpPr>
          <p:cNvPr id="2" name="文本框 1"/>
          <p:cNvSpPr txBox="1"/>
          <p:nvPr/>
        </p:nvSpPr>
        <p:spPr>
          <a:xfrm>
            <a:off x="5339918" y="1716164"/>
            <a:ext cx="1538057" cy="253916"/>
          </a:xfrm>
          <a:prstGeom prst="rect">
            <a:avLst/>
          </a:prstGeom>
          <a:noFill/>
        </p:spPr>
        <p:txBody>
          <a:bodyPr wrap="square" rtlCol="0">
            <a:spAutoFit/>
          </a:bodyPr>
          <a:lstStyle/>
          <a:p>
            <a:r>
              <a:rPr lang="en-US" altLang="zh-CN" sz="1050" dirty="0">
                <a:solidFill>
                  <a:srgbClr val="FBEEE3"/>
                </a:solidFill>
              </a:rPr>
              <a:t>https://www.ypppt.com/</a:t>
            </a:r>
            <a:endParaRPr lang="zh-CN" altLang="en-US" sz="1050" dirty="0">
              <a:solidFill>
                <a:srgbClr val="FBEEE3"/>
              </a:solidFill>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1500"/>
                                        <p:tgtEl>
                                          <p:spTgt spid="31"/>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1500"/>
                                        <p:tgtEl>
                                          <p:spTgt spid="32"/>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1500"/>
                                        <p:tgtEl>
                                          <p:spTgt spid="33"/>
                                        </p:tgtEl>
                                      </p:cBhvr>
                                    </p:animEffect>
                                  </p:childTnLst>
                                </p:cTn>
                              </p:par>
                            </p:childTnLst>
                          </p:cTn>
                        </p:par>
                        <p:par>
                          <p:cTn id="16" fill="hold">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left)">
                                      <p:cBhvr>
                                        <p:cTn id="19"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607" y="1596279"/>
            <a:ext cx="5996735" cy="2384473"/>
          </a:xfrm>
          <a:prstGeom prst="rect">
            <a:avLst/>
          </a:prstGeom>
        </p:spPr>
      </p:pic>
      <p:sp>
        <p:nvSpPr>
          <p:cNvPr id="6" name="新月形 5"/>
          <p:cNvSpPr/>
          <p:nvPr/>
        </p:nvSpPr>
        <p:spPr>
          <a:xfrm rot="16381281">
            <a:off x="1942578" y="475343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叶根友圆趣卡通08" panose="02010601030101010101" pitchFamily="2" charset="-122"/>
            </a:endParaRPr>
          </a:p>
        </p:txBody>
      </p:sp>
      <p:sp>
        <p:nvSpPr>
          <p:cNvPr id="14" name="文本框 13"/>
          <p:cNvSpPr txBox="1"/>
          <p:nvPr/>
        </p:nvSpPr>
        <p:spPr>
          <a:xfrm>
            <a:off x="2562215" y="2405018"/>
            <a:ext cx="4142674" cy="600164"/>
          </a:xfrm>
          <a:prstGeom prst="rect">
            <a:avLst/>
          </a:prstGeom>
          <a:noFill/>
        </p:spPr>
        <p:txBody>
          <a:bodyPr wrap="none" rtlCol="0">
            <a:spAutoFit/>
          </a:bodyPr>
          <a:lstStyle/>
          <a:p>
            <a:pPr algn="ctr"/>
            <a:r>
              <a:rPr lang="en-US" altLang="zh-CN"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rPr>
              <a:t>Origin and History</a:t>
            </a:r>
            <a:endParaRPr lang="zh-CN" altLang="en-US"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0838"/>
            <a:ext cx="9144000" cy="2853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423379" y="1129424"/>
            <a:ext cx="8857781" cy="830997"/>
          </a:xfrm>
          <a:prstGeom prst="rect">
            <a:avLst/>
          </a:prstGeom>
          <a:noFill/>
        </p:spPr>
        <p:txBody>
          <a:bodyPr wrap="square" rtlCol="0">
            <a:spAutoFit/>
          </a:bodyPr>
          <a:lstStyle/>
          <a:p>
            <a:r>
              <a:rPr lang="en-US" altLang="zh-CN" sz="2700" b="1" dirty="0">
                <a:solidFill>
                  <a:schemeClr val="bg1">
                    <a:lumMod val="50000"/>
                  </a:schemeClr>
                </a:solidFill>
                <a:latin typeface="叶根友圆趣卡通08" panose="02010601030101010101" pitchFamily="2" charset="-122"/>
                <a:ea typeface="叶根友圆趣卡通08" panose="02010601030101010101" pitchFamily="2" charset="-122"/>
              </a:rPr>
              <a:t>Origin-</a:t>
            </a:r>
            <a:r>
              <a:rPr lang="en-US" altLang="zh-CN" sz="2100" b="1" dirty="0">
                <a:solidFill>
                  <a:schemeClr val="bg1">
                    <a:lumMod val="50000"/>
                  </a:schemeClr>
                </a:solidFill>
                <a:latin typeface="叶根友圆趣卡通08" panose="02010601030101010101" pitchFamily="2" charset="-122"/>
                <a:ea typeface="叶根友圆趣卡通08" panose="02010601030101010101" pitchFamily="2" charset="-122"/>
              </a:rPr>
              <a:t>Animals play an important role in China's diplomatic activities.</a:t>
            </a:r>
          </a:p>
        </p:txBody>
      </p:sp>
      <p:sp>
        <p:nvSpPr>
          <p:cNvPr id="20" name="原创设计师QQ：178119980 喵小姐"/>
          <p:cNvSpPr/>
          <p:nvPr/>
        </p:nvSpPr>
        <p:spPr>
          <a:xfrm>
            <a:off x="2393011" y="1614172"/>
            <a:ext cx="6327611" cy="2354491"/>
          </a:xfrm>
          <a:prstGeom prst="rect">
            <a:avLst/>
          </a:prstGeom>
        </p:spPr>
        <p:txBody>
          <a:bodyPr wrap="square">
            <a:spAutoFit/>
          </a:bodyPr>
          <a:lstStyle/>
          <a:p>
            <a:endParaRPr lang="en-US" altLang="zh-CN" sz="2100" dirty="0">
              <a:latin typeface="Arial" panose="020B0604020202020204" pitchFamily="34" charset="0"/>
              <a:cs typeface="Arial" panose="020B0604020202020204" pitchFamily="34" charset="0"/>
            </a:endParaRPr>
          </a:p>
          <a:p>
            <a:endParaRPr lang="en-US" altLang="zh-CN" sz="2100" dirty="0">
              <a:latin typeface="Arial" panose="020B0604020202020204" pitchFamily="34" charset="0"/>
              <a:cs typeface="Arial" panose="020B0604020202020204" pitchFamily="34" charset="0"/>
            </a:endParaRPr>
          </a:p>
          <a:p>
            <a:endParaRPr lang="en-US" altLang="zh-CN" sz="2100" dirty="0">
              <a:latin typeface="Arial" panose="020B0604020202020204" pitchFamily="34" charset="0"/>
              <a:cs typeface="Arial" panose="020B0604020202020204" pitchFamily="34" charset="0"/>
            </a:endParaRPr>
          </a:p>
          <a:p>
            <a:endParaRPr lang="en-US" altLang="zh-CN" sz="2100" dirty="0">
              <a:latin typeface="Arial" panose="020B0604020202020204" pitchFamily="34" charset="0"/>
              <a:cs typeface="Arial" panose="020B0604020202020204" pitchFamily="34" charset="0"/>
            </a:endParaRPr>
          </a:p>
          <a:p>
            <a:endParaRPr lang="en-US" altLang="zh-CN" sz="2100" dirty="0">
              <a:latin typeface="Arial" panose="020B0604020202020204" pitchFamily="34" charset="0"/>
              <a:cs typeface="Arial" panose="020B0604020202020204" pitchFamily="34" charset="0"/>
            </a:endParaRPr>
          </a:p>
          <a:p>
            <a:endParaRPr lang="en-US" altLang="zh-CN" sz="2100" dirty="0">
              <a:latin typeface="Arial" panose="020B0604020202020204" pitchFamily="34" charset="0"/>
              <a:cs typeface="Arial" panose="020B0604020202020204" pitchFamily="34" charset="0"/>
            </a:endParaRPr>
          </a:p>
          <a:p>
            <a:endParaRPr lang="zh-CN" altLang="zh-CN" sz="210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011459"/>
            <a:ext cx="2835082" cy="2835082"/>
          </a:xfrm>
          <a:prstGeom prst="rect">
            <a:avLst/>
          </a:prstGeom>
        </p:spPr>
      </p:pic>
      <p:sp>
        <p:nvSpPr>
          <p:cNvPr id="2" name="文本框 1">
            <a:extLst>
              <a:ext uri="{FF2B5EF4-FFF2-40B4-BE49-F238E27FC236}">
                <a16:creationId xmlns:a16="http://schemas.microsoft.com/office/drawing/2014/main" id="{F8A10D35-83C1-7ED5-1F4E-225808BB42E0}"/>
              </a:ext>
            </a:extLst>
          </p:cNvPr>
          <p:cNvSpPr txBox="1"/>
          <p:nvPr/>
        </p:nvSpPr>
        <p:spPr>
          <a:xfrm>
            <a:off x="2393011" y="1937337"/>
            <a:ext cx="5977421" cy="3993401"/>
          </a:xfrm>
          <a:prstGeom prst="rect">
            <a:avLst/>
          </a:prstGeom>
          <a:noFill/>
        </p:spPr>
        <p:txBody>
          <a:bodyPr wrap="square" rtlCol="0">
            <a:spAutoFit/>
          </a:bodyPr>
          <a:lstStyle/>
          <a:p>
            <a:pPr algn="just"/>
            <a:r>
              <a:rPr lang="en-US" altLang="zh-CN" sz="2400" kern="100" dirty="0" err="1">
                <a:latin typeface="Calibri" panose="020F0502020204030204" pitchFamily="34" charset="0"/>
                <a:ea typeface="宋体" panose="02010600030101010101" pitchFamily="2" charset="-122"/>
                <a:cs typeface="Times New Roman" panose="02020603050405020304" pitchFamily="18" charset="0"/>
              </a:rPr>
              <a:t>qilin</a:t>
            </a: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 diplomacy--As early as the Yongle period of the Ming Dynasty, Zheng He brought back many "</a:t>
            </a:r>
            <a:r>
              <a:rPr lang="en-US" altLang="zh-CN" sz="2400" kern="100" dirty="0" err="1">
                <a:latin typeface="Calibri" panose="020F0502020204030204" pitchFamily="34" charset="0"/>
                <a:ea typeface="宋体" panose="02010600030101010101" pitchFamily="2" charset="-122"/>
                <a:cs typeface="Times New Roman" panose="02020603050405020304" pitchFamily="18" charset="0"/>
              </a:rPr>
              <a:t>qilin</a:t>
            </a: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 (giraffes) from the African continent on his way to the West.</a:t>
            </a:r>
          </a:p>
          <a:p>
            <a:pPr algn="just"/>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In the early years of New China, in 1957, China gave the giant pandas Ping </a:t>
            </a:r>
            <a:r>
              <a:rPr lang="en-US" altLang="zh-CN" sz="2400" kern="100" dirty="0" err="1">
                <a:latin typeface="Calibri" panose="020F0502020204030204" pitchFamily="34" charset="0"/>
                <a:ea typeface="宋体" panose="02010600030101010101" pitchFamily="2" charset="-122"/>
                <a:cs typeface="Times New Roman" panose="02020603050405020304" pitchFamily="18" charset="0"/>
              </a:rPr>
              <a:t>Ping</a:t>
            </a: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 and An </a:t>
            </a:r>
            <a:r>
              <a:rPr lang="en-US" altLang="zh-CN" sz="2400" kern="100" dirty="0" err="1">
                <a:latin typeface="Calibri" panose="020F0502020204030204" pitchFamily="34" charset="0"/>
                <a:ea typeface="宋体" panose="02010600030101010101" pitchFamily="2" charset="-122"/>
                <a:cs typeface="Times New Roman" panose="02020603050405020304" pitchFamily="18" charset="0"/>
              </a:rPr>
              <a:t>An</a:t>
            </a: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 to the Soviet Union.</a:t>
            </a:r>
            <a:endParaRPr lang="zh-CN"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dirty="0">
                <a:latin typeface="Calibri" panose="020F0502020204030204" pitchFamily="34" charset="0"/>
                <a:ea typeface="宋体" panose="02010600030101010101" pitchFamily="2" charset="-122"/>
                <a:cs typeface="Times New Roman" panose="02020603050405020304" pitchFamily="18" charset="0"/>
              </a:rPr>
              <a:t>Vietnam, which is in the same socialist camp as China, also gave two Asian elephants to China in 1953.</a:t>
            </a:r>
            <a:endParaRPr lang="en-US" altLang="zh-CN" sz="2400" kern="100" dirty="0">
              <a:latin typeface="Calibri" panose="020F0502020204030204" pitchFamily="34" charset="0"/>
              <a:ea typeface="宋体" panose="02010600030101010101" pitchFamily="2" charset="-122"/>
              <a:cs typeface="Times New Roman" panose="02020603050405020304" pitchFamily="18" charset="0"/>
            </a:endParaRPr>
          </a:p>
          <a:p>
            <a:pPr algn="just"/>
            <a:endParaRPr lang="zh-CN" altLang="zh-CN" sz="1350" kern="100" dirty="0">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41" presetClass="entr" presetSubtype="0" fill="hold" grpId="0" nodeType="afterEffect" nodePh="1">
                                  <p:stCondLst>
                                    <p:cond delay="0"/>
                                  </p:stCondLst>
                                  <p:endCondLst>
                                    <p:cond evt="begin" delay="0">
                                      <p:tn val="9"/>
                                    </p:cond>
                                  </p:endCondLst>
                                  <p:iterate type="lt">
                                    <p:tmPct val="10000"/>
                                  </p:iterate>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20"/>
                                        </p:tgtEl>
                                        <p:attrNameLst>
                                          <p:attrName>ppt_y</p:attrName>
                                        </p:attrNameLst>
                                      </p:cBhvr>
                                      <p:tavLst>
                                        <p:tav tm="0">
                                          <p:val>
                                            <p:strVal val="#ppt_y"/>
                                          </p:val>
                                        </p:tav>
                                        <p:tav tm="100000">
                                          <p:val>
                                            <p:strVal val="#ppt_y"/>
                                          </p:val>
                                        </p:tav>
                                      </p:tavLst>
                                    </p:anim>
                                    <p:anim calcmode="lin" valueType="num">
                                      <p:cBhvr>
                                        <p:cTn id="13" dur="500" fill="hold"/>
                                        <p:tgtEl>
                                          <p:spTgt spid="20"/>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20"/>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altLang="zh-CN" dirty="0">
                <a:solidFill>
                  <a:srgbClr val="0E5772"/>
                </a:solidFill>
                <a:latin typeface="Arial" panose="020B0604020202020204" pitchFamily="34" charset="0"/>
                <a:cs typeface="Arial" panose="020B0604020202020204" pitchFamily="34" charset="0"/>
              </a:rPr>
              <a:t>S</a:t>
            </a:r>
            <a:r>
              <a:rPr lang="de-DE" altLang="zh-CN" dirty="0" err="1">
                <a:solidFill>
                  <a:srgbClr val="0E5772"/>
                </a:solidFill>
                <a:latin typeface="Arial" panose="020B0604020202020204" pitchFamily="34" charset="0"/>
                <a:cs typeface="Arial" panose="020B0604020202020204" pitchFamily="34" charset="0"/>
              </a:rPr>
              <a:t>tudents</a:t>
            </a:r>
            <a:r>
              <a:rPr lang="de-DE" altLang="zh-CN" dirty="0">
                <a:solidFill>
                  <a:srgbClr val="0E5772"/>
                </a:solidFill>
                <a:latin typeface="Arial" panose="020B0604020202020204" pitchFamily="34" charset="0"/>
                <a:cs typeface="Arial" panose="020B0604020202020204" pitchFamily="34" charset="0"/>
              </a:rPr>
              <a:t> </a:t>
            </a:r>
            <a:r>
              <a:rPr altLang="zh-CN" dirty="0">
                <a:solidFill>
                  <a:srgbClr val="0E5772"/>
                </a:solidFill>
                <a:latin typeface="Arial" panose="020B0604020202020204" pitchFamily="34" charset="0"/>
                <a:cs typeface="Arial" panose="020B0604020202020204" pitchFamily="34" charset="0"/>
              </a:rPr>
              <a:t>Introduction </a:t>
            </a:r>
            <a:r>
              <a:rPr lang="zh-CN" altLang="de-DE" dirty="0">
                <a:solidFill>
                  <a:srgbClr val="0E5772"/>
                </a:solidFill>
                <a:latin typeface="Arial" panose="020B0604020202020204" pitchFamily="34" charset="0"/>
                <a:cs typeface="Arial" panose="020B0604020202020204" pitchFamily="34" charset="0"/>
              </a:rPr>
              <a:t>自我介绍</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363272" cy="5465098"/>
          </a:xfrm>
        </p:spPr>
        <p:txBody>
          <a:bodyPr>
            <a:normAutofit fontScale="60000" lnSpcReduction="20000"/>
          </a:bodyPr>
          <a:lstStyle/>
          <a:p>
            <a:pPr marL="0" indent="0" eaLnBrk="1" hangingPunct="1">
              <a:buNone/>
            </a:pPr>
            <a:r>
              <a:rPr lang="de-DE" altLang="zh-CN" sz="2900" dirty="0">
                <a:latin typeface="Arial" panose="020B0604020202020204" pitchFamily="34" charset="0"/>
                <a:cs typeface="Arial" panose="020B0604020202020204" pitchFamily="34" charset="0"/>
              </a:rPr>
              <a:t>(</a:t>
            </a:r>
            <a:r>
              <a:rPr lang="de-DE" altLang="zh-CN" sz="2900" dirty="0" err="1">
                <a:latin typeface="Arial" panose="020B0604020202020204" pitchFamily="34" charset="0"/>
                <a:cs typeface="Arial" panose="020B0604020202020204" pitchFamily="34" charset="0"/>
              </a:rPr>
              <a:t>Later</a:t>
            </a:r>
            <a:r>
              <a:rPr lang="de-DE" altLang="zh-CN" sz="2900" dirty="0">
                <a:latin typeface="Arial" panose="020B0604020202020204" pitchFamily="34" charset="0"/>
                <a:cs typeface="Arial" panose="020B0604020202020204" pitchFamily="34" charset="0"/>
              </a:rPr>
              <a:t> also </a:t>
            </a:r>
            <a:r>
              <a:rPr lang="de-DE" altLang="zh-CN" sz="2900" dirty="0" err="1">
                <a:latin typeface="Arial" panose="020B0604020202020204" pitchFamily="34" charset="0"/>
                <a:cs typeface="Arial" panose="020B0604020202020204" pitchFamily="34" charset="0"/>
              </a:rPr>
              <a:t>introduce</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yourself</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shortly</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during</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the</a:t>
            </a:r>
            <a:r>
              <a:rPr lang="de-DE" altLang="zh-CN" sz="2900" dirty="0">
                <a:latin typeface="Arial" panose="020B0604020202020204" pitchFamily="34" charset="0"/>
                <a:cs typeface="Arial" panose="020B0604020202020204" pitchFamily="34" charset="0"/>
              </a:rPr>
              <a:t> Wiki Registration.)</a:t>
            </a: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Lukasz </a:t>
            </a:r>
            <a:r>
              <a:rPr lang="zh-CN" altLang="de-DE" sz="2900" dirty="0">
                <a:latin typeface="Arial" panose="020B0604020202020204" pitchFamily="34" charset="0"/>
                <a:cs typeface="Arial" panose="020B0604020202020204" pitchFamily="34" charset="0"/>
              </a:rPr>
              <a:t>黄旭明 </a:t>
            </a:r>
            <a:r>
              <a:rPr lang="de-DE" altLang="zh-CN" sz="2900" dirty="0">
                <a:latin typeface="Arial" panose="020B0604020202020204" pitchFamily="34" charset="0"/>
                <a:cs typeface="Arial" panose="020B0604020202020204" pitchFamily="34" charset="0"/>
              </a:rPr>
              <a:t>Huang </a:t>
            </a:r>
            <a:r>
              <a:rPr lang="de-DE" altLang="zh-CN" sz="2900" dirty="0" err="1">
                <a:latin typeface="Arial" panose="020B0604020202020204" pitchFamily="34" charset="0"/>
                <a:cs typeface="Arial" panose="020B0604020202020204" pitchFamily="34" charset="0"/>
              </a:rPr>
              <a:t>Xuming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茶文化 </a:t>
            </a:r>
            <a:r>
              <a:rPr lang="de-DE" altLang="zh-CN" sz="2900" dirty="0">
                <a:latin typeface="Arial" panose="020B0604020202020204" pitchFamily="34" charset="0"/>
                <a:cs typeface="Arial" panose="020B0604020202020204" pitchFamily="34" charset="0"/>
              </a:rPr>
              <a:t>Tea </a:t>
            </a:r>
            <a:r>
              <a:rPr lang="de-DE" altLang="zh-CN" sz="2900" dirty="0" err="1">
                <a:latin typeface="Arial" panose="020B0604020202020204" pitchFamily="34" charset="0"/>
                <a:cs typeface="Arial" panose="020B0604020202020204" pitchFamily="34" charset="0"/>
              </a:rPr>
              <a:t>culture</a:t>
            </a:r>
            <a:r>
              <a:rPr lang="de-DE" altLang="zh-CN" sz="2900" dirty="0">
                <a:latin typeface="Arial" panose="020B0604020202020204" pitchFamily="34" charset="0"/>
                <a:cs typeface="Arial" panose="020B0604020202020204" pitchFamily="34" charset="0"/>
              </a:rPr>
              <a:t> (</a:t>
            </a:r>
            <a:r>
              <a:rPr lang="de-DE" altLang="zh-CN" sz="2900" dirty="0" err="1">
                <a:latin typeface="Arial" panose="020B0604020202020204" pitchFamily="34" charset="0"/>
                <a:cs typeface="Arial" panose="020B0604020202020204" pitchFamily="34" charset="0"/>
              </a:rPr>
              <a:t>ceremony</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日语</a:t>
            </a:r>
            <a:r>
              <a:rPr lang="de-DE" altLang="zh-CN" sz="2900" dirty="0" err="1">
                <a:latin typeface="Arial" panose="020B0604020202020204" pitchFamily="34" charset="0"/>
                <a:cs typeface="Arial" panose="020B0604020202020204" pitchFamily="34" charset="0"/>
              </a:rPr>
              <a:t>Japanese</a:t>
            </a:r>
            <a:r>
              <a:rPr lang="zh-CN" altLang="de-DE" sz="2900" dirty="0">
                <a:latin typeface="Arial" panose="020B0604020202020204" pitchFamily="34" charset="0"/>
                <a:cs typeface="Arial" panose="020B0604020202020204" pitchFamily="34" charset="0"/>
              </a:rPr>
              <a:t>， 广州带</a:t>
            </a:r>
            <a:r>
              <a:rPr lang="de-DE" altLang="zh-CN" sz="2900" dirty="0">
                <a:latin typeface="Arial" panose="020B0604020202020204" pitchFamily="34" charset="0"/>
                <a:cs typeface="Arial" panose="020B0604020202020204" pitchFamily="34" charset="0"/>
              </a:rPr>
              <a:t>4</a:t>
            </a:r>
            <a:r>
              <a:rPr lang="zh-CN" altLang="de-DE" sz="2900" dirty="0">
                <a:latin typeface="Arial" panose="020B0604020202020204" pitchFamily="34" charset="0"/>
                <a:cs typeface="Arial" panose="020B0604020202020204" pitchFamily="34" charset="0"/>
              </a:rPr>
              <a:t>个月上广外</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Martyna </a:t>
            </a:r>
            <a:r>
              <a:rPr lang="zh-CN" altLang="de-DE" sz="2900" dirty="0">
                <a:latin typeface="Arial" panose="020B0604020202020204" pitchFamily="34" charset="0"/>
                <a:cs typeface="Arial" panose="020B0604020202020204" pitchFamily="34" charset="0"/>
              </a:rPr>
              <a:t>泊语丰 </a:t>
            </a:r>
            <a:r>
              <a:rPr lang="de-DE" altLang="zh-CN" sz="2900" dirty="0">
                <a:latin typeface="Arial" panose="020B0604020202020204" pitchFamily="34" charset="0"/>
                <a:cs typeface="Arial" panose="020B0604020202020204" pitchFamily="34" charset="0"/>
              </a:rPr>
              <a:t>Bo </a:t>
            </a:r>
            <a:r>
              <a:rPr lang="de-DE" altLang="zh-CN" sz="2900" dirty="0" err="1">
                <a:latin typeface="Arial" panose="020B0604020202020204" pitchFamily="34" charset="0"/>
                <a:cs typeface="Arial" panose="020B0604020202020204" pitchFamily="34" charset="0"/>
              </a:rPr>
              <a:t>Yufeng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 </a:t>
            </a:r>
            <a:r>
              <a:rPr lang="de-DE" altLang="zh-CN" sz="2900" dirty="0">
                <a:latin typeface="Arial" panose="020B0604020202020204" pitchFamily="34" charset="0"/>
                <a:cs typeface="Arial" panose="020B0604020202020204" pitchFamily="34" charset="0"/>
              </a:rPr>
              <a:t>High School </a:t>
            </a:r>
            <a:r>
              <a:rPr lang="zh-CN" altLang="de-DE" sz="2900" dirty="0">
                <a:latin typeface="Arial" panose="020B0604020202020204" pitchFamily="34" charset="0"/>
                <a:cs typeface="Arial" panose="020B0604020202020204" pitchFamily="34" charset="0"/>
              </a:rPr>
              <a:t>对亚洲语言感兴趣</a:t>
            </a:r>
            <a:r>
              <a:rPr lang="de-DE" altLang="zh-CN" sz="2900" dirty="0">
                <a:latin typeface="Arial" panose="020B0604020202020204" pitchFamily="34" charset="0"/>
                <a:cs typeface="Arial" panose="020B0604020202020204" pitchFamily="34" charset="0"/>
              </a:rPr>
              <a:t>: Asian </a:t>
            </a:r>
            <a:r>
              <a:rPr lang="de-DE" altLang="zh-CN" sz="2900" dirty="0" err="1">
                <a:latin typeface="Arial" panose="020B0604020202020204" pitchFamily="34" charset="0"/>
                <a:cs typeface="Arial" panose="020B0604020202020204" pitchFamily="34" charset="0"/>
              </a:rPr>
              <a:t>languages</a:t>
            </a:r>
            <a:r>
              <a:rPr lang="de-DE" altLang="zh-CN" sz="2900" dirty="0">
                <a:latin typeface="Arial" panose="020B0604020202020204" pitchFamily="34" charset="0"/>
                <a:cs typeface="Arial" panose="020B0604020202020204" pitchFamily="34" charset="0"/>
              </a:rPr>
              <a:t> =&gt; Chinese, </a:t>
            </a:r>
            <a:r>
              <a:rPr lang="zh-CN" altLang="de-DE" sz="2900" dirty="0">
                <a:latin typeface="Arial" panose="020B0604020202020204" pitchFamily="34" charset="0"/>
                <a:cs typeface="Arial" panose="020B0604020202020204" pitchFamily="34" charset="0"/>
              </a:rPr>
              <a:t>国际企业？</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Alicja </a:t>
            </a:r>
            <a:r>
              <a:rPr lang="zh-CN" altLang="de-DE" sz="2900" dirty="0">
                <a:latin typeface="Arial" panose="020B0604020202020204" pitchFamily="34" charset="0"/>
                <a:cs typeface="Arial" panose="020B0604020202020204" pitchFamily="34" charset="0"/>
              </a:rPr>
              <a:t>柯之川 </a:t>
            </a:r>
            <a:r>
              <a:rPr lang="de-DE" altLang="zh-CN" sz="2900" dirty="0">
                <a:latin typeface="Arial" panose="020B0604020202020204" pitchFamily="34" charset="0"/>
                <a:cs typeface="Arial" panose="020B0604020202020204" pitchFamily="34" charset="0"/>
              </a:rPr>
              <a:t>Ke </a:t>
            </a:r>
            <a:r>
              <a:rPr lang="de-DE" altLang="zh-CN" sz="2900" dirty="0" err="1">
                <a:latin typeface="Arial" panose="020B0604020202020204" pitchFamily="34" charset="0"/>
                <a:cs typeface="Arial" panose="020B0604020202020204" pitchFamily="34" charset="0"/>
              </a:rPr>
              <a:t>Zhichuan</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高中：语言很有用，找了挑战，对航空业感兴趣</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Marianna </a:t>
            </a:r>
            <a:r>
              <a:rPr lang="zh-CN" altLang="de-DE" sz="2900" dirty="0">
                <a:latin typeface="Arial" panose="020B0604020202020204" pitchFamily="34" charset="0"/>
                <a:cs typeface="Arial" panose="020B0604020202020204" pitchFamily="34" charset="0"/>
              </a:rPr>
              <a:t>麻亮 </a:t>
            </a:r>
            <a:r>
              <a:rPr lang="de-DE" altLang="zh-CN" sz="2900" dirty="0">
                <a:latin typeface="Arial" panose="020B0604020202020204" pitchFamily="34" charset="0"/>
                <a:cs typeface="Arial" panose="020B0604020202020204" pitchFamily="34" charset="0"/>
              </a:rPr>
              <a:t>Ma Liang, </a:t>
            </a:r>
            <a:r>
              <a:rPr lang="zh-CN" altLang="de-DE" sz="2900" dirty="0">
                <a:latin typeface="Arial" panose="020B0604020202020204" pitchFamily="34" charset="0"/>
                <a:cs typeface="Arial" panose="020B0604020202020204" pitchFamily="34" charset="0"/>
              </a:rPr>
              <a:t>喜欢语言，挑战，翻译</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Kalina </a:t>
            </a:r>
            <a:r>
              <a:rPr lang="zh-CN" altLang="de-DE" sz="2900" dirty="0">
                <a:latin typeface="Arial" panose="020B0604020202020204" pitchFamily="34" charset="0"/>
                <a:cs typeface="Arial" panose="020B0604020202020204" pitchFamily="34" charset="0"/>
              </a:rPr>
              <a:t>吴凯庭 </a:t>
            </a:r>
            <a:r>
              <a:rPr lang="de-DE" altLang="zh-CN" sz="2900" dirty="0">
                <a:latin typeface="Arial" panose="020B0604020202020204" pitchFamily="34" charset="0"/>
                <a:cs typeface="Arial" panose="020B0604020202020204" pitchFamily="34" charset="0"/>
              </a:rPr>
              <a:t>Wu </a:t>
            </a:r>
            <a:r>
              <a:rPr lang="de-DE" altLang="zh-CN" sz="2900" dirty="0" err="1">
                <a:latin typeface="Arial" panose="020B0604020202020204" pitchFamily="34" charset="0"/>
                <a:cs typeface="Arial" panose="020B0604020202020204" pitchFamily="34" charset="0"/>
              </a:rPr>
              <a:t>Kaiting</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高中：要学一个跟学校的专业完全不一样的，</a:t>
            </a:r>
            <a:r>
              <a:rPr lang="de-DE" altLang="zh-CN" sz="2900" dirty="0">
                <a:latin typeface="Arial" panose="020B0604020202020204" pitchFamily="34" charset="0"/>
                <a:cs typeface="Arial" panose="020B0604020202020204" pitchFamily="34" charset="0"/>
              </a:rPr>
              <a:t>Gdansk BA</a:t>
            </a:r>
            <a:r>
              <a:rPr lang="zh-CN" altLang="de-DE" sz="2900" dirty="0">
                <a:latin typeface="Arial" panose="020B0604020202020204" pitchFamily="34" charset="0"/>
                <a:cs typeface="Arial" panose="020B0604020202020204" pitchFamily="34" charset="0"/>
              </a:rPr>
              <a:t>，中国历史（基督教）跟欧洲的不同，有意思，中文老师，作家（幻想小说）</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Izabela </a:t>
            </a:r>
            <a:r>
              <a:rPr lang="zh-CN" altLang="de-DE" sz="2900" dirty="0">
                <a:latin typeface="Arial" panose="020B0604020202020204" pitchFamily="34" charset="0"/>
                <a:cs typeface="Arial" panose="020B0604020202020204" pitchFamily="34" charset="0"/>
              </a:rPr>
              <a:t>夏颖姗 </a:t>
            </a:r>
            <a:r>
              <a:rPr lang="de-DE" altLang="zh-CN" sz="2900" dirty="0">
                <a:latin typeface="Arial" panose="020B0604020202020204" pitchFamily="34" charset="0"/>
                <a:cs typeface="Arial" panose="020B0604020202020204" pitchFamily="34" charset="0"/>
              </a:rPr>
              <a:t>Xia </a:t>
            </a:r>
            <a:r>
              <a:rPr lang="de-DE" altLang="zh-CN" sz="2900" dirty="0" err="1">
                <a:latin typeface="Arial" panose="020B0604020202020204" pitchFamily="34" charset="0"/>
                <a:cs typeface="Arial" panose="020B0604020202020204" pitchFamily="34" charset="0"/>
              </a:rPr>
              <a:t>Yingshan</a:t>
            </a:r>
            <a:r>
              <a:rPr lang="zh-CN" altLang="de-DE" sz="2900" dirty="0">
                <a:latin typeface="Arial" panose="020B0604020202020204" pitchFamily="34" charset="0"/>
                <a:cs typeface="Arial" panose="020B0604020202020204" pitchFamily="34" charset="0"/>
              </a:rPr>
              <a:t>，克拉科夫，韩语，口译？英语、德语、拉丁语等等</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Aleksandra </a:t>
            </a:r>
            <a:r>
              <a:rPr lang="zh-CN" altLang="de-DE" sz="2900" dirty="0">
                <a:latin typeface="Arial" panose="020B0604020202020204" pitchFamily="34" charset="0"/>
                <a:cs typeface="Arial" panose="020B0604020202020204" pitchFamily="34" charset="0"/>
              </a:rPr>
              <a:t>韩美琳</a:t>
            </a:r>
            <a:r>
              <a:rPr lang="de-DE" altLang="zh-CN" sz="2900" dirty="0">
                <a:latin typeface="Arial" panose="020B0604020202020204" pitchFamily="34" charset="0"/>
                <a:cs typeface="Arial" panose="020B0604020202020204" pitchFamily="34" charset="0"/>
              </a:rPr>
              <a:t> Han </a:t>
            </a:r>
            <a:r>
              <a:rPr lang="de-DE" altLang="zh-CN" sz="2900" dirty="0" err="1">
                <a:latin typeface="Arial" panose="020B0604020202020204" pitchFamily="34" charset="0"/>
                <a:cs typeface="Arial" panose="020B0604020202020204" pitchFamily="34" charset="0"/>
              </a:rPr>
              <a:t>Meilin</a:t>
            </a:r>
            <a:r>
              <a:rPr lang="zh-CN" altLang="de-DE" sz="2900" dirty="0">
                <a:latin typeface="Arial" panose="020B0604020202020204" pitchFamily="34" charset="0"/>
                <a:cs typeface="Arial" panose="020B0604020202020204" pitchFamily="34" charset="0"/>
              </a:rPr>
              <a:t>，喜欢语言，对亚洲文化感兴趣，原来喜欢韩语，然后中文，学过德语、西班牙语、英文</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Weronika </a:t>
            </a:r>
            <a:r>
              <a:rPr lang="zh-CN" altLang="de-DE" sz="2900" dirty="0">
                <a:latin typeface="Arial" panose="020B0604020202020204" pitchFamily="34" charset="0"/>
                <a:cs typeface="Arial" panose="020B0604020202020204" pitchFamily="34" charset="0"/>
              </a:rPr>
              <a:t>舒然</a:t>
            </a:r>
            <a:r>
              <a:rPr lang="de-DE" altLang="zh-CN" sz="2900" dirty="0">
                <a:latin typeface="Arial" panose="020B0604020202020204" pitchFamily="34" charset="0"/>
                <a:cs typeface="Arial" panose="020B0604020202020204" pitchFamily="34" charset="0"/>
              </a:rPr>
              <a:t> Shu Ran</a:t>
            </a:r>
            <a:r>
              <a:rPr lang="zh-CN" altLang="de-DE" sz="2900" dirty="0">
                <a:latin typeface="Arial" panose="020B0604020202020204" pitchFamily="34" charset="0"/>
                <a:cs typeface="Arial" panose="020B0604020202020204" pitchFamily="34" charset="0"/>
              </a:rPr>
              <a:t>，</a:t>
            </a:r>
            <a:r>
              <a:rPr lang="de-DE" altLang="zh-CN" sz="2900" dirty="0">
                <a:latin typeface="Arial" panose="020B0604020202020204" pitchFamily="34" charset="0"/>
                <a:cs typeface="Arial" panose="020B0604020202020204" pitchFamily="34" charset="0"/>
              </a:rPr>
              <a:t>Gdansk</a:t>
            </a:r>
            <a:r>
              <a:rPr lang="zh-CN" altLang="de-DE" sz="2900" dirty="0">
                <a:latin typeface="Arial" panose="020B0604020202020204" pitchFamily="34" charset="0"/>
                <a:cs typeface="Arial" panose="020B0604020202020204" pitchFamily="34" charset="0"/>
              </a:rPr>
              <a:t>，对外汉语老师、对外英语老师</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Daria </a:t>
            </a:r>
            <a:r>
              <a:rPr lang="zh-CN" altLang="de-DE" sz="2900" dirty="0">
                <a:latin typeface="Arial" panose="020B0604020202020204" pitchFamily="34" charset="0"/>
                <a:cs typeface="Arial" panose="020B0604020202020204" pitchFamily="34" charset="0"/>
              </a:rPr>
              <a:t>史蕤 </a:t>
            </a:r>
            <a:r>
              <a:rPr lang="de-DE" altLang="zh-CN" sz="2900" dirty="0">
                <a:latin typeface="Arial" panose="020B0604020202020204" pitchFamily="34" charset="0"/>
                <a:cs typeface="Arial" panose="020B0604020202020204" pitchFamily="34" charset="0"/>
              </a:rPr>
              <a:t>Shi Rui, Torun </a:t>
            </a:r>
            <a:r>
              <a:rPr lang="zh-CN" altLang="de-DE" sz="2900" dirty="0">
                <a:latin typeface="Arial" panose="020B0604020202020204" pitchFamily="34" charset="0"/>
                <a:cs typeface="Arial" panose="020B0604020202020204" pitchFamily="34" charset="0"/>
              </a:rPr>
              <a:t>大学（于台湾高雄留学</a:t>
            </a:r>
            <a:r>
              <a:rPr lang="de-DE" altLang="zh-CN" sz="2900" dirty="0">
                <a:latin typeface="Arial" panose="020B0604020202020204" pitchFamily="34" charset="0"/>
                <a:cs typeface="Arial" panose="020B0604020202020204" pitchFamily="34" charset="0"/>
              </a:rPr>
              <a:t>9</a:t>
            </a:r>
            <a:r>
              <a:rPr lang="zh-CN" altLang="de-DE" sz="2900" dirty="0">
                <a:latin typeface="Arial" panose="020B0604020202020204" pitchFamily="34" charset="0"/>
                <a:cs typeface="Arial" panose="020B0604020202020204" pitchFamily="34" charset="0"/>
              </a:rPr>
              <a:t>个月），远东文化系，中国文学，要一份安静的工作</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Milena </a:t>
            </a:r>
            <a:r>
              <a:rPr lang="de-DE" altLang="zh-CN" sz="2900" dirty="0" err="1">
                <a:latin typeface="Arial" panose="020B0604020202020204" pitchFamily="34" charset="0"/>
                <a:cs typeface="Arial" panose="020B0604020202020204" pitchFamily="34" charset="0"/>
              </a:rPr>
              <a:t>Szczechowska</a:t>
            </a:r>
            <a:r>
              <a:rPr lang="de-DE" altLang="zh-CN" sz="2900" dirty="0">
                <a:latin typeface="Arial" panose="020B0604020202020204" pitchFamily="34" charset="0"/>
                <a:cs typeface="Arial" panose="020B0604020202020204" pitchFamily="34" charset="0"/>
              </a:rPr>
              <a:t> Torun </a:t>
            </a:r>
            <a:r>
              <a:rPr lang="zh-CN" altLang="de-DE" sz="2900" dirty="0">
                <a:latin typeface="Arial" panose="020B0604020202020204" pitchFamily="34" charset="0"/>
                <a:cs typeface="Arial" panose="020B0604020202020204" pitchFamily="34" charset="0"/>
              </a:rPr>
              <a:t>大学（于台湾高雄留学</a:t>
            </a:r>
            <a:r>
              <a:rPr lang="de-DE" altLang="zh-CN" sz="2900" dirty="0">
                <a:latin typeface="Arial" panose="020B0604020202020204" pitchFamily="34" charset="0"/>
                <a:cs typeface="Arial" panose="020B0604020202020204" pitchFamily="34" charset="0"/>
              </a:rPr>
              <a:t>9</a:t>
            </a:r>
            <a:r>
              <a:rPr lang="zh-CN" altLang="de-DE" sz="2900" dirty="0">
                <a:latin typeface="Arial" panose="020B0604020202020204" pitchFamily="34" charset="0"/>
                <a:cs typeface="Arial" panose="020B0604020202020204" pitchFamily="34" charset="0"/>
              </a:rPr>
              <a:t>个月），中国文学老师</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r>
              <a:rPr lang="de-DE" altLang="zh-CN" sz="2900" dirty="0">
                <a:latin typeface="Arial" panose="020B0604020202020204" pitchFamily="34" charset="0"/>
                <a:cs typeface="Arial" panose="020B0604020202020204" pitchFamily="34" charset="0"/>
              </a:rPr>
              <a:t>Milena </a:t>
            </a:r>
            <a:r>
              <a:rPr lang="de-DE" altLang="zh-CN" sz="2900" dirty="0" err="1">
                <a:latin typeface="Arial" panose="020B0604020202020204" pitchFamily="34" charset="0"/>
                <a:cs typeface="Arial" panose="020B0604020202020204" pitchFamily="34" charset="0"/>
              </a:rPr>
              <a:t>Swieboda</a:t>
            </a:r>
            <a:r>
              <a:rPr lang="de-DE" altLang="zh-CN" sz="2900" dirty="0">
                <a:latin typeface="Arial" panose="020B0604020202020204" pitchFamily="34" charset="0"/>
                <a:cs typeface="Arial" panose="020B0604020202020204" pitchFamily="34" charset="0"/>
              </a:rPr>
              <a:t> </a:t>
            </a:r>
            <a:r>
              <a:rPr lang="zh-CN" altLang="de-DE" sz="2900" dirty="0">
                <a:latin typeface="Arial" panose="020B0604020202020204" pitchFamily="34" charset="0"/>
                <a:cs typeface="Arial" panose="020B0604020202020204" pitchFamily="34" charset="0"/>
              </a:rPr>
              <a:t>米兰 </a:t>
            </a:r>
            <a:r>
              <a:rPr lang="de-DE" altLang="zh-CN" sz="2900" dirty="0">
                <a:latin typeface="Arial" panose="020B0604020202020204" pitchFamily="34" charset="0"/>
                <a:cs typeface="Arial" panose="020B0604020202020204" pitchFamily="34" charset="0"/>
              </a:rPr>
              <a:t>Mi Lan</a:t>
            </a:r>
            <a:r>
              <a:rPr lang="zh-CN" altLang="de-DE" sz="2900" dirty="0">
                <a:latin typeface="Arial" panose="020B0604020202020204" pitchFamily="34" charset="0"/>
                <a:cs typeface="Arial" panose="020B0604020202020204" pitchFamily="34" charset="0"/>
              </a:rPr>
              <a:t>，高中已经开始学中文，要当翻译（笔译）</a:t>
            </a:r>
            <a:endParaRPr lang="de-DE" altLang="zh-CN" sz="2900" dirty="0">
              <a:latin typeface="Arial" panose="020B0604020202020204" pitchFamily="34" charset="0"/>
              <a:cs typeface="Arial" panose="020B0604020202020204" pitchFamily="34" charset="0"/>
            </a:endParaRPr>
          </a:p>
          <a:p>
            <a:pPr marL="514350" indent="-514350" eaLnBrk="1" hangingPunct="1">
              <a:buFont typeface="+mj-lt"/>
              <a:buAutoNum type="arabicPeriod"/>
            </a:pPr>
            <a:endParaRPr lang="de-DE" altLang="zh-CN" sz="3300" dirty="0">
              <a:latin typeface="Arial" panose="020B0604020202020204" pitchFamily="34" charset="0"/>
              <a:cs typeface="Arial" panose="020B0604020202020204" pitchFamily="34" charset="0"/>
            </a:endParaRPr>
          </a:p>
          <a:p>
            <a:pPr eaLnBrk="1" hangingPunct="1">
              <a:buFont typeface="+mj-lt"/>
              <a:buAutoNum type="arabicPeriod"/>
            </a:pPr>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1294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9287" y="857250"/>
            <a:ext cx="2414006" cy="2414006"/>
          </a:xfrm>
          <a:prstGeom prst="rect">
            <a:avLst/>
          </a:prstGeom>
        </p:spPr>
      </p:pic>
      <p:sp>
        <p:nvSpPr>
          <p:cNvPr id="17" name="文本框 16"/>
          <p:cNvSpPr txBox="1"/>
          <p:nvPr/>
        </p:nvSpPr>
        <p:spPr>
          <a:xfrm>
            <a:off x="340510" y="1086356"/>
            <a:ext cx="3870224" cy="507831"/>
          </a:xfrm>
          <a:prstGeom prst="rect">
            <a:avLst/>
          </a:prstGeom>
          <a:noFill/>
        </p:spPr>
        <p:txBody>
          <a:bodyPr wrap="square" rtlCol="0">
            <a:spAutoFit/>
          </a:bodyPr>
          <a:lstStyle/>
          <a:p>
            <a:r>
              <a:rPr lang="en-US" altLang="zh-CN" sz="2700" b="1" dirty="0">
                <a:solidFill>
                  <a:srgbClr val="E7E6E6">
                    <a:lumMod val="50000"/>
                  </a:srgbClr>
                </a:solidFill>
                <a:latin typeface="叶根友圆趣卡通08" panose="02010601030101010101" pitchFamily="2" charset="-122"/>
                <a:ea typeface="叶根友圆趣卡通08" panose="02010601030101010101" pitchFamily="2" charset="-122"/>
              </a:rPr>
              <a:t>History</a:t>
            </a:r>
            <a:endParaRPr lang="zh-CN" altLang="en-US" sz="2700" b="1" dirty="0">
              <a:solidFill>
                <a:srgbClr val="E7E6E6">
                  <a:lumMod val="50000"/>
                </a:srgbClr>
              </a:solidFill>
              <a:latin typeface="叶根友圆趣卡通08" panose="02010601030101010101" pitchFamily="2" charset="-122"/>
              <a:ea typeface="叶根友圆趣卡通08" panose="02010601030101010101" pitchFamily="2" charset="-122"/>
            </a:endParaRPr>
          </a:p>
        </p:txBody>
      </p:sp>
      <p:sp>
        <p:nvSpPr>
          <p:cNvPr id="2" name="文本框 1">
            <a:extLst>
              <a:ext uri="{FF2B5EF4-FFF2-40B4-BE49-F238E27FC236}">
                <a16:creationId xmlns:a16="http://schemas.microsoft.com/office/drawing/2014/main" id="{7AF5A16F-6A7B-291D-97DF-8B582AE1DC4E}"/>
              </a:ext>
            </a:extLst>
          </p:cNvPr>
          <p:cNvSpPr txBox="1"/>
          <p:nvPr/>
        </p:nvSpPr>
        <p:spPr>
          <a:xfrm>
            <a:off x="340510" y="1710691"/>
            <a:ext cx="7151531" cy="4570482"/>
          </a:xfrm>
          <a:prstGeom prst="rect">
            <a:avLst/>
          </a:prstGeom>
          <a:noFill/>
        </p:spPr>
        <p:txBody>
          <a:bodyPr wrap="square" rtlCol="0">
            <a:spAutoFit/>
          </a:bodyPr>
          <a:lstStyle/>
          <a:p>
            <a:r>
              <a:rPr lang="en-US" altLang="zh-CN" sz="2100" kern="100" dirty="0">
                <a:latin typeface="Arial" panose="020B0604020202020204" pitchFamily="34" charset="0"/>
                <a:ea typeface="宋体" panose="02010600030101010101" pitchFamily="2" charset="-122"/>
                <a:cs typeface="Arial" panose="020B0604020202020204" pitchFamily="34" charset="0"/>
              </a:rPr>
              <a:t>It</a:t>
            </a:r>
            <a:r>
              <a:rPr lang="en-US" altLang="zh-CN" sz="2100" kern="100" dirty="0">
                <a:latin typeface="Calibri" panose="020F0502020204030204" pitchFamily="34" charset="0"/>
                <a:ea typeface="宋体" panose="02010600030101010101" pitchFamily="2" charset="-122"/>
                <a:cs typeface="Times New Roman" panose="02020603050405020304" pitchFamily="18" charset="0"/>
              </a:rPr>
              <a:t> </a:t>
            </a:r>
            <a:r>
              <a:rPr lang="en-US" altLang="zh-CN" sz="2100" kern="100" dirty="0">
                <a:latin typeface="Arial" panose="020B0604020202020204" pitchFamily="34" charset="0"/>
                <a:ea typeface="宋体" panose="02010600030101010101" pitchFamily="2" charset="-122"/>
                <a:cs typeface="Arial" panose="020B0604020202020204" pitchFamily="34" charset="0"/>
              </a:rPr>
              <a:t>begins with Wu </a:t>
            </a:r>
            <a:r>
              <a:rPr lang="en-US" altLang="zh-CN" sz="2100" kern="100" dirty="0" err="1">
                <a:latin typeface="Arial" panose="020B0604020202020204" pitchFamily="34" charset="0"/>
                <a:ea typeface="宋体" panose="02010600030101010101" pitchFamily="2" charset="-122"/>
                <a:cs typeface="Arial" panose="020B0604020202020204" pitchFamily="34" charset="0"/>
              </a:rPr>
              <a:t>Zetian</a:t>
            </a:r>
            <a:r>
              <a:rPr lang="en-US" altLang="zh-CN" sz="2100" kern="100" dirty="0">
                <a:latin typeface="Arial" panose="020B0604020202020204" pitchFamily="34" charset="0"/>
                <a:ea typeface="宋体" panose="02010600030101010101" pitchFamily="2" charset="-122"/>
                <a:cs typeface="Arial" panose="020B0604020202020204" pitchFamily="34" charset="0"/>
              </a:rPr>
              <a:t>. Wu </a:t>
            </a:r>
            <a:r>
              <a:rPr lang="en-US" altLang="zh-CN" sz="2100" kern="100" dirty="0" err="1">
                <a:latin typeface="Arial" panose="020B0604020202020204" pitchFamily="34" charset="0"/>
                <a:ea typeface="宋体" panose="02010600030101010101" pitchFamily="2" charset="-122"/>
                <a:cs typeface="Arial" panose="020B0604020202020204" pitchFamily="34" charset="0"/>
              </a:rPr>
              <a:t>Zetian</a:t>
            </a:r>
            <a:r>
              <a:rPr lang="en-US" altLang="zh-CN" sz="2100" kern="100" dirty="0">
                <a:latin typeface="Arial" panose="020B0604020202020204" pitchFamily="34" charset="0"/>
                <a:ea typeface="宋体" panose="02010600030101010101" pitchFamily="2" charset="-122"/>
                <a:cs typeface="Arial" panose="020B0604020202020204" pitchFamily="34" charset="0"/>
              </a:rPr>
              <a:t> gave two "white bears" and 70 furs to Japanese Emperor. </a:t>
            </a:r>
          </a:p>
          <a:p>
            <a:r>
              <a:rPr lang="en-US" altLang="zh-CN" sz="2100" kern="100" dirty="0">
                <a:latin typeface="Arial" panose="020B0604020202020204" pitchFamily="34" charset="0"/>
                <a:ea typeface="宋体" panose="02010600030101010101" pitchFamily="2" charset="-122"/>
                <a:cs typeface="Arial" panose="020B0604020202020204" pitchFamily="34" charset="0"/>
              </a:rPr>
              <a:t>Technically speaking, the first time giant panda served as the highest-level national gift was in 1941 when the Song sisters, Song Ailing and Song </a:t>
            </a:r>
            <a:r>
              <a:rPr lang="en-US" altLang="zh-CN" sz="2100" kern="100" dirty="0" err="1">
                <a:latin typeface="Arial" panose="020B0604020202020204" pitchFamily="34" charset="0"/>
                <a:ea typeface="宋体" panose="02010600030101010101" pitchFamily="2" charset="-122"/>
                <a:cs typeface="Arial" panose="020B0604020202020204" pitchFamily="34" charset="0"/>
              </a:rPr>
              <a:t>Meiling</a:t>
            </a:r>
            <a:r>
              <a:rPr lang="en-US" altLang="zh-CN" sz="2100" kern="100" dirty="0">
                <a:latin typeface="Arial" panose="020B0604020202020204" pitchFamily="34" charset="0"/>
                <a:ea typeface="宋体" panose="02010600030101010101" pitchFamily="2" charset="-122"/>
                <a:cs typeface="Arial" panose="020B0604020202020204" pitchFamily="34" charset="0"/>
              </a:rPr>
              <a:t> presented a pair of pandas to the United States as a token of appreciation for their relief of Chinese refugees.</a:t>
            </a:r>
          </a:p>
          <a:p>
            <a:r>
              <a:rPr lang="en-US" altLang="zh-CN" sz="2100" kern="100" dirty="0">
                <a:latin typeface="Arial" panose="020B0604020202020204" pitchFamily="34" charset="0"/>
                <a:ea typeface="宋体" panose="02010600030101010101" pitchFamily="2" charset="-122"/>
                <a:cs typeface="Arial" panose="020B0604020202020204" pitchFamily="34" charset="0"/>
              </a:rPr>
              <a:t>China's most famous "panda diplomacy" dates back to 1972, when President Nixon's visit to China. Premier Zhou Enlai announced at a banquet to welcome President Nixon that giant pandas </a:t>
            </a:r>
            <a:r>
              <a:rPr lang="en-US" altLang="zh-CN" sz="2100" kern="100" dirty="0" err="1">
                <a:latin typeface="Arial" panose="020B0604020202020204" pitchFamily="34" charset="0"/>
                <a:ea typeface="宋体" panose="02010600030101010101" pitchFamily="2" charset="-122"/>
                <a:cs typeface="Arial" panose="020B0604020202020204" pitchFamily="34" charset="0"/>
              </a:rPr>
              <a:t>Lingling</a:t>
            </a:r>
            <a:r>
              <a:rPr lang="en-US" altLang="zh-CN" sz="2100" kern="100" dirty="0">
                <a:latin typeface="Arial" panose="020B0604020202020204" pitchFamily="34" charset="0"/>
                <a:ea typeface="宋体" panose="02010600030101010101" pitchFamily="2" charset="-122"/>
                <a:cs typeface="Arial" panose="020B0604020202020204" pitchFamily="34" charset="0"/>
              </a:rPr>
              <a:t> and </a:t>
            </a:r>
            <a:r>
              <a:rPr lang="en-US" altLang="zh-CN" sz="2100" kern="100" dirty="0" err="1">
                <a:latin typeface="Arial" panose="020B0604020202020204" pitchFamily="34" charset="0"/>
                <a:ea typeface="宋体" panose="02010600030101010101" pitchFamily="2" charset="-122"/>
                <a:cs typeface="Arial" panose="020B0604020202020204" pitchFamily="34" charset="0"/>
              </a:rPr>
              <a:t>Xingxing</a:t>
            </a:r>
            <a:r>
              <a:rPr lang="en-US" altLang="zh-CN" sz="2100" kern="100" dirty="0">
                <a:latin typeface="Arial" panose="020B0604020202020204" pitchFamily="34" charset="0"/>
                <a:ea typeface="宋体" panose="02010600030101010101" pitchFamily="2" charset="-122"/>
                <a:cs typeface="Arial" panose="020B0604020202020204" pitchFamily="34" charset="0"/>
              </a:rPr>
              <a:t> would be given to the United States.</a:t>
            </a:r>
          </a:p>
          <a:p>
            <a:endParaRPr lang="zh-CN" altLang="zh-CN" sz="2100" kern="100" dirty="0">
              <a:latin typeface="Arial" panose="020B0604020202020204" pitchFamily="34" charset="0"/>
              <a:ea typeface="宋体" panose="02010600030101010101" pitchFamily="2" charset="-122"/>
              <a:cs typeface="Arial" panose="020B0604020202020204" pitchFamily="34" charset="0"/>
            </a:endParaRPr>
          </a:p>
          <a:p>
            <a:endParaRPr lang="zh-CN" altLang="en-US"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7740190-5701-435A-D80C-557D214DE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60" y="857250"/>
            <a:ext cx="5105690" cy="2949089"/>
          </a:xfrm>
          <a:prstGeom prst="rect">
            <a:avLst/>
          </a:prstGeom>
        </p:spPr>
      </p:pic>
      <p:pic>
        <p:nvPicPr>
          <p:cNvPr id="12" name="图片 11">
            <a:extLst>
              <a:ext uri="{FF2B5EF4-FFF2-40B4-BE49-F238E27FC236}">
                <a16:creationId xmlns:a16="http://schemas.microsoft.com/office/drawing/2014/main" id="{8E7707D0-F8CD-E6D6-A85F-E4F0A3DE67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166" y="3074846"/>
            <a:ext cx="3571875" cy="26789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607" y="1596279"/>
            <a:ext cx="5996735" cy="2384473"/>
          </a:xfrm>
          <a:prstGeom prst="rect">
            <a:avLst/>
          </a:prstGeom>
        </p:spPr>
      </p:pic>
      <p:sp>
        <p:nvSpPr>
          <p:cNvPr id="6" name="新月形 5"/>
          <p:cNvSpPr/>
          <p:nvPr/>
        </p:nvSpPr>
        <p:spPr>
          <a:xfrm rot="16381281">
            <a:off x="1942578" y="475343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叶根友圆趣卡通08" panose="02010601030101010101" pitchFamily="2" charset="-122"/>
            </a:endParaRPr>
          </a:p>
        </p:txBody>
      </p:sp>
      <p:sp>
        <p:nvSpPr>
          <p:cNvPr id="14" name="文本框 13"/>
          <p:cNvSpPr txBox="1"/>
          <p:nvPr/>
        </p:nvSpPr>
        <p:spPr>
          <a:xfrm>
            <a:off x="3837497" y="2405018"/>
            <a:ext cx="1592104" cy="600164"/>
          </a:xfrm>
          <a:prstGeom prst="rect">
            <a:avLst/>
          </a:prstGeom>
          <a:noFill/>
        </p:spPr>
        <p:txBody>
          <a:bodyPr wrap="none" rtlCol="0">
            <a:spAutoFit/>
          </a:bodyPr>
          <a:lstStyle/>
          <a:p>
            <a:pPr algn="ctr"/>
            <a:r>
              <a:rPr lang="en-US" altLang="zh-CN"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rPr>
              <a:t>Means</a:t>
            </a:r>
            <a:endParaRPr lang="zh-CN" altLang="en-US"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0838"/>
            <a:ext cx="9144000" cy="2853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7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0002" y="1087856"/>
            <a:ext cx="5119338" cy="507831"/>
          </a:xfrm>
          <a:prstGeom prst="rect">
            <a:avLst/>
          </a:prstGeom>
          <a:noFill/>
        </p:spPr>
        <p:txBody>
          <a:bodyPr wrap="square" rtlCol="0">
            <a:spAutoFit/>
          </a:bodyPr>
          <a:lstStyle/>
          <a:p>
            <a:r>
              <a:rPr lang="en-US" altLang="zh-CN" sz="2700" b="1" dirty="0">
                <a:solidFill>
                  <a:srgbClr val="E7E6E6">
                    <a:lumMod val="50000"/>
                  </a:srgbClr>
                </a:solidFill>
                <a:latin typeface="叶根友圆趣卡通08" panose="02010601030101010101" pitchFamily="2" charset="-122"/>
                <a:ea typeface="叶根友圆趣卡通08" panose="02010601030101010101" pitchFamily="2" charset="-122"/>
              </a:rPr>
              <a:t>Panda Touring and Leasing</a:t>
            </a:r>
            <a:endParaRPr lang="zh-CN" altLang="en-US" sz="2700" b="1" dirty="0">
              <a:solidFill>
                <a:srgbClr val="E7E6E6">
                  <a:lumMod val="50000"/>
                </a:srgbClr>
              </a:solidFill>
              <a:latin typeface="叶根友圆趣卡通08" panose="02010601030101010101" pitchFamily="2" charset="-122"/>
              <a:ea typeface="叶根友圆趣卡通08" panose="02010601030101010101"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320" y="2358245"/>
            <a:ext cx="4443217" cy="3240449"/>
          </a:xfrm>
          <a:prstGeom prst="rect">
            <a:avLst/>
          </a:prstGeom>
        </p:spPr>
      </p:pic>
      <p:sp>
        <p:nvSpPr>
          <p:cNvPr id="2" name="文本框 1">
            <a:extLst>
              <a:ext uri="{FF2B5EF4-FFF2-40B4-BE49-F238E27FC236}">
                <a16:creationId xmlns:a16="http://schemas.microsoft.com/office/drawing/2014/main" id="{02461423-B32A-7A91-B133-C38EA0637192}"/>
              </a:ext>
            </a:extLst>
          </p:cNvPr>
          <p:cNvSpPr txBox="1"/>
          <p:nvPr/>
        </p:nvSpPr>
        <p:spPr>
          <a:xfrm>
            <a:off x="4011283" y="1931239"/>
            <a:ext cx="4632386" cy="3162404"/>
          </a:xfrm>
          <a:prstGeom prst="rect">
            <a:avLst/>
          </a:prstGeom>
          <a:noFill/>
        </p:spPr>
        <p:txBody>
          <a:bodyPr wrap="square" rtlCol="0">
            <a:spAutoFit/>
          </a:bodyPr>
          <a:lstStyle/>
          <a:p>
            <a:pPr algn="just"/>
            <a:r>
              <a:rPr lang="en-US" altLang="zh-CN" kern="100" dirty="0">
                <a:latin typeface="Calibri" panose="020F0502020204030204" pitchFamily="34" charset="0"/>
                <a:ea typeface="宋体" panose="02010600030101010101" pitchFamily="2" charset="-122"/>
                <a:cs typeface="Times New Roman" panose="02020603050405020304" pitchFamily="18" charset="0"/>
              </a:rPr>
              <a:t>In 1982, in response to a global call to protect endangered animals, the government of the People's Republic of China announced that it would </a:t>
            </a:r>
            <a:r>
              <a:rPr lang="en-US" altLang="zh-CN" dirty="0">
                <a:latin typeface="Calibri" panose="020F0502020204030204" pitchFamily="34" charset="0"/>
                <a:ea typeface="宋体" panose="02010600030101010101" pitchFamily="2" charset="-122"/>
                <a:cs typeface="Times New Roman" panose="02020603050405020304" pitchFamily="18" charset="0"/>
              </a:rPr>
              <a:t>stop giving pandas abroad starting in 1982. </a:t>
            </a:r>
          </a:p>
          <a:p>
            <a:pPr algn="just"/>
            <a:r>
              <a:rPr lang="zh-CN" altLang="zh-CN" dirty="0">
                <a:ea typeface="Calibri" panose="020F0502020204030204" pitchFamily="34" charset="0"/>
                <a:cs typeface="Times New Roman" panose="02020603050405020304" pitchFamily="18" charset="0"/>
              </a:rPr>
              <a:t> </a:t>
            </a:r>
            <a:r>
              <a:rPr lang="en-US" altLang="zh-CN" dirty="0">
                <a:latin typeface="Calibri" panose="020F0502020204030204" pitchFamily="34" charset="0"/>
                <a:ea typeface="Calibri" panose="020F0502020204030204" pitchFamily="34" charset="0"/>
                <a:cs typeface="Calibri" panose="020F0502020204030204" pitchFamily="34" charset="0"/>
              </a:rPr>
              <a:t>In</a:t>
            </a:r>
            <a:r>
              <a:rPr lang="en-US" altLang="zh-CN" sz="2400" dirty="0">
                <a:latin typeface="Calibri" panose="020F0502020204030204" pitchFamily="34" charset="0"/>
                <a:ea typeface="Calibri" panose="020F0502020204030204" pitchFamily="34" charset="0"/>
                <a:cs typeface="Calibri" panose="020F0502020204030204" pitchFamily="34" charset="0"/>
              </a:rPr>
              <a:t> </a:t>
            </a:r>
            <a:r>
              <a:rPr lang="en-US" altLang="zh-CN" dirty="0">
                <a:latin typeface="Calibri" panose="020F0502020204030204" pitchFamily="34" charset="0"/>
                <a:ea typeface="宋体" panose="02010600030101010101" pitchFamily="2" charset="-122"/>
                <a:cs typeface="Times New Roman" panose="02020603050405020304" pitchFamily="18" charset="0"/>
              </a:rPr>
              <a:t>1984 Olympic Games in Los Angeles, China temporarily loaned two pandas, </a:t>
            </a:r>
            <a:r>
              <a:rPr lang="en-US" altLang="zh-CN" dirty="0" err="1">
                <a:latin typeface="Calibri" panose="020F0502020204030204" pitchFamily="34" charset="0"/>
                <a:ea typeface="宋体" panose="02010600030101010101" pitchFamily="2" charset="-122"/>
                <a:cs typeface="Times New Roman" panose="02020603050405020304" pitchFamily="18" charset="0"/>
              </a:rPr>
              <a:t>Yongyong</a:t>
            </a:r>
            <a:r>
              <a:rPr lang="en-US" altLang="zh-CN" dirty="0">
                <a:latin typeface="Calibri" panose="020F0502020204030204" pitchFamily="34" charset="0"/>
                <a:ea typeface="宋体" panose="02010600030101010101" pitchFamily="2" charset="-122"/>
                <a:cs typeface="Times New Roman" panose="02020603050405020304" pitchFamily="18" charset="0"/>
              </a:rPr>
              <a:t> and Ying Xin,</a:t>
            </a:r>
            <a:r>
              <a:rPr lang="zh-CN" altLang="zh-CN" dirty="0">
                <a:latin typeface="Calibri" panose="020F0502020204030204" pitchFamily="34" charset="0"/>
                <a:ea typeface="宋体" panose="02010600030101010101" pitchFamily="2" charset="-122"/>
                <a:cs typeface="Times New Roman" panose="02020603050405020304" pitchFamily="18" charset="0"/>
              </a:rPr>
              <a:t> </a:t>
            </a:r>
            <a:r>
              <a:rPr lang="en-US" altLang="zh-CN" dirty="0">
                <a:latin typeface="Calibri" panose="020F0502020204030204" pitchFamily="34" charset="0"/>
                <a:ea typeface="宋体" panose="02010600030101010101" pitchFamily="2" charset="-122"/>
                <a:cs typeface="Times New Roman" panose="02020603050405020304" pitchFamily="18" charset="0"/>
              </a:rPr>
              <a:t>from the Beijing Zoo to the Los Angeles Zoo for a three-month tour to show China's support for the Los Angeles Games.</a:t>
            </a:r>
          </a:p>
          <a:p>
            <a:endParaRPr lang="zh-CN" altLang="en-US" sz="1350"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187902" y="1035289"/>
            <a:ext cx="6246380" cy="507831"/>
          </a:xfrm>
          <a:prstGeom prst="rect">
            <a:avLst/>
          </a:prstGeom>
          <a:noFill/>
        </p:spPr>
        <p:txBody>
          <a:bodyPr wrap="square" rtlCol="0">
            <a:spAutoFit/>
          </a:bodyPr>
          <a:lstStyle/>
          <a:p>
            <a:r>
              <a:rPr lang="en-US" altLang="zh-CN" sz="2700" b="1" dirty="0">
                <a:solidFill>
                  <a:srgbClr val="E7E6E6">
                    <a:lumMod val="50000"/>
                  </a:srgbClr>
                </a:solidFill>
                <a:latin typeface="叶根友圆趣卡通08" panose="02010601030101010101" pitchFamily="2" charset="-122"/>
                <a:ea typeface="叶根友圆趣卡通08" panose="02010601030101010101" pitchFamily="2" charset="-122"/>
              </a:rPr>
              <a:t>Joint Research on Giant Panda</a:t>
            </a:r>
            <a:endParaRPr lang="zh-CN" altLang="en-US" sz="2700" b="1" dirty="0">
              <a:solidFill>
                <a:srgbClr val="E7E6E6">
                  <a:lumMod val="50000"/>
                </a:srgbClr>
              </a:solidFill>
              <a:latin typeface="叶根友圆趣卡通08" panose="02010601030101010101" pitchFamily="2" charset="-122"/>
              <a:ea typeface="叶根友圆趣卡通08" panose="02010601030101010101" pitchFamily="2" charset="-122"/>
            </a:endParaRPr>
          </a:p>
        </p:txBody>
      </p:sp>
      <p:pic>
        <p:nvPicPr>
          <p:cNvPr id="4" name="图片 3">
            <a:extLst>
              <a:ext uri="{FF2B5EF4-FFF2-40B4-BE49-F238E27FC236}">
                <a16:creationId xmlns:a16="http://schemas.microsoft.com/office/drawing/2014/main" id="{D1372465-4F49-E7D2-1271-AAE1CD432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038" y="1759907"/>
            <a:ext cx="3352861" cy="2291122"/>
          </a:xfrm>
          <a:prstGeom prst="rect">
            <a:avLst/>
          </a:prstGeom>
        </p:spPr>
      </p:pic>
      <p:pic>
        <p:nvPicPr>
          <p:cNvPr id="6" name="图片 5">
            <a:extLst>
              <a:ext uri="{FF2B5EF4-FFF2-40B4-BE49-F238E27FC236}">
                <a16:creationId xmlns:a16="http://schemas.microsoft.com/office/drawing/2014/main" id="{03B7E457-4DD4-99BF-871B-E734E88970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374" y="3218164"/>
            <a:ext cx="3432752" cy="2145470"/>
          </a:xfrm>
          <a:prstGeom prst="rect">
            <a:avLst/>
          </a:prstGeom>
        </p:spPr>
      </p:pic>
      <p:sp>
        <p:nvSpPr>
          <p:cNvPr id="7" name="文本框 6">
            <a:extLst>
              <a:ext uri="{FF2B5EF4-FFF2-40B4-BE49-F238E27FC236}">
                <a16:creationId xmlns:a16="http://schemas.microsoft.com/office/drawing/2014/main" id="{6E9249D9-DF23-1C90-D427-887A4239C3CF}"/>
              </a:ext>
            </a:extLst>
          </p:cNvPr>
          <p:cNvSpPr txBox="1"/>
          <p:nvPr/>
        </p:nvSpPr>
        <p:spPr>
          <a:xfrm>
            <a:off x="4297034" y="2375626"/>
            <a:ext cx="4373593" cy="2031325"/>
          </a:xfrm>
          <a:prstGeom prst="rect">
            <a:avLst/>
          </a:prstGeom>
          <a:noFill/>
        </p:spPr>
        <p:txBody>
          <a:bodyPr wrap="square" rtlCol="0">
            <a:spAutoFit/>
          </a:bodyPr>
          <a:lstStyle/>
          <a:p>
            <a:r>
              <a:rPr lang="en-US" altLang="zh-CN" sz="2100" dirty="0">
                <a:latin typeface="Calibri" panose="020F0502020204030204" pitchFamily="34" charset="0"/>
                <a:cs typeface="Calibri" panose="020F0502020204030204" pitchFamily="34" charset="0"/>
              </a:rPr>
              <a:t>It begins in 1994. Two pandas from the Chengdu Research Base of Giant Panda Breeding went abroad for the first time as "research and exchange ambassadors" to the </a:t>
            </a:r>
            <a:r>
              <a:rPr lang="en-US" altLang="zh-CN" sz="2100" dirty="0" err="1">
                <a:latin typeface="Calibri" panose="020F0502020204030204" pitchFamily="34" charset="0"/>
                <a:cs typeface="Calibri" panose="020F0502020204030204" pitchFamily="34" charset="0"/>
              </a:rPr>
              <a:t>Shirahama</a:t>
            </a:r>
            <a:r>
              <a:rPr lang="en-US" altLang="zh-CN" sz="2100" dirty="0">
                <a:latin typeface="Calibri" panose="020F0502020204030204" pitchFamily="34" charset="0"/>
                <a:cs typeface="Calibri" panose="020F0502020204030204" pitchFamily="34" charset="0"/>
              </a:rPr>
              <a:t> Safari Park in Japan.</a:t>
            </a:r>
            <a:endParaRPr lang="zh-CN" altLang="en-US" sz="2100" dirty="0">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607" y="1596279"/>
            <a:ext cx="5996735" cy="2384473"/>
          </a:xfrm>
          <a:prstGeom prst="rect">
            <a:avLst/>
          </a:prstGeom>
        </p:spPr>
      </p:pic>
      <p:sp>
        <p:nvSpPr>
          <p:cNvPr id="6" name="新月形 5"/>
          <p:cNvSpPr/>
          <p:nvPr/>
        </p:nvSpPr>
        <p:spPr>
          <a:xfrm rot="16381281">
            <a:off x="1942578" y="475343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叶根友圆趣卡通08" panose="02010601030101010101" pitchFamily="2" charset="-122"/>
            </a:endParaRPr>
          </a:p>
        </p:txBody>
      </p:sp>
      <p:sp>
        <p:nvSpPr>
          <p:cNvPr id="14" name="文本框 13"/>
          <p:cNvSpPr txBox="1"/>
          <p:nvPr/>
        </p:nvSpPr>
        <p:spPr>
          <a:xfrm>
            <a:off x="3262821" y="2405018"/>
            <a:ext cx="2741456" cy="600164"/>
          </a:xfrm>
          <a:prstGeom prst="rect">
            <a:avLst/>
          </a:prstGeom>
          <a:noFill/>
        </p:spPr>
        <p:txBody>
          <a:bodyPr wrap="none" rtlCol="0">
            <a:spAutoFit/>
          </a:bodyPr>
          <a:lstStyle/>
          <a:p>
            <a:pPr algn="ctr"/>
            <a:r>
              <a:rPr lang="en-US" altLang="zh-CN"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rPr>
              <a:t>Significance</a:t>
            </a:r>
            <a:endParaRPr lang="zh-CN" altLang="en-US"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0838"/>
            <a:ext cx="9144000" cy="2853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10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23" y="1799209"/>
            <a:ext cx="3259582" cy="3259582"/>
          </a:xfrm>
          <a:prstGeom prst="rect">
            <a:avLst/>
          </a:prstGeom>
        </p:spPr>
      </p:pic>
      <p:sp>
        <p:nvSpPr>
          <p:cNvPr id="7" name="文本框 6">
            <a:extLst>
              <a:ext uri="{FF2B5EF4-FFF2-40B4-BE49-F238E27FC236}">
                <a16:creationId xmlns:a16="http://schemas.microsoft.com/office/drawing/2014/main" id="{26840C1B-3A26-A37E-B245-540340C1CC29}"/>
              </a:ext>
            </a:extLst>
          </p:cNvPr>
          <p:cNvSpPr txBox="1"/>
          <p:nvPr/>
        </p:nvSpPr>
        <p:spPr>
          <a:xfrm>
            <a:off x="3299604" y="1163784"/>
            <a:ext cx="5592936" cy="4962897"/>
          </a:xfrm>
          <a:prstGeom prst="rect">
            <a:avLst/>
          </a:prstGeom>
          <a:noFill/>
        </p:spPr>
        <p:txBody>
          <a:bodyPr wrap="square" rtlCol="0">
            <a:spAutoFit/>
          </a:bodyPr>
          <a:lstStyle/>
          <a:p>
            <a:pPr marL="214313" indent="-214313">
              <a:buFont typeface="Wingdings" panose="05000000000000000000" pitchFamily="2" charset="2"/>
              <a:buChar char="u"/>
            </a:pP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Building a good national image</a:t>
            </a:r>
          </a:p>
          <a:p>
            <a:r>
              <a:rPr lang="en-US" altLang="zh-CN" sz="2100" dirty="0">
                <a:latin typeface="Calibri" panose="020F0502020204030204" pitchFamily="34" charset="0"/>
                <a:ea typeface="宋体" panose="02010600030101010101" pitchFamily="2" charset="-122"/>
                <a:cs typeface="Calibri" panose="020F0502020204030204" pitchFamily="34" charset="0"/>
              </a:rPr>
              <a:t>enhance national cohesion; </a:t>
            </a:r>
          </a:p>
          <a:p>
            <a:r>
              <a:rPr lang="en-US" altLang="zh-CN" sz="2100" dirty="0">
                <a:latin typeface="Calibri" panose="020F0502020204030204" pitchFamily="34" charset="0"/>
                <a:ea typeface="宋体" panose="02010600030101010101" pitchFamily="2" charset="-122"/>
                <a:cs typeface="Calibri" panose="020F0502020204030204" pitchFamily="34" charset="0"/>
              </a:rPr>
              <a:t>improve the country's recognition and credibility</a:t>
            </a:r>
            <a:r>
              <a:rPr lang="en-US" altLang="zh-CN" sz="2100" kern="100" dirty="0">
                <a:latin typeface="Calibri" panose="020F0502020204030204" pitchFamily="34" charset="0"/>
                <a:ea typeface="宋体" panose="02010600030101010101" pitchFamily="2" charset="-122"/>
                <a:cs typeface="Calibri" panose="020F0502020204030204" pitchFamily="34" charset="0"/>
              </a:rPr>
              <a:t>;</a:t>
            </a:r>
            <a:r>
              <a:rPr lang="en-US" altLang="zh-CN" sz="2100" dirty="0">
                <a:latin typeface="Calibri" panose="020F0502020204030204" pitchFamily="34" charset="0"/>
                <a:ea typeface="宋体" panose="02010600030101010101" pitchFamily="2" charset="-122"/>
                <a:cs typeface="Calibri" panose="020F0502020204030204" pitchFamily="34" charset="0"/>
              </a:rPr>
              <a:t> carry out international affairs in the international community</a:t>
            </a:r>
            <a:endParaRPr lang="zh-CN" altLang="zh-CN" sz="2100" kern="100" dirty="0">
              <a:latin typeface="Calibri" panose="020F0502020204030204" pitchFamily="34" charset="0"/>
              <a:ea typeface="宋体" panose="02010600030101010101" pitchFamily="2" charset="-122"/>
              <a:cs typeface="Calibri" panose="020F0502020204030204" pitchFamily="34" charset="0"/>
            </a:endParaRPr>
          </a:p>
          <a:p>
            <a:pPr marL="214313" indent="-214313">
              <a:buFont typeface="Wingdings" panose="05000000000000000000" pitchFamily="2" charset="2"/>
              <a:buChar char="u"/>
            </a:pP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Creating communication topics</a:t>
            </a:r>
          </a:p>
          <a:p>
            <a:r>
              <a:rPr lang="en-US" altLang="zh-CN" sz="2100" kern="100" dirty="0">
                <a:latin typeface="Calibri" panose="020F0502020204030204" pitchFamily="34" charset="0"/>
                <a:ea typeface="宋体" panose="02010600030101010101" pitchFamily="2" charset="-122"/>
                <a:cs typeface="Times New Roman" panose="02020603050405020304" pitchFamily="18" charset="0"/>
              </a:rPr>
              <a:t>create a middle ground for China's diplomatic activities with other countries and create communication topics.</a:t>
            </a:r>
          </a:p>
          <a:p>
            <a:r>
              <a:rPr lang="en-US" altLang="zh-CN" sz="2100" kern="100" dirty="0">
                <a:latin typeface="Calibri" panose="020F0502020204030204" pitchFamily="34" charset="0"/>
                <a:ea typeface="宋体" panose="02010600030101010101" pitchFamily="2" charset="-122"/>
                <a:cs typeface="Times New Roman" panose="02020603050405020304" pitchFamily="18" charset="0"/>
              </a:rPr>
              <a:t>When common topics occur, communication between countries becomes possible.</a:t>
            </a:r>
            <a:endParaRPr lang="zh-CN" altLang="zh-CN" sz="2100" kern="100" dirty="0">
              <a:latin typeface="Calibri" panose="020F0502020204030204" pitchFamily="34" charset="0"/>
              <a:ea typeface="宋体" panose="02010600030101010101" pitchFamily="2" charset="-122"/>
              <a:cs typeface="Times New Roman" panose="02020603050405020304" pitchFamily="18" charset="0"/>
            </a:endParaRPr>
          </a:p>
          <a:p>
            <a:pPr marL="342900" indent="-342900">
              <a:buFont typeface="Wingdings" panose="05000000000000000000" pitchFamily="2" charset="2"/>
              <a:buChar char="u"/>
            </a:pPr>
            <a:r>
              <a:rPr lang="en-US" altLang="zh-CN" sz="2400" kern="100" dirty="0">
                <a:latin typeface="Calibri" panose="020F0502020204030204" pitchFamily="34" charset="0"/>
                <a:ea typeface="宋体" panose="02010600030101010101" pitchFamily="2" charset="-122"/>
                <a:cs typeface="Times New Roman" panose="02020603050405020304" pitchFamily="18" charset="0"/>
              </a:rPr>
              <a:t>Creating economic value</a:t>
            </a:r>
          </a:p>
          <a:p>
            <a:r>
              <a:rPr lang="en-US" altLang="zh-CN" sz="2100" dirty="0">
                <a:latin typeface="Calibri" panose="020F0502020204030204" pitchFamily="34" charset="0"/>
                <a:ea typeface="宋体" panose="02010600030101010101" pitchFamily="2" charset="-122"/>
                <a:cs typeface="Times New Roman" panose="02020603050405020304" pitchFamily="18" charset="0"/>
              </a:rPr>
              <a:t>give rise to related cultural industries and many cultural products.</a:t>
            </a:r>
            <a:endParaRPr lang="zh-CN" altLang="zh-CN" sz="2100" kern="100" dirty="0">
              <a:latin typeface="Calibri" panose="020F0502020204030204" pitchFamily="34" charset="0"/>
              <a:ea typeface="宋体" panose="02010600030101010101" pitchFamily="2" charset="-122"/>
              <a:cs typeface="Times New Roman" panose="02020603050405020304" pitchFamily="18" charset="0"/>
            </a:endParaRPr>
          </a:p>
          <a:p>
            <a:pPr marL="214313" indent="-214313">
              <a:buFont typeface="Wingdings" panose="05000000000000000000" pitchFamily="2" charset="2"/>
              <a:buChar char="u"/>
            </a:pPr>
            <a:endParaRPr lang="zh-CN" altLang="en-US" sz="1350"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9607" y="1596279"/>
            <a:ext cx="5996735" cy="2384473"/>
          </a:xfrm>
          <a:prstGeom prst="rect">
            <a:avLst/>
          </a:prstGeom>
        </p:spPr>
      </p:pic>
      <p:sp>
        <p:nvSpPr>
          <p:cNvPr id="6" name="新月形 5"/>
          <p:cNvSpPr/>
          <p:nvPr/>
        </p:nvSpPr>
        <p:spPr>
          <a:xfrm rot="16381281">
            <a:off x="1942578" y="4753431"/>
            <a:ext cx="465269" cy="2019682"/>
          </a:xfrm>
          <a:prstGeom prst="moon">
            <a:avLst/>
          </a:prstGeom>
          <a:solidFill>
            <a:srgbClr val="F7F3E7"/>
          </a:solidFill>
          <a:ln>
            <a:solidFill>
              <a:srgbClr val="F7F3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atin typeface="叶根友圆趣卡通08" panose="02010601030101010101" pitchFamily="2" charset="-122"/>
            </a:endParaRPr>
          </a:p>
        </p:txBody>
      </p:sp>
      <p:sp>
        <p:nvSpPr>
          <p:cNvPr id="14" name="文本框 13"/>
          <p:cNvSpPr txBox="1"/>
          <p:nvPr/>
        </p:nvSpPr>
        <p:spPr>
          <a:xfrm>
            <a:off x="2011903" y="2405018"/>
            <a:ext cx="5243295" cy="600164"/>
          </a:xfrm>
          <a:prstGeom prst="rect">
            <a:avLst/>
          </a:prstGeom>
          <a:noFill/>
        </p:spPr>
        <p:txBody>
          <a:bodyPr wrap="none" rtlCol="0">
            <a:spAutoFit/>
          </a:bodyPr>
          <a:lstStyle/>
          <a:p>
            <a:pPr algn="ctr"/>
            <a:r>
              <a:rPr lang="en-US" altLang="zh-CN"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rPr>
              <a:t>Problems and Solutions</a:t>
            </a:r>
            <a:endParaRPr lang="zh-CN" altLang="en-US" sz="3300" b="1" dirty="0">
              <a:solidFill>
                <a:schemeClr val="tx1">
                  <a:lumMod val="75000"/>
                  <a:lumOff val="25000"/>
                </a:schemeClr>
              </a:solidFill>
              <a:latin typeface="叶根友圆趣卡通体" panose="02010601030101010101" pitchFamily="2" charset="-122"/>
              <a:ea typeface="叶根友圆趣卡通体" panose="02010601030101010101" pitchFamily="2"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790838"/>
            <a:ext cx="9144000" cy="28531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 calcmode="lin" valueType="num">
                                      <p:cBhvr>
                                        <p:cTn id="9"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
                                        </p:tgtEl>
                                      </p:cBhvr>
                                    </p:animEffect>
                                  </p:childTnLst>
                                </p:cTn>
                              </p:par>
                            </p:childTnLst>
                          </p:cTn>
                        </p:par>
                        <p:par>
                          <p:cTn id="12" fill="hold">
                            <p:stCondLst>
                              <p:cond delay="145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文本框 20"/>
          <p:cNvSpPr txBox="1"/>
          <p:nvPr/>
        </p:nvSpPr>
        <p:spPr>
          <a:xfrm>
            <a:off x="458010" y="1152930"/>
            <a:ext cx="3123009" cy="507831"/>
          </a:xfrm>
          <a:prstGeom prst="rect">
            <a:avLst/>
          </a:prstGeom>
          <a:noFill/>
        </p:spPr>
        <p:txBody>
          <a:bodyPr wrap="square" rtlCol="0">
            <a:spAutoFit/>
          </a:bodyPr>
          <a:lstStyle/>
          <a:p>
            <a:r>
              <a:rPr lang="en-US" altLang="zh-CN" sz="2700" b="1" dirty="0">
                <a:solidFill>
                  <a:srgbClr val="E7E6E6">
                    <a:lumMod val="50000"/>
                  </a:srgbClr>
                </a:solidFill>
                <a:latin typeface="叶根友圆趣卡通08" panose="02010601030101010101" pitchFamily="2" charset="-122"/>
                <a:ea typeface="叶根友圆趣卡通08" panose="02010601030101010101" pitchFamily="2" charset="-122"/>
              </a:rPr>
              <a:t>Problems</a:t>
            </a:r>
            <a:endParaRPr lang="zh-CN" altLang="en-US" sz="2700" b="1" dirty="0">
              <a:solidFill>
                <a:srgbClr val="E7E6E6">
                  <a:lumMod val="50000"/>
                </a:srgbClr>
              </a:solidFill>
              <a:latin typeface="叶根友圆趣卡通08" panose="02010601030101010101" pitchFamily="2" charset="-122"/>
              <a:ea typeface="叶根友圆趣卡通08" panose="02010601030101010101" pitchFamily="2" charset="-122"/>
            </a:endParaRPr>
          </a:p>
        </p:txBody>
      </p:sp>
      <p:sp>
        <p:nvSpPr>
          <p:cNvPr id="2" name="文本框 1">
            <a:extLst>
              <a:ext uri="{FF2B5EF4-FFF2-40B4-BE49-F238E27FC236}">
                <a16:creationId xmlns:a16="http://schemas.microsoft.com/office/drawing/2014/main" id="{CD92A5C6-A7F4-4202-E18C-898EF2098487}"/>
              </a:ext>
            </a:extLst>
          </p:cNvPr>
          <p:cNvSpPr txBox="1"/>
          <p:nvPr/>
        </p:nvSpPr>
        <p:spPr>
          <a:xfrm>
            <a:off x="563880" y="1718310"/>
            <a:ext cx="8427720" cy="3624069"/>
          </a:xfrm>
          <a:prstGeom prst="rect">
            <a:avLst/>
          </a:prstGeom>
          <a:noFill/>
        </p:spPr>
        <p:txBody>
          <a:bodyPr wrap="square" rtlCol="0">
            <a:spAutoFit/>
          </a:bodyPr>
          <a:lstStyle/>
          <a:p>
            <a:pPr marL="214313" indent="-214313">
              <a:buFont typeface="Wingdings" panose="05000000000000000000" pitchFamily="2" charset="2"/>
              <a:buChar char="n"/>
            </a:pPr>
            <a:r>
              <a:rPr lang="en-US" altLang="zh-CN" dirty="0">
                <a:latin typeface="Calibri" panose="020F0502020204030204" pitchFamily="34" charset="0"/>
                <a:cs typeface="Calibri" panose="020F0502020204030204" pitchFamily="34" charset="0"/>
              </a:rPr>
              <a:t>Political misinterpretation</a:t>
            </a:r>
          </a:p>
          <a:p>
            <a:pPr lvl="0"/>
            <a:r>
              <a:rPr lang="en-US" altLang="zh-CN" dirty="0">
                <a:latin typeface="Calibri" panose="020F0502020204030204" pitchFamily="34" charset="0"/>
                <a:cs typeface="Calibri" panose="020F0502020204030204" pitchFamily="34" charset="0"/>
              </a:rPr>
              <a:t>a cultural invasion</a:t>
            </a:r>
          </a:p>
          <a:p>
            <a:pPr lvl="0"/>
            <a:r>
              <a:rPr lang="en-US" altLang="zh-CN" dirty="0">
                <a:latin typeface="Calibri" panose="020F0502020204030204" pitchFamily="34" charset="0"/>
                <a:cs typeface="Calibri" panose="020F0502020204030204" pitchFamily="34" charset="0"/>
              </a:rPr>
              <a:t>not having strong explanatory power or tendencies</a:t>
            </a:r>
            <a:endParaRPr lang="zh-CN" altLang="zh-CN" dirty="0">
              <a:latin typeface="Calibri" panose="020F0502020204030204" pitchFamily="34" charset="0"/>
              <a:cs typeface="Calibri" panose="020F0502020204030204" pitchFamily="34" charset="0"/>
            </a:endParaRPr>
          </a:p>
          <a:p>
            <a:pPr marL="214313" indent="-214313">
              <a:buFont typeface="Wingdings" panose="05000000000000000000" pitchFamily="2" charset="2"/>
              <a:buChar char="n"/>
            </a:pPr>
            <a:r>
              <a:rPr lang="en-US" altLang="zh-CN" kern="100" dirty="0">
                <a:latin typeface="Calibri" panose="020F0502020204030204" pitchFamily="34" charset="0"/>
                <a:ea typeface="宋体" panose="02010600030101010101" pitchFamily="2" charset="-122"/>
                <a:cs typeface="Times New Roman" panose="02020603050405020304" pitchFamily="18" charset="0"/>
              </a:rPr>
              <a:t>Single content will cause aesthetic fatigue</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kern="100" dirty="0">
                <a:latin typeface="Calibri" panose="020F0502020204030204" pitchFamily="34" charset="0"/>
                <a:ea typeface="宋体" panose="02010600030101010101" pitchFamily="2" charset="-122"/>
                <a:cs typeface="Times New Roman" panose="02020603050405020304" pitchFamily="18" charset="0"/>
              </a:rPr>
              <a:t>lacking artistic processing and cultural connotation</a:t>
            </a:r>
          </a:p>
          <a:p>
            <a:pPr algn="just"/>
            <a:r>
              <a:rPr lang="en-US" altLang="zh-CN" kern="100" dirty="0">
                <a:latin typeface="Calibri" panose="020F0502020204030204" pitchFamily="34" charset="0"/>
                <a:ea typeface="宋体" panose="02010600030101010101" pitchFamily="2" charset="-122"/>
                <a:cs typeface="Times New Roman" panose="02020603050405020304" pitchFamily="18" charset="0"/>
              </a:rPr>
              <a:t>difficult to raise interest and weak communication effect</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a:p>
            <a:pPr marL="214313" indent="-214313">
              <a:buFont typeface="Wingdings" panose="05000000000000000000" pitchFamily="2" charset="2"/>
              <a:buChar char="n"/>
            </a:pPr>
            <a:r>
              <a:rPr lang="en-US" altLang="zh-CN" kern="100" dirty="0">
                <a:latin typeface="Calibri" panose="020F0502020204030204" pitchFamily="34" charset="0"/>
                <a:ea typeface="宋体" panose="02010600030101010101" pitchFamily="2" charset="-122"/>
                <a:cs typeface="Times New Roman" panose="02020603050405020304" pitchFamily="18" charset="0"/>
              </a:rPr>
              <a:t>Over-commercialization and dissipation of public interest</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a:p>
            <a:r>
              <a:rPr lang="en-US" altLang="zh-CN" kern="100" dirty="0">
                <a:latin typeface="Calibri" panose="020F0502020204030204" pitchFamily="34" charset="0"/>
                <a:ea typeface="宋体" panose="02010600030101010101" pitchFamily="2" charset="-122"/>
                <a:cs typeface="Times New Roman" panose="02020603050405020304" pitchFamily="18" charset="0"/>
              </a:rPr>
              <a:t>When commercial companies take advantage of the "panda fever" to over-market, people are inevitably suspicious of the panda image and even question whether the cute panda image is originally a scam by the business. When interest is dissipated, not only will the panda industry suffer, but the international influence of the "panda symbol" will also decline, which will directly affect China's international communication power.</a:t>
            </a:r>
            <a:endParaRPr lang="zh-CN" altLang="zh-CN" kern="100" dirty="0">
              <a:latin typeface="Calibri" panose="020F0502020204030204" pitchFamily="34" charset="0"/>
              <a:ea typeface="宋体" panose="02010600030101010101" pitchFamily="2" charset="-122"/>
              <a:cs typeface="Times New Roman" panose="02020603050405020304" pitchFamily="18" charset="0"/>
            </a:endParaRPr>
          </a:p>
          <a:p>
            <a:endParaRPr lang="zh-CN" altLang="en-US" sz="1350"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a:cxnSpLocks/>
          </p:cNvCxnSpPr>
          <p:nvPr/>
        </p:nvCxnSpPr>
        <p:spPr>
          <a:xfrm>
            <a:off x="1415521" y="3264285"/>
            <a:ext cx="2904848" cy="1425825"/>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直接连接符 25"/>
          <p:cNvCxnSpPr>
            <a:cxnSpLocks/>
          </p:cNvCxnSpPr>
          <p:nvPr/>
        </p:nvCxnSpPr>
        <p:spPr>
          <a:xfrm flipV="1">
            <a:off x="4914646" y="3025684"/>
            <a:ext cx="2477150" cy="1572986"/>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42" name="文本框 41"/>
          <p:cNvSpPr txBox="1"/>
          <p:nvPr/>
        </p:nvSpPr>
        <p:spPr>
          <a:xfrm>
            <a:off x="310015" y="3858564"/>
            <a:ext cx="2211011" cy="1708160"/>
          </a:xfrm>
          <a:prstGeom prst="rect">
            <a:avLst/>
          </a:prstGeom>
          <a:noFill/>
          <a:ln>
            <a:noFill/>
          </a:ln>
        </p:spPr>
        <p:txBody>
          <a:bodyPr wrap="square" rtlCol="0">
            <a:spAutoFit/>
          </a:bodyPr>
          <a:lstStyle/>
          <a:p>
            <a:pPr lvl="0" algn="ctr"/>
            <a:r>
              <a:rPr lang="en-US" altLang="zh-CN" sz="2100" dirty="0">
                <a:latin typeface="Calibri" panose="020F0502020204030204" pitchFamily="34" charset="0"/>
                <a:cs typeface="Calibri" panose="020F0502020204030204" pitchFamily="34" charset="0"/>
              </a:rPr>
              <a:t>Refine the connotation of the symbol to reduce political misinterpretation.</a:t>
            </a:r>
            <a:endParaRPr lang="zh-CN" altLang="zh-CN" sz="2100" dirty="0">
              <a:latin typeface="Calibri" panose="020F0502020204030204" pitchFamily="34" charset="0"/>
              <a:cs typeface="Calibri" panose="020F0502020204030204" pitchFamily="34" charset="0"/>
            </a:endParaRPr>
          </a:p>
        </p:txBody>
      </p:sp>
      <p:sp>
        <p:nvSpPr>
          <p:cNvPr id="43" name="文本框 42"/>
          <p:cNvSpPr txBox="1"/>
          <p:nvPr/>
        </p:nvSpPr>
        <p:spPr>
          <a:xfrm>
            <a:off x="3240777" y="1963000"/>
            <a:ext cx="2753460" cy="2310761"/>
          </a:xfrm>
          <a:prstGeom prst="rect">
            <a:avLst/>
          </a:prstGeom>
          <a:noFill/>
          <a:ln>
            <a:noFill/>
          </a:ln>
        </p:spPr>
        <p:txBody>
          <a:bodyPr wrap="square" rtlCol="0">
            <a:spAutoFit/>
          </a:bodyPr>
          <a:lstStyle/>
          <a:p>
            <a:pPr algn="ctr">
              <a:lnSpc>
                <a:spcPct val="150000"/>
              </a:lnSpc>
            </a:pPr>
            <a:r>
              <a:rPr lang="en-US" altLang="zh-CN" sz="2100" dirty="0">
                <a:latin typeface="Calibri" panose="020F0502020204030204" pitchFamily="34" charset="0"/>
                <a:cs typeface="Calibri" panose="020F0502020204030204" pitchFamily="34" charset="0"/>
              </a:rPr>
              <a:t>Enrich the content of communication and add more cultural connotations. </a:t>
            </a:r>
          </a:p>
          <a:p>
            <a:pPr algn="ctr">
              <a:lnSpc>
                <a:spcPct val="150000"/>
              </a:lnSpc>
            </a:pPr>
            <a:endParaRPr lang="zh-CN" altLang="zh-CN" sz="1350" dirty="0"/>
          </a:p>
        </p:txBody>
      </p:sp>
      <p:sp>
        <p:nvSpPr>
          <p:cNvPr id="44" name="文本框 43"/>
          <p:cNvSpPr txBox="1"/>
          <p:nvPr/>
        </p:nvSpPr>
        <p:spPr>
          <a:xfrm>
            <a:off x="6613802" y="3917715"/>
            <a:ext cx="1817105" cy="1384995"/>
          </a:xfrm>
          <a:prstGeom prst="rect">
            <a:avLst/>
          </a:prstGeom>
          <a:noFill/>
          <a:ln>
            <a:noFill/>
          </a:ln>
        </p:spPr>
        <p:txBody>
          <a:bodyPr wrap="square" rtlCol="0">
            <a:spAutoFit/>
          </a:bodyPr>
          <a:lstStyle/>
          <a:p>
            <a:pPr lvl="0" algn="ctr"/>
            <a:r>
              <a:rPr lang="en-US" altLang="zh-CN" sz="2100" dirty="0">
                <a:latin typeface="Calibri" panose="020F0502020204030204" pitchFamily="34" charset="0"/>
                <a:cs typeface="Calibri" panose="020F0502020204030204" pitchFamily="34" charset="0"/>
              </a:rPr>
              <a:t>Moderate exploitation of commercial value.</a:t>
            </a:r>
            <a:endParaRPr lang="zh-CN" altLang="zh-CN" sz="2100" dirty="0">
              <a:latin typeface="Calibri" panose="020F0502020204030204" pitchFamily="34" charset="0"/>
              <a:cs typeface="Calibri" panose="020F0502020204030204" pitchFamily="34" charset="0"/>
            </a:endParaRPr>
          </a:p>
        </p:txBody>
      </p:sp>
      <p:sp>
        <p:nvSpPr>
          <p:cNvPr id="22" name="文本框 21"/>
          <p:cNvSpPr txBox="1"/>
          <p:nvPr/>
        </p:nvSpPr>
        <p:spPr>
          <a:xfrm>
            <a:off x="444094" y="1171342"/>
            <a:ext cx="3123009" cy="507831"/>
          </a:xfrm>
          <a:prstGeom prst="rect">
            <a:avLst/>
          </a:prstGeom>
          <a:noFill/>
        </p:spPr>
        <p:txBody>
          <a:bodyPr wrap="square" rtlCol="0">
            <a:spAutoFit/>
          </a:bodyPr>
          <a:lstStyle/>
          <a:p>
            <a:r>
              <a:rPr lang="en-US" altLang="zh-CN" sz="2700" b="1" dirty="0">
                <a:solidFill>
                  <a:srgbClr val="E7E6E6">
                    <a:lumMod val="50000"/>
                  </a:srgbClr>
                </a:solidFill>
                <a:latin typeface="叶根友圆趣卡通08" panose="02010601030101010101" pitchFamily="2" charset="-122"/>
                <a:ea typeface="叶根友圆趣卡通08" panose="02010601030101010101" pitchFamily="2" charset="-122"/>
              </a:rPr>
              <a:t>Solutions</a:t>
            </a:r>
            <a:endParaRPr lang="zh-CN" altLang="en-US" sz="2700" b="1" dirty="0">
              <a:solidFill>
                <a:srgbClr val="E7E6E6">
                  <a:lumMod val="50000"/>
                </a:srgbClr>
              </a:solidFill>
              <a:latin typeface="叶根友圆趣卡通08" panose="02010601030101010101" pitchFamily="2" charset="-122"/>
              <a:ea typeface="叶根友圆趣卡通08" panose="02010601030101010101" pitchFamily="2" charset="-122"/>
            </a:endParaRPr>
          </a:p>
        </p:txBody>
      </p:sp>
      <p:sp>
        <p:nvSpPr>
          <p:cNvPr id="2" name="椭圆 1"/>
          <p:cNvSpPr/>
          <p:nvPr/>
        </p:nvSpPr>
        <p:spPr>
          <a:xfrm>
            <a:off x="1118382" y="2904100"/>
            <a:ext cx="594278" cy="594278"/>
          </a:xfrm>
          <a:prstGeom prst="ellipse">
            <a:avLst/>
          </a:prstGeom>
          <a:solidFill>
            <a:srgbClr val="ACC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1</a:t>
            </a:r>
            <a:endParaRPr lang="zh-CN" altLang="en-US" sz="2400" b="1" dirty="0"/>
          </a:p>
        </p:txBody>
      </p:sp>
      <p:sp>
        <p:nvSpPr>
          <p:cNvPr id="17" name="椭圆 16"/>
          <p:cNvSpPr/>
          <p:nvPr/>
        </p:nvSpPr>
        <p:spPr>
          <a:xfrm>
            <a:off x="4320369" y="4479544"/>
            <a:ext cx="594278" cy="594278"/>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2</a:t>
            </a:r>
            <a:endParaRPr lang="zh-CN" altLang="en-US" sz="2400" b="1" dirty="0"/>
          </a:p>
        </p:txBody>
      </p:sp>
      <p:sp>
        <p:nvSpPr>
          <p:cNvPr id="20" name="椭圆 19"/>
          <p:cNvSpPr/>
          <p:nvPr/>
        </p:nvSpPr>
        <p:spPr>
          <a:xfrm>
            <a:off x="7300969" y="2808029"/>
            <a:ext cx="594278" cy="594278"/>
          </a:xfrm>
          <a:prstGeom prst="ellipse">
            <a:avLst/>
          </a:prstGeom>
          <a:solidFill>
            <a:srgbClr val="F37D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3</a:t>
            </a:r>
            <a:endParaRPr lang="zh-CN" altLang="en-US" sz="2400" dirty="0"/>
          </a:p>
        </p:txBody>
      </p:sp>
    </p:spTree>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fade">
                                      <p:cBhvr>
                                        <p:cTn id="13" dur="1000"/>
                                        <p:tgtEl>
                                          <p:spTgt spid="43"/>
                                        </p:tgtEl>
                                      </p:cBhvr>
                                    </p:animEffect>
                                    <p:anim calcmode="lin" valueType="num">
                                      <p:cBhvr>
                                        <p:cTn id="14" dur="1000" fill="hold"/>
                                        <p:tgtEl>
                                          <p:spTgt spid="43"/>
                                        </p:tgtEl>
                                        <p:attrNameLst>
                                          <p:attrName>ppt_x</p:attrName>
                                        </p:attrNameLst>
                                      </p:cBhvr>
                                      <p:tavLst>
                                        <p:tav tm="0">
                                          <p:val>
                                            <p:strVal val="#ppt_x"/>
                                          </p:val>
                                        </p:tav>
                                        <p:tav tm="100000">
                                          <p:val>
                                            <p:strVal val="#ppt_x"/>
                                          </p:val>
                                        </p:tav>
                                      </p:tavLst>
                                    </p:anim>
                                    <p:anim calcmode="lin" valueType="num">
                                      <p:cBhvr>
                                        <p:cTn id="15" dur="1000" fill="hold"/>
                                        <p:tgtEl>
                                          <p:spTgt spid="4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altLang="zh-CN">
                <a:solidFill>
                  <a:srgbClr val="0E5772"/>
                </a:solidFill>
                <a:latin typeface="Arial" panose="020B0604020202020204" pitchFamily="34" charset="0"/>
                <a:cs typeface="Arial" panose="020B0604020202020204" pitchFamily="34" charset="0"/>
              </a:rPr>
              <a:t>Self-Introduction </a:t>
            </a:r>
            <a:r>
              <a:rPr lang="zh-CN" altLang="de-DE">
                <a:solidFill>
                  <a:srgbClr val="0E5772"/>
                </a:solidFill>
                <a:latin typeface="Arial" panose="020B0604020202020204" pitchFamily="34" charset="0"/>
                <a:cs typeface="Arial" panose="020B0604020202020204" pitchFamily="34" charset="0"/>
              </a:rPr>
              <a:t>自我介绍</a:t>
            </a:r>
            <a:endParaRPr kumimoji="1" lang="zh-CN" altLang="en-US">
              <a:cs typeface="Arial" panose="020B0604020202020204" pitchFamily="34" charset="0"/>
            </a:endParaRPr>
          </a:p>
        </p:txBody>
      </p:sp>
      <p:sp>
        <p:nvSpPr>
          <p:cNvPr id="8195" name="内容占位符 2"/>
          <p:cNvSpPr>
            <a:spLocks noGrp="1"/>
          </p:cNvSpPr>
          <p:nvPr>
            <p:ph idx="1"/>
          </p:nvPr>
        </p:nvSpPr>
        <p:spPr>
          <a:xfrm>
            <a:off x="457200" y="1556792"/>
            <a:ext cx="8229600" cy="5177066"/>
          </a:xfrm>
        </p:spPr>
        <p:txBody>
          <a:bodyPr>
            <a:normAutofit fontScale="97500" lnSpcReduction="10000"/>
          </a:bodyPr>
          <a:lstStyle/>
          <a:p>
            <a:pPr eaLnBrk="1" hangingPunct="1"/>
            <a:r>
              <a:rPr lang="de-DE" altLang="zh-CN" sz="1800" dirty="0">
                <a:latin typeface="Arial" panose="020B0604020202020204" pitchFamily="34" charset="0"/>
                <a:cs typeface="Arial" panose="020B0604020202020204" pitchFamily="34" charset="0"/>
              </a:rPr>
              <a:t>AMU: </a:t>
            </a:r>
            <a:r>
              <a:rPr lang="de-DE" altLang="zh-CN" sz="1800" dirty="0" err="1">
                <a:latin typeface="Arial" panose="020B0604020202020204" pitchFamily="34" charset="0"/>
                <a:cs typeface="Arial" panose="020B0604020202020204" pitchFamily="34" charset="0"/>
              </a:rPr>
              <a:t>Adiunkt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助理教授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HUNNU: </a:t>
            </a:r>
            <a:r>
              <a:rPr lang="de-DE" altLang="zh-CN" sz="1800" dirty="0" err="1">
                <a:latin typeface="Arial" panose="020B0604020202020204" pitchFamily="34" charset="0"/>
                <a:cs typeface="Arial" panose="020B0604020202020204" pitchFamily="34" charset="0"/>
              </a:rPr>
              <a:t>Xiaoxiang</a:t>
            </a:r>
            <a:r>
              <a:rPr lang="de-DE" altLang="zh-CN" sz="1800" dirty="0">
                <a:latin typeface="Arial" panose="020B0604020202020204" pitchFamily="34" charset="0"/>
                <a:cs typeface="Arial" panose="020B0604020202020204" pitchFamily="34" charset="0"/>
              </a:rPr>
              <a:t> Scholar </a:t>
            </a:r>
            <a:r>
              <a:rPr lang="de-DE" altLang="zh-CN" sz="1800" dirty="0" err="1">
                <a:latin typeface="Arial" panose="020B0604020202020204" pitchFamily="34" charset="0"/>
                <a:cs typeface="Arial" panose="020B0604020202020204" pitchFamily="34" charset="0"/>
              </a:rPr>
              <a:t>Dist</a:t>
            </a:r>
            <a:r>
              <a:rPr lang="de-DE" altLang="zh-CN" sz="1800" dirty="0">
                <a:latin typeface="Arial" panose="020B0604020202020204" pitchFamily="34" charset="0"/>
                <a:cs typeface="Arial" panose="020B0604020202020204" pitchFamily="34" charset="0"/>
              </a:rPr>
              <a:t>. Prof., PhD </a:t>
            </a:r>
            <a:r>
              <a:rPr lang="de-DE" altLang="zh-CN" sz="1800" dirty="0" err="1">
                <a:latin typeface="Arial" panose="020B0604020202020204" pitchFamily="34" charset="0"/>
                <a:cs typeface="Arial" panose="020B0604020202020204" pitchFamily="34" charset="0"/>
              </a:rPr>
              <a:t>supervisor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潇湘学者特聘教授、博士导师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Academian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Europ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Acad</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Sciences &amp; Arts, Salzburg </a:t>
            </a:r>
            <a:r>
              <a:rPr lang="zh-CN" altLang="de-DE" sz="1800" dirty="0">
                <a:latin typeface="Arial" panose="020B0604020202020204" pitchFamily="34" charset="0"/>
                <a:cs typeface="Arial" panose="020B0604020202020204" pitchFamily="34" charset="0"/>
              </a:rPr>
              <a:t>欧洲科学院院士</a:t>
            </a:r>
            <a:endParaRPr lang="de-DE" altLang="zh-CN" sz="1800" dirty="0">
              <a:latin typeface="Arial" panose="020B0604020202020204" pitchFamily="34" charset="0"/>
              <a:cs typeface="Arial" panose="020B0604020202020204" pitchFamily="34" charset="0"/>
            </a:endParaRPr>
          </a:p>
          <a:p>
            <a:r>
              <a:rPr lang="de-DE" altLang="zh-CN" sz="1800" dirty="0">
                <a:latin typeface="Arial" panose="020B0604020202020204" pitchFamily="34" charset="0"/>
                <a:cs typeface="Arial" panose="020B0604020202020204" pitchFamily="34" charset="0"/>
              </a:rPr>
              <a:t>Jean Monnet Chair Professor </a:t>
            </a:r>
            <a:r>
              <a:rPr lang="zh-CN" altLang="de-DE" sz="1800" dirty="0">
                <a:latin typeface="Arial" panose="020B0604020202020204" pitchFamily="34" charset="0"/>
                <a:cs typeface="Arial" panose="020B0604020202020204" pitchFamily="34" charset="0"/>
              </a:rPr>
              <a:t>让</a:t>
            </a:r>
            <a:r>
              <a:rPr lang="zh-CN" altLang="en-US" sz="1800" dirty="0">
                <a:latin typeface="Arial" panose="020B0604020202020204" pitchFamily="34" charset="0"/>
                <a:cs typeface="Arial" panose="020B0604020202020204" pitchFamily="34" charset="0"/>
              </a:rPr>
              <a:t>莫</a:t>
            </a:r>
            <a:r>
              <a:rPr lang="zh-CN" altLang="de-DE" sz="1800" dirty="0">
                <a:latin typeface="Arial" panose="020B0604020202020204" pitchFamily="34" charset="0"/>
                <a:cs typeface="Arial" panose="020B0604020202020204" pitchFamily="34" charset="0"/>
              </a:rPr>
              <a:t>内主席教授</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Int‘l</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Centre</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Director</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外语学院国际汉学中心主任</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German China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德中協會主席</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World </a:t>
            </a:r>
            <a:r>
              <a:rPr lang="de-DE" altLang="zh-CN" sz="1800" dirty="0" err="1">
                <a:latin typeface="Arial" panose="020B0604020202020204" pitchFamily="34" charset="0"/>
                <a:cs typeface="Arial" panose="020B0604020202020204" pitchFamily="34" charset="0"/>
              </a:rPr>
              <a:t>Association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Chinese Studies, </a:t>
            </a:r>
            <a:r>
              <a:rPr lang="de-DE" altLang="zh-CN" sz="1800" dirty="0" err="1">
                <a:latin typeface="Arial" panose="020B0604020202020204" pitchFamily="34" charset="0"/>
                <a:cs typeface="Arial" panose="020B0604020202020204" pitchFamily="34" charset="0"/>
              </a:rPr>
              <a:t>President</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rPr>
              <a:t>世界</a:t>
            </a:r>
            <a:r>
              <a:rPr lang="zh-CN" altLang="en-US" sz="1800" dirty="0">
                <a:latin typeface="Arial" panose="020B0604020202020204" pitchFamily="34" charset="0"/>
                <a:cs typeface="Arial" panose="020B0604020202020204" pitchFamily="34" charset="0"/>
              </a:rPr>
              <a:t>漢</a:t>
            </a:r>
            <a:r>
              <a:rPr lang="zh-CN" altLang="de-DE" sz="1800" dirty="0">
                <a:latin typeface="Arial" panose="020B0604020202020204" pitchFamily="34" charset="0"/>
                <a:cs typeface="Arial" panose="020B0604020202020204" pitchFamily="34" charset="0"/>
              </a:rPr>
              <a:t>學研究會會長</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Bochum, Peking, Harvard, Mainz/Germersheim, Witten, Harvard, Orem/USA, </a:t>
            </a:r>
            <a:r>
              <a:rPr lang="de-DE" altLang="zh-CN" sz="1800" dirty="0" err="1">
                <a:latin typeface="Arial" panose="020B0604020202020204" pitchFamily="34" charset="0"/>
                <a:cs typeface="Arial" panose="020B0604020202020204" pitchFamily="34" charset="0"/>
              </a:rPr>
              <a:t>Rome</a:t>
            </a:r>
            <a:r>
              <a:rPr lang="de-DE" altLang="zh-CN" sz="1800" dirty="0">
                <a:latin typeface="Arial" panose="020B0604020202020204" pitchFamily="34" charset="0"/>
                <a:cs typeface="Arial" panose="020B0604020202020204" pitchFamily="34" charset="0"/>
              </a:rPr>
              <a:t>, Peking Normal &amp; Witten</a:t>
            </a:r>
            <a:r>
              <a:rPr lang="zh-CN" altLang="en-US" sz="1800" dirty="0">
                <a:latin typeface="Arial" panose="020B0604020202020204" pitchFamily="34" charset="0"/>
                <a:cs typeface="Arial" panose="020B0604020202020204" pitchFamily="34" charset="0"/>
                <a:sym typeface="+mn-ea"/>
              </a:rPr>
              <a:t>波鸿，北京，哈佛，美因茨</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盖默斯海姆，威腾，哈佛，奥勒姆</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美国，罗马，北师大</a:t>
            </a:r>
            <a:r>
              <a:rPr lang="en-US" altLang="zh-CN" sz="1800" dirty="0">
                <a:latin typeface="Arial" panose="020B0604020202020204" pitchFamily="34" charset="0"/>
                <a:cs typeface="Arial" panose="020B0604020202020204" pitchFamily="34" charset="0"/>
                <a:sym typeface="+mn-ea"/>
              </a:rPr>
              <a:t>&amp;</a:t>
            </a:r>
            <a:r>
              <a:rPr lang="zh-CN" altLang="en-US" sz="1800" dirty="0">
                <a:latin typeface="Arial" panose="020B0604020202020204" pitchFamily="34" charset="0"/>
                <a:cs typeface="Arial" panose="020B0604020202020204" pitchFamily="34" charset="0"/>
                <a:sym typeface="+mn-ea"/>
              </a:rPr>
              <a:t>威腾</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Essays (Western </a:t>
            </a:r>
            <a:r>
              <a:rPr lang="de-DE" altLang="zh-CN" sz="1800" dirty="0" err="1">
                <a:latin typeface="Arial" panose="020B0604020202020204" pitchFamily="34" charset="0"/>
                <a:cs typeface="Arial" panose="020B0604020202020204" pitchFamily="34" charset="0"/>
              </a:rPr>
              <a:t>influence</a:t>
            </a:r>
            <a:r>
              <a:rPr lang="de-DE" altLang="zh-CN" sz="1800" dirty="0">
                <a:latin typeface="Arial" panose="020B0604020202020204" pitchFamily="34" charset="0"/>
                <a:cs typeface="Arial" panose="020B0604020202020204" pitchFamily="34" charset="0"/>
              </a:rPr>
              <a:t>, social </a:t>
            </a:r>
            <a:r>
              <a:rPr lang="de-DE" altLang="zh-CN" sz="1800" dirty="0" err="1">
                <a:latin typeface="Arial" panose="020B0604020202020204" pitchFamily="34" charset="0"/>
                <a:cs typeface="Arial" panose="020B0604020202020204" pitchFamily="34" charset="0"/>
              </a:rPr>
              <a:t>impact</a:t>
            </a:r>
            <a:r>
              <a:rPr lang="de-DE" altLang="zh-CN" sz="1800" dirty="0">
                <a:latin typeface="Arial" panose="020B0604020202020204" pitchFamily="34" charset="0"/>
                <a:cs typeface="Arial" panose="020B0604020202020204" pitchFamily="34" charset="0"/>
              </a:rPr>
              <a:t>, cf.: </a:t>
            </a:r>
            <a:r>
              <a:rPr lang="de-DE" altLang="zh-CN" sz="1800" dirty="0" err="1">
                <a:latin typeface="Arial" panose="020B0604020202020204" pitchFamily="34" charset="0"/>
                <a:cs typeface="Arial" panose="020B0604020202020204" pitchFamily="34" charset="0"/>
              </a:rPr>
              <a:t>blogs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散文</a:t>
            </a:r>
            <a:r>
              <a:rPr lang="zh-CN" altLang="en-US" sz="1800" dirty="0">
                <a:latin typeface="Arial" panose="020B0604020202020204" pitchFamily="34" charset="0"/>
                <a:cs typeface="Arial" panose="020B0604020202020204" pitchFamily="34" charset="0"/>
                <a:sym typeface="+mn-ea"/>
              </a:rPr>
              <a:t>（西方的影响，社会影响）</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Early </a:t>
            </a:r>
            <a:r>
              <a:rPr lang="de-DE" altLang="zh-CN" sz="1800" dirty="0" err="1">
                <a:latin typeface="Arial" panose="020B0604020202020204" pitchFamily="34" charset="0"/>
                <a:cs typeface="Arial" panose="020B0604020202020204" pitchFamily="34" charset="0"/>
              </a:rPr>
              <a:t>literary</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translations </a:t>
            </a:r>
            <a:r>
              <a:rPr lang="zh-CN" altLang="en-US" sz="1800" dirty="0">
                <a:latin typeface="Arial" panose="020B0604020202020204" pitchFamily="34" charset="0"/>
                <a:cs typeface="Arial" panose="020B0604020202020204" pitchFamily="34" charset="0"/>
                <a:sym typeface="+mn-ea"/>
              </a:rPr>
              <a:t>早期文学翻译</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err="1">
                <a:latin typeface="Arial" panose="020B0604020202020204" pitchFamily="34" charset="0"/>
                <a:cs typeface="Arial" panose="020B0604020202020204" pitchFamily="34" charset="0"/>
              </a:rPr>
              <a:t>Literature</a:t>
            </a:r>
            <a:r>
              <a:rPr lang="de-DE" altLang="zh-CN" sz="1800" dirty="0">
                <a:latin typeface="Arial" panose="020B0604020202020204" pitchFamily="34" charset="0"/>
                <a:cs typeface="Arial" panose="020B0604020202020204" pitchFamily="34" charset="0"/>
              </a:rPr>
              <a:t> Development (</a:t>
            </a:r>
            <a:r>
              <a:rPr lang="de-DE" altLang="zh-CN" sz="1800" dirty="0" err="1">
                <a:latin typeface="Arial" panose="020B0604020202020204" pitchFamily="34" charset="0"/>
                <a:cs typeface="Arial" panose="020B0604020202020204" pitchFamily="34" charset="0"/>
              </a:rPr>
              <a:t>Canonization</a:t>
            </a:r>
            <a:r>
              <a:rPr lang="de-DE" altLang="zh-CN" sz="1800" dirty="0">
                <a:latin typeface="Arial" panose="020B0604020202020204" pitchFamily="34" charset="0"/>
                <a:cs typeface="Arial" panose="020B0604020202020204" pitchFamily="34" charset="0"/>
              </a:rPr>
              <a:t> etc.) </a:t>
            </a:r>
            <a:r>
              <a:rPr lang="zh-CN" altLang="en-US" sz="1800" dirty="0">
                <a:latin typeface="Arial" panose="020B0604020202020204" pitchFamily="34" charset="0"/>
                <a:cs typeface="Arial" panose="020B0604020202020204" pitchFamily="34" charset="0"/>
                <a:sym typeface="+mn-ea"/>
              </a:rPr>
              <a:t>文学的发展（经典，分类）</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Early Western </a:t>
            </a:r>
            <a:r>
              <a:rPr lang="de-DE" altLang="zh-CN" sz="1800" dirty="0" err="1">
                <a:latin typeface="Arial" panose="020B0604020202020204" pitchFamily="34" charset="0"/>
                <a:cs typeface="Arial" panose="020B0604020202020204" pitchFamily="34" charset="0"/>
              </a:rPr>
              <a:t>reception</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of</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Hongloumeng</a:t>
            </a:r>
            <a:r>
              <a:rPr lang="de-DE" altLang="zh-CN" sz="1800" dirty="0">
                <a:latin typeface="Arial" panose="020B0604020202020204" pitchFamily="34" charset="0"/>
                <a:cs typeface="Arial" panose="020B0604020202020204" pitchFamily="34" charset="0"/>
              </a:rPr>
              <a:t> </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红楼梦</a:t>
            </a:r>
            <a:r>
              <a:rPr lang="en-US" altLang="zh-CN" sz="1800" dirty="0">
                <a:latin typeface="Arial" panose="020B0604020202020204" pitchFamily="34" charset="0"/>
                <a:cs typeface="Arial" panose="020B0604020202020204" pitchFamily="34" charset="0"/>
                <a:sym typeface="+mn-ea"/>
              </a:rPr>
              <a:t>》</a:t>
            </a:r>
            <a:r>
              <a:rPr lang="zh-CN" altLang="en-US" sz="1800" dirty="0">
                <a:latin typeface="Arial" panose="020B0604020202020204" pitchFamily="34" charset="0"/>
                <a:cs typeface="Arial" panose="020B0604020202020204" pitchFamily="34" charset="0"/>
                <a:sym typeface="+mn-ea"/>
              </a:rPr>
              <a:t>在西方的早期反响</a:t>
            </a:r>
            <a:endParaRPr lang="de-DE" altLang="zh-CN" sz="1800" dirty="0">
              <a:latin typeface="Arial" panose="020B0604020202020204" pitchFamily="34" charset="0"/>
              <a:cs typeface="Arial" panose="020B0604020202020204" pitchFamily="34" charset="0"/>
            </a:endParaRPr>
          </a:p>
          <a:p>
            <a:pPr eaLnBrk="1" hangingPunct="1"/>
            <a:r>
              <a:rPr lang="de-DE" altLang="zh-CN" sz="1800" dirty="0">
                <a:latin typeface="Arial" panose="020B0604020202020204" pitchFamily="34" charset="0"/>
                <a:cs typeface="Arial" panose="020B0604020202020204" pitchFamily="34" charset="0"/>
              </a:rPr>
              <a:t>Translation </a:t>
            </a:r>
            <a:r>
              <a:rPr lang="de-DE" altLang="zh-CN" sz="1800" dirty="0" err="1">
                <a:latin typeface="Arial" panose="020B0604020202020204" pitchFamily="34" charset="0"/>
                <a:cs typeface="Arial" panose="020B0604020202020204" pitchFamily="34" charset="0"/>
              </a:rPr>
              <a:t>workshop</a:t>
            </a:r>
            <a:r>
              <a:rPr lang="de-DE" altLang="zh-CN" sz="1800" dirty="0">
                <a:latin typeface="Arial" panose="020B0604020202020204" pitchFamily="34" charset="0"/>
                <a:cs typeface="Arial" panose="020B0604020202020204" pitchFamily="34" charset="0"/>
              </a:rPr>
              <a:t> (</a:t>
            </a:r>
            <a:r>
              <a:rPr lang="de-DE" altLang="zh-CN" sz="1800" dirty="0" err="1">
                <a:latin typeface="Arial" panose="020B0604020202020204" pitchFamily="34" charset="0"/>
                <a:cs typeface="Arial" panose="020B0604020202020204" pitchFamily="34" charset="0"/>
              </a:rPr>
              <a:t>volunteers</a:t>
            </a:r>
            <a:r>
              <a:rPr lang="de-DE" altLang="zh-CN" sz="1800" dirty="0">
                <a:latin typeface="Arial" panose="020B0604020202020204" pitchFamily="34" charset="0"/>
                <a:cs typeface="Arial" panose="020B0604020202020204" pitchFamily="34" charset="0"/>
              </a:rPr>
              <a:t>?) </a:t>
            </a:r>
            <a:r>
              <a:rPr lang="zh-CN" altLang="de-DE" sz="1800" dirty="0">
                <a:latin typeface="Arial" panose="020B0604020202020204" pitchFamily="34" charset="0"/>
                <a:cs typeface="Arial" panose="020B0604020202020204" pitchFamily="34" charset="0"/>
                <a:sym typeface="+mn-ea"/>
              </a:rPr>
              <a:t>翻译工作坊（</a:t>
            </a:r>
            <a:r>
              <a:rPr lang="zh-CN" altLang="en-US" sz="1800" dirty="0">
                <a:latin typeface="Arial" panose="020B0604020202020204" pitchFamily="34" charset="0"/>
                <a:cs typeface="Arial" panose="020B0604020202020204" pitchFamily="34" charset="0"/>
                <a:sym typeface="+mn-ea"/>
              </a:rPr>
              <a:t>有志愿者可以找我报名） </a:t>
            </a:r>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0836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380002" y="1087856"/>
            <a:ext cx="5119338" cy="507831"/>
          </a:xfrm>
          <a:prstGeom prst="rect">
            <a:avLst/>
          </a:prstGeom>
          <a:noFill/>
        </p:spPr>
        <p:txBody>
          <a:bodyPr wrap="square" rtlCol="0">
            <a:spAutoFit/>
          </a:bodyPr>
          <a:lstStyle/>
          <a:p>
            <a:r>
              <a:rPr lang="en-US" altLang="zh-CN" sz="2700" b="1" dirty="0">
                <a:solidFill>
                  <a:srgbClr val="E7E6E6">
                    <a:lumMod val="50000"/>
                  </a:srgbClr>
                </a:solidFill>
                <a:latin typeface="叶根友圆趣卡通08" panose="02010601030101010101" pitchFamily="2" charset="-122"/>
                <a:ea typeface="叶根友圆趣卡通08" panose="02010601030101010101" pitchFamily="2" charset="-122"/>
              </a:rPr>
              <a:t>References</a:t>
            </a:r>
            <a:endParaRPr lang="zh-CN" altLang="en-US" sz="2700" b="1" dirty="0">
              <a:solidFill>
                <a:srgbClr val="E7E6E6">
                  <a:lumMod val="50000"/>
                </a:srgbClr>
              </a:solidFill>
              <a:latin typeface="叶根友圆趣卡通08" panose="02010601030101010101" pitchFamily="2" charset="-122"/>
              <a:ea typeface="叶根友圆趣卡通08" panose="02010601030101010101" pitchFamily="2" charset="-122"/>
            </a:endParaRPr>
          </a:p>
        </p:txBody>
      </p:sp>
      <p:sp>
        <p:nvSpPr>
          <p:cNvPr id="4" name="文本框 3">
            <a:extLst>
              <a:ext uri="{FF2B5EF4-FFF2-40B4-BE49-F238E27FC236}">
                <a16:creationId xmlns:a16="http://schemas.microsoft.com/office/drawing/2014/main" id="{3012AB79-EDFA-7800-83EA-FBB69F00F607}"/>
              </a:ext>
            </a:extLst>
          </p:cNvPr>
          <p:cNvSpPr txBox="1"/>
          <p:nvPr/>
        </p:nvSpPr>
        <p:spPr>
          <a:xfrm>
            <a:off x="380002" y="1687429"/>
            <a:ext cx="8297173" cy="2031325"/>
          </a:xfrm>
          <a:prstGeom prst="rect">
            <a:avLst/>
          </a:prstGeom>
          <a:noFill/>
        </p:spPr>
        <p:txBody>
          <a:bodyPr wrap="square" rtlCol="0">
            <a:spAutoFit/>
          </a:bodyPr>
          <a:lstStyle/>
          <a:p>
            <a:r>
              <a:rPr lang="en-US" altLang="zh-CN" dirty="0">
                <a:latin typeface="+mj-ea"/>
                <a:ea typeface="+mj-ea"/>
              </a:rPr>
              <a:t>[1]</a:t>
            </a:r>
            <a:r>
              <a:rPr lang="zh-CN" altLang="en-US" dirty="0">
                <a:latin typeface="+mj-ea"/>
                <a:ea typeface="+mj-ea"/>
              </a:rPr>
              <a:t>赵丽君</a:t>
            </a:r>
            <a:r>
              <a:rPr lang="en-US" altLang="zh-CN" dirty="0">
                <a:latin typeface="+mj-ea"/>
                <a:ea typeface="+mj-ea"/>
              </a:rPr>
              <a:t>.“</a:t>
            </a:r>
            <a:r>
              <a:rPr lang="zh-CN" altLang="en-US" dirty="0">
                <a:latin typeface="+mj-ea"/>
                <a:ea typeface="+mj-ea"/>
              </a:rPr>
              <a:t>熊猫外交”的效果研究</a:t>
            </a:r>
            <a:r>
              <a:rPr lang="en-US" altLang="zh-CN" dirty="0">
                <a:latin typeface="+mj-ea"/>
                <a:ea typeface="+mj-ea"/>
              </a:rPr>
              <a:t>[J].</a:t>
            </a:r>
            <a:r>
              <a:rPr lang="zh-CN" altLang="en-US" dirty="0">
                <a:latin typeface="+mj-ea"/>
                <a:ea typeface="+mj-ea"/>
              </a:rPr>
              <a:t>公共外交季刊</a:t>
            </a:r>
            <a:r>
              <a:rPr lang="en-US" altLang="zh-CN" dirty="0">
                <a:latin typeface="+mj-ea"/>
                <a:ea typeface="+mj-ea"/>
              </a:rPr>
              <a:t>,2018,(01):103-110+148.</a:t>
            </a:r>
          </a:p>
          <a:p>
            <a:r>
              <a:rPr lang="en-US" altLang="zh-CN" dirty="0">
                <a:latin typeface="+mj-ea"/>
                <a:ea typeface="+mj-ea"/>
              </a:rPr>
              <a:t>[2]</a:t>
            </a:r>
            <a:r>
              <a:rPr lang="zh-CN" altLang="en-US" dirty="0">
                <a:latin typeface="+mj-ea"/>
                <a:ea typeface="+mj-ea"/>
              </a:rPr>
              <a:t>张旭琰</a:t>
            </a:r>
            <a:r>
              <a:rPr lang="en-US" altLang="zh-CN" dirty="0">
                <a:latin typeface="+mj-ea"/>
                <a:ea typeface="+mj-ea"/>
              </a:rPr>
              <a:t>. </a:t>
            </a:r>
            <a:r>
              <a:rPr lang="zh-CN" altLang="en-US" dirty="0">
                <a:latin typeface="+mj-ea"/>
                <a:ea typeface="+mj-ea"/>
              </a:rPr>
              <a:t>新中国熊猫外交的变化与挑战</a:t>
            </a:r>
            <a:r>
              <a:rPr lang="en-US" altLang="zh-CN" dirty="0">
                <a:latin typeface="+mj-ea"/>
                <a:ea typeface="+mj-ea"/>
              </a:rPr>
              <a:t>[D].</a:t>
            </a:r>
            <a:r>
              <a:rPr lang="zh-CN" altLang="en-US" dirty="0">
                <a:latin typeface="+mj-ea"/>
                <a:ea typeface="+mj-ea"/>
              </a:rPr>
              <a:t>辽宁大学</a:t>
            </a:r>
            <a:r>
              <a:rPr lang="en-US" altLang="zh-CN" dirty="0">
                <a:latin typeface="+mj-ea"/>
                <a:ea typeface="+mj-ea"/>
              </a:rPr>
              <a:t>,2022.DOI:10.27209/d.cnki.glniu.2022.001101.</a:t>
            </a:r>
          </a:p>
          <a:p>
            <a:r>
              <a:rPr lang="en-US" altLang="zh-CN" dirty="0">
                <a:latin typeface="+mj-ea"/>
                <a:ea typeface="+mj-ea"/>
              </a:rPr>
              <a:t>[3]</a:t>
            </a:r>
            <a:r>
              <a:rPr lang="zh-CN" altLang="en-US" dirty="0">
                <a:latin typeface="+mj-ea"/>
                <a:ea typeface="+mj-ea"/>
              </a:rPr>
              <a:t>赵丽君</a:t>
            </a:r>
            <a:r>
              <a:rPr lang="en-US" altLang="zh-CN" dirty="0">
                <a:latin typeface="+mj-ea"/>
                <a:ea typeface="+mj-ea"/>
              </a:rPr>
              <a:t>,</a:t>
            </a:r>
            <a:r>
              <a:rPr lang="zh-CN" altLang="en-US" dirty="0">
                <a:latin typeface="+mj-ea"/>
                <a:ea typeface="+mj-ea"/>
              </a:rPr>
              <a:t>郑保卫</a:t>
            </a:r>
            <a:r>
              <a:rPr lang="en-US" altLang="zh-CN" dirty="0">
                <a:latin typeface="+mj-ea"/>
                <a:ea typeface="+mj-ea"/>
              </a:rPr>
              <a:t>.</a:t>
            </a:r>
            <a:r>
              <a:rPr lang="zh-CN" altLang="en-US" dirty="0">
                <a:latin typeface="+mj-ea"/>
                <a:ea typeface="+mj-ea"/>
              </a:rPr>
              <a:t>国家形象视角的“熊猫外交”研究</a:t>
            </a:r>
            <a:r>
              <a:rPr lang="en-US" altLang="zh-CN" dirty="0">
                <a:latin typeface="+mj-ea"/>
                <a:ea typeface="+mj-ea"/>
              </a:rPr>
              <a:t>[J].</a:t>
            </a:r>
            <a:r>
              <a:rPr lang="zh-CN" altLang="en-US" dirty="0">
                <a:latin typeface="+mj-ea"/>
                <a:ea typeface="+mj-ea"/>
              </a:rPr>
              <a:t>新闻爱好者</a:t>
            </a:r>
            <a:r>
              <a:rPr lang="en-US" altLang="zh-CN" dirty="0">
                <a:latin typeface="+mj-ea"/>
                <a:ea typeface="+mj-ea"/>
              </a:rPr>
              <a:t>,2017(12):15-19.DOI:10.16017/j.cnki.xwahz.2017.12.005.</a:t>
            </a:r>
          </a:p>
          <a:p>
            <a:r>
              <a:rPr lang="en-US" altLang="zh-CN" dirty="0">
                <a:latin typeface="+mj-ea"/>
                <a:ea typeface="+mj-ea"/>
              </a:rPr>
              <a:t>[4]</a:t>
            </a:r>
            <a:r>
              <a:rPr lang="zh-CN" altLang="en-US" dirty="0">
                <a:latin typeface="+mj-ea"/>
                <a:ea typeface="+mj-ea"/>
              </a:rPr>
              <a:t>刘晓晨</a:t>
            </a:r>
            <a:r>
              <a:rPr lang="en-US" altLang="zh-CN" dirty="0">
                <a:latin typeface="+mj-ea"/>
                <a:ea typeface="+mj-ea"/>
              </a:rPr>
              <a:t>.</a:t>
            </a:r>
            <a:r>
              <a:rPr lang="zh-CN" altLang="en-US" dirty="0">
                <a:latin typeface="+mj-ea"/>
                <a:ea typeface="+mj-ea"/>
              </a:rPr>
              <a:t>从东方到西方</a:t>
            </a:r>
            <a:r>
              <a:rPr lang="en-US" altLang="zh-CN" dirty="0">
                <a:latin typeface="+mj-ea"/>
                <a:ea typeface="+mj-ea"/>
              </a:rPr>
              <a:t>:</a:t>
            </a:r>
            <a:r>
              <a:rPr lang="zh-CN" altLang="en-US" dirty="0">
                <a:latin typeface="+mj-ea"/>
                <a:ea typeface="+mj-ea"/>
              </a:rPr>
              <a:t>冷战背景下中国的熊猫外交</a:t>
            </a:r>
            <a:r>
              <a:rPr lang="en-US" altLang="zh-CN" dirty="0">
                <a:latin typeface="+mj-ea"/>
                <a:ea typeface="+mj-ea"/>
              </a:rPr>
              <a:t>[J].</a:t>
            </a:r>
            <a:r>
              <a:rPr lang="zh-CN" altLang="en-US" dirty="0">
                <a:latin typeface="+mj-ea"/>
                <a:ea typeface="+mj-ea"/>
              </a:rPr>
              <a:t>近现代国际关系史研究</a:t>
            </a:r>
            <a:r>
              <a:rPr lang="en-US" altLang="zh-CN" dirty="0">
                <a:latin typeface="+mj-ea"/>
                <a:ea typeface="+mj-ea"/>
              </a:rPr>
              <a:t>,2014(02):192-212.</a:t>
            </a:r>
            <a:endParaRPr lang="zh-CN" altLang="en-US" dirty="0">
              <a:latin typeface="+mj-ea"/>
              <a:ea typeface="+mj-ea"/>
            </a:endParaRPr>
          </a:p>
        </p:txBody>
      </p:sp>
    </p:spTree>
    <p:extLst>
      <p:ext uri="{BB962C8B-B14F-4D97-AF65-F5344CB8AC3E}">
        <p14:creationId xmlns:p14="http://schemas.microsoft.com/office/powerpoint/2010/main" val="321666409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7200" b="1" dirty="0">
                <a:latin typeface="Calibri" panose="020F0502020204030204" pitchFamily="34" charset="0"/>
                <a:ea typeface="楷体" panose="02010609060101010101" pitchFamily="49" charset="-122"/>
                <a:cs typeface="Calibri" panose="020F0502020204030204" pitchFamily="34" charset="0"/>
              </a:rPr>
              <a:t>以后</a:t>
            </a:r>
            <a:endParaRPr lang="de-DE" sz="72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99592" y="2060848"/>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sz="2800" b="0" i="0" u="none" strike="noStrike" dirty="0">
                <a:solidFill>
                  <a:srgbClr val="3366BB"/>
                </a:solidFill>
                <a:effectLst/>
                <a:latin typeface="Calibri" panose="020F0502020204030204" pitchFamily="34" charset="0"/>
                <a:ea typeface="KaiTi" panose="02010609060101010101" pitchFamily="49" charset="-122"/>
                <a:cs typeface="Calibri" panose="020F0502020204030204" pitchFamily="34" charset="0"/>
                <a:hlinkClick r:id="rId3"/>
              </a:rPr>
              <a:t>http://bit.ly/EU-SURVEY</a:t>
            </a:r>
            <a:endParaRPr lang="de-DE" sz="2800" b="0" i="0" dirty="0">
              <a:solidFill>
                <a:srgbClr val="000000"/>
              </a:solidFill>
              <a:effectLst/>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6251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43608" y="136649"/>
            <a:ext cx="6984776" cy="1564159"/>
          </a:xfrm>
        </p:spPr>
        <p:txBody>
          <a:bodyPr>
            <a:noAutofit/>
          </a:bodyPr>
          <a:lstStyle/>
          <a:p>
            <a:r>
              <a:rPr lang="zh-CN" altLang="de-DE" sz="8800" b="1" dirty="0">
                <a:latin typeface="Calibri" panose="020F0502020204030204" pitchFamily="34" charset="0"/>
                <a:cs typeface="Calibri" panose="020F0502020204030204" pitchFamily="34" charset="0"/>
              </a:rPr>
              <a:t>作业</a:t>
            </a:r>
            <a:endParaRPr lang="de-DE" sz="2000" b="1" dirty="0">
              <a:latin typeface="Calibri" panose="020F0502020204030204" pitchFamily="34" charset="0"/>
              <a:ea typeface="楷体" panose="02010609060101010101" pitchFamily="49" charset="-122"/>
              <a:cs typeface="Calibri" panose="020F0502020204030204" pitchFamily="34" charset="0"/>
            </a:endParaRPr>
          </a:p>
        </p:txBody>
      </p:sp>
      <p:sp>
        <p:nvSpPr>
          <p:cNvPr id="3" name="Untertitel 2"/>
          <p:cNvSpPr>
            <a:spLocks noGrp="1"/>
          </p:cNvSpPr>
          <p:nvPr>
            <p:ph type="subTitle" idx="1"/>
          </p:nvPr>
        </p:nvSpPr>
        <p:spPr>
          <a:xfrm>
            <a:off x="827584" y="2276872"/>
            <a:ext cx="7992888" cy="4248472"/>
          </a:xfrm>
        </p:spPr>
        <p:txBody>
          <a:bodyPr>
            <a:noAutofit/>
          </a:bodyPr>
          <a:lstStyle/>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请参加</a:t>
            </a:r>
            <a:r>
              <a:rPr lang="zh-CN" altLang="de-DE" sz="2800" dirty="0">
                <a:solidFill>
                  <a:srgbClr val="000000"/>
                </a:solidFill>
                <a:latin typeface="Calibri" panose="020F0502020204030204" pitchFamily="34" charset="0"/>
                <a:cs typeface="Calibri" panose="020F0502020204030204" pitchFamily="34" charset="0"/>
              </a:rPr>
              <a:t>不同问卷调查</a:t>
            </a:r>
            <a:r>
              <a:rPr lang="de-DE" altLang="zh-CN" sz="2800" dirty="0">
                <a:solidFill>
                  <a:srgbClr val="000000"/>
                </a:solidFill>
                <a:latin typeface="Calibri" panose="020F0502020204030204" pitchFamily="34" charset="0"/>
                <a:cs typeface="Calibri" panose="020F0502020204030204" pitchFamily="34" charset="0"/>
                <a:hlinkClick r:id="rId3"/>
              </a:rPr>
              <a:t>https://bit.ly/100_questions</a:t>
            </a:r>
            <a:endParaRPr lang="de-DE" altLang="zh-CN" sz="2800" dirty="0">
              <a:solidFill>
                <a:srgbClr val="000000"/>
              </a:solidFill>
              <a:latin typeface="Calibri" panose="020F0502020204030204" pitchFamily="34" charset="0"/>
              <a:cs typeface="Calibri" panose="020F0502020204030204" pitchFamily="34" charset="0"/>
            </a:endParaRP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选主题，看第二周那边，加你的名字（选下个礼拜的主题的同学麻烦准备</a:t>
            </a:r>
            <a:r>
              <a:rPr lang="de-DE" sz="2800" b="0" i="0" dirty="0" err="1">
                <a:solidFill>
                  <a:srgbClr val="000000"/>
                </a:solidFill>
                <a:effectLst/>
                <a:latin typeface="Calibri" panose="020F0502020204030204" pitchFamily="34" charset="0"/>
                <a:cs typeface="Calibri" panose="020F0502020204030204" pitchFamily="34" charset="0"/>
              </a:rPr>
              <a:t>ppt</a:t>
            </a:r>
            <a:r>
              <a:rPr lang="de-DE" sz="2800" b="0" i="0" dirty="0">
                <a:solidFill>
                  <a:srgbClr val="000000"/>
                </a:solidFill>
                <a:effectLst/>
                <a:latin typeface="Calibri" panose="020F0502020204030204" pitchFamily="34" charset="0"/>
                <a:cs typeface="Calibri" panose="020F0502020204030204" pitchFamily="34" charset="0"/>
              </a:rPr>
              <a:t>，</a:t>
            </a:r>
            <a:r>
              <a:rPr lang="zh-CN" altLang="de-DE" sz="2800" b="0" i="0" dirty="0">
                <a:solidFill>
                  <a:srgbClr val="000000"/>
                </a:solidFill>
                <a:effectLst/>
                <a:latin typeface="Calibri" panose="020F0502020204030204" pitchFamily="34" charset="0"/>
                <a:cs typeface="Calibri" panose="020F0502020204030204" pitchFamily="34" charset="0"/>
              </a:rPr>
              <a:t>课网页上上传）</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准备下个星期的课文（主题</a:t>
            </a:r>
            <a:r>
              <a:rPr lang="de-DE" altLang="zh-CN" sz="2800" b="0" i="0" dirty="0">
                <a:solidFill>
                  <a:srgbClr val="000000"/>
                </a:solidFill>
                <a:effectLst/>
                <a:latin typeface="Calibri" panose="020F0502020204030204" pitchFamily="34" charset="0"/>
                <a:cs typeface="Calibri" panose="020F0502020204030204" pitchFamily="34" charset="0"/>
              </a:rPr>
              <a:t>1</a:t>
            </a:r>
            <a:r>
              <a:rPr lang="zh-CN" altLang="de-DE" sz="2800" b="0" i="0" dirty="0">
                <a:solidFill>
                  <a:srgbClr val="000000"/>
                </a:solidFill>
                <a:effectLst/>
                <a:latin typeface="Calibri" panose="020F0502020204030204" pitchFamily="34" charset="0"/>
                <a:cs typeface="Calibri" panose="020F0502020204030204" pitchFamily="34" charset="0"/>
              </a:rPr>
              <a:t>）</a:t>
            </a:r>
          </a:p>
          <a:p>
            <a:pPr algn="l">
              <a:buFont typeface="Arial" panose="020B0604020202020204" pitchFamily="34" charset="0"/>
              <a:buChar char="•"/>
            </a:pPr>
            <a:r>
              <a:rPr lang="zh-CN" altLang="de-DE" sz="2800" b="0" i="0" dirty="0">
                <a:solidFill>
                  <a:srgbClr val="000000"/>
                </a:solidFill>
                <a:effectLst/>
                <a:latin typeface="Calibri" panose="020F0502020204030204" pitchFamily="34" charset="0"/>
                <a:cs typeface="Calibri" panose="020F0502020204030204" pitchFamily="34" charset="0"/>
              </a:rPr>
              <a:t>回答关于主题的问题</a:t>
            </a:r>
          </a:p>
          <a:p>
            <a:endParaRPr lang="de-DE" sz="6600" b="1" i="0" dirty="0">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3084344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normAutofit fontScale="90000"/>
          </a:bodyPr>
          <a:lstStyle/>
          <a:p>
            <a:pPr eaLnBrk="1" hangingPunct="1"/>
            <a:r>
              <a:rPr lang="de-DE" dirty="0" err="1">
                <a:latin typeface="Calibri" panose="020F0502020204030204" pitchFamily="34" charset="0"/>
                <a:ea typeface="KaiTi" panose="02010609060101010101" pitchFamily="49" charset="-122"/>
                <a:cs typeface="Calibri" panose="020F0502020204030204" pitchFamily="34" charset="0"/>
              </a:rPr>
              <a:t>Preparation</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for</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next</a:t>
            </a:r>
            <a:r>
              <a:rPr lang="de-DE" dirty="0">
                <a:latin typeface="Calibri" panose="020F0502020204030204" pitchFamily="34" charset="0"/>
                <a:ea typeface="KaiTi" panose="02010609060101010101" pitchFamily="49" charset="-122"/>
                <a:cs typeface="Calibri" panose="020F0502020204030204" pitchFamily="34" charset="0"/>
              </a:rPr>
              <a:t> </a:t>
            </a:r>
            <a:r>
              <a:rPr lang="de-DE" dirty="0" err="1">
                <a:latin typeface="Calibri" panose="020F0502020204030204" pitchFamily="34" charset="0"/>
                <a:ea typeface="KaiTi" panose="02010609060101010101" pitchFamily="49" charset="-122"/>
                <a:cs typeface="Calibri" panose="020F0502020204030204" pitchFamily="34" charset="0"/>
              </a:rPr>
              <a:t>week</a:t>
            </a:r>
            <a:br>
              <a:rPr lang="de-DE" dirty="0">
                <a:latin typeface="Calibri" panose="020F0502020204030204" pitchFamily="34" charset="0"/>
                <a:ea typeface="KaiTi" panose="02010609060101010101" pitchFamily="49" charset="-122"/>
                <a:cs typeface="Calibri" panose="020F0502020204030204" pitchFamily="34" charset="0"/>
              </a:rPr>
            </a:br>
            <a:r>
              <a:rPr lang="de-DE" dirty="0" err="1">
                <a:latin typeface="Calibri" panose="020F0502020204030204" pitchFamily="34" charset="0"/>
                <a:ea typeface="KaiTi" panose="02010609060101010101" pitchFamily="49" charset="-122"/>
                <a:cs typeface="Calibri" panose="020F0502020204030204" pitchFamily="34" charset="0"/>
              </a:rPr>
              <a:t>下週的課前預習</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229600" cy="5465098"/>
          </a:xfrm>
        </p:spPr>
        <p:txBody>
          <a:bodyPr>
            <a:normAutofit fontScale="97500"/>
          </a:bodyPr>
          <a:lstStyle/>
          <a:p>
            <a:pPr marL="0" indent="0" algn="l">
              <a:buNone/>
            </a:pPr>
            <a:r>
              <a:rPr lang="zh-CN" altLang="de-DE" sz="1600" b="0" i="0" dirty="0">
                <a:solidFill>
                  <a:srgbClr val="000000"/>
                </a:solidFill>
                <a:effectLst/>
                <a:latin typeface="Arial" panose="020B0604020202020204" pitchFamily="34" charset="0"/>
              </a:rPr>
              <a:t>下几节课的主题（请在后面加你的名字为了表示关于这个主题做</a:t>
            </a:r>
            <a:r>
              <a:rPr lang="de-DE" sz="1600" b="0" i="0" dirty="0" err="1">
                <a:solidFill>
                  <a:srgbClr val="000000"/>
                </a:solidFill>
                <a:effectLst/>
                <a:latin typeface="Arial" panose="020B0604020202020204" pitchFamily="34" charset="0"/>
              </a:rPr>
              <a:t>ppt</a:t>
            </a:r>
            <a:r>
              <a:rPr lang="de-DE" sz="1600" b="0" i="0" dirty="0">
                <a:solidFill>
                  <a:srgbClr val="000000"/>
                </a:solidFill>
                <a:effectLst/>
                <a:latin typeface="Arial" panose="020B0604020202020204" pitchFamily="34" charset="0"/>
              </a:rPr>
              <a:t>）：</a:t>
            </a:r>
          </a:p>
          <a:p>
            <a:pPr marL="0" indent="0" algn="l">
              <a:buNone/>
            </a:pPr>
            <a:r>
              <a:rPr lang="de-DE" sz="1600" b="0" i="0" dirty="0">
                <a:solidFill>
                  <a:srgbClr val="000000"/>
                </a:solidFill>
                <a:effectLst/>
                <a:latin typeface="Arial" panose="020B0604020202020204" pitchFamily="34" charset="0"/>
              </a:rPr>
              <a:t>Topics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coming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sessions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write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name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behind</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topic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give</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May 5: </a:t>
            </a:r>
            <a:r>
              <a:rPr lang="zh-CN" altLang="de-DE" sz="1600" b="0" i="0" dirty="0">
                <a:solidFill>
                  <a:srgbClr val="000000"/>
                </a:solidFill>
                <a:effectLst/>
                <a:latin typeface="Arial" panose="020B0604020202020204" pitchFamily="34" charset="0"/>
              </a:rPr>
              <a:t>组织方面的事、测试 </a:t>
            </a:r>
            <a:r>
              <a:rPr lang="de-DE" sz="1600" b="0" i="0" dirty="0">
                <a:solidFill>
                  <a:srgbClr val="000000"/>
                </a:solidFill>
                <a:effectLst/>
                <a:latin typeface="Arial" panose="020B0604020202020204" pitchFamily="34" charset="0"/>
              </a:rPr>
              <a:t>Organizational </a:t>
            </a:r>
            <a:r>
              <a:rPr lang="de-DE" sz="1600" b="0" i="0" dirty="0" err="1">
                <a:solidFill>
                  <a:srgbClr val="000000"/>
                </a:solidFill>
                <a:effectLst/>
                <a:latin typeface="Arial" panose="020B0604020202020204" pitchFamily="34" charset="0"/>
              </a:rPr>
              <a:t>things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endParaRPr lang="de-DE" sz="1600" b="0" i="0" dirty="0">
              <a:solidFill>
                <a:srgbClr val="000000"/>
              </a:solidFill>
              <a:effectLst/>
              <a:latin typeface="Arial" panose="020B0604020202020204" pitchFamily="34" charset="0"/>
            </a:endParaRPr>
          </a:p>
          <a:p>
            <a:pPr algn="l">
              <a:buFont typeface="+mj-lt"/>
              <a:buAutoNum type="arabicPeriod"/>
            </a:pPr>
            <a:r>
              <a:rPr lang="de-DE" sz="1600" b="0" i="0" dirty="0">
                <a:solidFill>
                  <a:srgbClr val="000000"/>
                </a:solidFill>
                <a:effectLst/>
                <a:latin typeface="Arial" panose="020B0604020202020204" pitchFamily="34" charset="0"/>
              </a:rPr>
              <a:t>May 12: </a:t>
            </a:r>
            <a:r>
              <a:rPr lang="zh-CN" altLang="de-DE" sz="1600" b="0" i="0" dirty="0">
                <a:solidFill>
                  <a:srgbClr val="000000"/>
                </a:solidFill>
                <a:effectLst/>
                <a:latin typeface="Arial" panose="020B0604020202020204" pitchFamily="34" charset="0"/>
              </a:rPr>
              <a:t>文化叙述 </a:t>
            </a:r>
            <a:r>
              <a:rPr lang="de-DE" sz="1600" b="0" i="0" dirty="0">
                <a:solidFill>
                  <a:srgbClr val="000000"/>
                </a:solidFill>
                <a:effectLst/>
                <a:latin typeface="Arial" panose="020B0604020202020204" pitchFamily="34" charset="0"/>
              </a:rPr>
              <a:t>The Cultural Narrative, </a:t>
            </a:r>
            <a:r>
              <a:rPr lang="zh-CN" altLang="de-DE" sz="1600" b="0" i="0" dirty="0">
                <a:solidFill>
                  <a:srgbClr val="000000"/>
                </a:solidFill>
                <a:effectLst/>
                <a:latin typeface="Arial" panose="020B0604020202020204" pitchFamily="34" charset="0"/>
              </a:rPr>
              <a:t>地理性质是文化发展的基础 </a:t>
            </a:r>
            <a:r>
              <a:rPr lang="de-DE" sz="1600" b="0" i="0" dirty="0">
                <a:solidFill>
                  <a:srgbClr val="000000"/>
                </a:solidFill>
                <a:effectLst/>
                <a:latin typeface="Arial" panose="020B0604020202020204" pitchFamily="34" charset="0"/>
              </a:rPr>
              <a:t>Geographic Nature </a:t>
            </a:r>
            <a:r>
              <a:rPr lang="de-DE" sz="1600" b="0" i="0" dirty="0" err="1">
                <a:solidFill>
                  <a:srgbClr val="000000"/>
                </a:solidFill>
                <a:effectLst/>
                <a:latin typeface="Arial" panose="020B0604020202020204" pitchFamily="34" charset="0"/>
              </a:rPr>
              <a:t>as</a:t>
            </a:r>
            <a:r>
              <a:rPr lang="de-DE" sz="1600" b="0" i="0" dirty="0">
                <a:solidFill>
                  <a:srgbClr val="000000"/>
                </a:solidFill>
                <a:effectLst/>
                <a:latin typeface="Arial" panose="020B0604020202020204" pitchFamily="34" charset="0"/>
              </a:rPr>
              <a:t> a Basis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Cultural Development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current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version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page</a:t>
            </a:r>
            <a:r>
              <a:rPr lang="de-DE" sz="1600" b="0" i="0" dirty="0">
                <a:solidFill>
                  <a:srgbClr val="000000"/>
                </a:solidFill>
                <a:effectLst/>
                <a:latin typeface="Arial" panose="020B0604020202020204" pitchFamily="34" charset="0"/>
              </a:rPr>
              <a:t> 12 ff.)</a:t>
            </a:r>
          </a:p>
          <a:p>
            <a:pPr algn="l">
              <a:buFont typeface="+mj-lt"/>
              <a:buAutoNum type="arabicPeriod"/>
            </a:pPr>
            <a:r>
              <a:rPr lang="de-DE" sz="1600" b="0" i="0" dirty="0">
                <a:effectLst/>
                <a:latin typeface="Arial" panose="020B0604020202020204" pitchFamily="34" charset="0"/>
              </a:rPr>
              <a:t>May 19: 1 </a:t>
            </a:r>
            <a:r>
              <a:rPr lang="zh-CN" altLang="de-DE" sz="1600" b="0" i="0" dirty="0">
                <a:effectLst/>
                <a:latin typeface="Arial" panose="020B0604020202020204" pitchFamily="34" charset="0"/>
              </a:rPr>
              <a:t>审美理想和社会习俗： 湖南的伴嫁歌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Marriage-Accompanying</a:t>
            </a:r>
            <a:r>
              <a:rPr lang="de-DE" sz="1600" b="0" i="0" dirty="0">
                <a:effectLst/>
                <a:latin typeface="Arial" panose="020B0604020202020204" pitchFamily="34" charset="0"/>
              </a:rPr>
              <a:t> Songs in Hunan 29. 2 </a:t>
            </a:r>
            <a:r>
              <a:rPr lang="zh-CN" altLang="de-DE" sz="1600" b="0" i="0" dirty="0">
                <a:effectLst/>
                <a:latin typeface="Arial" panose="020B0604020202020204" pitchFamily="34" charset="0"/>
              </a:rPr>
              <a:t>审美理想和社会习俗：中国的婚姻习俗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Chinese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Customs</a:t>
            </a:r>
            <a:r>
              <a:rPr lang="de-DE" sz="1600" b="0" i="0" dirty="0">
                <a:effectLst/>
                <a:latin typeface="Arial" panose="020B0604020202020204" pitchFamily="34" charset="0"/>
              </a:rPr>
              <a:t> 16</a:t>
            </a:r>
          </a:p>
          <a:p>
            <a:pPr algn="l">
              <a:buFont typeface="+mj-lt"/>
              <a:buAutoNum type="arabicPeriod"/>
            </a:pPr>
            <a:r>
              <a:rPr lang="de-DE" sz="1600" b="0" i="0" dirty="0">
                <a:effectLst/>
                <a:latin typeface="Arial" panose="020B0604020202020204" pitchFamily="34" charset="0"/>
              </a:rPr>
              <a:t>May 26 1 </a:t>
            </a:r>
            <a:r>
              <a:rPr lang="zh-CN" altLang="de-DE" sz="1600" b="0" i="0" dirty="0">
                <a:effectLst/>
                <a:latin typeface="Arial" panose="020B0604020202020204" pitchFamily="34" charset="0"/>
              </a:rPr>
              <a:t>审美理想和社会习俗：习惯，接触方式。古代和当代的接触方式</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Habits, </a:t>
            </a:r>
            <a:r>
              <a:rPr lang="de-DE" sz="1600" b="0" i="0" dirty="0" err="1">
                <a:effectLst/>
                <a:latin typeface="Arial" panose="020B0604020202020204" pitchFamily="34" charset="0"/>
              </a:rPr>
              <a:t>Ways</a:t>
            </a:r>
            <a:r>
              <a:rPr lang="de-DE" sz="1600" b="0" i="0" dirty="0">
                <a:effectLst/>
                <a:latin typeface="Arial" panose="020B0604020202020204" pitchFamily="34" charset="0"/>
              </a:rPr>
              <a:t> </a:t>
            </a:r>
            <a:r>
              <a:rPr lang="de-DE" sz="1600" b="0" i="0" dirty="0" err="1">
                <a:effectLst/>
                <a:latin typeface="Arial" panose="020B0604020202020204" pitchFamily="34" charset="0"/>
              </a:rPr>
              <a:t>of</a:t>
            </a:r>
            <a:r>
              <a:rPr lang="de-DE" sz="1600" b="0" i="0" dirty="0">
                <a:effectLst/>
                <a:latin typeface="Arial" panose="020B0604020202020204" pitchFamily="34" charset="0"/>
              </a:rPr>
              <a:t> </a:t>
            </a:r>
            <a:r>
              <a:rPr lang="de-DE" sz="1600" b="0" i="0" dirty="0" err="1">
                <a:effectLst/>
                <a:latin typeface="Arial" panose="020B0604020202020204" pitchFamily="34" charset="0"/>
              </a:rPr>
              <a:t>Contacting</a:t>
            </a:r>
            <a:r>
              <a:rPr lang="de-DE" sz="1600" b="0" i="0" dirty="0">
                <a:effectLst/>
                <a:latin typeface="Arial" panose="020B0604020202020204" pitchFamily="34" charset="0"/>
              </a:rPr>
              <a:t> Milena 22. 2 </a:t>
            </a:r>
            <a:r>
              <a:rPr lang="zh-CN" altLang="de-DE" sz="1600" b="0" i="0" dirty="0">
                <a:effectLst/>
                <a:latin typeface="Arial" panose="020B0604020202020204" pitchFamily="34" charset="0"/>
              </a:rPr>
              <a:t>审美理想和社会习俗：土家族的哭嫁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Crying</a:t>
            </a:r>
            <a:r>
              <a:rPr lang="de-DE" sz="1600" b="0" i="0" dirty="0">
                <a:effectLst/>
                <a:latin typeface="Arial" panose="020B0604020202020204" pitchFamily="34" charset="0"/>
              </a:rPr>
              <a:t>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of</a:t>
            </a:r>
            <a:r>
              <a:rPr lang="de-DE" sz="1600" b="0" i="0" dirty="0">
                <a:effectLst/>
                <a:latin typeface="Arial" panose="020B0604020202020204" pitchFamily="34" charset="0"/>
              </a:rPr>
              <a:t> </a:t>
            </a:r>
            <a:r>
              <a:rPr lang="de-DE" sz="1600" b="0" i="0" dirty="0" err="1">
                <a:effectLst/>
                <a:latin typeface="Arial" panose="020B0604020202020204" pitchFamily="34" charset="0"/>
              </a:rPr>
              <a:t>Tujia</a:t>
            </a:r>
            <a:r>
              <a:rPr lang="de-DE" sz="1600" b="0" i="0" dirty="0">
                <a:effectLst/>
                <a:latin typeface="Arial" panose="020B0604020202020204" pitchFamily="34" charset="0"/>
              </a:rPr>
              <a:t> 36 Daria</a:t>
            </a:r>
          </a:p>
          <a:p>
            <a:pPr algn="l">
              <a:buFont typeface="+mj-lt"/>
              <a:buAutoNum type="arabicPeriod"/>
            </a:pPr>
            <a:r>
              <a:rPr lang="de-DE" sz="1600" b="0" i="0" dirty="0">
                <a:effectLst/>
                <a:latin typeface="Arial" panose="020B0604020202020204" pitchFamily="34" charset="0"/>
              </a:rPr>
              <a:t>June 2 1 </a:t>
            </a:r>
            <a:r>
              <a:rPr lang="zh-CN" altLang="de-DE" sz="1600" b="0" i="0" dirty="0">
                <a:effectLst/>
                <a:latin typeface="Arial" panose="020B0604020202020204" pitchFamily="34" charset="0"/>
              </a:rPr>
              <a:t>审美理想和社会习俗：中国古代的四大才子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The </a:t>
            </a:r>
            <a:r>
              <a:rPr lang="de-DE" sz="1600" b="0" i="0" dirty="0" err="1">
                <a:effectLst/>
                <a:latin typeface="Arial" panose="020B0604020202020204" pitchFamily="34" charset="0"/>
              </a:rPr>
              <a:t>Four</a:t>
            </a:r>
            <a:r>
              <a:rPr lang="de-DE" sz="1600" b="0" i="0" dirty="0">
                <a:effectLst/>
                <a:latin typeface="Arial" panose="020B0604020202020204" pitchFamily="34" charset="0"/>
              </a:rPr>
              <a:t> Most </a:t>
            </a:r>
            <a:r>
              <a:rPr lang="de-DE" sz="1600" b="0" i="0" dirty="0" err="1">
                <a:effectLst/>
                <a:latin typeface="Arial" panose="020B0604020202020204" pitchFamily="34" charset="0"/>
              </a:rPr>
              <a:t>Handsome</a:t>
            </a:r>
            <a:r>
              <a:rPr lang="de-DE" sz="1600" b="0" i="0" dirty="0">
                <a:effectLst/>
                <a:latin typeface="Arial" panose="020B0604020202020204" pitchFamily="34" charset="0"/>
              </a:rPr>
              <a:t> Men in </a:t>
            </a:r>
            <a:r>
              <a:rPr lang="de-DE" sz="1600" b="0" i="0" dirty="0" err="1">
                <a:effectLst/>
                <a:latin typeface="Arial" panose="020B0604020202020204" pitchFamily="34" charset="0"/>
              </a:rPr>
              <a:t>Ancient</a:t>
            </a:r>
            <a:r>
              <a:rPr lang="de-DE" sz="1600" b="0" i="0" dirty="0">
                <a:effectLst/>
                <a:latin typeface="Arial" panose="020B0604020202020204" pitchFamily="34" charset="0"/>
              </a:rPr>
              <a:t> China 42. 2 </a:t>
            </a:r>
            <a:r>
              <a:rPr lang="zh-CN" altLang="de-DE" sz="1600" b="0" i="0" dirty="0">
                <a:effectLst/>
                <a:latin typeface="Arial" panose="020B0604020202020204" pitchFamily="34" charset="0"/>
              </a:rPr>
              <a:t>审美理想和社会习俗： 熊猫 </a:t>
            </a:r>
            <a:r>
              <a:rPr lang="de-DE" sz="1600" b="0" i="0" dirty="0">
                <a:effectLst/>
                <a:latin typeface="Arial" panose="020B0604020202020204" pitchFamily="34" charset="0"/>
              </a:rPr>
              <a:t>Animals: Panda 48.</a:t>
            </a:r>
          </a:p>
          <a:p>
            <a:pPr algn="l">
              <a:buFont typeface="+mj-lt"/>
              <a:buAutoNum type="arabicPeriod"/>
            </a:pPr>
            <a:r>
              <a:rPr lang="de-DE" sz="1600" b="0" i="0" dirty="0">
                <a:solidFill>
                  <a:srgbClr val="FF0000"/>
                </a:solidFill>
                <a:effectLst/>
                <a:latin typeface="Arial" panose="020B0604020202020204" pitchFamily="34" charset="0"/>
              </a:rPr>
              <a:t>June 16 1 </a:t>
            </a:r>
            <a:r>
              <a:rPr lang="zh-CN" altLang="de-DE" sz="1600" b="0" i="0" dirty="0">
                <a:solidFill>
                  <a:srgbClr val="FF0000"/>
                </a:solidFill>
                <a:effectLst/>
                <a:latin typeface="Arial" panose="020B0604020202020204" pitchFamily="34" charset="0"/>
              </a:rPr>
              <a:t>建筑 </a:t>
            </a:r>
            <a:r>
              <a:rPr lang="de-DE" sz="1600" b="0" i="0" dirty="0">
                <a:solidFill>
                  <a:srgbClr val="FF0000"/>
                </a:solidFill>
                <a:effectLst/>
                <a:latin typeface="Arial" panose="020B0604020202020204" pitchFamily="34" charset="0"/>
              </a:rPr>
              <a:t>Architecture 53. 2 </a:t>
            </a:r>
            <a:r>
              <a:rPr lang="zh-CN" altLang="de-DE" sz="1600" b="0" i="0" dirty="0">
                <a:solidFill>
                  <a:srgbClr val="FF0000"/>
                </a:solidFill>
                <a:effectLst/>
                <a:latin typeface="Arial" panose="020B0604020202020204" pitchFamily="34" charset="0"/>
              </a:rPr>
              <a:t>建筑：紫禁城 </a:t>
            </a:r>
            <a:r>
              <a:rPr lang="de-DE" sz="1600" b="0" i="0" dirty="0">
                <a:solidFill>
                  <a:srgbClr val="FF0000"/>
                </a:solidFill>
                <a:effectLst/>
                <a:latin typeface="Arial" panose="020B0604020202020204" pitchFamily="34" charset="0"/>
              </a:rPr>
              <a:t>Architecture: The </a:t>
            </a:r>
            <a:r>
              <a:rPr lang="de-DE" sz="1600" b="0" i="0" dirty="0" err="1">
                <a:solidFill>
                  <a:srgbClr val="FF0000"/>
                </a:solidFill>
                <a:effectLst/>
                <a:latin typeface="Arial" panose="020B0604020202020204" pitchFamily="34" charset="0"/>
              </a:rPr>
              <a:t>Forbidden</a:t>
            </a:r>
            <a:r>
              <a:rPr lang="de-DE" sz="1600" b="0" i="0" dirty="0">
                <a:solidFill>
                  <a:srgbClr val="FF0000"/>
                </a:solidFill>
                <a:effectLst/>
                <a:latin typeface="Arial" panose="020B0604020202020204" pitchFamily="34" charset="0"/>
              </a:rPr>
              <a:t> City 60</a:t>
            </a:r>
          </a:p>
          <a:p>
            <a:pPr algn="l">
              <a:buFont typeface="+mj-lt"/>
              <a:buAutoNum type="arabicPeriod"/>
            </a:pPr>
            <a:r>
              <a:rPr lang="zh-CN" altLang="de-DE" sz="1600" b="0" i="0" dirty="0">
                <a:solidFill>
                  <a:srgbClr val="000000"/>
                </a:solidFill>
                <a:effectLst/>
                <a:latin typeface="Arial" panose="020B0604020202020204" pitchFamily="34" charset="0"/>
              </a:rPr>
              <a:t>我们还需要找机会补两个学时的课。另外的主题 </a:t>
            </a:r>
            <a:r>
              <a:rPr lang="de-DE" sz="1600" b="0" i="0" dirty="0">
                <a:solidFill>
                  <a:srgbClr val="000000"/>
                </a:solidFill>
                <a:effectLst/>
                <a:latin typeface="Arial" panose="020B0604020202020204" pitchFamily="34" charset="0"/>
              </a:rPr>
              <a:t>Additional </a:t>
            </a:r>
            <a:r>
              <a:rPr lang="de-DE" sz="1600" b="0" i="0" dirty="0" err="1">
                <a:solidFill>
                  <a:srgbClr val="000000"/>
                </a:solidFill>
                <a:effectLst/>
                <a:latin typeface="Arial" panose="020B0604020202020204" pitchFamily="34" charset="0"/>
              </a:rPr>
              <a:t>topics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2 </a:t>
            </a:r>
            <a:r>
              <a:rPr lang="de-DE" sz="1600" b="0" i="0" dirty="0" err="1">
                <a:solidFill>
                  <a:srgbClr val="000000"/>
                </a:solidFill>
                <a:effectLst/>
                <a:latin typeface="Arial" panose="020B0604020202020204" pitchFamily="34" charset="0"/>
              </a:rPr>
              <a:t>hours</a:t>
            </a:r>
            <a:r>
              <a:rPr lang="de-DE" sz="1600" b="0" i="0" dirty="0">
                <a:solidFill>
                  <a:srgbClr val="000000"/>
                </a:solidFill>
                <a:effectLst/>
                <a:latin typeface="Arial" panose="020B0604020202020204" pitchFamily="34" charset="0"/>
              </a:rPr>
              <a:t> catch-</a:t>
            </a:r>
            <a:r>
              <a:rPr lang="de-DE" sz="1600" b="0" i="0" dirty="0" err="1">
                <a:solidFill>
                  <a:srgbClr val="000000"/>
                </a:solidFill>
                <a:effectLst/>
                <a:latin typeface="Arial" panose="020B0604020202020204" pitchFamily="34" charset="0"/>
              </a:rPr>
              <a:t>up</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June 23 </a:t>
            </a:r>
            <a:r>
              <a:rPr lang="zh-CN" altLang="de-DE" sz="1600" b="0" i="0" dirty="0">
                <a:solidFill>
                  <a:srgbClr val="000000"/>
                </a:solidFill>
                <a:effectLst/>
                <a:latin typeface="Arial" panose="020B0604020202020204" pitchFamily="34" charset="0"/>
              </a:rPr>
              <a:t>期末考试：论文 </a:t>
            </a:r>
            <a:r>
              <a:rPr lang="de-DE" sz="1600" b="0" i="0" dirty="0">
                <a:solidFill>
                  <a:srgbClr val="000000"/>
                </a:solidFill>
                <a:effectLst/>
                <a:latin typeface="Arial" panose="020B0604020202020204" pitchFamily="34" charset="0"/>
              </a:rPr>
              <a:t>Final </a:t>
            </a:r>
            <a:r>
              <a:rPr lang="de-DE" sz="1600" b="0" i="0" dirty="0" err="1">
                <a:solidFill>
                  <a:srgbClr val="000000"/>
                </a:solidFill>
                <a:effectLst/>
                <a:latin typeface="Arial" panose="020B0604020202020204" pitchFamily="34" charset="0"/>
              </a:rPr>
              <a:t>Exam</a:t>
            </a:r>
            <a:endParaRPr lang="de-DE" sz="1600" b="0" i="0" dirty="0">
              <a:solidFill>
                <a:srgbClr val="000000"/>
              </a:solidFill>
              <a:effectLst/>
              <a:latin typeface="Arial" panose="020B0604020202020204" pitchFamily="34" charset="0"/>
            </a:endParaRPr>
          </a:p>
          <a:p>
            <a:pPr eaLnBrk="1" hangingPunct="1"/>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061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标题 1"/>
          <p:cNvSpPr>
            <a:spLocks noGrp="1"/>
          </p:cNvSpPr>
          <p:nvPr>
            <p:ph type="title"/>
          </p:nvPr>
        </p:nvSpPr>
        <p:spPr/>
        <p:txBody>
          <a:bodyPr>
            <a:normAutofit fontScale="90000"/>
          </a:bodyPr>
          <a:lstStyle/>
          <a:p>
            <a:pPr algn="ctr"/>
            <a:r>
              <a:rPr altLang="zh-CN" b="1" dirty="0">
                <a:solidFill>
                  <a:schemeClr val="tx1"/>
                </a:solidFill>
                <a:latin typeface="Arial" panose="020B0604020202020204" pitchFamily="34" charset="0"/>
                <a:cs typeface="Arial" panose="020B0604020202020204" pitchFamily="34" charset="0"/>
              </a:rPr>
              <a:t>Always here for you!</a:t>
            </a:r>
            <a:br>
              <a:rPr altLang="zh-CN" b="1" dirty="0">
                <a:solidFill>
                  <a:schemeClr val="tx1"/>
                </a:solidFill>
                <a:latin typeface="Arial" panose="020B0604020202020204" pitchFamily="34" charset="0"/>
                <a:cs typeface="Arial" panose="020B0604020202020204" pitchFamily="34" charset="0"/>
              </a:rPr>
            </a:br>
            <a:r>
              <a:rPr lang="zh-CN" altLang="en-US" sz="2800" b="1" dirty="0">
                <a:latin typeface="Arial" panose="020B0604020202020204" pitchFamily="34" charset="0"/>
                <a:cs typeface="Arial" panose="020B0604020202020204" pitchFamily="34" charset="0"/>
              </a:rPr>
              <a:t>隨時隨地</a:t>
            </a:r>
            <a:r>
              <a:rPr lang="zh-CN" altLang="de-DE" sz="2800" b="1" dirty="0">
                <a:solidFill>
                  <a:schemeClr val="tx1"/>
                </a:solidFill>
                <a:latin typeface="Arial" panose="020B0604020202020204" pitchFamily="34" charset="0"/>
                <a:cs typeface="Arial" panose="020B0604020202020204" pitchFamily="34" charset="0"/>
              </a:rPr>
              <a:t>为你们服务</a:t>
            </a:r>
            <a:endParaRPr kumimoji="1" lang="zh-CN" altLang="en-US" b="1" dirty="0">
              <a:solidFill>
                <a:schemeClr val="tx1"/>
              </a:solidFill>
              <a:cs typeface="Arial" panose="020B0604020202020204" pitchFamily="34" charset="0"/>
            </a:endParaRPr>
          </a:p>
        </p:txBody>
      </p:sp>
      <p:sp>
        <p:nvSpPr>
          <p:cNvPr id="107523" name="内容占位符 2"/>
          <p:cNvSpPr>
            <a:spLocks noGrp="1"/>
          </p:cNvSpPr>
          <p:nvPr>
            <p:ph idx="1"/>
          </p:nvPr>
        </p:nvSpPr>
        <p:spPr>
          <a:xfrm>
            <a:off x="866775" y="2603500"/>
            <a:ext cx="7053263" cy="3722688"/>
          </a:xfrm>
        </p:spPr>
        <p:txBody>
          <a:bodyPr>
            <a:normAutofit/>
          </a:bodyPr>
          <a:lstStyle/>
          <a:p>
            <a:pPr algn="ctr">
              <a:buFont typeface="Garamond" panose="02020404030301010803" pitchFamily="18" charset="0"/>
              <a:buNone/>
            </a:pPr>
            <a:r>
              <a:rPr lang="de-DE" altLang="zh-CN" sz="2400" dirty="0" err="1">
                <a:latin typeface="Arial" panose="020B0604020202020204" pitchFamily="34" charset="0"/>
                <a:ea typeface="楷体" panose="02010609060101010101" pitchFamily="49" charset="-122"/>
                <a:cs typeface="Arial" panose="020B0604020202020204" pitchFamily="34" charset="0"/>
              </a:rPr>
              <a:t>Assistant</a:t>
            </a:r>
            <a:r>
              <a:rPr lang="de-DE" altLang="zh-CN" sz="2400" dirty="0">
                <a:latin typeface="Arial" panose="020B0604020202020204" pitchFamily="34" charset="0"/>
                <a:ea typeface="楷体" panose="02010609060101010101" pitchFamily="49" charset="-122"/>
                <a:cs typeface="Arial" panose="020B0604020202020204" pitchFamily="34" charset="0"/>
              </a:rPr>
              <a:t> Professor (</a:t>
            </a:r>
            <a:r>
              <a:rPr lang="de-DE" altLang="zh-CN" sz="2400" dirty="0" err="1">
                <a:latin typeface="Arial" panose="020B0604020202020204" pitchFamily="34" charset="0"/>
                <a:ea typeface="楷体" panose="02010609060101010101" pitchFamily="49" charset="-122"/>
                <a:cs typeface="Arial" panose="020B0604020202020204" pitchFamily="34" charset="0"/>
              </a:rPr>
              <a:t>Adiunkt</a:t>
            </a:r>
            <a:r>
              <a:rPr lang="de-DE"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rPr>
              <a:t>Dr. Martin </a:t>
            </a:r>
            <a:r>
              <a:rPr lang="en-US" altLang="zh-CN" sz="2400" dirty="0" err="1">
                <a:latin typeface="Arial" panose="020B0604020202020204" pitchFamily="34" charset="0"/>
                <a:ea typeface="楷体" panose="02010609060101010101" pitchFamily="49" charset="-122"/>
                <a:cs typeface="Arial" panose="020B0604020202020204" pitchFamily="34" charset="0"/>
              </a:rPr>
              <a:t>Woesler</a:t>
            </a:r>
            <a:r>
              <a:rPr lang="zh-CN" altLang="de-DE" sz="2400" dirty="0">
                <a:latin typeface="Arial" panose="020B0604020202020204" pitchFamily="34" charset="0"/>
                <a:ea typeface="楷体" panose="02010609060101010101" pitchFamily="49" charset="-122"/>
                <a:cs typeface="Arial" panose="020B0604020202020204" pitchFamily="34" charset="0"/>
              </a:rPr>
              <a:t> </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zh-CN" altLang="de-DE" sz="2400" dirty="0">
                <a:latin typeface="Arial" panose="020B0604020202020204" pitchFamily="34" charset="0"/>
                <a:ea typeface="楷体" panose="02010609060101010101" pitchFamily="49" charset="-122"/>
                <a:cs typeface="Arial" panose="020B0604020202020204" pitchFamily="34" charset="0"/>
              </a:rPr>
              <a:t>吴漠汀助理教授</a:t>
            </a:r>
            <a:br>
              <a:rPr lang="de-DE" altLang="zh-CN" sz="2400" dirty="0">
                <a:latin typeface="Arial" panose="020B0604020202020204" pitchFamily="34" charset="0"/>
                <a:ea typeface="楷体" panose="02010609060101010101" pitchFamily="49" charset="-122"/>
                <a:cs typeface="Arial" panose="020B0604020202020204" pitchFamily="34" charset="0"/>
              </a:rPr>
            </a:br>
            <a:endParaRPr lang="de-DE" altLang="zh-CN" sz="2400" dirty="0">
              <a:latin typeface="Arial" panose="020B0604020202020204" pitchFamily="34" charset="0"/>
              <a:ea typeface="楷体" panose="02010609060101010101" pitchFamily="49" charset="-122"/>
              <a:cs typeface="Arial" panose="020B0604020202020204" pitchFamily="34" charset="0"/>
            </a:endParaRPr>
          </a:p>
          <a:p>
            <a:pPr marL="0" indent="0" algn="ctr">
              <a:buNone/>
            </a:pPr>
            <a:r>
              <a:rPr lang="en-US" altLang="de-DE" sz="2400" dirty="0">
                <a:latin typeface="Arial" panose="020B0604020202020204" pitchFamily="34" charset="0"/>
                <a:ea typeface="楷体" panose="02010609060101010101" pitchFamily="49" charset="-122"/>
                <a:cs typeface="Arial" panose="020B0604020202020204" pitchFamily="34" charset="0"/>
              </a:rPr>
              <a:t>Office / </a:t>
            </a:r>
            <a:r>
              <a:rPr lang="zh-CN" altLang="de-DE" sz="2400" dirty="0">
                <a:latin typeface="Arial" panose="020B0604020202020204" pitchFamily="34" charset="0"/>
                <a:ea typeface="楷体" panose="02010609060101010101" pitchFamily="49" charset="-122"/>
                <a:cs typeface="Arial" panose="020B0604020202020204" pitchFamily="34" charset="0"/>
              </a:rPr>
              <a:t>办公室</a:t>
            </a:r>
            <a:r>
              <a:rPr lang="de-DE" altLang="zh-CN" sz="2400" dirty="0">
                <a:latin typeface="Arial" panose="020B0604020202020204" pitchFamily="34" charset="0"/>
                <a:ea typeface="楷体" panose="02010609060101010101" pitchFamily="49" charset="-122"/>
                <a:cs typeface="Arial" panose="020B0604020202020204" pitchFamily="34" charset="0"/>
              </a:rPr>
              <a:t>: </a:t>
            </a:r>
          </a:p>
          <a:p>
            <a:pPr marL="0" indent="0" algn="ctr">
              <a:buNone/>
            </a:pPr>
            <a:r>
              <a:rPr lang="en-US" altLang="zh-CN" sz="2400" dirty="0">
                <a:latin typeface="Arial" panose="020B0604020202020204" pitchFamily="34" charset="0"/>
                <a:ea typeface="楷体" panose="02010609060101010101" pitchFamily="49" charset="-122"/>
                <a:cs typeface="Arial" panose="020B0604020202020204" pitchFamily="34" charset="0"/>
              </a:rPr>
              <a:t>Phone / </a:t>
            </a:r>
            <a:r>
              <a:rPr lang="zh-CN" altLang="de-DE" sz="2400" dirty="0">
                <a:latin typeface="Arial" panose="020B0604020202020204" pitchFamily="34" charset="0"/>
                <a:ea typeface="楷体" panose="02010609060101010101" pitchFamily="49" charset="-122"/>
                <a:cs typeface="Arial" panose="020B0604020202020204" pitchFamily="34" charset="0"/>
              </a:rPr>
              <a:t>电话</a:t>
            </a:r>
            <a:r>
              <a:rPr lang="en-US" altLang="zh-CN" sz="2400" dirty="0">
                <a:latin typeface="Arial" panose="020B0604020202020204" pitchFamily="34" charset="0"/>
                <a:ea typeface="楷体" panose="02010609060101010101" pitchFamily="49" charset="-122"/>
                <a:cs typeface="Arial" panose="020B0604020202020204" pitchFamily="34" charset="0"/>
              </a:rPr>
              <a:t>: +49 178 </a:t>
            </a:r>
            <a:r>
              <a:rPr lang="de-DE" altLang="zh-CN" sz="2400" dirty="0">
                <a:latin typeface="Arial" panose="020B0604020202020204" pitchFamily="34" charset="0"/>
                <a:ea typeface="楷体" panose="02010609060101010101" pitchFamily="49" charset="-122"/>
                <a:cs typeface="Arial" panose="020B0604020202020204" pitchFamily="34" charset="0"/>
              </a:rPr>
              <a:t>2073538, +48 152 664204</a:t>
            </a:r>
            <a:br>
              <a:rPr lang="de-DE" altLang="zh-CN" sz="2400" dirty="0">
                <a:latin typeface="Arial" panose="020B0604020202020204" pitchFamily="34" charset="0"/>
                <a:ea typeface="楷体" panose="02010609060101010101" pitchFamily="49" charset="-122"/>
                <a:cs typeface="Arial" panose="020B0604020202020204" pitchFamily="34" charset="0"/>
              </a:rPr>
            </a:br>
            <a:r>
              <a:rPr lang="en-US" altLang="zh-CN" sz="2400" dirty="0">
                <a:latin typeface="Arial" panose="020B0604020202020204" pitchFamily="34" charset="0"/>
                <a:ea typeface="楷体" panose="02010609060101010101" pitchFamily="49" charset="-122"/>
                <a:cs typeface="Arial" panose="020B0604020202020204" pitchFamily="34" charset="0"/>
              </a:rPr>
              <a:t>Email / </a:t>
            </a:r>
            <a:r>
              <a:rPr lang="zh-CN" altLang="de-DE" sz="2400" dirty="0">
                <a:latin typeface="Arial" panose="020B0604020202020204" pitchFamily="34" charset="0"/>
                <a:ea typeface="楷体" panose="02010609060101010101" pitchFamily="49" charset="-122"/>
                <a:cs typeface="Arial" panose="020B0604020202020204" pitchFamily="34" charset="0"/>
              </a:rPr>
              <a:t>电子邮件</a:t>
            </a:r>
            <a:r>
              <a:rPr lang="en-US" altLang="zh-CN" sz="2400" dirty="0">
                <a:latin typeface="Arial" panose="020B0604020202020204" pitchFamily="34" charset="0"/>
                <a:ea typeface="楷体" panose="02010609060101010101" pitchFamily="49" charset="-122"/>
                <a:cs typeface="Arial" panose="020B0604020202020204" pitchFamily="34" charset="0"/>
              </a:rPr>
              <a:t>: </a:t>
            </a:r>
            <a:r>
              <a:rPr lang="en-US" altLang="zh-CN" sz="2400" dirty="0">
                <a:latin typeface="Arial" panose="020B0604020202020204" pitchFamily="34" charset="0"/>
                <a:ea typeface="楷体" panose="02010609060101010101" pitchFamily="49" charset="-122"/>
                <a:cs typeface="Arial" panose="020B0604020202020204" pitchFamily="34" charset="0"/>
                <a:hlinkClick r:id="rId2"/>
              </a:rPr>
              <a:t>martin@woesler.de</a:t>
            </a:r>
            <a:r>
              <a:rPr lang="en-US" altLang="zh-CN" sz="2400" dirty="0">
                <a:latin typeface="Arial" panose="020B0604020202020204" pitchFamily="34" charset="0"/>
                <a:ea typeface="楷体" panose="02010609060101010101" pitchFamily="49" charset="-122"/>
                <a:cs typeface="Arial" panose="020B0604020202020204" pitchFamily="34" charset="0"/>
              </a:rPr>
              <a:t>, martin.woesler@amu.edu.pl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feld 6"/>
          <p:cNvSpPr txBox="1"/>
          <p:nvPr/>
        </p:nvSpPr>
        <p:spPr>
          <a:xfrm>
            <a:off x="683568" y="2435404"/>
            <a:ext cx="7704856" cy="2015936"/>
          </a:xfrm>
          <a:prstGeom prst="rect">
            <a:avLst/>
          </a:prstGeom>
          <a:noFill/>
        </p:spPr>
        <p:txBody>
          <a:bodyPr wrap="square" rtlCol="0">
            <a:spAutoFit/>
          </a:bodyPr>
          <a:lstStyle/>
          <a:p>
            <a:pPr algn="ctr"/>
            <a:r>
              <a:rPr lang="de-DE" sz="12500" dirty="0">
                <a:latin typeface="Calibri" panose="020F0502020204030204" pitchFamily="34" charset="0"/>
                <a:ea typeface="华文新魏" panose="02010800040101010101" pitchFamily="2" charset="-122"/>
              </a:rPr>
              <a:t>Thank You</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标题 1"/>
          <p:cNvSpPr>
            <a:spLocks noGrp="1"/>
          </p:cNvSpPr>
          <p:nvPr>
            <p:ph type="title"/>
          </p:nvPr>
        </p:nvSpPr>
        <p:spPr/>
        <p:txBody>
          <a:bodyPr/>
          <a:lstStyle/>
          <a:p>
            <a:pPr eaLnBrk="1" hangingPunct="1"/>
            <a:r>
              <a:rPr lang="zh-CN" altLang="de-DE" dirty="0">
                <a:solidFill>
                  <a:srgbClr val="0E5772"/>
                </a:solidFill>
                <a:latin typeface="Arial" panose="020B0604020202020204" pitchFamily="34" charset="0"/>
                <a:cs typeface="Arial" panose="020B0604020202020204" pitchFamily="34" charset="0"/>
              </a:rPr>
              <a:t>主题</a:t>
            </a:r>
            <a:r>
              <a:rPr lang="de-DE" altLang="zh-CN" dirty="0">
                <a:solidFill>
                  <a:srgbClr val="0E5772"/>
                </a:solidFill>
                <a:latin typeface="Arial" panose="020B0604020202020204" pitchFamily="34" charset="0"/>
                <a:cs typeface="Arial" panose="020B0604020202020204" pitchFamily="34" charset="0"/>
              </a:rPr>
              <a:t> Topics</a:t>
            </a:r>
            <a:endParaRPr kumimoji="1" lang="zh-CN" altLang="en-US" dirty="0">
              <a:cs typeface="Arial" panose="020B0604020202020204" pitchFamily="34" charset="0"/>
            </a:endParaRPr>
          </a:p>
        </p:txBody>
      </p:sp>
      <p:sp>
        <p:nvSpPr>
          <p:cNvPr id="8195" name="内容占位符 2"/>
          <p:cNvSpPr>
            <a:spLocks noGrp="1"/>
          </p:cNvSpPr>
          <p:nvPr>
            <p:ph idx="1"/>
          </p:nvPr>
        </p:nvSpPr>
        <p:spPr>
          <a:xfrm>
            <a:off x="457200" y="1268760"/>
            <a:ext cx="8229600" cy="5465098"/>
          </a:xfrm>
        </p:spPr>
        <p:txBody>
          <a:bodyPr>
            <a:normAutofit fontScale="97500"/>
          </a:bodyPr>
          <a:lstStyle/>
          <a:p>
            <a:pPr marL="0" indent="0" algn="l">
              <a:buNone/>
            </a:pPr>
            <a:r>
              <a:rPr lang="zh-CN" altLang="de-DE" sz="1600" b="0" i="0" dirty="0">
                <a:solidFill>
                  <a:srgbClr val="000000"/>
                </a:solidFill>
                <a:effectLst/>
                <a:latin typeface="Arial" panose="020B0604020202020204" pitchFamily="34" charset="0"/>
              </a:rPr>
              <a:t>下几节课的主题（请在后面加你的名字为了表示关于这个主题做</a:t>
            </a:r>
            <a:r>
              <a:rPr lang="de-DE" sz="1600" b="0" i="0" dirty="0" err="1">
                <a:solidFill>
                  <a:srgbClr val="000000"/>
                </a:solidFill>
                <a:effectLst/>
                <a:latin typeface="Arial" panose="020B0604020202020204" pitchFamily="34" charset="0"/>
              </a:rPr>
              <a:t>ppt</a:t>
            </a:r>
            <a:r>
              <a:rPr lang="de-DE" sz="1600" b="0" i="0" dirty="0">
                <a:solidFill>
                  <a:srgbClr val="000000"/>
                </a:solidFill>
                <a:effectLst/>
                <a:latin typeface="Arial" panose="020B0604020202020204" pitchFamily="34" charset="0"/>
              </a:rPr>
              <a:t>）：</a:t>
            </a:r>
          </a:p>
          <a:p>
            <a:pPr marL="0" indent="0" algn="l">
              <a:buNone/>
            </a:pPr>
            <a:r>
              <a:rPr lang="de-DE" sz="1600" b="0" i="0" dirty="0">
                <a:solidFill>
                  <a:srgbClr val="000000"/>
                </a:solidFill>
                <a:effectLst/>
                <a:latin typeface="Arial" panose="020B0604020202020204" pitchFamily="34" charset="0"/>
              </a:rPr>
              <a:t>Topics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the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coming</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sessions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please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write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your</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name</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behind</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topic</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to</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give</a:t>
            </a:r>
            <a:r>
              <a:rPr lang="de-DE" sz="1600" b="0" i="0" dirty="0">
                <a:solidFill>
                  <a:srgbClr val="000000"/>
                </a:solidFill>
                <a:effectLst/>
                <a:latin typeface="Arial" panose="020B0604020202020204" pitchFamily="34" charset="0"/>
              </a:rPr>
              <a:t> a </a:t>
            </a:r>
            <a:r>
              <a:rPr lang="de-DE" sz="1600" b="0" i="0" dirty="0" err="1">
                <a:solidFill>
                  <a:srgbClr val="000000"/>
                </a:solidFill>
                <a:effectLst/>
                <a:latin typeface="Arial" panose="020B0604020202020204" pitchFamily="34" charset="0"/>
              </a:rPr>
              <a:t>presentation</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May 5: </a:t>
            </a:r>
            <a:r>
              <a:rPr lang="zh-CN" altLang="de-DE" sz="1600" b="0" i="0" dirty="0">
                <a:solidFill>
                  <a:srgbClr val="000000"/>
                </a:solidFill>
                <a:effectLst/>
                <a:latin typeface="Arial" panose="020B0604020202020204" pitchFamily="34" charset="0"/>
              </a:rPr>
              <a:t>组织方面的事、测试 </a:t>
            </a:r>
            <a:r>
              <a:rPr lang="de-DE" sz="1600" b="0" i="0" dirty="0">
                <a:solidFill>
                  <a:srgbClr val="000000"/>
                </a:solidFill>
                <a:effectLst/>
                <a:latin typeface="Arial" panose="020B0604020202020204" pitchFamily="34" charset="0"/>
              </a:rPr>
              <a:t>Organizational </a:t>
            </a:r>
            <a:r>
              <a:rPr lang="de-DE" sz="1600" b="0" i="0" dirty="0" err="1">
                <a:solidFill>
                  <a:srgbClr val="000000"/>
                </a:solidFill>
                <a:effectLst/>
                <a:latin typeface="Arial" panose="020B0604020202020204" pitchFamily="34" charset="0"/>
              </a:rPr>
              <a:t>things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quizzes</a:t>
            </a:r>
            <a:endParaRPr lang="de-DE" sz="1600" b="0" i="0" dirty="0">
              <a:solidFill>
                <a:srgbClr val="000000"/>
              </a:solidFill>
              <a:effectLst/>
              <a:latin typeface="Arial" panose="020B0604020202020204" pitchFamily="34" charset="0"/>
            </a:endParaRPr>
          </a:p>
          <a:p>
            <a:pPr algn="l">
              <a:buFont typeface="+mj-lt"/>
              <a:buAutoNum type="arabicPeriod"/>
            </a:pPr>
            <a:r>
              <a:rPr lang="de-DE" sz="1600" b="0" i="0" dirty="0">
                <a:solidFill>
                  <a:srgbClr val="000000"/>
                </a:solidFill>
                <a:effectLst/>
                <a:latin typeface="Arial" panose="020B0604020202020204" pitchFamily="34" charset="0"/>
              </a:rPr>
              <a:t>May 12: </a:t>
            </a:r>
            <a:r>
              <a:rPr lang="zh-CN" altLang="de-DE" sz="1600" b="0" i="0" dirty="0">
                <a:solidFill>
                  <a:srgbClr val="000000"/>
                </a:solidFill>
                <a:effectLst/>
                <a:latin typeface="Arial" panose="020B0604020202020204" pitchFamily="34" charset="0"/>
              </a:rPr>
              <a:t>文化叙述 </a:t>
            </a:r>
            <a:r>
              <a:rPr lang="de-DE" sz="1600" b="0" i="0" dirty="0">
                <a:solidFill>
                  <a:srgbClr val="000000"/>
                </a:solidFill>
                <a:effectLst/>
                <a:latin typeface="Arial" panose="020B0604020202020204" pitchFamily="34" charset="0"/>
              </a:rPr>
              <a:t>The Cultural Narrative, </a:t>
            </a:r>
            <a:r>
              <a:rPr lang="zh-CN" altLang="de-DE" sz="1600" b="0" i="0" dirty="0">
                <a:solidFill>
                  <a:srgbClr val="000000"/>
                </a:solidFill>
                <a:effectLst/>
                <a:latin typeface="Arial" panose="020B0604020202020204" pitchFamily="34" charset="0"/>
              </a:rPr>
              <a:t>地理性质是文化发展的基础 </a:t>
            </a:r>
            <a:r>
              <a:rPr lang="de-DE" sz="1600" b="0" i="0" dirty="0">
                <a:solidFill>
                  <a:srgbClr val="000000"/>
                </a:solidFill>
                <a:effectLst/>
                <a:latin typeface="Arial" panose="020B0604020202020204" pitchFamily="34" charset="0"/>
              </a:rPr>
              <a:t>Geographic Nature </a:t>
            </a:r>
            <a:r>
              <a:rPr lang="de-DE" sz="1600" b="0" i="0" dirty="0" err="1">
                <a:solidFill>
                  <a:srgbClr val="000000"/>
                </a:solidFill>
                <a:effectLst/>
                <a:latin typeface="Arial" panose="020B0604020202020204" pitchFamily="34" charset="0"/>
              </a:rPr>
              <a:t>as</a:t>
            </a:r>
            <a:r>
              <a:rPr lang="de-DE" sz="1600" b="0" i="0" dirty="0">
                <a:solidFill>
                  <a:srgbClr val="000000"/>
                </a:solidFill>
                <a:effectLst/>
                <a:latin typeface="Arial" panose="020B0604020202020204" pitchFamily="34" charset="0"/>
              </a:rPr>
              <a:t> a Basis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Cultural Development (</a:t>
            </a:r>
            <a:r>
              <a:rPr lang="de-DE" sz="1600" b="0" i="0" dirty="0" err="1">
                <a:solidFill>
                  <a:srgbClr val="000000"/>
                </a:solidFill>
                <a:effectLst/>
                <a:latin typeface="Arial" panose="020B0604020202020204" pitchFamily="34" charset="0"/>
              </a:rPr>
              <a:t>text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book</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current</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version</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page</a:t>
            </a:r>
            <a:r>
              <a:rPr lang="de-DE" sz="1600" b="0" i="0" dirty="0">
                <a:solidFill>
                  <a:srgbClr val="000000"/>
                </a:solidFill>
                <a:effectLst/>
                <a:latin typeface="Arial" panose="020B0604020202020204" pitchFamily="34" charset="0"/>
              </a:rPr>
              <a:t> 12 ff.)</a:t>
            </a:r>
          </a:p>
          <a:p>
            <a:pPr algn="l">
              <a:buFont typeface="+mj-lt"/>
              <a:buAutoNum type="arabicPeriod"/>
            </a:pPr>
            <a:r>
              <a:rPr lang="de-DE" sz="1600" b="0" i="0" dirty="0">
                <a:effectLst/>
                <a:latin typeface="Arial" panose="020B0604020202020204" pitchFamily="34" charset="0"/>
              </a:rPr>
              <a:t>May 19: 1 </a:t>
            </a:r>
            <a:r>
              <a:rPr lang="zh-CN" altLang="de-DE" sz="1600" b="0" i="0" dirty="0">
                <a:effectLst/>
                <a:latin typeface="Arial" panose="020B0604020202020204" pitchFamily="34" charset="0"/>
              </a:rPr>
              <a:t>审美理想和社会习俗： 湖南的伴嫁歌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Marriage-Accompanying</a:t>
            </a:r>
            <a:r>
              <a:rPr lang="de-DE" sz="1600" b="0" i="0" dirty="0">
                <a:effectLst/>
                <a:latin typeface="Arial" panose="020B0604020202020204" pitchFamily="34" charset="0"/>
              </a:rPr>
              <a:t> Songs in Hunan 29. 2 </a:t>
            </a:r>
            <a:r>
              <a:rPr lang="zh-CN" altLang="de-DE" sz="1600" b="0" i="0" dirty="0">
                <a:effectLst/>
                <a:latin typeface="Arial" panose="020B0604020202020204" pitchFamily="34" charset="0"/>
              </a:rPr>
              <a:t>审美理想和社会习俗：中国的婚姻习俗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Chinese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Customs</a:t>
            </a:r>
            <a:r>
              <a:rPr lang="de-DE" sz="1600" b="0" i="0" dirty="0">
                <a:effectLst/>
                <a:latin typeface="Arial" panose="020B0604020202020204" pitchFamily="34" charset="0"/>
              </a:rPr>
              <a:t> 16</a:t>
            </a:r>
          </a:p>
          <a:p>
            <a:pPr algn="l">
              <a:buFont typeface="+mj-lt"/>
              <a:buAutoNum type="arabicPeriod"/>
            </a:pPr>
            <a:r>
              <a:rPr lang="de-DE" sz="1600" b="0" i="0" dirty="0">
                <a:effectLst/>
                <a:latin typeface="Arial" panose="020B0604020202020204" pitchFamily="34" charset="0"/>
              </a:rPr>
              <a:t>May 26 1 </a:t>
            </a:r>
            <a:r>
              <a:rPr lang="zh-CN" altLang="de-DE" sz="1600" b="0" i="0" dirty="0">
                <a:effectLst/>
                <a:latin typeface="Arial" panose="020B0604020202020204" pitchFamily="34" charset="0"/>
              </a:rPr>
              <a:t>审美理想和社会习俗：习惯，接触方式。古代和当代的接触方式</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Habits, </a:t>
            </a:r>
            <a:r>
              <a:rPr lang="de-DE" sz="1600" b="0" i="0" dirty="0" err="1">
                <a:effectLst/>
                <a:latin typeface="Arial" panose="020B0604020202020204" pitchFamily="34" charset="0"/>
              </a:rPr>
              <a:t>Ways</a:t>
            </a:r>
            <a:r>
              <a:rPr lang="de-DE" sz="1600" b="0" i="0" dirty="0">
                <a:effectLst/>
                <a:latin typeface="Arial" panose="020B0604020202020204" pitchFamily="34" charset="0"/>
              </a:rPr>
              <a:t> </a:t>
            </a:r>
            <a:r>
              <a:rPr lang="de-DE" sz="1600" b="0" i="0" dirty="0" err="1">
                <a:effectLst/>
                <a:latin typeface="Arial" panose="020B0604020202020204" pitchFamily="34" charset="0"/>
              </a:rPr>
              <a:t>of</a:t>
            </a:r>
            <a:r>
              <a:rPr lang="de-DE" sz="1600" b="0" i="0" dirty="0">
                <a:effectLst/>
                <a:latin typeface="Arial" panose="020B0604020202020204" pitchFamily="34" charset="0"/>
              </a:rPr>
              <a:t> </a:t>
            </a:r>
            <a:r>
              <a:rPr lang="de-DE" sz="1600" b="0" i="0" dirty="0" err="1">
                <a:effectLst/>
                <a:latin typeface="Arial" panose="020B0604020202020204" pitchFamily="34" charset="0"/>
              </a:rPr>
              <a:t>Contacting</a:t>
            </a:r>
            <a:r>
              <a:rPr lang="de-DE" sz="1600" b="0" i="0" dirty="0">
                <a:effectLst/>
                <a:latin typeface="Arial" panose="020B0604020202020204" pitchFamily="34" charset="0"/>
              </a:rPr>
              <a:t> 22. 2 </a:t>
            </a:r>
            <a:r>
              <a:rPr lang="zh-CN" altLang="de-DE" sz="1600" b="0" i="0" dirty="0">
                <a:effectLst/>
                <a:latin typeface="Arial" panose="020B0604020202020204" pitchFamily="34" charset="0"/>
              </a:rPr>
              <a:t>审美理想和社会习俗：土家族的哭嫁 </a:t>
            </a:r>
            <a:r>
              <a:rPr lang="de-DE" sz="1600" b="0" i="0" dirty="0" err="1">
                <a:effectLst/>
                <a:latin typeface="Arial" panose="020B0604020202020204" pitchFamily="34" charset="0"/>
              </a:rPr>
              <a:t>Aesthetic</a:t>
            </a:r>
            <a:r>
              <a:rPr lang="de-DE" sz="1600" b="0" i="0" dirty="0">
                <a:effectLst/>
                <a:latin typeface="Arial" panose="020B0604020202020204" pitchFamily="34" charset="0"/>
              </a:rPr>
              <a:t> </a:t>
            </a:r>
            <a:r>
              <a:rPr lang="de-DE" sz="1600" b="0" i="0" dirty="0" err="1">
                <a:effectLst/>
                <a:latin typeface="Arial" panose="020B0604020202020204" pitchFamily="34" charset="0"/>
              </a:rPr>
              <a:t>ideals</a:t>
            </a:r>
            <a:r>
              <a:rPr lang="de-DE" sz="1600" b="0" i="0" dirty="0">
                <a:effectLst/>
                <a:latin typeface="Arial" panose="020B0604020202020204" pitchFamily="34" charset="0"/>
              </a:rPr>
              <a:t> and social </a:t>
            </a:r>
            <a:r>
              <a:rPr lang="de-DE" sz="1600" b="0" i="0" dirty="0" err="1">
                <a:effectLst/>
                <a:latin typeface="Arial" panose="020B0604020202020204" pitchFamily="34" charset="0"/>
              </a:rPr>
              <a:t>customs</a:t>
            </a:r>
            <a:r>
              <a:rPr lang="de-DE" sz="1600" b="0" i="0" dirty="0">
                <a:effectLst/>
                <a:latin typeface="Arial" panose="020B0604020202020204" pitchFamily="34" charset="0"/>
              </a:rPr>
              <a:t>: </a:t>
            </a:r>
            <a:r>
              <a:rPr lang="de-DE" sz="1600" b="0" i="0" dirty="0" err="1">
                <a:effectLst/>
                <a:latin typeface="Arial" panose="020B0604020202020204" pitchFamily="34" charset="0"/>
              </a:rPr>
              <a:t>Crying</a:t>
            </a:r>
            <a:r>
              <a:rPr lang="de-DE" sz="1600" b="0" i="0" dirty="0">
                <a:effectLst/>
                <a:latin typeface="Arial" panose="020B0604020202020204" pitchFamily="34" charset="0"/>
              </a:rPr>
              <a:t> </a:t>
            </a:r>
            <a:r>
              <a:rPr lang="de-DE" sz="1600" b="0" i="0" dirty="0" err="1">
                <a:effectLst/>
                <a:latin typeface="Arial" panose="020B0604020202020204" pitchFamily="34" charset="0"/>
              </a:rPr>
              <a:t>Marriage</a:t>
            </a:r>
            <a:r>
              <a:rPr lang="de-DE" sz="1600" b="0" i="0" dirty="0">
                <a:effectLst/>
                <a:latin typeface="Arial" panose="020B0604020202020204" pitchFamily="34" charset="0"/>
              </a:rPr>
              <a:t> </a:t>
            </a:r>
            <a:r>
              <a:rPr lang="de-DE" sz="1600" b="0" i="0" dirty="0" err="1">
                <a:effectLst/>
                <a:latin typeface="Arial" panose="020B0604020202020204" pitchFamily="34" charset="0"/>
              </a:rPr>
              <a:t>of</a:t>
            </a:r>
            <a:r>
              <a:rPr lang="de-DE" sz="1600" b="0" i="0" dirty="0">
                <a:effectLst/>
                <a:latin typeface="Arial" panose="020B0604020202020204" pitchFamily="34" charset="0"/>
              </a:rPr>
              <a:t> </a:t>
            </a:r>
            <a:r>
              <a:rPr lang="de-DE" sz="1600" b="0" i="0" dirty="0" err="1">
                <a:effectLst/>
                <a:latin typeface="Arial" panose="020B0604020202020204" pitchFamily="34" charset="0"/>
              </a:rPr>
              <a:t>Tujia</a:t>
            </a:r>
            <a:r>
              <a:rPr lang="de-DE" sz="1600" b="0" i="0" dirty="0">
                <a:effectLst/>
                <a:latin typeface="Arial" panose="020B0604020202020204" pitchFamily="34" charset="0"/>
              </a:rPr>
              <a:t> 36</a:t>
            </a:r>
          </a:p>
          <a:p>
            <a:pPr algn="l">
              <a:buFont typeface="+mj-lt"/>
              <a:buAutoNum type="arabicPeriod"/>
            </a:pPr>
            <a:r>
              <a:rPr lang="de-DE" sz="1600" b="0" i="0" dirty="0">
                <a:solidFill>
                  <a:srgbClr val="FF0000"/>
                </a:solidFill>
                <a:effectLst/>
                <a:latin typeface="Arial" panose="020B0604020202020204" pitchFamily="34" charset="0"/>
              </a:rPr>
              <a:t>June 2 1 </a:t>
            </a:r>
            <a:r>
              <a:rPr lang="zh-CN" altLang="de-DE" sz="1600" b="0" i="0" dirty="0">
                <a:solidFill>
                  <a:srgbClr val="FF0000"/>
                </a:solidFill>
                <a:effectLst/>
                <a:latin typeface="Arial" panose="020B0604020202020204" pitchFamily="34" charset="0"/>
              </a:rPr>
              <a:t>审美理想和社会习俗：中国古代的四大才子 </a:t>
            </a:r>
            <a:r>
              <a:rPr lang="de-DE" sz="1600" b="0" i="0" dirty="0" err="1">
                <a:solidFill>
                  <a:srgbClr val="FF0000"/>
                </a:solidFill>
                <a:effectLst/>
                <a:latin typeface="Arial" panose="020B0604020202020204" pitchFamily="34" charset="0"/>
              </a:rPr>
              <a:t>Aesthetic</a:t>
            </a:r>
            <a:r>
              <a:rPr lang="de-DE" sz="1600" b="0" i="0" dirty="0">
                <a:solidFill>
                  <a:srgbClr val="FF0000"/>
                </a:solidFill>
                <a:effectLst/>
                <a:latin typeface="Arial" panose="020B0604020202020204" pitchFamily="34" charset="0"/>
              </a:rPr>
              <a:t> </a:t>
            </a:r>
            <a:r>
              <a:rPr lang="de-DE" sz="1600" b="0" i="0" dirty="0" err="1">
                <a:solidFill>
                  <a:srgbClr val="FF0000"/>
                </a:solidFill>
                <a:effectLst/>
                <a:latin typeface="Arial" panose="020B0604020202020204" pitchFamily="34" charset="0"/>
              </a:rPr>
              <a:t>ideals</a:t>
            </a:r>
            <a:r>
              <a:rPr lang="de-DE" sz="1600" b="0" i="0" dirty="0">
                <a:solidFill>
                  <a:srgbClr val="FF0000"/>
                </a:solidFill>
                <a:effectLst/>
                <a:latin typeface="Arial" panose="020B0604020202020204" pitchFamily="34" charset="0"/>
              </a:rPr>
              <a:t> and social </a:t>
            </a:r>
            <a:r>
              <a:rPr lang="de-DE" sz="1600" b="0" i="0" dirty="0" err="1">
                <a:solidFill>
                  <a:srgbClr val="FF0000"/>
                </a:solidFill>
                <a:effectLst/>
                <a:latin typeface="Arial" panose="020B0604020202020204" pitchFamily="34" charset="0"/>
              </a:rPr>
              <a:t>customs</a:t>
            </a:r>
            <a:r>
              <a:rPr lang="de-DE" sz="1600" b="0" i="0" dirty="0">
                <a:solidFill>
                  <a:srgbClr val="FF0000"/>
                </a:solidFill>
                <a:effectLst/>
                <a:latin typeface="Arial" panose="020B0604020202020204" pitchFamily="34" charset="0"/>
              </a:rPr>
              <a:t>: The </a:t>
            </a:r>
            <a:r>
              <a:rPr lang="de-DE" sz="1600" b="0" i="0" dirty="0" err="1">
                <a:solidFill>
                  <a:srgbClr val="FF0000"/>
                </a:solidFill>
                <a:effectLst/>
                <a:latin typeface="Arial" panose="020B0604020202020204" pitchFamily="34" charset="0"/>
              </a:rPr>
              <a:t>Four</a:t>
            </a:r>
            <a:r>
              <a:rPr lang="de-DE" sz="1600" b="0" i="0" dirty="0">
                <a:solidFill>
                  <a:srgbClr val="FF0000"/>
                </a:solidFill>
                <a:effectLst/>
                <a:latin typeface="Arial" panose="020B0604020202020204" pitchFamily="34" charset="0"/>
              </a:rPr>
              <a:t> Most </a:t>
            </a:r>
            <a:r>
              <a:rPr lang="de-DE" sz="1600" b="0" i="0" dirty="0" err="1">
                <a:solidFill>
                  <a:srgbClr val="FF0000"/>
                </a:solidFill>
                <a:effectLst/>
                <a:latin typeface="Arial" panose="020B0604020202020204" pitchFamily="34" charset="0"/>
              </a:rPr>
              <a:t>Handsome</a:t>
            </a:r>
            <a:r>
              <a:rPr lang="de-DE" sz="1600" b="0" i="0" dirty="0">
                <a:solidFill>
                  <a:srgbClr val="FF0000"/>
                </a:solidFill>
                <a:effectLst/>
                <a:latin typeface="Arial" panose="020B0604020202020204" pitchFamily="34" charset="0"/>
              </a:rPr>
              <a:t> Men in </a:t>
            </a:r>
            <a:r>
              <a:rPr lang="de-DE" sz="1600" b="0" i="0" dirty="0" err="1">
                <a:solidFill>
                  <a:srgbClr val="FF0000"/>
                </a:solidFill>
                <a:effectLst/>
                <a:latin typeface="Arial" panose="020B0604020202020204" pitchFamily="34" charset="0"/>
              </a:rPr>
              <a:t>Ancient</a:t>
            </a:r>
            <a:r>
              <a:rPr lang="de-DE" sz="1600" b="0" i="0" dirty="0">
                <a:solidFill>
                  <a:srgbClr val="FF0000"/>
                </a:solidFill>
                <a:effectLst/>
                <a:latin typeface="Arial" panose="020B0604020202020204" pitchFamily="34" charset="0"/>
              </a:rPr>
              <a:t> China 42. 2 </a:t>
            </a:r>
            <a:r>
              <a:rPr lang="zh-CN" altLang="de-DE" sz="1600" b="0" i="0" dirty="0">
                <a:solidFill>
                  <a:srgbClr val="FF0000"/>
                </a:solidFill>
                <a:effectLst/>
                <a:latin typeface="Arial" panose="020B0604020202020204" pitchFamily="34" charset="0"/>
              </a:rPr>
              <a:t>审美理想和社会习俗： 熊猫 </a:t>
            </a:r>
            <a:r>
              <a:rPr lang="de-DE" sz="1600" b="0" i="0" dirty="0">
                <a:solidFill>
                  <a:srgbClr val="FF0000"/>
                </a:solidFill>
                <a:effectLst/>
                <a:latin typeface="Arial" panose="020B0604020202020204" pitchFamily="34" charset="0"/>
              </a:rPr>
              <a:t>Animals: Panda 48.</a:t>
            </a:r>
          </a:p>
          <a:p>
            <a:pPr algn="l">
              <a:buFont typeface="+mj-lt"/>
              <a:buAutoNum type="arabicPeriod"/>
            </a:pPr>
            <a:r>
              <a:rPr lang="de-DE" sz="1600" b="0" i="0" dirty="0">
                <a:solidFill>
                  <a:srgbClr val="000000"/>
                </a:solidFill>
                <a:effectLst/>
                <a:latin typeface="Arial" panose="020B0604020202020204" pitchFamily="34" charset="0"/>
              </a:rPr>
              <a:t>June 16 1 </a:t>
            </a:r>
            <a:r>
              <a:rPr lang="zh-CN" altLang="de-DE" sz="1600" b="0" i="0" dirty="0">
                <a:solidFill>
                  <a:srgbClr val="000000"/>
                </a:solidFill>
                <a:effectLst/>
                <a:latin typeface="Arial" panose="020B0604020202020204" pitchFamily="34" charset="0"/>
              </a:rPr>
              <a:t>建筑 </a:t>
            </a:r>
            <a:r>
              <a:rPr lang="de-DE" sz="1600" b="0" i="0" dirty="0">
                <a:solidFill>
                  <a:srgbClr val="000000"/>
                </a:solidFill>
                <a:effectLst/>
                <a:latin typeface="Arial" panose="020B0604020202020204" pitchFamily="34" charset="0"/>
              </a:rPr>
              <a:t>Architecture 53. 2 </a:t>
            </a:r>
            <a:r>
              <a:rPr lang="zh-CN" altLang="de-DE" sz="1600" b="0" i="0" dirty="0">
                <a:solidFill>
                  <a:srgbClr val="000000"/>
                </a:solidFill>
                <a:effectLst/>
                <a:latin typeface="Arial" panose="020B0604020202020204" pitchFamily="34" charset="0"/>
              </a:rPr>
              <a:t>建筑：紫禁城 </a:t>
            </a:r>
            <a:r>
              <a:rPr lang="de-DE" sz="1600" b="0" i="0" dirty="0">
                <a:solidFill>
                  <a:srgbClr val="000000"/>
                </a:solidFill>
                <a:effectLst/>
                <a:latin typeface="Arial" panose="020B0604020202020204" pitchFamily="34" charset="0"/>
              </a:rPr>
              <a:t>Architecture: The </a:t>
            </a:r>
            <a:r>
              <a:rPr lang="de-DE" sz="1600" b="0" i="0" dirty="0" err="1">
                <a:solidFill>
                  <a:srgbClr val="000000"/>
                </a:solidFill>
                <a:effectLst/>
                <a:latin typeface="Arial" panose="020B0604020202020204" pitchFamily="34" charset="0"/>
              </a:rPr>
              <a:t>Forbidden</a:t>
            </a:r>
            <a:r>
              <a:rPr lang="de-DE" sz="1600" b="0" i="0" dirty="0">
                <a:solidFill>
                  <a:srgbClr val="000000"/>
                </a:solidFill>
                <a:effectLst/>
                <a:latin typeface="Arial" panose="020B0604020202020204" pitchFamily="34" charset="0"/>
              </a:rPr>
              <a:t> City 60</a:t>
            </a:r>
          </a:p>
          <a:p>
            <a:pPr algn="l">
              <a:buFont typeface="+mj-lt"/>
              <a:buAutoNum type="arabicPeriod"/>
            </a:pPr>
            <a:r>
              <a:rPr lang="zh-CN" altLang="de-DE" sz="1600" b="0" i="0" dirty="0">
                <a:solidFill>
                  <a:srgbClr val="000000"/>
                </a:solidFill>
                <a:effectLst/>
                <a:latin typeface="Arial" panose="020B0604020202020204" pitchFamily="34" charset="0"/>
              </a:rPr>
              <a:t>我们还需要找机会补两个学时的课。另外的主题 </a:t>
            </a:r>
            <a:r>
              <a:rPr lang="de-DE" sz="1600" b="0" i="0" dirty="0">
                <a:solidFill>
                  <a:srgbClr val="000000"/>
                </a:solidFill>
                <a:effectLst/>
                <a:latin typeface="Arial" panose="020B0604020202020204" pitchFamily="34" charset="0"/>
              </a:rPr>
              <a:t>Additional </a:t>
            </a:r>
            <a:r>
              <a:rPr lang="de-DE" sz="1600" b="0" i="0" dirty="0" err="1">
                <a:solidFill>
                  <a:srgbClr val="000000"/>
                </a:solidFill>
                <a:effectLst/>
                <a:latin typeface="Arial" panose="020B0604020202020204" pitchFamily="34" charset="0"/>
              </a:rPr>
              <a:t>topics</a:t>
            </a:r>
            <a:r>
              <a:rPr lang="de-DE" sz="1600" b="0" i="0" dirty="0">
                <a:solidFill>
                  <a:srgbClr val="000000"/>
                </a:solidFill>
                <a:effectLst/>
                <a:latin typeface="Arial" panose="020B0604020202020204" pitchFamily="34" charset="0"/>
              </a:rPr>
              <a:t> </a:t>
            </a:r>
            <a:r>
              <a:rPr lang="de-DE" sz="1600" b="0" i="0" dirty="0" err="1">
                <a:solidFill>
                  <a:srgbClr val="000000"/>
                </a:solidFill>
                <a:effectLst/>
                <a:latin typeface="Arial" panose="020B0604020202020204" pitchFamily="34" charset="0"/>
              </a:rPr>
              <a:t>for</a:t>
            </a:r>
            <a:r>
              <a:rPr lang="de-DE" sz="1600" b="0" i="0" dirty="0">
                <a:solidFill>
                  <a:srgbClr val="000000"/>
                </a:solidFill>
                <a:effectLst/>
                <a:latin typeface="Arial" panose="020B0604020202020204" pitchFamily="34" charset="0"/>
              </a:rPr>
              <a:t> 2 </a:t>
            </a:r>
            <a:r>
              <a:rPr lang="de-DE" sz="1600" b="0" i="0" dirty="0" err="1">
                <a:solidFill>
                  <a:srgbClr val="000000"/>
                </a:solidFill>
                <a:effectLst/>
                <a:latin typeface="Arial" panose="020B0604020202020204" pitchFamily="34" charset="0"/>
              </a:rPr>
              <a:t>hours</a:t>
            </a:r>
            <a:r>
              <a:rPr lang="de-DE" sz="1600" b="0" i="0" dirty="0">
                <a:solidFill>
                  <a:srgbClr val="000000"/>
                </a:solidFill>
                <a:effectLst/>
                <a:latin typeface="Arial" panose="020B0604020202020204" pitchFamily="34" charset="0"/>
              </a:rPr>
              <a:t> catch-</a:t>
            </a:r>
            <a:r>
              <a:rPr lang="de-DE" sz="1600" b="0" i="0" dirty="0" err="1">
                <a:solidFill>
                  <a:srgbClr val="000000"/>
                </a:solidFill>
                <a:effectLst/>
                <a:latin typeface="Arial" panose="020B0604020202020204" pitchFamily="34" charset="0"/>
              </a:rPr>
              <a:t>up</a:t>
            </a:r>
            <a:r>
              <a:rPr lang="de-DE" sz="1600" b="0" i="0" dirty="0">
                <a:solidFill>
                  <a:srgbClr val="000000"/>
                </a:solidFill>
                <a:effectLst/>
                <a:latin typeface="Arial" panose="020B0604020202020204" pitchFamily="34" charset="0"/>
              </a:rPr>
              <a:t>:</a:t>
            </a:r>
          </a:p>
          <a:p>
            <a:pPr algn="l">
              <a:buFont typeface="+mj-lt"/>
              <a:buAutoNum type="arabicPeriod"/>
            </a:pPr>
            <a:r>
              <a:rPr lang="de-DE" sz="1600" b="0" i="0" dirty="0">
                <a:solidFill>
                  <a:srgbClr val="000000"/>
                </a:solidFill>
                <a:effectLst/>
                <a:latin typeface="Arial" panose="020B0604020202020204" pitchFamily="34" charset="0"/>
              </a:rPr>
              <a:t>June 23 </a:t>
            </a:r>
            <a:r>
              <a:rPr lang="zh-CN" altLang="de-DE" sz="1600" b="0" i="0" dirty="0">
                <a:solidFill>
                  <a:srgbClr val="000000"/>
                </a:solidFill>
                <a:effectLst/>
                <a:latin typeface="Arial" panose="020B0604020202020204" pitchFamily="34" charset="0"/>
              </a:rPr>
              <a:t>期末考试：论文 </a:t>
            </a:r>
            <a:r>
              <a:rPr lang="de-DE" sz="1600" b="0" i="0" dirty="0">
                <a:solidFill>
                  <a:srgbClr val="000000"/>
                </a:solidFill>
                <a:effectLst/>
                <a:latin typeface="Arial" panose="020B0604020202020204" pitchFamily="34" charset="0"/>
              </a:rPr>
              <a:t>Final </a:t>
            </a:r>
            <a:r>
              <a:rPr lang="de-DE" sz="1600" b="0" i="0" dirty="0" err="1">
                <a:solidFill>
                  <a:srgbClr val="000000"/>
                </a:solidFill>
                <a:effectLst/>
                <a:latin typeface="Arial" panose="020B0604020202020204" pitchFamily="34" charset="0"/>
              </a:rPr>
              <a:t>Exam</a:t>
            </a:r>
            <a:endParaRPr lang="de-DE" sz="1600" b="0" i="0" dirty="0">
              <a:solidFill>
                <a:srgbClr val="000000"/>
              </a:solidFill>
              <a:effectLst/>
              <a:latin typeface="Arial" panose="020B0604020202020204" pitchFamily="34" charset="0"/>
            </a:endParaRPr>
          </a:p>
          <a:p>
            <a:pPr eaLnBrk="1" hangingPunct="1"/>
            <a:endParaRPr lang="de-DE" altLang="zh-CN"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983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D90BD2-9DC3-98C3-17B2-FBF24355B845}"/>
              </a:ext>
            </a:extLst>
          </p:cNvPr>
          <p:cNvSpPr>
            <a:spLocks noGrp="1"/>
          </p:cNvSpPr>
          <p:nvPr>
            <p:ph type="title"/>
          </p:nvPr>
        </p:nvSpPr>
        <p:spPr/>
        <p:txBody>
          <a:bodyPr/>
          <a:lstStyle/>
          <a:p>
            <a:r>
              <a:rPr lang="zh-CN" altLang="de-DE" dirty="0"/>
              <a:t>第</a:t>
            </a:r>
            <a:r>
              <a:rPr lang="de-DE" altLang="zh-CN" dirty="0"/>
              <a:t>5</a:t>
            </a:r>
            <a:r>
              <a:rPr lang="zh-CN" altLang="de-DE" dirty="0"/>
              <a:t>周 </a:t>
            </a:r>
            <a:r>
              <a:rPr lang="de-DE" altLang="zh-CN" dirty="0"/>
              <a:t>Session 5</a:t>
            </a:r>
            <a:endParaRPr lang="de-DE" dirty="0"/>
          </a:p>
        </p:txBody>
      </p:sp>
      <p:sp>
        <p:nvSpPr>
          <p:cNvPr id="3" name="Inhaltsplatzhalter 2">
            <a:extLst>
              <a:ext uri="{FF2B5EF4-FFF2-40B4-BE49-F238E27FC236}">
                <a16:creationId xmlns:a16="http://schemas.microsoft.com/office/drawing/2014/main" id="{1153AE11-F870-EF08-3D50-C9F3C4888E15}"/>
              </a:ext>
            </a:extLst>
          </p:cNvPr>
          <p:cNvSpPr>
            <a:spLocks noGrp="1"/>
          </p:cNvSpPr>
          <p:nvPr>
            <p:ph idx="1"/>
          </p:nvPr>
        </p:nvSpPr>
        <p:spPr>
          <a:xfrm>
            <a:off x="457200" y="1600200"/>
            <a:ext cx="8229600" cy="5257800"/>
          </a:xfrm>
        </p:spPr>
        <p:txBody>
          <a:bodyPr>
            <a:normAutofit/>
          </a:bodyPr>
          <a:lstStyle/>
          <a:p>
            <a:pPr algn="l"/>
            <a:r>
              <a:rPr lang="de-DE" altLang="zh-CN" sz="1800" b="0" i="0" dirty="0">
                <a:solidFill>
                  <a:srgbClr val="000000"/>
                </a:solidFill>
                <a:effectLst/>
                <a:latin typeface="Arial" panose="020B0604020202020204" pitchFamily="34" charset="0"/>
              </a:rPr>
              <a:t>1. </a:t>
            </a:r>
            <a:r>
              <a:rPr lang="zh-CN" altLang="de-DE" sz="1800" b="0" i="0" dirty="0">
                <a:solidFill>
                  <a:srgbClr val="000000"/>
                </a:solidFill>
                <a:effectLst/>
                <a:latin typeface="Arial" panose="020B0604020202020204" pitchFamily="34" charset="0"/>
              </a:rPr>
              <a:t>阅读 </a:t>
            </a:r>
            <a:r>
              <a:rPr lang="de-DE" sz="1800" b="0" i="0" dirty="0">
                <a:solidFill>
                  <a:srgbClr val="000000"/>
                </a:solidFill>
                <a:effectLst/>
                <a:latin typeface="Arial" panose="020B0604020202020204" pitchFamily="34" charset="0"/>
              </a:rPr>
              <a:t>Read </a:t>
            </a:r>
            <a:r>
              <a:rPr lang="de-DE" sz="1800" b="0" i="0" dirty="0" err="1">
                <a:solidFill>
                  <a:srgbClr val="000000"/>
                </a:solidFill>
                <a:effectLst/>
                <a:latin typeface="Arial" panose="020B0604020202020204" pitchFamily="34" charset="0"/>
              </a:rPr>
              <a:t>pages</a:t>
            </a:r>
            <a:r>
              <a:rPr lang="de-DE" sz="1800" b="0" i="0" dirty="0">
                <a:solidFill>
                  <a:srgbClr val="000000"/>
                </a:solidFill>
                <a:effectLst/>
                <a:latin typeface="Arial" panose="020B0604020202020204" pitchFamily="34" charset="0"/>
              </a:rPr>
              <a:t> 42-52 </a:t>
            </a:r>
            <a:r>
              <a:rPr lang="de-DE" sz="1800" b="0" i="0" dirty="0" err="1">
                <a:solidFill>
                  <a:srgbClr val="000000"/>
                </a:solidFill>
                <a:effectLst/>
                <a:latin typeface="Arial" panose="020B0604020202020204" pitchFamily="34" charset="0"/>
              </a:rPr>
              <a:t>of</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our</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textbook</a:t>
            </a:r>
            <a:endParaRPr lang="de-DE" sz="1800" b="0" i="0" dirty="0">
              <a:solidFill>
                <a:srgbClr val="000000"/>
              </a:solidFill>
              <a:effectLst/>
              <a:latin typeface="Arial" panose="020B0604020202020204" pitchFamily="34" charset="0"/>
            </a:endParaRPr>
          </a:p>
          <a:p>
            <a:pPr algn="l"/>
            <a:r>
              <a:rPr lang="de-DE" sz="1800" b="0" i="0" dirty="0">
                <a:solidFill>
                  <a:srgbClr val="000000"/>
                </a:solidFill>
                <a:effectLst/>
                <a:latin typeface="Arial" panose="020B0604020202020204" pitchFamily="34" charset="0"/>
              </a:rPr>
              <a:t>2. </a:t>
            </a:r>
            <a:r>
              <a:rPr lang="zh-CN" altLang="de-DE" sz="1800" b="0" i="0" dirty="0">
                <a:solidFill>
                  <a:srgbClr val="000000"/>
                </a:solidFill>
                <a:effectLst/>
                <a:latin typeface="Arial" panose="020B0604020202020204" pitchFamily="34" charset="0"/>
              </a:rPr>
              <a:t>填多选题线上测试 </a:t>
            </a:r>
            <a:r>
              <a:rPr lang="de-DE" sz="1800" b="0" i="0" dirty="0" err="1">
                <a:solidFill>
                  <a:srgbClr val="000000"/>
                </a:solidFill>
                <a:effectLst/>
                <a:latin typeface="Arial" panose="020B0604020202020204" pitchFamily="34" charset="0"/>
              </a:rPr>
              <a:t>Complete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quizzes</a:t>
            </a:r>
            <a:r>
              <a:rPr lang="de-DE" sz="1800" b="0" i="0" dirty="0">
                <a:solidFill>
                  <a:srgbClr val="000000"/>
                </a:solidFill>
                <a:effectLst/>
                <a:latin typeface="Arial" panose="020B0604020202020204" pitchFamily="34" charset="0"/>
              </a:rPr>
              <a:t> </a:t>
            </a:r>
            <a:r>
              <a:rPr lang="de-DE" sz="1800" b="0" i="0" u="none" strike="noStrike" dirty="0">
                <a:solidFill>
                  <a:srgbClr val="3366BB"/>
                </a:solidFill>
                <a:effectLst/>
                <a:latin typeface="Arial" panose="020B0604020202020204" pitchFamily="34" charset="0"/>
                <a:hlinkClick r:id="rId2"/>
              </a:rPr>
              <a:t>https://ks.wjx.top/vm/YyByKqx.aspx</a:t>
            </a:r>
            <a:r>
              <a:rPr lang="de-DE" sz="1800" b="0" i="0" dirty="0">
                <a:solidFill>
                  <a:srgbClr val="000000"/>
                </a:solidFill>
                <a:effectLst/>
                <a:latin typeface="Arial" panose="020B0604020202020204" pitchFamily="34" charset="0"/>
              </a:rPr>
              <a:t> </a:t>
            </a:r>
            <a:r>
              <a:rPr lang="de-DE" sz="1800" b="0" i="0" u="none" strike="noStrike" dirty="0">
                <a:solidFill>
                  <a:srgbClr val="3366BB"/>
                </a:solidFill>
                <a:effectLst/>
                <a:latin typeface="Arial" panose="020B0604020202020204" pitchFamily="34" charset="0"/>
                <a:hlinkClick r:id="rId3"/>
              </a:rPr>
              <a:t>https://ks.wjx.top/vm/QjARged.aspx#</a:t>
            </a:r>
            <a:endParaRPr lang="de-DE" sz="1800" b="0" i="0" dirty="0">
              <a:solidFill>
                <a:srgbClr val="000000"/>
              </a:solidFill>
              <a:effectLst/>
              <a:latin typeface="Arial" panose="020B0604020202020204" pitchFamily="34" charset="0"/>
            </a:endParaRPr>
          </a:p>
          <a:p>
            <a:pPr algn="l"/>
            <a:r>
              <a:rPr lang="de-DE" sz="1800" b="0" i="0" dirty="0">
                <a:solidFill>
                  <a:srgbClr val="000000"/>
                </a:solidFill>
                <a:effectLst/>
                <a:latin typeface="Arial" panose="020B0604020202020204" pitchFamily="34" charset="0"/>
              </a:rPr>
              <a:t>3. </a:t>
            </a:r>
            <a:r>
              <a:rPr lang="zh-CN" altLang="de-DE" sz="1800" b="0" i="0" dirty="0">
                <a:solidFill>
                  <a:srgbClr val="000000"/>
                </a:solidFill>
                <a:effectLst/>
                <a:latin typeface="Arial" panose="020B0604020202020204" pitchFamily="34" charset="0"/>
              </a:rPr>
              <a:t>记得参加</a:t>
            </a:r>
            <a:r>
              <a:rPr lang="de-DE" altLang="zh-CN" sz="1800" b="0" i="0" dirty="0">
                <a:solidFill>
                  <a:srgbClr val="000000"/>
                </a:solidFill>
                <a:effectLst/>
                <a:latin typeface="Arial" panose="020B0604020202020204" pitchFamily="34" charset="0"/>
              </a:rPr>
              <a:t>100</a:t>
            </a:r>
            <a:r>
              <a:rPr lang="zh-CN" altLang="de-DE" sz="1800" b="0" i="0" dirty="0">
                <a:solidFill>
                  <a:srgbClr val="000000"/>
                </a:solidFill>
                <a:effectLst/>
                <a:latin typeface="Arial" panose="020B0604020202020204" pitchFamily="34" charset="0"/>
              </a:rPr>
              <a:t>个问题的调查和欧盟调查 </a:t>
            </a:r>
            <a:r>
              <a:rPr lang="de-DE" sz="1800" b="0" i="0" dirty="0" err="1">
                <a:solidFill>
                  <a:srgbClr val="000000"/>
                </a:solidFill>
                <a:effectLst/>
                <a:latin typeface="Arial" panose="020B0604020202020204" pitchFamily="34" charset="0"/>
              </a:rPr>
              <a:t>remember</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to</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complete</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EU </a:t>
            </a:r>
            <a:r>
              <a:rPr lang="de-DE" sz="1800" b="0" i="0" dirty="0" err="1">
                <a:solidFill>
                  <a:srgbClr val="000000"/>
                </a:solidFill>
                <a:effectLst/>
                <a:latin typeface="Arial" panose="020B0604020202020204" pitchFamily="34" charset="0"/>
              </a:rPr>
              <a:t>survey</a:t>
            </a:r>
            <a:r>
              <a:rPr lang="de-DE" sz="1800" b="0" i="0" dirty="0">
                <a:solidFill>
                  <a:srgbClr val="000000"/>
                </a:solidFill>
                <a:effectLst/>
                <a:latin typeface="Arial" panose="020B0604020202020204" pitchFamily="34" charset="0"/>
              </a:rPr>
              <a:t> and </a:t>
            </a:r>
            <a:r>
              <a:rPr lang="de-DE" sz="1800" b="0" i="0" dirty="0" err="1">
                <a:solidFill>
                  <a:srgbClr val="000000"/>
                </a:solidFill>
                <a:effectLst/>
                <a:latin typeface="Arial" panose="020B0604020202020204" pitchFamily="34" charset="0"/>
              </a:rPr>
              <a:t>the</a:t>
            </a:r>
            <a:r>
              <a:rPr lang="de-DE" sz="1800" b="0" i="0" dirty="0">
                <a:solidFill>
                  <a:srgbClr val="000000"/>
                </a:solidFill>
                <a:effectLst/>
                <a:latin typeface="Arial" panose="020B0604020202020204" pitchFamily="34" charset="0"/>
              </a:rPr>
              <a:t> 100 </a:t>
            </a:r>
            <a:r>
              <a:rPr lang="de-DE" sz="1800" b="0" i="0" dirty="0" err="1">
                <a:solidFill>
                  <a:srgbClr val="000000"/>
                </a:solidFill>
                <a:effectLst/>
                <a:latin typeface="Arial" panose="020B0604020202020204" pitchFamily="34" charset="0"/>
              </a:rPr>
              <a:t>questions</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questionnaire</a:t>
            </a:r>
            <a:r>
              <a:rPr lang="de-DE" sz="1800" b="0" i="0" dirty="0">
                <a:solidFill>
                  <a:srgbClr val="000000"/>
                </a:solidFill>
                <a:effectLst/>
                <a:latin typeface="Arial" panose="020B0604020202020204" pitchFamily="34" charset="0"/>
              </a:rPr>
              <a:t> </a:t>
            </a:r>
            <a:r>
              <a:rPr lang="de-DE" sz="1800" b="0" i="0" u="none" strike="noStrike" dirty="0">
                <a:solidFill>
                  <a:srgbClr val="3366BB"/>
                </a:solidFill>
                <a:effectLst/>
                <a:latin typeface="Arial" panose="020B0604020202020204" pitchFamily="34" charset="0"/>
                <a:hlinkClick r:id="rId4"/>
              </a:rPr>
              <a:t>http://bit.ly/EU-SURVEY</a:t>
            </a:r>
            <a:r>
              <a:rPr lang="de-DE" sz="1800" b="0" i="0" dirty="0">
                <a:solidFill>
                  <a:srgbClr val="000000"/>
                </a:solidFill>
                <a:effectLst/>
                <a:latin typeface="Arial" panose="020B0604020202020204" pitchFamily="34" charset="0"/>
              </a:rPr>
              <a:t> </a:t>
            </a:r>
            <a:r>
              <a:rPr lang="de-DE" sz="1800" b="0" i="0" u="none" strike="noStrike" dirty="0">
                <a:solidFill>
                  <a:srgbClr val="3366BB"/>
                </a:solidFill>
                <a:effectLst/>
                <a:latin typeface="Arial" panose="020B0604020202020204" pitchFamily="34" charset="0"/>
                <a:hlinkClick r:id="rId5"/>
              </a:rPr>
              <a:t>http://bit.ly/100_questions</a:t>
            </a:r>
            <a:endParaRPr lang="de-DE" sz="1800" b="0" i="0" dirty="0">
              <a:solidFill>
                <a:srgbClr val="000000"/>
              </a:solidFill>
              <a:effectLst/>
              <a:latin typeface="Arial" panose="020B0604020202020204" pitchFamily="34" charset="0"/>
            </a:endParaRPr>
          </a:p>
          <a:p>
            <a:pPr algn="l"/>
            <a:r>
              <a:rPr lang="zh-CN" altLang="de-DE" sz="1800" b="0" i="0" dirty="0">
                <a:solidFill>
                  <a:srgbClr val="000000"/>
                </a:solidFill>
                <a:effectLst/>
                <a:latin typeface="Arial" panose="020B0604020202020204" pitchFamily="34" charset="0"/>
              </a:rPr>
              <a:t>展示 </a:t>
            </a:r>
            <a:r>
              <a:rPr lang="de-DE" sz="1800" b="0" i="0" dirty="0" err="1">
                <a:solidFill>
                  <a:srgbClr val="000000"/>
                </a:solidFill>
                <a:effectLst/>
                <a:latin typeface="Arial" panose="020B0604020202020204" pitchFamily="34" charset="0"/>
              </a:rPr>
              <a:t>Presentations</a:t>
            </a:r>
            <a:r>
              <a:rPr lang="de-DE" sz="1800" b="0" i="0" dirty="0">
                <a:solidFill>
                  <a:srgbClr val="000000"/>
                </a:solidFill>
                <a:effectLst/>
                <a:latin typeface="Arial" panose="020B0604020202020204" pitchFamily="34" charset="0"/>
              </a:rPr>
              <a:t>[</a:t>
            </a:r>
            <a:r>
              <a:rPr lang="de-DE" sz="1800" b="0" i="0" u="none" strike="noStrike" dirty="0" err="1">
                <a:solidFill>
                  <a:srgbClr val="002BB8"/>
                </a:solidFill>
                <a:effectLst/>
                <a:latin typeface="Arial" panose="020B0604020202020204" pitchFamily="34" charset="0"/>
                <a:hlinkClick r:id="rId6" tooltip="Edit section: 展示 Presentations"/>
              </a:rPr>
              <a:t>edit</a:t>
            </a:r>
            <a:r>
              <a:rPr lang="de-DE" sz="1800" b="0" i="0" dirty="0">
                <a:solidFill>
                  <a:srgbClr val="000000"/>
                </a:solidFill>
                <a:effectLst/>
                <a:latin typeface="Arial" panose="020B0604020202020204" pitchFamily="34" charset="0"/>
              </a:rPr>
              <a:t>]</a:t>
            </a:r>
          </a:p>
          <a:p>
            <a:pPr algn="l"/>
            <a:r>
              <a:rPr lang="zh-CN" altLang="de-DE" sz="1800" b="0" i="0" dirty="0">
                <a:solidFill>
                  <a:srgbClr val="000000"/>
                </a:solidFill>
                <a:effectLst/>
                <a:latin typeface="Arial" panose="020B0604020202020204" pitchFamily="34" charset="0"/>
              </a:rPr>
              <a:t>中国古代的四大才子</a:t>
            </a:r>
          </a:p>
          <a:p>
            <a:pPr algn="l"/>
            <a:r>
              <a:rPr lang="zh-CN" altLang="de-DE" sz="1800" b="0" i="0" dirty="0">
                <a:solidFill>
                  <a:srgbClr val="000000"/>
                </a:solidFill>
                <a:effectLst/>
                <a:latin typeface="Arial" panose="020B0604020202020204" pitchFamily="34" charset="0"/>
              </a:rPr>
              <a:t>舒然 </a:t>
            </a:r>
            <a:r>
              <a:rPr lang="de-DE" sz="1800" b="0" i="0" dirty="0">
                <a:solidFill>
                  <a:srgbClr val="000000"/>
                </a:solidFill>
                <a:effectLst/>
                <a:latin typeface="Arial" panose="020B0604020202020204" pitchFamily="34" charset="0"/>
              </a:rPr>
              <a:t>Weronika </a:t>
            </a:r>
            <a:r>
              <a:rPr lang="de-DE" sz="1800" b="0" i="0" dirty="0" err="1">
                <a:solidFill>
                  <a:srgbClr val="000000"/>
                </a:solidFill>
                <a:effectLst/>
                <a:latin typeface="Arial" panose="020B0604020202020204" pitchFamily="34" charset="0"/>
              </a:rPr>
              <a:t>Sójka</a:t>
            </a:r>
            <a:r>
              <a:rPr lang="de-DE" sz="1800" b="0" i="0" dirty="0">
                <a:solidFill>
                  <a:srgbClr val="000000"/>
                </a:solidFill>
                <a:effectLst/>
                <a:latin typeface="Arial" panose="020B0604020202020204" pitchFamily="34" charset="0"/>
              </a:rPr>
              <a:t> </a:t>
            </a:r>
            <a:r>
              <a:rPr lang="zh-CN" altLang="de-DE" sz="1800" b="0" i="0" dirty="0">
                <a:solidFill>
                  <a:srgbClr val="000000"/>
                </a:solidFill>
                <a:effectLst/>
                <a:latin typeface="Arial" panose="020B0604020202020204" pitchFamily="34" charset="0"/>
              </a:rPr>
              <a:t>审美理想和社会习俗：中国古代的四大才子 </a:t>
            </a:r>
            <a:r>
              <a:rPr lang="de-DE" sz="1800" b="0" i="0" dirty="0" err="1">
                <a:solidFill>
                  <a:srgbClr val="000000"/>
                </a:solidFill>
                <a:effectLst/>
                <a:latin typeface="Arial" panose="020B0604020202020204" pitchFamily="34" charset="0"/>
              </a:rPr>
              <a:t>Aesthetic</a:t>
            </a:r>
            <a:r>
              <a:rPr lang="de-DE" sz="1800" b="0" i="0" dirty="0">
                <a:solidFill>
                  <a:srgbClr val="000000"/>
                </a:solidFill>
                <a:effectLst/>
                <a:latin typeface="Arial" panose="020B0604020202020204" pitchFamily="34" charset="0"/>
              </a:rPr>
              <a:t> </a:t>
            </a:r>
            <a:r>
              <a:rPr lang="de-DE" sz="1800" b="0" i="0" dirty="0" err="1">
                <a:solidFill>
                  <a:srgbClr val="000000"/>
                </a:solidFill>
                <a:effectLst/>
                <a:latin typeface="Arial" panose="020B0604020202020204" pitchFamily="34" charset="0"/>
              </a:rPr>
              <a:t>ideals</a:t>
            </a:r>
            <a:r>
              <a:rPr lang="de-DE" sz="1800" b="0" i="0" dirty="0">
                <a:solidFill>
                  <a:srgbClr val="000000"/>
                </a:solidFill>
                <a:effectLst/>
                <a:latin typeface="Arial" panose="020B0604020202020204" pitchFamily="34" charset="0"/>
              </a:rPr>
              <a:t> and social </a:t>
            </a:r>
            <a:r>
              <a:rPr lang="de-DE" sz="1800" b="0" i="0" dirty="0" err="1">
                <a:solidFill>
                  <a:srgbClr val="000000"/>
                </a:solidFill>
                <a:effectLst/>
                <a:latin typeface="Arial" panose="020B0604020202020204" pitchFamily="34" charset="0"/>
              </a:rPr>
              <a:t>customs</a:t>
            </a:r>
            <a:r>
              <a:rPr lang="de-DE" sz="1800" b="0" i="0" dirty="0">
                <a:solidFill>
                  <a:srgbClr val="000000"/>
                </a:solidFill>
                <a:effectLst/>
                <a:latin typeface="Arial" panose="020B0604020202020204" pitchFamily="34" charset="0"/>
              </a:rPr>
              <a:t>: The </a:t>
            </a:r>
            <a:r>
              <a:rPr lang="de-DE" sz="1800" b="0" i="0" dirty="0" err="1">
                <a:solidFill>
                  <a:srgbClr val="000000"/>
                </a:solidFill>
                <a:effectLst/>
                <a:latin typeface="Arial" panose="020B0604020202020204" pitchFamily="34" charset="0"/>
              </a:rPr>
              <a:t>Four</a:t>
            </a:r>
            <a:r>
              <a:rPr lang="de-DE" sz="1800" b="0" i="0" dirty="0">
                <a:solidFill>
                  <a:srgbClr val="000000"/>
                </a:solidFill>
                <a:effectLst/>
                <a:latin typeface="Arial" panose="020B0604020202020204" pitchFamily="34" charset="0"/>
              </a:rPr>
              <a:t> Most </a:t>
            </a:r>
            <a:r>
              <a:rPr lang="de-DE" sz="1800" b="0" i="0" dirty="0" err="1">
                <a:solidFill>
                  <a:srgbClr val="000000"/>
                </a:solidFill>
                <a:effectLst/>
                <a:latin typeface="Arial" panose="020B0604020202020204" pitchFamily="34" charset="0"/>
              </a:rPr>
              <a:t>Handsome</a:t>
            </a:r>
            <a:r>
              <a:rPr lang="de-DE" sz="1800" b="0" i="0" dirty="0">
                <a:solidFill>
                  <a:srgbClr val="000000"/>
                </a:solidFill>
                <a:effectLst/>
                <a:latin typeface="Arial" panose="020B0604020202020204" pitchFamily="34" charset="0"/>
              </a:rPr>
              <a:t> Men in </a:t>
            </a:r>
            <a:r>
              <a:rPr lang="de-DE" sz="1800" b="0" i="0" dirty="0" err="1">
                <a:solidFill>
                  <a:srgbClr val="000000"/>
                </a:solidFill>
                <a:effectLst/>
                <a:latin typeface="Arial" panose="020B0604020202020204" pitchFamily="34" charset="0"/>
              </a:rPr>
              <a:t>Ancient</a:t>
            </a:r>
            <a:r>
              <a:rPr lang="de-DE" sz="1800" b="0" i="0" dirty="0">
                <a:solidFill>
                  <a:srgbClr val="000000"/>
                </a:solidFill>
                <a:effectLst/>
                <a:latin typeface="Arial" panose="020B0604020202020204" pitchFamily="34" charset="0"/>
              </a:rPr>
              <a:t> China </a:t>
            </a:r>
            <a:r>
              <a:rPr lang="de-DE" sz="1800" b="0" i="0" u="none" strike="noStrike" dirty="0">
                <a:solidFill>
                  <a:srgbClr val="CC2200"/>
                </a:solidFill>
                <a:effectLst/>
                <a:latin typeface="Arial" panose="020B0604020202020204" pitchFamily="34" charset="0"/>
                <a:hlinkClick r:id="rId7" tooltip="Four Most Handsome Men In Ancient China.pptx"/>
              </a:rPr>
              <a:t>The </a:t>
            </a:r>
            <a:r>
              <a:rPr lang="de-DE" sz="1800" b="0" i="0" u="none" strike="noStrike" dirty="0" err="1">
                <a:solidFill>
                  <a:srgbClr val="CC2200"/>
                </a:solidFill>
                <a:effectLst/>
                <a:latin typeface="Arial" panose="020B0604020202020204" pitchFamily="34" charset="0"/>
                <a:hlinkClick r:id="rId7" tooltip="Four Most Handsome Men In Ancient China.pptx"/>
              </a:rPr>
              <a:t>Four</a:t>
            </a:r>
            <a:r>
              <a:rPr lang="de-DE" sz="1800" b="0" i="0" u="none" strike="noStrike" dirty="0">
                <a:solidFill>
                  <a:srgbClr val="CC2200"/>
                </a:solidFill>
                <a:effectLst/>
                <a:latin typeface="Arial" panose="020B0604020202020204" pitchFamily="34" charset="0"/>
                <a:hlinkClick r:id="rId7" tooltip="Four Most Handsome Men In Ancient China.pptx"/>
              </a:rPr>
              <a:t> Most </a:t>
            </a:r>
            <a:r>
              <a:rPr lang="de-DE" sz="1800" b="0" i="0" u="none" strike="noStrike" dirty="0" err="1">
                <a:solidFill>
                  <a:srgbClr val="CC2200"/>
                </a:solidFill>
                <a:effectLst/>
                <a:latin typeface="Arial" panose="020B0604020202020204" pitchFamily="34" charset="0"/>
                <a:hlinkClick r:id="rId7" tooltip="Four Most Handsome Men In Ancient China.pptx"/>
              </a:rPr>
              <a:t>Handsome</a:t>
            </a:r>
            <a:r>
              <a:rPr lang="de-DE" sz="1800" b="0" i="0" u="none" strike="noStrike" dirty="0">
                <a:solidFill>
                  <a:srgbClr val="CC2200"/>
                </a:solidFill>
                <a:effectLst/>
                <a:latin typeface="Arial" panose="020B0604020202020204" pitchFamily="34" charset="0"/>
                <a:hlinkClick r:id="rId7" tooltip="Four Most Handsome Men In Ancient China.pptx"/>
              </a:rPr>
              <a:t> Men in </a:t>
            </a:r>
            <a:r>
              <a:rPr lang="de-DE" sz="1800" b="0" i="0" u="none" strike="noStrike" dirty="0" err="1">
                <a:solidFill>
                  <a:srgbClr val="CC2200"/>
                </a:solidFill>
                <a:effectLst/>
                <a:latin typeface="Arial" panose="020B0604020202020204" pitchFamily="34" charset="0"/>
                <a:hlinkClick r:id="rId7" tooltip="Four Most Handsome Men In Ancient China.pptx"/>
              </a:rPr>
              <a:t>Ancient</a:t>
            </a:r>
            <a:r>
              <a:rPr lang="de-DE" sz="1800" b="0" i="0" u="none" strike="noStrike" dirty="0">
                <a:solidFill>
                  <a:srgbClr val="CC2200"/>
                </a:solidFill>
                <a:effectLst/>
                <a:latin typeface="Arial" panose="020B0604020202020204" pitchFamily="34" charset="0"/>
                <a:hlinkClick r:id="rId7" tooltip="Four Most Handsome Men In Ancient China.pptx"/>
              </a:rPr>
              <a:t> China</a:t>
            </a:r>
            <a:endParaRPr lang="de-DE" sz="1800" b="0" i="0" dirty="0">
              <a:solidFill>
                <a:srgbClr val="000000"/>
              </a:solidFill>
              <a:effectLst/>
              <a:latin typeface="Arial" panose="020B0604020202020204" pitchFamily="34" charset="0"/>
            </a:endParaRPr>
          </a:p>
          <a:p>
            <a:pPr algn="l"/>
            <a:r>
              <a:rPr lang="zh-CN" altLang="de-DE" sz="1800" b="1" i="0" dirty="0">
                <a:solidFill>
                  <a:srgbClr val="000000"/>
                </a:solidFill>
                <a:effectLst/>
                <a:latin typeface="Arial" panose="020B0604020202020204" pitchFamily="34" charset="0"/>
              </a:rPr>
              <a:t>熊猫</a:t>
            </a:r>
            <a:r>
              <a:rPr lang="de-DE" altLang="zh-CN" sz="1800" b="0" i="0" dirty="0">
                <a:solidFill>
                  <a:srgbClr val="000000"/>
                </a:solidFill>
                <a:effectLst/>
                <a:latin typeface="Arial" panose="020B0604020202020204" pitchFamily="34" charset="0"/>
              </a:rPr>
              <a:t>[</a:t>
            </a:r>
            <a:r>
              <a:rPr lang="de-DE" sz="1800" b="0" i="0" u="none" strike="noStrike" dirty="0" err="1">
                <a:solidFill>
                  <a:srgbClr val="002BB8"/>
                </a:solidFill>
                <a:effectLst/>
                <a:latin typeface="Arial" panose="020B0604020202020204" pitchFamily="34" charset="0"/>
                <a:hlinkClick r:id="rId8" tooltip="Edit section: 熊猫"/>
              </a:rPr>
              <a:t>edit</a:t>
            </a:r>
            <a:r>
              <a:rPr lang="de-DE" sz="1800" b="0" i="0" dirty="0">
                <a:solidFill>
                  <a:srgbClr val="000000"/>
                </a:solidFill>
                <a:effectLst/>
                <a:latin typeface="Arial" panose="020B0604020202020204" pitchFamily="34" charset="0"/>
              </a:rPr>
              <a:t>]</a:t>
            </a:r>
            <a:endParaRPr lang="de-DE" sz="1800" b="1" i="0" dirty="0">
              <a:solidFill>
                <a:srgbClr val="000000"/>
              </a:solidFill>
              <a:effectLst/>
              <a:latin typeface="Arial" panose="020B0604020202020204" pitchFamily="34" charset="0"/>
            </a:endParaRPr>
          </a:p>
          <a:p>
            <a:pPr algn="l"/>
            <a:r>
              <a:rPr lang="zh-CN" altLang="de-DE" sz="1800" b="0" i="0" dirty="0">
                <a:solidFill>
                  <a:srgbClr val="000000"/>
                </a:solidFill>
                <a:effectLst/>
                <a:latin typeface="Arial" panose="020B0604020202020204" pitchFamily="34" charset="0"/>
              </a:rPr>
              <a:t>史葳 </a:t>
            </a:r>
            <a:r>
              <a:rPr lang="de-DE" sz="1800" b="0" i="0" dirty="0">
                <a:solidFill>
                  <a:srgbClr val="000000"/>
                </a:solidFill>
                <a:effectLst/>
                <a:latin typeface="Arial" panose="020B0604020202020204" pitchFamily="34" charset="0"/>
              </a:rPr>
              <a:t>Milena </a:t>
            </a:r>
            <a:r>
              <a:rPr lang="de-DE" sz="1800" b="0" i="0" dirty="0" err="1">
                <a:solidFill>
                  <a:srgbClr val="000000"/>
                </a:solidFill>
                <a:effectLst/>
                <a:latin typeface="Arial" panose="020B0604020202020204" pitchFamily="34" charset="0"/>
              </a:rPr>
              <a:t>Antczak</a:t>
            </a:r>
            <a:r>
              <a:rPr lang="de-DE" sz="1800" b="0" i="0" dirty="0">
                <a:solidFill>
                  <a:srgbClr val="000000"/>
                </a:solidFill>
                <a:effectLst/>
                <a:latin typeface="Arial" panose="020B0604020202020204" pitchFamily="34" charset="0"/>
              </a:rPr>
              <a:t> </a:t>
            </a:r>
            <a:r>
              <a:rPr lang="zh-CN" altLang="de-DE" sz="1800" b="0" i="0" dirty="0">
                <a:solidFill>
                  <a:srgbClr val="000000"/>
                </a:solidFill>
                <a:effectLst/>
                <a:latin typeface="Arial" panose="020B0604020202020204" pitchFamily="34" charset="0"/>
              </a:rPr>
              <a:t>审美理想和社会习俗： 熊猫 </a:t>
            </a:r>
            <a:r>
              <a:rPr lang="de-DE" sz="1800" b="0" i="0" dirty="0">
                <a:solidFill>
                  <a:srgbClr val="000000"/>
                </a:solidFill>
                <a:effectLst/>
                <a:latin typeface="Arial" panose="020B0604020202020204" pitchFamily="34" charset="0"/>
              </a:rPr>
              <a:t>Animals: Panda </a:t>
            </a:r>
            <a:r>
              <a:rPr lang="de-DE" sz="1800" b="0" i="0" u="none" strike="noStrike" dirty="0" err="1">
                <a:solidFill>
                  <a:srgbClr val="CC2200"/>
                </a:solidFill>
                <a:effectLst/>
                <a:latin typeface="Arial" panose="020B0604020202020204" pitchFamily="34" charset="0"/>
                <a:hlinkClick r:id="rId9" tooltip="Animal Panda.pptx"/>
              </a:rPr>
              <a:t>Panda</a:t>
            </a:r>
            <a:endParaRPr lang="de-DE" sz="1800" b="0" i="0" dirty="0">
              <a:solidFill>
                <a:srgbClr val="000000"/>
              </a:solidFill>
              <a:effectLst/>
              <a:latin typeface="Arial" panose="020B0604020202020204" pitchFamily="34" charset="0"/>
            </a:endParaRPr>
          </a:p>
          <a:p>
            <a:pPr algn="l"/>
            <a:endParaRPr lang="de-DE" sz="1600" dirty="0">
              <a:solidFill>
                <a:srgbClr val="002BB8"/>
              </a:solidFill>
              <a:latin typeface="Arial" panose="020B0604020202020204" pitchFamily="34" charset="0"/>
            </a:endParaRPr>
          </a:p>
          <a:p>
            <a:pPr algn="l"/>
            <a:r>
              <a:rPr lang="de-DE" sz="1600" b="0" i="0" dirty="0">
                <a:solidFill>
                  <a:srgbClr val="002BB8"/>
                </a:solidFill>
                <a:effectLst/>
                <a:latin typeface="Arial" panose="020B0604020202020204" pitchFamily="34" charset="0"/>
              </a:rPr>
              <a:t>Show </a:t>
            </a:r>
            <a:r>
              <a:rPr lang="de-DE" sz="1600" b="0" i="0" dirty="0" err="1">
                <a:solidFill>
                  <a:srgbClr val="002BB8"/>
                </a:solidFill>
                <a:effectLst/>
                <a:latin typeface="Arial" panose="020B0604020202020204" pitchFamily="34" charset="0"/>
              </a:rPr>
              <a:t>how</a:t>
            </a:r>
            <a:r>
              <a:rPr lang="de-DE" sz="1600" b="0" i="0" dirty="0">
                <a:solidFill>
                  <a:srgbClr val="002BB8"/>
                </a:solidFill>
                <a:effectLst/>
                <a:latin typeface="Arial" panose="020B0604020202020204" pitchFamily="34" charset="0"/>
              </a:rPr>
              <a:t> </a:t>
            </a:r>
            <a:r>
              <a:rPr lang="de-DE" sz="1600" b="0" i="0" dirty="0" err="1">
                <a:solidFill>
                  <a:srgbClr val="002BB8"/>
                </a:solidFill>
                <a:effectLst/>
                <a:latin typeface="Arial" panose="020B0604020202020204" pitchFamily="34" charset="0"/>
              </a:rPr>
              <a:t>to</a:t>
            </a:r>
            <a:r>
              <a:rPr lang="de-DE" sz="1600" b="0" i="0" dirty="0">
                <a:solidFill>
                  <a:srgbClr val="002BB8"/>
                </a:solidFill>
                <a:effectLst/>
                <a:latin typeface="Arial" panose="020B0604020202020204" pitchFamily="34" charset="0"/>
              </a:rPr>
              <a:t> </a:t>
            </a:r>
            <a:r>
              <a:rPr lang="de-DE" sz="1600" b="0" i="0" dirty="0" err="1">
                <a:solidFill>
                  <a:srgbClr val="002BB8"/>
                </a:solidFill>
                <a:effectLst/>
                <a:latin typeface="Arial" panose="020B0604020202020204" pitchFamily="34" charset="0"/>
              </a:rPr>
              <a:t>use</a:t>
            </a:r>
            <a:r>
              <a:rPr lang="de-DE" sz="1600" b="0" i="0" dirty="0">
                <a:solidFill>
                  <a:srgbClr val="002BB8"/>
                </a:solidFill>
                <a:effectLst/>
                <a:latin typeface="Arial" panose="020B0604020202020204" pitchFamily="34" charset="0"/>
              </a:rPr>
              <a:t> Wiki [ File:…</a:t>
            </a:r>
          </a:p>
          <a:p>
            <a:pPr algn="l"/>
            <a:r>
              <a:rPr lang="de-DE" sz="1600" b="0" i="0" dirty="0">
                <a:solidFill>
                  <a:srgbClr val="002BB8"/>
                </a:solidFill>
                <a:effectLst/>
                <a:latin typeface="Arial" panose="020B0604020202020204" pitchFamily="34" charset="0"/>
              </a:rPr>
              <a:t>Survey</a:t>
            </a:r>
            <a:r>
              <a:rPr lang="de-DE" altLang="zh-CN" sz="1600" b="0" i="0" dirty="0">
                <a:solidFill>
                  <a:srgbClr val="002BB8"/>
                </a:solidFill>
                <a:effectLst/>
                <a:latin typeface="Arial" panose="020B0604020202020204" pitchFamily="34" charset="0"/>
              </a:rPr>
              <a:t>s</a:t>
            </a:r>
            <a:r>
              <a:rPr lang="de-DE" sz="1600" b="0" i="0" dirty="0">
                <a:solidFill>
                  <a:srgbClr val="002BB8"/>
                </a:solidFill>
                <a:effectLst/>
                <a:latin typeface="Arial" panose="020B0604020202020204" pitchFamily="34" charset="0"/>
              </a:rPr>
              <a:t> </a:t>
            </a:r>
            <a:r>
              <a:rPr lang="de-DE" altLang="zh-CN" sz="1600" dirty="0">
                <a:solidFill>
                  <a:srgbClr val="000000"/>
                </a:solidFill>
                <a:latin typeface="Calibri" panose="020F0502020204030204" pitchFamily="34" charset="0"/>
                <a:cs typeface="Calibri" panose="020F0502020204030204" pitchFamily="34" charset="0"/>
                <a:hlinkClick r:id="rId10"/>
              </a:rPr>
              <a:t>https://bit.ly/100_questions</a:t>
            </a:r>
            <a:endParaRPr lang="de-DE" sz="1600" b="0" i="0" dirty="0">
              <a:solidFill>
                <a:srgbClr val="002BB8"/>
              </a:solidFill>
              <a:effectLst/>
              <a:latin typeface="Arial" panose="020B0604020202020204" pitchFamily="34" charset="0"/>
            </a:endParaRPr>
          </a:p>
          <a:p>
            <a:pPr algn="l"/>
            <a:endParaRPr lang="de-DE" sz="1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218305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AB2A46-3041-DFC1-FF94-D82825E54E8A}"/>
              </a:ext>
            </a:extLst>
          </p:cNvPr>
          <p:cNvSpPr>
            <a:spLocks noGrp="1"/>
          </p:cNvSpPr>
          <p:nvPr>
            <p:ph type="ctrTitle"/>
          </p:nvPr>
        </p:nvSpPr>
        <p:spPr>
          <a:xfrm>
            <a:off x="442161" y="2057400"/>
            <a:ext cx="8473240" cy="1790700"/>
          </a:xfrm>
        </p:spPr>
        <p:txBody>
          <a:bodyPr>
            <a:normAutofit fontScale="90000"/>
          </a:bodyPr>
          <a:lstStyle/>
          <a:p>
            <a:r>
              <a:rPr kumimoji="1" lang="en" altLang="zh-CN" dirty="0">
                <a:latin typeface="Times" pitchFamily="2" charset="0"/>
              </a:rPr>
              <a:t>The Four Most Handsome men</a:t>
            </a:r>
            <a:br>
              <a:rPr kumimoji="1" lang="en" altLang="zh-CN" dirty="0">
                <a:latin typeface="Times" pitchFamily="2" charset="0"/>
              </a:rPr>
            </a:br>
            <a:r>
              <a:rPr kumimoji="1" lang="en" altLang="zh-CN" dirty="0">
                <a:latin typeface="Times" pitchFamily="2" charset="0"/>
              </a:rPr>
              <a:t> in</a:t>
            </a:r>
            <a:r>
              <a:rPr kumimoji="1" lang="zh-CN" altLang="en-US" dirty="0">
                <a:latin typeface="Times" pitchFamily="2" charset="0"/>
              </a:rPr>
              <a:t> </a:t>
            </a:r>
            <a:r>
              <a:rPr kumimoji="1" lang="en" altLang="zh-CN" dirty="0">
                <a:latin typeface="Times" pitchFamily="2" charset="0"/>
              </a:rPr>
              <a:t>Ancient</a:t>
            </a:r>
            <a:r>
              <a:rPr kumimoji="1" lang="zh-CN" altLang="en-US" dirty="0">
                <a:latin typeface="Times" pitchFamily="2" charset="0"/>
              </a:rPr>
              <a:t> </a:t>
            </a:r>
            <a:r>
              <a:rPr kumimoji="1" lang="en" altLang="zh-CN" dirty="0">
                <a:latin typeface="Times" pitchFamily="2" charset="0"/>
              </a:rPr>
              <a:t>China</a:t>
            </a:r>
            <a:br>
              <a:rPr kumimoji="1" lang="en" altLang="zh-CN" dirty="0">
                <a:latin typeface="Times" pitchFamily="2" charset="0"/>
              </a:rPr>
            </a:br>
            <a:endParaRPr kumimoji="1" lang="zh-CN" altLang="en-US" dirty="0">
              <a:latin typeface="Times" pitchFamily="2" charset="0"/>
            </a:endParaRPr>
          </a:p>
        </p:txBody>
      </p:sp>
      <p:sp>
        <p:nvSpPr>
          <p:cNvPr id="5" name="Untertitel 4">
            <a:extLst>
              <a:ext uri="{FF2B5EF4-FFF2-40B4-BE49-F238E27FC236}">
                <a16:creationId xmlns:a16="http://schemas.microsoft.com/office/drawing/2014/main" id="{3B389564-0838-A835-0C5C-662768E21EA1}"/>
              </a:ext>
            </a:extLst>
          </p:cNvPr>
          <p:cNvSpPr>
            <a:spLocks noGrp="1"/>
          </p:cNvSpPr>
          <p:nvPr>
            <p:ph type="subTitle" idx="1"/>
          </p:nvPr>
        </p:nvSpPr>
        <p:spPr/>
        <p:txBody>
          <a:bodyPr/>
          <a:lstStyle/>
          <a:p>
            <a:endParaRPr lang="de-DE"/>
          </a:p>
        </p:txBody>
      </p:sp>
    </p:spTree>
    <p:extLst>
      <p:ext uri="{BB962C8B-B14F-4D97-AF65-F5344CB8AC3E}">
        <p14:creationId xmlns:p14="http://schemas.microsoft.com/office/powerpoint/2010/main" val="156985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34285FB-800E-3280-CC0A-C4AA1B75A49D}"/>
              </a:ext>
            </a:extLst>
          </p:cNvPr>
          <p:cNvSpPr>
            <a:spLocks noGrp="1"/>
          </p:cNvSpPr>
          <p:nvPr>
            <p:ph type="title"/>
          </p:nvPr>
        </p:nvSpPr>
        <p:spPr>
          <a:xfrm>
            <a:off x="498809" y="1131094"/>
            <a:ext cx="7886700" cy="994172"/>
          </a:xfrm>
        </p:spPr>
        <p:txBody>
          <a:bodyPr/>
          <a:lstStyle/>
          <a:p>
            <a:r>
              <a:rPr kumimoji="1" lang="en-US" altLang="zh-CN" dirty="0"/>
              <a:t>Question</a:t>
            </a:r>
            <a:r>
              <a:rPr kumimoji="1" lang="zh-CN" altLang="en-US" dirty="0"/>
              <a:t>？</a:t>
            </a:r>
          </a:p>
        </p:txBody>
      </p:sp>
      <p:pic>
        <p:nvPicPr>
          <p:cNvPr id="7" name="图片 6">
            <a:extLst>
              <a:ext uri="{FF2B5EF4-FFF2-40B4-BE49-F238E27FC236}">
                <a16:creationId xmlns:a16="http://schemas.microsoft.com/office/drawing/2014/main" id="{8FA1A2F0-07DD-91BC-8B7B-648AEDD4E473}"/>
              </a:ext>
            </a:extLst>
          </p:cNvPr>
          <p:cNvPicPr>
            <a:picLocks noChangeAspect="1"/>
          </p:cNvPicPr>
          <p:nvPr/>
        </p:nvPicPr>
        <p:blipFill>
          <a:blip r:embed="rId3"/>
          <a:stretch>
            <a:fillRect/>
          </a:stretch>
        </p:blipFill>
        <p:spPr>
          <a:xfrm>
            <a:off x="498809" y="2389147"/>
            <a:ext cx="7505199" cy="3337760"/>
          </a:xfrm>
          <a:prstGeom prst="rect">
            <a:avLst/>
          </a:prstGeom>
        </p:spPr>
      </p:pic>
    </p:spTree>
    <p:extLst>
      <p:ext uri="{BB962C8B-B14F-4D97-AF65-F5344CB8AC3E}">
        <p14:creationId xmlns:p14="http://schemas.microsoft.com/office/powerpoint/2010/main" val="309277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C41D07-DE4C-CEC1-6B78-4FF487DA4044}"/>
              </a:ext>
            </a:extLst>
          </p:cNvPr>
          <p:cNvSpPr>
            <a:spLocks noGrp="1"/>
          </p:cNvSpPr>
          <p:nvPr>
            <p:ph type="title"/>
          </p:nvPr>
        </p:nvSpPr>
        <p:spPr>
          <a:xfrm>
            <a:off x="162426" y="1131094"/>
            <a:ext cx="8352924" cy="994172"/>
          </a:xfrm>
        </p:spPr>
        <p:txBody>
          <a:bodyPr>
            <a:normAutofit/>
          </a:bodyPr>
          <a:lstStyle/>
          <a:p>
            <a:r>
              <a:rPr kumimoji="1" lang="en-US" altLang="zh-CN" sz="2700" dirty="0"/>
              <a:t>Who</a:t>
            </a:r>
            <a:r>
              <a:rPr kumimoji="1" lang="zh-CN" altLang="en-US" sz="2700" dirty="0"/>
              <a:t> </a:t>
            </a:r>
            <a:r>
              <a:rPr kumimoji="1" lang="en-US" altLang="zh-CN" sz="2700" dirty="0"/>
              <a:t>are</a:t>
            </a:r>
            <a:r>
              <a:rPr kumimoji="1" lang="zh-CN" altLang="en-US" sz="2700" dirty="0"/>
              <a:t> </a:t>
            </a:r>
            <a:r>
              <a:rPr kumimoji="1" lang="en-US" altLang="zh-CN" sz="2700" dirty="0"/>
              <a:t>the</a:t>
            </a:r>
            <a:r>
              <a:rPr kumimoji="1" lang="zh-CN" altLang="en-US" sz="2700" dirty="0"/>
              <a:t> </a:t>
            </a:r>
            <a:r>
              <a:rPr kumimoji="1" lang="en-US" altLang="zh-CN" sz="2700" dirty="0"/>
              <a:t>four</a:t>
            </a:r>
            <a:r>
              <a:rPr kumimoji="1" lang="zh-CN" altLang="en-US" sz="2700" dirty="0"/>
              <a:t> </a:t>
            </a:r>
            <a:r>
              <a:rPr kumimoji="1" lang="en-US" altLang="zh-CN" sz="2700" dirty="0"/>
              <a:t>most</a:t>
            </a:r>
            <a:r>
              <a:rPr kumimoji="1" lang="zh-CN" altLang="en-US" sz="2700" dirty="0"/>
              <a:t> </a:t>
            </a:r>
            <a:r>
              <a:rPr kumimoji="1" lang="en-US" altLang="zh-CN" sz="2700" dirty="0"/>
              <a:t>handsome</a:t>
            </a:r>
            <a:r>
              <a:rPr kumimoji="1" lang="zh-CN" altLang="en-US" sz="2700" dirty="0"/>
              <a:t> </a:t>
            </a:r>
            <a:r>
              <a:rPr kumimoji="1" lang="en-US" altLang="zh-CN" sz="2700" dirty="0"/>
              <a:t>men</a:t>
            </a:r>
            <a:r>
              <a:rPr kumimoji="1" lang="zh-CN" altLang="en-US" sz="2700" dirty="0"/>
              <a:t> </a:t>
            </a:r>
            <a:r>
              <a:rPr kumimoji="1" lang="en-US" altLang="zh-CN" sz="2700" dirty="0"/>
              <a:t>in</a:t>
            </a:r>
            <a:r>
              <a:rPr kumimoji="1" lang="zh-CN" altLang="en-US" sz="2700" dirty="0"/>
              <a:t> </a:t>
            </a:r>
            <a:r>
              <a:rPr kumimoji="1" lang="en-US" altLang="zh-CN" sz="2700" dirty="0"/>
              <a:t>Ancient</a:t>
            </a:r>
            <a:r>
              <a:rPr kumimoji="1" lang="zh-CN" altLang="en-US" sz="2700" dirty="0"/>
              <a:t> </a:t>
            </a:r>
            <a:r>
              <a:rPr kumimoji="1" lang="en-US" altLang="zh-CN" sz="2700" dirty="0"/>
              <a:t>China</a:t>
            </a:r>
            <a:r>
              <a:rPr kumimoji="1" lang="zh-CN" altLang="en-US" sz="2700" dirty="0"/>
              <a:t>？</a:t>
            </a:r>
            <a:br>
              <a:rPr kumimoji="1" lang="en-US" altLang="zh-CN" sz="2700" dirty="0"/>
            </a:br>
            <a:endParaRPr kumimoji="1" lang="zh-CN" altLang="en-US" sz="2700" dirty="0"/>
          </a:p>
        </p:txBody>
      </p:sp>
      <p:sp>
        <p:nvSpPr>
          <p:cNvPr id="3" name="内容占位符 2">
            <a:extLst>
              <a:ext uri="{FF2B5EF4-FFF2-40B4-BE49-F238E27FC236}">
                <a16:creationId xmlns:a16="http://schemas.microsoft.com/office/drawing/2014/main" id="{12DAFAEF-A64B-63EE-3C69-D8B9C0867FA7}"/>
              </a:ext>
            </a:extLst>
          </p:cNvPr>
          <p:cNvSpPr>
            <a:spLocks noGrp="1"/>
          </p:cNvSpPr>
          <p:nvPr>
            <p:ph idx="1"/>
          </p:nvPr>
        </p:nvSpPr>
        <p:spPr/>
        <p:txBody>
          <a:bodyPr/>
          <a:lstStyle/>
          <a:p>
            <a:pPr>
              <a:lnSpc>
                <a:spcPct val="200000"/>
              </a:lnSpc>
            </a:pPr>
            <a:r>
              <a:rPr kumimoji="1" lang="en-US" altLang="zh-CN" dirty="0"/>
              <a:t>Pan</a:t>
            </a:r>
            <a:r>
              <a:rPr kumimoji="1" lang="zh-CN" altLang="en-US" dirty="0"/>
              <a:t> </a:t>
            </a:r>
            <a:r>
              <a:rPr kumimoji="1" lang="en-US" altLang="zh-CN" dirty="0"/>
              <a:t>An</a:t>
            </a:r>
          </a:p>
          <a:p>
            <a:pPr>
              <a:lnSpc>
                <a:spcPct val="200000"/>
              </a:lnSpc>
            </a:pPr>
            <a:r>
              <a:rPr kumimoji="1" lang="en-US" altLang="zh-CN" dirty="0"/>
              <a:t>King</a:t>
            </a:r>
            <a:r>
              <a:rPr kumimoji="1" lang="zh-CN" altLang="en-US" dirty="0"/>
              <a:t> </a:t>
            </a:r>
            <a:r>
              <a:rPr kumimoji="1" lang="en-US" altLang="zh-CN" dirty="0" err="1"/>
              <a:t>Lanling</a:t>
            </a:r>
            <a:endParaRPr kumimoji="1" lang="en-US" altLang="zh-CN" dirty="0"/>
          </a:p>
          <a:p>
            <a:pPr>
              <a:lnSpc>
                <a:spcPct val="200000"/>
              </a:lnSpc>
            </a:pPr>
            <a:r>
              <a:rPr kumimoji="1" lang="en-US" altLang="zh-CN" dirty="0"/>
              <a:t>Ji</a:t>
            </a:r>
            <a:r>
              <a:rPr kumimoji="1" lang="zh-CN" altLang="en-US" dirty="0"/>
              <a:t> </a:t>
            </a:r>
            <a:r>
              <a:rPr kumimoji="1" lang="en-US" altLang="zh-CN" dirty="0"/>
              <a:t>Kang</a:t>
            </a:r>
          </a:p>
          <a:p>
            <a:pPr>
              <a:lnSpc>
                <a:spcPct val="200000"/>
              </a:lnSpc>
            </a:pPr>
            <a:r>
              <a:rPr kumimoji="1" lang="en-US" altLang="zh-CN" dirty="0"/>
              <a:t>Wei</a:t>
            </a:r>
            <a:r>
              <a:rPr kumimoji="1" lang="zh-CN" altLang="en-US" dirty="0"/>
              <a:t> </a:t>
            </a:r>
            <a:r>
              <a:rPr kumimoji="1" lang="en-US" altLang="zh-CN" dirty="0" err="1"/>
              <a:t>Jie</a:t>
            </a:r>
            <a:endParaRPr kumimoji="1" lang="zh-CN" altLang="en-US" dirty="0"/>
          </a:p>
        </p:txBody>
      </p:sp>
    </p:spTree>
    <p:extLst>
      <p:ext uri="{BB962C8B-B14F-4D97-AF65-F5344CB8AC3E}">
        <p14:creationId xmlns:p14="http://schemas.microsoft.com/office/powerpoint/2010/main" val="263391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0295D4-C0D4-10B9-3E13-D6EE851E9F76}"/>
              </a:ext>
            </a:extLst>
          </p:cNvPr>
          <p:cNvSpPr>
            <a:spLocks noGrp="1"/>
          </p:cNvSpPr>
          <p:nvPr>
            <p:ph type="title"/>
          </p:nvPr>
        </p:nvSpPr>
        <p:spPr/>
        <p:txBody>
          <a:bodyPr/>
          <a:lstStyle/>
          <a:p>
            <a:r>
              <a:rPr kumimoji="1" lang="en-US" altLang="zh-CN" dirty="0"/>
              <a:t>Pan</a:t>
            </a:r>
            <a:r>
              <a:rPr kumimoji="1" lang="zh-CN" altLang="en-US" dirty="0"/>
              <a:t> </a:t>
            </a:r>
            <a:r>
              <a:rPr kumimoji="1" lang="en-US" altLang="zh-CN" dirty="0"/>
              <a:t>An</a:t>
            </a:r>
            <a:endParaRPr kumimoji="1" lang="zh-CN" altLang="en-US" dirty="0"/>
          </a:p>
        </p:txBody>
      </p:sp>
      <p:sp>
        <p:nvSpPr>
          <p:cNvPr id="3" name="内容占位符 2">
            <a:extLst>
              <a:ext uri="{FF2B5EF4-FFF2-40B4-BE49-F238E27FC236}">
                <a16:creationId xmlns:a16="http://schemas.microsoft.com/office/drawing/2014/main" id="{07DB6C20-6615-B4E9-431E-FABDF8AF164E}"/>
              </a:ext>
            </a:extLst>
          </p:cNvPr>
          <p:cNvSpPr>
            <a:spLocks noGrp="1"/>
          </p:cNvSpPr>
          <p:nvPr>
            <p:ph idx="1"/>
          </p:nvPr>
        </p:nvSpPr>
        <p:spPr>
          <a:xfrm>
            <a:off x="538413" y="2125266"/>
            <a:ext cx="7886700" cy="3263504"/>
          </a:xfrm>
        </p:spPr>
        <p:txBody>
          <a:bodyPr>
            <a:normAutofit fontScale="70000" lnSpcReduction="20000"/>
          </a:bodyPr>
          <a:lstStyle/>
          <a:p>
            <a:pPr marL="0" indent="0">
              <a:buNone/>
            </a:pPr>
            <a:r>
              <a:rPr kumimoji="1" lang="en" altLang="zh-CN" dirty="0">
                <a:latin typeface="Arial" panose="020B0604020202020204" pitchFamily="34" charset="0"/>
                <a:cs typeface="Arial" panose="020B0604020202020204" pitchFamily="34" charset="0"/>
              </a:rPr>
              <a:t>The allusion of “throwing fruit to fill a carriage” originates from Pan An, which resembles movie fans nowadays to see their idols. There is a comment on Pan </a:t>
            </a:r>
            <a:r>
              <a:rPr kumimoji="1" lang="en" altLang="zh-CN" dirty="0" err="1">
                <a:latin typeface="Arial" panose="020B0604020202020204" pitchFamily="34" charset="0"/>
                <a:cs typeface="Arial" panose="020B0604020202020204" pitchFamily="34" charset="0"/>
              </a:rPr>
              <a:t>An’s</a:t>
            </a:r>
            <a:r>
              <a:rPr kumimoji="1" lang="en" altLang="zh-CN" dirty="0">
                <a:latin typeface="Arial" panose="020B0604020202020204" pitchFamily="34" charset="0"/>
                <a:cs typeface="Arial" panose="020B0604020202020204" pitchFamily="34" charset="0"/>
              </a:rPr>
              <a:t> appearance: "No more and no less. " The history books also describe Pan An with three words “good-looking, well-mannered, and graceful”. Although these did not describe Pan </a:t>
            </a:r>
            <a:r>
              <a:rPr kumimoji="1" lang="en" altLang="zh-CN" dirty="0" err="1">
                <a:latin typeface="Arial" panose="020B0604020202020204" pitchFamily="34" charset="0"/>
                <a:cs typeface="Arial" panose="020B0604020202020204" pitchFamily="34" charset="0"/>
              </a:rPr>
              <a:t>An’s</a:t>
            </a:r>
            <a:r>
              <a:rPr kumimoji="1" lang="en" altLang="zh-CN" dirty="0">
                <a:latin typeface="Arial" panose="020B0604020202020204" pitchFamily="34" charset="0"/>
                <a:cs typeface="Arial" panose="020B0604020202020204" pitchFamily="34" charset="0"/>
              </a:rPr>
              <a:t> appearance in details, such as eyebrows and eyes or lips, from these side descriptions, we can know that Pan </a:t>
            </a:r>
            <a:r>
              <a:rPr kumimoji="1" lang="en" altLang="zh-CN" dirty="0" err="1">
                <a:latin typeface="Arial" panose="020B0604020202020204" pitchFamily="34" charset="0"/>
                <a:cs typeface="Arial" panose="020B0604020202020204" pitchFamily="34" charset="0"/>
              </a:rPr>
              <a:t>An’s</a:t>
            </a:r>
            <a:r>
              <a:rPr kumimoji="1" lang="en" altLang="zh-CN" dirty="0">
                <a:latin typeface="Arial" panose="020B0604020202020204" pitchFamily="34" charset="0"/>
                <a:cs typeface="Arial" panose="020B0604020202020204" pitchFamily="34" charset="0"/>
              </a:rPr>
              <a:t> appearance is far above ordinary people, and even his styles draw imitation from others.</a:t>
            </a:r>
            <a:endParaRPr kumimoji="1" lang="zh-CN" altLang="en-US" dirty="0">
              <a:latin typeface="Arial" panose="020B0604020202020204" pitchFamily="34" charset="0"/>
              <a:cs typeface="Arial" panose="020B0604020202020204" pitchFamily="34" charset="0"/>
            </a:endParaRPr>
          </a:p>
        </p:txBody>
      </p:sp>
      <p:sp>
        <p:nvSpPr>
          <p:cNvPr id="4" name="椭圆 3">
            <a:extLst>
              <a:ext uri="{FF2B5EF4-FFF2-40B4-BE49-F238E27FC236}">
                <a16:creationId xmlns:a16="http://schemas.microsoft.com/office/drawing/2014/main" id="{0D8036CE-7A81-1107-E95A-E3DED112919F}"/>
              </a:ext>
            </a:extLst>
          </p:cNvPr>
          <p:cNvSpPr/>
          <p:nvPr/>
        </p:nvSpPr>
        <p:spPr>
          <a:xfrm>
            <a:off x="4950619" y="3879056"/>
            <a:ext cx="3474494" cy="1885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t>Handsome</a:t>
            </a:r>
            <a:endParaRPr kumimoji="1" lang="zh-CN" altLang="en-US" sz="2400" dirty="0"/>
          </a:p>
        </p:txBody>
      </p:sp>
    </p:spTree>
    <p:extLst>
      <p:ext uri="{BB962C8B-B14F-4D97-AF65-F5344CB8AC3E}">
        <p14:creationId xmlns:p14="http://schemas.microsoft.com/office/powerpoint/2010/main" val="195140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模块">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3574</Words>
  <Application>Microsoft Office PowerPoint</Application>
  <PresentationFormat>Bildschirmpräsentation (4:3)</PresentationFormat>
  <Paragraphs>186</Paragraphs>
  <Slides>35</Slides>
  <Notes>20</Notes>
  <HiddenSlides>0</HiddenSlides>
  <MMClips>2</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35</vt:i4>
      </vt:variant>
    </vt:vector>
  </HeadingPairs>
  <TitlesOfParts>
    <vt:vector size="48" baseType="lpstr">
      <vt:lpstr>Helvetica Neue</vt:lpstr>
      <vt:lpstr>KaiTi</vt:lpstr>
      <vt:lpstr>KaiTi</vt:lpstr>
      <vt:lpstr>华文楷体</vt:lpstr>
      <vt:lpstr>叶根友圆趣卡通08</vt:lpstr>
      <vt:lpstr>叶根友圆趣卡通体</vt:lpstr>
      <vt:lpstr>Arial</vt:lpstr>
      <vt:lpstr>Calibri</vt:lpstr>
      <vt:lpstr>Corbel</vt:lpstr>
      <vt:lpstr>Garamond</vt:lpstr>
      <vt:lpstr>Times</vt:lpstr>
      <vt:lpstr>Wingdings</vt:lpstr>
      <vt:lpstr>Larissa-Design</vt:lpstr>
      <vt:lpstr>中国文化 研究生课（研一） Kultura chińska | Chinese Culture for first year Master Students 第五周 Session 5</vt:lpstr>
      <vt:lpstr>Students Introduction 自我介绍</vt:lpstr>
      <vt:lpstr>Self-Introduction 自我介绍</vt:lpstr>
      <vt:lpstr>主题 Topics</vt:lpstr>
      <vt:lpstr>第5周 Session 5</vt:lpstr>
      <vt:lpstr>The Four Most Handsome men  in Ancient China </vt:lpstr>
      <vt:lpstr>Question？</vt:lpstr>
      <vt:lpstr>Who are the four most handsome men in Ancient China？ </vt:lpstr>
      <vt:lpstr>Pan An</vt:lpstr>
      <vt:lpstr>Pan An</vt:lpstr>
      <vt:lpstr>King Lanling</vt:lpstr>
      <vt:lpstr>King Lanling</vt:lpstr>
      <vt:lpstr>Song Yu</vt:lpstr>
      <vt:lpstr>Song Yu</vt:lpstr>
      <vt:lpstr>Wei Jie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以后</vt:lpstr>
      <vt:lpstr>作业</vt:lpstr>
      <vt:lpstr>Preparation for next week 下週的課前預習</vt:lpstr>
      <vt:lpstr>Always here for you! 隨時隨地为你们服务</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Chinesische Literatur  der Gegenwart</dc:title>
  <dc:creator>woesler</dc:creator>
  <cp:lastModifiedBy>-</cp:lastModifiedBy>
  <cp:revision>781</cp:revision>
  <dcterms:created xsi:type="dcterms:W3CDTF">2010-06-18T15:32:00Z</dcterms:created>
  <dcterms:modified xsi:type="dcterms:W3CDTF">2023-06-02T05:32:25Z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2052-10.1.0.7224</vt:lpwstr>
  </property>
</Properties>
</file>