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5">
  <p:sldMasterIdLst>
    <p:sldMasterId id="2147483648" r:id="rId1"/>
  </p:sldMasterIdLst>
  <p:notesMasterIdLst>
    <p:notesMasterId r:id="rId46"/>
  </p:notesMasterIdLst>
  <p:sldIdLst>
    <p:sldId id="256" r:id="rId2"/>
    <p:sldId id="583" r:id="rId3"/>
    <p:sldId id="261" r:id="rId4"/>
    <p:sldId id="584" r:id="rId5"/>
    <p:sldId id="585" r:id="rId6"/>
    <p:sldId id="266" r:id="rId7"/>
    <p:sldId id="286" r:id="rId8"/>
    <p:sldId id="586" r:id="rId9"/>
    <p:sldId id="287" r:id="rId10"/>
    <p:sldId id="264" r:id="rId11"/>
    <p:sldId id="288" r:id="rId12"/>
    <p:sldId id="293" r:id="rId13"/>
    <p:sldId id="289" r:id="rId14"/>
    <p:sldId id="546" r:id="rId15"/>
    <p:sldId id="547" r:id="rId16"/>
    <p:sldId id="548" r:id="rId17"/>
    <p:sldId id="549" r:id="rId18"/>
    <p:sldId id="551" r:id="rId19"/>
    <p:sldId id="552" r:id="rId20"/>
    <p:sldId id="553" r:id="rId21"/>
    <p:sldId id="587" r:id="rId22"/>
    <p:sldId id="588" r:id="rId23"/>
    <p:sldId id="535" r:id="rId24"/>
    <p:sldId id="536" r:id="rId25"/>
    <p:sldId id="554" r:id="rId26"/>
    <p:sldId id="566" r:id="rId27"/>
    <p:sldId id="590" r:id="rId28"/>
    <p:sldId id="591" r:id="rId29"/>
    <p:sldId id="545" r:id="rId30"/>
    <p:sldId id="592" r:id="rId31"/>
    <p:sldId id="593" r:id="rId32"/>
    <p:sldId id="594" r:id="rId33"/>
    <p:sldId id="595" r:id="rId34"/>
    <p:sldId id="550" r:id="rId35"/>
    <p:sldId id="596" r:id="rId36"/>
    <p:sldId id="597" r:id="rId37"/>
    <p:sldId id="557" r:id="rId38"/>
    <p:sldId id="556" r:id="rId39"/>
    <p:sldId id="555" r:id="rId40"/>
    <p:sldId id="598" r:id="rId41"/>
    <p:sldId id="599" r:id="rId42"/>
    <p:sldId id="487" r:id="rId43"/>
    <p:sldId id="443" r:id="rId44"/>
    <p:sldId id="403" r:id="rId45"/>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B5B"/>
    <a:srgbClr val="00FF00"/>
    <a:srgbClr val="00CC00"/>
    <a:srgbClr val="008000"/>
    <a:srgbClr val="00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0642" autoAdjust="0"/>
  </p:normalViewPr>
  <p:slideViewPr>
    <p:cSldViewPr>
      <p:cViewPr varScale="1">
        <p:scale>
          <a:sx n="83" d="100"/>
          <a:sy n="83" d="100"/>
        </p:scale>
        <p:origin x="1315"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E097D3-BBD0-4D47-B58D-C84E7A17D7B9}" type="datetimeFigureOut">
              <a:rPr lang="de-DE" smtClean="0"/>
              <a:t>05.03.2023</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26A6C2-3F77-47AE-A308-E8BA5ECFF85F}" type="slidenum">
              <a:rPr lang="de-DE" smtClean="0"/>
              <a:t>‹Nr.›</a:t>
            </a:fld>
            <a:endParaRPr lang="de-DE"/>
          </a:p>
        </p:txBody>
      </p:sp>
    </p:spTree>
    <p:extLst>
      <p:ext uri="{BB962C8B-B14F-4D97-AF65-F5344CB8AC3E}">
        <p14:creationId xmlns:p14="http://schemas.microsoft.com/office/powerpoint/2010/main" val="3215102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A26A6C2-3F77-47AE-A308-E8BA5ECFF85F}" type="slidenum">
              <a:rPr lang="de-DE" smtClean="0"/>
              <a:t>1</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A26A6C2-3F77-47AE-A308-E8BA5ECFF85F}" type="slidenum">
              <a:rPr lang="de-DE" smtClean="0"/>
              <a:t>44</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E8916F88-D5E0-4968-AE1C-8273BB90EA00}" type="datetimeFigureOut">
              <a:rPr lang="de-DE" smtClean="0"/>
              <a:t>05.03.2023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hasCustomPrompt="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8916F88-D5E0-4968-AE1C-8273BB90EA00}" type="datetimeFigureOut">
              <a:rPr lang="de-DE" smtClean="0"/>
              <a:t>05.03.2023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hasCustomPrompt="1"/>
          </p:nvPr>
        </p:nvSpPr>
        <p:spPr>
          <a:xfrm>
            <a:off x="457200" y="274638"/>
            <a:ext cx="60198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8916F88-D5E0-4968-AE1C-8273BB90EA00}" type="datetimeFigureOut">
              <a:rPr lang="de-DE" smtClean="0"/>
              <a:t>05.03.2023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标题幻灯片">
    <p:bg>
      <p:bgRef idx="1001">
        <a:schemeClr val="bg1"/>
      </p:bgRef>
    </p:bg>
    <p:spTree>
      <p:nvGrpSpPr>
        <p:cNvPr id="1" name=""/>
        <p:cNvGrpSpPr/>
        <p:nvPr/>
      </p:nvGrpSpPr>
      <p:grpSpPr>
        <a:xfrm>
          <a:off x="0" y="0"/>
          <a:ext cx="0" cy="0"/>
          <a:chOff x="0" y="0"/>
          <a:chExt cx="0" cy="0"/>
        </a:xfrm>
      </p:grpSpPr>
      <p:sp>
        <p:nvSpPr>
          <p:cNvPr id="3" name="矩形 2"/>
          <p:cNvSpPr/>
          <p:nvPr userDrawn="1"/>
        </p:nvSpPr>
        <p:spPr>
          <a:xfrm>
            <a:off x="0" y="0"/>
            <a:ext cx="9144000" cy="6858000"/>
          </a:xfrm>
          <a:prstGeom prst="rect">
            <a:avLst/>
          </a:prstGeom>
          <a:solidFill>
            <a:srgbClr val="FDE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dirty="0">
              <a:latin typeface="字魂59号-创粗黑" panose="00000500000000000000" pitchFamily="2" charset="-122"/>
            </a:endParaRPr>
          </a:p>
        </p:txBody>
      </p:sp>
    </p:spTree>
    <p:extLst>
      <p:ext uri="{BB962C8B-B14F-4D97-AF65-F5344CB8AC3E}">
        <p14:creationId xmlns:p14="http://schemas.microsoft.com/office/powerpoint/2010/main" val="31841794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hasCustomPrompt="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8916F88-D5E0-4968-AE1C-8273BB90EA00}" type="datetimeFigureOut">
              <a:rPr lang="de-DE" smtClean="0"/>
              <a:t>05.03.2023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hasCustomPrompt="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p>
            <a:fld id="{E8916F88-D5E0-4968-AE1C-8273BB90EA00}" type="datetimeFigureOut">
              <a:rPr lang="de-DE" smtClean="0"/>
              <a:t>05.03.2023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hasCustomPrompt="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hasCustomPrompt="1"/>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E8916F88-D5E0-4968-AE1C-8273BB90EA00}" type="datetimeFigureOut">
              <a:rPr lang="de-DE" smtClean="0"/>
              <a:t>05.03.2023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E8916F88-D5E0-4968-AE1C-8273BB90EA00}" type="datetimeFigureOut">
              <a:rPr lang="de-DE" smtClean="0"/>
              <a:t>05.03.2023</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E8916F88-D5E0-4968-AE1C-8273BB90EA00}" type="datetimeFigureOut">
              <a:rPr lang="de-DE" smtClean="0"/>
              <a:t>05.03.2023</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E8916F88-D5E0-4968-AE1C-8273BB90EA00}" type="datetimeFigureOut">
              <a:rPr lang="de-DE" smtClean="0"/>
              <a:t>05.03.2023</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p>
            <a:fld id="{E8916F88-D5E0-4968-AE1C-8273BB90EA00}" type="datetimeFigureOut">
              <a:rPr lang="de-DE" smtClean="0"/>
              <a:t>05.03.2023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p>
            <a:fld id="{E8916F88-D5E0-4968-AE1C-8273BB90EA00}" type="datetimeFigureOut">
              <a:rPr lang="de-DE" smtClean="0"/>
              <a:t>05.03.2023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16F88-D5E0-4968-AE1C-8273BB90EA00}" type="datetimeFigureOut">
              <a:rPr lang="de-DE" smtClean="0"/>
              <a:t>05.03.2023</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DB387A-7DAD-440A-A4E7-7F9B3B95A468}" type="slidenum">
              <a:rPr lang="de-DE" smtClean="0"/>
              <a:t>‹Nr.›</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png"/><Relationship Id="rId7"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jpe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jf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jf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jf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image" Target="../media/image12.jpg"/><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95536" y="136649"/>
            <a:ext cx="8352928" cy="3508375"/>
          </a:xfrm>
        </p:spPr>
        <p:txBody>
          <a:bodyPr>
            <a:noAutofit/>
          </a:bodyPr>
          <a:lstStyle/>
          <a:p>
            <a:r>
              <a:rPr lang="zh-CN" altLang="de-DE" sz="9600" b="1" dirty="0">
                <a:latin typeface="KaiTi" panose="02010609060101010101" pitchFamily="49" charset="-122"/>
                <a:ea typeface="KaiTi" panose="02010609060101010101" pitchFamily="49" charset="-122"/>
              </a:rPr>
              <a:t>中国文化概要</a:t>
            </a:r>
            <a:br>
              <a:rPr lang="de-DE" altLang="zh-CN" sz="59500" b="1" dirty="0">
                <a:latin typeface="KaiTi" panose="02010609060101010101" pitchFamily="49" charset="-122"/>
                <a:ea typeface="KaiTi" panose="02010609060101010101" pitchFamily="49" charset="-122"/>
              </a:rPr>
            </a:br>
            <a:r>
              <a:rPr lang="de-DE" altLang="zh-CN" sz="4800" b="1" i="1" dirty="0" err="1"/>
              <a:t>Introduction</a:t>
            </a:r>
            <a:r>
              <a:rPr lang="de-DE" altLang="zh-CN" sz="4800" b="1" i="1" dirty="0"/>
              <a:t> </a:t>
            </a:r>
            <a:r>
              <a:rPr lang="de-DE" altLang="zh-CN" sz="4800" b="1" i="1" dirty="0" err="1"/>
              <a:t>to</a:t>
            </a:r>
            <a:r>
              <a:rPr lang="de-DE" altLang="zh-CN" sz="4800" b="1" i="1" dirty="0"/>
              <a:t> Chinese Culture</a:t>
            </a:r>
            <a:br>
              <a:rPr lang="de-DE" altLang="zh-CN" sz="4800" b="1" i="1" dirty="0"/>
            </a:br>
            <a:r>
              <a:rPr lang="de-DE" altLang="zh-CN" sz="2800" b="1" i="1" dirty="0" err="1"/>
              <a:t>for</a:t>
            </a:r>
            <a:r>
              <a:rPr lang="de-DE" altLang="zh-CN" sz="2800" b="1" i="1" dirty="0"/>
              <a:t> Bachelor </a:t>
            </a:r>
            <a:r>
              <a:rPr lang="de-DE" altLang="zh-CN" sz="2800" b="1" i="1" dirty="0" err="1"/>
              <a:t>Students</a:t>
            </a:r>
            <a:r>
              <a:rPr lang="de-DE" altLang="zh-CN" sz="2800" b="1" i="1" dirty="0"/>
              <a:t> </a:t>
            </a:r>
            <a:r>
              <a:rPr lang="de-DE" altLang="zh-CN" sz="2800" b="1" i="1" dirty="0" err="1"/>
              <a:t>of</a:t>
            </a:r>
            <a:r>
              <a:rPr lang="de-DE" altLang="zh-CN" sz="2800" b="1" i="1" dirty="0"/>
              <a:t> Translation Studies</a:t>
            </a:r>
            <a:endParaRPr lang="de-DE" sz="2400" b="1" dirty="0">
              <a:latin typeface="楷体" panose="02010609060101010101" pitchFamily="49" charset="-122"/>
              <a:ea typeface="楷体" panose="02010609060101010101" pitchFamily="49" charset="-122"/>
            </a:endParaRPr>
          </a:p>
        </p:txBody>
      </p:sp>
      <p:sp>
        <p:nvSpPr>
          <p:cNvPr id="3" name="Untertitel 2"/>
          <p:cNvSpPr>
            <a:spLocks noGrp="1"/>
          </p:cNvSpPr>
          <p:nvPr>
            <p:ph type="subTitle" idx="1"/>
          </p:nvPr>
        </p:nvSpPr>
        <p:spPr>
          <a:xfrm>
            <a:off x="395536" y="3717032"/>
            <a:ext cx="8280920" cy="3024336"/>
          </a:xfrm>
        </p:spPr>
        <p:txBody>
          <a:bodyPr>
            <a:noAutofit/>
          </a:bodyPr>
          <a:lstStyle/>
          <a:p>
            <a:r>
              <a:rPr lang="zh-CN" altLang="de-DE" sz="2400" dirty="0">
                <a:solidFill>
                  <a:schemeClr val="tx1"/>
                </a:solidFill>
                <a:latin typeface="楷体" panose="02010609060101010101" pitchFamily="49" charset="-122"/>
                <a:ea typeface="楷体" panose="02010609060101010101" pitchFamily="49" charset="-122"/>
              </a:rPr>
              <a:t>湖南师范大学 </a:t>
            </a:r>
            <a:r>
              <a:rPr lang="de-DE" altLang="zh-CN" sz="2400" dirty="0">
                <a:solidFill>
                  <a:schemeClr val="tx1"/>
                </a:solidFill>
                <a:latin typeface="楷体" panose="02010609060101010101" pitchFamily="49" charset="-122"/>
                <a:ea typeface="楷体" panose="02010609060101010101" pitchFamily="49" charset="-122"/>
              </a:rPr>
              <a:t>2023</a:t>
            </a:r>
            <a:r>
              <a:rPr lang="zh-CN" altLang="de-DE" sz="2400" dirty="0">
                <a:solidFill>
                  <a:schemeClr val="tx1"/>
                </a:solidFill>
                <a:latin typeface="楷体" panose="02010609060101010101" pitchFamily="49" charset="-122"/>
                <a:ea typeface="楷体" panose="02010609060101010101" pitchFamily="49" charset="-122"/>
              </a:rPr>
              <a:t>年</a:t>
            </a:r>
            <a:r>
              <a:rPr lang="de-DE" altLang="zh-CN" sz="2400" dirty="0">
                <a:solidFill>
                  <a:schemeClr val="tx1"/>
                </a:solidFill>
                <a:latin typeface="楷体" panose="02010609060101010101" pitchFamily="49" charset="-122"/>
                <a:ea typeface="楷体" panose="02010609060101010101" pitchFamily="49" charset="-122"/>
              </a:rPr>
              <a:t>3</a:t>
            </a:r>
            <a:r>
              <a:rPr lang="zh-CN" altLang="de-DE" sz="2400" dirty="0">
                <a:solidFill>
                  <a:schemeClr val="tx1"/>
                </a:solidFill>
                <a:latin typeface="楷体" panose="02010609060101010101" pitchFamily="49" charset="-122"/>
                <a:ea typeface="楷体" panose="02010609060101010101" pitchFamily="49" charset="-122"/>
              </a:rPr>
              <a:t>月</a:t>
            </a:r>
            <a:r>
              <a:rPr lang="de-DE" altLang="zh-CN" sz="2400" dirty="0">
                <a:solidFill>
                  <a:schemeClr val="tx1"/>
                </a:solidFill>
                <a:latin typeface="楷体" panose="02010609060101010101" pitchFamily="49" charset="-122"/>
                <a:ea typeface="楷体" panose="02010609060101010101" pitchFamily="49" charset="-122"/>
              </a:rPr>
              <a:t>2</a:t>
            </a:r>
            <a:r>
              <a:rPr lang="zh-CN" altLang="de-DE" sz="2400" dirty="0">
                <a:solidFill>
                  <a:schemeClr val="tx1"/>
                </a:solidFill>
                <a:latin typeface="楷体" panose="02010609060101010101" pitchFamily="49" charset="-122"/>
                <a:ea typeface="楷体" panose="02010609060101010101" pitchFamily="49" charset="-122"/>
              </a:rPr>
              <a:t>日</a:t>
            </a:r>
            <a:r>
              <a:rPr lang="de-DE" altLang="zh-CN" sz="2400" dirty="0">
                <a:solidFill>
                  <a:schemeClr val="tx1"/>
                </a:solidFill>
                <a:latin typeface="楷体" panose="02010609060101010101" pitchFamily="49" charset="-122"/>
                <a:ea typeface="楷体" panose="02010609060101010101" pitchFamily="49" charset="-122"/>
              </a:rPr>
              <a:t>-2023</a:t>
            </a:r>
            <a:r>
              <a:rPr lang="zh-CN" altLang="de-DE" sz="2400" dirty="0">
                <a:solidFill>
                  <a:schemeClr val="tx1"/>
                </a:solidFill>
                <a:latin typeface="楷体" panose="02010609060101010101" pitchFamily="49" charset="-122"/>
                <a:ea typeface="楷体" panose="02010609060101010101" pitchFamily="49" charset="-122"/>
              </a:rPr>
              <a:t>年</a:t>
            </a:r>
            <a:r>
              <a:rPr lang="de-DE" altLang="zh-CN" sz="2400" dirty="0">
                <a:solidFill>
                  <a:schemeClr val="tx1"/>
                </a:solidFill>
                <a:latin typeface="楷体" panose="02010609060101010101" pitchFamily="49" charset="-122"/>
                <a:ea typeface="楷体" panose="02010609060101010101" pitchFamily="49" charset="-122"/>
              </a:rPr>
              <a:t>3</a:t>
            </a:r>
            <a:r>
              <a:rPr lang="zh-CN" altLang="de-DE" sz="2400" dirty="0">
                <a:solidFill>
                  <a:schemeClr val="tx1"/>
                </a:solidFill>
                <a:latin typeface="楷体" panose="02010609060101010101" pitchFamily="49" charset="-122"/>
                <a:ea typeface="楷体" panose="02010609060101010101" pitchFamily="49" charset="-122"/>
              </a:rPr>
              <a:t>月</a:t>
            </a:r>
            <a:r>
              <a:rPr lang="de-DE" altLang="zh-CN" sz="2400" dirty="0">
                <a:solidFill>
                  <a:schemeClr val="tx1"/>
                </a:solidFill>
                <a:latin typeface="楷体" panose="02010609060101010101" pitchFamily="49" charset="-122"/>
                <a:ea typeface="楷体" panose="02010609060101010101" pitchFamily="49" charset="-122"/>
              </a:rPr>
              <a:t>31</a:t>
            </a:r>
            <a:r>
              <a:rPr lang="zh-CN" altLang="de-DE" sz="2400" dirty="0">
                <a:solidFill>
                  <a:schemeClr val="tx1"/>
                </a:solidFill>
                <a:latin typeface="楷体" panose="02010609060101010101" pitchFamily="49" charset="-122"/>
                <a:ea typeface="楷体" panose="02010609060101010101" pitchFamily="49" charset="-122"/>
              </a:rPr>
              <a:t>日</a:t>
            </a:r>
            <a:br>
              <a:rPr lang="de-DE" altLang="zh-CN" sz="2400" dirty="0">
                <a:solidFill>
                  <a:schemeClr val="tx1"/>
                </a:solidFill>
                <a:latin typeface="楷体" panose="02010609060101010101" pitchFamily="49" charset="-122"/>
                <a:ea typeface="楷体" panose="02010609060101010101" pitchFamily="49" charset="-122"/>
              </a:rPr>
            </a:br>
            <a:r>
              <a:rPr lang="zh-CN" altLang="de-DE" sz="2400" b="1" dirty="0">
                <a:solidFill>
                  <a:schemeClr val="tx1"/>
                </a:solidFill>
                <a:latin typeface="Arial" panose="020B0604020202020204" pitchFamily="34" charset="0"/>
                <a:cs typeface="Arial" panose="020B0604020202020204" pitchFamily="34" charset="0"/>
              </a:rPr>
              <a:t>中国文化基础 周五上午</a:t>
            </a:r>
            <a:r>
              <a:rPr lang="de-DE" altLang="zh-CN" sz="2400" b="1" dirty="0">
                <a:solidFill>
                  <a:schemeClr val="tx1"/>
                </a:solidFill>
                <a:latin typeface="Arial" panose="020B0604020202020204" pitchFamily="34" charset="0"/>
                <a:cs typeface="Arial" panose="020B0604020202020204" pitchFamily="34" charset="0"/>
              </a:rPr>
              <a:t>8:00-9:40,604</a:t>
            </a:r>
            <a:r>
              <a:rPr lang="zh-CN" altLang="de-DE" sz="2400" b="1" dirty="0">
                <a:solidFill>
                  <a:schemeClr val="tx1"/>
                </a:solidFill>
                <a:latin typeface="Arial" panose="020B0604020202020204" pitchFamily="34" charset="0"/>
                <a:cs typeface="Arial" panose="020B0604020202020204" pitchFamily="34" charset="0"/>
              </a:rPr>
              <a:t>教室；第</a:t>
            </a:r>
            <a:r>
              <a:rPr lang="de-DE" altLang="zh-CN" sz="2400" b="1" dirty="0">
                <a:solidFill>
                  <a:schemeClr val="tx1"/>
                </a:solidFill>
                <a:latin typeface="Arial" panose="020B0604020202020204" pitchFamily="34" charset="0"/>
                <a:cs typeface="Arial" panose="020B0604020202020204" pitchFamily="34" charset="0"/>
              </a:rPr>
              <a:t>4-7</a:t>
            </a:r>
            <a:r>
              <a:rPr lang="zh-CN" altLang="de-DE" sz="2400" b="1" dirty="0">
                <a:solidFill>
                  <a:schemeClr val="tx1"/>
                </a:solidFill>
                <a:latin typeface="Arial" panose="020B0604020202020204" pitchFamily="34" charset="0"/>
                <a:cs typeface="Arial" panose="020B0604020202020204" pitchFamily="34" charset="0"/>
              </a:rPr>
              <a:t>周，上课时间：周一上午</a:t>
            </a:r>
            <a:r>
              <a:rPr lang="de-DE" altLang="zh-CN" sz="2400" b="1" dirty="0">
                <a:solidFill>
                  <a:schemeClr val="tx1"/>
                </a:solidFill>
                <a:latin typeface="Arial" panose="020B0604020202020204" pitchFamily="34" charset="0"/>
                <a:cs typeface="Arial" panose="020B0604020202020204" pitchFamily="34" charset="0"/>
              </a:rPr>
              <a:t>8:00-9:40</a:t>
            </a:r>
            <a:r>
              <a:rPr lang="zh-CN" altLang="de-DE" sz="2400" b="1" dirty="0">
                <a:solidFill>
                  <a:schemeClr val="tx1"/>
                </a:solidFill>
                <a:latin typeface="Arial" panose="020B0604020202020204" pitchFamily="34" charset="0"/>
                <a:cs typeface="Arial" panose="020B0604020202020204" pitchFamily="34" charset="0"/>
              </a:rPr>
              <a:t>，周三</a:t>
            </a:r>
            <a:r>
              <a:rPr lang="de-DE" altLang="zh-CN" sz="2400" b="1" dirty="0">
                <a:solidFill>
                  <a:schemeClr val="tx1"/>
                </a:solidFill>
                <a:latin typeface="Arial" panose="020B0604020202020204" pitchFamily="34" charset="0"/>
                <a:cs typeface="Arial" panose="020B0604020202020204" pitchFamily="34" charset="0"/>
              </a:rPr>
              <a:t>13:00-14:20</a:t>
            </a:r>
            <a:r>
              <a:rPr lang="zh-CN" altLang="de-DE" sz="2400" b="1" dirty="0">
                <a:solidFill>
                  <a:schemeClr val="tx1"/>
                </a:solidFill>
                <a:latin typeface="Arial" panose="020B0604020202020204" pitchFamily="34" charset="0"/>
                <a:cs typeface="Arial" panose="020B0604020202020204" pitchFamily="34" charset="0"/>
              </a:rPr>
              <a:t>；周五</a:t>
            </a:r>
            <a:r>
              <a:rPr lang="de-DE" altLang="zh-CN" sz="2400" b="1" dirty="0">
                <a:solidFill>
                  <a:schemeClr val="tx1"/>
                </a:solidFill>
                <a:latin typeface="Arial" panose="020B0604020202020204" pitchFamily="34" charset="0"/>
                <a:cs typeface="Arial" panose="020B0604020202020204" pitchFamily="34" charset="0"/>
              </a:rPr>
              <a:t>13:00-14:20</a:t>
            </a:r>
            <a:r>
              <a:rPr lang="zh-CN" altLang="de-DE" sz="2400" b="1" dirty="0">
                <a:solidFill>
                  <a:schemeClr val="tx1"/>
                </a:solidFill>
                <a:latin typeface="Arial" panose="020B0604020202020204" pitchFamily="34" charset="0"/>
                <a:cs typeface="Arial" panose="020B0604020202020204" pitchFamily="34" charset="0"/>
              </a:rPr>
              <a:t>，均在</a:t>
            </a:r>
            <a:r>
              <a:rPr lang="de-DE" altLang="zh-CN" sz="2400" b="1" dirty="0">
                <a:solidFill>
                  <a:schemeClr val="tx1"/>
                </a:solidFill>
                <a:latin typeface="Arial" panose="020B0604020202020204" pitchFamily="34" charset="0"/>
                <a:cs typeface="Arial" panose="020B0604020202020204" pitchFamily="34" charset="0"/>
              </a:rPr>
              <a:t>602</a:t>
            </a:r>
            <a:r>
              <a:rPr lang="zh-CN" altLang="de-DE" sz="2400" b="1" dirty="0">
                <a:solidFill>
                  <a:schemeClr val="tx1"/>
                </a:solidFill>
                <a:latin typeface="Arial" panose="020B0604020202020204" pitchFamily="34" charset="0"/>
                <a:cs typeface="Arial" panose="020B0604020202020204" pitchFamily="34" charset="0"/>
              </a:rPr>
              <a:t>教室。</a:t>
            </a:r>
            <a:endParaRPr lang="de-DE" altLang="zh-CN" sz="2400" b="1" dirty="0">
              <a:solidFill>
                <a:schemeClr val="tx1"/>
              </a:solidFill>
              <a:latin typeface="Arial" panose="020B0604020202020204" pitchFamily="34" charset="0"/>
              <a:cs typeface="Arial" panose="020B0604020202020204" pitchFamily="34" charset="0"/>
            </a:endParaRPr>
          </a:p>
          <a:p>
            <a:r>
              <a:rPr lang="zh-CN" altLang="de-DE" sz="2400" dirty="0">
                <a:solidFill>
                  <a:schemeClr val="tx1"/>
                </a:solidFill>
                <a:latin typeface="Arial" panose="020B0604020202020204" pitchFamily="34" charset="0"/>
                <a:ea typeface="楷体" panose="02010609060101010101" pitchFamily="49" charset="-122"/>
                <a:cs typeface="Arial" panose="020B0604020202020204" pitchFamily="34" charset="0"/>
              </a:rPr>
              <a:t>助教：</a:t>
            </a:r>
            <a:endParaRPr lang="de-DE" altLang="zh-CN" sz="2400" dirty="0">
              <a:solidFill>
                <a:schemeClr val="tx1"/>
              </a:solidFill>
              <a:latin typeface="楷体" panose="02010609060101010101" pitchFamily="49" charset="-122"/>
              <a:ea typeface="楷体" panose="02010609060101010101" pitchFamily="49" charset="-122"/>
            </a:endParaRPr>
          </a:p>
          <a:p>
            <a:r>
              <a:rPr lang="zh-CN" altLang="en-US" sz="2400" dirty="0">
                <a:solidFill>
                  <a:schemeClr val="tx1"/>
                </a:solidFill>
                <a:latin typeface="楷体" panose="02010609060101010101" pitchFamily="49" charset="-122"/>
                <a:ea typeface="楷体" panose="02010609060101010101" pitchFamily="49" charset="-122"/>
              </a:rPr>
              <a:t>吴漠汀</a:t>
            </a:r>
            <a:r>
              <a:rPr lang="zh-CN" altLang="de-DE" sz="2400" dirty="0">
                <a:solidFill>
                  <a:schemeClr val="tx1"/>
                </a:solidFill>
                <a:latin typeface="楷体" panose="02010609060101010101" pitchFamily="49" charset="-122"/>
                <a:ea typeface="楷体" panose="02010609060101010101" pitchFamily="49" charset="-122"/>
              </a:rPr>
              <a:t>特聘</a:t>
            </a:r>
            <a:r>
              <a:rPr lang="zh-CN" altLang="en-US" sz="2400" dirty="0">
                <a:solidFill>
                  <a:schemeClr val="tx1"/>
                </a:solidFill>
                <a:latin typeface="楷体" panose="02010609060101010101" pitchFamily="49" charset="-122"/>
                <a:ea typeface="楷体" panose="02010609060101010101" pitchFamily="49" charset="-122"/>
              </a:rPr>
              <a:t>教授</a:t>
            </a:r>
            <a:r>
              <a:rPr lang="zh-CN" altLang="de-DE" sz="2400" dirty="0">
                <a:solidFill>
                  <a:schemeClr val="tx1"/>
                </a:solidFill>
                <a:latin typeface="Calibri" panose="020F0502020204030204" pitchFamily="34" charset="0"/>
                <a:ea typeface="楷体" panose="02010609060101010101" pitchFamily="49" charset="-122"/>
                <a:cs typeface="Calibri" panose="020F0502020204030204" pitchFamily="34" charset="0"/>
              </a:rPr>
              <a:t> </a:t>
            </a:r>
            <a:r>
              <a:rPr lang="de-DE" altLang="zh-CN" sz="2400" dirty="0" err="1">
                <a:solidFill>
                  <a:schemeClr val="tx1"/>
                </a:solidFill>
                <a:latin typeface="Calibri" panose="020F0502020204030204" pitchFamily="34" charset="0"/>
                <a:ea typeface="楷体" panose="02010609060101010101" pitchFamily="49" charset="-122"/>
                <a:cs typeface="Calibri" panose="020F0502020204030204" pitchFamily="34" charset="0"/>
              </a:rPr>
              <a:t>Distinguished</a:t>
            </a:r>
            <a:r>
              <a:rPr lang="de-DE" altLang="zh-CN" sz="2400" dirty="0">
                <a:solidFill>
                  <a:schemeClr val="tx1"/>
                </a:solidFill>
                <a:latin typeface="Calibri" panose="020F0502020204030204" pitchFamily="34" charset="0"/>
                <a:ea typeface="楷体" panose="02010609060101010101" pitchFamily="49" charset="-122"/>
                <a:cs typeface="Calibri" panose="020F0502020204030204" pitchFamily="34" charset="0"/>
              </a:rPr>
              <a:t> Professor Dr. Martin </a:t>
            </a:r>
            <a:r>
              <a:rPr lang="de-DE" altLang="zh-CN" sz="2400" dirty="0" err="1">
                <a:solidFill>
                  <a:schemeClr val="tx1"/>
                </a:solidFill>
                <a:latin typeface="Calibri" panose="020F0502020204030204" pitchFamily="34" charset="0"/>
                <a:ea typeface="楷体" panose="02010609060101010101" pitchFamily="49" charset="-122"/>
                <a:cs typeface="Calibri" panose="020F0502020204030204" pitchFamily="34" charset="0"/>
              </a:rPr>
              <a:t>Woesler</a:t>
            </a:r>
            <a:endParaRPr lang="de-DE" sz="2400" dirty="0">
              <a:solidFill>
                <a:schemeClr val="tx1"/>
              </a:solidFill>
              <a:latin typeface="Calibri" panose="020F0502020204030204" pitchFamily="34" charset="0"/>
              <a:ea typeface="楷体" panose="02010609060101010101" pitchFamily="49" charset="-122"/>
              <a:cs typeface="Calibri" panose="020F0502020204030204" pitchFamily="34" charset="0"/>
            </a:endParaRPr>
          </a:p>
          <a:p>
            <a:r>
              <a:rPr lang="zh-CN" altLang="de-DE" sz="2400" dirty="0">
                <a:solidFill>
                  <a:schemeClr val="tx1"/>
                </a:solidFill>
                <a:latin typeface="楷体" panose="02010609060101010101" pitchFamily="49" charset="-122"/>
                <a:ea typeface="楷体" panose="02010609060101010101" pitchFamily="49" charset="-122"/>
              </a:rPr>
              <a:t>湖南师范大学外国学院 </a:t>
            </a:r>
            <a:r>
              <a:rPr lang="de-DE" altLang="zh-CN" sz="1800" dirty="0" err="1">
                <a:solidFill>
                  <a:schemeClr val="tx1"/>
                </a:solidFill>
                <a:latin typeface="Calibri" panose="020F0502020204030204" pitchFamily="34" charset="0"/>
                <a:ea typeface="楷体" panose="02010609060101010101" pitchFamily="49" charset="-122"/>
                <a:cs typeface="Calibri" panose="020F0502020204030204" pitchFamily="34" charset="0"/>
              </a:rPr>
              <a:t>Foreign</a:t>
            </a:r>
            <a:r>
              <a:rPr lang="de-DE" altLang="zh-CN" sz="1800" dirty="0">
                <a:solidFill>
                  <a:schemeClr val="tx1"/>
                </a:solidFill>
                <a:latin typeface="Calibri" panose="020F0502020204030204" pitchFamily="34" charset="0"/>
                <a:ea typeface="楷体" panose="02010609060101010101" pitchFamily="49" charset="-122"/>
                <a:cs typeface="Calibri" panose="020F0502020204030204" pitchFamily="34" charset="0"/>
              </a:rPr>
              <a:t> Studies College, Hunan Normal University</a:t>
            </a:r>
            <a:endParaRPr lang="de-DE" altLang="zh-CN" sz="2400" dirty="0">
              <a:solidFill>
                <a:schemeClr val="tx1"/>
              </a:solidFill>
              <a:latin typeface="Calibri" panose="020F0502020204030204" pitchFamily="34" charset="0"/>
              <a:ea typeface="楷体" panose="02010609060101010101" pitchFamily="49" charset="-122"/>
              <a:cs typeface="Calibri" panose="020F0502020204030204" pitchFamily="34" charset="0"/>
            </a:endParaRPr>
          </a:p>
        </p:txBody>
      </p:sp>
      <p:pic>
        <p:nvPicPr>
          <p:cNvPr id="6" name="Grafik 5">
            <a:extLst>
              <a:ext uri="{FF2B5EF4-FFF2-40B4-BE49-F238E27FC236}">
                <a16:creationId xmlns:a16="http://schemas.microsoft.com/office/drawing/2014/main" id="{40C36C67-2549-44F5-AD11-07422BCBC0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115616" cy="1115616"/>
          </a:xfrm>
          <a:prstGeom prst="rect">
            <a:avLst/>
          </a:prstGeom>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3350" y="857250"/>
            <a:ext cx="5103019" cy="5143500"/>
          </a:xfrm>
          <a:prstGeom prst="rect">
            <a:avLst/>
          </a:prstGeom>
        </p:spPr>
      </p:pic>
      <p:pic>
        <p:nvPicPr>
          <p:cNvPr id="2" name="图片 1"/>
          <p:cNvPicPr>
            <a:picLocks noChangeAspect="1"/>
          </p:cNvPicPr>
          <p:nvPr/>
        </p:nvPicPr>
        <p:blipFill>
          <a:blip r:embed="rId3" cstate="screen"/>
          <a:stretch>
            <a:fillRect/>
          </a:stretch>
        </p:blipFill>
        <p:spPr>
          <a:xfrm rot="5400000">
            <a:off x="3468018" y="-615294"/>
            <a:ext cx="9144000" cy="4088088"/>
          </a:xfrm>
          <a:prstGeom prst="rect">
            <a:avLst/>
          </a:prstGeom>
        </p:spPr>
      </p:pic>
      <p:grpSp>
        <p:nvGrpSpPr>
          <p:cNvPr id="4" name="组 3"/>
          <p:cNvGrpSpPr/>
          <p:nvPr/>
        </p:nvGrpSpPr>
        <p:grpSpPr>
          <a:xfrm>
            <a:off x="350632" y="5261986"/>
            <a:ext cx="811532" cy="319505"/>
            <a:chOff x="3563471" y="4383739"/>
            <a:chExt cx="1082042" cy="426007"/>
          </a:xfrm>
        </p:grpSpPr>
        <p:sp>
          <p:nvSpPr>
            <p:cNvPr id="5" name="椭圆 4"/>
            <p:cNvSpPr/>
            <p:nvPr/>
          </p:nvSpPr>
          <p:spPr>
            <a:xfrm>
              <a:off x="3563471" y="4383741"/>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dirty="0">
                <a:cs typeface="+mn-ea"/>
                <a:sym typeface="+mn-lt"/>
              </a:endParaRPr>
            </a:p>
          </p:txBody>
        </p:sp>
        <p:sp>
          <p:nvSpPr>
            <p:cNvPr id="6" name="椭圆 5"/>
            <p:cNvSpPr/>
            <p:nvPr/>
          </p:nvSpPr>
          <p:spPr>
            <a:xfrm>
              <a:off x="3881718" y="4383740"/>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dirty="0">
                <a:cs typeface="+mn-ea"/>
                <a:sym typeface="+mn-lt"/>
              </a:endParaRPr>
            </a:p>
          </p:txBody>
        </p:sp>
        <p:sp>
          <p:nvSpPr>
            <p:cNvPr id="7" name="椭圆 6"/>
            <p:cNvSpPr/>
            <p:nvPr/>
          </p:nvSpPr>
          <p:spPr>
            <a:xfrm>
              <a:off x="4199965" y="4383740"/>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dirty="0">
                <a:cs typeface="+mn-ea"/>
                <a:sym typeface="+mn-lt"/>
              </a:endParaRPr>
            </a:p>
          </p:txBody>
        </p:sp>
        <p:sp>
          <p:nvSpPr>
            <p:cNvPr id="8" name="椭圆 7"/>
            <p:cNvSpPr/>
            <p:nvPr/>
          </p:nvSpPr>
          <p:spPr>
            <a:xfrm>
              <a:off x="4518212" y="4383739"/>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dirty="0">
                <a:cs typeface="+mn-ea"/>
                <a:sym typeface="+mn-lt"/>
              </a:endParaRPr>
            </a:p>
          </p:txBody>
        </p:sp>
        <p:sp>
          <p:nvSpPr>
            <p:cNvPr id="9" name="椭圆 8"/>
            <p:cNvSpPr/>
            <p:nvPr/>
          </p:nvSpPr>
          <p:spPr>
            <a:xfrm>
              <a:off x="3563471" y="4682445"/>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dirty="0">
                <a:cs typeface="+mn-ea"/>
                <a:sym typeface="+mn-lt"/>
              </a:endParaRPr>
            </a:p>
          </p:txBody>
        </p:sp>
        <p:sp>
          <p:nvSpPr>
            <p:cNvPr id="10" name="椭圆 9"/>
            <p:cNvSpPr/>
            <p:nvPr/>
          </p:nvSpPr>
          <p:spPr>
            <a:xfrm>
              <a:off x="3881718" y="4682444"/>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dirty="0">
                <a:cs typeface="+mn-ea"/>
                <a:sym typeface="+mn-lt"/>
              </a:endParaRPr>
            </a:p>
          </p:txBody>
        </p:sp>
        <p:sp>
          <p:nvSpPr>
            <p:cNvPr id="11" name="椭圆 10"/>
            <p:cNvSpPr/>
            <p:nvPr/>
          </p:nvSpPr>
          <p:spPr>
            <a:xfrm>
              <a:off x="4199965" y="4682444"/>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dirty="0">
                <a:cs typeface="+mn-ea"/>
                <a:sym typeface="+mn-lt"/>
              </a:endParaRPr>
            </a:p>
          </p:txBody>
        </p:sp>
        <p:sp>
          <p:nvSpPr>
            <p:cNvPr id="12" name="椭圆 11"/>
            <p:cNvSpPr/>
            <p:nvPr/>
          </p:nvSpPr>
          <p:spPr>
            <a:xfrm>
              <a:off x="4518212" y="4682443"/>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dirty="0">
                <a:cs typeface="+mn-ea"/>
                <a:sym typeface="+mn-lt"/>
              </a:endParaRPr>
            </a:p>
          </p:txBody>
        </p:sp>
      </p:grpSp>
      <p:pic>
        <p:nvPicPr>
          <p:cNvPr id="13" name="图片 12"/>
          <p:cNvPicPr>
            <a:picLocks noChangeAspect="1"/>
          </p:cNvPicPr>
          <p:nvPr/>
        </p:nvPicPr>
        <p:blipFill>
          <a:blip r:embed="rId4" cstate="screen"/>
          <a:stretch>
            <a:fillRect/>
          </a:stretch>
        </p:blipFill>
        <p:spPr>
          <a:xfrm rot="10800000">
            <a:off x="0" y="-284133"/>
            <a:ext cx="999663" cy="2549466"/>
          </a:xfrm>
          <a:prstGeom prst="rect">
            <a:avLst/>
          </a:prstGeom>
        </p:spPr>
      </p:pic>
      <p:grpSp>
        <p:nvGrpSpPr>
          <p:cNvPr id="25" name="组合 24"/>
          <p:cNvGrpSpPr/>
          <p:nvPr/>
        </p:nvGrpSpPr>
        <p:grpSpPr>
          <a:xfrm>
            <a:off x="446247" y="2745582"/>
            <a:ext cx="4392454" cy="1390650"/>
            <a:chOff x="10223" y="3596"/>
            <a:chExt cx="9223" cy="2920"/>
          </a:xfrm>
        </p:grpSpPr>
        <p:cxnSp>
          <p:nvCxnSpPr>
            <p:cNvPr id="17" name="直线连接符 17"/>
            <p:cNvCxnSpPr/>
            <p:nvPr/>
          </p:nvCxnSpPr>
          <p:spPr>
            <a:xfrm>
              <a:off x="10448" y="5127"/>
              <a:ext cx="6380" cy="0"/>
            </a:xfrm>
            <a:prstGeom prst="line">
              <a:avLst/>
            </a:prstGeom>
            <a:ln>
              <a:solidFill>
                <a:schemeClr val="tx1">
                  <a:lumMod val="75000"/>
                  <a:lumOff val="2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10223" y="3596"/>
              <a:ext cx="8555" cy="1503"/>
            </a:xfrm>
            <a:prstGeom prst="rect">
              <a:avLst/>
            </a:prstGeom>
            <a:noFill/>
          </p:spPr>
          <p:txBody>
            <a:bodyPr wrap="square" rtlCol="0">
              <a:spAutoFit/>
            </a:bodyPr>
            <a:lstStyle/>
            <a:p>
              <a:r>
                <a:rPr kumimoji="1" lang="en-US" altLang="zh-CN" sz="4050" b="1" spc="450" dirty="0">
                  <a:solidFill>
                    <a:schemeClr val="tx1">
                      <a:lumMod val="85000"/>
                      <a:lumOff val="15000"/>
                    </a:schemeClr>
                  </a:solidFill>
                  <a:latin typeface="Arial Black" panose="020B0A04020102020204" charset="0"/>
                  <a:cs typeface="Arial Black" panose="020B0A04020102020204" charset="0"/>
                  <a:sym typeface="+mn-lt"/>
                </a:rPr>
                <a:t>PART.04</a:t>
              </a:r>
              <a:endParaRPr kumimoji="1" lang="zh-CN" altLang="en-US" sz="4050" b="1" spc="450" dirty="0">
                <a:solidFill>
                  <a:schemeClr val="tx1">
                    <a:lumMod val="85000"/>
                    <a:lumOff val="15000"/>
                  </a:schemeClr>
                </a:solidFill>
                <a:latin typeface="Arial Black" panose="020B0A04020102020204" charset="0"/>
                <a:cs typeface="Arial Black" panose="020B0A04020102020204" charset="0"/>
                <a:sym typeface="+mn-lt"/>
              </a:endParaRPr>
            </a:p>
          </p:txBody>
        </p:sp>
        <p:sp>
          <p:nvSpPr>
            <p:cNvPr id="23" name="文本框 22"/>
            <p:cNvSpPr txBox="1"/>
            <p:nvPr/>
          </p:nvSpPr>
          <p:spPr>
            <a:xfrm>
              <a:off x="10223" y="5353"/>
              <a:ext cx="9223" cy="1163"/>
            </a:xfrm>
            <a:prstGeom prst="rect">
              <a:avLst/>
            </a:prstGeom>
            <a:noFill/>
          </p:spPr>
          <p:txBody>
            <a:bodyPr wrap="square" rtlCol="0">
              <a:spAutoFit/>
            </a:bodyPr>
            <a:lstStyle/>
            <a:p>
              <a:r>
                <a:rPr lang="en-US" altLang="zh-CN" sz="3000" b="1" dirty="0">
                  <a:solidFill>
                    <a:schemeClr val="tx1">
                      <a:lumMod val="65000"/>
                      <a:lumOff val="35000"/>
                    </a:schemeClr>
                  </a:solidFill>
                  <a:latin typeface="Times New Roman Bold" panose="02020503050405090304" charset="0"/>
                  <a:cs typeface="Times New Roman Bold" panose="02020503050405090304" charset="0"/>
                  <a:sym typeface="+mn-lt"/>
                </a:rPr>
                <a:t> Milk Tea and Health</a:t>
              </a:r>
            </a:p>
          </p:txBody>
        </p:sp>
      </p:grpSp>
    </p:spTree>
  </p:cSld>
  <p:clrMapOvr>
    <a:masterClrMapping/>
  </p:clrMapOvr>
  <mc:AlternateContent xmlns:mc="http://schemas.openxmlformats.org/markup-compatibility/2006" xmlns:p14="http://schemas.microsoft.com/office/powerpoint/2010/main">
    <mc:Choice Requires="p14">
      <p:transition spd="slow" p14:dur="1500" advTm="0"/>
    </mc:Choice>
    <mc:Fallback xmlns="">
      <p:transition spd="slow" advTm="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stretch>
            <a:fillRect/>
          </a:stretch>
        </p:blipFill>
        <p:spPr>
          <a:xfrm rot="5400000">
            <a:off x="3478972" y="-615294"/>
            <a:ext cx="9144000" cy="4088088"/>
          </a:xfrm>
          <a:prstGeom prst="rect">
            <a:avLst/>
          </a:prstGeom>
        </p:spPr>
      </p:pic>
      <p:pic>
        <p:nvPicPr>
          <p:cNvPr id="13" name="图片 12"/>
          <p:cNvPicPr>
            <a:picLocks noChangeAspect="1"/>
          </p:cNvPicPr>
          <p:nvPr/>
        </p:nvPicPr>
        <p:blipFill>
          <a:blip r:embed="rId3" cstate="screen"/>
          <a:stretch>
            <a:fillRect/>
          </a:stretch>
        </p:blipFill>
        <p:spPr>
          <a:xfrm rot="10800000">
            <a:off x="0" y="-284133"/>
            <a:ext cx="999663" cy="2549466"/>
          </a:xfrm>
          <a:prstGeom prst="rect">
            <a:avLst/>
          </a:prstGeom>
        </p:spPr>
      </p:pic>
      <p:grpSp>
        <p:nvGrpSpPr>
          <p:cNvPr id="23" name="组合 22"/>
          <p:cNvGrpSpPr/>
          <p:nvPr/>
        </p:nvGrpSpPr>
        <p:grpSpPr bwMode="auto">
          <a:xfrm>
            <a:off x="3544252" y="1038940"/>
            <a:ext cx="2028305" cy="415498"/>
            <a:chOff x="0" y="242888"/>
            <a:chExt cx="2705111" cy="553640"/>
          </a:xfrm>
        </p:grpSpPr>
        <p:sp>
          <p:nvSpPr>
            <p:cNvPr id="24" name="矩形 23"/>
            <p:cNvSpPr/>
            <p:nvPr/>
          </p:nvSpPr>
          <p:spPr>
            <a:xfrm>
              <a:off x="0" y="242888"/>
              <a:ext cx="401743" cy="4616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zh-CN" altLang="en-US" sz="1350">
                <a:solidFill>
                  <a:prstClr val="white"/>
                </a:solidFill>
                <a:latin typeface="Calibri" panose="020F0502020204030204"/>
                <a:ea typeface="宋体" panose="02010600030101010101" pitchFamily="2" charset="-122"/>
              </a:endParaRPr>
            </a:p>
          </p:txBody>
        </p:sp>
        <p:sp>
          <p:nvSpPr>
            <p:cNvPr id="25" name="文本框 24"/>
            <p:cNvSpPr txBox="1"/>
            <p:nvPr/>
          </p:nvSpPr>
          <p:spPr>
            <a:xfrm>
              <a:off x="401743" y="242888"/>
              <a:ext cx="2303368" cy="553640"/>
            </a:xfrm>
            <a:prstGeom prst="rect">
              <a:avLst/>
            </a:prstGeom>
            <a:noFill/>
          </p:spPr>
          <p:txBody>
            <a:bodyPr wrap="none">
              <a:spAutoFit/>
            </a:bodyPr>
            <a:lstStyle/>
            <a:p>
              <a:pPr defTabSz="685800">
                <a:defRPr/>
              </a:pPr>
              <a:r>
                <a:rPr lang="en-US" altLang="zh-CN" sz="2100" dirty="0">
                  <a:solidFill>
                    <a:schemeClr val="accent2">
                      <a:lumMod val="50000"/>
                    </a:schemeClr>
                  </a:solidFill>
                  <a:latin typeface="Arial Rounded MT Bold" panose="020F0704030504030204" charset="0"/>
                  <a:ea typeface="微软雅黑 Light" panose="020B0502040204020203" pitchFamily="34" charset="-122"/>
                  <a:cs typeface="Arial Rounded MT Bold" panose="020F0704030504030204" charset="0"/>
                </a:rPr>
                <a:t>Advantages</a:t>
              </a:r>
            </a:p>
          </p:txBody>
        </p:sp>
      </p:grpSp>
      <p:grpSp>
        <p:nvGrpSpPr>
          <p:cNvPr id="41" name="组合 40"/>
          <p:cNvGrpSpPr/>
          <p:nvPr/>
        </p:nvGrpSpPr>
        <p:grpSpPr>
          <a:xfrm>
            <a:off x="684848" y="1759744"/>
            <a:ext cx="3669506" cy="1754981"/>
            <a:chOff x="1438" y="1895"/>
            <a:chExt cx="7705" cy="3685"/>
          </a:xfrm>
        </p:grpSpPr>
        <p:pic>
          <p:nvPicPr>
            <p:cNvPr id="17" name="图片 16"/>
            <p:cNvPicPr>
              <a:picLocks noChangeAspect="1"/>
            </p:cNvPicPr>
            <p:nvPr/>
          </p:nvPicPr>
          <p:blipFill>
            <a:blip r:embed="rId4"/>
            <a:stretch>
              <a:fillRect/>
            </a:stretch>
          </p:blipFill>
          <p:spPr>
            <a:xfrm>
              <a:off x="1438" y="1895"/>
              <a:ext cx="4913" cy="3685"/>
            </a:xfrm>
            <a:prstGeom prst="ellipse">
              <a:avLst/>
            </a:prstGeom>
          </p:spPr>
        </p:pic>
        <p:sp>
          <p:nvSpPr>
            <p:cNvPr id="32" name="文本框 31"/>
            <p:cNvSpPr txBox="1"/>
            <p:nvPr/>
          </p:nvSpPr>
          <p:spPr>
            <a:xfrm>
              <a:off x="6351" y="2957"/>
              <a:ext cx="2792" cy="1357"/>
            </a:xfrm>
            <a:prstGeom prst="rect">
              <a:avLst/>
            </a:prstGeom>
            <a:noFill/>
          </p:spPr>
          <p:txBody>
            <a:bodyPr wrap="square" rtlCol="0">
              <a:spAutoFit/>
            </a:bodyPr>
            <a:lstStyle/>
            <a:p>
              <a:pPr algn="ctr"/>
              <a:r>
                <a:rPr lang="en-US" altLang="zh-CN">
                  <a:latin typeface="Hoefler Text Regular" charset="0"/>
                  <a:cs typeface="Hoefler Text Regular" charset="0"/>
                </a:rPr>
                <a:t>S</a:t>
              </a:r>
              <a:r>
                <a:rPr lang="zh-CN" altLang="en-US">
                  <a:latin typeface="Hoefler Text Regular" charset="0"/>
                  <a:cs typeface="Hoefler Text Regular" charset="0"/>
                </a:rPr>
                <a:t>upplement sugar</a:t>
              </a:r>
            </a:p>
          </p:txBody>
        </p:sp>
      </p:grpSp>
      <p:grpSp>
        <p:nvGrpSpPr>
          <p:cNvPr id="42" name="组合 41"/>
          <p:cNvGrpSpPr/>
          <p:nvPr/>
        </p:nvGrpSpPr>
        <p:grpSpPr>
          <a:xfrm>
            <a:off x="684848" y="3806667"/>
            <a:ext cx="3358991" cy="1754981"/>
            <a:chOff x="1438" y="6193"/>
            <a:chExt cx="7053" cy="3685"/>
          </a:xfrm>
        </p:grpSpPr>
        <p:pic>
          <p:nvPicPr>
            <p:cNvPr id="18" name="图片 17"/>
            <p:cNvPicPr>
              <a:picLocks noChangeAspect="1"/>
            </p:cNvPicPr>
            <p:nvPr/>
          </p:nvPicPr>
          <p:blipFill>
            <a:blip r:embed="rId5"/>
            <a:srcRect b="6559"/>
            <a:stretch>
              <a:fillRect/>
            </a:stretch>
          </p:blipFill>
          <p:spPr>
            <a:xfrm>
              <a:off x="1438" y="6193"/>
              <a:ext cx="4913" cy="3685"/>
            </a:xfrm>
            <a:prstGeom prst="ellipse">
              <a:avLst/>
            </a:prstGeom>
          </p:spPr>
        </p:pic>
        <p:sp>
          <p:nvSpPr>
            <p:cNvPr id="33" name="文本框 32"/>
            <p:cNvSpPr txBox="1"/>
            <p:nvPr/>
          </p:nvSpPr>
          <p:spPr>
            <a:xfrm>
              <a:off x="6342" y="7092"/>
              <a:ext cx="2149" cy="1939"/>
            </a:xfrm>
            <a:prstGeom prst="rect">
              <a:avLst/>
            </a:prstGeom>
            <a:noFill/>
          </p:spPr>
          <p:txBody>
            <a:bodyPr wrap="none" rtlCol="0">
              <a:spAutoFit/>
            </a:bodyPr>
            <a:lstStyle/>
            <a:p>
              <a:pPr algn="ctr"/>
              <a:r>
                <a:rPr lang="en-US" altLang="zh-CN">
                  <a:latin typeface="Hoefler Text Regular" charset="0"/>
                  <a:cs typeface="Hoefler Text Regular" charset="0"/>
                </a:rPr>
                <a:t>Increase </a:t>
              </a:r>
            </a:p>
            <a:p>
              <a:pPr algn="ctr"/>
              <a:r>
                <a:rPr lang="en-US" altLang="zh-CN">
                  <a:latin typeface="Hoefler Text Regular" charset="0"/>
                  <a:cs typeface="Hoefler Text Regular" charset="0"/>
                </a:rPr>
                <a:t>body </a:t>
              </a:r>
            </a:p>
            <a:p>
              <a:pPr algn="ctr"/>
              <a:r>
                <a:rPr lang="en-US" altLang="zh-CN">
                  <a:latin typeface="Hoefler Text Regular" charset="0"/>
                  <a:cs typeface="Hoefler Text Regular" charset="0"/>
                </a:rPr>
                <a:t>energy</a:t>
              </a:r>
              <a:endParaRPr lang="zh-CN" altLang="en-US" sz="1350"/>
            </a:p>
          </p:txBody>
        </p:sp>
      </p:grpSp>
      <p:grpSp>
        <p:nvGrpSpPr>
          <p:cNvPr id="43" name="组合 42"/>
          <p:cNvGrpSpPr/>
          <p:nvPr/>
        </p:nvGrpSpPr>
        <p:grpSpPr>
          <a:xfrm>
            <a:off x="4916329" y="1759744"/>
            <a:ext cx="3313748" cy="1754981"/>
            <a:chOff x="10323" y="1895"/>
            <a:chExt cx="6958" cy="3685"/>
          </a:xfrm>
        </p:grpSpPr>
        <p:pic>
          <p:nvPicPr>
            <p:cNvPr id="20" name="图片 19"/>
            <p:cNvPicPr>
              <a:picLocks noChangeAspect="1"/>
            </p:cNvPicPr>
            <p:nvPr/>
          </p:nvPicPr>
          <p:blipFill>
            <a:blip r:embed="rId6"/>
            <a:srcRect l="3546" r="3998"/>
            <a:stretch>
              <a:fillRect/>
            </a:stretch>
          </p:blipFill>
          <p:spPr>
            <a:xfrm>
              <a:off x="12368" y="1895"/>
              <a:ext cx="4913" cy="3685"/>
            </a:xfrm>
            <a:prstGeom prst="ellipse">
              <a:avLst/>
            </a:prstGeom>
          </p:spPr>
        </p:pic>
        <p:pic>
          <p:nvPicPr>
            <p:cNvPr id="31" name="图片 30"/>
            <p:cNvPicPr/>
            <p:nvPr/>
          </p:nvPicPr>
          <p:blipFill>
            <a:blip r:embed="rId7"/>
            <a:stretch>
              <a:fillRect/>
            </a:stretch>
          </p:blipFill>
          <p:spPr>
            <a:xfrm>
              <a:off x="12748" y="2499"/>
              <a:ext cx="4152" cy="2477"/>
            </a:xfrm>
            <a:prstGeom prst="rect">
              <a:avLst/>
            </a:prstGeom>
          </p:spPr>
        </p:pic>
        <p:sp>
          <p:nvSpPr>
            <p:cNvPr id="34" name="文本框 33"/>
            <p:cNvSpPr txBox="1"/>
            <p:nvPr/>
          </p:nvSpPr>
          <p:spPr>
            <a:xfrm>
              <a:off x="10323" y="2957"/>
              <a:ext cx="2032" cy="1357"/>
            </a:xfrm>
            <a:prstGeom prst="rect">
              <a:avLst/>
            </a:prstGeom>
            <a:noFill/>
          </p:spPr>
          <p:txBody>
            <a:bodyPr wrap="none" rtlCol="0">
              <a:spAutoFit/>
            </a:bodyPr>
            <a:lstStyle/>
            <a:p>
              <a:pPr algn="l"/>
              <a:r>
                <a:rPr lang="en-US" altLang="zh-CN">
                  <a:latin typeface="Hoefler Text Regular" charset="0"/>
                  <a:cs typeface="Hoefler Text Regular" charset="0"/>
                </a:rPr>
                <a:t>Mitigate</a:t>
              </a:r>
            </a:p>
            <a:p>
              <a:pPr algn="l"/>
              <a:r>
                <a:rPr lang="en-US" altLang="zh-CN">
                  <a:latin typeface="Hoefler Text Regular" charset="0"/>
                  <a:cs typeface="Hoefler Text Regular" charset="0"/>
                </a:rPr>
                <a:t> fatigue</a:t>
              </a:r>
              <a:endParaRPr lang="zh-CN" altLang="en-US" sz="1350"/>
            </a:p>
          </p:txBody>
        </p:sp>
      </p:grpSp>
      <p:grpSp>
        <p:nvGrpSpPr>
          <p:cNvPr id="44" name="组合 43"/>
          <p:cNvGrpSpPr/>
          <p:nvPr/>
        </p:nvGrpSpPr>
        <p:grpSpPr>
          <a:xfrm>
            <a:off x="4812508" y="3806667"/>
            <a:ext cx="3417570" cy="1754981"/>
            <a:chOff x="10105" y="6193"/>
            <a:chExt cx="7176" cy="3685"/>
          </a:xfrm>
        </p:grpSpPr>
        <p:pic>
          <p:nvPicPr>
            <p:cNvPr id="22" name="图片 21"/>
            <p:cNvPicPr>
              <a:picLocks noChangeAspect="1"/>
            </p:cNvPicPr>
            <p:nvPr/>
          </p:nvPicPr>
          <p:blipFill>
            <a:blip r:embed="rId8"/>
            <a:srcRect r="12372" b="4202"/>
            <a:stretch>
              <a:fillRect/>
            </a:stretch>
          </p:blipFill>
          <p:spPr>
            <a:xfrm>
              <a:off x="12368" y="6193"/>
              <a:ext cx="4913" cy="3685"/>
            </a:xfrm>
            <a:prstGeom prst="ellipse">
              <a:avLst/>
            </a:prstGeom>
          </p:spPr>
        </p:pic>
        <p:sp>
          <p:nvSpPr>
            <p:cNvPr id="36" name="文本框 35"/>
            <p:cNvSpPr txBox="1"/>
            <p:nvPr/>
          </p:nvSpPr>
          <p:spPr>
            <a:xfrm>
              <a:off x="10105" y="7092"/>
              <a:ext cx="2267" cy="1939"/>
            </a:xfrm>
            <a:prstGeom prst="rect">
              <a:avLst/>
            </a:prstGeom>
            <a:noFill/>
          </p:spPr>
          <p:txBody>
            <a:bodyPr wrap="none" rtlCol="0">
              <a:spAutoFit/>
            </a:bodyPr>
            <a:lstStyle/>
            <a:p>
              <a:pPr algn="ctr"/>
              <a:r>
                <a:rPr lang="en-US" altLang="zh-CN">
                  <a:latin typeface="Hoefler Text Regular" charset="0"/>
                  <a:cs typeface="Hoefler Text Regular" charset="0"/>
                </a:rPr>
                <a:t>Improve </a:t>
              </a:r>
            </a:p>
            <a:p>
              <a:pPr algn="ctr"/>
              <a:r>
                <a:rPr lang="en-US" altLang="zh-CN">
                  <a:latin typeface="Hoefler Text Regular" charset="0"/>
                  <a:cs typeface="Hoefler Text Regular" charset="0"/>
                </a:rPr>
                <a:t>working </a:t>
              </a:r>
            </a:p>
            <a:p>
              <a:pPr algn="ctr"/>
              <a:r>
                <a:rPr lang="en-US" altLang="zh-CN">
                  <a:latin typeface="Hoefler Text Regular" charset="0"/>
                  <a:cs typeface="Hoefler Text Regular" charset="0"/>
                </a:rPr>
                <a:t>efficiency</a:t>
              </a:r>
              <a:endParaRPr lang="zh-CN" altLang="en-US" sz="1350"/>
            </a:p>
          </p:txBody>
        </p:sp>
      </p:grpSp>
    </p:spTree>
  </p:cSld>
  <p:clrMapOvr>
    <a:masterClrMapping/>
  </p:clrMapOvr>
  <mc:AlternateContent xmlns:mc="http://schemas.openxmlformats.org/markup-compatibility/2006" xmlns:p14="http://schemas.microsoft.com/office/powerpoint/2010/main">
    <mc:Choice Requires="p14">
      <p:transition spd="slow" p14:dur="15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500" fill="hold"/>
                                        <p:tgtEl>
                                          <p:spTgt spid="41"/>
                                        </p:tgtEl>
                                        <p:attrNameLst>
                                          <p:attrName>ppt_x</p:attrName>
                                        </p:attrNameLst>
                                      </p:cBhvr>
                                      <p:tavLst>
                                        <p:tav tm="0">
                                          <p:val>
                                            <p:strVal val="#ppt_x"/>
                                          </p:val>
                                        </p:tav>
                                        <p:tav tm="100000">
                                          <p:val>
                                            <p:strVal val="#ppt_x"/>
                                          </p:val>
                                        </p:tav>
                                      </p:tavLst>
                                    </p:anim>
                                    <p:anim calcmode="lin" valueType="num">
                                      <p:cBhvr additive="base">
                                        <p:cTn id="13"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additive="base">
                                        <p:cTn id="18" dur="500" fill="hold"/>
                                        <p:tgtEl>
                                          <p:spTgt spid="42"/>
                                        </p:tgtEl>
                                        <p:attrNameLst>
                                          <p:attrName>ppt_x</p:attrName>
                                        </p:attrNameLst>
                                      </p:cBhvr>
                                      <p:tavLst>
                                        <p:tav tm="0">
                                          <p:val>
                                            <p:strVal val="#ppt_x"/>
                                          </p:val>
                                        </p:tav>
                                        <p:tav tm="100000">
                                          <p:val>
                                            <p:strVal val="#ppt_x"/>
                                          </p:val>
                                        </p:tav>
                                      </p:tavLst>
                                    </p:anim>
                                    <p:anim calcmode="lin" valueType="num">
                                      <p:cBhvr additive="base">
                                        <p:cTn id="19"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3"/>
                                        </p:tgtEl>
                                        <p:attrNameLst>
                                          <p:attrName>style.visibility</p:attrName>
                                        </p:attrNameLst>
                                      </p:cBhvr>
                                      <p:to>
                                        <p:strVal val="visible"/>
                                      </p:to>
                                    </p:set>
                                    <p:anim calcmode="lin" valueType="num">
                                      <p:cBhvr additive="base">
                                        <p:cTn id="24" dur="500" fill="hold"/>
                                        <p:tgtEl>
                                          <p:spTgt spid="43"/>
                                        </p:tgtEl>
                                        <p:attrNameLst>
                                          <p:attrName>ppt_x</p:attrName>
                                        </p:attrNameLst>
                                      </p:cBhvr>
                                      <p:tavLst>
                                        <p:tav tm="0">
                                          <p:val>
                                            <p:strVal val="#ppt_x"/>
                                          </p:val>
                                        </p:tav>
                                        <p:tav tm="100000">
                                          <p:val>
                                            <p:strVal val="#ppt_x"/>
                                          </p:val>
                                        </p:tav>
                                      </p:tavLst>
                                    </p:anim>
                                    <p:anim calcmode="lin" valueType="num">
                                      <p:cBhvr additive="base">
                                        <p:cTn id="25"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4"/>
                                        </p:tgtEl>
                                        <p:attrNameLst>
                                          <p:attrName>style.visibility</p:attrName>
                                        </p:attrNameLst>
                                      </p:cBhvr>
                                      <p:to>
                                        <p:strVal val="visible"/>
                                      </p:to>
                                    </p:set>
                                    <p:anim calcmode="lin" valueType="num">
                                      <p:cBhvr additive="base">
                                        <p:cTn id="30" dur="500" fill="hold"/>
                                        <p:tgtEl>
                                          <p:spTgt spid="44"/>
                                        </p:tgtEl>
                                        <p:attrNameLst>
                                          <p:attrName>ppt_x</p:attrName>
                                        </p:attrNameLst>
                                      </p:cBhvr>
                                      <p:tavLst>
                                        <p:tav tm="0">
                                          <p:val>
                                            <p:strVal val="#ppt_x"/>
                                          </p:val>
                                        </p:tav>
                                        <p:tav tm="100000">
                                          <p:val>
                                            <p:strVal val="#ppt_x"/>
                                          </p:val>
                                        </p:tav>
                                      </p:tavLst>
                                    </p:anim>
                                    <p:anim calcmode="lin" valueType="num">
                                      <p:cBhvr additive="base">
                                        <p:cTn id="31"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stretch>
            <a:fillRect/>
          </a:stretch>
        </p:blipFill>
        <p:spPr>
          <a:xfrm rot="5400000">
            <a:off x="3498498" y="-615294"/>
            <a:ext cx="9144000" cy="4088088"/>
          </a:xfrm>
          <a:prstGeom prst="rect">
            <a:avLst/>
          </a:prstGeom>
        </p:spPr>
      </p:pic>
      <p:pic>
        <p:nvPicPr>
          <p:cNvPr id="13" name="图片 12"/>
          <p:cNvPicPr>
            <a:picLocks noChangeAspect="1"/>
          </p:cNvPicPr>
          <p:nvPr/>
        </p:nvPicPr>
        <p:blipFill>
          <a:blip r:embed="rId3" cstate="screen"/>
          <a:stretch>
            <a:fillRect/>
          </a:stretch>
        </p:blipFill>
        <p:spPr>
          <a:xfrm rot="10800000">
            <a:off x="0" y="-284133"/>
            <a:ext cx="999663" cy="2549466"/>
          </a:xfrm>
          <a:prstGeom prst="rect">
            <a:avLst/>
          </a:prstGeom>
        </p:spPr>
      </p:pic>
      <p:grpSp>
        <p:nvGrpSpPr>
          <p:cNvPr id="23" name="组合 22"/>
          <p:cNvGrpSpPr/>
          <p:nvPr/>
        </p:nvGrpSpPr>
        <p:grpSpPr bwMode="auto">
          <a:xfrm>
            <a:off x="3544253" y="1038940"/>
            <a:ext cx="2413027" cy="415498"/>
            <a:chOff x="0" y="242888"/>
            <a:chExt cx="3218209" cy="553640"/>
          </a:xfrm>
        </p:grpSpPr>
        <p:sp>
          <p:nvSpPr>
            <p:cNvPr id="24" name="矩形 23"/>
            <p:cNvSpPr/>
            <p:nvPr/>
          </p:nvSpPr>
          <p:spPr>
            <a:xfrm>
              <a:off x="0" y="242888"/>
              <a:ext cx="401743" cy="4616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zh-CN" altLang="en-US" sz="1350">
                <a:solidFill>
                  <a:prstClr val="white"/>
                </a:solidFill>
                <a:latin typeface="Calibri" panose="020F0502020204030204"/>
                <a:ea typeface="宋体" panose="02010600030101010101" pitchFamily="2" charset="-122"/>
              </a:endParaRPr>
            </a:p>
          </p:txBody>
        </p:sp>
        <p:sp>
          <p:nvSpPr>
            <p:cNvPr id="25" name="文本框 24"/>
            <p:cNvSpPr txBox="1"/>
            <p:nvPr/>
          </p:nvSpPr>
          <p:spPr>
            <a:xfrm>
              <a:off x="401744" y="242888"/>
              <a:ext cx="2816465" cy="553640"/>
            </a:xfrm>
            <a:prstGeom prst="rect">
              <a:avLst/>
            </a:prstGeom>
            <a:noFill/>
          </p:spPr>
          <p:txBody>
            <a:bodyPr wrap="none">
              <a:spAutoFit/>
            </a:bodyPr>
            <a:lstStyle/>
            <a:p>
              <a:pPr defTabSz="685800">
                <a:defRPr/>
              </a:pPr>
              <a:r>
                <a:rPr lang="en-US" altLang="zh-CN" sz="2100" dirty="0">
                  <a:solidFill>
                    <a:schemeClr val="accent2">
                      <a:lumMod val="50000"/>
                    </a:schemeClr>
                  </a:solidFill>
                  <a:latin typeface="Arial Rounded MT Bold" panose="020F0704030504030204" charset="0"/>
                  <a:ea typeface="微软雅黑 Light" panose="020B0502040204020203" pitchFamily="34" charset="-122"/>
                  <a:cs typeface="Arial Rounded MT Bold" panose="020F0704030504030204" charset="0"/>
                </a:rPr>
                <a:t>Disadvantages</a:t>
              </a:r>
            </a:p>
          </p:txBody>
        </p:sp>
      </p:grpSp>
      <p:grpSp>
        <p:nvGrpSpPr>
          <p:cNvPr id="46" name="组合 45"/>
          <p:cNvGrpSpPr/>
          <p:nvPr/>
        </p:nvGrpSpPr>
        <p:grpSpPr>
          <a:xfrm>
            <a:off x="505301" y="1747838"/>
            <a:ext cx="1523048" cy="1763078"/>
            <a:chOff x="1061" y="1870"/>
            <a:chExt cx="3198" cy="3702"/>
          </a:xfrm>
        </p:grpSpPr>
        <p:pic>
          <p:nvPicPr>
            <p:cNvPr id="4" name="图片 3"/>
            <p:cNvPicPr>
              <a:picLocks noChangeAspect="1"/>
            </p:cNvPicPr>
            <p:nvPr/>
          </p:nvPicPr>
          <p:blipFill>
            <a:blip r:embed="rId4"/>
            <a:stretch>
              <a:fillRect/>
            </a:stretch>
          </p:blipFill>
          <p:spPr>
            <a:xfrm>
              <a:off x="1061" y="1870"/>
              <a:ext cx="3198" cy="2926"/>
            </a:xfrm>
            <a:prstGeom prst="rect">
              <a:avLst/>
            </a:prstGeom>
          </p:spPr>
        </p:pic>
        <p:sp>
          <p:nvSpPr>
            <p:cNvPr id="45" name="文本框 44"/>
            <p:cNvSpPr txBox="1"/>
            <p:nvPr/>
          </p:nvSpPr>
          <p:spPr>
            <a:xfrm>
              <a:off x="1381" y="4796"/>
              <a:ext cx="2485" cy="776"/>
            </a:xfrm>
            <a:prstGeom prst="rect">
              <a:avLst/>
            </a:prstGeom>
            <a:noFill/>
          </p:spPr>
          <p:txBody>
            <a:bodyPr wrap="none" rtlCol="0">
              <a:spAutoFit/>
            </a:bodyPr>
            <a:lstStyle/>
            <a:p>
              <a:pPr algn="l"/>
              <a:r>
                <a:rPr lang="en-US" altLang="zh-CN">
                  <a:latin typeface="Hoefler Text Regular" charset="0"/>
                  <a:cs typeface="Hoefler Text Regular" charset="0"/>
                </a:rPr>
                <a:t>Getting fat</a:t>
              </a:r>
              <a:endParaRPr lang="zh-CN" altLang="en-US" sz="1350"/>
            </a:p>
          </p:txBody>
        </p:sp>
      </p:grpSp>
      <p:grpSp>
        <p:nvGrpSpPr>
          <p:cNvPr id="58" name="组合 57"/>
          <p:cNvGrpSpPr/>
          <p:nvPr/>
        </p:nvGrpSpPr>
        <p:grpSpPr>
          <a:xfrm>
            <a:off x="2343626" y="1598772"/>
            <a:ext cx="2229327" cy="1919763"/>
            <a:chOff x="4921" y="1557"/>
            <a:chExt cx="4681" cy="4031"/>
          </a:xfrm>
        </p:grpSpPr>
        <p:pic>
          <p:nvPicPr>
            <p:cNvPr id="12" name="图片 11" descr="ShareImage 3"/>
            <p:cNvPicPr>
              <a:picLocks noChangeAspect="1"/>
            </p:cNvPicPr>
            <p:nvPr/>
          </p:nvPicPr>
          <p:blipFill>
            <a:blip r:embed="rId5"/>
            <a:stretch>
              <a:fillRect/>
            </a:stretch>
          </p:blipFill>
          <p:spPr>
            <a:xfrm>
              <a:off x="5028" y="1557"/>
              <a:ext cx="4187" cy="3446"/>
            </a:xfrm>
            <a:prstGeom prst="roundRect">
              <a:avLst/>
            </a:prstGeom>
          </p:spPr>
        </p:pic>
        <p:sp>
          <p:nvSpPr>
            <p:cNvPr id="47" name="文本框 46"/>
            <p:cNvSpPr txBox="1"/>
            <p:nvPr/>
          </p:nvSpPr>
          <p:spPr>
            <a:xfrm>
              <a:off x="4921" y="4812"/>
              <a:ext cx="4681" cy="776"/>
            </a:xfrm>
            <a:prstGeom prst="rect">
              <a:avLst/>
            </a:prstGeom>
            <a:noFill/>
          </p:spPr>
          <p:txBody>
            <a:bodyPr wrap="none" rtlCol="0">
              <a:spAutoFit/>
            </a:bodyPr>
            <a:lstStyle/>
            <a:p>
              <a:pPr algn="l"/>
              <a:r>
                <a:rPr lang="en-US" altLang="zh-CN">
                  <a:latin typeface="Hoefler Text Regular" charset="0"/>
                  <a:cs typeface="Hoefler Text Regular" charset="0"/>
                </a:rPr>
                <a:t>Increasing cholesterol</a:t>
              </a:r>
              <a:endParaRPr lang="zh-CN" altLang="en-US" sz="1350"/>
            </a:p>
          </p:txBody>
        </p:sp>
      </p:grpSp>
      <p:grpSp>
        <p:nvGrpSpPr>
          <p:cNvPr id="60" name="组合 59"/>
          <p:cNvGrpSpPr/>
          <p:nvPr/>
        </p:nvGrpSpPr>
        <p:grpSpPr>
          <a:xfrm>
            <a:off x="6804184" y="4005263"/>
            <a:ext cx="2339816" cy="1748314"/>
            <a:chOff x="14543" y="6610"/>
            <a:chExt cx="4913" cy="3671"/>
          </a:xfrm>
        </p:grpSpPr>
        <p:grpSp>
          <p:nvGrpSpPr>
            <p:cNvPr id="40" name="组合 39"/>
            <p:cNvGrpSpPr/>
            <p:nvPr/>
          </p:nvGrpSpPr>
          <p:grpSpPr>
            <a:xfrm>
              <a:off x="14543" y="6610"/>
              <a:ext cx="4913" cy="2120"/>
              <a:chOff x="14660" y="6081"/>
              <a:chExt cx="4913" cy="2120"/>
            </a:xfrm>
          </p:grpSpPr>
          <p:pic>
            <p:nvPicPr>
              <p:cNvPr id="26" name="图片 25"/>
              <p:cNvPicPr>
                <a:picLocks noChangeAspect="1"/>
              </p:cNvPicPr>
              <p:nvPr/>
            </p:nvPicPr>
            <p:blipFill>
              <a:blip r:embed="rId6"/>
              <a:stretch>
                <a:fillRect/>
              </a:stretch>
            </p:blipFill>
            <p:spPr>
              <a:xfrm rot="420000">
                <a:off x="16263" y="6081"/>
                <a:ext cx="3311" cy="2120"/>
              </a:xfrm>
              <a:prstGeom prst="rect">
                <a:avLst/>
              </a:prstGeom>
            </p:spPr>
          </p:pic>
          <p:pic>
            <p:nvPicPr>
              <p:cNvPr id="27" name="图片 26"/>
              <p:cNvPicPr>
                <a:picLocks noChangeAspect="1"/>
              </p:cNvPicPr>
              <p:nvPr/>
            </p:nvPicPr>
            <p:blipFill>
              <a:blip r:embed="rId7"/>
              <a:srcRect l="54750"/>
              <a:stretch>
                <a:fillRect/>
              </a:stretch>
            </p:blipFill>
            <p:spPr>
              <a:xfrm rot="20940000">
                <a:off x="14660" y="6261"/>
                <a:ext cx="1853" cy="1759"/>
              </a:xfrm>
              <a:prstGeom prst="rect">
                <a:avLst/>
              </a:prstGeom>
            </p:spPr>
          </p:pic>
        </p:grpSp>
        <p:sp>
          <p:nvSpPr>
            <p:cNvPr id="49" name="文本框 48"/>
            <p:cNvSpPr txBox="1"/>
            <p:nvPr/>
          </p:nvSpPr>
          <p:spPr>
            <a:xfrm>
              <a:off x="14692" y="8924"/>
              <a:ext cx="4508" cy="1357"/>
            </a:xfrm>
            <a:prstGeom prst="rect">
              <a:avLst/>
            </a:prstGeom>
            <a:noFill/>
          </p:spPr>
          <p:txBody>
            <a:bodyPr wrap="square" rtlCol="0">
              <a:spAutoFit/>
            </a:bodyPr>
            <a:lstStyle/>
            <a:p>
              <a:pPr algn="ctr"/>
              <a:r>
                <a:rPr lang="en-US" altLang="zh-CN">
                  <a:solidFill>
                    <a:schemeClr val="bg2"/>
                  </a:solidFill>
                  <a:latin typeface="Hoefler Text Regular" charset="0"/>
                  <a:cs typeface="Hoefler Text Regular" charset="0"/>
                </a:rPr>
                <a:t>Doing harm </a:t>
              </a:r>
              <a:r>
                <a:rPr lang="zh-CN" altLang="en-US" sz="1350">
                  <a:solidFill>
                    <a:schemeClr val="bg2"/>
                  </a:solidFill>
                </a:rPr>
                <a:t>to </a:t>
              </a:r>
              <a:r>
                <a:rPr lang="en-US" altLang="zh-CN">
                  <a:solidFill>
                    <a:schemeClr val="bg2"/>
                  </a:solidFill>
                  <a:latin typeface="Hoefler Text Regular" charset="0"/>
                  <a:cs typeface="Hoefler Text Regular" charset="0"/>
                </a:rPr>
                <a:t>liver and kidney</a:t>
              </a:r>
            </a:p>
          </p:txBody>
        </p:sp>
      </p:grpSp>
      <p:grpSp>
        <p:nvGrpSpPr>
          <p:cNvPr id="61" name="组合 60"/>
          <p:cNvGrpSpPr/>
          <p:nvPr/>
        </p:nvGrpSpPr>
        <p:grpSpPr>
          <a:xfrm>
            <a:off x="4719637" y="3874295"/>
            <a:ext cx="1904524" cy="1672590"/>
            <a:chOff x="10445" y="6555"/>
            <a:chExt cx="3999" cy="3512"/>
          </a:xfrm>
        </p:grpSpPr>
        <p:pic>
          <p:nvPicPr>
            <p:cNvPr id="15" name="图片 14"/>
            <p:cNvPicPr>
              <a:picLocks noChangeAspect="1"/>
            </p:cNvPicPr>
            <p:nvPr/>
          </p:nvPicPr>
          <p:blipFill>
            <a:blip r:embed="rId8"/>
            <a:stretch>
              <a:fillRect/>
            </a:stretch>
          </p:blipFill>
          <p:spPr>
            <a:xfrm>
              <a:off x="10818" y="6555"/>
              <a:ext cx="2816" cy="2155"/>
            </a:xfrm>
            <a:prstGeom prst="rect">
              <a:avLst/>
            </a:prstGeom>
          </p:spPr>
        </p:pic>
        <p:sp>
          <p:nvSpPr>
            <p:cNvPr id="50" name="文本框 49"/>
            <p:cNvSpPr txBox="1"/>
            <p:nvPr/>
          </p:nvSpPr>
          <p:spPr>
            <a:xfrm>
              <a:off x="10445" y="8710"/>
              <a:ext cx="3999" cy="1357"/>
            </a:xfrm>
            <a:prstGeom prst="rect">
              <a:avLst/>
            </a:prstGeom>
            <a:noFill/>
          </p:spPr>
          <p:txBody>
            <a:bodyPr wrap="none" rtlCol="0">
              <a:spAutoFit/>
            </a:bodyPr>
            <a:lstStyle/>
            <a:p>
              <a:pPr algn="ctr"/>
              <a:r>
                <a:rPr lang="en-US" altLang="zh-CN">
                  <a:latin typeface="Hoefler Text Regular" charset="0"/>
                  <a:cs typeface="Hoefler Text Regular" charset="0"/>
                </a:rPr>
                <a:t>Increasing risks of </a:t>
              </a:r>
              <a:endParaRPr lang="zh-CN" altLang="en-US" sz="1350"/>
            </a:p>
            <a:p>
              <a:pPr algn="ctr"/>
              <a:r>
                <a:rPr lang="en-US" altLang="zh-CN">
                  <a:latin typeface="Hoefler Text Regular" charset="0"/>
                  <a:cs typeface="Hoefler Text Regular" charset="0"/>
                </a:rPr>
                <a:t>angiocardiopathy</a:t>
              </a:r>
              <a:endParaRPr lang="zh-CN" altLang="en-US" sz="1350"/>
            </a:p>
          </p:txBody>
        </p:sp>
      </p:grpSp>
      <p:grpSp>
        <p:nvGrpSpPr>
          <p:cNvPr id="62" name="组合 61"/>
          <p:cNvGrpSpPr/>
          <p:nvPr/>
        </p:nvGrpSpPr>
        <p:grpSpPr>
          <a:xfrm>
            <a:off x="1983106" y="3795237"/>
            <a:ext cx="2757011" cy="1856423"/>
            <a:chOff x="4796" y="6169"/>
            <a:chExt cx="5789" cy="3898"/>
          </a:xfrm>
        </p:grpSpPr>
        <p:pic>
          <p:nvPicPr>
            <p:cNvPr id="28" name="图片 27"/>
            <p:cNvPicPr>
              <a:picLocks noChangeAspect="1"/>
            </p:cNvPicPr>
            <p:nvPr/>
          </p:nvPicPr>
          <p:blipFill>
            <a:blip r:embed="rId9"/>
            <a:stretch>
              <a:fillRect/>
            </a:stretch>
          </p:blipFill>
          <p:spPr>
            <a:xfrm>
              <a:off x="5958" y="6169"/>
              <a:ext cx="3592" cy="2414"/>
            </a:xfrm>
            <a:prstGeom prst="rect">
              <a:avLst/>
            </a:prstGeom>
          </p:spPr>
        </p:pic>
        <p:sp>
          <p:nvSpPr>
            <p:cNvPr id="55" name="文本框 54"/>
            <p:cNvSpPr txBox="1"/>
            <p:nvPr/>
          </p:nvSpPr>
          <p:spPr>
            <a:xfrm>
              <a:off x="4796" y="8710"/>
              <a:ext cx="5789" cy="1357"/>
            </a:xfrm>
            <a:prstGeom prst="rect">
              <a:avLst/>
            </a:prstGeom>
            <a:noFill/>
          </p:spPr>
          <p:txBody>
            <a:bodyPr wrap="square" rtlCol="0">
              <a:spAutoFit/>
            </a:bodyPr>
            <a:lstStyle/>
            <a:p>
              <a:pPr algn="ctr"/>
              <a:r>
                <a:rPr lang="en-US" altLang="zh-CN">
                  <a:latin typeface="Hoefler Text Regular" charset="0"/>
                  <a:cs typeface="Hoefler Text Regular" charset="0"/>
                </a:rPr>
                <a:t>Damaging normal gastrointestinal function</a:t>
              </a:r>
              <a:endParaRPr lang="zh-CN" altLang="en-US" sz="1350"/>
            </a:p>
          </p:txBody>
        </p:sp>
      </p:grpSp>
      <p:grpSp>
        <p:nvGrpSpPr>
          <p:cNvPr id="63" name="组合 62"/>
          <p:cNvGrpSpPr/>
          <p:nvPr/>
        </p:nvGrpSpPr>
        <p:grpSpPr>
          <a:xfrm>
            <a:off x="406241" y="3795236"/>
            <a:ext cx="1721168" cy="1681638"/>
            <a:chOff x="1182" y="6169"/>
            <a:chExt cx="3614" cy="3531"/>
          </a:xfrm>
        </p:grpSpPr>
        <p:pic>
          <p:nvPicPr>
            <p:cNvPr id="35" name="图片 34"/>
            <p:cNvPicPr>
              <a:picLocks noChangeAspect="1"/>
            </p:cNvPicPr>
            <p:nvPr/>
          </p:nvPicPr>
          <p:blipFill>
            <a:blip r:embed="rId10"/>
            <a:srcRect l="8591" t="7212" r="36296" b="35533"/>
            <a:stretch>
              <a:fillRect/>
            </a:stretch>
          </p:blipFill>
          <p:spPr>
            <a:xfrm>
              <a:off x="1182" y="6169"/>
              <a:ext cx="3614" cy="2321"/>
            </a:xfrm>
            <a:prstGeom prst="rect">
              <a:avLst/>
            </a:prstGeom>
          </p:spPr>
        </p:pic>
        <p:sp>
          <p:nvSpPr>
            <p:cNvPr id="56" name="文本框 55"/>
            <p:cNvSpPr txBox="1"/>
            <p:nvPr/>
          </p:nvSpPr>
          <p:spPr>
            <a:xfrm>
              <a:off x="1294" y="8924"/>
              <a:ext cx="3447" cy="776"/>
            </a:xfrm>
            <a:prstGeom prst="rect">
              <a:avLst/>
            </a:prstGeom>
            <a:noFill/>
          </p:spPr>
          <p:txBody>
            <a:bodyPr wrap="none" rtlCol="0">
              <a:spAutoFit/>
            </a:bodyPr>
            <a:lstStyle/>
            <a:p>
              <a:pPr algn="l"/>
              <a:r>
                <a:rPr lang="en-US" altLang="zh-CN">
                  <a:latin typeface="Hoefler Text Regular" charset="0"/>
                  <a:cs typeface="Hoefler Text Regular" charset="0"/>
                </a:rPr>
                <a:t>Causing cancer </a:t>
              </a:r>
              <a:endParaRPr lang="zh-CN" altLang="en-US" sz="1350"/>
            </a:p>
          </p:txBody>
        </p:sp>
      </p:grpSp>
      <p:sp>
        <p:nvSpPr>
          <p:cNvPr id="64" name="右箭头 63"/>
          <p:cNvSpPr/>
          <p:nvPr/>
        </p:nvSpPr>
        <p:spPr>
          <a:xfrm>
            <a:off x="4510088" y="2265522"/>
            <a:ext cx="480536" cy="290989"/>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sz="1350"/>
          </a:p>
        </p:txBody>
      </p:sp>
      <p:grpSp>
        <p:nvGrpSpPr>
          <p:cNvPr id="67" name="组合 66"/>
          <p:cNvGrpSpPr/>
          <p:nvPr/>
        </p:nvGrpSpPr>
        <p:grpSpPr>
          <a:xfrm>
            <a:off x="4805363" y="1566387"/>
            <a:ext cx="3855244" cy="1952148"/>
            <a:chOff x="10090" y="1489"/>
            <a:chExt cx="8095" cy="4099"/>
          </a:xfrm>
        </p:grpSpPr>
        <p:grpSp>
          <p:nvGrpSpPr>
            <p:cNvPr id="59" name="组合 58"/>
            <p:cNvGrpSpPr/>
            <p:nvPr/>
          </p:nvGrpSpPr>
          <p:grpSpPr>
            <a:xfrm>
              <a:off x="10090" y="1489"/>
              <a:ext cx="8095" cy="4099"/>
              <a:chOff x="10090" y="1489"/>
              <a:chExt cx="8095" cy="4099"/>
            </a:xfrm>
          </p:grpSpPr>
          <p:pic>
            <p:nvPicPr>
              <p:cNvPr id="3" name="图片 2"/>
              <p:cNvPicPr>
                <a:picLocks noChangeAspect="1"/>
              </p:cNvPicPr>
              <p:nvPr/>
            </p:nvPicPr>
            <p:blipFill>
              <a:blip r:embed="rId11"/>
              <a:stretch>
                <a:fillRect/>
              </a:stretch>
            </p:blipFill>
            <p:spPr>
              <a:xfrm>
                <a:off x="14509" y="1764"/>
                <a:ext cx="3481" cy="3032"/>
              </a:xfrm>
              <a:prstGeom prst="rect">
                <a:avLst/>
              </a:prstGeom>
            </p:spPr>
          </p:pic>
          <p:pic>
            <p:nvPicPr>
              <p:cNvPr id="14" name="图片 13"/>
              <p:cNvPicPr>
                <a:picLocks noChangeAspect="1"/>
              </p:cNvPicPr>
              <p:nvPr/>
            </p:nvPicPr>
            <p:blipFill>
              <a:blip r:embed="rId12"/>
              <a:stretch>
                <a:fillRect/>
              </a:stretch>
            </p:blipFill>
            <p:spPr>
              <a:xfrm>
                <a:off x="10090" y="1489"/>
                <a:ext cx="3544" cy="3307"/>
              </a:xfrm>
              <a:prstGeom prst="rect">
                <a:avLst/>
              </a:prstGeom>
            </p:spPr>
          </p:pic>
          <p:sp>
            <p:nvSpPr>
              <p:cNvPr id="48" name="文本框 47"/>
              <p:cNvSpPr txBox="1"/>
              <p:nvPr/>
            </p:nvSpPr>
            <p:spPr>
              <a:xfrm>
                <a:off x="10479" y="4812"/>
                <a:ext cx="7706" cy="776"/>
              </a:xfrm>
              <a:prstGeom prst="rect">
                <a:avLst/>
              </a:prstGeom>
              <a:noFill/>
            </p:spPr>
            <p:txBody>
              <a:bodyPr wrap="square" rtlCol="0">
                <a:spAutoFit/>
              </a:bodyPr>
              <a:lstStyle/>
              <a:p>
                <a:pPr algn="l"/>
                <a:r>
                  <a:rPr lang="en-US" altLang="zh-CN">
                    <a:latin typeface="Hoefler Text Regular" charset="0"/>
                    <a:cs typeface="Hoefler Text Regular" charset="0"/>
                  </a:rPr>
                  <a:t> Hyperlipidemia and Hyperglycemia</a:t>
                </a:r>
                <a:endParaRPr lang="zh-CN" altLang="en-US" sz="1350"/>
              </a:p>
            </p:txBody>
          </p:sp>
        </p:grpSp>
        <p:sp>
          <p:nvSpPr>
            <p:cNvPr id="66" name="加号 65"/>
            <p:cNvSpPr/>
            <p:nvPr/>
          </p:nvSpPr>
          <p:spPr>
            <a:xfrm>
              <a:off x="13664" y="2739"/>
              <a:ext cx="1028" cy="981"/>
            </a:xfrm>
            <a:prstGeom prst="mathPlu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sz="1350"/>
            </a:p>
          </p:txBody>
        </p:sp>
      </p:grpSp>
      <p:sp>
        <p:nvSpPr>
          <p:cNvPr id="68" name="右箭头 67"/>
          <p:cNvSpPr/>
          <p:nvPr/>
        </p:nvSpPr>
        <p:spPr>
          <a:xfrm rot="5400000" flipV="1">
            <a:off x="7539038" y="3591402"/>
            <a:ext cx="480536" cy="290989"/>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sz="1350"/>
          </a:p>
        </p:txBody>
      </p:sp>
      <p:sp>
        <p:nvSpPr>
          <p:cNvPr id="69" name="右箭头 68"/>
          <p:cNvSpPr/>
          <p:nvPr/>
        </p:nvSpPr>
        <p:spPr>
          <a:xfrm rot="10800000" flipV="1">
            <a:off x="6323172" y="4202430"/>
            <a:ext cx="480536" cy="290989"/>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sz="1350"/>
          </a:p>
        </p:txBody>
      </p:sp>
      <p:sp>
        <p:nvSpPr>
          <p:cNvPr id="70" name="右箭头 69"/>
          <p:cNvSpPr/>
          <p:nvPr/>
        </p:nvSpPr>
        <p:spPr>
          <a:xfrm rot="10800000" flipV="1">
            <a:off x="4331971" y="4202430"/>
            <a:ext cx="480536" cy="290989"/>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sz="1350"/>
          </a:p>
        </p:txBody>
      </p:sp>
      <p:sp>
        <p:nvSpPr>
          <p:cNvPr id="71" name="右箭头 70"/>
          <p:cNvSpPr/>
          <p:nvPr/>
        </p:nvSpPr>
        <p:spPr>
          <a:xfrm rot="10800000" flipV="1">
            <a:off x="2041684" y="4202430"/>
            <a:ext cx="480536" cy="290989"/>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sz="1350"/>
          </a:p>
        </p:txBody>
      </p:sp>
      <p:sp>
        <p:nvSpPr>
          <p:cNvPr id="78" name="右箭头 77"/>
          <p:cNvSpPr/>
          <p:nvPr/>
        </p:nvSpPr>
        <p:spPr>
          <a:xfrm>
            <a:off x="1914049" y="2265522"/>
            <a:ext cx="480536" cy="290989"/>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sz="1350"/>
          </a:p>
        </p:txBody>
      </p:sp>
    </p:spTree>
  </p:cSld>
  <p:clrMapOvr>
    <a:masterClrMapping/>
  </p:clrMapOvr>
  <mc:AlternateContent xmlns:mc="http://schemas.openxmlformats.org/markup-compatibility/2006" xmlns:p14="http://schemas.microsoft.com/office/powerpoint/2010/main">
    <mc:Choice Requires="p14">
      <p:transition spd="slow" p14:dur="15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p:cTn id="12" dur="500" fill="hold"/>
                                        <p:tgtEl>
                                          <p:spTgt spid="46"/>
                                        </p:tgtEl>
                                        <p:attrNameLst>
                                          <p:attrName>ppt_x</p:attrName>
                                        </p:attrNameLst>
                                      </p:cBhvr>
                                      <p:tavLst>
                                        <p:tav tm="0">
                                          <p:val>
                                            <p:strVal val="#ppt_x-.2"/>
                                          </p:val>
                                        </p:tav>
                                        <p:tav tm="100000">
                                          <p:val>
                                            <p:strVal val="#ppt_x"/>
                                          </p:val>
                                        </p:tav>
                                      </p:tavLst>
                                    </p:anim>
                                    <p:anim calcmode="lin" valueType="num">
                                      <p:cBhvr>
                                        <p:cTn id="13" dur="500" fill="hold"/>
                                        <p:tgtEl>
                                          <p:spTgt spid="46"/>
                                        </p:tgtEl>
                                        <p:attrNameLst>
                                          <p:attrName>ppt_y</p:attrName>
                                        </p:attrNameLst>
                                      </p:cBhvr>
                                      <p:tavLst>
                                        <p:tav tm="0">
                                          <p:val>
                                            <p:strVal val="#ppt_y"/>
                                          </p:val>
                                        </p:tav>
                                        <p:tav tm="100000">
                                          <p:val>
                                            <p:strVal val="#ppt_y"/>
                                          </p:val>
                                        </p:tav>
                                      </p:tavLst>
                                    </p:anim>
                                    <p:animEffect transition="in" filter="wipe(right)" prLst="gradientSize: 0.1">
                                      <p:cBhvr>
                                        <p:cTn id="14" dur="500"/>
                                        <p:tgtEl>
                                          <p:spTgt spid="46"/>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78"/>
                                        </p:tgtEl>
                                        <p:attrNameLst>
                                          <p:attrName>style.visibility</p:attrName>
                                        </p:attrNameLst>
                                      </p:cBhvr>
                                      <p:to>
                                        <p:strVal val="visible"/>
                                      </p:to>
                                    </p:set>
                                    <p:anim calcmode="lin" valueType="num">
                                      <p:cBhvr additive="base">
                                        <p:cTn id="19" dur="500"/>
                                        <p:tgtEl>
                                          <p:spTgt spid="78"/>
                                        </p:tgtEl>
                                        <p:attrNameLst>
                                          <p:attrName>ppt_y</p:attrName>
                                        </p:attrNameLst>
                                      </p:cBhvr>
                                      <p:tavLst>
                                        <p:tav tm="0">
                                          <p:val>
                                            <p:strVal val="#ppt_y+#ppt_h*1.125000"/>
                                          </p:val>
                                        </p:tav>
                                        <p:tav tm="100000">
                                          <p:val>
                                            <p:strVal val="#ppt_y"/>
                                          </p:val>
                                        </p:tav>
                                      </p:tavLst>
                                    </p:anim>
                                    <p:animEffect transition="in" filter="wipe(up)">
                                      <p:cBhvr>
                                        <p:cTn id="20" dur="500"/>
                                        <p:tgtEl>
                                          <p:spTgt spid="78"/>
                                        </p:tgtEl>
                                      </p:cBhvr>
                                    </p:animEffect>
                                  </p:childTnLst>
                                </p:cTn>
                              </p:par>
                            </p:childTnLst>
                          </p:cTn>
                        </p:par>
                      </p:childTnLst>
                    </p:cTn>
                  </p:par>
                  <p:par>
                    <p:cTn id="21" fill="hold">
                      <p:stCondLst>
                        <p:cond delay="indefinite"/>
                      </p:stCondLst>
                      <p:childTnLst>
                        <p:par>
                          <p:cTn id="22" fill="hold">
                            <p:stCondLst>
                              <p:cond delay="0"/>
                            </p:stCondLst>
                            <p:childTnLst>
                              <p:par>
                                <p:cTn id="23" presetID="29" presetClass="entr" presetSubtype="0" fill="hold" nodeType="clickEffect">
                                  <p:stCondLst>
                                    <p:cond delay="0"/>
                                  </p:stCondLst>
                                  <p:childTnLst>
                                    <p:set>
                                      <p:cBhvr>
                                        <p:cTn id="24" dur="1" fill="hold">
                                          <p:stCondLst>
                                            <p:cond delay="0"/>
                                          </p:stCondLst>
                                        </p:cTn>
                                        <p:tgtEl>
                                          <p:spTgt spid="58"/>
                                        </p:tgtEl>
                                        <p:attrNameLst>
                                          <p:attrName>style.visibility</p:attrName>
                                        </p:attrNameLst>
                                      </p:cBhvr>
                                      <p:to>
                                        <p:strVal val="visible"/>
                                      </p:to>
                                    </p:set>
                                    <p:anim calcmode="lin" valueType="num">
                                      <p:cBhvr>
                                        <p:cTn id="25" dur="500" fill="hold"/>
                                        <p:tgtEl>
                                          <p:spTgt spid="58"/>
                                        </p:tgtEl>
                                        <p:attrNameLst>
                                          <p:attrName>ppt_x</p:attrName>
                                        </p:attrNameLst>
                                      </p:cBhvr>
                                      <p:tavLst>
                                        <p:tav tm="0">
                                          <p:val>
                                            <p:strVal val="#ppt_x-.2"/>
                                          </p:val>
                                        </p:tav>
                                        <p:tav tm="100000">
                                          <p:val>
                                            <p:strVal val="#ppt_x"/>
                                          </p:val>
                                        </p:tav>
                                      </p:tavLst>
                                    </p:anim>
                                    <p:anim calcmode="lin" valueType="num">
                                      <p:cBhvr>
                                        <p:cTn id="26" dur="500" fill="hold"/>
                                        <p:tgtEl>
                                          <p:spTgt spid="58"/>
                                        </p:tgtEl>
                                        <p:attrNameLst>
                                          <p:attrName>ppt_y</p:attrName>
                                        </p:attrNameLst>
                                      </p:cBhvr>
                                      <p:tavLst>
                                        <p:tav tm="0">
                                          <p:val>
                                            <p:strVal val="#ppt_y"/>
                                          </p:val>
                                        </p:tav>
                                        <p:tav tm="100000">
                                          <p:val>
                                            <p:strVal val="#ppt_y"/>
                                          </p:val>
                                        </p:tav>
                                      </p:tavLst>
                                    </p:anim>
                                    <p:animEffect transition="in" filter="wipe(right)" prLst="gradientSize: 0.1">
                                      <p:cBhvr>
                                        <p:cTn id="27" dur="500"/>
                                        <p:tgtEl>
                                          <p:spTgt spid="58"/>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2" nodeType="clickEffect">
                                  <p:stCondLst>
                                    <p:cond delay="0"/>
                                  </p:stCondLst>
                                  <p:childTnLst>
                                    <p:set>
                                      <p:cBhvr>
                                        <p:cTn id="31" dur="1" fill="hold">
                                          <p:stCondLst>
                                            <p:cond delay="0"/>
                                          </p:stCondLst>
                                        </p:cTn>
                                        <p:tgtEl>
                                          <p:spTgt spid="64"/>
                                        </p:tgtEl>
                                        <p:attrNameLst>
                                          <p:attrName>style.visibility</p:attrName>
                                        </p:attrNameLst>
                                      </p:cBhvr>
                                      <p:to>
                                        <p:strVal val="visible"/>
                                      </p:to>
                                    </p:set>
                                    <p:anim calcmode="lin" valueType="num">
                                      <p:cBhvr additive="base">
                                        <p:cTn id="32" dur="500"/>
                                        <p:tgtEl>
                                          <p:spTgt spid="64"/>
                                        </p:tgtEl>
                                        <p:attrNameLst>
                                          <p:attrName>ppt_y</p:attrName>
                                        </p:attrNameLst>
                                      </p:cBhvr>
                                      <p:tavLst>
                                        <p:tav tm="0">
                                          <p:val>
                                            <p:strVal val="#ppt_y+#ppt_h*1.125000"/>
                                          </p:val>
                                        </p:tav>
                                        <p:tav tm="100000">
                                          <p:val>
                                            <p:strVal val="#ppt_y"/>
                                          </p:val>
                                        </p:tav>
                                      </p:tavLst>
                                    </p:anim>
                                    <p:animEffect transition="in" filter="wipe(up)">
                                      <p:cBhvr>
                                        <p:cTn id="33" dur="500"/>
                                        <p:tgtEl>
                                          <p:spTgt spid="64"/>
                                        </p:tgtEl>
                                      </p:cBhvr>
                                    </p:animEffec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nodeType="clickEffect">
                                  <p:stCondLst>
                                    <p:cond delay="0"/>
                                  </p:stCondLst>
                                  <p:childTnLst>
                                    <p:set>
                                      <p:cBhvr>
                                        <p:cTn id="37" dur="1" fill="hold">
                                          <p:stCondLst>
                                            <p:cond delay="0"/>
                                          </p:stCondLst>
                                        </p:cTn>
                                        <p:tgtEl>
                                          <p:spTgt spid="67"/>
                                        </p:tgtEl>
                                        <p:attrNameLst>
                                          <p:attrName>style.visibility</p:attrName>
                                        </p:attrNameLst>
                                      </p:cBhvr>
                                      <p:to>
                                        <p:strVal val="visible"/>
                                      </p:to>
                                    </p:set>
                                    <p:anim calcmode="lin" valueType="num">
                                      <p:cBhvr>
                                        <p:cTn id="38" dur="500" fill="hold"/>
                                        <p:tgtEl>
                                          <p:spTgt spid="67"/>
                                        </p:tgtEl>
                                        <p:attrNameLst>
                                          <p:attrName>ppt_x</p:attrName>
                                        </p:attrNameLst>
                                      </p:cBhvr>
                                      <p:tavLst>
                                        <p:tav tm="0">
                                          <p:val>
                                            <p:strVal val="#ppt_x-.2"/>
                                          </p:val>
                                        </p:tav>
                                        <p:tav tm="100000">
                                          <p:val>
                                            <p:strVal val="#ppt_x"/>
                                          </p:val>
                                        </p:tav>
                                      </p:tavLst>
                                    </p:anim>
                                    <p:anim calcmode="lin" valueType="num">
                                      <p:cBhvr>
                                        <p:cTn id="39" dur="500" fill="hold"/>
                                        <p:tgtEl>
                                          <p:spTgt spid="67"/>
                                        </p:tgtEl>
                                        <p:attrNameLst>
                                          <p:attrName>ppt_y</p:attrName>
                                        </p:attrNameLst>
                                      </p:cBhvr>
                                      <p:tavLst>
                                        <p:tav tm="0">
                                          <p:val>
                                            <p:strVal val="#ppt_y"/>
                                          </p:val>
                                        </p:tav>
                                        <p:tav tm="100000">
                                          <p:val>
                                            <p:strVal val="#ppt_y"/>
                                          </p:val>
                                        </p:tav>
                                      </p:tavLst>
                                    </p:anim>
                                    <p:animEffect transition="in" filter="wipe(right)" prLst="gradientSize: 0.1">
                                      <p:cBhvr>
                                        <p:cTn id="40" dur="500"/>
                                        <p:tgtEl>
                                          <p:spTgt spid="67"/>
                                        </p:tgtEl>
                                      </p:cBhvr>
                                    </p:animEffect>
                                  </p:childTnLst>
                                </p:cTn>
                              </p:par>
                            </p:childTnLst>
                          </p:cTn>
                        </p:par>
                      </p:childTnLst>
                    </p:cTn>
                  </p:par>
                  <p:par>
                    <p:cTn id="41" fill="hold">
                      <p:stCondLst>
                        <p:cond delay="indefinite"/>
                      </p:stCondLst>
                      <p:childTnLst>
                        <p:par>
                          <p:cTn id="42" fill="hold">
                            <p:stCondLst>
                              <p:cond delay="0"/>
                            </p:stCondLst>
                            <p:childTnLst>
                              <p:par>
                                <p:cTn id="43" presetID="12" presetClass="entr" presetSubtype="4" fill="hold" grpId="5" nodeType="clickEffect">
                                  <p:stCondLst>
                                    <p:cond delay="0"/>
                                  </p:stCondLst>
                                  <p:childTnLst>
                                    <p:set>
                                      <p:cBhvr>
                                        <p:cTn id="44" dur="1" fill="hold">
                                          <p:stCondLst>
                                            <p:cond delay="0"/>
                                          </p:stCondLst>
                                        </p:cTn>
                                        <p:tgtEl>
                                          <p:spTgt spid="68"/>
                                        </p:tgtEl>
                                        <p:attrNameLst>
                                          <p:attrName>style.visibility</p:attrName>
                                        </p:attrNameLst>
                                      </p:cBhvr>
                                      <p:to>
                                        <p:strVal val="visible"/>
                                      </p:to>
                                    </p:set>
                                    <p:anim calcmode="lin" valueType="num">
                                      <p:cBhvr additive="base">
                                        <p:cTn id="45" dur="500"/>
                                        <p:tgtEl>
                                          <p:spTgt spid="68"/>
                                        </p:tgtEl>
                                        <p:attrNameLst>
                                          <p:attrName>ppt_y</p:attrName>
                                        </p:attrNameLst>
                                      </p:cBhvr>
                                      <p:tavLst>
                                        <p:tav tm="0">
                                          <p:val>
                                            <p:strVal val="#ppt_y+#ppt_h*1.125000"/>
                                          </p:val>
                                        </p:tav>
                                        <p:tav tm="100000">
                                          <p:val>
                                            <p:strVal val="#ppt_y"/>
                                          </p:val>
                                        </p:tav>
                                      </p:tavLst>
                                    </p:anim>
                                    <p:animEffect transition="in" filter="wipe(up)">
                                      <p:cBhvr>
                                        <p:cTn id="46" dur="500"/>
                                        <p:tgtEl>
                                          <p:spTgt spid="68"/>
                                        </p:tgtEl>
                                      </p:cBhvr>
                                    </p:animEffect>
                                  </p:childTnLst>
                                </p:cTn>
                              </p:par>
                            </p:childTnLst>
                          </p:cTn>
                        </p:par>
                      </p:childTnLst>
                    </p:cTn>
                  </p:par>
                  <p:par>
                    <p:cTn id="47" fill="hold">
                      <p:stCondLst>
                        <p:cond delay="indefinite"/>
                      </p:stCondLst>
                      <p:childTnLst>
                        <p:par>
                          <p:cTn id="48" fill="hold">
                            <p:stCondLst>
                              <p:cond delay="0"/>
                            </p:stCondLst>
                            <p:childTnLst>
                              <p:par>
                                <p:cTn id="49" presetID="29" presetClass="entr" presetSubtype="0" fill="hold" nodeType="clickEffect">
                                  <p:stCondLst>
                                    <p:cond delay="0"/>
                                  </p:stCondLst>
                                  <p:childTnLst>
                                    <p:set>
                                      <p:cBhvr>
                                        <p:cTn id="50" dur="1" fill="hold">
                                          <p:stCondLst>
                                            <p:cond delay="0"/>
                                          </p:stCondLst>
                                        </p:cTn>
                                        <p:tgtEl>
                                          <p:spTgt spid="60"/>
                                        </p:tgtEl>
                                        <p:attrNameLst>
                                          <p:attrName>style.visibility</p:attrName>
                                        </p:attrNameLst>
                                      </p:cBhvr>
                                      <p:to>
                                        <p:strVal val="visible"/>
                                      </p:to>
                                    </p:set>
                                    <p:anim calcmode="lin" valueType="num">
                                      <p:cBhvr>
                                        <p:cTn id="51" dur="500" fill="hold"/>
                                        <p:tgtEl>
                                          <p:spTgt spid="60"/>
                                        </p:tgtEl>
                                        <p:attrNameLst>
                                          <p:attrName>ppt_x</p:attrName>
                                        </p:attrNameLst>
                                      </p:cBhvr>
                                      <p:tavLst>
                                        <p:tav tm="0">
                                          <p:val>
                                            <p:strVal val="#ppt_x-.2"/>
                                          </p:val>
                                        </p:tav>
                                        <p:tav tm="100000">
                                          <p:val>
                                            <p:strVal val="#ppt_x"/>
                                          </p:val>
                                        </p:tav>
                                      </p:tavLst>
                                    </p:anim>
                                    <p:anim calcmode="lin" valueType="num">
                                      <p:cBhvr>
                                        <p:cTn id="52" dur="500" fill="hold"/>
                                        <p:tgtEl>
                                          <p:spTgt spid="60"/>
                                        </p:tgtEl>
                                        <p:attrNameLst>
                                          <p:attrName>ppt_y</p:attrName>
                                        </p:attrNameLst>
                                      </p:cBhvr>
                                      <p:tavLst>
                                        <p:tav tm="0">
                                          <p:val>
                                            <p:strVal val="#ppt_y"/>
                                          </p:val>
                                        </p:tav>
                                        <p:tav tm="100000">
                                          <p:val>
                                            <p:strVal val="#ppt_y"/>
                                          </p:val>
                                        </p:tav>
                                      </p:tavLst>
                                    </p:anim>
                                    <p:animEffect transition="in" filter="wipe(right)" prLst="gradientSize: 0.1">
                                      <p:cBhvr>
                                        <p:cTn id="53" dur="500"/>
                                        <p:tgtEl>
                                          <p:spTgt spid="60"/>
                                        </p:tgtEl>
                                      </p:cBhvr>
                                    </p:animEffect>
                                  </p:childTnLst>
                                </p:cTn>
                              </p:par>
                            </p:childTnLst>
                          </p:cTn>
                        </p:par>
                      </p:childTnLst>
                    </p:cTn>
                  </p:par>
                  <p:par>
                    <p:cTn id="54" fill="hold">
                      <p:stCondLst>
                        <p:cond delay="indefinite"/>
                      </p:stCondLst>
                      <p:childTnLst>
                        <p:par>
                          <p:cTn id="55" fill="hold">
                            <p:stCondLst>
                              <p:cond delay="0"/>
                            </p:stCondLst>
                            <p:childTnLst>
                              <p:par>
                                <p:cTn id="56" presetID="12" presetClass="entr" presetSubtype="4" fill="hold" grpId="0" nodeType="clickEffect">
                                  <p:stCondLst>
                                    <p:cond delay="0"/>
                                  </p:stCondLst>
                                  <p:childTnLst>
                                    <p:set>
                                      <p:cBhvr>
                                        <p:cTn id="57" dur="1" fill="hold">
                                          <p:stCondLst>
                                            <p:cond delay="0"/>
                                          </p:stCondLst>
                                        </p:cTn>
                                        <p:tgtEl>
                                          <p:spTgt spid="69"/>
                                        </p:tgtEl>
                                        <p:attrNameLst>
                                          <p:attrName>style.visibility</p:attrName>
                                        </p:attrNameLst>
                                      </p:cBhvr>
                                      <p:to>
                                        <p:strVal val="visible"/>
                                      </p:to>
                                    </p:set>
                                    <p:anim calcmode="lin" valueType="num">
                                      <p:cBhvr additive="base">
                                        <p:cTn id="58" dur="500"/>
                                        <p:tgtEl>
                                          <p:spTgt spid="69"/>
                                        </p:tgtEl>
                                        <p:attrNameLst>
                                          <p:attrName>ppt_y</p:attrName>
                                        </p:attrNameLst>
                                      </p:cBhvr>
                                      <p:tavLst>
                                        <p:tav tm="0">
                                          <p:val>
                                            <p:strVal val="#ppt_y+#ppt_h*1.125000"/>
                                          </p:val>
                                        </p:tav>
                                        <p:tav tm="100000">
                                          <p:val>
                                            <p:strVal val="#ppt_y"/>
                                          </p:val>
                                        </p:tav>
                                      </p:tavLst>
                                    </p:anim>
                                    <p:animEffect transition="in" filter="wipe(up)">
                                      <p:cBhvr>
                                        <p:cTn id="59" dur="500"/>
                                        <p:tgtEl>
                                          <p:spTgt spid="69"/>
                                        </p:tgtEl>
                                      </p:cBhvr>
                                    </p:animEffect>
                                  </p:childTnLst>
                                </p:cTn>
                              </p:par>
                            </p:childTnLst>
                          </p:cTn>
                        </p:par>
                      </p:childTnLst>
                    </p:cTn>
                  </p:par>
                  <p:par>
                    <p:cTn id="60" fill="hold">
                      <p:stCondLst>
                        <p:cond delay="indefinite"/>
                      </p:stCondLst>
                      <p:childTnLst>
                        <p:par>
                          <p:cTn id="61" fill="hold">
                            <p:stCondLst>
                              <p:cond delay="0"/>
                            </p:stCondLst>
                            <p:childTnLst>
                              <p:par>
                                <p:cTn id="62" presetID="29" presetClass="entr" presetSubtype="0" fill="hold" nodeType="clickEffect">
                                  <p:stCondLst>
                                    <p:cond delay="0"/>
                                  </p:stCondLst>
                                  <p:childTnLst>
                                    <p:set>
                                      <p:cBhvr>
                                        <p:cTn id="63" dur="1" fill="hold">
                                          <p:stCondLst>
                                            <p:cond delay="0"/>
                                          </p:stCondLst>
                                        </p:cTn>
                                        <p:tgtEl>
                                          <p:spTgt spid="61"/>
                                        </p:tgtEl>
                                        <p:attrNameLst>
                                          <p:attrName>style.visibility</p:attrName>
                                        </p:attrNameLst>
                                      </p:cBhvr>
                                      <p:to>
                                        <p:strVal val="visible"/>
                                      </p:to>
                                    </p:set>
                                    <p:anim calcmode="lin" valueType="num">
                                      <p:cBhvr>
                                        <p:cTn id="64" dur="500" fill="hold"/>
                                        <p:tgtEl>
                                          <p:spTgt spid="61"/>
                                        </p:tgtEl>
                                        <p:attrNameLst>
                                          <p:attrName>ppt_x</p:attrName>
                                        </p:attrNameLst>
                                      </p:cBhvr>
                                      <p:tavLst>
                                        <p:tav tm="0">
                                          <p:val>
                                            <p:strVal val="#ppt_x-.2"/>
                                          </p:val>
                                        </p:tav>
                                        <p:tav tm="100000">
                                          <p:val>
                                            <p:strVal val="#ppt_x"/>
                                          </p:val>
                                        </p:tav>
                                      </p:tavLst>
                                    </p:anim>
                                    <p:anim calcmode="lin" valueType="num">
                                      <p:cBhvr>
                                        <p:cTn id="65" dur="500" fill="hold"/>
                                        <p:tgtEl>
                                          <p:spTgt spid="61"/>
                                        </p:tgtEl>
                                        <p:attrNameLst>
                                          <p:attrName>ppt_y</p:attrName>
                                        </p:attrNameLst>
                                      </p:cBhvr>
                                      <p:tavLst>
                                        <p:tav tm="0">
                                          <p:val>
                                            <p:strVal val="#ppt_y"/>
                                          </p:val>
                                        </p:tav>
                                        <p:tav tm="100000">
                                          <p:val>
                                            <p:strVal val="#ppt_y"/>
                                          </p:val>
                                        </p:tav>
                                      </p:tavLst>
                                    </p:anim>
                                    <p:animEffect transition="in" filter="wipe(right)" prLst="gradientSize: 0.1">
                                      <p:cBhvr>
                                        <p:cTn id="66" dur="500"/>
                                        <p:tgtEl>
                                          <p:spTgt spid="61"/>
                                        </p:tgtEl>
                                      </p:cBhvr>
                                    </p:animEffect>
                                  </p:childTnLst>
                                </p:cTn>
                              </p:par>
                            </p:childTnLst>
                          </p:cTn>
                        </p:par>
                      </p:childTnLst>
                    </p:cTn>
                  </p:par>
                  <p:par>
                    <p:cTn id="67" fill="hold">
                      <p:stCondLst>
                        <p:cond delay="indefinite"/>
                      </p:stCondLst>
                      <p:childTnLst>
                        <p:par>
                          <p:cTn id="68" fill="hold">
                            <p:stCondLst>
                              <p:cond delay="0"/>
                            </p:stCondLst>
                            <p:childTnLst>
                              <p:par>
                                <p:cTn id="69" presetID="12" presetClass="entr" presetSubtype="4" fill="hold" grpId="0" nodeType="clickEffect">
                                  <p:stCondLst>
                                    <p:cond delay="0"/>
                                  </p:stCondLst>
                                  <p:childTnLst>
                                    <p:set>
                                      <p:cBhvr>
                                        <p:cTn id="70" dur="1" fill="hold">
                                          <p:stCondLst>
                                            <p:cond delay="0"/>
                                          </p:stCondLst>
                                        </p:cTn>
                                        <p:tgtEl>
                                          <p:spTgt spid="70"/>
                                        </p:tgtEl>
                                        <p:attrNameLst>
                                          <p:attrName>style.visibility</p:attrName>
                                        </p:attrNameLst>
                                      </p:cBhvr>
                                      <p:to>
                                        <p:strVal val="visible"/>
                                      </p:to>
                                    </p:set>
                                    <p:anim calcmode="lin" valueType="num">
                                      <p:cBhvr additive="base">
                                        <p:cTn id="71" dur="500"/>
                                        <p:tgtEl>
                                          <p:spTgt spid="70"/>
                                        </p:tgtEl>
                                        <p:attrNameLst>
                                          <p:attrName>ppt_y</p:attrName>
                                        </p:attrNameLst>
                                      </p:cBhvr>
                                      <p:tavLst>
                                        <p:tav tm="0">
                                          <p:val>
                                            <p:strVal val="#ppt_y+#ppt_h*1.125000"/>
                                          </p:val>
                                        </p:tav>
                                        <p:tav tm="100000">
                                          <p:val>
                                            <p:strVal val="#ppt_y"/>
                                          </p:val>
                                        </p:tav>
                                      </p:tavLst>
                                    </p:anim>
                                    <p:animEffect transition="in" filter="wipe(up)">
                                      <p:cBhvr>
                                        <p:cTn id="72" dur="500"/>
                                        <p:tgtEl>
                                          <p:spTgt spid="70"/>
                                        </p:tgtEl>
                                      </p:cBhvr>
                                    </p:animEffect>
                                  </p:childTnLst>
                                </p:cTn>
                              </p:par>
                            </p:childTnLst>
                          </p:cTn>
                        </p:par>
                      </p:childTnLst>
                    </p:cTn>
                  </p:par>
                  <p:par>
                    <p:cTn id="73" fill="hold">
                      <p:stCondLst>
                        <p:cond delay="indefinite"/>
                      </p:stCondLst>
                      <p:childTnLst>
                        <p:par>
                          <p:cTn id="74" fill="hold">
                            <p:stCondLst>
                              <p:cond delay="0"/>
                            </p:stCondLst>
                            <p:childTnLst>
                              <p:par>
                                <p:cTn id="75" presetID="29" presetClass="entr" presetSubtype="0" fill="hold" nodeType="clickEffect">
                                  <p:stCondLst>
                                    <p:cond delay="0"/>
                                  </p:stCondLst>
                                  <p:childTnLst>
                                    <p:set>
                                      <p:cBhvr>
                                        <p:cTn id="76" dur="1" fill="hold">
                                          <p:stCondLst>
                                            <p:cond delay="0"/>
                                          </p:stCondLst>
                                        </p:cTn>
                                        <p:tgtEl>
                                          <p:spTgt spid="62"/>
                                        </p:tgtEl>
                                        <p:attrNameLst>
                                          <p:attrName>style.visibility</p:attrName>
                                        </p:attrNameLst>
                                      </p:cBhvr>
                                      <p:to>
                                        <p:strVal val="visible"/>
                                      </p:to>
                                    </p:set>
                                    <p:anim calcmode="lin" valueType="num">
                                      <p:cBhvr>
                                        <p:cTn id="77" dur="1000" fill="hold"/>
                                        <p:tgtEl>
                                          <p:spTgt spid="62"/>
                                        </p:tgtEl>
                                        <p:attrNameLst>
                                          <p:attrName>ppt_x</p:attrName>
                                        </p:attrNameLst>
                                      </p:cBhvr>
                                      <p:tavLst>
                                        <p:tav tm="0">
                                          <p:val>
                                            <p:strVal val="#ppt_x-.2"/>
                                          </p:val>
                                        </p:tav>
                                        <p:tav tm="100000">
                                          <p:val>
                                            <p:strVal val="#ppt_x"/>
                                          </p:val>
                                        </p:tav>
                                      </p:tavLst>
                                    </p:anim>
                                    <p:anim calcmode="lin" valueType="num">
                                      <p:cBhvr>
                                        <p:cTn id="78" dur="1000" fill="hold"/>
                                        <p:tgtEl>
                                          <p:spTgt spid="62"/>
                                        </p:tgtEl>
                                        <p:attrNameLst>
                                          <p:attrName>ppt_y</p:attrName>
                                        </p:attrNameLst>
                                      </p:cBhvr>
                                      <p:tavLst>
                                        <p:tav tm="0">
                                          <p:val>
                                            <p:strVal val="#ppt_y"/>
                                          </p:val>
                                        </p:tav>
                                        <p:tav tm="100000">
                                          <p:val>
                                            <p:strVal val="#ppt_y"/>
                                          </p:val>
                                        </p:tav>
                                      </p:tavLst>
                                    </p:anim>
                                    <p:animEffect transition="in" filter="wipe(right)" prLst="gradientSize: 0.1">
                                      <p:cBhvr>
                                        <p:cTn id="79" dur="1000"/>
                                        <p:tgtEl>
                                          <p:spTgt spid="62"/>
                                        </p:tgtEl>
                                      </p:cBhvr>
                                    </p:animEffect>
                                  </p:childTnLst>
                                </p:cTn>
                              </p:par>
                            </p:childTnLst>
                          </p:cTn>
                        </p:par>
                      </p:childTnLst>
                    </p:cTn>
                  </p:par>
                  <p:par>
                    <p:cTn id="80" fill="hold">
                      <p:stCondLst>
                        <p:cond delay="indefinite"/>
                      </p:stCondLst>
                      <p:childTnLst>
                        <p:par>
                          <p:cTn id="81" fill="hold">
                            <p:stCondLst>
                              <p:cond delay="0"/>
                            </p:stCondLst>
                            <p:childTnLst>
                              <p:par>
                                <p:cTn id="82" presetID="12" presetClass="entr" presetSubtype="4" fill="hold" grpId="0" nodeType="clickEffect">
                                  <p:stCondLst>
                                    <p:cond delay="0"/>
                                  </p:stCondLst>
                                  <p:childTnLst>
                                    <p:set>
                                      <p:cBhvr>
                                        <p:cTn id="83" dur="1" fill="hold">
                                          <p:stCondLst>
                                            <p:cond delay="0"/>
                                          </p:stCondLst>
                                        </p:cTn>
                                        <p:tgtEl>
                                          <p:spTgt spid="71"/>
                                        </p:tgtEl>
                                        <p:attrNameLst>
                                          <p:attrName>style.visibility</p:attrName>
                                        </p:attrNameLst>
                                      </p:cBhvr>
                                      <p:to>
                                        <p:strVal val="visible"/>
                                      </p:to>
                                    </p:set>
                                    <p:anim calcmode="lin" valueType="num">
                                      <p:cBhvr additive="base">
                                        <p:cTn id="84" dur="500"/>
                                        <p:tgtEl>
                                          <p:spTgt spid="71"/>
                                        </p:tgtEl>
                                        <p:attrNameLst>
                                          <p:attrName>ppt_y</p:attrName>
                                        </p:attrNameLst>
                                      </p:cBhvr>
                                      <p:tavLst>
                                        <p:tav tm="0">
                                          <p:val>
                                            <p:strVal val="#ppt_y+#ppt_h*1.125000"/>
                                          </p:val>
                                        </p:tav>
                                        <p:tav tm="100000">
                                          <p:val>
                                            <p:strVal val="#ppt_y"/>
                                          </p:val>
                                        </p:tav>
                                      </p:tavLst>
                                    </p:anim>
                                    <p:animEffect transition="in" filter="wipe(up)">
                                      <p:cBhvr>
                                        <p:cTn id="85" dur="500"/>
                                        <p:tgtEl>
                                          <p:spTgt spid="71"/>
                                        </p:tgtEl>
                                      </p:cBhvr>
                                    </p:animEffect>
                                  </p:childTnLst>
                                </p:cTn>
                              </p:par>
                            </p:childTnLst>
                          </p:cTn>
                        </p:par>
                      </p:childTnLst>
                    </p:cTn>
                  </p:par>
                  <p:par>
                    <p:cTn id="86" fill="hold">
                      <p:stCondLst>
                        <p:cond delay="indefinite"/>
                      </p:stCondLst>
                      <p:childTnLst>
                        <p:par>
                          <p:cTn id="87" fill="hold">
                            <p:stCondLst>
                              <p:cond delay="0"/>
                            </p:stCondLst>
                            <p:childTnLst>
                              <p:par>
                                <p:cTn id="88" presetID="29" presetClass="entr" presetSubtype="0" fill="hold" nodeType="clickEffect">
                                  <p:stCondLst>
                                    <p:cond delay="0"/>
                                  </p:stCondLst>
                                  <p:childTnLst>
                                    <p:set>
                                      <p:cBhvr>
                                        <p:cTn id="89" dur="1" fill="hold">
                                          <p:stCondLst>
                                            <p:cond delay="0"/>
                                          </p:stCondLst>
                                        </p:cTn>
                                        <p:tgtEl>
                                          <p:spTgt spid="63"/>
                                        </p:tgtEl>
                                        <p:attrNameLst>
                                          <p:attrName>style.visibility</p:attrName>
                                        </p:attrNameLst>
                                      </p:cBhvr>
                                      <p:to>
                                        <p:strVal val="visible"/>
                                      </p:to>
                                    </p:set>
                                    <p:anim calcmode="lin" valueType="num">
                                      <p:cBhvr>
                                        <p:cTn id="90" dur="500" fill="hold"/>
                                        <p:tgtEl>
                                          <p:spTgt spid="63"/>
                                        </p:tgtEl>
                                        <p:attrNameLst>
                                          <p:attrName>ppt_x</p:attrName>
                                        </p:attrNameLst>
                                      </p:cBhvr>
                                      <p:tavLst>
                                        <p:tav tm="0">
                                          <p:val>
                                            <p:strVal val="#ppt_x-.2"/>
                                          </p:val>
                                        </p:tav>
                                        <p:tav tm="100000">
                                          <p:val>
                                            <p:strVal val="#ppt_x"/>
                                          </p:val>
                                        </p:tav>
                                      </p:tavLst>
                                    </p:anim>
                                    <p:anim calcmode="lin" valueType="num">
                                      <p:cBhvr>
                                        <p:cTn id="91" dur="500" fill="hold"/>
                                        <p:tgtEl>
                                          <p:spTgt spid="63"/>
                                        </p:tgtEl>
                                        <p:attrNameLst>
                                          <p:attrName>ppt_y</p:attrName>
                                        </p:attrNameLst>
                                      </p:cBhvr>
                                      <p:tavLst>
                                        <p:tav tm="0">
                                          <p:val>
                                            <p:strVal val="#ppt_y"/>
                                          </p:val>
                                        </p:tav>
                                        <p:tav tm="100000">
                                          <p:val>
                                            <p:strVal val="#ppt_y"/>
                                          </p:val>
                                        </p:tav>
                                      </p:tavLst>
                                    </p:anim>
                                    <p:animEffect transition="in" filter="wipe(right)" prLst="gradientSize: 0.1">
                                      <p:cBhvr>
                                        <p:cTn id="92"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4" grpId="1" animBg="1"/>
      <p:bldP spid="64" grpId="2" animBg="1"/>
      <p:bldP spid="68" grpId="0" animBg="1"/>
      <p:bldP spid="68" grpId="1" animBg="1"/>
      <p:bldP spid="68" grpId="2" animBg="1"/>
      <p:bldP spid="68" grpId="3" animBg="1"/>
      <p:bldP spid="68" grpId="4" animBg="1"/>
      <p:bldP spid="68" grpId="5" animBg="1"/>
      <p:bldP spid="69" grpId="0" bldLvl="0" animBg="1"/>
      <p:bldP spid="70" grpId="0" bldLvl="0" animBg="1"/>
      <p:bldP spid="71" grpId="0" bldLvl="0" animBg="1"/>
      <p:bldP spid="7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cstate="screen"/>
          <a:stretch>
            <a:fillRect/>
          </a:stretch>
        </p:blipFill>
        <p:spPr>
          <a:xfrm rot="5400000">
            <a:off x="-382553" y="3502834"/>
            <a:ext cx="1706355" cy="903365"/>
          </a:xfrm>
          <a:prstGeom prst="rect">
            <a:avLst/>
          </a:prstGeom>
        </p:spPr>
      </p:pic>
      <p:pic>
        <p:nvPicPr>
          <p:cNvPr id="2" name="图片 1"/>
          <p:cNvPicPr>
            <a:picLocks noChangeAspect="1"/>
          </p:cNvPicPr>
          <p:nvPr/>
        </p:nvPicPr>
        <p:blipFill>
          <a:blip r:embed="rId4" cstate="screen"/>
          <a:stretch>
            <a:fillRect/>
          </a:stretch>
        </p:blipFill>
        <p:spPr>
          <a:xfrm>
            <a:off x="0" y="857250"/>
            <a:ext cx="9144000" cy="4088088"/>
          </a:xfrm>
          <a:prstGeom prst="rect">
            <a:avLst/>
          </a:prstGeom>
        </p:spPr>
      </p:pic>
      <p:pic>
        <p:nvPicPr>
          <p:cNvPr id="3" name="图片 2"/>
          <p:cNvPicPr>
            <a:picLocks noChangeAspect="1"/>
          </p:cNvPicPr>
          <p:nvPr/>
        </p:nvPicPr>
        <p:blipFill>
          <a:blip r:embed="rId5" cstate="screen"/>
          <a:stretch>
            <a:fillRect/>
          </a:stretch>
        </p:blipFill>
        <p:spPr>
          <a:xfrm rot="5400000">
            <a:off x="-499832" y="4226186"/>
            <a:ext cx="999663" cy="2549466"/>
          </a:xfrm>
          <a:prstGeom prst="rect">
            <a:avLst/>
          </a:prstGeom>
        </p:spPr>
      </p:pic>
      <p:grpSp>
        <p:nvGrpSpPr>
          <p:cNvPr id="5" name="组 4"/>
          <p:cNvGrpSpPr/>
          <p:nvPr/>
        </p:nvGrpSpPr>
        <p:grpSpPr>
          <a:xfrm>
            <a:off x="5779882" y="3471286"/>
            <a:ext cx="811532" cy="319505"/>
            <a:chOff x="3563471" y="4383739"/>
            <a:chExt cx="1082042" cy="426007"/>
          </a:xfrm>
        </p:grpSpPr>
        <p:sp>
          <p:nvSpPr>
            <p:cNvPr id="6" name="椭圆 5"/>
            <p:cNvSpPr/>
            <p:nvPr/>
          </p:nvSpPr>
          <p:spPr>
            <a:xfrm>
              <a:off x="3563471" y="4383741"/>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dirty="0">
                <a:cs typeface="+mn-ea"/>
                <a:sym typeface="+mn-lt"/>
              </a:endParaRPr>
            </a:p>
          </p:txBody>
        </p:sp>
        <p:sp>
          <p:nvSpPr>
            <p:cNvPr id="7" name="椭圆 6"/>
            <p:cNvSpPr/>
            <p:nvPr/>
          </p:nvSpPr>
          <p:spPr>
            <a:xfrm>
              <a:off x="3881718" y="4383740"/>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dirty="0">
                <a:cs typeface="+mn-ea"/>
                <a:sym typeface="+mn-lt"/>
              </a:endParaRPr>
            </a:p>
          </p:txBody>
        </p:sp>
        <p:sp>
          <p:nvSpPr>
            <p:cNvPr id="8" name="椭圆 7"/>
            <p:cNvSpPr/>
            <p:nvPr/>
          </p:nvSpPr>
          <p:spPr>
            <a:xfrm>
              <a:off x="4199965" y="4383740"/>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dirty="0">
                <a:cs typeface="+mn-ea"/>
                <a:sym typeface="+mn-lt"/>
              </a:endParaRPr>
            </a:p>
          </p:txBody>
        </p:sp>
        <p:sp>
          <p:nvSpPr>
            <p:cNvPr id="9" name="椭圆 8"/>
            <p:cNvSpPr/>
            <p:nvPr/>
          </p:nvSpPr>
          <p:spPr>
            <a:xfrm>
              <a:off x="4518212" y="4383739"/>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dirty="0">
                <a:cs typeface="+mn-ea"/>
                <a:sym typeface="+mn-lt"/>
              </a:endParaRPr>
            </a:p>
          </p:txBody>
        </p:sp>
        <p:sp>
          <p:nvSpPr>
            <p:cNvPr id="10" name="椭圆 9"/>
            <p:cNvSpPr/>
            <p:nvPr/>
          </p:nvSpPr>
          <p:spPr>
            <a:xfrm>
              <a:off x="3563471" y="4682445"/>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dirty="0">
                <a:cs typeface="+mn-ea"/>
                <a:sym typeface="+mn-lt"/>
              </a:endParaRPr>
            </a:p>
          </p:txBody>
        </p:sp>
        <p:sp>
          <p:nvSpPr>
            <p:cNvPr id="11" name="椭圆 10"/>
            <p:cNvSpPr/>
            <p:nvPr/>
          </p:nvSpPr>
          <p:spPr>
            <a:xfrm>
              <a:off x="3881718" y="4682444"/>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dirty="0">
                <a:cs typeface="+mn-ea"/>
                <a:sym typeface="+mn-lt"/>
              </a:endParaRPr>
            </a:p>
          </p:txBody>
        </p:sp>
        <p:sp>
          <p:nvSpPr>
            <p:cNvPr id="12" name="椭圆 11"/>
            <p:cNvSpPr/>
            <p:nvPr/>
          </p:nvSpPr>
          <p:spPr>
            <a:xfrm>
              <a:off x="4199965" y="4682444"/>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dirty="0">
                <a:cs typeface="+mn-ea"/>
                <a:sym typeface="+mn-lt"/>
              </a:endParaRPr>
            </a:p>
          </p:txBody>
        </p:sp>
        <p:sp>
          <p:nvSpPr>
            <p:cNvPr id="13" name="椭圆 12"/>
            <p:cNvSpPr/>
            <p:nvPr/>
          </p:nvSpPr>
          <p:spPr>
            <a:xfrm>
              <a:off x="4518212" y="4682443"/>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dirty="0">
                <a:cs typeface="+mn-ea"/>
                <a:sym typeface="+mn-lt"/>
              </a:endParaRPr>
            </a:p>
          </p:txBody>
        </p:sp>
      </p:grpSp>
      <p:pic>
        <p:nvPicPr>
          <p:cNvPr id="18" name="图片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40982" y="857250"/>
            <a:ext cx="5103019" cy="5143500"/>
          </a:xfrm>
          <a:prstGeom prst="rect">
            <a:avLst/>
          </a:prstGeom>
        </p:spPr>
      </p:pic>
      <p:grpSp>
        <p:nvGrpSpPr>
          <p:cNvPr id="19" name="组合 18"/>
          <p:cNvGrpSpPr/>
          <p:nvPr/>
        </p:nvGrpSpPr>
        <p:grpSpPr>
          <a:xfrm>
            <a:off x="537686" y="2662714"/>
            <a:ext cx="5652135" cy="1700905"/>
            <a:chOff x="2844" y="4417"/>
            <a:chExt cx="8992" cy="3159"/>
          </a:xfrm>
        </p:grpSpPr>
        <p:sp>
          <p:nvSpPr>
            <p:cNvPr id="14" name="文本框 13"/>
            <p:cNvSpPr txBox="1"/>
            <p:nvPr/>
          </p:nvSpPr>
          <p:spPr>
            <a:xfrm>
              <a:off x="2844" y="4417"/>
              <a:ext cx="8992" cy="1886"/>
            </a:xfrm>
            <a:prstGeom prst="rect">
              <a:avLst/>
            </a:prstGeom>
            <a:noFill/>
          </p:spPr>
          <p:txBody>
            <a:bodyPr wrap="square" rtlCol="0">
              <a:spAutoFit/>
            </a:bodyPr>
            <a:lstStyle/>
            <a:p>
              <a:r>
                <a:rPr kumimoji="1" lang="en-US" altLang="zh-CN" sz="6000" b="1" i="1" spc="450" dirty="0">
                  <a:solidFill>
                    <a:schemeClr val="tx1">
                      <a:lumMod val="75000"/>
                      <a:lumOff val="25000"/>
                    </a:schemeClr>
                  </a:solidFill>
                  <a:latin typeface="Arial Rounded MT Bold" panose="020F0704030504030204" charset="0"/>
                  <a:cs typeface="Arial Rounded MT Bold" panose="020F0704030504030204" charset="0"/>
                  <a:sym typeface="+mn-lt"/>
                </a:rPr>
                <a:t>Thank You</a:t>
              </a:r>
            </a:p>
          </p:txBody>
        </p:sp>
        <p:sp>
          <p:nvSpPr>
            <p:cNvPr id="15" name="文本框 14"/>
            <p:cNvSpPr txBox="1"/>
            <p:nvPr/>
          </p:nvSpPr>
          <p:spPr>
            <a:xfrm>
              <a:off x="7792" y="6828"/>
              <a:ext cx="2725" cy="748"/>
            </a:xfrm>
            <a:prstGeom prst="rect">
              <a:avLst/>
            </a:prstGeom>
            <a:noFill/>
          </p:spPr>
          <p:txBody>
            <a:bodyPr wrap="square" rtlCol="0">
              <a:spAutoFit/>
            </a:bodyPr>
            <a:lstStyle/>
            <a:p>
              <a:pPr>
                <a:lnSpc>
                  <a:spcPct val="150000"/>
                </a:lnSpc>
              </a:pPr>
              <a:r>
                <a:rPr kumimoji="1" lang="en-US" altLang="zh-CN" sz="1500" b="1" dirty="0">
                  <a:solidFill>
                    <a:schemeClr val="tx1">
                      <a:lumMod val="75000"/>
                      <a:lumOff val="25000"/>
                    </a:schemeClr>
                  </a:solidFill>
                  <a:cs typeface="+mn-ea"/>
                  <a:sym typeface="+mn-lt"/>
                </a:rPr>
                <a:t>By:Agnes</a:t>
              </a:r>
            </a:p>
          </p:txBody>
        </p:sp>
      </p:grpSp>
      <p:pic>
        <p:nvPicPr>
          <p:cNvPr id="21" name="图片 20"/>
          <p:cNvPicPr>
            <a:picLocks noChangeAspect="1"/>
          </p:cNvPicPr>
          <p:nvPr/>
        </p:nvPicPr>
        <p:blipFill>
          <a:blip r:embed="rId7"/>
          <a:stretch>
            <a:fillRect/>
          </a:stretch>
        </p:blipFill>
        <p:spPr>
          <a:xfrm rot="20340000">
            <a:off x="600075" y="3907156"/>
            <a:ext cx="949643" cy="1617821"/>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0"/>
    </mc:Choice>
    <mc:Fallback xmlns="">
      <p:transition spd="slow" advTm="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610C64-73B9-484F-9FDE-491E06499119}"/>
              </a:ext>
            </a:extLst>
          </p:cNvPr>
          <p:cNvSpPr>
            <a:spLocks noGrp="1"/>
          </p:cNvSpPr>
          <p:nvPr>
            <p:ph type="title"/>
          </p:nvPr>
        </p:nvSpPr>
        <p:spPr/>
        <p:txBody>
          <a:bodyPr/>
          <a:lstStyle/>
          <a:p>
            <a:r>
              <a:rPr lang="de-DE" dirty="0"/>
              <a:t>Milk Tea</a:t>
            </a:r>
          </a:p>
        </p:txBody>
      </p:sp>
      <p:sp>
        <p:nvSpPr>
          <p:cNvPr id="3" name="Inhaltsplatzhalter 2">
            <a:extLst>
              <a:ext uri="{FF2B5EF4-FFF2-40B4-BE49-F238E27FC236}">
                <a16:creationId xmlns:a16="http://schemas.microsoft.com/office/drawing/2014/main" id="{F140ADCD-D2D7-499B-803C-763577E84CED}"/>
              </a:ext>
            </a:extLst>
          </p:cNvPr>
          <p:cNvSpPr>
            <a:spLocks noGrp="1"/>
          </p:cNvSpPr>
          <p:nvPr>
            <p:ph idx="1"/>
          </p:nvPr>
        </p:nvSpPr>
        <p:spPr/>
        <p:txBody>
          <a:bodyPr>
            <a:noAutofit/>
          </a:bodyPr>
          <a:lstStyle/>
          <a:p>
            <a:pPr marL="0" indent="0" algn="just">
              <a:spcAft>
                <a:spcPts val="600"/>
              </a:spcAft>
              <a:buNone/>
            </a:pPr>
            <a:r>
              <a:rPr lang="en-US" sz="1400" b="1" kern="100" dirty="0">
                <a:effectLst/>
                <a:latin typeface="Arial" panose="020B0604020202020204" pitchFamily="34" charset="0"/>
                <a:ea typeface="Times New Roman" panose="02020603050405020304" pitchFamily="18" charset="0"/>
                <a:cs typeface="Arial" panose="020B0604020202020204" pitchFamily="34" charset="0"/>
              </a:rPr>
              <a:t>Milk Tea</a:t>
            </a:r>
            <a:endParaRPr lang="de-DE" sz="1400" kern="100" dirty="0">
              <a:effectLst/>
              <a:latin typeface="Arial" panose="020B0604020202020204" pitchFamily="34" charset="0"/>
              <a:ea typeface="SimSun" panose="02010600030101010101" pitchFamily="2" charset="-122"/>
              <a:cs typeface="Arial" panose="020B0604020202020204" pitchFamily="34" charset="0"/>
            </a:endParaRPr>
          </a:p>
          <a:p>
            <a:pPr marL="0" indent="0" algn="just">
              <a:spcAft>
                <a:spcPts val="600"/>
              </a:spcAft>
              <a:buNone/>
            </a:pPr>
            <a:r>
              <a:rPr lang="en-US" sz="1400" kern="100" dirty="0">
                <a:effectLst/>
                <a:latin typeface="Arial" panose="020B0604020202020204" pitchFamily="34" charset="0"/>
                <a:ea typeface="Times New Roman" panose="02020603050405020304" pitchFamily="18" charset="0"/>
                <a:cs typeface="Arial" panose="020B0604020202020204" pitchFamily="34" charset="0"/>
              </a:rPr>
              <a:t>We live in a modern world with countless yummy food where youngsters can’t live without milk tea. There is even one popular cyber saying that goes like </a:t>
            </a:r>
            <a:r>
              <a:rPr lang="en-US" sz="1400" kern="100" dirty="0" err="1">
                <a:effectLst/>
                <a:latin typeface="Arial" panose="020B0604020202020204" pitchFamily="34" charset="0"/>
                <a:ea typeface="Times New Roman" panose="02020603050405020304" pitchFamily="18" charset="0"/>
                <a:cs typeface="Arial" panose="020B0604020202020204" pitchFamily="34" charset="0"/>
              </a:rPr>
              <a:t>this:”Youngsters</a:t>
            </a:r>
            <a:r>
              <a:rPr lang="en-US" sz="1400" kern="100" dirty="0">
                <a:effectLst/>
                <a:latin typeface="Arial" panose="020B0604020202020204" pitchFamily="34" charset="0"/>
                <a:ea typeface="Times New Roman" panose="02020603050405020304" pitchFamily="18" charset="0"/>
                <a:cs typeface="Arial" panose="020B0604020202020204" pitchFamily="34" charset="0"/>
              </a:rPr>
              <a:t> continue their lives by drinking milk tea.”</a:t>
            </a:r>
            <a:endParaRPr lang="de-DE" sz="1400" kern="100" dirty="0">
              <a:effectLst/>
              <a:latin typeface="Arial" panose="020B0604020202020204" pitchFamily="34" charset="0"/>
              <a:ea typeface="SimSun" panose="02010600030101010101" pitchFamily="2" charset="-122"/>
              <a:cs typeface="Arial" panose="020B0604020202020204" pitchFamily="34" charset="0"/>
            </a:endParaRPr>
          </a:p>
          <a:p>
            <a:pPr marL="0" indent="0" algn="just">
              <a:spcAft>
                <a:spcPts val="600"/>
              </a:spcAft>
              <a:buNone/>
            </a:pPr>
            <a:r>
              <a:rPr lang="en-US" sz="1400" kern="100" dirty="0">
                <a:effectLst/>
                <a:latin typeface="Arial" panose="020B0604020202020204" pitchFamily="34" charset="0"/>
                <a:ea typeface="Times New Roman" panose="02020603050405020304" pitchFamily="18" charset="0"/>
                <a:cs typeface="Arial" panose="020B0604020202020204" pitchFamily="34" charset="0"/>
              </a:rPr>
              <a:t>Milk tea, popular throughout the whole country, even the world, originated from bubble tea of Taiwan. Currently, we have entered “Milk Tea 4.0 Era”. Such an era has endowed milk tea with a brand-new meaning, becoming a cultural symbol of modern civilization human life, especially youngsters’ lives, namely, a pursuit of identity recognition for youngsters.</a:t>
            </a:r>
            <a:r>
              <a:rPr lang="zh-CN" sz="1400" kern="100" dirty="0">
                <a:effectLst/>
                <a:latin typeface="Arial" panose="020B0604020202020204" pitchFamily="34" charset="0"/>
                <a:ea typeface="Microsoft YaHei" panose="020B0503020204020204" pitchFamily="34" charset="-122"/>
                <a:cs typeface="Arial" panose="020B0604020202020204" pitchFamily="34" charset="0"/>
              </a:rPr>
              <a:t>（</a:t>
            </a:r>
            <a:r>
              <a:rPr lang="en-US" sz="1400" kern="100" dirty="0">
                <a:effectLst/>
                <a:latin typeface="Arial" panose="020B0604020202020204" pitchFamily="34" charset="0"/>
                <a:ea typeface="Times New Roman" panose="02020603050405020304" pitchFamily="18" charset="0"/>
                <a:cs typeface="Arial" panose="020B0604020202020204" pitchFamily="34" charset="0"/>
              </a:rPr>
              <a:t>Li </a:t>
            </a:r>
            <a:r>
              <a:rPr lang="en-US" sz="1400" kern="100" dirty="0" err="1">
                <a:effectLst/>
                <a:latin typeface="Arial" panose="020B0604020202020204" pitchFamily="34" charset="0"/>
                <a:ea typeface="Times New Roman" panose="02020603050405020304" pitchFamily="18" charset="0"/>
                <a:cs typeface="Arial" panose="020B0604020202020204" pitchFamily="34" charset="0"/>
              </a:rPr>
              <a:t>Xintong</a:t>
            </a:r>
            <a:r>
              <a:rPr lang="en-US" sz="1400" kern="100" dirty="0">
                <a:effectLst/>
                <a:latin typeface="Arial" panose="020B0604020202020204" pitchFamily="34" charset="0"/>
                <a:ea typeface="Times New Roman" panose="02020603050405020304" pitchFamily="18" charset="0"/>
                <a:cs typeface="Arial" panose="020B0604020202020204" pitchFamily="34" charset="0"/>
              </a:rPr>
              <a:t> 2020</a:t>
            </a:r>
            <a:r>
              <a:rPr lang="zh-CN" sz="1400" kern="100" dirty="0">
                <a:effectLst/>
                <a:latin typeface="Arial" panose="020B0604020202020204" pitchFamily="34" charset="0"/>
                <a:ea typeface="Microsoft YaHei" panose="020B0503020204020204" pitchFamily="34" charset="-122"/>
                <a:cs typeface="Arial" panose="020B0604020202020204" pitchFamily="34" charset="0"/>
              </a:rPr>
              <a:t>，</a:t>
            </a:r>
            <a:r>
              <a:rPr lang="en-US" sz="1400" kern="100" dirty="0">
                <a:effectLst/>
                <a:latin typeface="Arial" panose="020B0604020202020204" pitchFamily="34" charset="0"/>
                <a:ea typeface="Times New Roman" panose="02020603050405020304" pitchFamily="18" charset="0"/>
                <a:cs typeface="Arial" panose="020B0604020202020204" pitchFamily="34" charset="0"/>
              </a:rPr>
              <a:t>14</a:t>
            </a:r>
            <a:r>
              <a:rPr lang="zh-CN" sz="1400" kern="100" dirty="0">
                <a:effectLst/>
                <a:latin typeface="Arial" panose="020B0604020202020204" pitchFamily="34" charset="0"/>
                <a:ea typeface="Microsoft YaHei" panose="020B0503020204020204" pitchFamily="34" charset="-122"/>
                <a:cs typeface="Arial" panose="020B0604020202020204" pitchFamily="34" charset="0"/>
              </a:rPr>
              <a:t>）</a:t>
            </a:r>
            <a:endParaRPr lang="de-DE" sz="1400" kern="100" dirty="0">
              <a:effectLst/>
              <a:latin typeface="Arial" panose="020B0604020202020204" pitchFamily="34" charset="0"/>
              <a:ea typeface="SimSun" panose="02010600030101010101" pitchFamily="2" charset="-122"/>
              <a:cs typeface="Arial" panose="020B0604020202020204" pitchFamily="34" charset="0"/>
            </a:endParaRPr>
          </a:p>
          <a:p>
            <a:pPr marL="0" indent="0" algn="just">
              <a:spcAft>
                <a:spcPts val="600"/>
              </a:spcAft>
              <a:buNone/>
            </a:pPr>
            <a:r>
              <a:rPr lang="en-US" sz="1400" kern="100" dirty="0">
                <a:effectLst/>
                <a:latin typeface="Arial" panose="020B0604020202020204" pitchFamily="34" charset="0"/>
                <a:ea typeface="Times New Roman" panose="02020603050405020304" pitchFamily="18" charset="0"/>
                <a:cs typeface="Arial" panose="020B0604020202020204" pitchFamily="34" charset="0"/>
              </a:rPr>
              <a:t>So, is milk tea really so miraculous? Is it really so tasty? We may as well discuss the past and current situations of milk tea!</a:t>
            </a:r>
            <a:endParaRPr lang="de-DE" sz="1400" kern="100" dirty="0">
              <a:effectLst/>
              <a:latin typeface="Arial" panose="020B0604020202020204" pitchFamily="34" charset="0"/>
              <a:ea typeface="SimSun" panose="02010600030101010101" pitchFamily="2" charset="-122"/>
              <a:cs typeface="Arial" panose="020B0604020202020204" pitchFamily="34" charset="0"/>
            </a:endParaRPr>
          </a:p>
          <a:p>
            <a:pPr marL="0" indent="0" algn="just">
              <a:spcAft>
                <a:spcPts val="600"/>
              </a:spcAft>
              <a:buNone/>
            </a:pPr>
            <a:r>
              <a:rPr lang="en-US" sz="1400" b="1" kern="100" dirty="0" err="1">
                <a:effectLst/>
                <a:latin typeface="Arial" panose="020B0604020202020204" pitchFamily="34" charset="0"/>
                <a:ea typeface="Times New Roman" panose="02020603050405020304" pitchFamily="18" charset="0"/>
                <a:cs typeface="Arial" panose="020B0604020202020204" pitchFamily="34" charset="0"/>
              </a:rPr>
              <a:t>A.The</a:t>
            </a:r>
            <a:r>
              <a:rPr lang="en-US" sz="1400" b="1" kern="100" dirty="0">
                <a:effectLst/>
                <a:latin typeface="Arial" panose="020B0604020202020204" pitchFamily="34" charset="0"/>
                <a:ea typeface="Times New Roman" panose="02020603050405020304" pitchFamily="18" charset="0"/>
                <a:cs typeface="Arial" panose="020B0604020202020204" pitchFamily="34" charset="0"/>
              </a:rPr>
              <a:t> Origin of Milk Tea</a:t>
            </a:r>
            <a:endParaRPr lang="de-DE" sz="1400" kern="100" dirty="0">
              <a:effectLst/>
              <a:latin typeface="Arial" panose="020B0604020202020204" pitchFamily="34" charset="0"/>
              <a:ea typeface="SimSun" panose="02010600030101010101" pitchFamily="2" charset="-122"/>
              <a:cs typeface="Arial" panose="020B0604020202020204" pitchFamily="34" charset="0"/>
            </a:endParaRPr>
          </a:p>
          <a:p>
            <a:pPr marL="0" indent="0" algn="just">
              <a:spcAft>
                <a:spcPts val="600"/>
              </a:spcAft>
              <a:buNone/>
            </a:pPr>
            <a:r>
              <a:rPr lang="en-US" sz="1400" kern="100" dirty="0">
                <a:effectLst/>
                <a:latin typeface="Arial" panose="020B0604020202020204" pitchFamily="34" charset="0"/>
                <a:ea typeface="Times New Roman" panose="02020603050405020304" pitchFamily="18" charset="0"/>
                <a:cs typeface="Arial" panose="020B0604020202020204" pitchFamily="34" charset="0"/>
              </a:rPr>
              <a:t>Each school holds its own opinion about the origin, but in fact, if we carefully </a:t>
            </a:r>
            <a:r>
              <a:rPr lang="en-US" sz="1400" kern="100" dirty="0" err="1">
                <a:effectLst/>
                <a:latin typeface="Arial" panose="020B0604020202020204" pitchFamily="34" charset="0"/>
                <a:ea typeface="Times New Roman" panose="02020603050405020304" pitchFamily="18" charset="0"/>
                <a:cs typeface="Arial" panose="020B0604020202020204" pitchFamily="34" charset="0"/>
              </a:rPr>
              <a:t>analyse</a:t>
            </a:r>
            <a:r>
              <a:rPr lang="en-US" sz="1400" kern="100" dirty="0">
                <a:effectLst/>
                <a:latin typeface="Arial" panose="020B0604020202020204" pitchFamily="34" charset="0"/>
                <a:ea typeface="Times New Roman" panose="02020603050405020304" pitchFamily="18" charset="0"/>
                <a:cs typeface="Arial" panose="020B0604020202020204" pitchFamily="34" charset="0"/>
              </a:rPr>
              <a:t> the fact, we can easily find its true origin, that is---”Mongolia Milk Tea” drunk by nomadic tribes in Mongolia Plateau. Till now, the nomadic tribes living in Inner Mongolia Autonomous Region of PRC still treat visitors with milk tea, which is an unshakable traditional custom.</a:t>
            </a:r>
            <a:endParaRPr lang="de-DE" sz="1400" kern="100" dirty="0">
              <a:effectLst/>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38020917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610C64-73B9-484F-9FDE-491E06499119}"/>
              </a:ext>
            </a:extLst>
          </p:cNvPr>
          <p:cNvSpPr>
            <a:spLocks noGrp="1"/>
          </p:cNvSpPr>
          <p:nvPr>
            <p:ph type="title"/>
          </p:nvPr>
        </p:nvSpPr>
        <p:spPr/>
        <p:txBody>
          <a:bodyPr/>
          <a:lstStyle/>
          <a:p>
            <a:r>
              <a:rPr lang="de-DE" dirty="0"/>
              <a:t>Milk Tea</a:t>
            </a:r>
          </a:p>
        </p:txBody>
      </p:sp>
      <p:sp>
        <p:nvSpPr>
          <p:cNvPr id="3" name="Inhaltsplatzhalter 2">
            <a:extLst>
              <a:ext uri="{FF2B5EF4-FFF2-40B4-BE49-F238E27FC236}">
                <a16:creationId xmlns:a16="http://schemas.microsoft.com/office/drawing/2014/main" id="{F140ADCD-D2D7-499B-803C-763577E84CED}"/>
              </a:ext>
            </a:extLst>
          </p:cNvPr>
          <p:cNvSpPr>
            <a:spLocks noGrp="1"/>
          </p:cNvSpPr>
          <p:nvPr>
            <p:ph idx="1"/>
          </p:nvPr>
        </p:nvSpPr>
        <p:spPr/>
        <p:txBody>
          <a:bodyPr>
            <a:noAutofit/>
          </a:bodyPr>
          <a:lstStyle/>
          <a:p>
            <a:pPr marL="0" indent="0" algn="just">
              <a:spcAft>
                <a:spcPts val="600"/>
              </a:spcAft>
              <a:buNone/>
            </a:pPr>
            <a:r>
              <a:rPr lang="en-US" sz="1400" b="1" kern="100" dirty="0">
                <a:effectLst/>
                <a:latin typeface="Arial" panose="020B0604020202020204" pitchFamily="34" charset="0"/>
                <a:ea typeface="Times New Roman" panose="02020603050405020304" pitchFamily="18" charset="0"/>
                <a:cs typeface="Arial" panose="020B0604020202020204" pitchFamily="34" charset="0"/>
              </a:rPr>
              <a:t>B. The Development of Milk Tea</a:t>
            </a:r>
            <a:endParaRPr lang="de-DE" sz="1400" kern="100" dirty="0">
              <a:effectLst/>
              <a:latin typeface="Arial" panose="020B0604020202020204" pitchFamily="34" charset="0"/>
              <a:ea typeface="SimSun" panose="02010600030101010101" pitchFamily="2" charset="-122"/>
              <a:cs typeface="Arial" panose="020B0604020202020204" pitchFamily="34" charset="0"/>
            </a:endParaRPr>
          </a:p>
          <a:p>
            <a:pPr marL="0" indent="0" algn="just">
              <a:spcAft>
                <a:spcPts val="600"/>
              </a:spcAft>
              <a:buNone/>
            </a:pPr>
            <a:r>
              <a:rPr lang="en-US" sz="1400" kern="100" dirty="0">
                <a:effectLst/>
                <a:latin typeface="Arial" panose="020B0604020202020204" pitchFamily="34" charset="0"/>
                <a:ea typeface="Times New Roman" panose="02020603050405020304" pitchFamily="18" charset="0"/>
                <a:cs typeface="Arial" panose="020B0604020202020204" pitchFamily="34" charset="0"/>
              </a:rPr>
              <a:t>Due to the rampant global expansion of British colonists, lots of oriental local products, including milk tea of China, were also transported to the occidental world. Later, it was improved and developed in Britain. Since the introduction of milk tea into Britain, due to the distinction of climate and dietary habits, British gave up the utilization of spice, but mixed sundry kinds of tea to replace spice to make milk tea, and added maple sugar as condiment, thus giving birth to the rudiment of modern milk tea and its basic ingredients.</a:t>
            </a:r>
            <a:r>
              <a:rPr lang="zh-CN" sz="1400" kern="100" dirty="0">
                <a:effectLst/>
                <a:latin typeface="Arial" panose="020B0604020202020204" pitchFamily="34" charset="0"/>
                <a:ea typeface="Microsoft YaHei" panose="020B0503020204020204" pitchFamily="34" charset="-122"/>
                <a:cs typeface="Arial" panose="020B0604020202020204" pitchFamily="34" charset="0"/>
              </a:rPr>
              <a:t>（《世界著名奶茶大全》</a:t>
            </a:r>
            <a:r>
              <a:rPr lang="zh-CN" sz="1400" kern="100" dirty="0">
                <a:effectLst/>
                <a:latin typeface="Arial" panose="020B0604020202020204" pitchFamily="34" charset="0"/>
                <a:ea typeface="Times New Roman" panose="02020603050405020304" pitchFamily="18" charset="0"/>
                <a:cs typeface="Arial" panose="020B0604020202020204" pitchFamily="34" charset="0"/>
              </a:rPr>
              <a:t> </a:t>
            </a:r>
            <a:r>
              <a:rPr lang="zh-CN" sz="1400" kern="100" dirty="0">
                <a:effectLst/>
                <a:latin typeface="Arial" panose="020B0604020202020204" pitchFamily="34" charset="0"/>
                <a:ea typeface="Microsoft YaHei" panose="020B0503020204020204" pitchFamily="34" charset="-122"/>
                <a:cs typeface="Arial" panose="020B0604020202020204" pitchFamily="34" charset="0"/>
              </a:rPr>
              <a:t>厨影美食）</a:t>
            </a:r>
            <a:endParaRPr lang="de-DE" sz="1400" kern="100" dirty="0">
              <a:effectLst/>
              <a:latin typeface="Arial" panose="020B0604020202020204" pitchFamily="34" charset="0"/>
              <a:ea typeface="SimSun" panose="02010600030101010101" pitchFamily="2" charset="-122"/>
              <a:cs typeface="Arial" panose="020B0604020202020204" pitchFamily="34" charset="0"/>
            </a:endParaRPr>
          </a:p>
          <a:p>
            <a:pPr marL="0" indent="0" algn="just">
              <a:spcAft>
                <a:spcPts val="600"/>
              </a:spcAft>
              <a:buNone/>
            </a:pPr>
            <a:r>
              <a:rPr lang="en-US" sz="1400" kern="100" dirty="0">
                <a:effectLst/>
                <a:latin typeface="Arial" panose="020B0604020202020204" pitchFamily="34" charset="0"/>
                <a:ea typeface="Times New Roman" panose="02020603050405020304" pitchFamily="18" charset="0"/>
                <a:cs typeface="Arial" panose="020B0604020202020204" pitchFamily="34" charset="0"/>
              </a:rPr>
              <a:t>Later, Taiwan introduced milk tea.</a:t>
            </a:r>
            <a:endParaRPr lang="de-DE" sz="1400" kern="100" dirty="0">
              <a:effectLst/>
              <a:latin typeface="Arial" panose="020B0604020202020204" pitchFamily="34" charset="0"/>
              <a:ea typeface="SimSun" panose="02010600030101010101" pitchFamily="2" charset="-122"/>
              <a:cs typeface="Arial" panose="020B0604020202020204" pitchFamily="34" charset="0"/>
            </a:endParaRPr>
          </a:p>
          <a:p>
            <a:pPr marL="0" indent="0" algn="just">
              <a:spcAft>
                <a:spcPts val="600"/>
              </a:spcAft>
              <a:buNone/>
            </a:pPr>
            <a:r>
              <a:rPr lang="en-US" sz="1400" kern="100" dirty="0">
                <a:effectLst/>
                <a:latin typeface="Arial" panose="020B0604020202020204" pitchFamily="34" charset="0"/>
                <a:ea typeface="Times New Roman" panose="02020603050405020304" pitchFamily="18" charset="0"/>
                <a:cs typeface="Arial" panose="020B0604020202020204" pitchFamily="34" charset="0"/>
              </a:rPr>
              <a:t>In the spring of 1987, manager of a Taiwanese cold drink department---Ms. Lin </a:t>
            </a:r>
            <a:r>
              <a:rPr lang="en-US" sz="1400" kern="100" dirty="0" err="1">
                <a:effectLst/>
                <a:latin typeface="Arial" panose="020B0604020202020204" pitchFamily="34" charset="0"/>
                <a:ea typeface="Times New Roman" panose="02020603050405020304" pitchFamily="18" charset="0"/>
                <a:cs typeface="Arial" panose="020B0604020202020204" pitchFamily="34" charset="0"/>
              </a:rPr>
              <a:t>Xiuhui</a:t>
            </a:r>
            <a:r>
              <a:rPr lang="en-US" sz="1400" kern="100" dirty="0">
                <a:effectLst/>
                <a:latin typeface="Arial" panose="020B0604020202020204" pitchFamily="34" charset="0"/>
                <a:ea typeface="Times New Roman" panose="02020603050405020304" pitchFamily="18" charset="0"/>
                <a:cs typeface="Arial" panose="020B0604020202020204" pitchFamily="34" charset="0"/>
              </a:rPr>
              <a:t> of "</a:t>
            </a:r>
            <a:r>
              <a:rPr lang="en-US" sz="1400" kern="100" dirty="0" err="1">
                <a:effectLst/>
                <a:latin typeface="Arial" panose="020B0604020202020204" pitchFamily="34" charset="0"/>
                <a:ea typeface="Times New Roman" panose="02020603050405020304" pitchFamily="18" charset="0"/>
                <a:cs typeface="Arial" panose="020B0604020202020204" pitchFamily="34" charset="0"/>
              </a:rPr>
              <a:t>Chunshuitang</a:t>
            </a:r>
            <a:r>
              <a:rPr lang="en-US" sz="1400" kern="100" dirty="0">
                <a:effectLst/>
                <a:latin typeface="Arial" panose="020B0604020202020204" pitchFamily="34" charset="0"/>
                <a:ea typeface="Times New Roman" panose="02020603050405020304" pitchFamily="18" charset="0"/>
                <a:cs typeface="Arial" panose="020B0604020202020204" pitchFamily="34" charset="0"/>
              </a:rPr>
              <a:t>" , added local snack flour into milk tea, and after her successful promotion to consumers, Lin and her colleagues Shen </a:t>
            </a:r>
            <a:r>
              <a:rPr lang="en-US" sz="1400" kern="100" dirty="0" err="1">
                <a:effectLst/>
                <a:latin typeface="Arial" panose="020B0604020202020204" pitchFamily="34" charset="0"/>
                <a:ea typeface="Times New Roman" panose="02020603050405020304" pitchFamily="18" charset="0"/>
                <a:cs typeface="Arial" panose="020B0604020202020204" pitchFamily="34" charset="0"/>
              </a:rPr>
              <a:t>Tonge</a:t>
            </a:r>
            <a:r>
              <a:rPr lang="en-US" sz="1400" kern="100" dirty="0">
                <a:effectLst/>
                <a:latin typeface="Arial" panose="020B0604020202020204" pitchFamily="34" charset="0"/>
                <a:ea typeface="Times New Roman" panose="02020603050405020304" pitchFamily="18" charset="0"/>
                <a:cs typeface="Arial" panose="020B0604020202020204" pitchFamily="34" charset="0"/>
              </a:rPr>
              <a:t>, Lin </a:t>
            </a:r>
            <a:r>
              <a:rPr lang="en-US" sz="1400" kern="100" dirty="0" err="1">
                <a:effectLst/>
                <a:latin typeface="Arial" panose="020B0604020202020204" pitchFamily="34" charset="0"/>
                <a:ea typeface="Times New Roman" panose="02020603050405020304" pitchFamily="18" charset="0"/>
                <a:cs typeface="Arial" panose="020B0604020202020204" pitchFamily="34" charset="0"/>
              </a:rPr>
              <a:t>Lingru</a:t>
            </a:r>
            <a:r>
              <a:rPr lang="en-US" sz="1400" kern="100" dirty="0">
                <a:effectLst/>
                <a:latin typeface="Arial" panose="020B0604020202020204" pitchFamily="34" charset="0"/>
                <a:ea typeface="Times New Roman" panose="02020603050405020304" pitchFamily="18" charset="0"/>
                <a:cs typeface="Arial" panose="020B0604020202020204" pitchFamily="34" charset="0"/>
              </a:rPr>
              <a:t> and Wang </a:t>
            </a:r>
            <a:r>
              <a:rPr lang="en-US" sz="1400" kern="100" dirty="0" err="1">
                <a:effectLst/>
                <a:latin typeface="Arial" panose="020B0604020202020204" pitchFamily="34" charset="0"/>
                <a:ea typeface="Times New Roman" panose="02020603050405020304" pitchFamily="18" charset="0"/>
                <a:cs typeface="Arial" panose="020B0604020202020204" pitchFamily="34" charset="0"/>
              </a:rPr>
              <a:t>Yufeng</a:t>
            </a:r>
            <a:r>
              <a:rPr lang="en-US" sz="1400" kern="100" dirty="0">
                <a:effectLst/>
                <a:latin typeface="Arial" panose="020B0604020202020204" pitchFamily="34" charset="0"/>
                <a:ea typeface="Times New Roman" panose="02020603050405020304" pitchFamily="18" charset="0"/>
                <a:cs typeface="Arial" panose="020B0604020202020204" pitchFamily="34" charset="0"/>
              </a:rPr>
              <a:t>, were inspired by cooked flour whose shape is similar to black pearl, thus creating the name “Pearl Milk Tea”(Bubble tea, currently). Henceforth, the name full of aesthetic feeling was spread.</a:t>
            </a:r>
            <a:r>
              <a:rPr lang="zh-CN" sz="1400" kern="100" dirty="0">
                <a:effectLst/>
                <a:latin typeface="Arial" panose="020B0604020202020204" pitchFamily="34" charset="0"/>
                <a:ea typeface="Microsoft YaHei" panose="020B0503020204020204" pitchFamily="34" charset="-122"/>
                <a:cs typeface="Arial" panose="020B0604020202020204" pitchFamily="34" charset="0"/>
              </a:rPr>
              <a:t>（《世界著名奶茶大全》</a:t>
            </a:r>
            <a:r>
              <a:rPr lang="zh-CN" sz="1400" kern="100" dirty="0">
                <a:effectLst/>
                <a:latin typeface="Arial" panose="020B0604020202020204" pitchFamily="34" charset="0"/>
                <a:ea typeface="Times New Roman" panose="02020603050405020304" pitchFamily="18" charset="0"/>
                <a:cs typeface="Arial" panose="020B0604020202020204" pitchFamily="34" charset="0"/>
              </a:rPr>
              <a:t> </a:t>
            </a:r>
            <a:r>
              <a:rPr lang="zh-CN" sz="1400" kern="100" dirty="0">
                <a:effectLst/>
                <a:latin typeface="Arial" panose="020B0604020202020204" pitchFamily="34" charset="0"/>
                <a:ea typeface="Microsoft YaHei" panose="020B0503020204020204" pitchFamily="34" charset="-122"/>
                <a:cs typeface="Arial" panose="020B0604020202020204" pitchFamily="34" charset="0"/>
              </a:rPr>
              <a:t>厨影美食）</a:t>
            </a:r>
            <a:r>
              <a:rPr lang="en-US" sz="1400" kern="100" dirty="0">
                <a:effectLst/>
                <a:latin typeface="Arial" panose="020B0604020202020204" pitchFamily="34" charset="0"/>
                <a:ea typeface="Times New Roman" panose="02020603050405020304" pitchFamily="18" charset="0"/>
                <a:cs typeface="Arial" panose="020B0604020202020204" pitchFamily="34" charset="0"/>
              </a:rPr>
              <a:t> By far, modern milk tea has preliminarily come into shape.</a:t>
            </a:r>
            <a:endParaRPr lang="de-DE" sz="1400" kern="100" dirty="0">
              <a:effectLst/>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1129297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610C64-73B9-484F-9FDE-491E06499119}"/>
              </a:ext>
            </a:extLst>
          </p:cNvPr>
          <p:cNvSpPr>
            <a:spLocks noGrp="1"/>
          </p:cNvSpPr>
          <p:nvPr>
            <p:ph type="title"/>
          </p:nvPr>
        </p:nvSpPr>
        <p:spPr/>
        <p:txBody>
          <a:bodyPr/>
          <a:lstStyle/>
          <a:p>
            <a:r>
              <a:rPr lang="de-DE" dirty="0"/>
              <a:t>Milk Tea</a:t>
            </a:r>
          </a:p>
        </p:txBody>
      </p:sp>
      <p:sp>
        <p:nvSpPr>
          <p:cNvPr id="3" name="Inhaltsplatzhalter 2">
            <a:extLst>
              <a:ext uri="{FF2B5EF4-FFF2-40B4-BE49-F238E27FC236}">
                <a16:creationId xmlns:a16="http://schemas.microsoft.com/office/drawing/2014/main" id="{F140ADCD-D2D7-499B-803C-763577E84CED}"/>
              </a:ext>
            </a:extLst>
          </p:cNvPr>
          <p:cNvSpPr>
            <a:spLocks noGrp="1"/>
          </p:cNvSpPr>
          <p:nvPr>
            <p:ph idx="1"/>
          </p:nvPr>
        </p:nvSpPr>
        <p:spPr/>
        <p:txBody>
          <a:bodyPr>
            <a:noAutofit/>
          </a:bodyPr>
          <a:lstStyle/>
          <a:p>
            <a:pPr marL="0" indent="0" algn="just">
              <a:spcAft>
                <a:spcPts val="600"/>
              </a:spcAft>
              <a:buNone/>
            </a:pPr>
            <a:r>
              <a:rPr lang="en-US" sz="1400" b="1" kern="100" dirty="0">
                <a:effectLst/>
                <a:latin typeface="Arial" panose="020B0604020202020204" pitchFamily="34" charset="0"/>
                <a:ea typeface="Times New Roman" panose="02020603050405020304" pitchFamily="18" charset="0"/>
                <a:cs typeface="Arial" panose="020B0604020202020204" pitchFamily="34" charset="0"/>
              </a:rPr>
              <a:t>C. A Comparison of Oriental and Foreign Milk Tea</a:t>
            </a:r>
            <a:endParaRPr lang="de-DE" sz="1400" kern="100" dirty="0">
              <a:effectLst/>
              <a:latin typeface="Arial" panose="020B0604020202020204" pitchFamily="34" charset="0"/>
              <a:ea typeface="SimSun" panose="02010600030101010101" pitchFamily="2" charset="-122"/>
              <a:cs typeface="Arial" panose="020B0604020202020204" pitchFamily="34" charset="0"/>
            </a:endParaRPr>
          </a:p>
          <a:p>
            <a:pPr marL="0" indent="0" algn="just">
              <a:spcAft>
                <a:spcPts val="600"/>
              </a:spcAft>
              <a:buNone/>
            </a:pPr>
            <a:r>
              <a:rPr lang="en-US" sz="1400" b="1" kern="100" dirty="0">
                <a:effectLst/>
                <a:latin typeface="Arial" panose="020B0604020202020204" pitchFamily="34" charset="0"/>
                <a:ea typeface="Times New Roman" panose="02020603050405020304" pitchFamily="18" charset="0"/>
                <a:cs typeface="Arial" panose="020B0604020202020204" pitchFamily="34" charset="0"/>
              </a:rPr>
              <a:t>1. Local Changsha Milk Tea</a:t>
            </a:r>
            <a:endParaRPr lang="de-DE" sz="1400" kern="100" dirty="0">
              <a:effectLst/>
              <a:latin typeface="Arial" panose="020B0604020202020204" pitchFamily="34" charset="0"/>
              <a:ea typeface="SimSun" panose="02010600030101010101" pitchFamily="2" charset="-122"/>
              <a:cs typeface="Arial" panose="020B0604020202020204" pitchFamily="34" charset="0"/>
            </a:endParaRPr>
          </a:p>
          <a:p>
            <a:pPr marL="0" indent="0" algn="just">
              <a:spcAft>
                <a:spcPts val="600"/>
              </a:spcAft>
              <a:buNone/>
            </a:pPr>
            <a:r>
              <a:rPr lang="en-US" sz="1400" kern="100" dirty="0">
                <a:effectLst/>
                <a:latin typeface="Arial" panose="020B0604020202020204" pitchFamily="34" charset="0"/>
                <a:ea typeface="Times New Roman" panose="02020603050405020304" pitchFamily="18" charset="0"/>
                <a:cs typeface="Arial" panose="020B0604020202020204" pitchFamily="34" charset="0"/>
              </a:rPr>
              <a:t>When in Changsha, talk as </a:t>
            </a:r>
            <a:r>
              <a:rPr lang="en-US" sz="1400" kern="100" dirty="0" err="1">
                <a:effectLst/>
                <a:latin typeface="Arial" panose="020B0604020202020204" pitchFamily="34" charset="0"/>
                <a:ea typeface="Times New Roman" panose="02020603050405020304" pitchFamily="18" charset="0"/>
                <a:cs typeface="Arial" panose="020B0604020202020204" pitchFamily="34" charset="0"/>
              </a:rPr>
              <a:t>Changshanese</a:t>
            </a:r>
            <a:r>
              <a:rPr lang="en-US" sz="1400" kern="100" dirty="0">
                <a:effectLst/>
                <a:latin typeface="Arial" panose="020B0604020202020204" pitchFamily="34" charset="0"/>
                <a:ea typeface="Times New Roman" panose="02020603050405020304" pitchFamily="18" charset="0"/>
                <a:cs typeface="Arial" panose="020B0604020202020204" pitchFamily="34" charset="0"/>
              </a:rPr>
              <a:t> do, so let’s talk about Changsha local milk tea first. As we all know, Changsha is famed as an Internet celebrity city, mostly due to “</a:t>
            </a:r>
            <a:r>
              <a:rPr lang="en-US" sz="1400" kern="100" dirty="0" err="1">
                <a:effectLst/>
                <a:latin typeface="Arial" panose="020B0604020202020204" pitchFamily="34" charset="0"/>
                <a:ea typeface="Times New Roman" panose="02020603050405020304" pitchFamily="18" charset="0"/>
                <a:cs typeface="Arial" panose="020B0604020202020204" pitchFamily="34" charset="0"/>
              </a:rPr>
              <a:t>Sexytea</a:t>
            </a:r>
            <a:r>
              <a:rPr lang="en-US" sz="1400" kern="100" dirty="0">
                <a:effectLst/>
                <a:latin typeface="Arial" panose="020B0604020202020204" pitchFamily="34" charset="0"/>
                <a:ea typeface="Times New Roman" panose="02020603050405020304" pitchFamily="18" charset="0"/>
                <a:cs typeface="Arial" panose="020B0604020202020204" pitchFamily="34" charset="0"/>
              </a:rPr>
              <a:t>”. </a:t>
            </a:r>
            <a:r>
              <a:rPr lang="en-US" sz="1400" kern="100" dirty="0" err="1">
                <a:effectLst/>
                <a:latin typeface="Arial" panose="020B0604020202020204" pitchFamily="34" charset="0"/>
                <a:ea typeface="Times New Roman" panose="02020603050405020304" pitchFamily="18" charset="0"/>
                <a:cs typeface="Arial" panose="020B0604020202020204" pitchFamily="34" charset="0"/>
              </a:rPr>
              <a:t>Sexytea</a:t>
            </a:r>
            <a:r>
              <a:rPr lang="en-US" sz="1400" kern="100" dirty="0">
                <a:effectLst/>
                <a:latin typeface="Arial" panose="020B0604020202020204" pitchFamily="34" charset="0"/>
                <a:ea typeface="Times New Roman" panose="02020603050405020304" pitchFamily="18" charset="0"/>
                <a:cs typeface="Arial" panose="020B0604020202020204" pitchFamily="34" charset="0"/>
              </a:rPr>
              <a:t> was founded in 2013 as Changsha’s original Chinese style tea brand, uniquely practicing the creation of “new Chinese-style fresh tea”, and staying committed to growing to an original tea beverage design brand. What </a:t>
            </a:r>
            <a:r>
              <a:rPr lang="en-US" sz="1400" kern="100" dirty="0" err="1">
                <a:effectLst/>
                <a:latin typeface="Arial" panose="020B0604020202020204" pitchFamily="34" charset="0"/>
                <a:ea typeface="Times New Roman" panose="02020603050405020304" pitchFamily="18" charset="0"/>
                <a:cs typeface="Arial" panose="020B0604020202020204" pitchFamily="34" charset="0"/>
              </a:rPr>
              <a:t>Sexytea</a:t>
            </a:r>
            <a:r>
              <a:rPr lang="en-US" sz="1400" kern="100" dirty="0">
                <a:effectLst/>
                <a:latin typeface="Arial" panose="020B0604020202020204" pitchFamily="34" charset="0"/>
                <a:ea typeface="Times New Roman" panose="02020603050405020304" pitchFamily="18" charset="0"/>
                <a:cs typeface="Arial" panose="020B0604020202020204" pitchFamily="34" charset="0"/>
              </a:rPr>
              <a:t> brings to customers is not only a cup of tea, but also an interesting lifestyle, thus showing the beauty of China on the basis of tea. All </a:t>
            </a:r>
            <a:r>
              <a:rPr lang="en-US" sz="1400" kern="100" dirty="0" err="1">
                <a:effectLst/>
                <a:latin typeface="Arial" panose="020B0604020202020204" pitchFamily="34" charset="0"/>
                <a:ea typeface="Times New Roman" panose="02020603050405020304" pitchFamily="18" charset="0"/>
                <a:cs typeface="Arial" panose="020B0604020202020204" pitchFamily="34" charset="0"/>
              </a:rPr>
              <a:t>Sexytea</a:t>
            </a:r>
            <a:r>
              <a:rPr lang="en-US" sz="1400" kern="100" dirty="0">
                <a:effectLst/>
                <a:latin typeface="Arial" panose="020B0604020202020204" pitchFamily="34" charset="0"/>
                <a:ea typeface="Times New Roman" panose="02020603050405020304" pitchFamily="18" charset="0"/>
                <a:cs typeface="Arial" panose="020B0604020202020204" pitchFamily="34" charset="0"/>
              </a:rPr>
              <a:t> milk tea is produced with Nestle fresh milk and excellent quality tea leaves as ingredients.</a:t>
            </a:r>
            <a:endParaRPr lang="de-DE" sz="1400" kern="100" dirty="0">
              <a:effectLst/>
              <a:latin typeface="Arial" panose="020B0604020202020204" pitchFamily="34" charset="0"/>
              <a:ea typeface="SimSun" panose="02010600030101010101" pitchFamily="2" charset="-122"/>
              <a:cs typeface="Arial" panose="020B0604020202020204" pitchFamily="34" charset="0"/>
            </a:endParaRPr>
          </a:p>
          <a:p>
            <a:pPr marL="0" indent="0" algn="just">
              <a:spcAft>
                <a:spcPts val="600"/>
              </a:spcAft>
              <a:buNone/>
            </a:pPr>
            <a:r>
              <a:rPr lang="en-US" sz="1400" kern="100" dirty="0">
                <a:effectLst/>
                <a:latin typeface="Arial" panose="020B0604020202020204" pitchFamily="34" charset="0"/>
                <a:ea typeface="Times New Roman" panose="02020603050405020304" pitchFamily="18" charset="0"/>
                <a:cs typeface="Arial" panose="020B0604020202020204" pitchFamily="34" charset="0"/>
              </a:rPr>
              <a:t>The logo of </a:t>
            </a:r>
            <a:r>
              <a:rPr lang="en-US" sz="1400" kern="100" dirty="0" err="1">
                <a:effectLst/>
                <a:latin typeface="Arial" panose="020B0604020202020204" pitchFamily="34" charset="0"/>
                <a:ea typeface="Times New Roman" panose="02020603050405020304" pitchFamily="18" charset="0"/>
                <a:cs typeface="Arial" panose="020B0604020202020204" pitchFamily="34" charset="0"/>
              </a:rPr>
              <a:t>Sexytea</a:t>
            </a:r>
            <a:r>
              <a:rPr lang="en-US" sz="1400" kern="100" dirty="0">
                <a:effectLst/>
                <a:latin typeface="Arial" panose="020B0604020202020204" pitchFamily="34" charset="0"/>
                <a:ea typeface="Times New Roman" panose="02020603050405020304" pitchFamily="18" charset="0"/>
                <a:cs typeface="Arial" panose="020B0604020202020204" pitchFamily="34" charset="0"/>
              </a:rPr>
              <a:t> is mainly composed of a Jiangnan woman. A fan and a beauty vividly show the majesty and quaintness of antique Chinese style. Compared with other current milk tea brand logos, that of </a:t>
            </a:r>
            <a:r>
              <a:rPr lang="en-US" sz="1400" kern="100" dirty="0" err="1">
                <a:effectLst/>
                <a:latin typeface="Arial" panose="020B0604020202020204" pitchFamily="34" charset="0"/>
                <a:ea typeface="Times New Roman" panose="02020603050405020304" pitchFamily="18" charset="0"/>
                <a:cs typeface="Arial" panose="020B0604020202020204" pitchFamily="34" charset="0"/>
              </a:rPr>
              <a:t>Sexytea</a:t>
            </a:r>
            <a:r>
              <a:rPr lang="en-US" sz="1400" kern="100" dirty="0">
                <a:effectLst/>
                <a:latin typeface="Arial" panose="020B0604020202020204" pitchFamily="34" charset="0"/>
                <a:ea typeface="Times New Roman" panose="02020603050405020304" pitchFamily="18" charset="0"/>
                <a:cs typeface="Arial" panose="020B0604020202020204" pitchFamily="34" charset="0"/>
              </a:rPr>
              <a:t> has left a great impression on people.</a:t>
            </a:r>
            <a:r>
              <a:rPr lang="zh-CN" sz="1400" kern="100" dirty="0">
                <a:effectLst/>
                <a:latin typeface="Arial" panose="020B0604020202020204" pitchFamily="34" charset="0"/>
                <a:ea typeface="Microsoft YaHei" panose="020B0503020204020204" pitchFamily="34" charset="-122"/>
                <a:cs typeface="Arial" panose="020B0604020202020204" pitchFamily="34" charset="0"/>
              </a:rPr>
              <a:t>（茶颜悦色密码</a:t>
            </a:r>
            <a:r>
              <a:rPr lang="en-US" sz="1400" kern="100" dirty="0">
                <a:effectLst/>
                <a:latin typeface="Arial" panose="020B0604020202020204" pitchFamily="34" charset="0"/>
                <a:ea typeface="Times New Roman" panose="02020603050405020304" pitchFamily="18" charset="0"/>
                <a:cs typeface="Arial" panose="020B0604020202020204" pitchFamily="34" charset="0"/>
              </a:rPr>
              <a:t> 2020,68</a:t>
            </a:r>
            <a:r>
              <a:rPr lang="zh-CN" sz="1400" kern="100" dirty="0">
                <a:effectLst/>
                <a:latin typeface="Arial" panose="020B0604020202020204" pitchFamily="34" charset="0"/>
                <a:ea typeface="Microsoft YaHei" panose="020B0503020204020204" pitchFamily="34" charset="-122"/>
                <a:cs typeface="Arial" panose="020B0604020202020204" pitchFamily="34" charset="0"/>
              </a:rPr>
              <a:t>）</a:t>
            </a:r>
            <a:endParaRPr lang="de-DE" sz="1400" kern="100" dirty="0">
              <a:effectLst/>
              <a:latin typeface="Arial" panose="020B0604020202020204" pitchFamily="34" charset="0"/>
              <a:ea typeface="SimSun" panose="02010600030101010101" pitchFamily="2" charset="-122"/>
              <a:cs typeface="Arial" panose="020B0604020202020204" pitchFamily="34" charset="0"/>
            </a:endParaRPr>
          </a:p>
          <a:p>
            <a:pPr marL="0" indent="0" algn="just">
              <a:spcAft>
                <a:spcPts val="600"/>
              </a:spcAft>
              <a:buNone/>
            </a:pPr>
            <a:r>
              <a:rPr lang="en-US" sz="1400" kern="100" dirty="0">
                <a:effectLst/>
                <a:latin typeface="Arial" panose="020B0604020202020204" pitchFamily="34" charset="0"/>
                <a:ea typeface="Times New Roman" panose="02020603050405020304" pitchFamily="18" charset="0"/>
                <a:cs typeface="Arial" panose="020B0604020202020204" pitchFamily="34" charset="0"/>
              </a:rPr>
              <a:t>The signature milk tea of </a:t>
            </a:r>
            <a:r>
              <a:rPr lang="en-US" sz="1400" kern="100" dirty="0" err="1">
                <a:effectLst/>
                <a:latin typeface="Arial" panose="020B0604020202020204" pitchFamily="34" charset="0"/>
                <a:ea typeface="Times New Roman" panose="02020603050405020304" pitchFamily="18" charset="0"/>
                <a:cs typeface="Arial" panose="020B0604020202020204" pitchFamily="34" charset="0"/>
              </a:rPr>
              <a:t>Sexytea</a:t>
            </a:r>
            <a:r>
              <a:rPr lang="en-US" sz="1400" kern="100" dirty="0">
                <a:effectLst/>
                <a:latin typeface="Arial" panose="020B0604020202020204" pitchFamily="34" charset="0"/>
                <a:ea typeface="Times New Roman" panose="02020603050405020304" pitchFamily="18" charset="0"/>
                <a:cs typeface="Arial" panose="020B0604020202020204" pitchFamily="34" charset="0"/>
              </a:rPr>
              <a:t> is “black tea latte”, comprised of Ceylon black tea, </a:t>
            </a:r>
            <a:r>
              <a:rPr lang="en-US" sz="1400" kern="100" dirty="0" err="1">
                <a:effectLst/>
                <a:latin typeface="Arial" panose="020B0604020202020204" pitchFamily="34" charset="0"/>
                <a:ea typeface="Times New Roman" panose="02020603050405020304" pitchFamily="18" charset="0"/>
                <a:cs typeface="Arial" panose="020B0604020202020204" pitchFamily="34" charset="0"/>
              </a:rPr>
              <a:t>Zelanian</a:t>
            </a:r>
            <a:r>
              <a:rPr lang="en-US" sz="1400" kern="100" dirty="0">
                <a:effectLst/>
                <a:latin typeface="Arial" panose="020B0604020202020204" pitchFamily="34" charset="0"/>
                <a:ea typeface="Times New Roman" panose="02020603050405020304" pitchFamily="18" charset="0"/>
                <a:cs typeface="Arial" panose="020B0604020202020204" pitchFamily="34" charset="0"/>
              </a:rPr>
              <a:t> Anchor whipping cream and American pecans. On the top of the paper cup is Anchor whipping cream with pecans. Black tea latte emphasizes both milk and tea, with each flavor balanced pretty well.</a:t>
            </a:r>
            <a:endParaRPr lang="de-DE" sz="1400" kern="100" dirty="0">
              <a:effectLst/>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1149575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610C64-73B9-484F-9FDE-491E06499119}"/>
              </a:ext>
            </a:extLst>
          </p:cNvPr>
          <p:cNvSpPr>
            <a:spLocks noGrp="1"/>
          </p:cNvSpPr>
          <p:nvPr>
            <p:ph type="title"/>
          </p:nvPr>
        </p:nvSpPr>
        <p:spPr/>
        <p:txBody>
          <a:bodyPr/>
          <a:lstStyle/>
          <a:p>
            <a:r>
              <a:rPr lang="de-DE" dirty="0"/>
              <a:t>Milk Tea</a:t>
            </a:r>
          </a:p>
        </p:txBody>
      </p:sp>
      <p:sp>
        <p:nvSpPr>
          <p:cNvPr id="3" name="Inhaltsplatzhalter 2">
            <a:extLst>
              <a:ext uri="{FF2B5EF4-FFF2-40B4-BE49-F238E27FC236}">
                <a16:creationId xmlns:a16="http://schemas.microsoft.com/office/drawing/2014/main" id="{F140ADCD-D2D7-499B-803C-763577E84CED}"/>
              </a:ext>
            </a:extLst>
          </p:cNvPr>
          <p:cNvSpPr>
            <a:spLocks noGrp="1"/>
          </p:cNvSpPr>
          <p:nvPr>
            <p:ph idx="1"/>
          </p:nvPr>
        </p:nvSpPr>
        <p:spPr/>
        <p:txBody>
          <a:bodyPr>
            <a:noAutofit/>
          </a:bodyPr>
          <a:lstStyle/>
          <a:p>
            <a:pPr marL="0" indent="0" algn="just">
              <a:spcAft>
                <a:spcPts val="600"/>
              </a:spcAft>
              <a:buNone/>
            </a:pPr>
            <a:r>
              <a:rPr lang="en-US" sz="1400" b="1" kern="100" dirty="0">
                <a:effectLst/>
                <a:latin typeface="Arial" panose="020B0604020202020204" pitchFamily="34" charset="0"/>
                <a:ea typeface="Times New Roman" panose="02020603050405020304" pitchFamily="18" charset="0"/>
                <a:cs typeface="Arial" panose="020B0604020202020204" pitchFamily="34" charset="0"/>
              </a:rPr>
              <a:t>2. Hong Kong-style milk tea</a:t>
            </a:r>
            <a:endParaRPr lang="de-DE" sz="1400" kern="100" dirty="0">
              <a:effectLst/>
              <a:latin typeface="Arial" panose="020B0604020202020204" pitchFamily="34" charset="0"/>
              <a:ea typeface="SimSun" panose="02010600030101010101" pitchFamily="2" charset="-122"/>
              <a:cs typeface="Arial" panose="020B0604020202020204" pitchFamily="34" charset="0"/>
            </a:endParaRPr>
          </a:p>
          <a:p>
            <a:pPr marL="0" indent="0" algn="just">
              <a:spcAft>
                <a:spcPts val="600"/>
              </a:spcAft>
              <a:buNone/>
            </a:pPr>
            <a:r>
              <a:rPr lang="en-US" sz="1400" kern="100" dirty="0">
                <a:effectLst/>
                <a:latin typeface="Arial" panose="020B0604020202020204" pitchFamily="34" charset="0"/>
                <a:ea typeface="Times New Roman" panose="02020603050405020304" pitchFamily="18" charset="0"/>
                <a:cs typeface="Arial" panose="020B0604020202020204" pitchFamily="34" charset="0"/>
              </a:rPr>
              <a:t>The inventor of Hong Kong-style milk tea is Lin </a:t>
            </a:r>
            <a:r>
              <a:rPr lang="en-US" sz="1400" kern="100" dirty="0" err="1">
                <a:effectLst/>
                <a:latin typeface="Arial" panose="020B0604020202020204" pitchFamily="34" charset="0"/>
                <a:ea typeface="Times New Roman" panose="02020603050405020304" pitchFamily="18" charset="0"/>
                <a:cs typeface="Arial" panose="020B0604020202020204" pitchFamily="34" charset="0"/>
              </a:rPr>
              <a:t>Muhe</a:t>
            </a:r>
            <a:r>
              <a:rPr lang="en-US" sz="1400" kern="100" dirty="0">
                <a:effectLst/>
                <a:latin typeface="Arial" panose="020B0604020202020204" pitchFamily="34" charset="0"/>
                <a:ea typeface="Times New Roman" panose="02020603050405020304" pitchFamily="18" charset="0"/>
                <a:cs typeface="Arial" panose="020B0604020202020204" pitchFamily="34" charset="0"/>
              </a:rPr>
              <a:t>, the founder of the time-honored brand </a:t>
            </a:r>
            <a:r>
              <a:rPr lang="en-US" sz="1400" kern="100" dirty="0" err="1">
                <a:effectLst/>
                <a:latin typeface="Arial" panose="020B0604020202020204" pitchFamily="34" charset="0"/>
                <a:ea typeface="Times New Roman" panose="02020603050405020304" pitchFamily="18" charset="0"/>
                <a:cs typeface="Arial" panose="020B0604020202020204" pitchFamily="34" charset="0"/>
              </a:rPr>
              <a:t>Lanfangyuan</a:t>
            </a:r>
            <a:r>
              <a:rPr lang="en-US" sz="1400" kern="100" dirty="0">
                <a:effectLst/>
                <a:latin typeface="Arial" panose="020B0604020202020204" pitchFamily="34" charset="0"/>
                <a:ea typeface="Times New Roman" panose="02020603050405020304" pitchFamily="18" charset="0"/>
                <a:cs typeface="Arial" panose="020B0604020202020204" pitchFamily="34" charset="0"/>
              </a:rPr>
              <a:t> in Central, Hong Kong. The 81-year-old "Father of Hong Kong-style milk tea" has never used silk stockings to make tea. When </a:t>
            </a:r>
            <a:r>
              <a:rPr lang="en-US" sz="1400" kern="100" dirty="0" err="1">
                <a:effectLst/>
                <a:latin typeface="Arial" panose="020B0604020202020204" pitchFamily="34" charset="0"/>
                <a:ea typeface="Times New Roman" panose="02020603050405020304" pitchFamily="18" charset="0"/>
                <a:cs typeface="Arial" panose="020B0604020202020204" pitchFamily="34" charset="0"/>
              </a:rPr>
              <a:t>Lanfangyuan</a:t>
            </a:r>
            <a:r>
              <a:rPr lang="en-US" sz="1400" kern="100" dirty="0">
                <a:effectLst/>
                <a:latin typeface="Arial" panose="020B0604020202020204" pitchFamily="34" charset="0"/>
                <a:ea typeface="Times New Roman" panose="02020603050405020304" pitchFamily="18" charset="0"/>
                <a:cs typeface="Arial" panose="020B0604020202020204" pitchFamily="34" charset="0"/>
              </a:rPr>
              <a:t> was firstly opened, silk stockings were not yet fashionable in Hong Kong. When Lin </a:t>
            </a:r>
            <a:r>
              <a:rPr lang="en-US" sz="1400" kern="100" dirty="0" err="1">
                <a:effectLst/>
                <a:latin typeface="Arial" panose="020B0604020202020204" pitchFamily="34" charset="0"/>
                <a:ea typeface="Times New Roman" panose="02020603050405020304" pitchFamily="18" charset="0"/>
                <a:cs typeface="Arial" panose="020B0604020202020204" pitchFamily="34" charset="0"/>
              </a:rPr>
              <a:t>Muhe</a:t>
            </a:r>
            <a:r>
              <a:rPr lang="en-US" sz="1400" kern="100" dirty="0">
                <a:effectLst/>
                <a:latin typeface="Arial" panose="020B0604020202020204" pitchFamily="34" charset="0"/>
                <a:ea typeface="Times New Roman" panose="02020603050405020304" pitchFamily="18" charset="0"/>
                <a:cs typeface="Arial" panose="020B0604020202020204" pitchFamily="34" charset="0"/>
              </a:rPr>
              <a:t> was about 10 years old, he worked in Hong Kong, with his wife and a clerk opened </a:t>
            </a:r>
            <a:r>
              <a:rPr lang="en-US" sz="1400" kern="100" dirty="0" err="1">
                <a:effectLst/>
                <a:latin typeface="Arial" panose="020B0604020202020204" pitchFamily="34" charset="0"/>
                <a:ea typeface="Times New Roman" panose="02020603050405020304" pitchFamily="18" charset="0"/>
                <a:cs typeface="Arial" panose="020B0604020202020204" pitchFamily="34" charset="0"/>
              </a:rPr>
              <a:t>Lanfangyuan</a:t>
            </a:r>
            <a:r>
              <a:rPr lang="en-US" sz="1400" kern="100" dirty="0">
                <a:effectLst/>
                <a:latin typeface="Arial" panose="020B0604020202020204" pitchFamily="34" charset="0"/>
                <a:ea typeface="Times New Roman" panose="02020603050405020304" pitchFamily="18" charset="0"/>
                <a:cs typeface="Arial" panose="020B0604020202020204" pitchFamily="34" charset="0"/>
              </a:rPr>
              <a:t> Food Stall in </a:t>
            </a:r>
            <a:r>
              <a:rPr lang="en-US" sz="1400" kern="100" dirty="0" err="1">
                <a:effectLst/>
                <a:latin typeface="Arial" panose="020B0604020202020204" pitchFamily="34" charset="0"/>
                <a:ea typeface="Times New Roman" panose="02020603050405020304" pitchFamily="18" charset="0"/>
                <a:cs typeface="Arial" panose="020B0604020202020204" pitchFamily="34" charset="0"/>
              </a:rPr>
              <a:t>Baihua</a:t>
            </a:r>
            <a:r>
              <a:rPr lang="en-US" sz="1400" kern="100" dirty="0">
                <a:effectLst/>
                <a:latin typeface="Arial" panose="020B0604020202020204" pitchFamily="34" charset="0"/>
                <a:ea typeface="Times New Roman" panose="02020603050405020304" pitchFamily="18" charset="0"/>
                <a:cs typeface="Arial" panose="020B0604020202020204" pitchFamily="34" charset="0"/>
              </a:rPr>
              <a:t> Street of Central in 1952. During those days, the small stall always attracted nearby dockers every afternoon, who enjoyed themselves watching Lin </a:t>
            </a:r>
            <a:r>
              <a:rPr lang="en-US" sz="1400" kern="100" dirty="0" err="1">
                <a:effectLst/>
                <a:latin typeface="Arial" panose="020B0604020202020204" pitchFamily="34" charset="0"/>
                <a:ea typeface="Times New Roman" panose="02020603050405020304" pitchFamily="18" charset="0"/>
                <a:cs typeface="Arial" panose="020B0604020202020204" pitchFamily="34" charset="0"/>
              </a:rPr>
              <a:t>Muhe</a:t>
            </a:r>
            <a:r>
              <a:rPr lang="en-US" sz="1400" kern="100" dirty="0">
                <a:effectLst/>
                <a:latin typeface="Arial" panose="020B0604020202020204" pitchFamily="34" charset="0"/>
                <a:ea typeface="Times New Roman" panose="02020603050405020304" pitchFamily="18" charset="0"/>
                <a:cs typeface="Arial" panose="020B0604020202020204" pitchFamily="34" charset="0"/>
              </a:rPr>
              <a:t> and his colleagues washing their tea bags to and </a:t>
            </a:r>
            <a:r>
              <a:rPr lang="en-US" sz="1400" kern="100" dirty="0" err="1">
                <a:effectLst/>
                <a:latin typeface="Arial" panose="020B0604020202020204" pitchFamily="34" charset="0"/>
                <a:ea typeface="Times New Roman" panose="02020603050405020304" pitchFamily="18" charset="0"/>
                <a:cs typeface="Arial" panose="020B0604020202020204" pitchFamily="34" charset="0"/>
              </a:rPr>
              <a:t>fro</a:t>
            </a:r>
            <a:r>
              <a:rPr lang="en-US" sz="1400" kern="100" dirty="0">
                <a:effectLst/>
                <a:latin typeface="Arial" panose="020B0604020202020204" pitchFamily="34" charset="0"/>
                <a:ea typeface="Times New Roman" panose="02020603050405020304" pitchFamily="18" charset="0"/>
                <a:cs typeface="Arial" panose="020B0604020202020204" pitchFamily="34" charset="0"/>
              </a:rPr>
              <a:t>. When they saw the brown color of tea bags, they thought it was silk stockings. After that, they would shout "a cup of silk stockings milk tea". This is the origin of silk stockings milk tea(currently Hong Kong-style milk tea).</a:t>
            </a:r>
            <a:r>
              <a:rPr lang="zh-CN" sz="1400" kern="100" dirty="0">
                <a:effectLst/>
                <a:latin typeface="Arial" panose="020B0604020202020204" pitchFamily="34" charset="0"/>
                <a:ea typeface="Microsoft YaHei" panose="020B0503020204020204" pitchFamily="34" charset="-122"/>
                <a:cs typeface="Arial" panose="020B0604020202020204" pitchFamily="34" charset="0"/>
              </a:rPr>
              <a:t>（《百度百科</a:t>
            </a:r>
            <a:r>
              <a:rPr lang="en-US" sz="1400" kern="100" dirty="0">
                <a:effectLst/>
                <a:latin typeface="Arial" panose="020B0604020202020204" pitchFamily="34" charset="0"/>
                <a:ea typeface="Times New Roman" panose="02020603050405020304" pitchFamily="18" charset="0"/>
                <a:cs typeface="Arial" panose="020B0604020202020204" pitchFamily="34" charset="0"/>
              </a:rPr>
              <a:t>——</a:t>
            </a:r>
            <a:r>
              <a:rPr lang="zh-CN" sz="1400" kern="100" dirty="0">
                <a:effectLst/>
                <a:latin typeface="Arial" panose="020B0604020202020204" pitchFamily="34" charset="0"/>
                <a:ea typeface="Microsoft YaHei" panose="020B0503020204020204" pitchFamily="34" charset="-122"/>
                <a:cs typeface="Arial" panose="020B0604020202020204" pitchFamily="34" charset="0"/>
              </a:rPr>
              <a:t>丝袜奶茶》</a:t>
            </a:r>
            <a:r>
              <a:rPr lang="en-US" sz="1400" kern="100" dirty="0">
                <a:effectLst/>
                <a:latin typeface="Arial" panose="020B0604020202020204" pitchFamily="34" charset="0"/>
                <a:ea typeface="Times New Roman" panose="02020603050405020304" pitchFamily="18" charset="0"/>
                <a:cs typeface="Arial" panose="020B0604020202020204" pitchFamily="34" charset="0"/>
              </a:rPr>
              <a:t>)</a:t>
            </a:r>
            <a:endParaRPr lang="de-DE" sz="1400" kern="100" dirty="0">
              <a:effectLst/>
              <a:latin typeface="Arial" panose="020B0604020202020204" pitchFamily="34" charset="0"/>
              <a:ea typeface="SimSun" panose="02010600030101010101" pitchFamily="2" charset="-122"/>
              <a:cs typeface="Arial" panose="020B0604020202020204" pitchFamily="34" charset="0"/>
            </a:endParaRPr>
          </a:p>
          <a:p>
            <a:pPr marL="0" indent="0" algn="just">
              <a:spcAft>
                <a:spcPts val="600"/>
              </a:spcAft>
              <a:buNone/>
            </a:pPr>
            <a:r>
              <a:rPr lang="en-US" sz="1400" b="1" kern="100" dirty="0">
                <a:effectLst/>
                <a:latin typeface="Arial" panose="020B0604020202020204" pitchFamily="34" charset="0"/>
                <a:ea typeface="Times New Roman" panose="02020603050405020304" pitchFamily="18" charset="0"/>
                <a:cs typeface="Arial" panose="020B0604020202020204" pitchFamily="34" charset="0"/>
              </a:rPr>
              <a:t>3.Indian Masala Chai</a:t>
            </a:r>
            <a:endParaRPr lang="de-DE" sz="1400" kern="100" dirty="0">
              <a:effectLst/>
              <a:latin typeface="Arial" panose="020B0604020202020204" pitchFamily="34" charset="0"/>
              <a:ea typeface="SimSun" panose="02010600030101010101" pitchFamily="2" charset="-122"/>
              <a:cs typeface="Arial" panose="020B0604020202020204" pitchFamily="34" charset="0"/>
            </a:endParaRPr>
          </a:p>
          <a:p>
            <a:pPr marL="0" indent="0" algn="just">
              <a:spcAft>
                <a:spcPts val="600"/>
              </a:spcAft>
              <a:buNone/>
            </a:pPr>
            <a:r>
              <a:rPr lang="en-US" sz="1400" kern="100" dirty="0">
                <a:effectLst/>
                <a:latin typeface="Arial" panose="020B0604020202020204" pitchFamily="34" charset="0"/>
                <a:ea typeface="Times New Roman" panose="02020603050405020304" pitchFamily="18" charset="0"/>
                <a:cs typeface="Arial" panose="020B0604020202020204" pitchFamily="34" charset="0"/>
              </a:rPr>
              <a:t>Authentic Masala Chai can only be drunk in India, which is cooked by delicate handicrafts. Due to the addition of various spices, the taste is strong, mellow, hot and spicy at the beginning. However, if the flavor is slightly changed, it will be sweet or spicy, or the various flavors will react with each other. It is just as confusing as Indian curry, but pretty fascinating. Maybe this is what Masala Chai should be. Drinking Indian milk tea is not only a baptism to taste, but also a return to primitive nature.</a:t>
            </a:r>
            <a:r>
              <a:rPr lang="zh-CN" sz="1400" kern="100" dirty="0">
                <a:effectLst/>
                <a:latin typeface="Arial" panose="020B0604020202020204" pitchFamily="34" charset="0"/>
                <a:ea typeface="Microsoft YaHei" panose="020B0503020204020204" pitchFamily="34" charset="-122"/>
                <a:cs typeface="Arial" panose="020B0604020202020204" pitchFamily="34" charset="0"/>
              </a:rPr>
              <a:t>（《世界著名奶茶大全》</a:t>
            </a:r>
            <a:r>
              <a:rPr lang="zh-CN" sz="1400" kern="100" dirty="0">
                <a:effectLst/>
                <a:latin typeface="Arial" panose="020B0604020202020204" pitchFamily="34" charset="0"/>
                <a:ea typeface="Times New Roman" panose="02020603050405020304" pitchFamily="18" charset="0"/>
                <a:cs typeface="Arial" panose="020B0604020202020204" pitchFamily="34" charset="0"/>
              </a:rPr>
              <a:t> </a:t>
            </a:r>
            <a:r>
              <a:rPr lang="zh-CN" sz="1400" kern="100" dirty="0">
                <a:effectLst/>
                <a:latin typeface="Arial" panose="020B0604020202020204" pitchFamily="34" charset="0"/>
                <a:ea typeface="Microsoft YaHei" panose="020B0503020204020204" pitchFamily="34" charset="-122"/>
                <a:cs typeface="Arial" panose="020B0604020202020204" pitchFamily="34" charset="0"/>
              </a:rPr>
              <a:t>厨影美食）</a:t>
            </a:r>
            <a:endParaRPr lang="de-DE" sz="1400" kern="100" dirty="0">
              <a:effectLst/>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7506086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610C64-73B9-484F-9FDE-491E06499119}"/>
              </a:ext>
            </a:extLst>
          </p:cNvPr>
          <p:cNvSpPr>
            <a:spLocks noGrp="1"/>
          </p:cNvSpPr>
          <p:nvPr>
            <p:ph type="title"/>
          </p:nvPr>
        </p:nvSpPr>
        <p:spPr/>
        <p:txBody>
          <a:bodyPr/>
          <a:lstStyle/>
          <a:p>
            <a:r>
              <a:rPr lang="de-DE" dirty="0"/>
              <a:t>Milk Tea</a:t>
            </a:r>
          </a:p>
        </p:txBody>
      </p:sp>
      <p:sp>
        <p:nvSpPr>
          <p:cNvPr id="3" name="Inhaltsplatzhalter 2">
            <a:extLst>
              <a:ext uri="{FF2B5EF4-FFF2-40B4-BE49-F238E27FC236}">
                <a16:creationId xmlns:a16="http://schemas.microsoft.com/office/drawing/2014/main" id="{F140ADCD-D2D7-499B-803C-763577E84CED}"/>
              </a:ext>
            </a:extLst>
          </p:cNvPr>
          <p:cNvSpPr>
            <a:spLocks noGrp="1"/>
          </p:cNvSpPr>
          <p:nvPr>
            <p:ph idx="1"/>
          </p:nvPr>
        </p:nvSpPr>
        <p:spPr/>
        <p:txBody>
          <a:bodyPr>
            <a:noAutofit/>
          </a:bodyPr>
          <a:lstStyle/>
          <a:p>
            <a:pPr marL="0" indent="0" algn="just">
              <a:spcAft>
                <a:spcPts val="600"/>
              </a:spcAft>
              <a:buNone/>
            </a:pPr>
            <a:r>
              <a:rPr lang="en-US" sz="1400" b="1" kern="100" dirty="0" err="1">
                <a:effectLst/>
                <a:latin typeface="Arial" panose="020B0604020202020204" pitchFamily="34" charset="0"/>
                <a:ea typeface="Times New Roman" panose="02020603050405020304" pitchFamily="18" charset="0"/>
                <a:cs typeface="Arial" panose="020B0604020202020204" pitchFamily="34" charset="0"/>
              </a:rPr>
              <a:t>C.Milk</a:t>
            </a:r>
            <a:r>
              <a:rPr lang="en-US" sz="1400" b="1" kern="100" dirty="0">
                <a:effectLst/>
                <a:latin typeface="Arial" panose="020B0604020202020204" pitchFamily="34" charset="0"/>
                <a:ea typeface="Times New Roman" panose="02020603050405020304" pitchFamily="18" charset="0"/>
                <a:cs typeface="Arial" panose="020B0604020202020204" pitchFamily="34" charset="0"/>
              </a:rPr>
              <a:t> Tea and Health</a:t>
            </a:r>
            <a:endParaRPr lang="de-DE" sz="1400" kern="100" dirty="0">
              <a:effectLst/>
              <a:latin typeface="Arial" panose="020B0604020202020204" pitchFamily="34" charset="0"/>
              <a:ea typeface="SimSun" panose="02010600030101010101" pitchFamily="2" charset="-122"/>
              <a:cs typeface="Arial" panose="020B0604020202020204" pitchFamily="34" charset="0"/>
            </a:endParaRPr>
          </a:p>
          <a:p>
            <a:pPr marL="0" indent="0" algn="just">
              <a:spcAft>
                <a:spcPts val="600"/>
              </a:spcAft>
              <a:buNone/>
            </a:pPr>
            <a:r>
              <a:rPr lang="en-US" sz="1400" b="1" kern="100" dirty="0">
                <a:effectLst/>
                <a:latin typeface="Arial" panose="020B0604020202020204" pitchFamily="34" charset="0"/>
                <a:ea typeface="Times New Roman" panose="02020603050405020304" pitchFamily="18" charset="0"/>
                <a:cs typeface="Arial" panose="020B0604020202020204" pitchFamily="34" charset="0"/>
              </a:rPr>
              <a:t>1.Advantages</a:t>
            </a:r>
            <a:endParaRPr lang="de-DE" sz="1400" kern="100" dirty="0">
              <a:effectLst/>
              <a:latin typeface="Arial" panose="020B0604020202020204" pitchFamily="34" charset="0"/>
              <a:ea typeface="SimSun" panose="02010600030101010101" pitchFamily="2" charset="-122"/>
              <a:cs typeface="Arial" panose="020B0604020202020204" pitchFamily="34" charset="0"/>
            </a:endParaRPr>
          </a:p>
          <a:p>
            <a:pPr marL="0" indent="0" algn="just">
              <a:spcAft>
                <a:spcPts val="600"/>
              </a:spcAft>
              <a:buNone/>
            </a:pPr>
            <a:r>
              <a:rPr lang="en-US" sz="1400" kern="100" dirty="0">
                <a:effectLst/>
                <a:latin typeface="Arial" panose="020B0604020202020204" pitchFamily="34" charset="0"/>
                <a:ea typeface="Times New Roman" panose="02020603050405020304" pitchFamily="18" charset="0"/>
                <a:cs typeface="Arial" panose="020B0604020202020204" pitchFamily="34" charset="0"/>
              </a:rPr>
              <a:t>Drinking milk tea can quickly supplement sugar, increase body energy, mitigate fatigue and improve working efficiency.</a:t>
            </a:r>
            <a:endParaRPr lang="de-DE" sz="1400" kern="100" dirty="0">
              <a:effectLst/>
              <a:latin typeface="Arial" panose="020B0604020202020204" pitchFamily="34" charset="0"/>
              <a:ea typeface="SimSun" panose="02010600030101010101" pitchFamily="2" charset="-122"/>
              <a:cs typeface="Arial" panose="020B0604020202020204" pitchFamily="34" charset="0"/>
            </a:endParaRPr>
          </a:p>
          <a:p>
            <a:pPr marL="0" indent="0" algn="just">
              <a:spcAft>
                <a:spcPts val="600"/>
              </a:spcAft>
              <a:buNone/>
            </a:pPr>
            <a:r>
              <a:rPr lang="en-US" sz="1400" b="1" kern="100" dirty="0">
                <a:effectLst/>
                <a:latin typeface="Arial" panose="020B0604020202020204" pitchFamily="34" charset="0"/>
                <a:ea typeface="Times New Roman" panose="02020603050405020304" pitchFamily="18" charset="0"/>
                <a:cs typeface="Arial" panose="020B0604020202020204" pitchFamily="34" charset="0"/>
              </a:rPr>
              <a:t>2.Disadvantages</a:t>
            </a:r>
            <a:endParaRPr lang="de-DE" sz="1400" kern="100" dirty="0">
              <a:effectLst/>
              <a:latin typeface="Arial" panose="020B0604020202020204" pitchFamily="34" charset="0"/>
              <a:ea typeface="SimSun" panose="02010600030101010101" pitchFamily="2" charset="-122"/>
              <a:cs typeface="Arial" panose="020B0604020202020204" pitchFamily="34" charset="0"/>
            </a:endParaRPr>
          </a:p>
          <a:p>
            <a:pPr marL="0" indent="0" algn="just">
              <a:spcAft>
                <a:spcPts val="600"/>
              </a:spcAft>
              <a:buNone/>
            </a:pPr>
            <a:r>
              <a:rPr lang="en-US" sz="1400" kern="100" dirty="0">
                <a:effectLst/>
                <a:latin typeface="Arial" panose="020B0604020202020204" pitchFamily="34" charset="0"/>
                <a:ea typeface="Times New Roman" panose="02020603050405020304" pitchFamily="18" charset="0"/>
                <a:cs typeface="Arial" panose="020B0604020202020204" pitchFamily="34" charset="0"/>
              </a:rPr>
              <a:t>Drinking too much milk tea will increase the possibility of getting fat. It will also increase cholesterol, and even lead to hyperlipidemia and hyperglycemia, doing harm to liver and kidney, increasing risks of </a:t>
            </a:r>
            <a:r>
              <a:rPr lang="en-US" sz="1400" kern="100" dirty="0" err="1">
                <a:effectLst/>
                <a:latin typeface="Arial" panose="020B0604020202020204" pitchFamily="34" charset="0"/>
                <a:ea typeface="Times New Roman" panose="02020603050405020304" pitchFamily="18" charset="0"/>
                <a:cs typeface="Arial" panose="020B0604020202020204" pitchFamily="34" charset="0"/>
              </a:rPr>
              <a:t>angiocardiopathy</a:t>
            </a:r>
            <a:r>
              <a:rPr lang="en-US" sz="1400" kern="100" dirty="0">
                <a:effectLst/>
                <a:latin typeface="Arial" panose="020B0604020202020204" pitchFamily="34" charset="0"/>
                <a:ea typeface="Times New Roman" panose="02020603050405020304" pitchFamily="18" charset="0"/>
                <a:cs typeface="Arial" panose="020B0604020202020204" pitchFamily="34" charset="0"/>
              </a:rPr>
              <a:t>, thus affecting study and memory, and damaging normal gastrointestinal function. It will even cause cancer if drunk for a long time.</a:t>
            </a:r>
          </a:p>
          <a:p>
            <a:pPr marL="0" indent="0" algn="just">
              <a:spcAft>
                <a:spcPts val="600"/>
              </a:spcAft>
              <a:buNone/>
            </a:pPr>
            <a:endParaRPr lang="en-US" sz="1400" kern="100" dirty="0">
              <a:latin typeface="Arial" panose="020B0604020202020204" pitchFamily="34" charset="0"/>
              <a:ea typeface="SimSun" panose="02010600030101010101" pitchFamily="2" charset="-122"/>
              <a:cs typeface="Arial" panose="020B0604020202020204" pitchFamily="34" charset="0"/>
            </a:endParaRPr>
          </a:p>
          <a:p>
            <a:pPr marL="0" indent="0" algn="just">
              <a:spcAft>
                <a:spcPts val="600"/>
              </a:spcAft>
              <a:buNone/>
            </a:pPr>
            <a:r>
              <a:rPr lang="en-US" sz="1400" b="1" kern="100" dirty="0">
                <a:effectLst/>
                <a:latin typeface="Arial" panose="020B0604020202020204" pitchFamily="34" charset="0"/>
                <a:ea typeface="Times New Roman" panose="02020603050405020304" pitchFamily="18" charset="0"/>
                <a:cs typeface="Arial" panose="020B0604020202020204" pitchFamily="34" charset="0"/>
              </a:rPr>
              <a:t>References</a:t>
            </a:r>
            <a:endParaRPr lang="de-DE" sz="1400" kern="100" dirty="0">
              <a:effectLst/>
              <a:latin typeface="Arial" panose="020B0604020202020204" pitchFamily="34" charset="0"/>
              <a:ea typeface="SimSun" panose="02010600030101010101" pitchFamily="2" charset="-122"/>
              <a:cs typeface="Arial" panose="020B0604020202020204" pitchFamily="34" charset="0"/>
            </a:endParaRPr>
          </a:p>
          <a:p>
            <a:pPr marL="0" indent="0" algn="just">
              <a:spcAft>
                <a:spcPts val="600"/>
              </a:spcAft>
              <a:buNone/>
            </a:pPr>
            <a:r>
              <a:rPr lang="en-US" sz="1400" kern="100" dirty="0">
                <a:effectLst/>
                <a:latin typeface="Arial" panose="020B0604020202020204" pitchFamily="34" charset="0"/>
                <a:ea typeface="Times New Roman" panose="02020603050405020304" pitchFamily="18" charset="0"/>
                <a:cs typeface="Arial" panose="020B0604020202020204" pitchFamily="34" charset="0"/>
              </a:rPr>
              <a:t>1.</a:t>
            </a:r>
            <a:r>
              <a:rPr lang="zh-CN" sz="1400" kern="100" dirty="0">
                <a:effectLst/>
                <a:latin typeface="Arial" panose="020B0604020202020204" pitchFamily="34" charset="0"/>
                <a:ea typeface="Microsoft YaHei" panose="020B0503020204020204" pitchFamily="34" charset="-122"/>
                <a:cs typeface="Arial" panose="020B0604020202020204" pitchFamily="34" charset="0"/>
              </a:rPr>
              <a:t>李欣童</a:t>
            </a:r>
            <a:r>
              <a:rPr lang="en-US" sz="1400" kern="100" dirty="0">
                <a:effectLst/>
                <a:latin typeface="Arial" panose="020B0604020202020204" pitchFamily="34" charset="0"/>
                <a:ea typeface="Times New Roman" panose="02020603050405020304" pitchFamily="18" charset="0"/>
                <a:cs typeface="Arial" panose="020B0604020202020204" pitchFamily="34" charset="0"/>
              </a:rPr>
              <a:t>.</a:t>
            </a:r>
            <a:r>
              <a:rPr lang="zh-CN" sz="1400" kern="100" dirty="0">
                <a:effectLst/>
                <a:latin typeface="Arial" panose="020B0604020202020204" pitchFamily="34" charset="0"/>
                <a:ea typeface="Microsoft YaHei" panose="020B0503020204020204" pitchFamily="34" charset="-122"/>
                <a:cs typeface="Arial" panose="020B0604020202020204" pitchFamily="34" charset="0"/>
              </a:rPr>
              <a:t>（</a:t>
            </a:r>
            <a:r>
              <a:rPr lang="en-US" sz="1400" kern="100" dirty="0">
                <a:effectLst/>
                <a:latin typeface="Arial" panose="020B0604020202020204" pitchFamily="34" charset="0"/>
                <a:ea typeface="Times New Roman" panose="02020603050405020304" pitchFamily="18" charset="0"/>
                <a:cs typeface="Arial" panose="020B0604020202020204" pitchFamily="34" charset="0"/>
              </a:rPr>
              <a:t>2020</a:t>
            </a:r>
            <a:r>
              <a:rPr lang="zh-CN" sz="1400" kern="100" dirty="0">
                <a:effectLst/>
                <a:latin typeface="Arial" panose="020B0604020202020204" pitchFamily="34" charset="0"/>
                <a:ea typeface="Microsoft YaHei" panose="020B0503020204020204" pitchFamily="34" charset="-122"/>
                <a:cs typeface="Arial" panose="020B0604020202020204" pitchFamily="34" charset="0"/>
              </a:rPr>
              <a:t>）浅谈台湾奶茶文化的三十年变迁</a:t>
            </a:r>
            <a:r>
              <a:rPr lang="en-US" sz="1400" kern="100" dirty="0">
                <a:effectLst/>
                <a:latin typeface="Arial" panose="020B0604020202020204" pitchFamily="34" charset="0"/>
                <a:ea typeface="Times New Roman" panose="02020603050405020304" pitchFamily="18" charset="0"/>
                <a:cs typeface="Arial" panose="020B0604020202020204" pitchFamily="34" charset="0"/>
              </a:rPr>
              <a:t>.</a:t>
            </a:r>
            <a:r>
              <a:rPr lang="zh-CN" sz="1400" kern="100" dirty="0">
                <a:effectLst/>
                <a:latin typeface="Arial" panose="020B0604020202020204" pitchFamily="34" charset="0"/>
                <a:ea typeface="Microsoft YaHei" panose="020B0503020204020204" pitchFamily="34" charset="-122"/>
                <a:cs typeface="Arial" panose="020B0604020202020204" pitchFamily="34" charset="0"/>
              </a:rPr>
              <a:t>传播力研究</a:t>
            </a:r>
            <a:r>
              <a:rPr lang="en-US" sz="1400" kern="100" dirty="0">
                <a:effectLst/>
                <a:latin typeface="Arial" panose="020B0604020202020204" pitchFamily="34" charset="0"/>
                <a:ea typeface="Times New Roman" panose="02020603050405020304" pitchFamily="18" charset="0"/>
                <a:cs typeface="Arial" panose="020B0604020202020204" pitchFamily="34" charset="0"/>
              </a:rPr>
              <a:t>,4(14)14-15</a:t>
            </a:r>
            <a:endParaRPr lang="de-DE" sz="1400" kern="100" dirty="0">
              <a:effectLst/>
              <a:latin typeface="Arial" panose="020B0604020202020204" pitchFamily="34" charset="0"/>
              <a:ea typeface="SimSun" panose="02010600030101010101" pitchFamily="2" charset="-122"/>
              <a:cs typeface="Arial" panose="020B0604020202020204" pitchFamily="34" charset="0"/>
            </a:endParaRPr>
          </a:p>
          <a:p>
            <a:pPr marL="0" indent="0" algn="just">
              <a:spcAft>
                <a:spcPts val="600"/>
              </a:spcAft>
              <a:buNone/>
            </a:pPr>
            <a:r>
              <a:rPr lang="en-US" sz="1400" kern="100" dirty="0">
                <a:effectLst/>
                <a:latin typeface="Arial" panose="020B0604020202020204" pitchFamily="34" charset="0"/>
                <a:ea typeface="Times New Roman" panose="02020603050405020304" pitchFamily="18" charset="0"/>
                <a:cs typeface="Arial" panose="020B0604020202020204" pitchFamily="34" charset="0"/>
              </a:rPr>
              <a:t>2.</a:t>
            </a:r>
            <a:r>
              <a:rPr lang="zh-CN" sz="1400" kern="100" dirty="0">
                <a:effectLst/>
                <a:latin typeface="Arial" panose="020B0604020202020204" pitchFamily="34" charset="0"/>
                <a:ea typeface="Microsoft YaHei" panose="020B0503020204020204" pitchFamily="34" charset="-122"/>
                <a:cs typeface="Arial" panose="020B0604020202020204" pitchFamily="34" charset="0"/>
              </a:rPr>
              <a:t>《世界著名奶茶大全》</a:t>
            </a:r>
            <a:r>
              <a:rPr lang="zh-CN" sz="1400" kern="100" dirty="0">
                <a:effectLst/>
                <a:latin typeface="Arial" panose="020B0604020202020204" pitchFamily="34" charset="0"/>
                <a:ea typeface="Times New Roman" panose="02020603050405020304" pitchFamily="18" charset="0"/>
                <a:cs typeface="Arial" panose="020B0604020202020204" pitchFamily="34" charset="0"/>
              </a:rPr>
              <a:t> </a:t>
            </a:r>
            <a:r>
              <a:rPr lang="zh-CN" sz="1400" kern="100" dirty="0">
                <a:effectLst/>
                <a:latin typeface="Arial" panose="020B0604020202020204" pitchFamily="34" charset="0"/>
                <a:ea typeface="Microsoft YaHei" panose="020B0503020204020204" pitchFamily="34" charset="-122"/>
                <a:cs typeface="Arial" panose="020B0604020202020204" pitchFamily="34" charset="0"/>
              </a:rPr>
              <a:t>厨影美食</a:t>
            </a:r>
            <a:endParaRPr lang="de-DE" sz="1400" kern="100" dirty="0">
              <a:effectLst/>
              <a:latin typeface="Arial" panose="020B0604020202020204" pitchFamily="34" charset="0"/>
              <a:ea typeface="SimSun" panose="02010600030101010101" pitchFamily="2" charset="-122"/>
              <a:cs typeface="Arial" panose="020B0604020202020204" pitchFamily="34" charset="0"/>
            </a:endParaRPr>
          </a:p>
          <a:p>
            <a:pPr marL="0" indent="0" algn="just">
              <a:spcAft>
                <a:spcPts val="600"/>
              </a:spcAft>
              <a:buNone/>
            </a:pPr>
            <a:r>
              <a:rPr lang="en-US" sz="1400" kern="100" dirty="0">
                <a:effectLst/>
                <a:latin typeface="Arial" panose="020B0604020202020204" pitchFamily="34" charset="0"/>
                <a:ea typeface="Times New Roman" panose="02020603050405020304" pitchFamily="18" charset="0"/>
                <a:cs typeface="Arial" panose="020B0604020202020204" pitchFamily="34" charset="0"/>
              </a:rPr>
              <a:t>3.</a:t>
            </a:r>
            <a:r>
              <a:rPr lang="zh-CN" sz="1400" kern="100" dirty="0">
                <a:effectLst/>
                <a:latin typeface="Arial" panose="020B0604020202020204" pitchFamily="34" charset="0"/>
                <a:ea typeface="Microsoft YaHei" panose="020B0503020204020204" pitchFamily="34" charset="-122"/>
                <a:cs typeface="Arial" panose="020B0604020202020204" pitchFamily="34" charset="0"/>
              </a:rPr>
              <a:t>《百度百科</a:t>
            </a:r>
            <a:r>
              <a:rPr lang="en-US" sz="1400" kern="100" dirty="0">
                <a:effectLst/>
                <a:latin typeface="Arial" panose="020B0604020202020204" pitchFamily="34" charset="0"/>
                <a:ea typeface="Times New Roman" panose="02020603050405020304" pitchFamily="18" charset="0"/>
                <a:cs typeface="Arial" panose="020B0604020202020204" pitchFamily="34" charset="0"/>
              </a:rPr>
              <a:t>——</a:t>
            </a:r>
            <a:r>
              <a:rPr lang="zh-CN" sz="1400" kern="100" dirty="0">
                <a:effectLst/>
                <a:latin typeface="Arial" panose="020B0604020202020204" pitchFamily="34" charset="0"/>
                <a:ea typeface="Microsoft YaHei" panose="020B0503020204020204" pitchFamily="34" charset="-122"/>
                <a:cs typeface="Arial" panose="020B0604020202020204" pitchFamily="34" charset="0"/>
              </a:rPr>
              <a:t>丝袜奶茶》</a:t>
            </a:r>
            <a:endParaRPr lang="de-DE" sz="1400" kern="100" dirty="0">
              <a:effectLst/>
              <a:latin typeface="Arial" panose="020B0604020202020204" pitchFamily="34" charset="0"/>
              <a:ea typeface="SimSun" panose="02010600030101010101" pitchFamily="2" charset="-122"/>
              <a:cs typeface="Arial" panose="020B0604020202020204" pitchFamily="34" charset="0"/>
            </a:endParaRPr>
          </a:p>
          <a:p>
            <a:pPr marL="0" indent="0" algn="just">
              <a:spcAft>
                <a:spcPts val="600"/>
              </a:spcAft>
              <a:buNone/>
            </a:pPr>
            <a:r>
              <a:rPr lang="en-US" sz="1400" kern="100" dirty="0">
                <a:effectLst/>
                <a:latin typeface="Arial" panose="020B0604020202020204" pitchFamily="34" charset="0"/>
                <a:ea typeface="Times New Roman" panose="02020603050405020304" pitchFamily="18" charset="0"/>
                <a:cs typeface="Arial" panose="020B0604020202020204" pitchFamily="34" charset="0"/>
              </a:rPr>
              <a:t>4.</a:t>
            </a:r>
            <a:r>
              <a:rPr lang="zh-CN" sz="1400" kern="100" dirty="0">
                <a:effectLst/>
                <a:latin typeface="Arial" panose="020B0604020202020204" pitchFamily="34" charset="0"/>
                <a:ea typeface="Microsoft YaHei" panose="020B0503020204020204" pitchFamily="34" charset="-122"/>
                <a:cs typeface="Arial" panose="020B0604020202020204" pitchFamily="34" charset="0"/>
              </a:rPr>
              <a:t>茶颜悦色密码</a:t>
            </a:r>
            <a:r>
              <a:rPr lang="zh-CN" sz="1400" kern="100" dirty="0">
                <a:effectLst/>
                <a:latin typeface="Arial" panose="020B0604020202020204" pitchFamily="34" charset="0"/>
                <a:ea typeface="Times New Roman" panose="02020603050405020304" pitchFamily="18" charset="0"/>
                <a:cs typeface="Arial" panose="020B0604020202020204" pitchFamily="34" charset="0"/>
              </a:rPr>
              <a:t> </a:t>
            </a:r>
            <a:r>
              <a:rPr lang="zh-CN" sz="1400" kern="100" dirty="0">
                <a:effectLst/>
                <a:latin typeface="Arial" panose="020B0604020202020204" pitchFamily="34" charset="0"/>
                <a:ea typeface="Microsoft YaHei" panose="020B0503020204020204" pitchFamily="34" charset="-122"/>
                <a:cs typeface="Arial" panose="020B0604020202020204" pitchFamily="34" charset="0"/>
              </a:rPr>
              <a:t>（</a:t>
            </a:r>
            <a:r>
              <a:rPr lang="en-US" sz="1400" kern="100" dirty="0">
                <a:effectLst/>
                <a:latin typeface="Arial" panose="020B0604020202020204" pitchFamily="34" charset="0"/>
                <a:ea typeface="Times New Roman" panose="02020603050405020304" pitchFamily="18" charset="0"/>
                <a:cs typeface="Arial" panose="020B0604020202020204" pitchFamily="34" charset="0"/>
              </a:rPr>
              <a:t>2020</a:t>
            </a:r>
            <a:r>
              <a:rPr lang="zh-CN" sz="1400" kern="100" dirty="0">
                <a:effectLst/>
                <a:latin typeface="Arial" panose="020B0604020202020204" pitchFamily="34" charset="0"/>
                <a:ea typeface="Microsoft YaHei" panose="020B0503020204020204" pitchFamily="34" charset="-122"/>
                <a:cs typeface="Arial" panose="020B0604020202020204" pitchFamily="34" charset="0"/>
              </a:rPr>
              <a:t>）国企管理</a:t>
            </a:r>
            <a:r>
              <a:rPr lang="en-US" sz="1400" kern="100" dirty="0">
                <a:effectLst/>
                <a:latin typeface="Arial" panose="020B0604020202020204" pitchFamily="34" charset="0"/>
                <a:ea typeface="Times New Roman" panose="02020603050405020304" pitchFamily="18" charset="0"/>
                <a:cs typeface="Arial" panose="020B0604020202020204" pitchFamily="34" charset="0"/>
              </a:rPr>
              <a:t>,(20)68.</a:t>
            </a:r>
            <a:endParaRPr lang="de-DE" sz="1400" kern="100" dirty="0">
              <a:effectLst/>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3296357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610C64-73B9-484F-9FDE-491E06499119}"/>
              </a:ext>
            </a:extLst>
          </p:cNvPr>
          <p:cNvSpPr>
            <a:spLocks noGrp="1"/>
          </p:cNvSpPr>
          <p:nvPr>
            <p:ph type="title"/>
          </p:nvPr>
        </p:nvSpPr>
        <p:spPr/>
        <p:txBody>
          <a:bodyPr/>
          <a:lstStyle/>
          <a:p>
            <a:r>
              <a:rPr lang="de-DE" dirty="0"/>
              <a:t>Milk Tea</a:t>
            </a:r>
          </a:p>
        </p:txBody>
      </p:sp>
      <p:sp>
        <p:nvSpPr>
          <p:cNvPr id="3" name="Inhaltsplatzhalter 2">
            <a:extLst>
              <a:ext uri="{FF2B5EF4-FFF2-40B4-BE49-F238E27FC236}">
                <a16:creationId xmlns:a16="http://schemas.microsoft.com/office/drawing/2014/main" id="{F140ADCD-D2D7-499B-803C-763577E84CED}"/>
              </a:ext>
            </a:extLst>
          </p:cNvPr>
          <p:cNvSpPr>
            <a:spLocks noGrp="1"/>
          </p:cNvSpPr>
          <p:nvPr>
            <p:ph idx="1"/>
          </p:nvPr>
        </p:nvSpPr>
        <p:spPr>
          <a:xfrm>
            <a:off x="457200" y="1600200"/>
            <a:ext cx="3826768" cy="4525963"/>
          </a:xfrm>
        </p:spPr>
        <p:txBody>
          <a:bodyPr>
            <a:noAutofit/>
          </a:bodyPr>
          <a:lstStyle/>
          <a:p>
            <a:pPr marL="0" indent="0" algn="just">
              <a:spcBef>
                <a:spcPts val="0"/>
              </a:spcBef>
              <a:buNone/>
            </a:pPr>
            <a:r>
              <a:rPr lang="en-US" sz="2400" b="1" kern="100" dirty="0">
                <a:effectLst/>
                <a:latin typeface="Arial" panose="020B0604020202020204" pitchFamily="34" charset="0"/>
                <a:ea typeface="Times New Roman" panose="02020603050405020304" pitchFamily="18" charset="0"/>
                <a:cs typeface="Arial" panose="020B0604020202020204" pitchFamily="34" charset="0"/>
              </a:rPr>
              <a:t>Terms and Expressions</a:t>
            </a:r>
            <a:endParaRPr lang="de-DE" sz="2400" kern="100" dirty="0">
              <a:effectLst/>
              <a:latin typeface="Arial" panose="020B0604020202020204" pitchFamily="34" charset="0"/>
              <a:ea typeface="SimSun" panose="02010600030101010101" pitchFamily="2" charset="-122"/>
              <a:cs typeface="Arial" panose="020B0604020202020204" pitchFamily="34" charset="0"/>
            </a:endParaRPr>
          </a:p>
          <a:p>
            <a:pPr marL="0" indent="0" algn="just">
              <a:spcBef>
                <a:spcPts val="0"/>
              </a:spcBef>
              <a:buNone/>
            </a:pPr>
            <a:endParaRPr lang="en-US" sz="2400" kern="100" dirty="0">
              <a:effectLst/>
              <a:latin typeface="Arial" panose="020B0604020202020204" pitchFamily="34" charset="0"/>
              <a:ea typeface="Times New Roman" panose="02020603050405020304" pitchFamily="18" charset="0"/>
              <a:cs typeface="Arial" panose="020B0604020202020204" pitchFamily="34" charset="0"/>
            </a:endParaRPr>
          </a:p>
          <a:p>
            <a:pPr marL="0" indent="0" algn="just">
              <a:spcBef>
                <a:spcPts val="0"/>
              </a:spcBef>
              <a:buNone/>
            </a:pPr>
            <a:r>
              <a:rPr lang="en-US" sz="2400" kern="100" dirty="0">
                <a:effectLst/>
                <a:latin typeface="Arial" panose="020B0604020202020204" pitchFamily="34" charset="0"/>
                <a:ea typeface="Times New Roman" panose="02020603050405020304" pitchFamily="18" charset="0"/>
                <a:cs typeface="Arial" panose="020B0604020202020204" pitchFamily="34" charset="0"/>
              </a:rPr>
              <a:t>Milk tea </a:t>
            </a:r>
            <a:r>
              <a:rPr lang="zh-CN" sz="2400" kern="100" dirty="0">
                <a:effectLst/>
                <a:latin typeface="Arial" panose="020B0604020202020204" pitchFamily="34" charset="0"/>
                <a:ea typeface="Microsoft YaHei" panose="020B0503020204020204" pitchFamily="34" charset="-122"/>
                <a:cs typeface="Arial" panose="020B0604020202020204" pitchFamily="34" charset="0"/>
              </a:rPr>
              <a:t>奶茶</a:t>
            </a:r>
            <a:endParaRPr lang="de-DE" sz="2400" kern="100" dirty="0">
              <a:effectLst/>
              <a:latin typeface="Arial" panose="020B0604020202020204" pitchFamily="34" charset="0"/>
              <a:ea typeface="SimSun" panose="02010600030101010101" pitchFamily="2" charset="-122"/>
              <a:cs typeface="Arial" panose="020B0604020202020204" pitchFamily="34" charset="0"/>
            </a:endParaRPr>
          </a:p>
          <a:p>
            <a:pPr marL="0" indent="0" algn="just">
              <a:spcBef>
                <a:spcPts val="0"/>
              </a:spcBef>
              <a:buNone/>
            </a:pPr>
            <a:r>
              <a:rPr lang="en-US" sz="2400" kern="100" dirty="0">
                <a:effectLst/>
                <a:latin typeface="Arial" panose="020B0604020202020204" pitchFamily="34" charset="0"/>
                <a:ea typeface="Times New Roman" panose="02020603050405020304" pitchFamily="18" charset="0"/>
                <a:cs typeface="Arial" panose="020B0604020202020204" pitchFamily="34" charset="0"/>
              </a:rPr>
              <a:t>Spice </a:t>
            </a:r>
            <a:r>
              <a:rPr lang="zh-CN" sz="2400" kern="100" dirty="0">
                <a:effectLst/>
                <a:latin typeface="Arial" panose="020B0604020202020204" pitchFamily="34" charset="0"/>
                <a:ea typeface="Microsoft YaHei" panose="020B0503020204020204" pitchFamily="34" charset="-122"/>
                <a:cs typeface="Arial" panose="020B0604020202020204" pitchFamily="34" charset="0"/>
              </a:rPr>
              <a:t>香辛料</a:t>
            </a:r>
            <a:endParaRPr lang="de-DE" sz="2400" kern="100" dirty="0">
              <a:effectLst/>
              <a:latin typeface="Arial" panose="020B0604020202020204" pitchFamily="34" charset="0"/>
              <a:ea typeface="SimSun" panose="02010600030101010101" pitchFamily="2" charset="-122"/>
              <a:cs typeface="Arial" panose="020B0604020202020204" pitchFamily="34" charset="0"/>
            </a:endParaRPr>
          </a:p>
          <a:p>
            <a:pPr marL="0" indent="0" algn="just">
              <a:spcBef>
                <a:spcPts val="0"/>
              </a:spcBef>
              <a:buNone/>
            </a:pPr>
            <a:r>
              <a:rPr lang="en-US" sz="2400" kern="100" dirty="0">
                <a:effectLst/>
                <a:latin typeface="Arial" panose="020B0604020202020204" pitchFamily="34" charset="0"/>
                <a:ea typeface="Times New Roman" panose="02020603050405020304" pitchFamily="18" charset="0"/>
                <a:cs typeface="Arial" panose="020B0604020202020204" pitchFamily="34" charset="0"/>
              </a:rPr>
              <a:t>Rudiment </a:t>
            </a:r>
            <a:r>
              <a:rPr lang="zh-CN" sz="2400" kern="100" dirty="0">
                <a:effectLst/>
                <a:latin typeface="Arial" panose="020B0604020202020204" pitchFamily="34" charset="0"/>
                <a:ea typeface="Microsoft YaHei" panose="020B0503020204020204" pitchFamily="34" charset="-122"/>
                <a:cs typeface="Arial" panose="020B0604020202020204" pitchFamily="34" charset="0"/>
              </a:rPr>
              <a:t>雏形</a:t>
            </a:r>
            <a:endParaRPr lang="de-DE" sz="2400" kern="100" dirty="0">
              <a:effectLst/>
              <a:latin typeface="Arial" panose="020B0604020202020204" pitchFamily="34" charset="0"/>
              <a:ea typeface="SimSun" panose="02010600030101010101" pitchFamily="2" charset="-122"/>
              <a:cs typeface="Arial" panose="020B0604020202020204" pitchFamily="34" charset="0"/>
            </a:endParaRPr>
          </a:p>
          <a:p>
            <a:pPr marL="0" indent="0" algn="just">
              <a:spcBef>
                <a:spcPts val="0"/>
              </a:spcBef>
              <a:buNone/>
            </a:pPr>
            <a:r>
              <a:rPr lang="en-US" sz="2400" kern="100" dirty="0" err="1">
                <a:effectLst/>
                <a:latin typeface="Arial" panose="020B0604020202020204" pitchFamily="34" charset="0"/>
                <a:ea typeface="Times New Roman" panose="02020603050405020304" pitchFamily="18" charset="0"/>
                <a:cs typeface="Arial" panose="020B0604020202020204" pitchFamily="34" charset="0"/>
              </a:rPr>
              <a:t>Sexytea</a:t>
            </a:r>
            <a:r>
              <a:rPr lang="en-US" sz="2400" kern="100" dirty="0">
                <a:effectLst/>
                <a:latin typeface="Arial" panose="020B0604020202020204" pitchFamily="34" charset="0"/>
                <a:ea typeface="Times New Roman" panose="02020603050405020304" pitchFamily="18" charset="0"/>
                <a:cs typeface="Arial" panose="020B0604020202020204" pitchFamily="34" charset="0"/>
              </a:rPr>
              <a:t> </a:t>
            </a:r>
            <a:r>
              <a:rPr lang="zh-CN" sz="2400" kern="100" dirty="0">
                <a:effectLst/>
                <a:latin typeface="Arial" panose="020B0604020202020204" pitchFamily="34" charset="0"/>
                <a:ea typeface="Microsoft YaHei" panose="020B0503020204020204" pitchFamily="34" charset="-122"/>
                <a:cs typeface="Arial" panose="020B0604020202020204" pitchFamily="34" charset="0"/>
              </a:rPr>
              <a:t>茶颜悦色</a:t>
            </a:r>
            <a:endParaRPr lang="de-DE" sz="2400" kern="100" dirty="0">
              <a:effectLst/>
              <a:latin typeface="Arial" panose="020B0604020202020204" pitchFamily="34" charset="0"/>
              <a:ea typeface="SimSun" panose="02010600030101010101" pitchFamily="2" charset="-122"/>
              <a:cs typeface="Arial" panose="020B0604020202020204" pitchFamily="34" charset="0"/>
            </a:endParaRPr>
          </a:p>
          <a:p>
            <a:pPr marL="0" indent="0" algn="just">
              <a:spcBef>
                <a:spcPts val="0"/>
              </a:spcBef>
              <a:buNone/>
            </a:pPr>
            <a:r>
              <a:rPr lang="en-US" sz="2400" kern="100" dirty="0">
                <a:effectLst/>
                <a:latin typeface="Arial" panose="020B0604020202020204" pitchFamily="34" charset="0"/>
                <a:ea typeface="Times New Roman" panose="02020603050405020304" pitchFamily="18" charset="0"/>
                <a:cs typeface="Arial" panose="020B0604020202020204" pitchFamily="34" charset="0"/>
              </a:rPr>
              <a:t>Black tea latte </a:t>
            </a:r>
            <a:r>
              <a:rPr lang="zh-CN" sz="2400" kern="100" dirty="0">
                <a:effectLst/>
                <a:latin typeface="Arial" panose="020B0604020202020204" pitchFamily="34" charset="0"/>
                <a:ea typeface="Microsoft YaHei" panose="020B0503020204020204" pitchFamily="34" charset="-122"/>
                <a:cs typeface="Arial" panose="020B0604020202020204" pitchFamily="34" charset="0"/>
              </a:rPr>
              <a:t>幽兰拿铁</a:t>
            </a:r>
            <a:endParaRPr lang="de-DE" sz="2400" kern="100" dirty="0">
              <a:effectLst/>
              <a:latin typeface="Arial" panose="020B0604020202020204" pitchFamily="34" charset="0"/>
              <a:ea typeface="SimSun" panose="02010600030101010101" pitchFamily="2" charset="-122"/>
              <a:cs typeface="Arial" panose="020B0604020202020204" pitchFamily="34" charset="0"/>
            </a:endParaRPr>
          </a:p>
          <a:p>
            <a:pPr marL="0" indent="0">
              <a:spcBef>
                <a:spcPts val="0"/>
              </a:spcBef>
              <a:buNone/>
            </a:pPr>
            <a:r>
              <a:rPr lang="en-US" sz="2400" kern="100" dirty="0">
                <a:effectLst/>
                <a:latin typeface="Arial" panose="020B0604020202020204" pitchFamily="34" charset="0"/>
                <a:ea typeface="Times New Roman" panose="02020603050405020304" pitchFamily="18" charset="0"/>
                <a:cs typeface="Arial" panose="020B0604020202020204" pitchFamily="34" charset="0"/>
              </a:rPr>
              <a:t>Hong Kong-style milk tea </a:t>
            </a:r>
            <a:r>
              <a:rPr lang="zh-CN" sz="2400" kern="100" dirty="0">
                <a:effectLst/>
                <a:latin typeface="Arial" panose="020B0604020202020204" pitchFamily="34" charset="0"/>
                <a:ea typeface="Microsoft YaHei" panose="020B0503020204020204" pitchFamily="34" charset="-122"/>
                <a:cs typeface="Arial" panose="020B0604020202020204" pitchFamily="34" charset="0"/>
              </a:rPr>
              <a:t>丝袜奶茶</a:t>
            </a:r>
            <a:endParaRPr lang="de-DE" sz="2400" kern="100" dirty="0">
              <a:effectLst/>
              <a:latin typeface="Arial" panose="020B0604020202020204" pitchFamily="34" charset="0"/>
              <a:ea typeface="SimSun" panose="02010600030101010101" pitchFamily="2" charset="-122"/>
              <a:cs typeface="Arial" panose="020B0604020202020204" pitchFamily="34" charset="0"/>
            </a:endParaRPr>
          </a:p>
          <a:p>
            <a:pPr marL="0" indent="0" algn="just">
              <a:spcBef>
                <a:spcPts val="0"/>
              </a:spcBef>
              <a:buNone/>
            </a:pPr>
            <a:r>
              <a:rPr lang="en-US" sz="2400" kern="100" dirty="0">
                <a:effectLst/>
                <a:latin typeface="Arial" panose="020B0604020202020204" pitchFamily="34" charset="0"/>
                <a:ea typeface="Times New Roman" panose="02020603050405020304" pitchFamily="18" charset="0"/>
                <a:cs typeface="Arial" panose="020B0604020202020204" pitchFamily="34" charset="0"/>
              </a:rPr>
              <a:t>Cholesterol </a:t>
            </a:r>
            <a:r>
              <a:rPr lang="zh-CN" sz="2400" kern="100" dirty="0">
                <a:effectLst/>
                <a:latin typeface="Arial" panose="020B0604020202020204" pitchFamily="34" charset="0"/>
                <a:ea typeface="Microsoft YaHei" panose="020B0503020204020204" pitchFamily="34" charset="-122"/>
                <a:cs typeface="Arial" panose="020B0604020202020204" pitchFamily="34" charset="0"/>
              </a:rPr>
              <a:t>胆固醇</a:t>
            </a:r>
            <a:endParaRPr lang="de-DE" sz="2400" kern="100" dirty="0">
              <a:effectLst/>
              <a:latin typeface="Arial" panose="020B0604020202020204" pitchFamily="34" charset="0"/>
              <a:ea typeface="SimSun" panose="02010600030101010101" pitchFamily="2" charset="-122"/>
              <a:cs typeface="Arial" panose="020B0604020202020204" pitchFamily="34" charset="0"/>
            </a:endParaRPr>
          </a:p>
          <a:p>
            <a:pPr marL="0" indent="0" algn="just">
              <a:spcBef>
                <a:spcPts val="0"/>
              </a:spcBef>
              <a:buNone/>
            </a:pPr>
            <a:r>
              <a:rPr lang="en-US" sz="2400" kern="100" dirty="0">
                <a:effectLst/>
                <a:latin typeface="Arial" panose="020B0604020202020204" pitchFamily="34" charset="0"/>
                <a:ea typeface="Times New Roman" panose="02020603050405020304" pitchFamily="18" charset="0"/>
                <a:cs typeface="Arial" panose="020B0604020202020204" pitchFamily="34" charset="0"/>
              </a:rPr>
              <a:t>Hyperglycemia </a:t>
            </a:r>
            <a:r>
              <a:rPr lang="zh-CN" sz="2400" kern="100" dirty="0">
                <a:effectLst/>
                <a:latin typeface="Arial" panose="020B0604020202020204" pitchFamily="34" charset="0"/>
                <a:ea typeface="Microsoft YaHei" panose="020B0503020204020204" pitchFamily="34" charset="-122"/>
                <a:cs typeface="Arial" panose="020B0604020202020204" pitchFamily="34" charset="0"/>
              </a:rPr>
              <a:t>高血糖</a:t>
            </a:r>
            <a:endParaRPr lang="de-DE" sz="2400" kern="100" dirty="0">
              <a:effectLst/>
              <a:latin typeface="Arial" panose="020B0604020202020204" pitchFamily="34" charset="0"/>
              <a:ea typeface="SimSun" panose="02010600030101010101" pitchFamily="2" charset="-122"/>
              <a:cs typeface="Arial" panose="020B0604020202020204" pitchFamily="34" charset="0"/>
            </a:endParaRPr>
          </a:p>
        </p:txBody>
      </p:sp>
      <p:sp>
        <p:nvSpPr>
          <p:cNvPr id="4" name="Inhaltsplatzhalter 2">
            <a:extLst>
              <a:ext uri="{FF2B5EF4-FFF2-40B4-BE49-F238E27FC236}">
                <a16:creationId xmlns:a16="http://schemas.microsoft.com/office/drawing/2014/main" id="{8639CCF1-64B5-458B-9B1B-BCC8E4C66C02}"/>
              </a:ext>
            </a:extLst>
          </p:cNvPr>
          <p:cNvSpPr txBox="1">
            <a:spLocks/>
          </p:cNvSpPr>
          <p:nvPr/>
        </p:nvSpPr>
        <p:spPr>
          <a:xfrm>
            <a:off x="4499992" y="2348880"/>
            <a:ext cx="4392488" cy="380588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spcBef>
                <a:spcPts val="0"/>
              </a:spcBef>
              <a:buFont typeface="Arial" panose="020B0604020202020204" pitchFamily="34" charset="0"/>
              <a:buNone/>
            </a:pPr>
            <a:r>
              <a:rPr lang="en-US" sz="2400" kern="100" dirty="0">
                <a:latin typeface="Arial" panose="020B0604020202020204" pitchFamily="34" charset="0"/>
                <a:ea typeface="Times New Roman" panose="02020603050405020304" pitchFamily="18" charset="0"/>
                <a:cs typeface="Arial" panose="020B0604020202020204" pitchFamily="34" charset="0"/>
              </a:rPr>
              <a:t>Mongolian Plateau </a:t>
            </a:r>
            <a:r>
              <a:rPr lang="zh-CN" sz="2400" kern="100" dirty="0">
                <a:latin typeface="Arial" panose="020B0604020202020204" pitchFamily="34" charset="0"/>
                <a:ea typeface="Microsoft YaHei" panose="020B0503020204020204" pitchFamily="34" charset="-122"/>
                <a:cs typeface="Arial" panose="020B0604020202020204" pitchFamily="34" charset="0"/>
              </a:rPr>
              <a:t>蒙古高原</a:t>
            </a:r>
            <a:endParaRPr lang="de-DE" sz="2400" kern="100" dirty="0">
              <a:latin typeface="Arial" panose="020B0604020202020204" pitchFamily="34" charset="0"/>
              <a:ea typeface="SimSun" panose="02010600030101010101" pitchFamily="2" charset="-122"/>
              <a:cs typeface="Arial" panose="020B0604020202020204" pitchFamily="34" charset="0"/>
            </a:endParaRPr>
          </a:p>
          <a:p>
            <a:pPr marL="0" indent="0" algn="just">
              <a:spcBef>
                <a:spcPts val="0"/>
              </a:spcBef>
              <a:buFont typeface="Arial" panose="020B0604020202020204" pitchFamily="34" charset="0"/>
              <a:buNone/>
            </a:pPr>
            <a:r>
              <a:rPr lang="en-US" sz="2400" kern="100" dirty="0">
                <a:latin typeface="Arial" panose="020B0604020202020204" pitchFamily="34" charset="0"/>
                <a:ea typeface="Times New Roman" panose="02020603050405020304" pitchFamily="18" charset="0"/>
                <a:cs typeface="Arial" panose="020B0604020202020204" pitchFamily="34" charset="0"/>
              </a:rPr>
              <a:t>Maple sugar </a:t>
            </a:r>
            <a:r>
              <a:rPr lang="zh-CN" sz="2400" kern="100" dirty="0">
                <a:latin typeface="Arial" panose="020B0604020202020204" pitchFamily="34" charset="0"/>
                <a:ea typeface="Microsoft YaHei" panose="020B0503020204020204" pitchFamily="34" charset="-122"/>
                <a:cs typeface="Arial" panose="020B0604020202020204" pitchFamily="34" charset="0"/>
              </a:rPr>
              <a:t>枫糖</a:t>
            </a:r>
            <a:endParaRPr lang="de-DE" sz="2400" kern="100" dirty="0">
              <a:latin typeface="Arial" panose="020B0604020202020204" pitchFamily="34" charset="0"/>
              <a:ea typeface="SimSun" panose="02010600030101010101" pitchFamily="2" charset="-122"/>
              <a:cs typeface="Arial" panose="020B0604020202020204" pitchFamily="34" charset="0"/>
            </a:endParaRPr>
          </a:p>
          <a:p>
            <a:pPr marL="0" indent="0" algn="just">
              <a:spcBef>
                <a:spcPts val="0"/>
              </a:spcBef>
              <a:buFont typeface="Arial" panose="020B0604020202020204" pitchFamily="34" charset="0"/>
              <a:buNone/>
            </a:pPr>
            <a:r>
              <a:rPr lang="en-US" sz="2400" kern="100" dirty="0">
                <a:latin typeface="Arial" panose="020B0604020202020204" pitchFamily="34" charset="0"/>
                <a:ea typeface="Times New Roman" panose="02020603050405020304" pitchFamily="18" charset="0"/>
                <a:cs typeface="Arial" panose="020B0604020202020204" pitchFamily="34" charset="0"/>
              </a:rPr>
              <a:t>Bubble tea </a:t>
            </a:r>
            <a:r>
              <a:rPr lang="zh-CN" sz="2400" kern="100" dirty="0">
                <a:latin typeface="Arial" panose="020B0604020202020204" pitchFamily="34" charset="0"/>
                <a:ea typeface="Microsoft YaHei" panose="020B0503020204020204" pitchFamily="34" charset="-122"/>
                <a:cs typeface="Arial" panose="020B0604020202020204" pitchFamily="34" charset="0"/>
              </a:rPr>
              <a:t>珍珠奶茶</a:t>
            </a:r>
            <a:endParaRPr lang="de-DE" sz="2400" kern="100" dirty="0">
              <a:latin typeface="Arial" panose="020B0604020202020204" pitchFamily="34" charset="0"/>
              <a:ea typeface="SimSun" panose="02010600030101010101" pitchFamily="2" charset="-122"/>
              <a:cs typeface="Arial" panose="020B0604020202020204" pitchFamily="34" charset="0"/>
            </a:endParaRPr>
          </a:p>
          <a:p>
            <a:pPr marL="0" indent="0" algn="just">
              <a:spcBef>
                <a:spcPts val="0"/>
              </a:spcBef>
              <a:buFont typeface="Arial" panose="020B0604020202020204" pitchFamily="34" charset="0"/>
              <a:buNone/>
            </a:pPr>
            <a:r>
              <a:rPr lang="en-US" sz="2400" kern="100" dirty="0">
                <a:latin typeface="Arial" panose="020B0604020202020204" pitchFamily="34" charset="0"/>
                <a:ea typeface="Times New Roman" panose="02020603050405020304" pitchFamily="18" charset="0"/>
                <a:cs typeface="Arial" panose="020B0604020202020204" pitchFamily="34" charset="0"/>
              </a:rPr>
              <a:t>Internet celebrity city</a:t>
            </a:r>
            <a:r>
              <a:rPr lang="zh-CN" sz="2400" kern="100" dirty="0">
                <a:latin typeface="Arial" panose="020B0604020202020204" pitchFamily="34" charset="0"/>
                <a:ea typeface="Microsoft YaHei" panose="020B0503020204020204" pitchFamily="34" charset="-122"/>
                <a:cs typeface="Arial" panose="020B0604020202020204" pitchFamily="34" charset="0"/>
              </a:rPr>
              <a:t>网红城市</a:t>
            </a:r>
            <a:endParaRPr lang="de-DE" sz="2400" kern="100" dirty="0">
              <a:latin typeface="Arial" panose="020B0604020202020204" pitchFamily="34" charset="0"/>
              <a:ea typeface="SimSun" panose="02010600030101010101" pitchFamily="2" charset="-122"/>
              <a:cs typeface="Arial" panose="020B0604020202020204" pitchFamily="34" charset="0"/>
            </a:endParaRPr>
          </a:p>
          <a:p>
            <a:pPr marL="0" indent="0" algn="just">
              <a:spcBef>
                <a:spcPts val="0"/>
              </a:spcBef>
              <a:buFont typeface="Arial" panose="020B0604020202020204" pitchFamily="34" charset="0"/>
              <a:buNone/>
            </a:pPr>
            <a:r>
              <a:rPr lang="en-US" sz="2400" kern="100" dirty="0">
                <a:latin typeface="Arial" panose="020B0604020202020204" pitchFamily="34" charset="0"/>
                <a:ea typeface="Times New Roman" panose="02020603050405020304" pitchFamily="18" charset="0"/>
                <a:cs typeface="Arial" panose="020B0604020202020204" pitchFamily="34" charset="0"/>
              </a:rPr>
              <a:t>Pecans </a:t>
            </a:r>
            <a:r>
              <a:rPr lang="zh-CN" sz="2400" kern="100" dirty="0">
                <a:latin typeface="Arial" panose="020B0604020202020204" pitchFamily="34" charset="0"/>
                <a:ea typeface="Microsoft YaHei" panose="020B0503020204020204" pitchFamily="34" charset="-122"/>
                <a:cs typeface="Arial" panose="020B0604020202020204" pitchFamily="34" charset="0"/>
              </a:rPr>
              <a:t>碧根果</a:t>
            </a:r>
            <a:endParaRPr lang="de-DE" sz="2400" kern="100" dirty="0">
              <a:latin typeface="Arial" panose="020B0604020202020204" pitchFamily="34" charset="0"/>
              <a:ea typeface="SimSun" panose="02010600030101010101" pitchFamily="2" charset="-122"/>
              <a:cs typeface="Arial" panose="020B0604020202020204" pitchFamily="34" charset="0"/>
            </a:endParaRPr>
          </a:p>
          <a:p>
            <a:pPr marL="0" indent="0" algn="just">
              <a:spcBef>
                <a:spcPts val="0"/>
              </a:spcBef>
              <a:buFont typeface="Arial" panose="020B0604020202020204" pitchFamily="34" charset="0"/>
              <a:buNone/>
            </a:pPr>
            <a:r>
              <a:rPr lang="en-US" sz="2400" kern="100" dirty="0">
                <a:latin typeface="Arial" panose="020B0604020202020204" pitchFamily="34" charset="0"/>
                <a:ea typeface="Times New Roman" panose="02020603050405020304" pitchFamily="18" charset="0"/>
                <a:cs typeface="Arial" panose="020B0604020202020204" pitchFamily="34" charset="0"/>
              </a:rPr>
              <a:t>Masala Chai </a:t>
            </a:r>
            <a:r>
              <a:rPr lang="zh-CN" sz="2400" kern="100" dirty="0">
                <a:latin typeface="Arial" panose="020B0604020202020204" pitchFamily="34" charset="0"/>
                <a:ea typeface="Microsoft YaHei" panose="020B0503020204020204" pitchFamily="34" charset="-122"/>
                <a:cs typeface="Arial" panose="020B0604020202020204" pitchFamily="34" charset="0"/>
              </a:rPr>
              <a:t>马萨拉奶茶</a:t>
            </a:r>
            <a:endParaRPr lang="de-DE" sz="2400" kern="100" dirty="0">
              <a:latin typeface="Arial" panose="020B0604020202020204" pitchFamily="34" charset="0"/>
              <a:ea typeface="SimSun" panose="02010600030101010101" pitchFamily="2" charset="-122"/>
              <a:cs typeface="Arial" panose="020B0604020202020204" pitchFamily="34" charset="0"/>
            </a:endParaRPr>
          </a:p>
          <a:p>
            <a:pPr marL="0" indent="0" algn="just">
              <a:spcBef>
                <a:spcPts val="0"/>
              </a:spcBef>
              <a:buFont typeface="Arial" panose="020B0604020202020204" pitchFamily="34" charset="0"/>
              <a:buNone/>
            </a:pPr>
            <a:r>
              <a:rPr lang="en-US" sz="2400" kern="100" dirty="0">
                <a:latin typeface="Arial" panose="020B0604020202020204" pitchFamily="34" charset="0"/>
                <a:ea typeface="Times New Roman" panose="02020603050405020304" pitchFamily="18" charset="0"/>
                <a:cs typeface="Arial" panose="020B0604020202020204" pitchFamily="34" charset="0"/>
              </a:rPr>
              <a:t>Hyperlipidemia </a:t>
            </a:r>
            <a:r>
              <a:rPr lang="zh-CN" sz="2400" kern="100" dirty="0">
                <a:latin typeface="Arial" panose="020B0604020202020204" pitchFamily="34" charset="0"/>
                <a:ea typeface="Microsoft YaHei" panose="020B0503020204020204" pitchFamily="34" charset="-122"/>
                <a:cs typeface="Arial" panose="020B0604020202020204" pitchFamily="34" charset="0"/>
              </a:rPr>
              <a:t>高血脂</a:t>
            </a:r>
            <a:endParaRPr lang="de-DE" sz="2400" kern="100" dirty="0">
              <a:latin typeface="Arial" panose="020B0604020202020204" pitchFamily="34" charset="0"/>
              <a:ea typeface="SimSun" panose="02010600030101010101" pitchFamily="2" charset="-122"/>
              <a:cs typeface="Arial" panose="020B0604020202020204" pitchFamily="34" charset="0"/>
            </a:endParaRPr>
          </a:p>
          <a:p>
            <a:pPr marL="0" indent="0" algn="just">
              <a:spcBef>
                <a:spcPts val="0"/>
              </a:spcBef>
              <a:buFont typeface="Arial" panose="020B0604020202020204" pitchFamily="34" charset="0"/>
              <a:buNone/>
            </a:pPr>
            <a:r>
              <a:rPr lang="en-US" sz="2400" kern="100" dirty="0" err="1">
                <a:latin typeface="Arial" panose="020B0604020202020204" pitchFamily="34" charset="0"/>
                <a:ea typeface="Times New Roman" panose="02020603050405020304" pitchFamily="18" charset="0"/>
                <a:cs typeface="Arial" panose="020B0604020202020204" pitchFamily="34" charset="0"/>
              </a:rPr>
              <a:t>Angiocardiopathy</a:t>
            </a:r>
            <a:r>
              <a:rPr lang="en-US" sz="2400" kern="100" dirty="0">
                <a:latin typeface="Arial" panose="020B0604020202020204" pitchFamily="34" charset="0"/>
                <a:ea typeface="Times New Roman" panose="02020603050405020304" pitchFamily="18" charset="0"/>
                <a:cs typeface="Arial" panose="020B0604020202020204" pitchFamily="34" charset="0"/>
              </a:rPr>
              <a:t> </a:t>
            </a:r>
            <a:r>
              <a:rPr lang="zh-CN" sz="2400" kern="100" dirty="0">
                <a:latin typeface="Arial" panose="020B0604020202020204" pitchFamily="34" charset="0"/>
                <a:ea typeface="Microsoft YaHei" panose="020B0503020204020204" pitchFamily="34" charset="-122"/>
                <a:cs typeface="Arial" panose="020B0604020202020204" pitchFamily="34" charset="0"/>
              </a:rPr>
              <a:t>心血管疾病</a:t>
            </a:r>
            <a:endParaRPr lang="de-DE" sz="2400" kern="100" dirty="0">
              <a:latin typeface="Arial" panose="020B0604020202020204" pitchFamily="34" charset="0"/>
              <a:ea typeface="SimSun" panose="02010600030101010101" pitchFamily="2" charset="-122"/>
              <a:cs typeface="Arial" panose="020B0604020202020204" pitchFamily="34" charset="0"/>
            </a:endParaRPr>
          </a:p>
          <a:p>
            <a:pPr marL="0" indent="0" algn="just">
              <a:spcBef>
                <a:spcPts val="0"/>
              </a:spcBef>
              <a:buFont typeface="Arial" panose="020B0604020202020204" pitchFamily="34" charset="0"/>
              <a:buNone/>
            </a:pPr>
            <a:r>
              <a:rPr lang="en-US" sz="2400" kern="100" dirty="0">
                <a:latin typeface="Arial" panose="020B0604020202020204" pitchFamily="34" charset="0"/>
                <a:ea typeface="Times New Roman" panose="02020603050405020304" pitchFamily="18" charset="0"/>
                <a:cs typeface="Arial" panose="020B0604020202020204" pitchFamily="34" charset="0"/>
              </a:rPr>
              <a:t>Gastrointestinal </a:t>
            </a:r>
            <a:r>
              <a:rPr lang="zh-CN" sz="2400" kern="100" dirty="0">
                <a:latin typeface="Arial" panose="020B0604020202020204" pitchFamily="34" charset="0"/>
                <a:ea typeface="Microsoft YaHei" panose="020B0503020204020204" pitchFamily="34" charset="-122"/>
                <a:cs typeface="Arial" panose="020B0604020202020204" pitchFamily="34" charset="0"/>
              </a:rPr>
              <a:t>肠胃的</a:t>
            </a:r>
            <a:endParaRPr lang="de-DE" sz="2400" kern="100" dirty="0">
              <a:latin typeface="Arial" panose="020B0604020202020204" pitchFamily="34" charset="0"/>
              <a:ea typeface="SimSun" panose="02010600030101010101" pitchFamily="2" charset="-122"/>
              <a:cs typeface="Arial" panose="020B0604020202020204" pitchFamily="34" charset="0"/>
            </a:endParaRPr>
          </a:p>
          <a:p>
            <a:pPr marL="0" indent="0" algn="just">
              <a:spcBef>
                <a:spcPts val="0"/>
              </a:spcBef>
              <a:buFont typeface="Arial" panose="020B0604020202020204" pitchFamily="34" charset="0"/>
              <a:buNone/>
            </a:pPr>
            <a:endParaRPr lang="de-DE" sz="2400" kern="100" dirty="0">
              <a:latin typeface="Arial" panose="020B0604020202020204" pitchFamily="34" charset="0"/>
              <a:ea typeface="SimSun" panose="02010600030101010101" pitchFamily="2" charset="-122"/>
              <a:cs typeface="Arial" panose="020B0604020202020204" pitchFamily="34" charset="0"/>
            </a:endParaRPr>
          </a:p>
          <a:p>
            <a:pPr marL="0" indent="0">
              <a:spcBef>
                <a:spcPts val="0"/>
              </a:spcBef>
              <a:buFont typeface="Arial" panose="020B0604020202020204" pitchFamily="34" charset="0"/>
              <a:buNone/>
            </a:pPr>
            <a:endParaRPr lang="de-DE"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56547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screen"/>
          <a:stretch>
            <a:fillRect/>
          </a:stretch>
        </p:blipFill>
        <p:spPr>
          <a:xfrm>
            <a:off x="0" y="857250"/>
            <a:ext cx="9144000" cy="4088088"/>
          </a:xfrm>
          <a:prstGeom prst="rect">
            <a:avLst/>
          </a:prstGeom>
        </p:spPr>
      </p:pic>
      <p:pic>
        <p:nvPicPr>
          <p:cNvPr id="3" name="图片 2"/>
          <p:cNvPicPr>
            <a:picLocks noChangeAspect="1"/>
          </p:cNvPicPr>
          <p:nvPr/>
        </p:nvPicPr>
        <p:blipFill>
          <a:blip r:embed="rId4" cstate="screen"/>
          <a:stretch>
            <a:fillRect/>
          </a:stretch>
        </p:blipFill>
        <p:spPr>
          <a:xfrm rot="5400000">
            <a:off x="-499832" y="4226186"/>
            <a:ext cx="999663" cy="2549466"/>
          </a:xfrm>
          <a:prstGeom prst="rect">
            <a:avLst/>
          </a:prstGeom>
        </p:spPr>
      </p:pic>
      <p:grpSp>
        <p:nvGrpSpPr>
          <p:cNvPr id="5" name="组 4"/>
          <p:cNvGrpSpPr/>
          <p:nvPr/>
        </p:nvGrpSpPr>
        <p:grpSpPr>
          <a:xfrm>
            <a:off x="5779882" y="3471286"/>
            <a:ext cx="811532" cy="319505"/>
            <a:chOff x="3563471" y="4383739"/>
            <a:chExt cx="1082042" cy="426007"/>
          </a:xfrm>
        </p:grpSpPr>
        <p:sp>
          <p:nvSpPr>
            <p:cNvPr id="6" name="椭圆 5"/>
            <p:cNvSpPr/>
            <p:nvPr/>
          </p:nvSpPr>
          <p:spPr>
            <a:xfrm>
              <a:off x="3563471" y="4383741"/>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dirty="0">
                <a:cs typeface="+mn-ea"/>
                <a:sym typeface="+mn-lt"/>
              </a:endParaRPr>
            </a:p>
          </p:txBody>
        </p:sp>
        <p:sp>
          <p:nvSpPr>
            <p:cNvPr id="7" name="椭圆 6"/>
            <p:cNvSpPr/>
            <p:nvPr/>
          </p:nvSpPr>
          <p:spPr>
            <a:xfrm>
              <a:off x="3881718" y="4383740"/>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dirty="0">
                <a:cs typeface="+mn-ea"/>
                <a:sym typeface="+mn-lt"/>
              </a:endParaRPr>
            </a:p>
          </p:txBody>
        </p:sp>
        <p:sp>
          <p:nvSpPr>
            <p:cNvPr id="8" name="椭圆 7"/>
            <p:cNvSpPr/>
            <p:nvPr/>
          </p:nvSpPr>
          <p:spPr>
            <a:xfrm>
              <a:off x="4199965" y="4383740"/>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dirty="0">
                <a:cs typeface="+mn-ea"/>
                <a:sym typeface="+mn-lt"/>
              </a:endParaRPr>
            </a:p>
          </p:txBody>
        </p:sp>
        <p:sp>
          <p:nvSpPr>
            <p:cNvPr id="9" name="椭圆 8"/>
            <p:cNvSpPr/>
            <p:nvPr/>
          </p:nvSpPr>
          <p:spPr>
            <a:xfrm>
              <a:off x="4518212" y="4383739"/>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dirty="0">
                <a:cs typeface="+mn-ea"/>
                <a:sym typeface="+mn-lt"/>
              </a:endParaRPr>
            </a:p>
          </p:txBody>
        </p:sp>
        <p:sp>
          <p:nvSpPr>
            <p:cNvPr id="10" name="椭圆 9"/>
            <p:cNvSpPr/>
            <p:nvPr/>
          </p:nvSpPr>
          <p:spPr>
            <a:xfrm>
              <a:off x="3563471" y="4682445"/>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dirty="0">
                <a:cs typeface="+mn-ea"/>
                <a:sym typeface="+mn-lt"/>
              </a:endParaRPr>
            </a:p>
          </p:txBody>
        </p:sp>
        <p:sp>
          <p:nvSpPr>
            <p:cNvPr id="11" name="椭圆 10"/>
            <p:cNvSpPr/>
            <p:nvPr/>
          </p:nvSpPr>
          <p:spPr>
            <a:xfrm>
              <a:off x="3881718" y="4682444"/>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dirty="0">
                <a:cs typeface="+mn-ea"/>
                <a:sym typeface="+mn-lt"/>
              </a:endParaRPr>
            </a:p>
          </p:txBody>
        </p:sp>
        <p:sp>
          <p:nvSpPr>
            <p:cNvPr id="12" name="椭圆 11"/>
            <p:cNvSpPr/>
            <p:nvPr/>
          </p:nvSpPr>
          <p:spPr>
            <a:xfrm>
              <a:off x="4199965" y="4682444"/>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dirty="0">
                <a:cs typeface="+mn-ea"/>
                <a:sym typeface="+mn-lt"/>
              </a:endParaRPr>
            </a:p>
          </p:txBody>
        </p:sp>
        <p:sp>
          <p:nvSpPr>
            <p:cNvPr id="13" name="椭圆 12"/>
            <p:cNvSpPr/>
            <p:nvPr/>
          </p:nvSpPr>
          <p:spPr>
            <a:xfrm>
              <a:off x="4518212" y="4682443"/>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dirty="0">
                <a:cs typeface="+mn-ea"/>
                <a:sym typeface="+mn-lt"/>
              </a:endParaRPr>
            </a:p>
          </p:txBody>
        </p:sp>
      </p:grpSp>
      <p:grpSp>
        <p:nvGrpSpPr>
          <p:cNvPr id="19" name="组合 18"/>
          <p:cNvGrpSpPr/>
          <p:nvPr/>
        </p:nvGrpSpPr>
        <p:grpSpPr>
          <a:xfrm>
            <a:off x="1354456" y="2960847"/>
            <a:ext cx="3654266" cy="1551146"/>
            <a:chOff x="2844" y="4417"/>
            <a:chExt cx="7673" cy="3257"/>
          </a:xfrm>
        </p:grpSpPr>
        <p:sp>
          <p:nvSpPr>
            <p:cNvPr id="14" name="文本框 13"/>
            <p:cNvSpPr txBox="1"/>
            <p:nvPr/>
          </p:nvSpPr>
          <p:spPr>
            <a:xfrm>
              <a:off x="2844" y="4417"/>
              <a:ext cx="7673" cy="2133"/>
            </a:xfrm>
            <a:prstGeom prst="rect">
              <a:avLst/>
            </a:prstGeom>
            <a:noFill/>
          </p:spPr>
          <p:txBody>
            <a:bodyPr wrap="square" rtlCol="0">
              <a:spAutoFit/>
            </a:bodyPr>
            <a:lstStyle/>
            <a:p>
              <a:r>
                <a:rPr kumimoji="1" lang="en-US" altLang="zh-CN" sz="6000" b="1" i="1" spc="450" dirty="0">
                  <a:solidFill>
                    <a:schemeClr val="tx1">
                      <a:lumMod val="75000"/>
                      <a:lumOff val="25000"/>
                    </a:schemeClr>
                  </a:solidFill>
                  <a:latin typeface="Arial Rounded MT Bold" panose="020F0704030504030204" charset="0"/>
                  <a:cs typeface="Arial Rounded MT Bold" panose="020F0704030504030204" charset="0"/>
                  <a:sym typeface="+mn-lt"/>
                </a:rPr>
                <a:t>MilkTea</a:t>
              </a:r>
            </a:p>
          </p:txBody>
        </p:sp>
        <p:sp>
          <p:nvSpPr>
            <p:cNvPr id="15" name="文本框 14"/>
            <p:cNvSpPr txBox="1"/>
            <p:nvPr/>
          </p:nvSpPr>
          <p:spPr>
            <a:xfrm>
              <a:off x="7792" y="6828"/>
              <a:ext cx="2725" cy="846"/>
            </a:xfrm>
            <a:prstGeom prst="rect">
              <a:avLst/>
            </a:prstGeom>
            <a:noFill/>
          </p:spPr>
          <p:txBody>
            <a:bodyPr wrap="square" rtlCol="0">
              <a:spAutoFit/>
            </a:bodyPr>
            <a:lstStyle/>
            <a:p>
              <a:pPr>
                <a:lnSpc>
                  <a:spcPct val="150000"/>
                </a:lnSpc>
              </a:pPr>
              <a:r>
                <a:rPr kumimoji="1" lang="en-US" altLang="zh-CN" sz="1500" b="1" dirty="0">
                  <a:solidFill>
                    <a:schemeClr val="tx1">
                      <a:lumMod val="75000"/>
                      <a:lumOff val="25000"/>
                    </a:schemeClr>
                  </a:solidFill>
                  <a:cs typeface="+mn-ea"/>
                  <a:sym typeface="+mn-lt"/>
                </a:rPr>
                <a:t>By:Agnes</a:t>
              </a:r>
            </a:p>
          </p:txBody>
        </p:sp>
      </p:grpSp>
      <p:pic>
        <p:nvPicPr>
          <p:cNvPr id="16" name="图片 15"/>
          <p:cNvPicPr>
            <a:picLocks noChangeAspect="1"/>
          </p:cNvPicPr>
          <p:nvPr/>
        </p:nvPicPr>
        <p:blipFill>
          <a:blip r:embed="rId5" cstate="screen"/>
          <a:stretch>
            <a:fillRect/>
          </a:stretch>
        </p:blipFill>
        <p:spPr>
          <a:xfrm rot="5400000">
            <a:off x="-382553" y="3502834"/>
            <a:ext cx="1706355" cy="903365"/>
          </a:xfrm>
          <a:prstGeom prst="rect">
            <a:avLst/>
          </a:prstGeom>
        </p:spPr>
      </p:pic>
      <p:pic>
        <p:nvPicPr>
          <p:cNvPr id="18" name="图片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40982" y="857250"/>
            <a:ext cx="5103019" cy="5143500"/>
          </a:xfrm>
          <a:prstGeom prst="rect">
            <a:avLst/>
          </a:prstGeom>
        </p:spPr>
      </p:pic>
      <p:pic>
        <p:nvPicPr>
          <p:cNvPr id="21" name="图片 20"/>
          <p:cNvPicPr>
            <a:picLocks noChangeAspect="1"/>
          </p:cNvPicPr>
          <p:nvPr/>
        </p:nvPicPr>
        <p:blipFill>
          <a:blip r:embed="rId7"/>
          <a:stretch>
            <a:fillRect/>
          </a:stretch>
        </p:blipFill>
        <p:spPr>
          <a:xfrm rot="20340000">
            <a:off x="452914" y="4225291"/>
            <a:ext cx="949643" cy="1617821"/>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0"/>
    </mc:Choice>
    <mc:Fallback xmlns="">
      <p:transition spd="slow" advTm="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610C64-73B9-484F-9FDE-491E06499119}"/>
              </a:ext>
            </a:extLst>
          </p:cNvPr>
          <p:cNvSpPr>
            <a:spLocks noGrp="1"/>
          </p:cNvSpPr>
          <p:nvPr>
            <p:ph type="title"/>
          </p:nvPr>
        </p:nvSpPr>
        <p:spPr/>
        <p:txBody>
          <a:bodyPr/>
          <a:lstStyle/>
          <a:p>
            <a:r>
              <a:rPr lang="de-DE" dirty="0"/>
              <a:t>Milk Tea</a:t>
            </a:r>
          </a:p>
        </p:txBody>
      </p:sp>
      <p:sp>
        <p:nvSpPr>
          <p:cNvPr id="3" name="Inhaltsplatzhalter 2">
            <a:extLst>
              <a:ext uri="{FF2B5EF4-FFF2-40B4-BE49-F238E27FC236}">
                <a16:creationId xmlns:a16="http://schemas.microsoft.com/office/drawing/2014/main" id="{F140ADCD-D2D7-499B-803C-763577E84CED}"/>
              </a:ext>
            </a:extLst>
          </p:cNvPr>
          <p:cNvSpPr>
            <a:spLocks noGrp="1"/>
          </p:cNvSpPr>
          <p:nvPr>
            <p:ph idx="1"/>
          </p:nvPr>
        </p:nvSpPr>
        <p:spPr>
          <a:xfrm>
            <a:off x="457200" y="1628800"/>
            <a:ext cx="8229600" cy="4525963"/>
          </a:xfrm>
        </p:spPr>
        <p:txBody>
          <a:bodyPr>
            <a:noAutofit/>
          </a:bodyPr>
          <a:lstStyle/>
          <a:p>
            <a:pPr marL="0" indent="0" algn="just">
              <a:spcAft>
                <a:spcPts val="600"/>
              </a:spcAft>
              <a:buNone/>
            </a:pPr>
            <a:r>
              <a:rPr lang="de-DE" sz="2400" b="1" kern="100" dirty="0">
                <a:effectLst/>
                <a:latin typeface="Arial" panose="020B0604020202020204" pitchFamily="34" charset="0"/>
                <a:ea typeface="SimSun" panose="02010600030101010101" pitchFamily="2" charset="-122"/>
                <a:cs typeface="Arial" panose="020B0604020202020204" pitchFamily="34" charset="0"/>
              </a:rPr>
              <a:t>Questions</a:t>
            </a:r>
          </a:p>
          <a:p>
            <a:pPr marL="0" indent="0" algn="just">
              <a:spcAft>
                <a:spcPts val="600"/>
              </a:spcAft>
              <a:buNone/>
            </a:pPr>
            <a:r>
              <a:rPr lang="en-US" sz="2400" kern="100" dirty="0">
                <a:effectLst/>
                <a:latin typeface="Arial" panose="020B0604020202020204" pitchFamily="34" charset="0"/>
                <a:ea typeface="SimSun" panose="02010600030101010101" pitchFamily="2" charset="-122"/>
                <a:cs typeface="Arial" panose="020B0604020202020204" pitchFamily="34" charset="0"/>
              </a:rPr>
              <a:t>1.What is the origin of milk tea?</a:t>
            </a:r>
          </a:p>
          <a:p>
            <a:pPr marL="0" indent="0" algn="just">
              <a:spcAft>
                <a:spcPts val="600"/>
              </a:spcAft>
              <a:buNone/>
            </a:pPr>
            <a:r>
              <a:rPr lang="en-US" sz="2400" kern="100" dirty="0">
                <a:effectLst/>
                <a:latin typeface="Arial" panose="020B0604020202020204" pitchFamily="34" charset="0"/>
                <a:ea typeface="SimSun" panose="02010600030101010101" pitchFamily="2" charset="-122"/>
                <a:cs typeface="Arial" panose="020B0604020202020204" pitchFamily="34" charset="0"/>
              </a:rPr>
              <a:t>2.Who promoted milk tea?</a:t>
            </a:r>
          </a:p>
          <a:p>
            <a:pPr marL="0" indent="0" algn="just">
              <a:spcAft>
                <a:spcPts val="600"/>
              </a:spcAft>
              <a:buNone/>
            </a:pPr>
            <a:r>
              <a:rPr lang="en-US" sz="2400" kern="100" dirty="0">
                <a:effectLst/>
                <a:latin typeface="Arial" panose="020B0604020202020204" pitchFamily="34" charset="0"/>
                <a:ea typeface="SimSun" panose="02010600030101010101" pitchFamily="2" charset="-122"/>
                <a:cs typeface="Arial" panose="020B0604020202020204" pitchFamily="34" charset="0"/>
              </a:rPr>
              <a:t>3.What is the birth place of modern milk tea?</a:t>
            </a:r>
          </a:p>
          <a:p>
            <a:pPr marL="0" indent="0" algn="just">
              <a:spcAft>
                <a:spcPts val="600"/>
              </a:spcAft>
              <a:buNone/>
            </a:pPr>
            <a:r>
              <a:rPr lang="en-US" sz="2400" kern="100" dirty="0">
                <a:effectLst/>
                <a:latin typeface="Arial" panose="020B0604020202020204" pitchFamily="34" charset="0"/>
                <a:ea typeface="SimSun" panose="02010600030101010101" pitchFamily="2" charset="-122"/>
                <a:cs typeface="Arial" panose="020B0604020202020204" pitchFamily="34" charset="0"/>
              </a:rPr>
              <a:t>4.What is Changsha’s most famous Internet celebrity milk tea shop’s name?</a:t>
            </a:r>
          </a:p>
          <a:p>
            <a:pPr marL="0" indent="0" algn="just">
              <a:spcAft>
                <a:spcPts val="600"/>
              </a:spcAft>
              <a:buNone/>
            </a:pPr>
            <a:r>
              <a:rPr lang="en-US" sz="2400" kern="100" dirty="0">
                <a:effectLst/>
                <a:latin typeface="Arial" panose="020B0604020202020204" pitchFamily="34" charset="0"/>
                <a:ea typeface="SimSun" panose="02010600030101010101" pitchFamily="2" charset="-122"/>
                <a:cs typeface="Arial" panose="020B0604020202020204" pitchFamily="34" charset="0"/>
              </a:rPr>
              <a:t>5.Is Hong Kong-style milk tea produced with silk stockings?</a:t>
            </a:r>
          </a:p>
          <a:p>
            <a:pPr marL="0" indent="0" algn="just">
              <a:spcAft>
                <a:spcPts val="600"/>
              </a:spcAft>
              <a:buNone/>
            </a:pPr>
            <a:r>
              <a:rPr lang="en-US" sz="2400" kern="100" dirty="0">
                <a:effectLst/>
                <a:latin typeface="Arial" panose="020B0604020202020204" pitchFamily="34" charset="0"/>
                <a:ea typeface="SimSun" panose="02010600030101010101" pitchFamily="2" charset="-122"/>
                <a:cs typeface="Arial" panose="020B0604020202020204" pitchFamily="34" charset="0"/>
              </a:rPr>
              <a:t>6.What are the advantages of drinking milk tea?</a:t>
            </a:r>
          </a:p>
          <a:p>
            <a:pPr marL="0" indent="0" algn="just">
              <a:spcAft>
                <a:spcPts val="600"/>
              </a:spcAft>
              <a:buNone/>
            </a:pPr>
            <a:r>
              <a:rPr lang="en-US" sz="2400" kern="100" dirty="0">
                <a:effectLst/>
                <a:latin typeface="Arial" panose="020B0604020202020204" pitchFamily="34" charset="0"/>
                <a:ea typeface="SimSun" panose="02010600030101010101" pitchFamily="2" charset="-122"/>
                <a:cs typeface="Arial" panose="020B0604020202020204" pitchFamily="34" charset="0"/>
              </a:rPr>
              <a:t>7.What are the disadvantages of drinking milk tea?</a:t>
            </a:r>
          </a:p>
          <a:p>
            <a:pPr marL="0" indent="0" algn="just">
              <a:spcAft>
                <a:spcPts val="600"/>
              </a:spcAft>
              <a:buNone/>
            </a:pPr>
            <a:endParaRPr lang="de-DE" sz="2400" kern="100" dirty="0">
              <a:effectLst/>
              <a:latin typeface="Arial" panose="020B06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22862790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p:txBody>
          <a:bodyPr/>
          <a:lstStyle/>
          <a:p>
            <a:pPr eaLnBrk="1" hangingPunct="1"/>
            <a:r>
              <a:rPr lang="de-DE" altLang="zh-CN" dirty="0">
                <a:solidFill>
                  <a:srgbClr val="0E5772"/>
                </a:solidFill>
                <a:latin typeface="Arial" panose="020B0604020202020204" pitchFamily="34" charset="0"/>
                <a:cs typeface="Arial" panose="020B0604020202020204" pitchFamily="34" charset="0"/>
              </a:rPr>
              <a:t>Milk Tea</a:t>
            </a:r>
            <a:endParaRPr kumimoji="1" lang="zh-CN" altLang="en-US" dirty="0">
              <a:cs typeface="Arial" panose="020B0604020202020204" pitchFamily="34" charset="0"/>
            </a:endParaRPr>
          </a:p>
        </p:txBody>
      </p:sp>
      <p:pic>
        <p:nvPicPr>
          <p:cNvPr id="5" name="Grafik 4">
            <a:extLst>
              <a:ext uri="{FF2B5EF4-FFF2-40B4-BE49-F238E27FC236}">
                <a16:creationId xmlns:a16="http://schemas.microsoft.com/office/drawing/2014/main" id="{482CD2B1-28E7-4187-BF3B-591F829725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3" y="1714309"/>
            <a:ext cx="9193022" cy="5171075"/>
          </a:xfrm>
          <a:prstGeom prst="rect">
            <a:avLst/>
          </a:prstGeom>
        </p:spPr>
      </p:pic>
    </p:spTree>
    <p:extLst>
      <p:ext uri="{BB962C8B-B14F-4D97-AF65-F5344CB8AC3E}">
        <p14:creationId xmlns:p14="http://schemas.microsoft.com/office/powerpoint/2010/main" val="40010644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p:txBody>
          <a:bodyPr/>
          <a:lstStyle/>
          <a:p>
            <a:pPr eaLnBrk="1" hangingPunct="1"/>
            <a:r>
              <a:rPr lang="de-DE" altLang="zh-CN" dirty="0">
                <a:solidFill>
                  <a:srgbClr val="0E5772"/>
                </a:solidFill>
                <a:latin typeface="Arial" panose="020B0604020202020204" pitchFamily="34" charset="0"/>
                <a:cs typeface="Arial" panose="020B0604020202020204" pitchFamily="34" charset="0"/>
              </a:rPr>
              <a:t>Milk Tea</a:t>
            </a:r>
            <a:endParaRPr kumimoji="1" lang="zh-CN" altLang="en-US" dirty="0">
              <a:cs typeface="Arial" panose="020B0604020202020204" pitchFamily="34" charset="0"/>
            </a:endParaRPr>
          </a:p>
        </p:txBody>
      </p:sp>
      <p:pic>
        <p:nvPicPr>
          <p:cNvPr id="3" name="Grafik 2">
            <a:extLst>
              <a:ext uri="{FF2B5EF4-FFF2-40B4-BE49-F238E27FC236}">
                <a16:creationId xmlns:a16="http://schemas.microsoft.com/office/drawing/2014/main" id="{5E6031A0-DA03-47C7-A32B-CBCFE80632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9" y="1184354"/>
            <a:ext cx="9156693" cy="6205085"/>
          </a:xfrm>
          <a:prstGeom prst="rect">
            <a:avLst/>
          </a:prstGeom>
        </p:spPr>
      </p:pic>
    </p:spTree>
    <p:extLst>
      <p:ext uri="{BB962C8B-B14F-4D97-AF65-F5344CB8AC3E}">
        <p14:creationId xmlns:p14="http://schemas.microsoft.com/office/powerpoint/2010/main" val="42517696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p:txBody>
          <a:bodyPr/>
          <a:lstStyle/>
          <a:p>
            <a:pPr eaLnBrk="1" hangingPunct="1"/>
            <a:r>
              <a:rPr lang="de-DE" altLang="zh-CN" dirty="0">
                <a:solidFill>
                  <a:srgbClr val="0E5772"/>
                </a:solidFill>
                <a:latin typeface="Arial" panose="020B0604020202020204" pitchFamily="34" charset="0"/>
                <a:cs typeface="Arial" panose="020B0604020202020204" pitchFamily="34" charset="0"/>
              </a:rPr>
              <a:t>Milk Tea</a:t>
            </a:r>
            <a:r>
              <a:rPr altLang="zh-CN" dirty="0">
                <a:solidFill>
                  <a:srgbClr val="0E5772"/>
                </a:solidFill>
                <a:latin typeface="Arial" panose="020B0604020202020204" pitchFamily="34" charset="0"/>
                <a:cs typeface="Arial" panose="020B0604020202020204" pitchFamily="34" charset="0"/>
              </a:rPr>
              <a:t> </a:t>
            </a:r>
            <a:endParaRPr kumimoji="1" lang="zh-CN" altLang="en-US" dirty="0">
              <a:cs typeface="Arial" panose="020B0604020202020204" pitchFamily="34" charset="0"/>
            </a:endParaRPr>
          </a:p>
        </p:txBody>
      </p:sp>
      <p:pic>
        <p:nvPicPr>
          <p:cNvPr id="3" name="Grafik 2">
            <a:extLst>
              <a:ext uri="{FF2B5EF4-FFF2-40B4-BE49-F238E27FC236}">
                <a16:creationId xmlns:a16="http://schemas.microsoft.com/office/drawing/2014/main" id="{7DE16621-E828-4A7F-AAC4-E33B0E5E0E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12135"/>
            <a:ext cx="9144000" cy="5073249"/>
          </a:xfrm>
          <a:prstGeom prst="rect">
            <a:avLst/>
          </a:prstGeom>
        </p:spPr>
      </p:pic>
    </p:spTree>
    <p:extLst>
      <p:ext uri="{BB962C8B-B14F-4D97-AF65-F5344CB8AC3E}">
        <p14:creationId xmlns:p14="http://schemas.microsoft.com/office/powerpoint/2010/main" val="12794481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p:txBody>
          <a:bodyPr/>
          <a:lstStyle/>
          <a:p>
            <a:pPr eaLnBrk="1" hangingPunct="1"/>
            <a:r>
              <a:rPr lang="de-DE" altLang="zh-CN" dirty="0">
                <a:solidFill>
                  <a:srgbClr val="0E5772"/>
                </a:solidFill>
                <a:latin typeface="Arial" panose="020B0604020202020204" pitchFamily="34" charset="0"/>
                <a:cs typeface="Arial" panose="020B0604020202020204" pitchFamily="34" charset="0"/>
              </a:rPr>
              <a:t>Milk Tea</a:t>
            </a:r>
            <a:r>
              <a:rPr altLang="zh-CN" dirty="0">
                <a:solidFill>
                  <a:srgbClr val="0E5772"/>
                </a:solidFill>
                <a:latin typeface="Arial" panose="020B0604020202020204" pitchFamily="34" charset="0"/>
                <a:cs typeface="Arial" panose="020B0604020202020204" pitchFamily="34" charset="0"/>
              </a:rPr>
              <a:t> </a:t>
            </a:r>
            <a:endParaRPr kumimoji="1" lang="zh-CN" altLang="en-US" dirty="0">
              <a:cs typeface="Arial" panose="020B0604020202020204" pitchFamily="34" charset="0"/>
            </a:endParaRPr>
          </a:p>
        </p:txBody>
      </p:sp>
      <p:pic>
        <p:nvPicPr>
          <p:cNvPr id="3" name="Grafik 2">
            <a:extLst>
              <a:ext uri="{FF2B5EF4-FFF2-40B4-BE49-F238E27FC236}">
                <a16:creationId xmlns:a16="http://schemas.microsoft.com/office/drawing/2014/main" id="{F97596B8-C864-4F9B-96BC-9A24B0C726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77409"/>
            <a:ext cx="9144000" cy="4807975"/>
          </a:xfrm>
          <a:prstGeom prst="rect">
            <a:avLst/>
          </a:prstGeom>
        </p:spPr>
      </p:pic>
    </p:spTree>
    <p:extLst>
      <p:ext uri="{BB962C8B-B14F-4D97-AF65-F5344CB8AC3E}">
        <p14:creationId xmlns:p14="http://schemas.microsoft.com/office/powerpoint/2010/main" val="36294966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p:txBody>
          <a:bodyPr/>
          <a:lstStyle/>
          <a:p>
            <a:pPr eaLnBrk="1" hangingPunct="1"/>
            <a:r>
              <a:rPr lang="de-DE" altLang="zh-CN" dirty="0">
                <a:solidFill>
                  <a:srgbClr val="0E5772"/>
                </a:solidFill>
                <a:latin typeface="Arial" panose="020B0604020202020204" pitchFamily="34" charset="0"/>
                <a:cs typeface="Arial" panose="020B0604020202020204" pitchFamily="34" charset="0"/>
              </a:rPr>
              <a:t>Milk Tea</a:t>
            </a:r>
            <a:r>
              <a:rPr altLang="zh-CN" dirty="0">
                <a:solidFill>
                  <a:srgbClr val="0E5772"/>
                </a:solidFill>
                <a:latin typeface="Arial" panose="020B0604020202020204" pitchFamily="34" charset="0"/>
                <a:cs typeface="Arial" panose="020B0604020202020204" pitchFamily="34" charset="0"/>
              </a:rPr>
              <a:t> </a:t>
            </a:r>
            <a:endParaRPr kumimoji="1" lang="zh-CN" altLang="en-US" dirty="0">
              <a:cs typeface="Arial" panose="020B0604020202020204" pitchFamily="34" charset="0"/>
            </a:endParaRPr>
          </a:p>
        </p:txBody>
      </p:sp>
      <p:pic>
        <p:nvPicPr>
          <p:cNvPr id="4" name="Grafik 3">
            <a:extLst>
              <a:ext uri="{FF2B5EF4-FFF2-40B4-BE49-F238E27FC236}">
                <a16:creationId xmlns:a16="http://schemas.microsoft.com/office/drawing/2014/main" id="{77C1AEE1-1196-4F49-8BF3-B459244E13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0"/>
            <a:ext cx="5486400" cy="6858000"/>
          </a:xfrm>
          <a:prstGeom prst="rect">
            <a:avLst/>
          </a:prstGeom>
        </p:spPr>
      </p:pic>
    </p:spTree>
    <p:extLst>
      <p:ext uri="{BB962C8B-B14F-4D97-AF65-F5344CB8AC3E}">
        <p14:creationId xmlns:p14="http://schemas.microsoft.com/office/powerpoint/2010/main" val="1506755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p:txBody>
          <a:bodyPr/>
          <a:lstStyle/>
          <a:p>
            <a:pPr eaLnBrk="1" hangingPunct="1"/>
            <a:r>
              <a:rPr lang="de-DE" altLang="zh-CN" dirty="0">
                <a:solidFill>
                  <a:srgbClr val="0E5772"/>
                </a:solidFill>
                <a:latin typeface="Arial" panose="020B0604020202020204" pitchFamily="34" charset="0"/>
                <a:cs typeface="Arial" panose="020B0604020202020204" pitchFamily="34" charset="0"/>
              </a:rPr>
              <a:t>Milk Tea</a:t>
            </a:r>
            <a:r>
              <a:rPr altLang="zh-CN" dirty="0">
                <a:solidFill>
                  <a:srgbClr val="0E5772"/>
                </a:solidFill>
                <a:latin typeface="Arial" panose="020B0604020202020204" pitchFamily="34" charset="0"/>
                <a:cs typeface="Arial" panose="020B0604020202020204" pitchFamily="34" charset="0"/>
              </a:rPr>
              <a:t> </a:t>
            </a:r>
            <a:endParaRPr kumimoji="1" lang="zh-CN" altLang="en-US" dirty="0">
              <a:cs typeface="Arial" panose="020B0604020202020204" pitchFamily="34" charset="0"/>
            </a:endParaRPr>
          </a:p>
        </p:txBody>
      </p:sp>
      <p:sp>
        <p:nvSpPr>
          <p:cNvPr id="2" name="Textfeld 1">
            <a:extLst>
              <a:ext uri="{FF2B5EF4-FFF2-40B4-BE49-F238E27FC236}">
                <a16:creationId xmlns:a16="http://schemas.microsoft.com/office/drawing/2014/main" id="{21D0909E-CD19-4C6F-8F75-F83739FC2574}"/>
              </a:ext>
            </a:extLst>
          </p:cNvPr>
          <p:cNvSpPr txBox="1"/>
          <p:nvPr/>
        </p:nvSpPr>
        <p:spPr>
          <a:xfrm>
            <a:off x="539552" y="2924944"/>
            <a:ext cx="7992888" cy="2215991"/>
          </a:xfrm>
          <a:prstGeom prst="rect">
            <a:avLst/>
          </a:prstGeom>
          <a:noFill/>
        </p:spPr>
        <p:txBody>
          <a:bodyPr wrap="square" rtlCol="0">
            <a:spAutoFit/>
          </a:bodyPr>
          <a:lstStyle/>
          <a:p>
            <a:pPr algn="ctr"/>
            <a:r>
              <a:rPr lang="zh-CN" altLang="de-DE" sz="13800" dirty="0"/>
              <a:t>茶颜悦色</a:t>
            </a:r>
            <a:endParaRPr lang="de-DE" dirty="0"/>
          </a:p>
        </p:txBody>
      </p:sp>
    </p:spTree>
    <p:extLst>
      <p:ext uri="{BB962C8B-B14F-4D97-AF65-F5344CB8AC3E}">
        <p14:creationId xmlns:p14="http://schemas.microsoft.com/office/powerpoint/2010/main" val="32089355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p:txBody>
          <a:bodyPr>
            <a:normAutofit/>
          </a:bodyPr>
          <a:lstStyle/>
          <a:p>
            <a:pPr eaLnBrk="1" hangingPunct="1"/>
            <a:r>
              <a:rPr altLang="zh-CN" dirty="0">
                <a:solidFill>
                  <a:srgbClr val="0E5772"/>
                </a:solidFill>
                <a:latin typeface="Arial" panose="020B0604020202020204" pitchFamily="34" charset="0"/>
                <a:cs typeface="Arial" panose="020B0604020202020204" pitchFamily="34" charset="0"/>
              </a:rPr>
              <a:t>Session</a:t>
            </a:r>
            <a:r>
              <a:rPr lang="zh-CN" altLang="de-DE" dirty="0">
                <a:solidFill>
                  <a:srgbClr val="0E5772"/>
                </a:solidFill>
                <a:latin typeface="Arial" panose="020B0604020202020204" pitchFamily="34" charset="0"/>
                <a:cs typeface="Arial" panose="020B0604020202020204" pitchFamily="34" charset="0"/>
              </a:rPr>
              <a:t> </a:t>
            </a:r>
            <a:r>
              <a:rPr lang="de-DE" altLang="zh-CN" dirty="0">
                <a:solidFill>
                  <a:srgbClr val="0E5772"/>
                </a:solidFill>
                <a:latin typeface="Arial" panose="020B0604020202020204" pitchFamily="34" charset="0"/>
                <a:cs typeface="Arial" panose="020B0604020202020204" pitchFamily="34" charset="0"/>
              </a:rPr>
              <a:t>2 </a:t>
            </a:r>
            <a:r>
              <a:rPr lang="zh-CN" altLang="de-DE" dirty="0">
                <a:solidFill>
                  <a:srgbClr val="0E5772"/>
                </a:solidFill>
                <a:latin typeface="Arial" panose="020B0604020202020204" pitchFamily="34" charset="0"/>
                <a:cs typeface="Arial" panose="020B0604020202020204" pitchFamily="34" charset="0"/>
              </a:rPr>
              <a:t>第二次上课</a:t>
            </a:r>
            <a:r>
              <a:rPr lang="de-DE" altLang="zh-CN" dirty="0">
                <a:solidFill>
                  <a:srgbClr val="0E5772"/>
                </a:solidFill>
                <a:latin typeface="Arial" panose="020B0604020202020204" pitchFamily="34" charset="0"/>
                <a:cs typeface="Arial" panose="020B0604020202020204" pitchFamily="34" charset="0"/>
              </a:rPr>
              <a:t>: </a:t>
            </a:r>
            <a:r>
              <a:rPr lang="de-DE" altLang="zh-CN" dirty="0" err="1">
                <a:solidFill>
                  <a:srgbClr val="0E5772"/>
                </a:solidFill>
                <a:latin typeface="Arial" panose="020B0604020202020204" pitchFamily="34" charset="0"/>
                <a:cs typeface="Arial" panose="020B0604020202020204" pitchFamily="34" charset="0"/>
              </a:rPr>
              <a:t>Hotpot</a:t>
            </a:r>
            <a:r>
              <a:rPr lang="zh-CN" altLang="de-DE" dirty="0">
                <a:solidFill>
                  <a:srgbClr val="0E5772"/>
                </a:solidFill>
                <a:latin typeface="Arial" panose="020B0604020202020204" pitchFamily="34" charset="0"/>
                <a:cs typeface="Arial" panose="020B0604020202020204" pitchFamily="34" charset="0"/>
              </a:rPr>
              <a:t> </a:t>
            </a:r>
            <a:endParaRPr kumimoji="1" lang="zh-CN" altLang="en-US" dirty="0">
              <a:cs typeface="Arial" panose="020B0604020202020204" pitchFamily="34" charset="0"/>
            </a:endParaRPr>
          </a:p>
        </p:txBody>
      </p:sp>
      <p:pic>
        <p:nvPicPr>
          <p:cNvPr id="5" name="Grafik 4">
            <a:extLst>
              <a:ext uri="{FF2B5EF4-FFF2-40B4-BE49-F238E27FC236}">
                <a16:creationId xmlns:a16="http://schemas.microsoft.com/office/drawing/2014/main" id="{742792C8-04D6-432C-AC90-1298508F2B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1164" y="1242199"/>
            <a:ext cx="3737060" cy="5615801"/>
          </a:xfrm>
          <a:prstGeom prst="rect">
            <a:avLst/>
          </a:prstGeom>
        </p:spPr>
      </p:pic>
    </p:spTree>
    <p:extLst>
      <p:ext uri="{BB962C8B-B14F-4D97-AF65-F5344CB8AC3E}">
        <p14:creationId xmlns:p14="http://schemas.microsoft.com/office/powerpoint/2010/main" val="22436459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p:txBody>
          <a:bodyPr>
            <a:normAutofit/>
          </a:bodyPr>
          <a:lstStyle/>
          <a:p>
            <a:pPr eaLnBrk="1" hangingPunct="1"/>
            <a:r>
              <a:rPr lang="de-DE" altLang="zh-CN" dirty="0">
                <a:solidFill>
                  <a:srgbClr val="0E5772"/>
                </a:solidFill>
                <a:latin typeface="Arial" panose="020B0604020202020204" pitchFamily="34" charset="0"/>
                <a:cs typeface="Arial" panose="020B0604020202020204" pitchFamily="34" charset="0"/>
              </a:rPr>
              <a:t>Session 2 </a:t>
            </a:r>
            <a:r>
              <a:rPr lang="zh-CN" altLang="de-DE" dirty="0">
                <a:solidFill>
                  <a:srgbClr val="0E5772"/>
                </a:solidFill>
                <a:latin typeface="Arial" panose="020B0604020202020204" pitchFamily="34" charset="0"/>
                <a:cs typeface="Arial" panose="020B0604020202020204" pitchFamily="34" charset="0"/>
              </a:rPr>
              <a:t>第二次上课</a:t>
            </a:r>
            <a:r>
              <a:rPr lang="de-DE" altLang="zh-CN" dirty="0">
                <a:solidFill>
                  <a:srgbClr val="0E5772"/>
                </a:solidFill>
                <a:latin typeface="Arial" panose="020B0604020202020204" pitchFamily="34" charset="0"/>
                <a:cs typeface="Arial" panose="020B0604020202020204" pitchFamily="34" charset="0"/>
              </a:rPr>
              <a:t>: </a:t>
            </a:r>
            <a:r>
              <a:rPr lang="de-DE" altLang="zh-CN" dirty="0" err="1">
                <a:solidFill>
                  <a:srgbClr val="0E5772"/>
                </a:solidFill>
                <a:latin typeface="Arial" panose="020B0604020202020204" pitchFamily="34" charset="0"/>
                <a:cs typeface="Arial" panose="020B0604020202020204" pitchFamily="34" charset="0"/>
              </a:rPr>
              <a:t>Hotpot</a:t>
            </a:r>
            <a:r>
              <a:rPr lang="de-DE" altLang="zh-CN" dirty="0">
                <a:solidFill>
                  <a:srgbClr val="0E5772"/>
                </a:solidFill>
                <a:latin typeface="Arial" panose="020B0604020202020204" pitchFamily="34" charset="0"/>
                <a:cs typeface="Arial" panose="020B0604020202020204" pitchFamily="34" charset="0"/>
              </a:rPr>
              <a:t> </a:t>
            </a:r>
            <a:endParaRPr kumimoji="1" lang="zh-CN" altLang="en-US" dirty="0">
              <a:cs typeface="Arial" panose="020B0604020202020204" pitchFamily="34" charset="0"/>
            </a:endParaRPr>
          </a:p>
        </p:txBody>
      </p:sp>
      <p:pic>
        <p:nvPicPr>
          <p:cNvPr id="3" name="Grafik 2">
            <a:extLst>
              <a:ext uri="{FF2B5EF4-FFF2-40B4-BE49-F238E27FC236}">
                <a16:creationId xmlns:a16="http://schemas.microsoft.com/office/drawing/2014/main" id="{03FB0699-1101-4BA5-ACCF-B571CCE7DE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1233384"/>
            <a:ext cx="7524328" cy="5635983"/>
          </a:xfrm>
          <a:prstGeom prst="rect">
            <a:avLst/>
          </a:prstGeom>
        </p:spPr>
      </p:pic>
    </p:spTree>
    <p:extLst>
      <p:ext uri="{BB962C8B-B14F-4D97-AF65-F5344CB8AC3E}">
        <p14:creationId xmlns:p14="http://schemas.microsoft.com/office/powerpoint/2010/main" val="25577976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p:txBody>
          <a:bodyPr>
            <a:normAutofit/>
          </a:bodyPr>
          <a:lstStyle/>
          <a:p>
            <a:pPr eaLnBrk="1" hangingPunct="1"/>
            <a:r>
              <a:rPr lang="de-DE" altLang="zh-CN" dirty="0">
                <a:solidFill>
                  <a:srgbClr val="0E5772"/>
                </a:solidFill>
                <a:latin typeface="Arial" panose="020B0604020202020204" pitchFamily="34" charset="0"/>
                <a:cs typeface="Arial" panose="020B0604020202020204" pitchFamily="34" charset="0"/>
              </a:rPr>
              <a:t>Session 2 </a:t>
            </a:r>
            <a:r>
              <a:rPr lang="zh-CN" altLang="de-DE" dirty="0">
                <a:solidFill>
                  <a:srgbClr val="0E5772"/>
                </a:solidFill>
                <a:latin typeface="Arial" panose="020B0604020202020204" pitchFamily="34" charset="0"/>
                <a:cs typeface="Arial" panose="020B0604020202020204" pitchFamily="34" charset="0"/>
              </a:rPr>
              <a:t>第二次上课</a:t>
            </a:r>
            <a:r>
              <a:rPr lang="de-DE" altLang="zh-CN" dirty="0">
                <a:solidFill>
                  <a:srgbClr val="0E5772"/>
                </a:solidFill>
                <a:latin typeface="Arial" panose="020B0604020202020204" pitchFamily="34" charset="0"/>
                <a:cs typeface="Arial" panose="020B0604020202020204" pitchFamily="34" charset="0"/>
              </a:rPr>
              <a:t>: </a:t>
            </a:r>
            <a:r>
              <a:rPr lang="de-DE" altLang="zh-CN" dirty="0" err="1">
                <a:solidFill>
                  <a:srgbClr val="0E5772"/>
                </a:solidFill>
                <a:latin typeface="Arial" panose="020B0604020202020204" pitchFamily="34" charset="0"/>
                <a:cs typeface="Arial" panose="020B0604020202020204" pitchFamily="34" charset="0"/>
              </a:rPr>
              <a:t>Hotpot</a:t>
            </a:r>
            <a:r>
              <a:rPr lang="de-DE" altLang="zh-CN" dirty="0">
                <a:solidFill>
                  <a:srgbClr val="0E5772"/>
                </a:solidFill>
                <a:latin typeface="Arial" panose="020B0604020202020204" pitchFamily="34" charset="0"/>
                <a:cs typeface="Arial" panose="020B0604020202020204" pitchFamily="34" charset="0"/>
              </a:rPr>
              <a:t> </a:t>
            </a:r>
            <a:endParaRPr kumimoji="1" lang="zh-CN" altLang="en-US" dirty="0">
              <a:cs typeface="Arial" panose="020B0604020202020204" pitchFamily="34" charset="0"/>
            </a:endParaRPr>
          </a:p>
        </p:txBody>
      </p:sp>
      <p:pic>
        <p:nvPicPr>
          <p:cNvPr id="3" name="Grafik 2">
            <a:extLst>
              <a:ext uri="{FF2B5EF4-FFF2-40B4-BE49-F238E27FC236}">
                <a16:creationId xmlns:a16="http://schemas.microsoft.com/office/drawing/2014/main" id="{B04278CA-0ACE-47CE-B2C1-E3EC418501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12022"/>
            <a:ext cx="6912767" cy="6882044"/>
          </a:xfrm>
          <a:prstGeom prst="rect">
            <a:avLst/>
          </a:prstGeom>
        </p:spPr>
      </p:pic>
    </p:spTree>
    <p:extLst>
      <p:ext uri="{BB962C8B-B14F-4D97-AF65-F5344CB8AC3E}">
        <p14:creationId xmlns:p14="http://schemas.microsoft.com/office/powerpoint/2010/main" val="134277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stretch>
            <a:fillRect/>
          </a:stretch>
        </p:blipFill>
        <p:spPr>
          <a:xfrm>
            <a:off x="0" y="857250"/>
            <a:ext cx="9144000" cy="4088088"/>
          </a:xfrm>
          <a:prstGeom prst="rect">
            <a:avLst/>
          </a:prstGeom>
        </p:spPr>
      </p:pic>
      <p:pic>
        <p:nvPicPr>
          <p:cNvPr id="3" name="图片 2"/>
          <p:cNvPicPr>
            <a:picLocks noChangeAspect="1"/>
          </p:cNvPicPr>
          <p:nvPr/>
        </p:nvPicPr>
        <p:blipFill>
          <a:blip r:embed="rId3" cstate="screen"/>
          <a:stretch>
            <a:fillRect/>
          </a:stretch>
        </p:blipFill>
        <p:spPr>
          <a:xfrm rot="5400000">
            <a:off x="-499832" y="4226186"/>
            <a:ext cx="999663" cy="2549466"/>
          </a:xfrm>
          <a:prstGeom prst="rect">
            <a:avLst/>
          </a:prstGeom>
        </p:spPr>
      </p:pic>
      <p:pic>
        <p:nvPicPr>
          <p:cNvPr id="16" name="图片 15"/>
          <p:cNvPicPr>
            <a:picLocks noChangeAspect="1"/>
          </p:cNvPicPr>
          <p:nvPr/>
        </p:nvPicPr>
        <p:blipFill>
          <a:blip r:embed="rId4" cstate="screen"/>
          <a:stretch>
            <a:fillRect/>
          </a:stretch>
        </p:blipFill>
        <p:spPr>
          <a:xfrm rot="5400000">
            <a:off x="-401603" y="3525694"/>
            <a:ext cx="1706355" cy="903365"/>
          </a:xfrm>
          <a:prstGeom prst="rect">
            <a:avLst/>
          </a:prstGeom>
        </p:spPr>
      </p:pic>
      <p:sp>
        <p:nvSpPr>
          <p:cNvPr id="17" name="文本框 16"/>
          <p:cNvSpPr txBox="1"/>
          <p:nvPr/>
        </p:nvSpPr>
        <p:spPr>
          <a:xfrm>
            <a:off x="2417030" y="1948053"/>
            <a:ext cx="4074459" cy="715581"/>
          </a:xfrm>
          <a:prstGeom prst="rect">
            <a:avLst/>
          </a:prstGeom>
          <a:noFill/>
        </p:spPr>
        <p:txBody>
          <a:bodyPr wrap="square" rtlCol="0">
            <a:spAutoFit/>
          </a:bodyPr>
          <a:lstStyle/>
          <a:p>
            <a:r>
              <a:rPr kumimoji="1" lang="en-US" altLang="zh-CN" sz="4050" b="1" spc="450" dirty="0">
                <a:solidFill>
                  <a:schemeClr val="tx1">
                    <a:lumMod val="85000"/>
                    <a:lumOff val="15000"/>
                  </a:schemeClr>
                </a:solidFill>
                <a:latin typeface="Arial Rounded MT Bold" panose="020F0704030504030204" charset="0"/>
                <a:cs typeface="Arial Rounded MT Bold" panose="020F0704030504030204" charset="0"/>
                <a:sym typeface="+mn-lt"/>
              </a:rPr>
              <a:t>CONTENTS</a:t>
            </a:r>
            <a:endParaRPr kumimoji="1" lang="zh-CN" altLang="en-US" sz="4050" b="1" spc="450" dirty="0">
              <a:solidFill>
                <a:schemeClr val="tx1">
                  <a:lumMod val="85000"/>
                  <a:lumOff val="15000"/>
                </a:schemeClr>
              </a:solidFill>
              <a:latin typeface="Arial Rounded MT Bold" panose="020F0704030504030204" charset="0"/>
              <a:cs typeface="Arial Rounded MT Bold" panose="020F0704030504030204" charset="0"/>
              <a:sym typeface="+mn-lt"/>
            </a:endParaRPr>
          </a:p>
        </p:txBody>
      </p:sp>
      <p:sp>
        <p:nvSpPr>
          <p:cNvPr id="19" name="文本框 18"/>
          <p:cNvSpPr txBox="1"/>
          <p:nvPr/>
        </p:nvSpPr>
        <p:spPr>
          <a:xfrm>
            <a:off x="5256847" y="3374231"/>
            <a:ext cx="3887153" cy="415498"/>
          </a:xfrm>
          <a:prstGeom prst="rect">
            <a:avLst/>
          </a:prstGeom>
          <a:noFill/>
        </p:spPr>
        <p:txBody>
          <a:bodyPr wrap="square" rtlCol="0">
            <a:spAutoFit/>
          </a:bodyPr>
          <a:lstStyle/>
          <a:p>
            <a:r>
              <a:rPr lang="en-US" altLang="zh-CN" sz="2100" b="1" dirty="0">
                <a:solidFill>
                  <a:schemeClr val="tx1">
                    <a:lumMod val="65000"/>
                    <a:lumOff val="35000"/>
                  </a:schemeClr>
                </a:solidFill>
                <a:latin typeface="Times New Roman Bold" panose="02020503050405090304" charset="0"/>
                <a:cs typeface="Times New Roman Bold" panose="02020503050405090304" charset="0"/>
                <a:sym typeface="+mn-lt"/>
              </a:rPr>
              <a:t>The Development of Milk Tea </a:t>
            </a:r>
            <a:endParaRPr kumimoji="1" lang="zh-CN" altLang="en-US" sz="2100" b="1" spc="450" dirty="0">
              <a:solidFill>
                <a:schemeClr val="tx1">
                  <a:lumMod val="85000"/>
                  <a:lumOff val="15000"/>
                </a:schemeClr>
              </a:solidFill>
              <a:latin typeface="Times New Roman Regular" panose="02020503050405090304" charset="0"/>
              <a:cs typeface="Times New Roman Regular" panose="02020503050405090304" charset="0"/>
              <a:sym typeface="+mn-lt"/>
            </a:endParaRPr>
          </a:p>
        </p:txBody>
      </p:sp>
      <p:sp>
        <p:nvSpPr>
          <p:cNvPr id="18" name="文本框 17"/>
          <p:cNvSpPr txBox="1"/>
          <p:nvPr/>
        </p:nvSpPr>
        <p:spPr>
          <a:xfrm>
            <a:off x="598647" y="3374231"/>
            <a:ext cx="3738086" cy="415498"/>
          </a:xfrm>
          <a:prstGeom prst="rect">
            <a:avLst/>
          </a:prstGeom>
          <a:noFill/>
        </p:spPr>
        <p:txBody>
          <a:bodyPr wrap="square" rtlCol="0">
            <a:spAutoFit/>
          </a:bodyPr>
          <a:lstStyle/>
          <a:p>
            <a:r>
              <a:rPr lang="en-US" altLang="zh-CN" sz="2100" dirty="0">
                <a:latin typeface="Times New Roman Regular" panose="02020503050405090304" charset="0"/>
                <a:cs typeface="Times New Roman Regular" panose="02020503050405090304" charset="0"/>
                <a:sym typeface="+mn-lt"/>
              </a:rPr>
              <a:t> </a:t>
            </a:r>
            <a:r>
              <a:rPr lang="en-US" altLang="zh-CN" sz="2100" b="1" dirty="0">
                <a:solidFill>
                  <a:schemeClr val="tx1">
                    <a:lumMod val="65000"/>
                    <a:lumOff val="35000"/>
                  </a:schemeClr>
                </a:solidFill>
                <a:latin typeface="Times New Roman Bold" panose="02020503050405090304" charset="0"/>
                <a:cs typeface="Times New Roman Bold" panose="02020503050405090304" charset="0"/>
                <a:sym typeface="+mn-lt"/>
              </a:rPr>
              <a:t>The Origin of Milk Tea</a:t>
            </a:r>
          </a:p>
        </p:txBody>
      </p:sp>
      <p:sp>
        <p:nvSpPr>
          <p:cNvPr id="21" name="文本框 20"/>
          <p:cNvSpPr txBox="1"/>
          <p:nvPr/>
        </p:nvSpPr>
        <p:spPr>
          <a:xfrm>
            <a:off x="709613" y="4286250"/>
            <a:ext cx="3630930" cy="738664"/>
          </a:xfrm>
          <a:prstGeom prst="rect">
            <a:avLst/>
          </a:prstGeom>
          <a:noFill/>
        </p:spPr>
        <p:txBody>
          <a:bodyPr wrap="square" rtlCol="0">
            <a:spAutoFit/>
          </a:bodyPr>
          <a:lstStyle/>
          <a:p>
            <a:r>
              <a:rPr lang="en-US" altLang="zh-CN" sz="2100" b="1" dirty="0">
                <a:solidFill>
                  <a:schemeClr val="tx1">
                    <a:lumMod val="65000"/>
                    <a:lumOff val="35000"/>
                  </a:schemeClr>
                </a:solidFill>
                <a:latin typeface="Times New Roman Bold" panose="02020503050405090304" charset="0"/>
                <a:cs typeface="Times New Roman Bold" panose="02020503050405090304" charset="0"/>
                <a:sym typeface="+mn-lt"/>
              </a:rPr>
              <a:t>A Comparison of Oriental and Foreign Milk Tea</a:t>
            </a:r>
            <a:endParaRPr kumimoji="1" lang="en-US" altLang="zh-CN" sz="2100" dirty="0">
              <a:solidFill>
                <a:schemeClr val="tx1">
                  <a:lumMod val="85000"/>
                  <a:lumOff val="15000"/>
                </a:schemeClr>
              </a:solidFill>
              <a:latin typeface="Times New Roman Regular" panose="02020503050405090304" charset="0"/>
              <a:cs typeface="Times New Roman Regular" panose="02020503050405090304" charset="0"/>
              <a:sym typeface="+mn-lt"/>
            </a:endParaRPr>
          </a:p>
        </p:txBody>
      </p:sp>
      <p:sp>
        <p:nvSpPr>
          <p:cNvPr id="15" name="文本框 14"/>
          <p:cNvSpPr txBox="1"/>
          <p:nvPr/>
        </p:nvSpPr>
        <p:spPr>
          <a:xfrm>
            <a:off x="5256848" y="4318159"/>
            <a:ext cx="3171349" cy="415498"/>
          </a:xfrm>
          <a:prstGeom prst="rect">
            <a:avLst/>
          </a:prstGeom>
          <a:noFill/>
        </p:spPr>
        <p:txBody>
          <a:bodyPr wrap="square" rtlCol="0">
            <a:spAutoFit/>
          </a:bodyPr>
          <a:lstStyle/>
          <a:p>
            <a:r>
              <a:rPr lang="en-US" altLang="zh-CN" sz="2100" b="1" dirty="0">
                <a:solidFill>
                  <a:schemeClr val="tx1">
                    <a:lumMod val="65000"/>
                    <a:lumOff val="35000"/>
                  </a:schemeClr>
                </a:solidFill>
                <a:latin typeface="Times New Roman Bold" panose="02020503050405090304" charset="0"/>
                <a:cs typeface="Times New Roman Bold" panose="02020503050405090304" charset="0"/>
                <a:sym typeface="+mn-lt"/>
              </a:rPr>
              <a:t>Milk Tea and Health</a:t>
            </a:r>
            <a:endParaRPr kumimoji="1" lang="en-US" altLang="zh-CN" sz="2100" dirty="0">
              <a:solidFill>
                <a:schemeClr val="tx1">
                  <a:lumMod val="85000"/>
                  <a:lumOff val="15000"/>
                </a:schemeClr>
              </a:solidFill>
              <a:latin typeface="Times New Roman Regular" panose="02020503050405090304" charset="0"/>
              <a:cs typeface="Times New Roman Regular" panose="02020503050405090304" charset="0"/>
              <a:sym typeface="+mn-lt"/>
            </a:endParaRPr>
          </a:p>
        </p:txBody>
      </p:sp>
      <p:pic>
        <p:nvPicPr>
          <p:cNvPr id="36" name="图片 35"/>
          <p:cNvPicPr>
            <a:picLocks noChangeAspect="1"/>
          </p:cNvPicPr>
          <p:nvPr/>
        </p:nvPicPr>
        <p:blipFill>
          <a:blip r:embed="rId5"/>
          <a:srcRect r="75623"/>
          <a:stretch>
            <a:fillRect/>
          </a:stretch>
        </p:blipFill>
        <p:spPr>
          <a:xfrm>
            <a:off x="359569" y="3155156"/>
            <a:ext cx="389096" cy="610553"/>
          </a:xfrm>
          <a:prstGeom prst="rect">
            <a:avLst/>
          </a:prstGeom>
        </p:spPr>
      </p:pic>
      <p:pic>
        <p:nvPicPr>
          <p:cNvPr id="40" name="图片 39"/>
          <p:cNvPicPr>
            <a:picLocks noChangeAspect="1"/>
          </p:cNvPicPr>
          <p:nvPr/>
        </p:nvPicPr>
        <p:blipFill>
          <a:blip r:embed="rId5"/>
          <a:srcRect l="75806"/>
          <a:stretch>
            <a:fillRect/>
          </a:stretch>
        </p:blipFill>
        <p:spPr>
          <a:xfrm>
            <a:off x="4945857" y="4099560"/>
            <a:ext cx="386065" cy="610200"/>
          </a:xfrm>
          <a:prstGeom prst="rect">
            <a:avLst/>
          </a:prstGeom>
        </p:spPr>
      </p:pic>
      <p:pic>
        <p:nvPicPr>
          <p:cNvPr id="41" name="图片 40"/>
          <p:cNvPicPr>
            <a:picLocks noChangeAspect="1"/>
          </p:cNvPicPr>
          <p:nvPr/>
        </p:nvPicPr>
        <p:blipFill>
          <a:blip r:embed="rId6"/>
          <a:srcRect l="50681" r="24985"/>
          <a:stretch>
            <a:fillRect/>
          </a:stretch>
        </p:blipFill>
        <p:spPr>
          <a:xfrm>
            <a:off x="4934427" y="3140869"/>
            <a:ext cx="397636" cy="610200"/>
          </a:xfrm>
          <a:prstGeom prst="rect">
            <a:avLst/>
          </a:prstGeom>
        </p:spPr>
      </p:pic>
      <p:pic>
        <p:nvPicPr>
          <p:cNvPr id="42" name="图片 41"/>
          <p:cNvPicPr>
            <a:picLocks noChangeAspect="1"/>
          </p:cNvPicPr>
          <p:nvPr/>
        </p:nvPicPr>
        <p:blipFill>
          <a:blip r:embed="rId6"/>
          <a:srcRect l="23966" r="50881"/>
          <a:stretch>
            <a:fillRect/>
          </a:stretch>
        </p:blipFill>
        <p:spPr>
          <a:xfrm>
            <a:off x="359569" y="4208621"/>
            <a:ext cx="410983" cy="610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290">
                                          <p:stCondLst>
                                            <p:cond delay="0"/>
                                          </p:stCondLst>
                                        </p:cTn>
                                        <p:tgtEl>
                                          <p:spTgt spid="36"/>
                                        </p:tgtEl>
                                      </p:cBhvr>
                                    </p:animEffect>
                                    <p:anim calcmode="lin" valueType="num">
                                      <p:cBhvr>
                                        <p:cTn id="8" dur="911"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36"/>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36"/>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36"/>
                                        </p:tgtEl>
                                        <p:attrNameLst>
                                          <p:attrName>ppt_y</p:attrName>
                                        </p:attrNameLst>
                                      </p:cBhvr>
                                      <p:tavLst>
                                        <p:tav tm="0" fmla="#ppt_y-sin(pi*$)/81">
                                          <p:val>
                                            <p:fltVal val="0"/>
                                          </p:val>
                                        </p:tav>
                                        <p:tav tm="100000">
                                          <p:val>
                                            <p:fltVal val="1"/>
                                          </p:val>
                                        </p:tav>
                                      </p:tavLst>
                                    </p:anim>
                                    <p:animScale>
                                      <p:cBhvr>
                                        <p:cTn id="13" dur="13">
                                          <p:stCondLst>
                                            <p:cond delay="325"/>
                                          </p:stCondLst>
                                        </p:cTn>
                                        <p:tgtEl>
                                          <p:spTgt spid="36"/>
                                        </p:tgtEl>
                                      </p:cBhvr>
                                      <p:to x="100000" y="60000"/>
                                    </p:animScale>
                                    <p:animScale>
                                      <p:cBhvr>
                                        <p:cTn id="14" dur="83" decel="50000">
                                          <p:stCondLst>
                                            <p:cond delay="338"/>
                                          </p:stCondLst>
                                        </p:cTn>
                                        <p:tgtEl>
                                          <p:spTgt spid="36"/>
                                        </p:tgtEl>
                                      </p:cBhvr>
                                      <p:to x="100000" y="100000"/>
                                    </p:animScale>
                                    <p:animScale>
                                      <p:cBhvr>
                                        <p:cTn id="15" dur="13">
                                          <p:stCondLst>
                                            <p:cond delay="656"/>
                                          </p:stCondLst>
                                        </p:cTn>
                                        <p:tgtEl>
                                          <p:spTgt spid="36"/>
                                        </p:tgtEl>
                                      </p:cBhvr>
                                      <p:to x="100000" y="80000"/>
                                    </p:animScale>
                                    <p:animScale>
                                      <p:cBhvr>
                                        <p:cTn id="16" dur="83" decel="50000">
                                          <p:stCondLst>
                                            <p:cond delay="669"/>
                                          </p:stCondLst>
                                        </p:cTn>
                                        <p:tgtEl>
                                          <p:spTgt spid="36"/>
                                        </p:tgtEl>
                                      </p:cBhvr>
                                      <p:to x="100000" y="100000"/>
                                    </p:animScale>
                                    <p:animScale>
                                      <p:cBhvr>
                                        <p:cTn id="17" dur="13">
                                          <p:stCondLst>
                                            <p:cond delay="821"/>
                                          </p:stCondLst>
                                        </p:cTn>
                                        <p:tgtEl>
                                          <p:spTgt spid="36"/>
                                        </p:tgtEl>
                                      </p:cBhvr>
                                      <p:to x="100000" y="90000"/>
                                    </p:animScale>
                                    <p:animScale>
                                      <p:cBhvr>
                                        <p:cTn id="18" dur="83" decel="50000">
                                          <p:stCondLst>
                                            <p:cond delay="834"/>
                                          </p:stCondLst>
                                        </p:cTn>
                                        <p:tgtEl>
                                          <p:spTgt spid="36"/>
                                        </p:tgtEl>
                                      </p:cBhvr>
                                      <p:to x="100000" y="100000"/>
                                    </p:animScale>
                                    <p:animScale>
                                      <p:cBhvr>
                                        <p:cTn id="19" dur="13">
                                          <p:stCondLst>
                                            <p:cond delay="904"/>
                                          </p:stCondLst>
                                        </p:cTn>
                                        <p:tgtEl>
                                          <p:spTgt spid="36"/>
                                        </p:tgtEl>
                                      </p:cBhvr>
                                      <p:to x="100000" y="95000"/>
                                    </p:animScale>
                                    <p:animScale>
                                      <p:cBhvr>
                                        <p:cTn id="20" dur="83" decel="50000">
                                          <p:stCondLst>
                                            <p:cond delay="917"/>
                                          </p:stCondLst>
                                        </p:cTn>
                                        <p:tgtEl>
                                          <p:spTgt spid="3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wipe(down)">
                                      <p:cBhvr>
                                        <p:cTn id="25" dur="290">
                                          <p:stCondLst>
                                            <p:cond delay="0"/>
                                          </p:stCondLst>
                                        </p:cTn>
                                        <p:tgtEl>
                                          <p:spTgt spid="41"/>
                                        </p:tgtEl>
                                      </p:cBhvr>
                                    </p:animEffect>
                                    <p:anim calcmode="lin" valueType="num">
                                      <p:cBhvr>
                                        <p:cTn id="26" dur="911"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27" dur="332"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28" dur="332" tmFilter="0, 0; 0.125,0.2665; 0.25,0.4; 0.375,0.465; 0.5,0.5;  0.625,0.535; 0.75,0.6; 0.875,0.7335; 1,1">
                                          <p:stCondLst>
                                            <p:cond delay="332"/>
                                          </p:stCondLst>
                                        </p:cTn>
                                        <p:tgtEl>
                                          <p:spTgt spid="41"/>
                                        </p:tgtEl>
                                        <p:attrNameLst>
                                          <p:attrName>ppt_y</p:attrName>
                                        </p:attrNameLst>
                                      </p:cBhvr>
                                      <p:tavLst>
                                        <p:tav tm="0" fmla="#ppt_y-sin(pi*$)/9">
                                          <p:val>
                                            <p:fltVal val="0"/>
                                          </p:val>
                                        </p:tav>
                                        <p:tav tm="100000">
                                          <p:val>
                                            <p:fltVal val="1"/>
                                          </p:val>
                                        </p:tav>
                                      </p:tavLst>
                                    </p:anim>
                                    <p:anim calcmode="lin" valueType="num">
                                      <p:cBhvr>
                                        <p:cTn id="29" dur="166" tmFilter="0, 0; 0.125,0.2665; 0.25,0.4; 0.375,0.465; 0.5,0.5;  0.625,0.535; 0.75,0.6; 0.875,0.7335; 1,1">
                                          <p:stCondLst>
                                            <p:cond delay="662"/>
                                          </p:stCondLst>
                                        </p:cTn>
                                        <p:tgtEl>
                                          <p:spTgt spid="41"/>
                                        </p:tgtEl>
                                        <p:attrNameLst>
                                          <p:attrName>ppt_y</p:attrName>
                                        </p:attrNameLst>
                                      </p:cBhvr>
                                      <p:tavLst>
                                        <p:tav tm="0" fmla="#ppt_y-sin(pi*$)/27">
                                          <p:val>
                                            <p:fltVal val="0"/>
                                          </p:val>
                                        </p:tav>
                                        <p:tav tm="100000">
                                          <p:val>
                                            <p:fltVal val="1"/>
                                          </p:val>
                                        </p:tav>
                                      </p:tavLst>
                                    </p:anim>
                                    <p:anim calcmode="lin" valueType="num">
                                      <p:cBhvr>
                                        <p:cTn id="30" dur="82" tmFilter="0, 0; 0.125,0.2665; 0.25,0.4; 0.375,0.465; 0.5,0.5;  0.625,0.535; 0.75,0.6; 0.875,0.7335; 1,1">
                                          <p:stCondLst>
                                            <p:cond delay="828"/>
                                          </p:stCondLst>
                                        </p:cTn>
                                        <p:tgtEl>
                                          <p:spTgt spid="41"/>
                                        </p:tgtEl>
                                        <p:attrNameLst>
                                          <p:attrName>ppt_y</p:attrName>
                                        </p:attrNameLst>
                                      </p:cBhvr>
                                      <p:tavLst>
                                        <p:tav tm="0" fmla="#ppt_y-sin(pi*$)/81">
                                          <p:val>
                                            <p:fltVal val="0"/>
                                          </p:val>
                                        </p:tav>
                                        <p:tav tm="100000">
                                          <p:val>
                                            <p:fltVal val="1"/>
                                          </p:val>
                                        </p:tav>
                                      </p:tavLst>
                                    </p:anim>
                                    <p:animScale>
                                      <p:cBhvr>
                                        <p:cTn id="31" dur="13">
                                          <p:stCondLst>
                                            <p:cond delay="325"/>
                                          </p:stCondLst>
                                        </p:cTn>
                                        <p:tgtEl>
                                          <p:spTgt spid="41"/>
                                        </p:tgtEl>
                                      </p:cBhvr>
                                      <p:to x="100000" y="60000"/>
                                    </p:animScale>
                                    <p:animScale>
                                      <p:cBhvr>
                                        <p:cTn id="32" dur="83" decel="50000">
                                          <p:stCondLst>
                                            <p:cond delay="338"/>
                                          </p:stCondLst>
                                        </p:cTn>
                                        <p:tgtEl>
                                          <p:spTgt spid="41"/>
                                        </p:tgtEl>
                                      </p:cBhvr>
                                      <p:to x="100000" y="100000"/>
                                    </p:animScale>
                                    <p:animScale>
                                      <p:cBhvr>
                                        <p:cTn id="33" dur="13">
                                          <p:stCondLst>
                                            <p:cond delay="656"/>
                                          </p:stCondLst>
                                        </p:cTn>
                                        <p:tgtEl>
                                          <p:spTgt spid="41"/>
                                        </p:tgtEl>
                                      </p:cBhvr>
                                      <p:to x="100000" y="80000"/>
                                    </p:animScale>
                                    <p:animScale>
                                      <p:cBhvr>
                                        <p:cTn id="34" dur="83" decel="50000">
                                          <p:stCondLst>
                                            <p:cond delay="669"/>
                                          </p:stCondLst>
                                        </p:cTn>
                                        <p:tgtEl>
                                          <p:spTgt spid="41"/>
                                        </p:tgtEl>
                                      </p:cBhvr>
                                      <p:to x="100000" y="100000"/>
                                    </p:animScale>
                                    <p:animScale>
                                      <p:cBhvr>
                                        <p:cTn id="35" dur="13">
                                          <p:stCondLst>
                                            <p:cond delay="821"/>
                                          </p:stCondLst>
                                        </p:cTn>
                                        <p:tgtEl>
                                          <p:spTgt spid="41"/>
                                        </p:tgtEl>
                                      </p:cBhvr>
                                      <p:to x="100000" y="90000"/>
                                    </p:animScale>
                                    <p:animScale>
                                      <p:cBhvr>
                                        <p:cTn id="36" dur="83" decel="50000">
                                          <p:stCondLst>
                                            <p:cond delay="834"/>
                                          </p:stCondLst>
                                        </p:cTn>
                                        <p:tgtEl>
                                          <p:spTgt spid="41"/>
                                        </p:tgtEl>
                                      </p:cBhvr>
                                      <p:to x="100000" y="100000"/>
                                    </p:animScale>
                                    <p:animScale>
                                      <p:cBhvr>
                                        <p:cTn id="37" dur="13">
                                          <p:stCondLst>
                                            <p:cond delay="904"/>
                                          </p:stCondLst>
                                        </p:cTn>
                                        <p:tgtEl>
                                          <p:spTgt spid="41"/>
                                        </p:tgtEl>
                                      </p:cBhvr>
                                      <p:to x="100000" y="95000"/>
                                    </p:animScale>
                                    <p:animScale>
                                      <p:cBhvr>
                                        <p:cTn id="38" dur="83" decel="50000">
                                          <p:stCondLst>
                                            <p:cond delay="917"/>
                                          </p:stCondLst>
                                        </p:cTn>
                                        <p:tgtEl>
                                          <p:spTgt spid="41"/>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wipe(down)">
                                      <p:cBhvr>
                                        <p:cTn id="43" dur="290">
                                          <p:stCondLst>
                                            <p:cond delay="0"/>
                                          </p:stCondLst>
                                        </p:cTn>
                                        <p:tgtEl>
                                          <p:spTgt spid="42"/>
                                        </p:tgtEl>
                                      </p:cBhvr>
                                    </p:animEffect>
                                    <p:anim calcmode="lin" valueType="num">
                                      <p:cBhvr>
                                        <p:cTn id="44" dur="911"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45" dur="332"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46" dur="332" tmFilter="0, 0; 0.125,0.2665; 0.25,0.4; 0.375,0.465; 0.5,0.5;  0.625,0.535; 0.75,0.6; 0.875,0.7335; 1,1">
                                          <p:stCondLst>
                                            <p:cond delay="332"/>
                                          </p:stCondLst>
                                        </p:cTn>
                                        <p:tgtEl>
                                          <p:spTgt spid="42"/>
                                        </p:tgtEl>
                                        <p:attrNameLst>
                                          <p:attrName>ppt_y</p:attrName>
                                        </p:attrNameLst>
                                      </p:cBhvr>
                                      <p:tavLst>
                                        <p:tav tm="0" fmla="#ppt_y-sin(pi*$)/9">
                                          <p:val>
                                            <p:fltVal val="0"/>
                                          </p:val>
                                        </p:tav>
                                        <p:tav tm="100000">
                                          <p:val>
                                            <p:fltVal val="1"/>
                                          </p:val>
                                        </p:tav>
                                      </p:tavLst>
                                    </p:anim>
                                    <p:anim calcmode="lin" valueType="num">
                                      <p:cBhvr>
                                        <p:cTn id="47" dur="166" tmFilter="0, 0; 0.125,0.2665; 0.25,0.4; 0.375,0.465; 0.5,0.5;  0.625,0.535; 0.75,0.6; 0.875,0.7335; 1,1">
                                          <p:stCondLst>
                                            <p:cond delay="662"/>
                                          </p:stCondLst>
                                        </p:cTn>
                                        <p:tgtEl>
                                          <p:spTgt spid="42"/>
                                        </p:tgtEl>
                                        <p:attrNameLst>
                                          <p:attrName>ppt_y</p:attrName>
                                        </p:attrNameLst>
                                      </p:cBhvr>
                                      <p:tavLst>
                                        <p:tav tm="0" fmla="#ppt_y-sin(pi*$)/27">
                                          <p:val>
                                            <p:fltVal val="0"/>
                                          </p:val>
                                        </p:tav>
                                        <p:tav tm="100000">
                                          <p:val>
                                            <p:fltVal val="1"/>
                                          </p:val>
                                        </p:tav>
                                      </p:tavLst>
                                    </p:anim>
                                    <p:anim calcmode="lin" valueType="num">
                                      <p:cBhvr>
                                        <p:cTn id="48" dur="82" tmFilter="0, 0; 0.125,0.2665; 0.25,0.4; 0.375,0.465; 0.5,0.5;  0.625,0.535; 0.75,0.6; 0.875,0.7335; 1,1">
                                          <p:stCondLst>
                                            <p:cond delay="828"/>
                                          </p:stCondLst>
                                        </p:cTn>
                                        <p:tgtEl>
                                          <p:spTgt spid="42"/>
                                        </p:tgtEl>
                                        <p:attrNameLst>
                                          <p:attrName>ppt_y</p:attrName>
                                        </p:attrNameLst>
                                      </p:cBhvr>
                                      <p:tavLst>
                                        <p:tav tm="0" fmla="#ppt_y-sin(pi*$)/81">
                                          <p:val>
                                            <p:fltVal val="0"/>
                                          </p:val>
                                        </p:tav>
                                        <p:tav tm="100000">
                                          <p:val>
                                            <p:fltVal val="1"/>
                                          </p:val>
                                        </p:tav>
                                      </p:tavLst>
                                    </p:anim>
                                    <p:animScale>
                                      <p:cBhvr>
                                        <p:cTn id="49" dur="13">
                                          <p:stCondLst>
                                            <p:cond delay="325"/>
                                          </p:stCondLst>
                                        </p:cTn>
                                        <p:tgtEl>
                                          <p:spTgt spid="42"/>
                                        </p:tgtEl>
                                      </p:cBhvr>
                                      <p:to x="100000" y="60000"/>
                                    </p:animScale>
                                    <p:animScale>
                                      <p:cBhvr>
                                        <p:cTn id="50" dur="83" decel="50000">
                                          <p:stCondLst>
                                            <p:cond delay="338"/>
                                          </p:stCondLst>
                                        </p:cTn>
                                        <p:tgtEl>
                                          <p:spTgt spid="42"/>
                                        </p:tgtEl>
                                      </p:cBhvr>
                                      <p:to x="100000" y="100000"/>
                                    </p:animScale>
                                    <p:animScale>
                                      <p:cBhvr>
                                        <p:cTn id="51" dur="13">
                                          <p:stCondLst>
                                            <p:cond delay="656"/>
                                          </p:stCondLst>
                                        </p:cTn>
                                        <p:tgtEl>
                                          <p:spTgt spid="42"/>
                                        </p:tgtEl>
                                      </p:cBhvr>
                                      <p:to x="100000" y="80000"/>
                                    </p:animScale>
                                    <p:animScale>
                                      <p:cBhvr>
                                        <p:cTn id="52" dur="83" decel="50000">
                                          <p:stCondLst>
                                            <p:cond delay="669"/>
                                          </p:stCondLst>
                                        </p:cTn>
                                        <p:tgtEl>
                                          <p:spTgt spid="42"/>
                                        </p:tgtEl>
                                      </p:cBhvr>
                                      <p:to x="100000" y="100000"/>
                                    </p:animScale>
                                    <p:animScale>
                                      <p:cBhvr>
                                        <p:cTn id="53" dur="13">
                                          <p:stCondLst>
                                            <p:cond delay="821"/>
                                          </p:stCondLst>
                                        </p:cTn>
                                        <p:tgtEl>
                                          <p:spTgt spid="42"/>
                                        </p:tgtEl>
                                      </p:cBhvr>
                                      <p:to x="100000" y="90000"/>
                                    </p:animScale>
                                    <p:animScale>
                                      <p:cBhvr>
                                        <p:cTn id="54" dur="83" decel="50000">
                                          <p:stCondLst>
                                            <p:cond delay="834"/>
                                          </p:stCondLst>
                                        </p:cTn>
                                        <p:tgtEl>
                                          <p:spTgt spid="42"/>
                                        </p:tgtEl>
                                      </p:cBhvr>
                                      <p:to x="100000" y="100000"/>
                                    </p:animScale>
                                    <p:animScale>
                                      <p:cBhvr>
                                        <p:cTn id="55" dur="13">
                                          <p:stCondLst>
                                            <p:cond delay="904"/>
                                          </p:stCondLst>
                                        </p:cTn>
                                        <p:tgtEl>
                                          <p:spTgt spid="42"/>
                                        </p:tgtEl>
                                      </p:cBhvr>
                                      <p:to x="100000" y="95000"/>
                                    </p:animScale>
                                    <p:animScale>
                                      <p:cBhvr>
                                        <p:cTn id="56" dur="83" decel="50000">
                                          <p:stCondLst>
                                            <p:cond delay="917"/>
                                          </p:stCondLst>
                                        </p:cTn>
                                        <p:tgtEl>
                                          <p:spTgt spid="42"/>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40"/>
                                        </p:tgtEl>
                                        <p:attrNameLst>
                                          <p:attrName>style.visibility</p:attrName>
                                        </p:attrNameLst>
                                      </p:cBhvr>
                                      <p:to>
                                        <p:strVal val="visible"/>
                                      </p:to>
                                    </p:set>
                                    <p:animEffect transition="in" filter="wipe(down)">
                                      <p:cBhvr>
                                        <p:cTn id="61" dur="290">
                                          <p:stCondLst>
                                            <p:cond delay="0"/>
                                          </p:stCondLst>
                                        </p:cTn>
                                        <p:tgtEl>
                                          <p:spTgt spid="40"/>
                                        </p:tgtEl>
                                      </p:cBhvr>
                                    </p:animEffect>
                                    <p:anim calcmode="lin" valueType="num">
                                      <p:cBhvr>
                                        <p:cTn id="62" dur="911"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63" dur="332"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64" dur="332" tmFilter="0, 0; 0.125,0.2665; 0.25,0.4; 0.375,0.465; 0.5,0.5;  0.625,0.535; 0.75,0.6; 0.875,0.7335; 1,1">
                                          <p:stCondLst>
                                            <p:cond delay="332"/>
                                          </p:stCondLst>
                                        </p:cTn>
                                        <p:tgtEl>
                                          <p:spTgt spid="40"/>
                                        </p:tgtEl>
                                        <p:attrNameLst>
                                          <p:attrName>ppt_y</p:attrName>
                                        </p:attrNameLst>
                                      </p:cBhvr>
                                      <p:tavLst>
                                        <p:tav tm="0" fmla="#ppt_y-sin(pi*$)/9">
                                          <p:val>
                                            <p:fltVal val="0"/>
                                          </p:val>
                                        </p:tav>
                                        <p:tav tm="100000">
                                          <p:val>
                                            <p:fltVal val="1"/>
                                          </p:val>
                                        </p:tav>
                                      </p:tavLst>
                                    </p:anim>
                                    <p:anim calcmode="lin" valueType="num">
                                      <p:cBhvr>
                                        <p:cTn id="65" dur="166" tmFilter="0, 0; 0.125,0.2665; 0.25,0.4; 0.375,0.465; 0.5,0.5;  0.625,0.535; 0.75,0.6; 0.875,0.7335; 1,1">
                                          <p:stCondLst>
                                            <p:cond delay="662"/>
                                          </p:stCondLst>
                                        </p:cTn>
                                        <p:tgtEl>
                                          <p:spTgt spid="40"/>
                                        </p:tgtEl>
                                        <p:attrNameLst>
                                          <p:attrName>ppt_y</p:attrName>
                                        </p:attrNameLst>
                                      </p:cBhvr>
                                      <p:tavLst>
                                        <p:tav tm="0" fmla="#ppt_y-sin(pi*$)/27">
                                          <p:val>
                                            <p:fltVal val="0"/>
                                          </p:val>
                                        </p:tav>
                                        <p:tav tm="100000">
                                          <p:val>
                                            <p:fltVal val="1"/>
                                          </p:val>
                                        </p:tav>
                                      </p:tavLst>
                                    </p:anim>
                                    <p:anim calcmode="lin" valueType="num">
                                      <p:cBhvr>
                                        <p:cTn id="66" dur="82" tmFilter="0, 0; 0.125,0.2665; 0.25,0.4; 0.375,0.465; 0.5,0.5;  0.625,0.535; 0.75,0.6; 0.875,0.7335; 1,1">
                                          <p:stCondLst>
                                            <p:cond delay="828"/>
                                          </p:stCondLst>
                                        </p:cTn>
                                        <p:tgtEl>
                                          <p:spTgt spid="40"/>
                                        </p:tgtEl>
                                        <p:attrNameLst>
                                          <p:attrName>ppt_y</p:attrName>
                                        </p:attrNameLst>
                                      </p:cBhvr>
                                      <p:tavLst>
                                        <p:tav tm="0" fmla="#ppt_y-sin(pi*$)/81">
                                          <p:val>
                                            <p:fltVal val="0"/>
                                          </p:val>
                                        </p:tav>
                                        <p:tav tm="100000">
                                          <p:val>
                                            <p:fltVal val="1"/>
                                          </p:val>
                                        </p:tav>
                                      </p:tavLst>
                                    </p:anim>
                                    <p:animScale>
                                      <p:cBhvr>
                                        <p:cTn id="67" dur="13">
                                          <p:stCondLst>
                                            <p:cond delay="325"/>
                                          </p:stCondLst>
                                        </p:cTn>
                                        <p:tgtEl>
                                          <p:spTgt spid="40"/>
                                        </p:tgtEl>
                                      </p:cBhvr>
                                      <p:to x="100000" y="60000"/>
                                    </p:animScale>
                                    <p:animScale>
                                      <p:cBhvr>
                                        <p:cTn id="68" dur="83" decel="50000">
                                          <p:stCondLst>
                                            <p:cond delay="338"/>
                                          </p:stCondLst>
                                        </p:cTn>
                                        <p:tgtEl>
                                          <p:spTgt spid="40"/>
                                        </p:tgtEl>
                                      </p:cBhvr>
                                      <p:to x="100000" y="100000"/>
                                    </p:animScale>
                                    <p:animScale>
                                      <p:cBhvr>
                                        <p:cTn id="69" dur="13">
                                          <p:stCondLst>
                                            <p:cond delay="656"/>
                                          </p:stCondLst>
                                        </p:cTn>
                                        <p:tgtEl>
                                          <p:spTgt spid="40"/>
                                        </p:tgtEl>
                                      </p:cBhvr>
                                      <p:to x="100000" y="80000"/>
                                    </p:animScale>
                                    <p:animScale>
                                      <p:cBhvr>
                                        <p:cTn id="70" dur="83" decel="50000">
                                          <p:stCondLst>
                                            <p:cond delay="669"/>
                                          </p:stCondLst>
                                        </p:cTn>
                                        <p:tgtEl>
                                          <p:spTgt spid="40"/>
                                        </p:tgtEl>
                                      </p:cBhvr>
                                      <p:to x="100000" y="100000"/>
                                    </p:animScale>
                                    <p:animScale>
                                      <p:cBhvr>
                                        <p:cTn id="71" dur="13">
                                          <p:stCondLst>
                                            <p:cond delay="821"/>
                                          </p:stCondLst>
                                        </p:cTn>
                                        <p:tgtEl>
                                          <p:spTgt spid="40"/>
                                        </p:tgtEl>
                                      </p:cBhvr>
                                      <p:to x="100000" y="90000"/>
                                    </p:animScale>
                                    <p:animScale>
                                      <p:cBhvr>
                                        <p:cTn id="72" dur="83" decel="50000">
                                          <p:stCondLst>
                                            <p:cond delay="834"/>
                                          </p:stCondLst>
                                        </p:cTn>
                                        <p:tgtEl>
                                          <p:spTgt spid="40"/>
                                        </p:tgtEl>
                                      </p:cBhvr>
                                      <p:to x="100000" y="100000"/>
                                    </p:animScale>
                                    <p:animScale>
                                      <p:cBhvr>
                                        <p:cTn id="73" dur="13">
                                          <p:stCondLst>
                                            <p:cond delay="904"/>
                                          </p:stCondLst>
                                        </p:cTn>
                                        <p:tgtEl>
                                          <p:spTgt spid="40"/>
                                        </p:tgtEl>
                                      </p:cBhvr>
                                      <p:to x="100000" y="95000"/>
                                    </p:animScale>
                                    <p:animScale>
                                      <p:cBhvr>
                                        <p:cTn id="74" dur="83" decel="50000">
                                          <p:stCondLst>
                                            <p:cond delay="917"/>
                                          </p:stCondLst>
                                        </p:cTn>
                                        <p:tgtEl>
                                          <p:spTgt spid="4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p:txBody>
          <a:bodyPr>
            <a:normAutofit/>
          </a:bodyPr>
          <a:lstStyle/>
          <a:p>
            <a:pPr eaLnBrk="1" hangingPunct="1"/>
            <a:r>
              <a:rPr lang="de-DE" altLang="zh-CN" dirty="0">
                <a:solidFill>
                  <a:srgbClr val="0E5772"/>
                </a:solidFill>
                <a:latin typeface="Arial" panose="020B0604020202020204" pitchFamily="34" charset="0"/>
                <a:cs typeface="Arial" panose="020B0604020202020204" pitchFamily="34" charset="0"/>
              </a:rPr>
              <a:t>Session 2 </a:t>
            </a:r>
            <a:r>
              <a:rPr lang="zh-CN" altLang="de-DE" dirty="0">
                <a:solidFill>
                  <a:srgbClr val="0E5772"/>
                </a:solidFill>
                <a:latin typeface="Arial" panose="020B0604020202020204" pitchFamily="34" charset="0"/>
                <a:cs typeface="Arial" panose="020B0604020202020204" pitchFamily="34" charset="0"/>
              </a:rPr>
              <a:t>第二次上课</a:t>
            </a:r>
            <a:r>
              <a:rPr lang="de-DE" altLang="zh-CN" dirty="0">
                <a:solidFill>
                  <a:srgbClr val="0E5772"/>
                </a:solidFill>
                <a:latin typeface="Arial" panose="020B0604020202020204" pitchFamily="34" charset="0"/>
                <a:cs typeface="Arial" panose="020B0604020202020204" pitchFamily="34" charset="0"/>
              </a:rPr>
              <a:t>: </a:t>
            </a:r>
            <a:r>
              <a:rPr lang="de-DE" altLang="zh-CN" dirty="0" err="1">
                <a:solidFill>
                  <a:srgbClr val="0E5772"/>
                </a:solidFill>
                <a:latin typeface="Arial" panose="020B0604020202020204" pitchFamily="34" charset="0"/>
                <a:cs typeface="Arial" panose="020B0604020202020204" pitchFamily="34" charset="0"/>
              </a:rPr>
              <a:t>Hotpot</a:t>
            </a:r>
            <a:r>
              <a:rPr lang="de-DE" altLang="zh-CN" dirty="0">
                <a:solidFill>
                  <a:srgbClr val="0E5772"/>
                </a:solidFill>
                <a:latin typeface="Arial" panose="020B0604020202020204" pitchFamily="34" charset="0"/>
                <a:cs typeface="Arial" panose="020B0604020202020204" pitchFamily="34" charset="0"/>
              </a:rPr>
              <a:t> </a:t>
            </a:r>
            <a:endParaRPr kumimoji="1" lang="zh-CN" altLang="en-US" dirty="0">
              <a:cs typeface="Arial" panose="020B0604020202020204" pitchFamily="34" charset="0"/>
            </a:endParaRPr>
          </a:p>
        </p:txBody>
      </p:sp>
      <p:pic>
        <p:nvPicPr>
          <p:cNvPr id="3" name="Grafik 2">
            <a:extLst>
              <a:ext uri="{FF2B5EF4-FFF2-40B4-BE49-F238E27FC236}">
                <a16:creationId xmlns:a16="http://schemas.microsoft.com/office/drawing/2014/main" id="{90616F19-501F-4A74-9120-E630E30838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272" y="1273472"/>
            <a:ext cx="8433200" cy="5611912"/>
          </a:xfrm>
          <a:prstGeom prst="rect">
            <a:avLst/>
          </a:prstGeom>
        </p:spPr>
      </p:pic>
    </p:spTree>
    <p:extLst>
      <p:ext uri="{BB962C8B-B14F-4D97-AF65-F5344CB8AC3E}">
        <p14:creationId xmlns:p14="http://schemas.microsoft.com/office/powerpoint/2010/main" val="34057617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p:txBody>
          <a:bodyPr>
            <a:normAutofit/>
          </a:bodyPr>
          <a:lstStyle/>
          <a:p>
            <a:pPr eaLnBrk="1" hangingPunct="1"/>
            <a:r>
              <a:rPr lang="de-DE" altLang="zh-CN" dirty="0">
                <a:solidFill>
                  <a:srgbClr val="0E5772"/>
                </a:solidFill>
                <a:latin typeface="Arial" panose="020B0604020202020204" pitchFamily="34" charset="0"/>
                <a:cs typeface="Arial" panose="020B0604020202020204" pitchFamily="34" charset="0"/>
              </a:rPr>
              <a:t>Session 2 </a:t>
            </a:r>
            <a:r>
              <a:rPr lang="zh-CN" altLang="de-DE" dirty="0">
                <a:solidFill>
                  <a:srgbClr val="0E5772"/>
                </a:solidFill>
                <a:latin typeface="Arial" panose="020B0604020202020204" pitchFamily="34" charset="0"/>
                <a:cs typeface="Arial" panose="020B0604020202020204" pitchFamily="34" charset="0"/>
              </a:rPr>
              <a:t>第二次上课</a:t>
            </a:r>
            <a:r>
              <a:rPr lang="de-DE" altLang="zh-CN" dirty="0">
                <a:solidFill>
                  <a:srgbClr val="0E5772"/>
                </a:solidFill>
                <a:latin typeface="Arial" panose="020B0604020202020204" pitchFamily="34" charset="0"/>
                <a:cs typeface="Arial" panose="020B0604020202020204" pitchFamily="34" charset="0"/>
              </a:rPr>
              <a:t>: </a:t>
            </a:r>
            <a:r>
              <a:rPr lang="de-DE" altLang="zh-CN" dirty="0" err="1">
                <a:solidFill>
                  <a:srgbClr val="0E5772"/>
                </a:solidFill>
                <a:latin typeface="Arial" panose="020B0604020202020204" pitchFamily="34" charset="0"/>
                <a:cs typeface="Arial" panose="020B0604020202020204" pitchFamily="34" charset="0"/>
              </a:rPr>
              <a:t>Hotpot</a:t>
            </a:r>
            <a:r>
              <a:rPr lang="de-DE" altLang="zh-CN" dirty="0">
                <a:solidFill>
                  <a:srgbClr val="0E5772"/>
                </a:solidFill>
                <a:latin typeface="Arial" panose="020B0604020202020204" pitchFamily="34" charset="0"/>
                <a:cs typeface="Arial" panose="020B0604020202020204" pitchFamily="34" charset="0"/>
              </a:rPr>
              <a:t> </a:t>
            </a:r>
            <a:endParaRPr kumimoji="1" lang="zh-CN" altLang="en-US" dirty="0">
              <a:cs typeface="Arial" panose="020B0604020202020204" pitchFamily="34" charset="0"/>
            </a:endParaRPr>
          </a:p>
        </p:txBody>
      </p:sp>
      <p:pic>
        <p:nvPicPr>
          <p:cNvPr id="3" name="Grafik 2">
            <a:extLst>
              <a:ext uri="{FF2B5EF4-FFF2-40B4-BE49-F238E27FC236}">
                <a16:creationId xmlns:a16="http://schemas.microsoft.com/office/drawing/2014/main" id="{548FECBD-1DD5-4485-9AC3-5E3795E35A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64743"/>
            <a:ext cx="9144000" cy="5120640"/>
          </a:xfrm>
          <a:prstGeom prst="rect">
            <a:avLst/>
          </a:prstGeom>
        </p:spPr>
      </p:pic>
    </p:spTree>
    <p:extLst>
      <p:ext uri="{BB962C8B-B14F-4D97-AF65-F5344CB8AC3E}">
        <p14:creationId xmlns:p14="http://schemas.microsoft.com/office/powerpoint/2010/main" val="42591206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p:txBody>
          <a:bodyPr>
            <a:normAutofit/>
          </a:bodyPr>
          <a:lstStyle/>
          <a:p>
            <a:pPr eaLnBrk="1" hangingPunct="1"/>
            <a:r>
              <a:rPr lang="de-DE" altLang="zh-CN" dirty="0">
                <a:solidFill>
                  <a:srgbClr val="0E5772"/>
                </a:solidFill>
                <a:latin typeface="Arial" panose="020B0604020202020204" pitchFamily="34" charset="0"/>
                <a:cs typeface="Arial" panose="020B0604020202020204" pitchFamily="34" charset="0"/>
              </a:rPr>
              <a:t>Session 2 </a:t>
            </a:r>
            <a:r>
              <a:rPr lang="zh-CN" altLang="de-DE" dirty="0">
                <a:solidFill>
                  <a:srgbClr val="0E5772"/>
                </a:solidFill>
                <a:latin typeface="Arial" panose="020B0604020202020204" pitchFamily="34" charset="0"/>
                <a:cs typeface="Arial" panose="020B0604020202020204" pitchFamily="34" charset="0"/>
              </a:rPr>
              <a:t>第二次上课</a:t>
            </a:r>
            <a:r>
              <a:rPr lang="de-DE" altLang="zh-CN" dirty="0">
                <a:solidFill>
                  <a:srgbClr val="0E5772"/>
                </a:solidFill>
                <a:latin typeface="Arial" panose="020B0604020202020204" pitchFamily="34" charset="0"/>
                <a:cs typeface="Arial" panose="020B0604020202020204" pitchFamily="34" charset="0"/>
              </a:rPr>
              <a:t>: </a:t>
            </a:r>
            <a:r>
              <a:rPr lang="de-DE" altLang="zh-CN" dirty="0" err="1">
                <a:solidFill>
                  <a:srgbClr val="0E5772"/>
                </a:solidFill>
                <a:latin typeface="Arial" panose="020B0604020202020204" pitchFamily="34" charset="0"/>
                <a:cs typeface="Arial" panose="020B0604020202020204" pitchFamily="34" charset="0"/>
              </a:rPr>
              <a:t>Hotpot</a:t>
            </a:r>
            <a:r>
              <a:rPr lang="de-DE" altLang="zh-CN" dirty="0">
                <a:solidFill>
                  <a:srgbClr val="0E5772"/>
                </a:solidFill>
                <a:latin typeface="Arial" panose="020B0604020202020204" pitchFamily="34" charset="0"/>
                <a:cs typeface="Arial" panose="020B0604020202020204" pitchFamily="34" charset="0"/>
              </a:rPr>
              <a:t> </a:t>
            </a:r>
            <a:endParaRPr kumimoji="1" lang="zh-CN" altLang="en-US" dirty="0">
              <a:cs typeface="Arial" panose="020B0604020202020204" pitchFamily="34" charset="0"/>
            </a:endParaRPr>
          </a:p>
        </p:txBody>
      </p:sp>
      <p:pic>
        <p:nvPicPr>
          <p:cNvPr id="3" name="Grafik 2">
            <a:extLst>
              <a:ext uri="{FF2B5EF4-FFF2-40B4-BE49-F238E27FC236}">
                <a16:creationId xmlns:a16="http://schemas.microsoft.com/office/drawing/2014/main" id="{9A55A9A5-6B6E-42EA-B5DA-8F75AB907E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1700808"/>
            <a:ext cx="9258172" cy="5184576"/>
          </a:xfrm>
          <a:prstGeom prst="rect">
            <a:avLst/>
          </a:prstGeom>
        </p:spPr>
      </p:pic>
    </p:spTree>
    <p:extLst>
      <p:ext uri="{BB962C8B-B14F-4D97-AF65-F5344CB8AC3E}">
        <p14:creationId xmlns:p14="http://schemas.microsoft.com/office/powerpoint/2010/main" val="2361865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p:txBody>
          <a:bodyPr>
            <a:normAutofit/>
          </a:bodyPr>
          <a:lstStyle/>
          <a:p>
            <a:pPr eaLnBrk="1" hangingPunct="1"/>
            <a:r>
              <a:rPr lang="de-DE" altLang="zh-CN" dirty="0">
                <a:solidFill>
                  <a:srgbClr val="0E5772"/>
                </a:solidFill>
                <a:latin typeface="Arial" panose="020B0604020202020204" pitchFamily="34" charset="0"/>
                <a:cs typeface="Arial" panose="020B0604020202020204" pitchFamily="34" charset="0"/>
              </a:rPr>
              <a:t>Session 2 </a:t>
            </a:r>
            <a:r>
              <a:rPr lang="zh-CN" altLang="de-DE" dirty="0">
                <a:solidFill>
                  <a:srgbClr val="0E5772"/>
                </a:solidFill>
                <a:latin typeface="Arial" panose="020B0604020202020204" pitchFamily="34" charset="0"/>
                <a:cs typeface="Arial" panose="020B0604020202020204" pitchFamily="34" charset="0"/>
              </a:rPr>
              <a:t>第二次上课</a:t>
            </a:r>
            <a:r>
              <a:rPr lang="de-DE" altLang="zh-CN" dirty="0">
                <a:solidFill>
                  <a:srgbClr val="0E5772"/>
                </a:solidFill>
                <a:latin typeface="Arial" panose="020B0604020202020204" pitchFamily="34" charset="0"/>
                <a:cs typeface="Arial" panose="020B0604020202020204" pitchFamily="34" charset="0"/>
              </a:rPr>
              <a:t>: </a:t>
            </a:r>
            <a:r>
              <a:rPr lang="de-DE" altLang="zh-CN" dirty="0" err="1">
                <a:solidFill>
                  <a:srgbClr val="0E5772"/>
                </a:solidFill>
                <a:latin typeface="Arial" panose="020B0604020202020204" pitchFamily="34" charset="0"/>
                <a:cs typeface="Arial" panose="020B0604020202020204" pitchFamily="34" charset="0"/>
              </a:rPr>
              <a:t>Hotpot</a:t>
            </a:r>
            <a:r>
              <a:rPr lang="de-DE" altLang="zh-CN" dirty="0">
                <a:solidFill>
                  <a:srgbClr val="0E5772"/>
                </a:solidFill>
                <a:latin typeface="Arial" panose="020B0604020202020204" pitchFamily="34" charset="0"/>
                <a:cs typeface="Arial" panose="020B0604020202020204" pitchFamily="34" charset="0"/>
              </a:rPr>
              <a:t> </a:t>
            </a:r>
            <a:endParaRPr kumimoji="1" lang="zh-CN" altLang="en-US" dirty="0">
              <a:cs typeface="Arial" panose="020B0604020202020204" pitchFamily="34" charset="0"/>
            </a:endParaRPr>
          </a:p>
        </p:txBody>
      </p:sp>
      <p:pic>
        <p:nvPicPr>
          <p:cNvPr id="3" name="Grafik 2">
            <a:extLst>
              <a:ext uri="{FF2B5EF4-FFF2-40B4-BE49-F238E27FC236}">
                <a16:creationId xmlns:a16="http://schemas.microsoft.com/office/drawing/2014/main" id="{79F07ACA-9B46-4544-B823-3229A5F5C6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124744"/>
            <a:ext cx="8656701" cy="5760640"/>
          </a:xfrm>
          <a:prstGeom prst="rect">
            <a:avLst/>
          </a:prstGeom>
        </p:spPr>
      </p:pic>
    </p:spTree>
    <p:extLst>
      <p:ext uri="{BB962C8B-B14F-4D97-AF65-F5344CB8AC3E}">
        <p14:creationId xmlns:p14="http://schemas.microsoft.com/office/powerpoint/2010/main" val="13452865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p:txBody>
          <a:bodyPr>
            <a:normAutofit/>
          </a:bodyPr>
          <a:lstStyle/>
          <a:p>
            <a:pPr eaLnBrk="1" hangingPunct="1"/>
            <a:r>
              <a:rPr lang="de-DE" altLang="zh-CN" dirty="0">
                <a:solidFill>
                  <a:srgbClr val="0E5772"/>
                </a:solidFill>
                <a:latin typeface="Arial" panose="020B0604020202020204" pitchFamily="34" charset="0"/>
                <a:cs typeface="Arial" panose="020B0604020202020204" pitchFamily="34" charset="0"/>
              </a:rPr>
              <a:t>Session 2 </a:t>
            </a:r>
            <a:r>
              <a:rPr lang="zh-CN" altLang="de-DE" dirty="0">
                <a:solidFill>
                  <a:srgbClr val="0E5772"/>
                </a:solidFill>
                <a:latin typeface="Arial" panose="020B0604020202020204" pitchFamily="34" charset="0"/>
                <a:cs typeface="Arial" panose="020B0604020202020204" pitchFamily="34" charset="0"/>
              </a:rPr>
              <a:t>第二次上课</a:t>
            </a:r>
            <a:r>
              <a:rPr lang="de-DE" altLang="zh-CN" dirty="0">
                <a:solidFill>
                  <a:srgbClr val="0E5772"/>
                </a:solidFill>
                <a:latin typeface="Arial" panose="020B0604020202020204" pitchFamily="34" charset="0"/>
                <a:cs typeface="Arial" panose="020B0604020202020204" pitchFamily="34" charset="0"/>
              </a:rPr>
              <a:t>: </a:t>
            </a:r>
            <a:r>
              <a:rPr lang="de-DE" altLang="zh-CN" dirty="0" err="1">
                <a:solidFill>
                  <a:srgbClr val="0E5772"/>
                </a:solidFill>
                <a:latin typeface="Arial" panose="020B0604020202020204" pitchFamily="34" charset="0"/>
                <a:cs typeface="Arial" panose="020B0604020202020204" pitchFamily="34" charset="0"/>
              </a:rPr>
              <a:t>Hotpot</a:t>
            </a:r>
            <a:r>
              <a:rPr lang="de-DE" altLang="zh-CN" dirty="0">
                <a:solidFill>
                  <a:srgbClr val="0E5772"/>
                </a:solidFill>
                <a:latin typeface="Arial" panose="020B0604020202020204" pitchFamily="34" charset="0"/>
                <a:cs typeface="Arial" panose="020B0604020202020204" pitchFamily="34" charset="0"/>
              </a:rPr>
              <a:t> </a:t>
            </a:r>
            <a:endParaRPr kumimoji="1" lang="zh-CN" altLang="en-US" dirty="0">
              <a:cs typeface="Arial" panose="020B0604020202020204" pitchFamily="34" charset="0"/>
            </a:endParaRPr>
          </a:p>
        </p:txBody>
      </p:sp>
      <p:pic>
        <p:nvPicPr>
          <p:cNvPr id="3" name="Grafik 2">
            <a:extLst>
              <a:ext uri="{FF2B5EF4-FFF2-40B4-BE49-F238E27FC236}">
                <a16:creationId xmlns:a16="http://schemas.microsoft.com/office/drawing/2014/main" id="{7C59168B-283F-45CA-BD71-74C7EADEC3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782" y="1124744"/>
            <a:ext cx="8656698" cy="5760639"/>
          </a:xfrm>
          <a:prstGeom prst="rect">
            <a:avLst/>
          </a:prstGeom>
        </p:spPr>
      </p:pic>
    </p:spTree>
    <p:extLst>
      <p:ext uri="{BB962C8B-B14F-4D97-AF65-F5344CB8AC3E}">
        <p14:creationId xmlns:p14="http://schemas.microsoft.com/office/powerpoint/2010/main" val="11534323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p:txBody>
          <a:bodyPr>
            <a:normAutofit/>
          </a:bodyPr>
          <a:lstStyle/>
          <a:p>
            <a:pPr eaLnBrk="1" hangingPunct="1"/>
            <a:r>
              <a:rPr lang="de-DE" altLang="zh-CN" dirty="0">
                <a:solidFill>
                  <a:srgbClr val="0E5772"/>
                </a:solidFill>
                <a:latin typeface="Arial" panose="020B0604020202020204" pitchFamily="34" charset="0"/>
                <a:cs typeface="Arial" panose="020B0604020202020204" pitchFamily="34" charset="0"/>
              </a:rPr>
              <a:t>Session 2 </a:t>
            </a:r>
            <a:r>
              <a:rPr lang="zh-CN" altLang="de-DE" dirty="0">
                <a:solidFill>
                  <a:srgbClr val="0E5772"/>
                </a:solidFill>
                <a:latin typeface="Arial" panose="020B0604020202020204" pitchFamily="34" charset="0"/>
                <a:cs typeface="Arial" panose="020B0604020202020204" pitchFamily="34" charset="0"/>
              </a:rPr>
              <a:t>第二次上课</a:t>
            </a:r>
            <a:r>
              <a:rPr lang="de-DE" altLang="zh-CN" dirty="0">
                <a:solidFill>
                  <a:srgbClr val="0E5772"/>
                </a:solidFill>
                <a:latin typeface="Arial" panose="020B0604020202020204" pitchFamily="34" charset="0"/>
                <a:cs typeface="Arial" panose="020B0604020202020204" pitchFamily="34" charset="0"/>
              </a:rPr>
              <a:t>: </a:t>
            </a:r>
            <a:r>
              <a:rPr lang="de-DE" altLang="zh-CN" dirty="0" err="1">
                <a:solidFill>
                  <a:srgbClr val="0E5772"/>
                </a:solidFill>
                <a:latin typeface="Arial" panose="020B0604020202020204" pitchFamily="34" charset="0"/>
                <a:cs typeface="Arial" panose="020B0604020202020204" pitchFamily="34" charset="0"/>
              </a:rPr>
              <a:t>Hotpot</a:t>
            </a:r>
            <a:r>
              <a:rPr lang="de-DE" altLang="zh-CN" dirty="0">
                <a:solidFill>
                  <a:srgbClr val="0E5772"/>
                </a:solidFill>
                <a:latin typeface="Arial" panose="020B0604020202020204" pitchFamily="34" charset="0"/>
                <a:cs typeface="Arial" panose="020B0604020202020204" pitchFamily="34" charset="0"/>
              </a:rPr>
              <a:t> </a:t>
            </a:r>
            <a:endParaRPr kumimoji="1" lang="zh-CN" altLang="en-US" dirty="0">
              <a:cs typeface="Arial" panose="020B0604020202020204" pitchFamily="34" charset="0"/>
            </a:endParaRPr>
          </a:p>
        </p:txBody>
      </p:sp>
      <p:pic>
        <p:nvPicPr>
          <p:cNvPr id="3" name="Grafik 2">
            <a:extLst>
              <a:ext uri="{FF2B5EF4-FFF2-40B4-BE49-F238E27FC236}">
                <a16:creationId xmlns:a16="http://schemas.microsoft.com/office/drawing/2014/main" id="{E955B22E-CBFB-405C-BF29-1C7ACF7914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179" y="1196752"/>
            <a:ext cx="8623817" cy="5738759"/>
          </a:xfrm>
          <a:prstGeom prst="rect">
            <a:avLst/>
          </a:prstGeom>
        </p:spPr>
      </p:pic>
    </p:spTree>
    <p:extLst>
      <p:ext uri="{BB962C8B-B14F-4D97-AF65-F5344CB8AC3E}">
        <p14:creationId xmlns:p14="http://schemas.microsoft.com/office/powerpoint/2010/main" val="10764678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p:txBody>
          <a:bodyPr>
            <a:normAutofit/>
          </a:bodyPr>
          <a:lstStyle/>
          <a:p>
            <a:pPr eaLnBrk="1" hangingPunct="1"/>
            <a:r>
              <a:rPr lang="de-DE" altLang="zh-CN" dirty="0">
                <a:solidFill>
                  <a:srgbClr val="0E5772"/>
                </a:solidFill>
                <a:latin typeface="Arial" panose="020B0604020202020204" pitchFamily="34" charset="0"/>
                <a:cs typeface="Arial" panose="020B0604020202020204" pitchFamily="34" charset="0"/>
              </a:rPr>
              <a:t>Session 2 </a:t>
            </a:r>
            <a:r>
              <a:rPr lang="zh-CN" altLang="de-DE" dirty="0">
                <a:solidFill>
                  <a:srgbClr val="0E5772"/>
                </a:solidFill>
                <a:latin typeface="Arial" panose="020B0604020202020204" pitchFamily="34" charset="0"/>
                <a:cs typeface="Arial" panose="020B0604020202020204" pitchFamily="34" charset="0"/>
              </a:rPr>
              <a:t>第二次上课</a:t>
            </a:r>
            <a:r>
              <a:rPr lang="de-DE" altLang="zh-CN" dirty="0">
                <a:solidFill>
                  <a:srgbClr val="0E5772"/>
                </a:solidFill>
                <a:latin typeface="Arial" panose="020B0604020202020204" pitchFamily="34" charset="0"/>
                <a:cs typeface="Arial" panose="020B0604020202020204" pitchFamily="34" charset="0"/>
              </a:rPr>
              <a:t>: </a:t>
            </a:r>
            <a:r>
              <a:rPr lang="de-DE" altLang="zh-CN" dirty="0" err="1">
                <a:solidFill>
                  <a:srgbClr val="0E5772"/>
                </a:solidFill>
                <a:latin typeface="Arial" panose="020B0604020202020204" pitchFamily="34" charset="0"/>
                <a:cs typeface="Arial" panose="020B0604020202020204" pitchFamily="34" charset="0"/>
              </a:rPr>
              <a:t>Hotpot</a:t>
            </a:r>
            <a:r>
              <a:rPr lang="de-DE" altLang="zh-CN" dirty="0">
                <a:solidFill>
                  <a:srgbClr val="0E5772"/>
                </a:solidFill>
                <a:latin typeface="Arial" panose="020B0604020202020204" pitchFamily="34" charset="0"/>
                <a:cs typeface="Arial" panose="020B0604020202020204" pitchFamily="34" charset="0"/>
              </a:rPr>
              <a:t> </a:t>
            </a:r>
            <a:endParaRPr kumimoji="1" lang="zh-CN" altLang="en-US" dirty="0">
              <a:cs typeface="Arial" panose="020B0604020202020204" pitchFamily="34" charset="0"/>
            </a:endParaRPr>
          </a:p>
        </p:txBody>
      </p:sp>
      <p:pic>
        <p:nvPicPr>
          <p:cNvPr id="3" name="Grafik 2">
            <a:extLst>
              <a:ext uri="{FF2B5EF4-FFF2-40B4-BE49-F238E27FC236}">
                <a16:creationId xmlns:a16="http://schemas.microsoft.com/office/drawing/2014/main" id="{8A79CFB6-FA06-4023-9454-DF67880FBE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788" y="1124744"/>
            <a:ext cx="8656699" cy="5760640"/>
          </a:xfrm>
          <a:prstGeom prst="rect">
            <a:avLst/>
          </a:prstGeom>
        </p:spPr>
      </p:pic>
    </p:spTree>
    <p:extLst>
      <p:ext uri="{BB962C8B-B14F-4D97-AF65-F5344CB8AC3E}">
        <p14:creationId xmlns:p14="http://schemas.microsoft.com/office/powerpoint/2010/main" val="37649279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p:txBody>
          <a:bodyPr>
            <a:normAutofit/>
          </a:bodyPr>
          <a:lstStyle/>
          <a:p>
            <a:pPr eaLnBrk="1" hangingPunct="1"/>
            <a:r>
              <a:rPr lang="de-DE" altLang="zh-CN" dirty="0">
                <a:solidFill>
                  <a:srgbClr val="0E5772"/>
                </a:solidFill>
                <a:latin typeface="Arial" panose="020B0604020202020204" pitchFamily="34" charset="0"/>
                <a:cs typeface="Arial" panose="020B0604020202020204" pitchFamily="34" charset="0"/>
              </a:rPr>
              <a:t>Session 2 </a:t>
            </a:r>
            <a:r>
              <a:rPr lang="zh-CN" altLang="de-DE" dirty="0">
                <a:solidFill>
                  <a:srgbClr val="0E5772"/>
                </a:solidFill>
                <a:latin typeface="Arial" panose="020B0604020202020204" pitchFamily="34" charset="0"/>
                <a:cs typeface="Arial" panose="020B0604020202020204" pitchFamily="34" charset="0"/>
              </a:rPr>
              <a:t>第二次上课</a:t>
            </a:r>
            <a:r>
              <a:rPr lang="de-DE" altLang="zh-CN" dirty="0">
                <a:solidFill>
                  <a:srgbClr val="0E5772"/>
                </a:solidFill>
                <a:latin typeface="Arial" panose="020B0604020202020204" pitchFamily="34" charset="0"/>
                <a:cs typeface="Arial" panose="020B0604020202020204" pitchFamily="34" charset="0"/>
              </a:rPr>
              <a:t>: </a:t>
            </a:r>
            <a:r>
              <a:rPr lang="de-DE" altLang="zh-CN" dirty="0" err="1">
                <a:solidFill>
                  <a:srgbClr val="0E5772"/>
                </a:solidFill>
                <a:latin typeface="Arial" panose="020B0604020202020204" pitchFamily="34" charset="0"/>
                <a:cs typeface="Arial" panose="020B0604020202020204" pitchFamily="34" charset="0"/>
              </a:rPr>
              <a:t>Hotpot</a:t>
            </a:r>
            <a:r>
              <a:rPr lang="de-DE" altLang="zh-CN" dirty="0">
                <a:solidFill>
                  <a:srgbClr val="0E5772"/>
                </a:solidFill>
                <a:latin typeface="Arial" panose="020B0604020202020204" pitchFamily="34" charset="0"/>
                <a:cs typeface="Arial" panose="020B0604020202020204" pitchFamily="34" charset="0"/>
              </a:rPr>
              <a:t> </a:t>
            </a:r>
            <a:endParaRPr kumimoji="1" lang="zh-CN" altLang="en-US" dirty="0">
              <a:cs typeface="Arial" panose="020B0604020202020204" pitchFamily="34" charset="0"/>
            </a:endParaRPr>
          </a:p>
        </p:txBody>
      </p:sp>
      <p:pic>
        <p:nvPicPr>
          <p:cNvPr id="3" name="Grafik 2">
            <a:extLst>
              <a:ext uri="{FF2B5EF4-FFF2-40B4-BE49-F238E27FC236}">
                <a16:creationId xmlns:a16="http://schemas.microsoft.com/office/drawing/2014/main" id="{5671681F-927E-41F4-A82C-26042FCAC4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672" y="-33751"/>
            <a:ext cx="5976664" cy="6891751"/>
          </a:xfrm>
          <a:prstGeom prst="rect">
            <a:avLst/>
          </a:prstGeom>
        </p:spPr>
      </p:pic>
    </p:spTree>
    <p:extLst>
      <p:ext uri="{BB962C8B-B14F-4D97-AF65-F5344CB8AC3E}">
        <p14:creationId xmlns:p14="http://schemas.microsoft.com/office/powerpoint/2010/main" val="23134104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p:txBody>
          <a:bodyPr>
            <a:normAutofit/>
          </a:bodyPr>
          <a:lstStyle/>
          <a:p>
            <a:pPr eaLnBrk="1" hangingPunct="1"/>
            <a:r>
              <a:rPr lang="de-DE" altLang="zh-CN" dirty="0">
                <a:solidFill>
                  <a:srgbClr val="0E5772"/>
                </a:solidFill>
                <a:latin typeface="Arial" panose="020B0604020202020204" pitchFamily="34" charset="0"/>
                <a:cs typeface="Arial" panose="020B0604020202020204" pitchFamily="34" charset="0"/>
              </a:rPr>
              <a:t>Session 2 </a:t>
            </a:r>
            <a:r>
              <a:rPr lang="zh-CN" altLang="de-DE" dirty="0">
                <a:solidFill>
                  <a:srgbClr val="0E5772"/>
                </a:solidFill>
                <a:latin typeface="Arial" panose="020B0604020202020204" pitchFamily="34" charset="0"/>
                <a:cs typeface="Arial" panose="020B0604020202020204" pitchFamily="34" charset="0"/>
              </a:rPr>
              <a:t>第二次上课</a:t>
            </a:r>
            <a:r>
              <a:rPr lang="de-DE" altLang="zh-CN" dirty="0">
                <a:solidFill>
                  <a:srgbClr val="0E5772"/>
                </a:solidFill>
                <a:latin typeface="Arial" panose="020B0604020202020204" pitchFamily="34" charset="0"/>
                <a:cs typeface="Arial" panose="020B0604020202020204" pitchFamily="34" charset="0"/>
              </a:rPr>
              <a:t>: </a:t>
            </a:r>
            <a:r>
              <a:rPr lang="de-DE" altLang="zh-CN" dirty="0" err="1">
                <a:solidFill>
                  <a:srgbClr val="0E5772"/>
                </a:solidFill>
                <a:latin typeface="Arial" panose="020B0604020202020204" pitchFamily="34" charset="0"/>
                <a:cs typeface="Arial" panose="020B0604020202020204" pitchFamily="34" charset="0"/>
              </a:rPr>
              <a:t>Hotpot</a:t>
            </a:r>
            <a:r>
              <a:rPr lang="de-DE" altLang="zh-CN" dirty="0">
                <a:solidFill>
                  <a:srgbClr val="0E5772"/>
                </a:solidFill>
                <a:latin typeface="Arial" panose="020B0604020202020204" pitchFamily="34" charset="0"/>
                <a:cs typeface="Arial" panose="020B0604020202020204" pitchFamily="34" charset="0"/>
              </a:rPr>
              <a:t> </a:t>
            </a:r>
            <a:endParaRPr kumimoji="1" lang="zh-CN" altLang="en-US" dirty="0">
              <a:cs typeface="Arial" panose="020B0604020202020204" pitchFamily="34" charset="0"/>
            </a:endParaRPr>
          </a:p>
        </p:txBody>
      </p:sp>
      <p:pic>
        <p:nvPicPr>
          <p:cNvPr id="3" name="Grafik 2">
            <a:extLst>
              <a:ext uri="{FF2B5EF4-FFF2-40B4-BE49-F238E27FC236}">
                <a16:creationId xmlns:a16="http://schemas.microsoft.com/office/drawing/2014/main" id="{0208F3A3-58A5-41FC-9B40-5B6AECC45F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080" y="1139327"/>
            <a:ext cx="7668344" cy="5743856"/>
          </a:xfrm>
          <a:prstGeom prst="rect">
            <a:avLst/>
          </a:prstGeom>
        </p:spPr>
      </p:pic>
    </p:spTree>
    <p:extLst>
      <p:ext uri="{BB962C8B-B14F-4D97-AF65-F5344CB8AC3E}">
        <p14:creationId xmlns:p14="http://schemas.microsoft.com/office/powerpoint/2010/main" val="31900781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p:txBody>
          <a:bodyPr>
            <a:normAutofit/>
          </a:bodyPr>
          <a:lstStyle/>
          <a:p>
            <a:pPr eaLnBrk="1" hangingPunct="1"/>
            <a:r>
              <a:rPr lang="de-DE" altLang="zh-CN" dirty="0">
                <a:solidFill>
                  <a:srgbClr val="0E5772"/>
                </a:solidFill>
                <a:latin typeface="Arial" panose="020B0604020202020204" pitchFamily="34" charset="0"/>
                <a:cs typeface="Arial" panose="020B0604020202020204" pitchFamily="34" charset="0"/>
              </a:rPr>
              <a:t>Session 2 </a:t>
            </a:r>
            <a:r>
              <a:rPr lang="zh-CN" altLang="de-DE" dirty="0">
                <a:solidFill>
                  <a:srgbClr val="0E5772"/>
                </a:solidFill>
                <a:latin typeface="Arial" panose="020B0604020202020204" pitchFamily="34" charset="0"/>
                <a:cs typeface="Arial" panose="020B0604020202020204" pitchFamily="34" charset="0"/>
              </a:rPr>
              <a:t>第二次上课</a:t>
            </a:r>
            <a:r>
              <a:rPr lang="de-DE" altLang="zh-CN" dirty="0">
                <a:solidFill>
                  <a:srgbClr val="0E5772"/>
                </a:solidFill>
                <a:latin typeface="Arial" panose="020B0604020202020204" pitchFamily="34" charset="0"/>
                <a:cs typeface="Arial" panose="020B0604020202020204" pitchFamily="34" charset="0"/>
              </a:rPr>
              <a:t>: </a:t>
            </a:r>
            <a:r>
              <a:rPr lang="de-DE" altLang="zh-CN" dirty="0" err="1">
                <a:solidFill>
                  <a:srgbClr val="0E5772"/>
                </a:solidFill>
                <a:latin typeface="Arial" panose="020B0604020202020204" pitchFamily="34" charset="0"/>
                <a:cs typeface="Arial" panose="020B0604020202020204" pitchFamily="34" charset="0"/>
              </a:rPr>
              <a:t>Hotpot</a:t>
            </a:r>
            <a:r>
              <a:rPr lang="de-DE" altLang="zh-CN" dirty="0">
                <a:solidFill>
                  <a:srgbClr val="0E5772"/>
                </a:solidFill>
                <a:latin typeface="Arial" panose="020B0604020202020204" pitchFamily="34" charset="0"/>
                <a:cs typeface="Arial" panose="020B0604020202020204" pitchFamily="34" charset="0"/>
              </a:rPr>
              <a:t> </a:t>
            </a:r>
            <a:endParaRPr kumimoji="1" lang="zh-CN" altLang="en-US" dirty="0">
              <a:cs typeface="Arial" panose="020B0604020202020204" pitchFamily="34" charset="0"/>
            </a:endParaRPr>
          </a:p>
        </p:txBody>
      </p:sp>
      <p:pic>
        <p:nvPicPr>
          <p:cNvPr id="3" name="Grafik 2">
            <a:extLst>
              <a:ext uri="{FF2B5EF4-FFF2-40B4-BE49-F238E27FC236}">
                <a16:creationId xmlns:a16="http://schemas.microsoft.com/office/drawing/2014/main" id="{BC92502E-A73C-4FAC-9758-106148D471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2" y="2067321"/>
            <a:ext cx="9136647" cy="4804108"/>
          </a:xfrm>
          <a:prstGeom prst="rect">
            <a:avLst/>
          </a:prstGeom>
        </p:spPr>
      </p:pic>
    </p:spTree>
    <p:extLst>
      <p:ext uri="{BB962C8B-B14F-4D97-AF65-F5344CB8AC3E}">
        <p14:creationId xmlns:p14="http://schemas.microsoft.com/office/powerpoint/2010/main" val="1096062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0929" y="857250"/>
            <a:ext cx="5103019" cy="5143500"/>
          </a:xfrm>
          <a:prstGeom prst="rect">
            <a:avLst/>
          </a:prstGeom>
        </p:spPr>
      </p:pic>
      <p:pic>
        <p:nvPicPr>
          <p:cNvPr id="2" name="图片 1"/>
          <p:cNvPicPr>
            <a:picLocks noChangeAspect="1"/>
          </p:cNvPicPr>
          <p:nvPr/>
        </p:nvPicPr>
        <p:blipFill>
          <a:blip r:embed="rId3" cstate="screen"/>
          <a:stretch>
            <a:fillRect/>
          </a:stretch>
        </p:blipFill>
        <p:spPr>
          <a:xfrm>
            <a:off x="0" y="857250"/>
            <a:ext cx="9144000" cy="4088088"/>
          </a:xfrm>
          <a:prstGeom prst="rect">
            <a:avLst/>
          </a:prstGeom>
        </p:spPr>
      </p:pic>
      <p:pic>
        <p:nvPicPr>
          <p:cNvPr id="3" name="图片 2"/>
          <p:cNvPicPr>
            <a:picLocks noChangeAspect="1"/>
          </p:cNvPicPr>
          <p:nvPr/>
        </p:nvPicPr>
        <p:blipFill>
          <a:blip r:embed="rId4" cstate="screen"/>
          <a:stretch>
            <a:fillRect/>
          </a:stretch>
        </p:blipFill>
        <p:spPr>
          <a:xfrm rot="5400000">
            <a:off x="-499832" y="4226186"/>
            <a:ext cx="999663" cy="2549466"/>
          </a:xfrm>
          <a:prstGeom prst="rect">
            <a:avLst/>
          </a:prstGeom>
        </p:spPr>
      </p:pic>
      <p:grpSp>
        <p:nvGrpSpPr>
          <p:cNvPr id="5" name="组 4"/>
          <p:cNvGrpSpPr/>
          <p:nvPr/>
        </p:nvGrpSpPr>
        <p:grpSpPr>
          <a:xfrm>
            <a:off x="5779882" y="3471286"/>
            <a:ext cx="811532" cy="319505"/>
            <a:chOff x="3563471" y="4383739"/>
            <a:chExt cx="1082042" cy="426007"/>
          </a:xfrm>
        </p:grpSpPr>
        <p:sp>
          <p:nvSpPr>
            <p:cNvPr id="6" name="椭圆 5"/>
            <p:cNvSpPr/>
            <p:nvPr/>
          </p:nvSpPr>
          <p:spPr>
            <a:xfrm>
              <a:off x="3563471" y="4383741"/>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dirty="0">
                <a:cs typeface="+mn-ea"/>
                <a:sym typeface="+mn-lt"/>
              </a:endParaRPr>
            </a:p>
          </p:txBody>
        </p:sp>
        <p:sp>
          <p:nvSpPr>
            <p:cNvPr id="7" name="椭圆 6"/>
            <p:cNvSpPr/>
            <p:nvPr/>
          </p:nvSpPr>
          <p:spPr>
            <a:xfrm>
              <a:off x="3881718" y="4383740"/>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dirty="0">
                <a:cs typeface="+mn-ea"/>
                <a:sym typeface="+mn-lt"/>
              </a:endParaRPr>
            </a:p>
          </p:txBody>
        </p:sp>
        <p:sp>
          <p:nvSpPr>
            <p:cNvPr id="8" name="椭圆 7"/>
            <p:cNvSpPr/>
            <p:nvPr/>
          </p:nvSpPr>
          <p:spPr>
            <a:xfrm>
              <a:off x="4199965" y="4383740"/>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dirty="0">
                <a:cs typeface="+mn-ea"/>
                <a:sym typeface="+mn-lt"/>
              </a:endParaRPr>
            </a:p>
          </p:txBody>
        </p:sp>
        <p:sp>
          <p:nvSpPr>
            <p:cNvPr id="9" name="椭圆 8"/>
            <p:cNvSpPr/>
            <p:nvPr/>
          </p:nvSpPr>
          <p:spPr>
            <a:xfrm>
              <a:off x="4518212" y="4383739"/>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dirty="0">
                <a:cs typeface="+mn-ea"/>
                <a:sym typeface="+mn-lt"/>
              </a:endParaRPr>
            </a:p>
          </p:txBody>
        </p:sp>
        <p:sp>
          <p:nvSpPr>
            <p:cNvPr id="10" name="椭圆 9"/>
            <p:cNvSpPr/>
            <p:nvPr/>
          </p:nvSpPr>
          <p:spPr>
            <a:xfrm>
              <a:off x="3563471" y="4682445"/>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dirty="0">
                <a:cs typeface="+mn-ea"/>
                <a:sym typeface="+mn-lt"/>
              </a:endParaRPr>
            </a:p>
          </p:txBody>
        </p:sp>
        <p:sp>
          <p:nvSpPr>
            <p:cNvPr id="11" name="椭圆 10"/>
            <p:cNvSpPr/>
            <p:nvPr/>
          </p:nvSpPr>
          <p:spPr>
            <a:xfrm>
              <a:off x="3881718" y="4682444"/>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dirty="0">
                <a:cs typeface="+mn-ea"/>
                <a:sym typeface="+mn-lt"/>
              </a:endParaRPr>
            </a:p>
          </p:txBody>
        </p:sp>
        <p:sp>
          <p:nvSpPr>
            <p:cNvPr id="12" name="椭圆 11"/>
            <p:cNvSpPr/>
            <p:nvPr/>
          </p:nvSpPr>
          <p:spPr>
            <a:xfrm>
              <a:off x="4199965" y="4682444"/>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dirty="0">
                <a:cs typeface="+mn-ea"/>
                <a:sym typeface="+mn-lt"/>
              </a:endParaRPr>
            </a:p>
          </p:txBody>
        </p:sp>
        <p:sp>
          <p:nvSpPr>
            <p:cNvPr id="13" name="椭圆 12"/>
            <p:cNvSpPr/>
            <p:nvPr/>
          </p:nvSpPr>
          <p:spPr>
            <a:xfrm>
              <a:off x="4518212" y="4682443"/>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dirty="0">
                <a:cs typeface="+mn-ea"/>
                <a:sym typeface="+mn-lt"/>
              </a:endParaRPr>
            </a:p>
          </p:txBody>
        </p:sp>
      </p:grpSp>
      <p:pic>
        <p:nvPicPr>
          <p:cNvPr id="14" name="图片 13"/>
          <p:cNvPicPr>
            <a:picLocks noChangeAspect="1"/>
          </p:cNvPicPr>
          <p:nvPr/>
        </p:nvPicPr>
        <p:blipFill>
          <a:blip r:embed="rId5" cstate="screen"/>
          <a:stretch>
            <a:fillRect/>
          </a:stretch>
        </p:blipFill>
        <p:spPr>
          <a:xfrm rot="5400000">
            <a:off x="-382553" y="3502834"/>
            <a:ext cx="1706355" cy="903365"/>
          </a:xfrm>
          <a:prstGeom prst="rect">
            <a:avLst/>
          </a:prstGeom>
        </p:spPr>
      </p:pic>
      <p:grpSp>
        <p:nvGrpSpPr>
          <p:cNvPr id="25" name="组合 24"/>
          <p:cNvGrpSpPr/>
          <p:nvPr/>
        </p:nvGrpSpPr>
        <p:grpSpPr>
          <a:xfrm>
            <a:off x="475298" y="2517458"/>
            <a:ext cx="4392454" cy="2314099"/>
            <a:chOff x="10223" y="3596"/>
            <a:chExt cx="9223" cy="4859"/>
          </a:xfrm>
        </p:grpSpPr>
        <p:cxnSp>
          <p:nvCxnSpPr>
            <p:cNvPr id="19" name="直线连接符 17"/>
            <p:cNvCxnSpPr/>
            <p:nvPr/>
          </p:nvCxnSpPr>
          <p:spPr>
            <a:xfrm>
              <a:off x="10448" y="5127"/>
              <a:ext cx="6380" cy="0"/>
            </a:xfrm>
            <a:prstGeom prst="line">
              <a:avLst/>
            </a:prstGeom>
            <a:ln>
              <a:solidFill>
                <a:schemeClr val="tx1">
                  <a:lumMod val="75000"/>
                  <a:lumOff val="25000"/>
                </a:schemeClr>
              </a:solidFill>
              <a:prstDash val="lgDash"/>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10223" y="3596"/>
              <a:ext cx="8555" cy="1503"/>
            </a:xfrm>
            <a:prstGeom prst="rect">
              <a:avLst/>
            </a:prstGeom>
            <a:noFill/>
          </p:spPr>
          <p:txBody>
            <a:bodyPr wrap="square" rtlCol="0">
              <a:spAutoFit/>
            </a:bodyPr>
            <a:lstStyle/>
            <a:p>
              <a:r>
                <a:rPr kumimoji="1" lang="en-US" altLang="zh-CN" sz="4050" b="1" spc="450" dirty="0">
                  <a:solidFill>
                    <a:schemeClr val="tx1">
                      <a:lumMod val="85000"/>
                      <a:lumOff val="15000"/>
                    </a:schemeClr>
                  </a:solidFill>
                  <a:latin typeface="Arial Black" panose="020B0A04020102020204" charset="0"/>
                  <a:cs typeface="Arial Black" panose="020B0A04020102020204" charset="0"/>
                  <a:sym typeface="+mn-lt"/>
                </a:rPr>
                <a:t>PART.01</a:t>
              </a:r>
              <a:endParaRPr kumimoji="1" lang="zh-CN" altLang="en-US" sz="4050" b="1" spc="450" dirty="0">
                <a:solidFill>
                  <a:schemeClr val="tx1">
                    <a:lumMod val="85000"/>
                    <a:lumOff val="15000"/>
                  </a:schemeClr>
                </a:solidFill>
                <a:latin typeface="Arial Black" panose="020B0A04020102020204" charset="0"/>
                <a:cs typeface="Arial Black" panose="020B0A04020102020204" charset="0"/>
                <a:sym typeface="+mn-lt"/>
              </a:endParaRPr>
            </a:p>
          </p:txBody>
        </p:sp>
        <p:sp>
          <p:nvSpPr>
            <p:cNvPr id="23" name="文本框 22"/>
            <p:cNvSpPr txBox="1"/>
            <p:nvPr/>
          </p:nvSpPr>
          <p:spPr>
            <a:xfrm>
              <a:off x="10223" y="5353"/>
              <a:ext cx="9223" cy="3102"/>
            </a:xfrm>
            <a:prstGeom prst="rect">
              <a:avLst/>
            </a:prstGeom>
            <a:noFill/>
          </p:spPr>
          <p:txBody>
            <a:bodyPr wrap="square" rtlCol="0">
              <a:spAutoFit/>
            </a:bodyPr>
            <a:lstStyle/>
            <a:p>
              <a:r>
                <a:rPr lang="en-US" altLang="zh-CN" sz="3000" b="1">
                  <a:solidFill>
                    <a:schemeClr val="tx1">
                      <a:lumMod val="65000"/>
                      <a:lumOff val="35000"/>
                    </a:schemeClr>
                  </a:solidFill>
                  <a:latin typeface="Times New Roman Bold" panose="02020503050405090304" charset="0"/>
                  <a:cs typeface="Times New Roman Bold" panose="02020503050405090304" charset="0"/>
                  <a:sym typeface="+mn-lt"/>
                </a:rPr>
                <a:t>The  </a:t>
              </a:r>
              <a:r>
                <a:rPr lang="en-US" altLang="zh-CN" sz="3000" b="1" dirty="0">
                  <a:solidFill>
                    <a:schemeClr val="tx1">
                      <a:lumMod val="65000"/>
                      <a:lumOff val="35000"/>
                    </a:schemeClr>
                  </a:solidFill>
                  <a:latin typeface="Times New Roman Bold" panose="02020503050405090304" charset="0"/>
                  <a:cs typeface="Times New Roman Bold" panose="02020503050405090304" charset="0"/>
                  <a:sym typeface="+mn-lt"/>
                </a:rPr>
                <a:t>Origin of </a:t>
              </a:r>
            </a:p>
            <a:p>
              <a:r>
                <a:rPr lang="en-US" altLang="zh-CN" sz="3000" b="1" dirty="0">
                  <a:solidFill>
                    <a:schemeClr val="tx1">
                      <a:lumMod val="65000"/>
                      <a:lumOff val="35000"/>
                    </a:schemeClr>
                  </a:solidFill>
                  <a:latin typeface="Times New Roman Bold" panose="02020503050405090304" charset="0"/>
                  <a:cs typeface="Times New Roman Bold" panose="02020503050405090304" charset="0"/>
                  <a:sym typeface="+mn-lt"/>
                </a:rPr>
                <a:t>Milk Tea </a:t>
              </a:r>
              <a:endParaRPr kumimoji="1" lang="zh-CN" altLang="en-US" sz="3000" b="1" spc="450" dirty="0">
                <a:solidFill>
                  <a:schemeClr val="tx1">
                    <a:lumMod val="85000"/>
                    <a:lumOff val="15000"/>
                  </a:schemeClr>
                </a:solidFill>
                <a:latin typeface="Times New Roman Regular" panose="02020503050405090304" charset="0"/>
                <a:cs typeface="Times New Roman Regular" panose="02020503050405090304" charset="0"/>
                <a:sym typeface="+mn-lt"/>
              </a:endParaRPr>
            </a:p>
            <a:p>
              <a:endParaRPr kumimoji="1" lang="en-US" altLang="zh-CN" sz="3000" spc="450" dirty="0">
                <a:solidFill>
                  <a:schemeClr val="tx1">
                    <a:lumMod val="65000"/>
                    <a:lumOff val="35000"/>
                  </a:schemeClr>
                </a:solidFill>
                <a:latin typeface="Hoefler Text Regular" charset="0"/>
                <a:cs typeface="Hoefler Text Regular" charset="0"/>
                <a:sym typeface="+mn-lt"/>
              </a:endParaRPr>
            </a:p>
          </p:txBody>
        </p:sp>
      </p:grpSp>
    </p:spTree>
  </p:cSld>
  <p:clrMapOvr>
    <a:masterClrMapping/>
  </p:clrMapOvr>
  <mc:AlternateContent xmlns:mc="http://schemas.openxmlformats.org/markup-compatibility/2006" xmlns:p14="http://schemas.microsoft.com/office/powerpoint/2010/main">
    <mc:Choice Requires="p14">
      <p:transition spd="slow" p14:dur="1500" advTm="0"/>
    </mc:Choice>
    <mc:Fallback xmlns="">
      <p:transition spd="slow" advTm="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p:txBody>
          <a:bodyPr>
            <a:normAutofit/>
          </a:bodyPr>
          <a:lstStyle/>
          <a:p>
            <a:pPr eaLnBrk="1" hangingPunct="1"/>
            <a:r>
              <a:rPr lang="de-DE" altLang="zh-CN" dirty="0">
                <a:solidFill>
                  <a:srgbClr val="0E5772"/>
                </a:solidFill>
                <a:latin typeface="Arial" panose="020B0604020202020204" pitchFamily="34" charset="0"/>
                <a:cs typeface="Arial" panose="020B0604020202020204" pitchFamily="34" charset="0"/>
              </a:rPr>
              <a:t>Session 2 </a:t>
            </a:r>
            <a:r>
              <a:rPr lang="zh-CN" altLang="de-DE" dirty="0">
                <a:solidFill>
                  <a:srgbClr val="0E5772"/>
                </a:solidFill>
                <a:latin typeface="Arial" panose="020B0604020202020204" pitchFamily="34" charset="0"/>
                <a:cs typeface="Arial" panose="020B0604020202020204" pitchFamily="34" charset="0"/>
              </a:rPr>
              <a:t>第二次上课</a:t>
            </a:r>
            <a:r>
              <a:rPr lang="de-DE" altLang="zh-CN" dirty="0">
                <a:solidFill>
                  <a:srgbClr val="0E5772"/>
                </a:solidFill>
                <a:latin typeface="Arial" panose="020B0604020202020204" pitchFamily="34" charset="0"/>
                <a:cs typeface="Arial" panose="020B0604020202020204" pitchFamily="34" charset="0"/>
              </a:rPr>
              <a:t>: </a:t>
            </a:r>
            <a:r>
              <a:rPr lang="de-DE" altLang="zh-CN" dirty="0" err="1">
                <a:solidFill>
                  <a:srgbClr val="0E5772"/>
                </a:solidFill>
                <a:latin typeface="Arial" panose="020B0604020202020204" pitchFamily="34" charset="0"/>
                <a:cs typeface="Arial" panose="020B0604020202020204" pitchFamily="34" charset="0"/>
              </a:rPr>
              <a:t>Hotpot</a:t>
            </a:r>
            <a:r>
              <a:rPr lang="de-DE" altLang="zh-CN" dirty="0">
                <a:solidFill>
                  <a:srgbClr val="0E5772"/>
                </a:solidFill>
                <a:latin typeface="Arial" panose="020B0604020202020204" pitchFamily="34" charset="0"/>
                <a:cs typeface="Arial" panose="020B0604020202020204" pitchFamily="34" charset="0"/>
              </a:rPr>
              <a:t> </a:t>
            </a:r>
            <a:endParaRPr kumimoji="1" lang="zh-CN" altLang="en-US" dirty="0">
              <a:cs typeface="Arial" panose="020B0604020202020204" pitchFamily="34" charset="0"/>
            </a:endParaRPr>
          </a:p>
        </p:txBody>
      </p:sp>
      <p:pic>
        <p:nvPicPr>
          <p:cNvPr id="3" name="Grafik 2">
            <a:extLst>
              <a:ext uri="{FF2B5EF4-FFF2-40B4-BE49-F238E27FC236}">
                <a16:creationId xmlns:a16="http://schemas.microsoft.com/office/drawing/2014/main" id="{8C1DE56D-8AC5-4FB5-832C-E7FC0D8804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20234"/>
            <a:ext cx="9144000" cy="5137766"/>
          </a:xfrm>
          <a:prstGeom prst="rect">
            <a:avLst/>
          </a:prstGeom>
        </p:spPr>
      </p:pic>
    </p:spTree>
    <p:extLst>
      <p:ext uri="{BB962C8B-B14F-4D97-AF65-F5344CB8AC3E}">
        <p14:creationId xmlns:p14="http://schemas.microsoft.com/office/powerpoint/2010/main" val="18639648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p:txBody>
          <a:bodyPr>
            <a:normAutofit/>
          </a:bodyPr>
          <a:lstStyle/>
          <a:p>
            <a:pPr eaLnBrk="1" hangingPunct="1"/>
            <a:r>
              <a:rPr lang="de-DE" altLang="zh-CN" dirty="0">
                <a:solidFill>
                  <a:srgbClr val="0E5772"/>
                </a:solidFill>
                <a:latin typeface="Arial" panose="020B0604020202020204" pitchFamily="34" charset="0"/>
                <a:cs typeface="Arial" panose="020B0604020202020204" pitchFamily="34" charset="0"/>
              </a:rPr>
              <a:t>Session 2 </a:t>
            </a:r>
            <a:r>
              <a:rPr lang="zh-CN" altLang="de-DE" dirty="0">
                <a:solidFill>
                  <a:srgbClr val="0E5772"/>
                </a:solidFill>
                <a:latin typeface="Arial" panose="020B0604020202020204" pitchFamily="34" charset="0"/>
                <a:cs typeface="Arial" panose="020B0604020202020204" pitchFamily="34" charset="0"/>
              </a:rPr>
              <a:t>第二次上课</a:t>
            </a:r>
            <a:r>
              <a:rPr lang="de-DE" altLang="zh-CN" dirty="0">
                <a:solidFill>
                  <a:srgbClr val="0E5772"/>
                </a:solidFill>
                <a:latin typeface="Arial" panose="020B0604020202020204" pitchFamily="34" charset="0"/>
                <a:cs typeface="Arial" panose="020B0604020202020204" pitchFamily="34" charset="0"/>
              </a:rPr>
              <a:t>: </a:t>
            </a:r>
            <a:r>
              <a:rPr lang="de-DE" altLang="zh-CN" dirty="0" err="1">
                <a:solidFill>
                  <a:srgbClr val="0E5772"/>
                </a:solidFill>
                <a:latin typeface="Arial" panose="020B0604020202020204" pitchFamily="34" charset="0"/>
                <a:cs typeface="Arial" panose="020B0604020202020204" pitchFamily="34" charset="0"/>
              </a:rPr>
              <a:t>Hotpot</a:t>
            </a:r>
            <a:r>
              <a:rPr lang="de-DE" altLang="zh-CN" dirty="0">
                <a:solidFill>
                  <a:srgbClr val="0E5772"/>
                </a:solidFill>
                <a:latin typeface="Arial" panose="020B0604020202020204" pitchFamily="34" charset="0"/>
                <a:cs typeface="Arial" panose="020B0604020202020204" pitchFamily="34" charset="0"/>
              </a:rPr>
              <a:t> </a:t>
            </a:r>
            <a:endParaRPr kumimoji="1" lang="zh-CN" altLang="en-US" dirty="0">
              <a:cs typeface="Arial" panose="020B0604020202020204" pitchFamily="34" charset="0"/>
            </a:endParaRPr>
          </a:p>
        </p:txBody>
      </p:sp>
      <p:pic>
        <p:nvPicPr>
          <p:cNvPr id="3" name="Grafik 2">
            <a:extLst>
              <a:ext uri="{FF2B5EF4-FFF2-40B4-BE49-F238E27FC236}">
                <a16:creationId xmlns:a16="http://schemas.microsoft.com/office/drawing/2014/main" id="{B137C941-C46E-4078-90F6-71694B6BE7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54768"/>
            <a:ext cx="6912768" cy="6912768"/>
          </a:xfrm>
          <a:prstGeom prst="rect">
            <a:avLst/>
          </a:prstGeom>
        </p:spPr>
      </p:pic>
    </p:spTree>
    <p:extLst>
      <p:ext uri="{BB962C8B-B14F-4D97-AF65-F5344CB8AC3E}">
        <p14:creationId xmlns:p14="http://schemas.microsoft.com/office/powerpoint/2010/main" val="23583062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9FBB14-EAB7-465F-AFC2-F5C1E876B260}"/>
              </a:ext>
            </a:extLst>
          </p:cNvPr>
          <p:cNvSpPr>
            <a:spLocks noGrp="1"/>
          </p:cNvSpPr>
          <p:nvPr>
            <p:ph type="title"/>
          </p:nvPr>
        </p:nvSpPr>
        <p:spPr/>
        <p:txBody>
          <a:bodyPr>
            <a:normAutofit/>
          </a:bodyPr>
          <a:lstStyle/>
          <a:p>
            <a:r>
              <a:rPr lang="de-DE" dirty="0" err="1"/>
              <a:t>Preparation</a:t>
            </a:r>
            <a:r>
              <a:rPr lang="de-DE" dirty="0"/>
              <a:t> </a:t>
            </a:r>
            <a:r>
              <a:rPr lang="de-DE" dirty="0" err="1"/>
              <a:t>for</a:t>
            </a:r>
            <a:r>
              <a:rPr lang="de-DE" dirty="0"/>
              <a:t> </a:t>
            </a:r>
            <a:r>
              <a:rPr lang="de-DE" dirty="0" err="1"/>
              <a:t>next</a:t>
            </a:r>
            <a:r>
              <a:rPr lang="de-DE" dirty="0"/>
              <a:t> </a:t>
            </a:r>
            <a:r>
              <a:rPr lang="de-DE" dirty="0" err="1"/>
              <a:t>week</a:t>
            </a:r>
            <a:endParaRPr lang="de-DE" dirty="0"/>
          </a:p>
        </p:txBody>
      </p:sp>
      <p:sp>
        <p:nvSpPr>
          <p:cNvPr id="5" name="Inhaltsplatzhalter 2">
            <a:extLst>
              <a:ext uri="{FF2B5EF4-FFF2-40B4-BE49-F238E27FC236}">
                <a16:creationId xmlns:a16="http://schemas.microsoft.com/office/drawing/2014/main" id="{47E53BE9-62B6-4916-BBAE-0A720349EFDF}"/>
              </a:ext>
            </a:extLst>
          </p:cNvPr>
          <p:cNvSpPr txBox="1">
            <a:spLocks/>
          </p:cNvSpPr>
          <p:nvPr/>
        </p:nvSpPr>
        <p:spPr>
          <a:xfrm>
            <a:off x="457200" y="1600200"/>
            <a:ext cx="8229600" cy="4525963"/>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dirty="0" err="1"/>
              <a:t>Please</a:t>
            </a:r>
            <a:r>
              <a:rPr lang="de-DE" dirty="0"/>
              <a:t> </a:t>
            </a:r>
            <a:r>
              <a:rPr lang="de-DE" dirty="0" err="1"/>
              <a:t>prepare</a:t>
            </a:r>
            <a:r>
              <a:rPr lang="de-DE" dirty="0"/>
              <a:t> all </a:t>
            </a:r>
            <a:r>
              <a:rPr lang="de-DE" dirty="0" err="1"/>
              <a:t>texts</a:t>
            </a:r>
            <a:r>
              <a:rPr lang="de-DE" dirty="0"/>
              <a:t>, </a:t>
            </a:r>
            <a:r>
              <a:rPr lang="de-DE" dirty="0" err="1"/>
              <a:t>quizzes</a:t>
            </a:r>
            <a:endParaRPr lang="de-DE" dirty="0"/>
          </a:p>
          <a:p>
            <a:endParaRPr lang="de-DE" dirty="0"/>
          </a:p>
          <a:p>
            <a:pPr algn="l"/>
            <a:r>
              <a:rPr lang="en-US" b="0" i="0" dirty="0">
                <a:solidFill>
                  <a:srgbClr val="000000"/>
                </a:solidFill>
                <a:effectLst/>
                <a:latin typeface="Arial" panose="020B0604020202020204" pitchFamily="34" charset="0"/>
              </a:rPr>
              <a:t>Traditional Cuisine: The Art of Chinese Cooking</a:t>
            </a:r>
          </a:p>
          <a:p>
            <a:pPr algn="l"/>
            <a:r>
              <a:rPr lang="en-US" b="0" i="0" dirty="0">
                <a:solidFill>
                  <a:srgbClr val="000000"/>
                </a:solidFill>
                <a:effectLst/>
                <a:latin typeface="Arial" panose="020B0604020202020204" pitchFamily="34" charset="0"/>
              </a:rPr>
              <a:t>Traditional Cuisine: Two Famous Dishes</a:t>
            </a:r>
          </a:p>
          <a:p>
            <a:pPr algn="l"/>
            <a:r>
              <a:rPr lang="en-US" b="0" i="0" dirty="0">
                <a:solidFill>
                  <a:srgbClr val="000000"/>
                </a:solidFill>
                <a:effectLst/>
                <a:latin typeface="Arial" panose="020B0604020202020204" pitchFamily="34" charset="0"/>
              </a:rPr>
              <a:t>Traditional Cuisine: Breakfast Culture of Wuhan</a:t>
            </a:r>
          </a:p>
          <a:p>
            <a:pPr algn="l"/>
            <a:r>
              <a:rPr lang="en-US" b="0" i="0" dirty="0">
                <a:solidFill>
                  <a:srgbClr val="000000"/>
                </a:solidFill>
                <a:effectLst/>
                <a:latin typeface="Arial" panose="020B0604020202020204" pitchFamily="34" charset="0"/>
              </a:rPr>
              <a:t>Traditional Cuisine: Eight Major Cuisines of China</a:t>
            </a:r>
          </a:p>
          <a:p>
            <a:endParaRPr lang="de-DE" dirty="0"/>
          </a:p>
        </p:txBody>
      </p:sp>
    </p:spTree>
    <p:extLst>
      <p:ext uri="{BB962C8B-B14F-4D97-AF65-F5344CB8AC3E}">
        <p14:creationId xmlns:p14="http://schemas.microsoft.com/office/powerpoint/2010/main" val="13070286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标题 1"/>
          <p:cNvSpPr>
            <a:spLocks noGrp="1"/>
          </p:cNvSpPr>
          <p:nvPr>
            <p:ph type="title"/>
          </p:nvPr>
        </p:nvSpPr>
        <p:spPr/>
        <p:txBody>
          <a:bodyPr>
            <a:normAutofit fontScale="90000"/>
          </a:bodyPr>
          <a:lstStyle/>
          <a:p>
            <a:pPr algn="ctr"/>
            <a:r>
              <a:rPr altLang="zh-CN" b="1" dirty="0">
                <a:solidFill>
                  <a:schemeClr val="tx1"/>
                </a:solidFill>
                <a:latin typeface="Arial" panose="020B0604020202020204" pitchFamily="34" charset="0"/>
                <a:cs typeface="Arial" panose="020B0604020202020204" pitchFamily="34" charset="0"/>
              </a:rPr>
              <a:t>Always here for you!</a:t>
            </a:r>
            <a:br>
              <a:rPr altLang="zh-CN" b="1" dirty="0">
                <a:solidFill>
                  <a:schemeClr val="tx1"/>
                </a:solidFill>
                <a:latin typeface="Arial" panose="020B0604020202020204" pitchFamily="34" charset="0"/>
                <a:cs typeface="Arial" panose="020B0604020202020204" pitchFamily="34" charset="0"/>
              </a:rPr>
            </a:br>
            <a:r>
              <a:rPr lang="zh-CN" altLang="en-US" sz="2800" b="1" dirty="0">
                <a:solidFill>
                  <a:schemeClr val="tx1"/>
                </a:solidFill>
                <a:latin typeface="Arial" panose="020B0604020202020204" pitchFamily="34" charset="0"/>
                <a:cs typeface="Arial" panose="020B0604020202020204" pitchFamily="34" charset="0"/>
              </a:rPr>
              <a:t>随时</a:t>
            </a:r>
            <a:r>
              <a:rPr lang="zh-CN" altLang="de-DE" sz="2800" b="1" dirty="0">
                <a:solidFill>
                  <a:schemeClr val="tx1"/>
                </a:solidFill>
                <a:latin typeface="Arial" panose="020B0604020202020204" pitchFamily="34" charset="0"/>
                <a:cs typeface="Arial" panose="020B0604020202020204" pitchFamily="34" charset="0"/>
              </a:rPr>
              <a:t>为你们服务</a:t>
            </a:r>
            <a:endParaRPr kumimoji="1" lang="zh-CN" altLang="en-US" b="1" dirty="0">
              <a:solidFill>
                <a:schemeClr val="tx1"/>
              </a:solidFill>
              <a:cs typeface="Arial" panose="020B0604020202020204" pitchFamily="34" charset="0"/>
            </a:endParaRPr>
          </a:p>
        </p:txBody>
      </p:sp>
      <p:sp>
        <p:nvSpPr>
          <p:cNvPr id="107523" name="内容占位符 2"/>
          <p:cNvSpPr>
            <a:spLocks noGrp="1"/>
          </p:cNvSpPr>
          <p:nvPr>
            <p:ph idx="1"/>
          </p:nvPr>
        </p:nvSpPr>
        <p:spPr>
          <a:xfrm>
            <a:off x="866775" y="2603500"/>
            <a:ext cx="7053263" cy="3722688"/>
          </a:xfrm>
        </p:spPr>
        <p:txBody>
          <a:bodyPr>
            <a:normAutofit/>
          </a:bodyPr>
          <a:lstStyle/>
          <a:p>
            <a:pPr algn="ctr">
              <a:buFont typeface="Garamond" panose="02020404030301010803" pitchFamily="18" charset="0"/>
              <a:buNone/>
            </a:pPr>
            <a:r>
              <a:rPr lang="en-US" altLang="zh-CN" sz="2400" dirty="0">
                <a:latin typeface="Arial" panose="020B0604020202020204" pitchFamily="34" charset="0"/>
                <a:ea typeface="楷体" panose="02010609060101010101" pitchFamily="49" charset="-122"/>
                <a:cs typeface="Arial" panose="020B0604020202020204" pitchFamily="34" charset="0"/>
              </a:rPr>
              <a:t>Professor Dr. Martin </a:t>
            </a:r>
            <a:r>
              <a:rPr lang="en-US" altLang="zh-CN" sz="2400" dirty="0" err="1">
                <a:latin typeface="Arial" panose="020B0604020202020204" pitchFamily="34" charset="0"/>
                <a:ea typeface="楷体" panose="02010609060101010101" pitchFamily="49" charset="-122"/>
                <a:cs typeface="Arial" panose="020B0604020202020204" pitchFamily="34" charset="0"/>
              </a:rPr>
              <a:t>Woesler</a:t>
            </a:r>
            <a:r>
              <a:rPr lang="zh-CN" altLang="de-DE" sz="2400" dirty="0">
                <a:latin typeface="Arial" panose="020B0604020202020204" pitchFamily="34" charset="0"/>
                <a:ea typeface="楷体" panose="02010609060101010101" pitchFamily="49" charset="-122"/>
                <a:cs typeface="Arial" panose="020B0604020202020204" pitchFamily="34" charset="0"/>
              </a:rPr>
              <a:t> </a:t>
            </a:r>
            <a:br>
              <a:rPr lang="de-DE" altLang="zh-CN" sz="2400" dirty="0">
                <a:latin typeface="Arial" panose="020B0604020202020204" pitchFamily="34" charset="0"/>
                <a:ea typeface="楷体" panose="02010609060101010101" pitchFamily="49" charset="-122"/>
                <a:cs typeface="Arial" panose="020B0604020202020204" pitchFamily="34" charset="0"/>
              </a:rPr>
            </a:br>
            <a:r>
              <a:rPr lang="zh-CN" altLang="de-DE" sz="2400" dirty="0">
                <a:latin typeface="Arial" panose="020B0604020202020204" pitchFamily="34" charset="0"/>
                <a:ea typeface="楷体" panose="02010609060101010101" pitchFamily="49" charset="-122"/>
                <a:cs typeface="Arial" panose="020B0604020202020204" pitchFamily="34" charset="0"/>
              </a:rPr>
              <a:t>吴漠汀</a:t>
            </a:r>
            <a:br>
              <a:rPr lang="de-DE" altLang="zh-CN" sz="2400" dirty="0">
                <a:latin typeface="Arial" panose="020B0604020202020204" pitchFamily="34" charset="0"/>
                <a:ea typeface="楷体" panose="02010609060101010101" pitchFamily="49" charset="-122"/>
                <a:cs typeface="Arial" panose="020B0604020202020204" pitchFamily="34" charset="0"/>
              </a:rPr>
            </a:br>
            <a:r>
              <a:rPr lang="zh-CN" altLang="de-DE" sz="2400" dirty="0">
                <a:latin typeface="Arial" panose="020B0604020202020204" pitchFamily="34" charset="0"/>
                <a:ea typeface="楷体" panose="02010609060101010101" pitchFamily="49" charset="-122"/>
                <a:cs typeface="Arial" panose="020B0604020202020204" pitchFamily="34" charset="0"/>
              </a:rPr>
              <a:t>湖南师范大学特聘教授，博士导师</a:t>
            </a:r>
            <a:endParaRPr lang="de-DE" altLang="zh-CN" sz="2400" dirty="0">
              <a:latin typeface="Arial" panose="020B0604020202020204" pitchFamily="34" charset="0"/>
              <a:ea typeface="楷体" panose="02010609060101010101" pitchFamily="49" charset="-122"/>
              <a:cs typeface="Arial" panose="020B0604020202020204" pitchFamily="34" charset="0"/>
            </a:endParaRPr>
          </a:p>
          <a:p>
            <a:pPr marL="0" indent="0" algn="ctr">
              <a:buNone/>
            </a:pPr>
            <a:r>
              <a:rPr lang="en-US" altLang="de-DE" sz="2400" dirty="0">
                <a:latin typeface="Arial" panose="020B0604020202020204" pitchFamily="34" charset="0"/>
                <a:ea typeface="楷体" panose="02010609060101010101" pitchFamily="49" charset="-122"/>
                <a:cs typeface="Arial" panose="020B0604020202020204" pitchFamily="34" charset="0"/>
              </a:rPr>
              <a:t>Office / </a:t>
            </a:r>
            <a:r>
              <a:rPr lang="zh-CN" altLang="de-DE" sz="2400" dirty="0">
                <a:latin typeface="Arial" panose="020B0604020202020204" pitchFamily="34" charset="0"/>
                <a:ea typeface="楷体" panose="02010609060101010101" pitchFamily="49" charset="-122"/>
                <a:cs typeface="Arial" panose="020B0604020202020204" pitchFamily="34" charset="0"/>
              </a:rPr>
              <a:t>办公室</a:t>
            </a:r>
            <a:r>
              <a:rPr lang="de-DE" altLang="zh-CN" sz="2400" dirty="0">
                <a:latin typeface="Arial" panose="020B0604020202020204" pitchFamily="34" charset="0"/>
                <a:ea typeface="楷体" panose="02010609060101010101" pitchFamily="49" charset="-122"/>
                <a:cs typeface="Arial" panose="020B0604020202020204" pitchFamily="34" charset="0"/>
              </a:rPr>
              <a:t>: </a:t>
            </a:r>
            <a:r>
              <a:rPr lang="zh-CN" altLang="de-DE" sz="2400" dirty="0">
                <a:latin typeface="Arial" panose="020B0604020202020204" pitchFamily="34" charset="0"/>
                <a:ea typeface="楷体" panose="02010609060101010101" pitchFamily="49" charset="-122"/>
                <a:cs typeface="Arial" panose="020B0604020202020204" pitchFamily="34" charset="0"/>
              </a:rPr>
              <a:t>外国语学院</a:t>
            </a:r>
            <a:r>
              <a:rPr lang="de-DE" altLang="zh-CN" sz="2400" dirty="0">
                <a:latin typeface="Arial" panose="020B0604020202020204" pitchFamily="34" charset="0"/>
                <a:ea typeface="楷体" panose="02010609060101010101" pitchFamily="49" charset="-122"/>
                <a:cs typeface="Arial" panose="020B0604020202020204" pitchFamily="34" charset="0"/>
              </a:rPr>
              <a:t>415</a:t>
            </a:r>
          </a:p>
          <a:p>
            <a:pPr marL="0" indent="0" algn="ctr">
              <a:buNone/>
            </a:pPr>
            <a:r>
              <a:rPr lang="zh-CN" altLang="de-DE" sz="2400" dirty="0">
                <a:latin typeface="Arial" panose="020B0604020202020204" pitchFamily="34" charset="0"/>
                <a:ea typeface="楷体" panose="02010609060101010101" pitchFamily="49" charset="-122"/>
                <a:cs typeface="Arial" panose="020B0604020202020204" pitchFamily="34" charset="0"/>
              </a:rPr>
              <a:t>国际汉学中心</a:t>
            </a:r>
            <a:r>
              <a:rPr lang="de-DE" altLang="zh-CN" sz="2400">
                <a:latin typeface="Arial" panose="020B0604020202020204" pitchFamily="34" charset="0"/>
                <a:ea typeface="楷体" panose="02010609060101010101" pitchFamily="49" charset="-122"/>
                <a:cs typeface="Arial" panose="020B0604020202020204" pitchFamily="34" charset="0"/>
              </a:rPr>
              <a:t>309</a:t>
            </a:r>
            <a:endParaRPr lang="de-DE" altLang="zh-CN" sz="2400" dirty="0">
              <a:latin typeface="Arial" panose="020B0604020202020204" pitchFamily="34" charset="0"/>
              <a:ea typeface="楷体" panose="02010609060101010101" pitchFamily="49" charset="-122"/>
              <a:cs typeface="Arial" panose="020B0604020202020204" pitchFamily="34" charset="0"/>
            </a:endParaRPr>
          </a:p>
          <a:p>
            <a:pPr algn="ctr">
              <a:buFont typeface="Garamond" panose="02020404030301010803" pitchFamily="18" charset="0"/>
              <a:buNone/>
            </a:pPr>
            <a:r>
              <a:rPr lang="en-US" altLang="zh-CN" sz="2400" dirty="0">
                <a:latin typeface="Arial" panose="020B0604020202020204" pitchFamily="34" charset="0"/>
                <a:ea typeface="楷体" panose="02010609060101010101" pitchFamily="49" charset="-122"/>
                <a:cs typeface="Arial" panose="020B0604020202020204" pitchFamily="34" charset="0"/>
              </a:rPr>
              <a:t>Phone / </a:t>
            </a:r>
            <a:r>
              <a:rPr lang="zh-CN" altLang="de-DE" sz="2400" dirty="0">
                <a:latin typeface="Arial" panose="020B0604020202020204" pitchFamily="34" charset="0"/>
                <a:ea typeface="楷体" panose="02010609060101010101" pitchFamily="49" charset="-122"/>
                <a:cs typeface="Arial" panose="020B0604020202020204" pitchFamily="34" charset="0"/>
              </a:rPr>
              <a:t>电话</a:t>
            </a:r>
            <a:r>
              <a:rPr lang="en-US" altLang="zh-CN" sz="2400" dirty="0">
                <a:latin typeface="Arial" panose="020B0604020202020204" pitchFamily="34" charset="0"/>
                <a:ea typeface="楷体" panose="02010609060101010101" pitchFamily="49" charset="-122"/>
                <a:cs typeface="Arial" panose="020B0604020202020204" pitchFamily="34" charset="0"/>
              </a:rPr>
              <a:t>: (150) </a:t>
            </a:r>
            <a:r>
              <a:rPr lang="de-DE" altLang="zh-CN" sz="2400" dirty="0">
                <a:latin typeface="Arial" panose="020B0604020202020204" pitchFamily="34" charset="0"/>
                <a:ea typeface="楷体" panose="02010609060101010101" pitchFamily="49" charset="-122"/>
                <a:cs typeface="Arial" panose="020B0604020202020204" pitchFamily="34" charset="0"/>
              </a:rPr>
              <a:t>1138 8818 </a:t>
            </a:r>
            <a:br>
              <a:rPr lang="de-DE" altLang="zh-CN" sz="2400" dirty="0">
                <a:latin typeface="Arial" panose="020B0604020202020204" pitchFamily="34" charset="0"/>
                <a:ea typeface="楷体" panose="02010609060101010101" pitchFamily="49" charset="-122"/>
                <a:cs typeface="Arial" panose="020B0604020202020204" pitchFamily="34" charset="0"/>
              </a:rPr>
            </a:br>
            <a:r>
              <a:rPr lang="de-DE" altLang="zh-CN" sz="2400" dirty="0">
                <a:latin typeface="Arial" panose="020B0604020202020204" pitchFamily="34" charset="0"/>
                <a:ea typeface="楷体" panose="02010609060101010101" pitchFamily="49" charset="-122"/>
                <a:cs typeface="Arial" panose="020B0604020202020204" pitchFamily="34" charset="0"/>
              </a:rPr>
              <a:t>(</a:t>
            </a:r>
            <a:r>
              <a:rPr lang="zh-CN" altLang="de-DE" sz="2400" dirty="0">
                <a:latin typeface="Arial" panose="020B0604020202020204" pitchFamily="34" charset="0"/>
                <a:ea typeface="楷体" panose="02010609060101010101" pitchFamily="49" charset="-122"/>
                <a:cs typeface="Arial" panose="020B0604020202020204" pitchFamily="34" charset="0"/>
              </a:rPr>
              <a:t>德国</a:t>
            </a:r>
            <a:r>
              <a:rPr lang="de-DE" altLang="zh-CN" sz="2400" dirty="0">
                <a:latin typeface="Arial" panose="020B0604020202020204" pitchFamily="34" charset="0"/>
                <a:ea typeface="楷体" panose="02010609060101010101" pitchFamily="49" charset="-122"/>
                <a:cs typeface="Arial" panose="020B0604020202020204" pitchFamily="34" charset="0"/>
              </a:rPr>
              <a:t>+49 178 2073538)</a:t>
            </a:r>
            <a:br>
              <a:rPr lang="de-DE" altLang="zh-CN" sz="2400" dirty="0">
                <a:latin typeface="Arial" panose="020B0604020202020204" pitchFamily="34" charset="0"/>
                <a:ea typeface="楷体" panose="02010609060101010101" pitchFamily="49" charset="-122"/>
                <a:cs typeface="Arial" panose="020B0604020202020204" pitchFamily="34" charset="0"/>
              </a:rPr>
            </a:br>
            <a:r>
              <a:rPr lang="en-US" altLang="zh-CN" sz="2400" dirty="0">
                <a:latin typeface="Arial" panose="020B0604020202020204" pitchFamily="34" charset="0"/>
                <a:ea typeface="楷体" panose="02010609060101010101" pitchFamily="49" charset="-122"/>
                <a:cs typeface="Arial" panose="020B0604020202020204" pitchFamily="34" charset="0"/>
              </a:rPr>
              <a:t>Email / </a:t>
            </a:r>
            <a:r>
              <a:rPr lang="zh-CN" altLang="de-DE" sz="2400" dirty="0">
                <a:latin typeface="Arial" panose="020B0604020202020204" pitchFamily="34" charset="0"/>
                <a:ea typeface="楷体" panose="02010609060101010101" pitchFamily="49" charset="-122"/>
                <a:cs typeface="Arial" panose="020B0604020202020204" pitchFamily="34" charset="0"/>
              </a:rPr>
              <a:t>电子邮件</a:t>
            </a:r>
            <a:r>
              <a:rPr lang="en-US" altLang="zh-CN" sz="2400" dirty="0">
                <a:latin typeface="Arial" panose="020B0604020202020204" pitchFamily="34" charset="0"/>
                <a:ea typeface="楷体" panose="02010609060101010101" pitchFamily="49" charset="-122"/>
                <a:cs typeface="Arial" panose="020B0604020202020204" pitchFamily="34" charset="0"/>
              </a:rPr>
              <a:t>: wmt@hunnu.edu.cn</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683568" y="2435404"/>
            <a:ext cx="7704856" cy="2015936"/>
          </a:xfrm>
          <a:prstGeom prst="rect">
            <a:avLst/>
          </a:prstGeom>
          <a:noFill/>
        </p:spPr>
        <p:txBody>
          <a:bodyPr wrap="square" rtlCol="0">
            <a:spAutoFit/>
          </a:bodyPr>
          <a:lstStyle/>
          <a:p>
            <a:pPr algn="ctr"/>
            <a:r>
              <a:rPr lang="de-DE" sz="12500" dirty="0">
                <a:latin typeface="Calibri" panose="020F0502020204030204" pitchFamily="34" charset="0"/>
                <a:ea typeface="华文新魏" panose="02010800040101010101" pitchFamily="2" charset="-122"/>
              </a:rPr>
              <a:t>Thank You</a:t>
            </a: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screen"/>
          <a:stretch>
            <a:fillRect/>
          </a:stretch>
        </p:blipFill>
        <p:spPr>
          <a:xfrm>
            <a:off x="0" y="-256699"/>
            <a:ext cx="9144000" cy="4088088"/>
          </a:xfrm>
          <a:prstGeom prst="rect">
            <a:avLst/>
          </a:prstGeom>
        </p:spPr>
      </p:pic>
      <p:pic>
        <p:nvPicPr>
          <p:cNvPr id="4" name="图片 3"/>
          <p:cNvPicPr>
            <a:picLocks noChangeAspect="1"/>
          </p:cNvPicPr>
          <p:nvPr/>
        </p:nvPicPr>
        <p:blipFill>
          <a:blip r:embed="rId4" cstate="screen"/>
          <a:stretch>
            <a:fillRect/>
          </a:stretch>
        </p:blipFill>
        <p:spPr>
          <a:xfrm rot="5400000">
            <a:off x="8474336" y="4226186"/>
            <a:ext cx="999663" cy="2549466"/>
          </a:xfrm>
          <a:prstGeom prst="rect">
            <a:avLst/>
          </a:prstGeom>
        </p:spPr>
      </p:pic>
      <p:sp>
        <p:nvSpPr>
          <p:cNvPr id="6" name="文本框 5"/>
          <p:cNvSpPr txBox="1"/>
          <p:nvPr/>
        </p:nvSpPr>
        <p:spPr>
          <a:xfrm>
            <a:off x="477" y="3681889"/>
            <a:ext cx="9143524" cy="2289088"/>
          </a:xfrm>
          <a:prstGeom prst="rect">
            <a:avLst/>
          </a:prstGeom>
          <a:noFill/>
        </p:spPr>
        <p:txBody>
          <a:bodyPr wrap="square" rtlCol="0">
            <a:spAutoFit/>
          </a:bodyPr>
          <a:lstStyle/>
          <a:p>
            <a:pPr>
              <a:lnSpc>
                <a:spcPct val="150000"/>
              </a:lnSpc>
            </a:pPr>
            <a:r>
              <a:rPr kumimoji="1" lang="en-US" altLang="zh-CN" sz="1950" dirty="0">
                <a:solidFill>
                  <a:schemeClr val="tx1">
                    <a:lumMod val="75000"/>
                    <a:lumOff val="25000"/>
                  </a:schemeClr>
                </a:solidFill>
                <a:latin typeface="Times New Roman Regular" panose="02020503050405090304" charset="0"/>
                <a:cs typeface="Times New Roman Regular" panose="02020503050405090304" charset="0"/>
                <a:sym typeface="+mn-lt"/>
              </a:rPr>
              <a:t>Each school holds its own opinion about the origin, but in fact, if we carefully analyse the fact, we can easily find its true origin, that is - ”Mongolia Milk Tea” drunk by nomadic tribes in Mongolia Plateau. Till now, the nomadic tribes living in Inner Mongolia Autonomous Region of PRC still treat visitors with milk tea, which is an unshakable traditional custom.</a:t>
            </a:r>
          </a:p>
        </p:txBody>
      </p:sp>
      <p:grpSp>
        <p:nvGrpSpPr>
          <p:cNvPr id="18" name="组合 17"/>
          <p:cNvGrpSpPr/>
          <p:nvPr/>
        </p:nvGrpSpPr>
        <p:grpSpPr>
          <a:xfrm>
            <a:off x="165735" y="1165384"/>
            <a:ext cx="2332673" cy="2967038"/>
            <a:chOff x="348" y="647"/>
            <a:chExt cx="4898" cy="6230"/>
          </a:xfrm>
        </p:grpSpPr>
        <p:sp>
          <p:nvSpPr>
            <p:cNvPr id="5" name="文本框 4"/>
            <p:cNvSpPr txBox="1"/>
            <p:nvPr/>
          </p:nvSpPr>
          <p:spPr>
            <a:xfrm>
              <a:off x="677" y="5520"/>
              <a:ext cx="4241" cy="135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altLang="zh-CN" b="1" dirty="0">
                  <a:solidFill>
                    <a:schemeClr val="accent3">
                      <a:lumMod val="50000"/>
                    </a:schemeClr>
                  </a:solidFill>
                  <a:latin typeface="Times New Roman Bold" panose="02020503050405090304" charset="0"/>
                  <a:cs typeface="Times New Roman Bold" panose="02020503050405090304" charset="0"/>
                  <a:sym typeface="+mn-lt"/>
                </a:rPr>
                <a:t>Mongolia Milk Tea</a:t>
              </a:r>
              <a:endParaRPr lang="en-US" altLang="zh-CN" b="1" dirty="0">
                <a:ln/>
                <a:solidFill>
                  <a:schemeClr val="accent3">
                    <a:lumMod val="50000"/>
                  </a:schemeClr>
                </a:solidFill>
                <a:latin typeface="Times New Roman Bold" panose="02020503050405090304" charset="0"/>
                <a:cs typeface="Times New Roman Bold" panose="02020503050405090304" charset="0"/>
                <a:sym typeface="+mn-lt"/>
              </a:endParaRPr>
            </a:p>
          </p:txBody>
        </p:sp>
        <p:pic>
          <p:nvPicPr>
            <p:cNvPr id="9" name="图片 8"/>
            <p:cNvPicPr>
              <a:picLocks noChangeAspect="1"/>
            </p:cNvPicPr>
            <p:nvPr/>
          </p:nvPicPr>
          <p:blipFill>
            <a:blip r:embed="rId5"/>
            <a:stretch>
              <a:fillRect/>
            </a:stretch>
          </p:blipFill>
          <p:spPr>
            <a:xfrm>
              <a:off x="348" y="647"/>
              <a:ext cx="4898" cy="4898"/>
            </a:xfrm>
            <a:prstGeom prst="ellipse">
              <a:avLst/>
            </a:prstGeom>
          </p:spPr>
        </p:pic>
      </p:grpSp>
      <p:grpSp>
        <p:nvGrpSpPr>
          <p:cNvPr id="20" name="组合 19"/>
          <p:cNvGrpSpPr/>
          <p:nvPr/>
        </p:nvGrpSpPr>
        <p:grpSpPr>
          <a:xfrm>
            <a:off x="2671286" y="1165384"/>
            <a:ext cx="3808095" cy="2702243"/>
            <a:chOff x="5609" y="647"/>
            <a:chExt cx="7996" cy="5674"/>
          </a:xfrm>
        </p:grpSpPr>
        <p:pic>
          <p:nvPicPr>
            <p:cNvPr id="12" name="图片 11"/>
            <p:cNvPicPr>
              <a:picLocks noChangeAspect="1"/>
            </p:cNvPicPr>
            <p:nvPr/>
          </p:nvPicPr>
          <p:blipFill>
            <a:blip r:embed="rId6"/>
            <a:stretch>
              <a:fillRect/>
            </a:stretch>
          </p:blipFill>
          <p:spPr>
            <a:xfrm>
              <a:off x="5609" y="647"/>
              <a:ext cx="7996" cy="4898"/>
            </a:xfrm>
            <a:prstGeom prst="ellipse">
              <a:avLst/>
            </a:prstGeom>
          </p:spPr>
        </p:pic>
        <p:sp>
          <p:nvSpPr>
            <p:cNvPr id="11" name="文本框 10"/>
            <p:cNvSpPr txBox="1"/>
            <p:nvPr/>
          </p:nvSpPr>
          <p:spPr>
            <a:xfrm>
              <a:off x="7453" y="5545"/>
              <a:ext cx="4688" cy="776"/>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altLang="zh-CN" b="1" dirty="0">
                  <a:solidFill>
                    <a:schemeClr val="accent3">
                      <a:lumMod val="50000"/>
                    </a:schemeClr>
                  </a:solidFill>
                  <a:latin typeface="Times New Roman Bold" panose="02020503050405090304" charset="0"/>
                  <a:cs typeface="Times New Roman Bold" panose="02020503050405090304" charset="0"/>
                  <a:sym typeface="+mn-lt"/>
                </a:rPr>
                <a:t>Nomadic tribes</a:t>
              </a:r>
            </a:p>
          </p:txBody>
        </p:sp>
      </p:grpSp>
      <p:grpSp>
        <p:nvGrpSpPr>
          <p:cNvPr id="21" name="组合 20"/>
          <p:cNvGrpSpPr/>
          <p:nvPr/>
        </p:nvGrpSpPr>
        <p:grpSpPr>
          <a:xfrm>
            <a:off x="6652260" y="1248728"/>
            <a:ext cx="2332673" cy="2883694"/>
            <a:chOff x="13968" y="822"/>
            <a:chExt cx="4898" cy="6055"/>
          </a:xfrm>
        </p:grpSpPr>
        <p:pic>
          <p:nvPicPr>
            <p:cNvPr id="10" name="图片 9"/>
            <p:cNvPicPr>
              <a:picLocks noChangeAspect="1"/>
            </p:cNvPicPr>
            <p:nvPr/>
          </p:nvPicPr>
          <p:blipFill>
            <a:blip r:embed="rId7"/>
            <a:stretch>
              <a:fillRect/>
            </a:stretch>
          </p:blipFill>
          <p:spPr>
            <a:xfrm>
              <a:off x="13968" y="822"/>
              <a:ext cx="4898" cy="4898"/>
            </a:xfrm>
            <a:prstGeom prst="ellipse">
              <a:avLst/>
            </a:prstGeom>
          </p:spPr>
        </p:pic>
        <p:sp>
          <p:nvSpPr>
            <p:cNvPr id="13" name="文本框 12"/>
            <p:cNvSpPr txBox="1"/>
            <p:nvPr/>
          </p:nvSpPr>
          <p:spPr>
            <a:xfrm>
              <a:off x="14434" y="5520"/>
              <a:ext cx="3997" cy="135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altLang="zh-CN" b="1" dirty="0">
                  <a:solidFill>
                    <a:schemeClr val="accent3">
                      <a:lumMod val="50000"/>
                    </a:schemeClr>
                  </a:solidFill>
                  <a:latin typeface="Times New Roman Bold" panose="02020503050405090304" charset="0"/>
                  <a:cs typeface="Times New Roman Bold" panose="02020503050405090304" charset="0"/>
                  <a:sym typeface="+mn-lt"/>
                </a:rPr>
                <a:t>Mongolia Plateau</a:t>
              </a:r>
            </a:p>
          </p:txBody>
        </p:sp>
      </p:grpSp>
      <p:grpSp>
        <p:nvGrpSpPr>
          <p:cNvPr id="56" name="组合 55"/>
          <p:cNvGrpSpPr/>
          <p:nvPr/>
        </p:nvGrpSpPr>
        <p:grpSpPr bwMode="auto">
          <a:xfrm>
            <a:off x="0" y="857012"/>
            <a:ext cx="1295412" cy="415498"/>
            <a:chOff x="0" y="242888"/>
            <a:chExt cx="1727666" cy="553640"/>
          </a:xfrm>
        </p:grpSpPr>
        <p:sp>
          <p:nvSpPr>
            <p:cNvPr id="57" name="矩形 56"/>
            <p:cNvSpPr/>
            <p:nvPr/>
          </p:nvSpPr>
          <p:spPr>
            <a:xfrm>
              <a:off x="0" y="242888"/>
              <a:ext cx="401743" cy="46166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defTabSz="685800">
                <a:defRPr/>
              </a:pPr>
              <a:endParaRPr lang="zh-CN" altLang="en-US" sz="1350">
                <a:solidFill>
                  <a:prstClr val="white"/>
                </a:solidFill>
                <a:latin typeface="Calibri" panose="020F0502020204030204"/>
                <a:ea typeface="宋体" panose="02010600030101010101" pitchFamily="2" charset="-122"/>
              </a:endParaRPr>
            </a:p>
          </p:txBody>
        </p:sp>
        <p:sp>
          <p:nvSpPr>
            <p:cNvPr id="58" name="文本框 57"/>
            <p:cNvSpPr txBox="1"/>
            <p:nvPr/>
          </p:nvSpPr>
          <p:spPr>
            <a:xfrm>
              <a:off x="401743" y="242888"/>
              <a:ext cx="1325923" cy="553640"/>
            </a:xfrm>
            <a:prstGeom prst="rect">
              <a:avLst/>
            </a:prstGeom>
            <a:noFill/>
          </p:spPr>
          <p:txBody>
            <a:bodyPr wrap="none">
              <a:spAutoFit/>
            </a:bodyPr>
            <a:lstStyle/>
            <a:p>
              <a:pPr defTabSz="685800">
                <a:defRPr/>
              </a:pPr>
              <a:r>
                <a:rPr lang="en-US" altLang="zh-CN" sz="2100" dirty="0">
                  <a:solidFill>
                    <a:schemeClr val="accent2">
                      <a:lumMod val="50000"/>
                    </a:schemeClr>
                  </a:solidFill>
                  <a:latin typeface="Arial Rounded MT Bold" panose="020F0704030504030204" charset="0"/>
                  <a:ea typeface="微软雅黑 Light" panose="020B0502040204020203" pitchFamily="34" charset="-122"/>
                  <a:cs typeface="Arial Rounded MT Bold" panose="020F0704030504030204" charset="0"/>
                </a:rPr>
                <a:t>Origin</a:t>
              </a:r>
            </a:p>
          </p:txBody>
        </p:sp>
      </p:grpSp>
    </p:spTree>
  </p:cSld>
  <p:clrMapOvr>
    <a:masterClrMapping/>
  </p:clrMapOvr>
  <mc:AlternateContent xmlns:mc="http://schemas.openxmlformats.org/markup-compatibility/2006" xmlns:p14="http://schemas.microsoft.com/office/powerpoint/2010/main">
    <mc:Choice Requires="p14">
      <p:transition spd="slow" p14:dur="15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left)">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fill="hold"/>
                                        <p:tgtEl>
                                          <p:spTgt spid="20"/>
                                        </p:tgtEl>
                                        <p:attrNameLst>
                                          <p:attrName>ppt_x</p:attrName>
                                        </p:attrNameLst>
                                      </p:cBhvr>
                                      <p:tavLst>
                                        <p:tav tm="0">
                                          <p:val>
                                            <p:strVal val="#ppt_x"/>
                                          </p:val>
                                        </p:tav>
                                        <p:tav tm="100000">
                                          <p:val>
                                            <p:strVal val="#ppt_x"/>
                                          </p:val>
                                        </p:tav>
                                      </p:tavLst>
                                    </p:anim>
                                    <p:anim calcmode="lin" valueType="num">
                                      <p:cBhvr additive="base">
                                        <p:cTn id="1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ppt_x"/>
                                          </p:val>
                                        </p:tav>
                                        <p:tav tm="100000">
                                          <p:val>
                                            <p:strVal val="#ppt_x"/>
                                          </p:val>
                                        </p:tav>
                                      </p:tavLst>
                                    </p:anim>
                                    <p:anim calcmode="lin" valueType="num">
                                      <p:cBhvr additive="base">
                                        <p:cTn id="2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cstate="screen"/>
          <a:stretch>
            <a:fillRect/>
          </a:stretch>
        </p:blipFill>
        <p:spPr>
          <a:xfrm rot="10800000">
            <a:off x="814506" y="857250"/>
            <a:ext cx="999663" cy="2549466"/>
          </a:xfrm>
          <a:prstGeom prst="rect">
            <a:avLst/>
          </a:prstGeom>
        </p:spPr>
      </p:pic>
      <p:pic>
        <p:nvPicPr>
          <p:cNvPr id="22" name="图片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49543" y="857250"/>
            <a:ext cx="5103019" cy="5143500"/>
          </a:xfrm>
          <a:prstGeom prst="rect">
            <a:avLst/>
          </a:prstGeom>
        </p:spPr>
      </p:pic>
      <p:pic>
        <p:nvPicPr>
          <p:cNvPr id="2" name="图片 1"/>
          <p:cNvPicPr>
            <a:picLocks noChangeAspect="1"/>
          </p:cNvPicPr>
          <p:nvPr/>
        </p:nvPicPr>
        <p:blipFill>
          <a:blip r:embed="rId4" cstate="screen"/>
          <a:stretch>
            <a:fillRect/>
          </a:stretch>
        </p:blipFill>
        <p:spPr>
          <a:xfrm rot="16200000">
            <a:off x="-2613205" y="-615294"/>
            <a:ext cx="9144000" cy="4088088"/>
          </a:xfrm>
          <a:prstGeom prst="rect">
            <a:avLst/>
          </a:prstGeom>
        </p:spPr>
      </p:pic>
      <p:grpSp>
        <p:nvGrpSpPr>
          <p:cNvPr id="4" name="组 3"/>
          <p:cNvGrpSpPr/>
          <p:nvPr/>
        </p:nvGrpSpPr>
        <p:grpSpPr>
          <a:xfrm>
            <a:off x="598282" y="5261986"/>
            <a:ext cx="811532" cy="319505"/>
            <a:chOff x="3563471" y="4383739"/>
            <a:chExt cx="1082042" cy="426007"/>
          </a:xfrm>
        </p:grpSpPr>
        <p:sp>
          <p:nvSpPr>
            <p:cNvPr id="5" name="椭圆 4"/>
            <p:cNvSpPr/>
            <p:nvPr/>
          </p:nvSpPr>
          <p:spPr>
            <a:xfrm>
              <a:off x="3563471" y="4383741"/>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dirty="0">
                <a:cs typeface="+mn-ea"/>
                <a:sym typeface="+mn-lt"/>
              </a:endParaRPr>
            </a:p>
          </p:txBody>
        </p:sp>
        <p:sp>
          <p:nvSpPr>
            <p:cNvPr id="6" name="椭圆 5"/>
            <p:cNvSpPr/>
            <p:nvPr/>
          </p:nvSpPr>
          <p:spPr>
            <a:xfrm>
              <a:off x="3881718" y="4383740"/>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dirty="0">
                <a:cs typeface="+mn-ea"/>
                <a:sym typeface="+mn-lt"/>
              </a:endParaRPr>
            </a:p>
          </p:txBody>
        </p:sp>
        <p:sp>
          <p:nvSpPr>
            <p:cNvPr id="7" name="椭圆 6"/>
            <p:cNvSpPr/>
            <p:nvPr/>
          </p:nvSpPr>
          <p:spPr>
            <a:xfrm>
              <a:off x="4199965" y="4383740"/>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dirty="0">
                <a:cs typeface="+mn-ea"/>
                <a:sym typeface="+mn-lt"/>
              </a:endParaRPr>
            </a:p>
          </p:txBody>
        </p:sp>
        <p:sp>
          <p:nvSpPr>
            <p:cNvPr id="8" name="椭圆 7"/>
            <p:cNvSpPr/>
            <p:nvPr/>
          </p:nvSpPr>
          <p:spPr>
            <a:xfrm>
              <a:off x="4518212" y="4383739"/>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dirty="0">
                <a:cs typeface="+mn-ea"/>
                <a:sym typeface="+mn-lt"/>
              </a:endParaRPr>
            </a:p>
          </p:txBody>
        </p:sp>
        <p:sp>
          <p:nvSpPr>
            <p:cNvPr id="9" name="椭圆 8"/>
            <p:cNvSpPr/>
            <p:nvPr/>
          </p:nvSpPr>
          <p:spPr>
            <a:xfrm>
              <a:off x="3563471" y="4682445"/>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dirty="0">
                <a:cs typeface="+mn-ea"/>
                <a:sym typeface="+mn-lt"/>
              </a:endParaRPr>
            </a:p>
          </p:txBody>
        </p:sp>
        <p:sp>
          <p:nvSpPr>
            <p:cNvPr id="10" name="椭圆 9"/>
            <p:cNvSpPr/>
            <p:nvPr/>
          </p:nvSpPr>
          <p:spPr>
            <a:xfrm>
              <a:off x="3881718" y="4682444"/>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dirty="0">
                <a:cs typeface="+mn-ea"/>
                <a:sym typeface="+mn-lt"/>
              </a:endParaRPr>
            </a:p>
          </p:txBody>
        </p:sp>
        <p:sp>
          <p:nvSpPr>
            <p:cNvPr id="11" name="椭圆 10"/>
            <p:cNvSpPr/>
            <p:nvPr/>
          </p:nvSpPr>
          <p:spPr>
            <a:xfrm>
              <a:off x="4199965" y="4682444"/>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dirty="0">
                <a:cs typeface="+mn-ea"/>
                <a:sym typeface="+mn-lt"/>
              </a:endParaRPr>
            </a:p>
          </p:txBody>
        </p:sp>
        <p:sp>
          <p:nvSpPr>
            <p:cNvPr id="12" name="椭圆 11"/>
            <p:cNvSpPr/>
            <p:nvPr/>
          </p:nvSpPr>
          <p:spPr>
            <a:xfrm>
              <a:off x="4518212" y="4682443"/>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dirty="0">
                <a:cs typeface="+mn-ea"/>
                <a:sym typeface="+mn-lt"/>
              </a:endParaRPr>
            </a:p>
          </p:txBody>
        </p:sp>
      </p:grpSp>
      <p:grpSp>
        <p:nvGrpSpPr>
          <p:cNvPr id="25" name="组合 24"/>
          <p:cNvGrpSpPr/>
          <p:nvPr/>
        </p:nvGrpSpPr>
        <p:grpSpPr>
          <a:xfrm>
            <a:off x="4868704" y="2569845"/>
            <a:ext cx="4392454" cy="2314099"/>
            <a:chOff x="10223" y="3596"/>
            <a:chExt cx="9223" cy="4859"/>
          </a:xfrm>
        </p:grpSpPr>
        <p:cxnSp>
          <p:nvCxnSpPr>
            <p:cNvPr id="18" name="直线连接符 17"/>
            <p:cNvCxnSpPr/>
            <p:nvPr/>
          </p:nvCxnSpPr>
          <p:spPr>
            <a:xfrm>
              <a:off x="10448" y="5127"/>
              <a:ext cx="6380" cy="0"/>
            </a:xfrm>
            <a:prstGeom prst="line">
              <a:avLst/>
            </a:prstGeom>
            <a:ln>
              <a:solidFill>
                <a:schemeClr val="tx1">
                  <a:lumMod val="75000"/>
                  <a:lumOff val="2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10223" y="3596"/>
              <a:ext cx="8555" cy="1503"/>
            </a:xfrm>
            <a:prstGeom prst="rect">
              <a:avLst/>
            </a:prstGeom>
            <a:noFill/>
          </p:spPr>
          <p:txBody>
            <a:bodyPr wrap="square" rtlCol="0">
              <a:spAutoFit/>
            </a:bodyPr>
            <a:lstStyle/>
            <a:p>
              <a:r>
                <a:rPr kumimoji="1" lang="en-US" altLang="zh-CN" sz="4050" b="1" spc="450" dirty="0">
                  <a:solidFill>
                    <a:schemeClr val="tx1">
                      <a:lumMod val="85000"/>
                      <a:lumOff val="15000"/>
                    </a:schemeClr>
                  </a:solidFill>
                  <a:latin typeface="Arial Black" panose="020B0A04020102020204" charset="0"/>
                  <a:cs typeface="Arial Black" panose="020B0A04020102020204" charset="0"/>
                  <a:sym typeface="+mn-lt"/>
                </a:rPr>
                <a:t>PART.02</a:t>
              </a:r>
              <a:endParaRPr kumimoji="1" lang="zh-CN" altLang="en-US" sz="4050" b="1" spc="450" dirty="0">
                <a:solidFill>
                  <a:schemeClr val="tx1">
                    <a:lumMod val="85000"/>
                    <a:lumOff val="15000"/>
                  </a:schemeClr>
                </a:solidFill>
                <a:latin typeface="Arial Black" panose="020B0A04020102020204" charset="0"/>
                <a:cs typeface="Arial Black" panose="020B0A04020102020204" charset="0"/>
                <a:sym typeface="+mn-lt"/>
              </a:endParaRPr>
            </a:p>
          </p:txBody>
        </p:sp>
        <p:sp>
          <p:nvSpPr>
            <p:cNvPr id="23" name="文本框 22"/>
            <p:cNvSpPr txBox="1"/>
            <p:nvPr/>
          </p:nvSpPr>
          <p:spPr>
            <a:xfrm>
              <a:off x="10223" y="5353"/>
              <a:ext cx="9223" cy="3102"/>
            </a:xfrm>
            <a:prstGeom prst="rect">
              <a:avLst/>
            </a:prstGeom>
            <a:noFill/>
          </p:spPr>
          <p:txBody>
            <a:bodyPr wrap="square" rtlCol="0">
              <a:spAutoFit/>
            </a:bodyPr>
            <a:lstStyle/>
            <a:p>
              <a:r>
                <a:rPr lang="en-US" altLang="zh-CN" sz="3000" b="1" dirty="0">
                  <a:solidFill>
                    <a:schemeClr val="tx1">
                      <a:lumMod val="65000"/>
                      <a:lumOff val="35000"/>
                    </a:schemeClr>
                  </a:solidFill>
                  <a:latin typeface="Times New Roman Bold" panose="02020503050405090304" charset="0"/>
                  <a:cs typeface="Times New Roman Bold" panose="02020503050405090304" charset="0"/>
                  <a:sym typeface="+mn-lt"/>
                </a:rPr>
                <a:t>The Development of </a:t>
              </a:r>
            </a:p>
            <a:p>
              <a:r>
                <a:rPr lang="en-US" altLang="zh-CN" sz="3000" b="1" dirty="0">
                  <a:solidFill>
                    <a:schemeClr val="tx1">
                      <a:lumMod val="65000"/>
                      <a:lumOff val="35000"/>
                    </a:schemeClr>
                  </a:solidFill>
                  <a:latin typeface="Times New Roman Bold" panose="02020503050405090304" charset="0"/>
                  <a:cs typeface="Times New Roman Bold" panose="02020503050405090304" charset="0"/>
                  <a:sym typeface="+mn-lt"/>
                </a:rPr>
                <a:t>Milk Tea </a:t>
              </a:r>
              <a:endParaRPr kumimoji="1" lang="zh-CN" altLang="en-US" sz="3000" b="1" spc="450" dirty="0">
                <a:solidFill>
                  <a:schemeClr val="tx1">
                    <a:lumMod val="85000"/>
                    <a:lumOff val="15000"/>
                  </a:schemeClr>
                </a:solidFill>
                <a:latin typeface="Times New Roman Regular" panose="02020503050405090304" charset="0"/>
                <a:cs typeface="Times New Roman Regular" panose="02020503050405090304" charset="0"/>
                <a:sym typeface="+mn-lt"/>
              </a:endParaRPr>
            </a:p>
            <a:p>
              <a:endParaRPr kumimoji="1" lang="en-US" altLang="zh-CN" sz="3000" spc="450" dirty="0">
                <a:solidFill>
                  <a:schemeClr val="tx1">
                    <a:lumMod val="65000"/>
                    <a:lumOff val="35000"/>
                  </a:schemeClr>
                </a:solidFill>
                <a:latin typeface="Hoefler Text Regular" charset="0"/>
                <a:cs typeface="Hoefler Text Regular" charset="0"/>
                <a:sym typeface="+mn-lt"/>
              </a:endParaRPr>
            </a:p>
          </p:txBody>
        </p:sp>
      </p:grpSp>
    </p:spTree>
  </p:cSld>
  <p:clrMapOvr>
    <a:masterClrMapping/>
  </p:clrMapOvr>
  <mc:AlternateContent xmlns:mc="http://schemas.openxmlformats.org/markup-compatibility/2006" xmlns:p14="http://schemas.microsoft.com/office/powerpoint/2010/main">
    <mc:Choice Requires="p14">
      <p:transition spd="slow" p14:dur="1500" advTm="0"/>
    </mc:Choice>
    <mc:Fallback xmlns="">
      <p:transition spd="slow" advTm="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a:extLst>
              <a:ext uri="{FF2B5EF4-FFF2-40B4-BE49-F238E27FC236}">
                <a16:creationId xmlns:a16="http://schemas.microsoft.com/office/drawing/2014/main" id="{9777E30B-127B-4956-BBDA-41B9E63E0AB4}"/>
              </a:ext>
            </a:extLst>
          </p:cNvPr>
          <p:cNvGrpSpPr/>
          <p:nvPr/>
        </p:nvGrpSpPr>
        <p:grpSpPr>
          <a:xfrm>
            <a:off x="5994559" y="3493771"/>
            <a:ext cx="3127523" cy="2342448"/>
            <a:chOff x="7898765" y="3411220"/>
            <a:chExt cx="4433444" cy="3372264"/>
          </a:xfrm>
        </p:grpSpPr>
        <p:sp>
          <p:nvSpPr>
            <p:cNvPr id="25" name="文本框 24"/>
            <p:cNvSpPr txBox="1"/>
            <p:nvPr/>
          </p:nvSpPr>
          <p:spPr>
            <a:xfrm>
              <a:off x="7898765" y="5919469"/>
              <a:ext cx="4433444" cy="864015"/>
            </a:xfrm>
            <a:prstGeom prst="rect">
              <a:avLst/>
            </a:prstGeom>
            <a:noFill/>
          </p:spPr>
          <p:txBody>
            <a:bodyPr wrap="none" rtlCol="0">
              <a:spAutoFit/>
            </a:bodyPr>
            <a:lstStyle/>
            <a:p>
              <a:pPr algn="l"/>
              <a:r>
                <a:rPr lang="en-US" altLang="zh-CN" sz="1650" dirty="0">
                  <a:solidFill>
                    <a:schemeClr val="accent2">
                      <a:lumMod val="50000"/>
                    </a:schemeClr>
                  </a:solidFill>
                  <a:latin typeface="Hoefler Text" charset="0"/>
                  <a:cs typeface="Hoefler Text" charset="0"/>
                </a:rPr>
                <a:t>M</a:t>
              </a:r>
              <a:r>
                <a:rPr lang="zh-CN" altLang="en-US" sz="1650" dirty="0">
                  <a:solidFill>
                    <a:schemeClr val="accent2">
                      <a:lumMod val="50000"/>
                    </a:schemeClr>
                  </a:solidFill>
                  <a:latin typeface="Hoefler Text" charset="0"/>
                  <a:cs typeface="Hoefler Text" charset="0"/>
                </a:rPr>
                <a:t>odern milk tea has preliminarily </a:t>
              </a:r>
            </a:p>
            <a:p>
              <a:pPr algn="l"/>
              <a:r>
                <a:rPr lang="zh-CN" altLang="en-US" sz="1650" dirty="0">
                  <a:solidFill>
                    <a:schemeClr val="accent2">
                      <a:lumMod val="50000"/>
                    </a:schemeClr>
                  </a:solidFill>
                  <a:latin typeface="Hoefler Text" charset="0"/>
                  <a:cs typeface="Hoefler Text" charset="0"/>
                </a:rPr>
                <a:t>come into shape. </a:t>
              </a:r>
            </a:p>
          </p:txBody>
        </p:sp>
        <p:pic>
          <p:nvPicPr>
            <p:cNvPr id="21" name="图片 20">
              <a:extLst>
                <a:ext uri="{FF2B5EF4-FFF2-40B4-BE49-F238E27FC236}">
                  <a16:creationId xmlns:a16="http://schemas.microsoft.com/office/drawing/2014/main" id="{C3D54839-E72B-4006-A4E5-CBDC732A03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8945" y="3411220"/>
              <a:ext cx="3672840" cy="2554176"/>
            </a:xfrm>
            <a:prstGeom prst="rect">
              <a:avLst/>
            </a:prstGeom>
          </p:spPr>
        </p:pic>
      </p:grpSp>
      <p:pic>
        <p:nvPicPr>
          <p:cNvPr id="13" name="图片 12"/>
          <p:cNvPicPr>
            <a:picLocks noChangeAspect="1"/>
          </p:cNvPicPr>
          <p:nvPr/>
        </p:nvPicPr>
        <p:blipFill>
          <a:blip r:embed="rId3" cstate="screen"/>
          <a:stretch>
            <a:fillRect/>
          </a:stretch>
        </p:blipFill>
        <p:spPr>
          <a:xfrm rot="10800000">
            <a:off x="814506" y="857250"/>
            <a:ext cx="999663" cy="2549466"/>
          </a:xfrm>
          <a:prstGeom prst="rect">
            <a:avLst/>
          </a:prstGeom>
        </p:spPr>
      </p:pic>
      <p:pic>
        <p:nvPicPr>
          <p:cNvPr id="2" name="图片 1"/>
          <p:cNvPicPr>
            <a:picLocks noChangeAspect="1"/>
          </p:cNvPicPr>
          <p:nvPr/>
        </p:nvPicPr>
        <p:blipFill>
          <a:blip r:embed="rId4" cstate="screen"/>
          <a:stretch>
            <a:fillRect/>
          </a:stretch>
        </p:blipFill>
        <p:spPr>
          <a:xfrm rot="16200000">
            <a:off x="-2624635" y="-615294"/>
            <a:ext cx="9144000" cy="4088088"/>
          </a:xfrm>
          <a:prstGeom prst="rect">
            <a:avLst/>
          </a:prstGeom>
        </p:spPr>
      </p:pic>
      <p:grpSp>
        <p:nvGrpSpPr>
          <p:cNvPr id="4" name="组 3"/>
          <p:cNvGrpSpPr/>
          <p:nvPr/>
        </p:nvGrpSpPr>
        <p:grpSpPr>
          <a:xfrm>
            <a:off x="598282" y="5261986"/>
            <a:ext cx="811532" cy="319505"/>
            <a:chOff x="3563471" y="4383739"/>
            <a:chExt cx="1082042" cy="426007"/>
          </a:xfrm>
        </p:grpSpPr>
        <p:sp>
          <p:nvSpPr>
            <p:cNvPr id="5" name="椭圆 4"/>
            <p:cNvSpPr/>
            <p:nvPr/>
          </p:nvSpPr>
          <p:spPr>
            <a:xfrm>
              <a:off x="3563471" y="4383741"/>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dirty="0">
                <a:cs typeface="+mn-ea"/>
                <a:sym typeface="+mn-lt"/>
              </a:endParaRPr>
            </a:p>
          </p:txBody>
        </p:sp>
        <p:sp>
          <p:nvSpPr>
            <p:cNvPr id="6" name="椭圆 5"/>
            <p:cNvSpPr/>
            <p:nvPr/>
          </p:nvSpPr>
          <p:spPr>
            <a:xfrm>
              <a:off x="3881718" y="4383740"/>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dirty="0">
                <a:cs typeface="+mn-ea"/>
                <a:sym typeface="+mn-lt"/>
              </a:endParaRPr>
            </a:p>
          </p:txBody>
        </p:sp>
        <p:sp>
          <p:nvSpPr>
            <p:cNvPr id="7" name="椭圆 6"/>
            <p:cNvSpPr/>
            <p:nvPr/>
          </p:nvSpPr>
          <p:spPr>
            <a:xfrm>
              <a:off x="4199965" y="4383740"/>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dirty="0">
                <a:cs typeface="+mn-ea"/>
                <a:sym typeface="+mn-lt"/>
              </a:endParaRPr>
            </a:p>
          </p:txBody>
        </p:sp>
        <p:sp>
          <p:nvSpPr>
            <p:cNvPr id="8" name="椭圆 7"/>
            <p:cNvSpPr/>
            <p:nvPr/>
          </p:nvSpPr>
          <p:spPr>
            <a:xfrm>
              <a:off x="4518212" y="4383739"/>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dirty="0">
                <a:cs typeface="+mn-ea"/>
                <a:sym typeface="+mn-lt"/>
              </a:endParaRPr>
            </a:p>
          </p:txBody>
        </p:sp>
        <p:sp>
          <p:nvSpPr>
            <p:cNvPr id="9" name="椭圆 8"/>
            <p:cNvSpPr/>
            <p:nvPr/>
          </p:nvSpPr>
          <p:spPr>
            <a:xfrm>
              <a:off x="3563471" y="4682445"/>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dirty="0">
                <a:cs typeface="+mn-ea"/>
                <a:sym typeface="+mn-lt"/>
              </a:endParaRPr>
            </a:p>
          </p:txBody>
        </p:sp>
        <p:sp>
          <p:nvSpPr>
            <p:cNvPr id="10" name="椭圆 9"/>
            <p:cNvSpPr/>
            <p:nvPr/>
          </p:nvSpPr>
          <p:spPr>
            <a:xfrm>
              <a:off x="3881718" y="4682444"/>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dirty="0">
                <a:cs typeface="+mn-ea"/>
                <a:sym typeface="+mn-lt"/>
              </a:endParaRPr>
            </a:p>
          </p:txBody>
        </p:sp>
        <p:sp>
          <p:nvSpPr>
            <p:cNvPr id="11" name="椭圆 10"/>
            <p:cNvSpPr/>
            <p:nvPr/>
          </p:nvSpPr>
          <p:spPr>
            <a:xfrm>
              <a:off x="4199965" y="4682444"/>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dirty="0">
                <a:cs typeface="+mn-ea"/>
                <a:sym typeface="+mn-lt"/>
              </a:endParaRPr>
            </a:p>
          </p:txBody>
        </p:sp>
        <p:sp>
          <p:nvSpPr>
            <p:cNvPr id="12" name="椭圆 11"/>
            <p:cNvSpPr/>
            <p:nvPr/>
          </p:nvSpPr>
          <p:spPr>
            <a:xfrm>
              <a:off x="4518212" y="4682443"/>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dirty="0">
                <a:cs typeface="+mn-ea"/>
                <a:sym typeface="+mn-lt"/>
              </a:endParaRPr>
            </a:p>
          </p:txBody>
        </p:sp>
      </p:grpSp>
      <p:sp>
        <p:nvSpPr>
          <p:cNvPr id="16" name="文本框 15"/>
          <p:cNvSpPr txBox="1"/>
          <p:nvPr/>
        </p:nvSpPr>
        <p:spPr>
          <a:xfrm>
            <a:off x="2919889" y="935832"/>
            <a:ext cx="1771639" cy="715581"/>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lang="en-US" altLang="zh-CN" sz="4050" b="1" dirty="0">
                <a:solidFill>
                  <a:schemeClr val="accent4"/>
                </a:solidFill>
                <a:latin typeface="Times New Roman Bold" panose="02020503050405090304" charset="0"/>
                <a:cs typeface="Times New Roman Bold" panose="02020503050405090304" charset="0"/>
              </a:rPr>
              <a:t>Britain</a:t>
            </a:r>
          </a:p>
        </p:txBody>
      </p:sp>
      <p:sp>
        <p:nvSpPr>
          <p:cNvPr id="26" name="文本框 25"/>
          <p:cNvSpPr txBox="1"/>
          <p:nvPr/>
        </p:nvSpPr>
        <p:spPr>
          <a:xfrm>
            <a:off x="6497955" y="945833"/>
            <a:ext cx="1810496" cy="715581"/>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lang="en-US" altLang="zh-CN" sz="4050" b="1" dirty="0">
                <a:solidFill>
                  <a:schemeClr val="accent4"/>
                </a:solidFill>
                <a:latin typeface="Times New Roman Bold" panose="02020503050405090304" charset="0"/>
                <a:cs typeface="Times New Roman Bold" panose="02020503050405090304" charset="0"/>
              </a:rPr>
              <a:t>Taiwan</a:t>
            </a:r>
          </a:p>
        </p:txBody>
      </p:sp>
      <p:sp>
        <p:nvSpPr>
          <p:cNvPr id="28" name="右箭头 27"/>
          <p:cNvSpPr/>
          <p:nvPr/>
        </p:nvSpPr>
        <p:spPr>
          <a:xfrm>
            <a:off x="5293043" y="3172778"/>
            <a:ext cx="631031" cy="424339"/>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350"/>
          </a:p>
        </p:txBody>
      </p:sp>
      <p:grpSp>
        <p:nvGrpSpPr>
          <p:cNvPr id="27" name="组合 26"/>
          <p:cNvGrpSpPr/>
          <p:nvPr/>
        </p:nvGrpSpPr>
        <p:grpSpPr>
          <a:xfrm>
            <a:off x="2629377" y="1627347"/>
            <a:ext cx="2289334" cy="1760697"/>
            <a:chOff x="5521" y="1617"/>
            <a:chExt cx="4807" cy="3697"/>
          </a:xfrm>
        </p:grpSpPr>
        <p:pic>
          <p:nvPicPr>
            <p:cNvPr id="14" name="图片 13"/>
            <p:cNvPicPr>
              <a:picLocks noChangeAspect="1"/>
            </p:cNvPicPr>
            <p:nvPr/>
          </p:nvPicPr>
          <p:blipFill>
            <a:blip r:embed="rId5"/>
            <a:stretch>
              <a:fillRect/>
            </a:stretch>
          </p:blipFill>
          <p:spPr>
            <a:xfrm>
              <a:off x="5521" y="1617"/>
              <a:ext cx="4807" cy="3118"/>
            </a:xfrm>
            <a:prstGeom prst="roundRect">
              <a:avLst/>
            </a:prstGeom>
          </p:spPr>
        </p:pic>
        <p:sp>
          <p:nvSpPr>
            <p:cNvPr id="18" name="文本框 17"/>
            <p:cNvSpPr txBox="1"/>
            <p:nvPr/>
          </p:nvSpPr>
          <p:spPr>
            <a:xfrm>
              <a:off x="6782" y="4587"/>
              <a:ext cx="2584" cy="727"/>
            </a:xfrm>
            <a:prstGeom prst="rect">
              <a:avLst/>
            </a:prstGeom>
            <a:noFill/>
          </p:spPr>
          <p:txBody>
            <a:bodyPr wrap="none" rtlCol="0">
              <a:spAutoFit/>
            </a:bodyPr>
            <a:lstStyle/>
            <a:p>
              <a:pPr algn="l"/>
              <a:r>
                <a:rPr lang="zh-CN" altLang="en-US" sz="1650">
                  <a:solidFill>
                    <a:schemeClr val="accent2">
                      <a:lumMod val="50000"/>
                    </a:schemeClr>
                  </a:solidFill>
                  <a:latin typeface="Hoefler Text" charset="0"/>
                  <a:cs typeface="Hoefler Text" charset="0"/>
                </a:rPr>
                <a:t>maple sugar</a:t>
              </a:r>
            </a:p>
          </p:txBody>
        </p:sp>
      </p:grpSp>
      <p:grpSp>
        <p:nvGrpSpPr>
          <p:cNvPr id="30" name="组合 29"/>
          <p:cNvGrpSpPr/>
          <p:nvPr/>
        </p:nvGrpSpPr>
        <p:grpSpPr>
          <a:xfrm>
            <a:off x="2219325" y="3415665"/>
            <a:ext cx="3486627" cy="2490312"/>
            <a:chOff x="4660" y="5372"/>
            <a:chExt cx="7321" cy="5229"/>
          </a:xfrm>
        </p:grpSpPr>
        <p:pic>
          <p:nvPicPr>
            <p:cNvPr id="3" name="图片 2"/>
            <p:cNvPicPr>
              <a:picLocks noChangeAspect="1"/>
            </p:cNvPicPr>
            <p:nvPr/>
          </p:nvPicPr>
          <p:blipFill>
            <a:blip r:embed="rId6"/>
            <a:stretch>
              <a:fillRect/>
            </a:stretch>
          </p:blipFill>
          <p:spPr>
            <a:xfrm>
              <a:off x="5182" y="5372"/>
              <a:ext cx="5784" cy="3969"/>
            </a:xfrm>
            <a:prstGeom prst="roundRect">
              <a:avLst/>
            </a:prstGeom>
          </p:spPr>
        </p:pic>
        <p:sp>
          <p:nvSpPr>
            <p:cNvPr id="22" name="文本框 21"/>
            <p:cNvSpPr txBox="1"/>
            <p:nvPr/>
          </p:nvSpPr>
          <p:spPr>
            <a:xfrm>
              <a:off x="4660" y="9341"/>
              <a:ext cx="7321" cy="1260"/>
            </a:xfrm>
            <a:prstGeom prst="rect">
              <a:avLst/>
            </a:prstGeom>
            <a:noFill/>
          </p:spPr>
          <p:txBody>
            <a:bodyPr wrap="none" rtlCol="0">
              <a:spAutoFit/>
            </a:bodyPr>
            <a:lstStyle/>
            <a:p>
              <a:pPr algn="l"/>
              <a:r>
                <a:rPr lang="zh-CN" altLang="en-US" sz="1650">
                  <a:solidFill>
                    <a:schemeClr val="accent2">
                      <a:lumMod val="50000"/>
                    </a:schemeClr>
                  </a:solidFill>
                  <a:latin typeface="Hoefler Text" charset="0"/>
                  <a:cs typeface="Hoefler Text" charset="0"/>
                </a:rPr>
                <a:t>Gave birth to the rudiment of modern </a:t>
              </a:r>
              <a:endParaRPr lang="zh-CN" altLang="en-US" sz="1350"/>
            </a:p>
            <a:p>
              <a:pPr algn="l"/>
              <a:r>
                <a:rPr lang="zh-CN" altLang="en-US" sz="1650">
                  <a:solidFill>
                    <a:schemeClr val="accent2">
                      <a:lumMod val="50000"/>
                    </a:schemeClr>
                  </a:solidFill>
                  <a:latin typeface="Hoefler Text" charset="0"/>
                  <a:cs typeface="Hoefler Text" charset="0"/>
                </a:rPr>
                <a:t>milk tea and its basic ingredients</a:t>
              </a:r>
              <a:r>
                <a:rPr lang="zh-CN" altLang="en-US" sz="1350"/>
                <a:t>.</a:t>
              </a:r>
            </a:p>
          </p:txBody>
        </p:sp>
      </p:grpSp>
      <p:grpSp>
        <p:nvGrpSpPr>
          <p:cNvPr id="29" name="组合 28"/>
          <p:cNvGrpSpPr/>
          <p:nvPr/>
        </p:nvGrpSpPr>
        <p:grpSpPr>
          <a:xfrm>
            <a:off x="6280309" y="1627347"/>
            <a:ext cx="2229326" cy="1760697"/>
            <a:chOff x="13187" y="1617"/>
            <a:chExt cx="4681" cy="3697"/>
          </a:xfrm>
        </p:grpSpPr>
        <p:pic>
          <p:nvPicPr>
            <p:cNvPr id="20" name="图片 19"/>
            <p:cNvPicPr>
              <a:picLocks noChangeAspect="1"/>
            </p:cNvPicPr>
            <p:nvPr/>
          </p:nvPicPr>
          <p:blipFill>
            <a:blip r:embed="rId7"/>
            <a:stretch>
              <a:fillRect/>
            </a:stretch>
          </p:blipFill>
          <p:spPr>
            <a:xfrm>
              <a:off x="13187" y="1617"/>
              <a:ext cx="4681" cy="3118"/>
            </a:xfrm>
            <a:prstGeom prst="roundRect">
              <a:avLst/>
            </a:prstGeom>
          </p:spPr>
        </p:pic>
        <p:sp>
          <p:nvSpPr>
            <p:cNvPr id="23" name="文本框 22"/>
            <p:cNvSpPr txBox="1"/>
            <p:nvPr/>
          </p:nvSpPr>
          <p:spPr>
            <a:xfrm>
              <a:off x="14286" y="4587"/>
              <a:ext cx="2357" cy="727"/>
            </a:xfrm>
            <a:prstGeom prst="rect">
              <a:avLst/>
            </a:prstGeom>
            <a:noFill/>
          </p:spPr>
          <p:txBody>
            <a:bodyPr wrap="none" rtlCol="0">
              <a:spAutoFit/>
            </a:bodyPr>
            <a:lstStyle/>
            <a:p>
              <a:pPr algn="l"/>
              <a:r>
                <a:rPr lang="zh-CN" altLang="en-US" sz="1650">
                  <a:solidFill>
                    <a:schemeClr val="accent2">
                      <a:lumMod val="50000"/>
                    </a:schemeClr>
                  </a:solidFill>
                  <a:latin typeface="Hoefler Text" charset="0"/>
                  <a:cs typeface="Hoefler Text" charset="0"/>
                </a:rPr>
                <a:t>snack flour</a:t>
              </a:r>
            </a:p>
          </p:txBody>
        </p:sp>
      </p:grpSp>
      <p:grpSp>
        <p:nvGrpSpPr>
          <p:cNvPr id="56" name="组合 55"/>
          <p:cNvGrpSpPr/>
          <p:nvPr/>
        </p:nvGrpSpPr>
        <p:grpSpPr bwMode="auto">
          <a:xfrm>
            <a:off x="0" y="857012"/>
            <a:ext cx="2200467" cy="415498"/>
            <a:chOff x="0" y="242888"/>
            <a:chExt cx="2934721" cy="553640"/>
          </a:xfrm>
        </p:grpSpPr>
        <p:sp>
          <p:nvSpPr>
            <p:cNvPr id="57" name="矩形 56"/>
            <p:cNvSpPr/>
            <p:nvPr/>
          </p:nvSpPr>
          <p:spPr>
            <a:xfrm>
              <a:off x="0" y="242888"/>
              <a:ext cx="401743" cy="46166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defTabSz="685800">
                <a:defRPr/>
              </a:pPr>
              <a:endParaRPr lang="zh-CN" altLang="en-US" sz="1350">
                <a:solidFill>
                  <a:prstClr val="white"/>
                </a:solidFill>
                <a:latin typeface="Calibri" panose="020F0502020204030204"/>
                <a:ea typeface="宋体" panose="02010600030101010101" pitchFamily="2" charset="-122"/>
              </a:endParaRPr>
            </a:p>
          </p:txBody>
        </p:sp>
        <p:sp>
          <p:nvSpPr>
            <p:cNvPr id="58" name="文本框 57"/>
            <p:cNvSpPr txBox="1"/>
            <p:nvPr/>
          </p:nvSpPr>
          <p:spPr>
            <a:xfrm>
              <a:off x="401743" y="242888"/>
              <a:ext cx="2532978" cy="553640"/>
            </a:xfrm>
            <a:prstGeom prst="rect">
              <a:avLst/>
            </a:prstGeom>
            <a:noFill/>
          </p:spPr>
          <p:txBody>
            <a:bodyPr wrap="none">
              <a:spAutoFit/>
            </a:bodyPr>
            <a:lstStyle/>
            <a:p>
              <a:pPr defTabSz="685800">
                <a:defRPr/>
              </a:pPr>
              <a:r>
                <a:rPr lang="en-US" altLang="zh-CN" sz="2100" dirty="0">
                  <a:solidFill>
                    <a:schemeClr val="accent2">
                      <a:lumMod val="50000"/>
                    </a:schemeClr>
                  </a:solidFill>
                  <a:latin typeface="Arial Rounded MT Bold" panose="020F0704030504030204" charset="0"/>
                  <a:ea typeface="微软雅黑 Light" panose="020B0502040204020203" pitchFamily="34" charset="-122"/>
                  <a:cs typeface="Arial Rounded MT Bold" panose="020F0704030504030204" charset="0"/>
                </a:rPr>
                <a:t>Development</a:t>
              </a:r>
            </a:p>
          </p:txBody>
        </p:sp>
      </p:grpSp>
    </p:spTree>
  </p:cSld>
  <p:clrMapOvr>
    <a:masterClrMapping/>
  </p:clrMapOvr>
  <mc:AlternateContent xmlns:mc="http://schemas.openxmlformats.org/markup-compatibility/2006" xmlns:p14="http://schemas.microsoft.com/office/powerpoint/2010/main">
    <mc:Choice Requires="p14">
      <p:transition spd="slow" p14:dur="15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8"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wipe(left)">
                                      <p:cBhvr>
                                        <p:cTn id="10" dur="500"/>
                                        <p:tgtEl>
                                          <p:spTgt spid="56"/>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p:tgtEl>
                                          <p:spTgt spid="27"/>
                                        </p:tgtEl>
                                        <p:attrNameLst>
                                          <p:attrName>ppt_y</p:attrName>
                                        </p:attrNameLst>
                                      </p:cBhvr>
                                      <p:tavLst>
                                        <p:tav tm="0">
                                          <p:val>
                                            <p:strVal val="#ppt_y+#ppt_h*1.125000"/>
                                          </p:val>
                                        </p:tav>
                                        <p:tav tm="100000">
                                          <p:val>
                                            <p:strVal val="#ppt_y"/>
                                          </p:val>
                                        </p:tav>
                                      </p:tavLst>
                                    </p:anim>
                                    <p:animEffect transition="in" filter="wipe(up)">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500"/>
                                        <p:tgtEl>
                                          <p:spTgt spid="30"/>
                                        </p:tgtEl>
                                        <p:attrNameLst>
                                          <p:attrName>ppt_y</p:attrName>
                                        </p:attrNameLst>
                                      </p:cBhvr>
                                      <p:tavLst>
                                        <p:tav tm="0">
                                          <p:val>
                                            <p:strVal val="#ppt_y+#ppt_h*1.125000"/>
                                          </p:val>
                                        </p:tav>
                                        <p:tav tm="100000">
                                          <p:val>
                                            <p:strVal val="#ppt_y"/>
                                          </p:val>
                                        </p:tav>
                                      </p:tavLst>
                                    </p:anim>
                                    <p:animEffect transition="in" filter="wipe(up)">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3"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1"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down)">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p:tgtEl>
                                          <p:spTgt spid="29"/>
                                        </p:tgtEl>
                                        <p:attrNameLst>
                                          <p:attrName>ppt_y</p:attrName>
                                        </p:attrNameLst>
                                      </p:cBhvr>
                                      <p:tavLst>
                                        <p:tav tm="0">
                                          <p:val>
                                            <p:strVal val="#ppt_y+#ppt_h*1.125000"/>
                                          </p:val>
                                        </p:tav>
                                        <p:tav tm="100000">
                                          <p:val>
                                            <p:strVal val="#ppt_y"/>
                                          </p:val>
                                        </p:tav>
                                      </p:tavLst>
                                    </p:anim>
                                    <p:animEffect transition="in" filter="wipe(up)">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500"/>
                                        <p:tgtEl>
                                          <p:spTgt spid="32"/>
                                        </p:tgtEl>
                                        <p:attrNameLst>
                                          <p:attrName>ppt_y</p:attrName>
                                        </p:attrNameLst>
                                      </p:cBhvr>
                                      <p:tavLst>
                                        <p:tav tm="0">
                                          <p:val>
                                            <p:strVal val="#ppt_y+#ppt_h*1.125000"/>
                                          </p:val>
                                        </p:tav>
                                        <p:tav tm="100000">
                                          <p:val>
                                            <p:strVal val="#ppt_y"/>
                                          </p:val>
                                        </p:tav>
                                      </p:tavLst>
                                    </p:anim>
                                    <p:animEffect transition="in" filter="wipe(up)">
                                      <p:cBhvr>
                                        <p:cTn id="4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26" grpId="0"/>
      <p:bldP spid="26" grpId="1"/>
      <p:bldP spid="28" grpId="0" animBg="1"/>
      <p:bldP spid="28" grpId="1" animBg="1"/>
      <p:bldP spid="28" grpId="2" animBg="1"/>
      <p:bldP spid="28" grpId="3"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1777" y="857250"/>
            <a:ext cx="6352223" cy="6402705"/>
          </a:xfrm>
          <a:prstGeom prst="rect">
            <a:avLst/>
          </a:prstGeom>
        </p:spPr>
      </p:pic>
      <p:pic>
        <p:nvPicPr>
          <p:cNvPr id="2" name="图片 1"/>
          <p:cNvPicPr>
            <a:picLocks noChangeAspect="1"/>
          </p:cNvPicPr>
          <p:nvPr/>
        </p:nvPicPr>
        <p:blipFill>
          <a:blip r:embed="rId3" cstate="screen"/>
          <a:stretch>
            <a:fillRect/>
          </a:stretch>
        </p:blipFill>
        <p:spPr>
          <a:xfrm rot="10800000">
            <a:off x="0" y="3251856"/>
            <a:ext cx="9144000" cy="4088088"/>
          </a:xfrm>
          <a:prstGeom prst="rect">
            <a:avLst/>
          </a:prstGeom>
        </p:spPr>
      </p:pic>
      <p:grpSp>
        <p:nvGrpSpPr>
          <p:cNvPr id="4" name="组 3"/>
          <p:cNvGrpSpPr/>
          <p:nvPr/>
        </p:nvGrpSpPr>
        <p:grpSpPr>
          <a:xfrm>
            <a:off x="350632" y="5261986"/>
            <a:ext cx="811532" cy="319505"/>
            <a:chOff x="3563471" y="4383739"/>
            <a:chExt cx="1082042" cy="426007"/>
          </a:xfrm>
        </p:grpSpPr>
        <p:sp>
          <p:nvSpPr>
            <p:cNvPr id="5" name="椭圆 4"/>
            <p:cNvSpPr/>
            <p:nvPr/>
          </p:nvSpPr>
          <p:spPr>
            <a:xfrm>
              <a:off x="3563471" y="4383741"/>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dirty="0">
                <a:cs typeface="+mn-ea"/>
                <a:sym typeface="+mn-lt"/>
              </a:endParaRPr>
            </a:p>
          </p:txBody>
        </p:sp>
        <p:sp>
          <p:nvSpPr>
            <p:cNvPr id="6" name="椭圆 5"/>
            <p:cNvSpPr/>
            <p:nvPr/>
          </p:nvSpPr>
          <p:spPr>
            <a:xfrm>
              <a:off x="3881718" y="4383740"/>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dirty="0">
                <a:cs typeface="+mn-ea"/>
                <a:sym typeface="+mn-lt"/>
              </a:endParaRPr>
            </a:p>
          </p:txBody>
        </p:sp>
        <p:sp>
          <p:nvSpPr>
            <p:cNvPr id="7" name="椭圆 6"/>
            <p:cNvSpPr/>
            <p:nvPr/>
          </p:nvSpPr>
          <p:spPr>
            <a:xfrm>
              <a:off x="4199965" y="4383740"/>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dirty="0">
                <a:cs typeface="+mn-ea"/>
                <a:sym typeface="+mn-lt"/>
              </a:endParaRPr>
            </a:p>
          </p:txBody>
        </p:sp>
        <p:sp>
          <p:nvSpPr>
            <p:cNvPr id="8" name="椭圆 7"/>
            <p:cNvSpPr/>
            <p:nvPr/>
          </p:nvSpPr>
          <p:spPr>
            <a:xfrm>
              <a:off x="4518212" y="4383739"/>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dirty="0">
                <a:cs typeface="+mn-ea"/>
                <a:sym typeface="+mn-lt"/>
              </a:endParaRPr>
            </a:p>
          </p:txBody>
        </p:sp>
        <p:sp>
          <p:nvSpPr>
            <p:cNvPr id="9" name="椭圆 8"/>
            <p:cNvSpPr/>
            <p:nvPr/>
          </p:nvSpPr>
          <p:spPr>
            <a:xfrm>
              <a:off x="3563471" y="4682445"/>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dirty="0">
                <a:cs typeface="+mn-ea"/>
                <a:sym typeface="+mn-lt"/>
              </a:endParaRPr>
            </a:p>
          </p:txBody>
        </p:sp>
        <p:sp>
          <p:nvSpPr>
            <p:cNvPr id="10" name="椭圆 9"/>
            <p:cNvSpPr/>
            <p:nvPr/>
          </p:nvSpPr>
          <p:spPr>
            <a:xfrm>
              <a:off x="3881718" y="4682444"/>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dirty="0">
                <a:cs typeface="+mn-ea"/>
                <a:sym typeface="+mn-lt"/>
              </a:endParaRPr>
            </a:p>
          </p:txBody>
        </p:sp>
        <p:sp>
          <p:nvSpPr>
            <p:cNvPr id="11" name="椭圆 10"/>
            <p:cNvSpPr/>
            <p:nvPr/>
          </p:nvSpPr>
          <p:spPr>
            <a:xfrm>
              <a:off x="4199965" y="4682444"/>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dirty="0">
                <a:cs typeface="+mn-ea"/>
                <a:sym typeface="+mn-lt"/>
              </a:endParaRPr>
            </a:p>
          </p:txBody>
        </p:sp>
        <p:sp>
          <p:nvSpPr>
            <p:cNvPr id="12" name="椭圆 11"/>
            <p:cNvSpPr/>
            <p:nvPr/>
          </p:nvSpPr>
          <p:spPr>
            <a:xfrm>
              <a:off x="4518212" y="4682443"/>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350" dirty="0">
                <a:cs typeface="+mn-ea"/>
                <a:sym typeface="+mn-lt"/>
              </a:endParaRPr>
            </a:p>
          </p:txBody>
        </p:sp>
      </p:grpSp>
      <p:pic>
        <p:nvPicPr>
          <p:cNvPr id="13" name="图片 12"/>
          <p:cNvPicPr>
            <a:picLocks noChangeAspect="1"/>
          </p:cNvPicPr>
          <p:nvPr/>
        </p:nvPicPr>
        <p:blipFill>
          <a:blip r:embed="rId4" cstate="screen"/>
          <a:stretch>
            <a:fillRect/>
          </a:stretch>
        </p:blipFill>
        <p:spPr>
          <a:xfrm rot="16200000">
            <a:off x="4072168" y="82349"/>
            <a:ext cx="999663" cy="2549466"/>
          </a:xfrm>
          <a:prstGeom prst="rect">
            <a:avLst/>
          </a:prstGeom>
        </p:spPr>
      </p:pic>
      <p:grpSp>
        <p:nvGrpSpPr>
          <p:cNvPr id="25" name="组合 24"/>
          <p:cNvGrpSpPr/>
          <p:nvPr/>
        </p:nvGrpSpPr>
        <p:grpSpPr>
          <a:xfrm>
            <a:off x="2606993" y="2306003"/>
            <a:ext cx="4990624" cy="2314099"/>
            <a:chOff x="10223" y="3596"/>
            <a:chExt cx="9223" cy="4859"/>
          </a:xfrm>
        </p:grpSpPr>
        <p:cxnSp>
          <p:nvCxnSpPr>
            <p:cNvPr id="18" name="直线连接符 17"/>
            <p:cNvCxnSpPr/>
            <p:nvPr/>
          </p:nvCxnSpPr>
          <p:spPr>
            <a:xfrm>
              <a:off x="10448" y="5127"/>
              <a:ext cx="6380" cy="0"/>
            </a:xfrm>
            <a:prstGeom prst="line">
              <a:avLst/>
            </a:prstGeom>
            <a:ln>
              <a:solidFill>
                <a:schemeClr val="tx1">
                  <a:lumMod val="75000"/>
                  <a:lumOff val="2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10223" y="3596"/>
              <a:ext cx="8555" cy="1503"/>
            </a:xfrm>
            <a:prstGeom prst="rect">
              <a:avLst/>
            </a:prstGeom>
            <a:noFill/>
          </p:spPr>
          <p:txBody>
            <a:bodyPr wrap="square" rtlCol="0">
              <a:spAutoFit/>
            </a:bodyPr>
            <a:lstStyle/>
            <a:p>
              <a:r>
                <a:rPr kumimoji="1" lang="en-US" altLang="zh-CN" sz="4050" b="1" spc="450" dirty="0">
                  <a:solidFill>
                    <a:schemeClr val="tx1">
                      <a:lumMod val="85000"/>
                      <a:lumOff val="15000"/>
                    </a:schemeClr>
                  </a:solidFill>
                  <a:latin typeface="Arial Black" panose="020B0A04020102020204" charset="0"/>
                  <a:cs typeface="Arial Black" panose="020B0A04020102020204" charset="0"/>
                  <a:sym typeface="+mn-lt"/>
                </a:rPr>
                <a:t>PART.03</a:t>
              </a:r>
              <a:endParaRPr kumimoji="1" lang="zh-CN" altLang="en-US" sz="4050" b="1" spc="450" dirty="0">
                <a:solidFill>
                  <a:schemeClr val="tx1">
                    <a:lumMod val="85000"/>
                    <a:lumOff val="15000"/>
                  </a:schemeClr>
                </a:solidFill>
                <a:latin typeface="Arial Black" panose="020B0A04020102020204" charset="0"/>
                <a:cs typeface="Arial Black" panose="020B0A04020102020204" charset="0"/>
                <a:sym typeface="+mn-lt"/>
              </a:endParaRPr>
            </a:p>
          </p:txBody>
        </p:sp>
        <p:sp>
          <p:nvSpPr>
            <p:cNvPr id="23" name="文本框 22"/>
            <p:cNvSpPr txBox="1"/>
            <p:nvPr/>
          </p:nvSpPr>
          <p:spPr>
            <a:xfrm>
              <a:off x="10223" y="5353"/>
              <a:ext cx="9223" cy="3102"/>
            </a:xfrm>
            <a:prstGeom prst="rect">
              <a:avLst/>
            </a:prstGeom>
            <a:noFill/>
          </p:spPr>
          <p:txBody>
            <a:bodyPr wrap="square" rtlCol="0">
              <a:spAutoFit/>
            </a:bodyPr>
            <a:lstStyle/>
            <a:p>
              <a:r>
                <a:rPr lang="en-US" altLang="zh-CN" sz="3000" b="1" dirty="0">
                  <a:solidFill>
                    <a:schemeClr val="tx1">
                      <a:lumMod val="65000"/>
                      <a:lumOff val="35000"/>
                    </a:schemeClr>
                  </a:solidFill>
                  <a:latin typeface="Times New Roman Bold" panose="02020503050405090304" charset="0"/>
                  <a:cs typeface="Times New Roman Bold" panose="02020503050405090304" charset="0"/>
                  <a:sym typeface="+mn-lt"/>
                </a:rPr>
                <a:t>A Comparison of Oriental and Foreign Milk Tea</a:t>
              </a:r>
              <a:endParaRPr kumimoji="1" lang="en-US" altLang="zh-CN" sz="3000" dirty="0">
                <a:solidFill>
                  <a:schemeClr val="tx1">
                    <a:lumMod val="85000"/>
                    <a:lumOff val="15000"/>
                  </a:schemeClr>
                </a:solidFill>
                <a:latin typeface="Times New Roman Regular" panose="02020503050405090304" charset="0"/>
                <a:cs typeface="Times New Roman Regular" panose="02020503050405090304" charset="0"/>
                <a:sym typeface="+mn-lt"/>
              </a:endParaRPr>
            </a:p>
            <a:p>
              <a:endParaRPr kumimoji="1" lang="en-US" altLang="zh-CN" sz="3000" spc="450" dirty="0">
                <a:solidFill>
                  <a:schemeClr val="tx1">
                    <a:lumMod val="65000"/>
                    <a:lumOff val="35000"/>
                  </a:schemeClr>
                </a:solidFill>
                <a:latin typeface="Hoefler Text Regular" charset="0"/>
                <a:cs typeface="Hoefler Text Regular" charset="0"/>
                <a:sym typeface="+mn-lt"/>
              </a:endParaRPr>
            </a:p>
          </p:txBody>
        </p:sp>
      </p:grpSp>
    </p:spTree>
  </p:cSld>
  <p:clrMapOvr>
    <a:masterClrMapping/>
  </p:clrMapOvr>
  <mc:AlternateContent xmlns:mc="http://schemas.openxmlformats.org/markup-compatibility/2006" xmlns:p14="http://schemas.microsoft.com/office/powerpoint/2010/main">
    <mc:Choice Requires="p14">
      <p:transition spd="slow" p14:dur="1500" advTm="0"/>
    </mc:Choice>
    <mc:Fallback xmlns="">
      <p:transition spd="slow" advTm="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stretch>
            <a:fillRect/>
          </a:stretch>
        </p:blipFill>
        <p:spPr>
          <a:xfrm rot="10800000">
            <a:off x="0" y="3004682"/>
            <a:ext cx="9144000" cy="4088088"/>
          </a:xfrm>
          <a:prstGeom prst="rect">
            <a:avLst/>
          </a:prstGeom>
        </p:spPr>
      </p:pic>
      <p:pic>
        <p:nvPicPr>
          <p:cNvPr id="13" name="图片 12"/>
          <p:cNvPicPr>
            <a:picLocks noChangeAspect="1"/>
          </p:cNvPicPr>
          <p:nvPr/>
        </p:nvPicPr>
        <p:blipFill>
          <a:blip r:embed="rId3" cstate="screen"/>
          <a:stretch>
            <a:fillRect/>
          </a:stretch>
        </p:blipFill>
        <p:spPr>
          <a:xfrm rot="16200000">
            <a:off x="4072168" y="82349"/>
            <a:ext cx="999663" cy="2549466"/>
          </a:xfrm>
          <a:prstGeom prst="rect">
            <a:avLst/>
          </a:prstGeom>
        </p:spPr>
      </p:pic>
      <p:grpSp>
        <p:nvGrpSpPr>
          <p:cNvPr id="38" name="组合 37"/>
          <p:cNvGrpSpPr/>
          <p:nvPr/>
        </p:nvGrpSpPr>
        <p:grpSpPr>
          <a:xfrm>
            <a:off x="6700362" y="1637347"/>
            <a:ext cx="2154079" cy="1940243"/>
            <a:chOff x="14069" y="1638"/>
            <a:chExt cx="4523" cy="4074"/>
          </a:xfrm>
        </p:grpSpPr>
        <p:pic>
          <p:nvPicPr>
            <p:cNvPr id="29" name="图片 28"/>
            <p:cNvPicPr>
              <a:picLocks noChangeAspect="1"/>
            </p:cNvPicPr>
            <p:nvPr/>
          </p:nvPicPr>
          <p:blipFill>
            <a:blip r:embed="rId4"/>
            <a:srcRect t="10824" r="655"/>
            <a:stretch>
              <a:fillRect/>
            </a:stretch>
          </p:blipFill>
          <p:spPr>
            <a:xfrm>
              <a:off x="14214" y="2624"/>
              <a:ext cx="4233" cy="3088"/>
            </a:xfrm>
            <a:prstGeom prst="rect">
              <a:avLst/>
            </a:prstGeom>
          </p:spPr>
        </p:pic>
        <p:sp>
          <p:nvSpPr>
            <p:cNvPr id="30" name="文本框 29"/>
            <p:cNvSpPr txBox="1"/>
            <p:nvPr/>
          </p:nvSpPr>
          <p:spPr>
            <a:xfrm>
              <a:off x="14069" y="1638"/>
              <a:ext cx="4523" cy="776"/>
            </a:xfrm>
            <a:prstGeom prst="rect">
              <a:avLst/>
            </a:prstGeom>
            <a:noFill/>
          </p:spPr>
          <p:txBody>
            <a:bodyPr wrap="square" rtlCol="0">
              <a:spAutoFit/>
            </a:bodyPr>
            <a:lstStyle/>
            <a:p>
              <a:pPr algn="l"/>
              <a:r>
                <a:rPr lang="zh-CN" altLang="en-US" b="1">
                  <a:solidFill>
                    <a:schemeClr val="bg2">
                      <a:lumMod val="25000"/>
                    </a:schemeClr>
                  </a:solidFill>
                  <a:latin typeface="Hoefler Text Black" charset="0"/>
                  <a:cs typeface="Hoefler Text Black" charset="0"/>
                </a:rPr>
                <a:t>Indian Masala Chai</a:t>
              </a:r>
            </a:p>
          </p:txBody>
        </p:sp>
      </p:grpSp>
      <p:grpSp>
        <p:nvGrpSpPr>
          <p:cNvPr id="37" name="组合 36"/>
          <p:cNvGrpSpPr/>
          <p:nvPr/>
        </p:nvGrpSpPr>
        <p:grpSpPr>
          <a:xfrm>
            <a:off x="3482817" y="1637347"/>
            <a:ext cx="2870359" cy="1898333"/>
            <a:chOff x="7313" y="1638"/>
            <a:chExt cx="6027" cy="3986"/>
          </a:xfrm>
        </p:grpSpPr>
        <p:grpSp>
          <p:nvGrpSpPr>
            <p:cNvPr id="27" name="组合 26"/>
            <p:cNvGrpSpPr/>
            <p:nvPr/>
          </p:nvGrpSpPr>
          <p:grpSpPr>
            <a:xfrm>
              <a:off x="7844" y="2712"/>
              <a:ext cx="4585" cy="2912"/>
              <a:chOff x="8072" y="2712"/>
              <a:chExt cx="4585" cy="2912"/>
            </a:xfrm>
          </p:grpSpPr>
          <p:pic>
            <p:nvPicPr>
              <p:cNvPr id="24" name="图片 23"/>
              <p:cNvPicPr>
                <a:picLocks noChangeAspect="1"/>
              </p:cNvPicPr>
              <p:nvPr/>
            </p:nvPicPr>
            <p:blipFill>
              <a:blip r:embed="rId5"/>
              <a:stretch>
                <a:fillRect/>
              </a:stretch>
            </p:blipFill>
            <p:spPr>
              <a:xfrm>
                <a:off x="8072" y="2712"/>
                <a:ext cx="2759" cy="2912"/>
              </a:xfrm>
              <a:prstGeom prst="rect">
                <a:avLst/>
              </a:prstGeom>
            </p:spPr>
          </p:pic>
          <p:pic>
            <p:nvPicPr>
              <p:cNvPr id="26" name="图片 25"/>
              <p:cNvPicPr>
                <a:picLocks noChangeAspect="1"/>
              </p:cNvPicPr>
              <p:nvPr/>
            </p:nvPicPr>
            <p:blipFill>
              <a:blip r:embed="rId6"/>
              <a:stretch>
                <a:fillRect/>
              </a:stretch>
            </p:blipFill>
            <p:spPr>
              <a:xfrm>
                <a:off x="10991" y="2767"/>
                <a:ext cx="1666" cy="2719"/>
              </a:xfrm>
              <a:prstGeom prst="rect">
                <a:avLst/>
              </a:prstGeom>
            </p:spPr>
          </p:pic>
        </p:grpSp>
        <p:sp>
          <p:nvSpPr>
            <p:cNvPr id="31" name="文本框 30"/>
            <p:cNvSpPr txBox="1"/>
            <p:nvPr/>
          </p:nvSpPr>
          <p:spPr>
            <a:xfrm>
              <a:off x="7313" y="1638"/>
              <a:ext cx="6027" cy="776"/>
            </a:xfrm>
            <a:prstGeom prst="rect">
              <a:avLst/>
            </a:prstGeom>
            <a:noFill/>
          </p:spPr>
          <p:txBody>
            <a:bodyPr wrap="square" rtlCol="0">
              <a:spAutoFit/>
            </a:bodyPr>
            <a:lstStyle/>
            <a:p>
              <a:pPr algn="l"/>
              <a:r>
                <a:rPr lang="zh-CN" altLang="en-US" b="1">
                  <a:solidFill>
                    <a:schemeClr val="bg2">
                      <a:lumMod val="25000"/>
                    </a:schemeClr>
                  </a:solidFill>
                  <a:latin typeface="Hoefler Text Black" charset="0"/>
                  <a:cs typeface="Hoefler Text Black" charset="0"/>
                </a:rPr>
                <a:t>Hong Kong-style milk tea</a:t>
              </a:r>
            </a:p>
          </p:txBody>
        </p:sp>
      </p:grpSp>
      <p:sp>
        <p:nvSpPr>
          <p:cNvPr id="34" name="文本框 33"/>
          <p:cNvSpPr txBox="1"/>
          <p:nvPr/>
        </p:nvSpPr>
        <p:spPr>
          <a:xfrm>
            <a:off x="3043714" y="2267426"/>
            <a:ext cx="184731" cy="300082"/>
          </a:xfrm>
          <a:prstGeom prst="rect">
            <a:avLst/>
          </a:prstGeom>
          <a:noFill/>
        </p:spPr>
        <p:txBody>
          <a:bodyPr wrap="none" rtlCol="0">
            <a:spAutoFit/>
          </a:bodyPr>
          <a:lstStyle/>
          <a:p>
            <a:endParaRPr lang="zh-CN" altLang="en-US" sz="1350"/>
          </a:p>
        </p:txBody>
      </p:sp>
      <p:grpSp>
        <p:nvGrpSpPr>
          <p:cNvPr id="36" name="组合 35"/>
          <p:cNvGrpSpPr/>
          <p:nvPr/>
        </p:nvGrpSpPr>
        <p:grpSpPr>
          <a:xfrm>
            <a:off x="350520" y="1637348"/>
            <a:ext cx="2785110" cy="2161699"/>
            <a:chOff x="736" y="1638"/>
            <a:chExt cx="5848" cy="4539"/>
          </a:xfrm>
        </p:grpSpPr>
        <p:sp>
          <p:nvSpPr>
            <p:cNvPr id="33" name="文本框 32"/>
            <p:cNvSpPr txBox="1"/>
            <p:nvPr/>
          </p:nvSpPr>
          <p:spPr>
            <a:xfrm>
              <a:off x="758" y="1638"/>
              <a:ext cx="5826" cy="776"/>
            </a:xfrm>
            <a:prstGeom prst="rect">
              <a:avLst/>
            </a:prstGeom>
            <a:noFill/>
          </p:spPr>
          <p:txBody>
            <a:bodyPr wrap="square" rtlCol="0">
              <a:spAutoFit/>
            </a:bodyPr>
            <a:lstStyle/>
            <a:p>
              <a:pPr algn="l"/>
              <a:r>
                <a:rPr lang="zh-CN" altLang="en-US" b="1">
                  <a:solidFill>
                    <a:schemeClr val="bg2">
                      <a:lumMod val="25000"/>
                    </a:schemeClr>
                  </a:solidFill>
                  <a:latin typeface="Hoefler Text Black" charset="0"/>
                  <a:cs typeface="Hoefler Text Black" charset="0"/>
                </a:rPr>
                <a:t>Local Changsha Milk Tea</a:t>
              </a:r>
            </a:p>
          </p:txBody>
        </p:sp>
        <p:pic>
          <p:nvPicPr>
            <p:cNvPr id="35" name="图片 34"/>
            <p:cNvPicPr>
              <a:picLocks noChangeAspect="1"/>
            </p:cNvPicPr>
            <p:nvPr/>
          </p:nvPicPr>
          <p:blipFill>
            <a:blip r:embed="rId7"/>
            <a:stretch>
              <a:fillRect/>
            </a:stretch>
          </p:blipFill>
          <p:spPr>
            <a:xfrm>
              <a:off x="736" y="1801"/>
              <a:ext cx="5620" cy="4376"/>
            </a:xfrm>
            <a:prstGeom prst="rect">
              <a:avLst/>
            </a:prstGeom>
          </p:spPr>
        </p:pic>
      </p:grpSp>
      <p:grpSp>
        <p:nvGrpSpPr>
          <p:cNvPr id="25" name="组合 24"/>
          <p:cNvGrpSpPr/>
          <p:nvPr/>
        </p:nvGrpSpPr>
        <p:grpSpPr>
          <a:xfrm>
            <a:off x="121444" y="4013359"/>
            <a:ext cx="2797493" cy="1334452"/>
            <a:chOff x="1439" y="5688"/>
            <a:chExt cx="5874" cy="2802"/>
          </a:xfrm>
        </p:grpSpPr>
        <p:sp>
          <p:nvSpPr>
            <p:cNvPr id="20" name="文本框 19"/>
            <p:cNvSpPr txBox="1"/>
            <p:nvPr/>
          </p:nvSpPr>
          <p:spPr>
            <a:xfrm>
              <a:off x="1739" y="6603"/>
              <a:ext cx="4836" cy="969"/>
            </a:xfrm>
            <a:prstGeom prst="rect">
              <a:avLst/>
            </a:prstGeom>
            <a:noFill/>
          </p:spPr>
          <p:txBody>
            <a:bodyPr wrap="none" rtlCol="0">
              <a:spAutoFit/>
            </a:bodyPr>
            <a:lstStyle/>
            <a:p>
              <a:r>
                <a:rPr lang="en-US" altLang="zh-CN" sz="2400" b="1">
                  <a:solidFill>
                    <a:schemeClr val="tx1">
                      <a:lumMod val="65000"/>
                      <a:lumOff val="35000"/>
                    </a:schemeClr>
                  </a:solidFill>
                  <a:latin typeface="Hoefler Text Black" charset="0"/>
                  <a:cs typeface="Hoefler Text Black" charset="0"/>
                </a:rPr>
                <a:t>Founded in 2013</a:t>
              </a:r>
            </a:p>
          </p:txBody>
        </p:sp>
        <p:sp>
          <p:nvSpPr>
            <p:cNvPr id="21" name="文本框 20"/>
            <p:cNvSpPr txBox="1"/>
            <p:nvPr/>
          </p:nvSpPr>
          <p:spPr>
            <a:xfrm>
              <a:off x="1733" y="7521"/>
              <a:ext cx="4922" cy="969"/>
            </a:xfrm>
            <a:prstGeom prst="rect">
              <a:avLst/>
            </a:prstGeom>
            <a:noFill/>
          </p:spPr>
          <p:txBody>
            <a:bodyPr wrap="none" rtlCol="0">
              <a:spAutoFit/>
            </a:bodyPr>
            <a:lstStyle/>
            <a:p>
              <a:pPr algn="l"/>
              <a:r>
                <a:rPr lang="en-US" altLang="zh-CN" sz="2400" b="1">
                  <a:solidFill>
                    <a:schemeClr val="tx1">
                      <a:lumMod val="65000"/>
                      <a:lumOff val="35000"/>
                    </a:schemeClr>
                  </a:solidFill>
                  <a:latin typeface="Hoefler Text Black" charset="0"/>
                  <a:cs typeface="Hoefler Text Black" charset="0"/>
                </a:rPr>
                <a:t>“Black Tea Latte”</a:t>
              </a:r>
            </a:p>
          </p:txBody>
        </p:sp>
        <p:sp>
          <p:nvSpPr>
            <p:cNvPr id="22" name="文本框 21"/>
            <p:cNvSpPr txBox="1"/>
            <p:nvPr/>
          </p:nvSpPr>
          <p:spPr>
            <a:xfrm>
              <a:off x="1739" y="5713"/>
              <a:ext cx="2480" cy="969"/>
            </a:xfrm>
            <a:prstGeom prst="rect">
              <a:avLst/>
            </a:prstGeom>
            <a:noFill/>
          </p:spPr>
          <p:txBody>
            <a:bodyPr wrap="none" rtlCol="0">
              <a:spAutoFit/>
            </a:bodyPr>
            <a:lstStyle/>
            <a:p>
              <a:r>
                <a:rPr lang="en-US" altLang="zh-CN" sz="2400" b="1">
                  <a:solidFill>
                    <a:schemeClr val="tx1">
                      <a:lumMod val="65000"/>
                      <a:lumOff val="35000"/>
                    </a:schemeClr>
                  </a:solidFill>
                  <a:latin typeface="Hoefler Text Black" charset="0"/>
                  <a:cs typeface="Hoefler Text Black" charset="0"/>
                </a:rPr>
                <a:t>Sexytea</a:t>
              </a:r>
            </a:p>
          </p:txBody>
        </p:sp>
        <p:sp>
          <p:nvSpPr>
            <p:cNvPr id="23" name="圆角矩形 22"/>
            <p:cNvSpPr/>
            <p:nvPr/>
          </p:nvSpPr>
          <p:spPr>
            <a:xfrm>
              <a:off x="1439" y="5688"/>
              <a:ext cx="5874" cy="2749"/>
            </a:xfrm>
            <a:prstGeom prst="roundRect">
              <a:avLst/>
            </a:prstGeom>
            <a:noFill/>
            <a:ln w="28575">
              <a:solidFill>
                <a:schemeClr val="tx1">
                  <a:lumMod val="65000"/>
                  <a:lumOff val="35000"/>
                </a:schemeClr>
              </a:solidFill>
            </a:ln>
            <a:extLst>
              <a:ext uri="{909E8E84-426E-40DD-AFC4-6F175D3DCCD1}">
                <a14:hiddenFill xmlns:a14="http://schemas.microsoft.com/office/drawing/2010/main">
                  <a:solidFill>
                    <a:schemeClr val="accent4"/>
                  </a:solidFill>
                </a14:hiddenFill>
              </a:ext>
            </a:ex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350"/>
            </a:p>
          </p:txBody>
        </p:sp>
      </p:grpSp>
      <p:grpSp>
        <p:nvGrpSpPr>
          <p:cNvPr id="43" name="组合 42"/>
          <p:cNvGrpSpPr/>
          <p:nvPr/>
        </p:nvGrpSpPr>
        <p:grpSpPr>
          <a:xfrm>
            <a:off x="3128963" y="4013359"/>
            <a:ext cx="3457575" cy="1334452"/>
            <a:chOff x="1348" y="5688"/>
            <a:chExt cx="7260" cy="2802"/>
          </a:xfrm>
        </p:grpSpPr>
        <p:sp>
          <p:nvSpPr>
            <p:cNvPr id="44" name="文本框 43"/>
            <p:cNvSpPr txBox="1"/>
            <p:nvPr/>
          </p:nvSpPr>
          <p:spPr>
            <a:xfrm>
              <a:off x="1739" y="6603"/>
              <a:ext cx="5270" cy="969"/>
            </a:xfrm>
            <a:prstGeom prst="rect">
              <a:avLst/>
            </a:prstGeom>
            <a:noFill/>
          </p:spPr>
          <p:txBody>
            <a:bodyPr wrap="none" rtlCol="0">
              <a:spAutoFit/>
            </a:bodyPr>
            <a:lstStyle/>
            <a:p>
              <a:pPr algn="l"/>
              <a:r>
                <a:rPr lang="en-US" altLang="zh-CN" sz="2400" b="1">
                  <a:solidFill>
                    <a:schemeClr val="accent3">
                      <a:lumMod val="75000"/>
                    </a:schemeClr>
                  </a:solidFill>
                  <a:latin typeface="Hoefler Text Black" charset="0"/>
                  <a:cs typeface="Hoefler Text Black" charset="0"/>
                </a:rPr>
                <a:t>Founder Lin Muhe</a:t>
              </a:r>
            </a:p>
          </p:txBody>
        </p:sp>
        <p:sp>
          <p:nvSpPr>
            <p:cNvPr id="45" name="文本框 44"/>
            <p:cNvSpPr txBox="1"/>
            <p:nvPr/>
          </p:nvSpPr>
          <p:spPr>
            <a:xfrm>
              <a:off x="1733" y="7521"/>
              <a:ext cx="6377" cy="969"/>
            </a:xfrm>
            <a:prstGeom prst="rect">
              <a:avLst/>
            </a:prstGeom>
            <a:noFill/>
          </p:spPr>
          <p:txBody>
            <a:bodyPr wrap="none" rtlCol="0">
              <a:spAutoFit/>
            </a:bodyPr>
            <a:lstStyle/>
            <a:p>
              <a:pPr algn="l"/>
              <a:r>
                <a:rPr lang="en-US" altLang="zh-CN" sz="2400" b="1">
                  <a:solidFill>
                    <a:schemeClr val="accent3">
                      <a:lumMod val="75000"/>
                    </a:schemeClr>
                  </a:solidFill>
                  <a:latin typeface="Hoefler Text Black" charset="0"/>
                  <a:cs typeface="Hoefler Text Black" charset="0"/>
                </a:rPr>
                <a:t>Silk Stockings Milk Tea</a:t>
              </a:r>
            </a:p>
          </p:txBody>
        </p:sp>
        <p:sp>
          <p:nvSpPr>
            <p:cNvPr id="46" name="文本框 45"/>
            <p:cNvSpPr txBox="1"/>
            <p:nvPr/>
          </p:nvSpPr>
          <p:spPr>
            <a:xfrm>
              <a:off x="1739" y="5713"/>
              <a:ext cx="3810" cy="969"/>
            </a:xfrm>
            <a:prstGeom prst="rect">
              <a:avLst/>
            </a:prstGeom>
            <a:noFill/>
          </p:spPr>
          <p:txBody>
            <a:bodyPr wrap="none" rtlCol="0">
              <a:spAutoFit/>
            </a:bodyPr>
            <a:lstStyle/>
            <a:p>
              <a:pPr algn="l"/>
              <a:r>
                <a:rPr lang="en-US" altLang="zh-CN" sz="2400" b="1">
                  <a:solidFill>
                    <a:schemeClr val="accent3">
                      <a:lumMod val="75000"/>
                    </a:schemeClr>
                  </a:solidFill>
                  <a:latin typeface="Hoefler Text Black" charset="0"/>
                  <a:cs typeface="Hoefler Text Black" charset="0"/>
                </a:rPr>
                <a:t>Lanfangyuan</a:t>
              </a:r>
            </a:p>
          </p:txBody>
        </p:sp>
        <p:sp>
          <p:nvSpPr>
            <p:cNvPr id="47" name="圆角矩形 46"/>
            <p:cNvSpPr/>
            <p:nvPr/>
          </p:nvSpPr>
          <p:spPr>
            <a:xfrm>
              <a:off x="1348" y="5688"/>
              <a:ext cx="7260" cy="2749"/>
            </a:xfrm>
            <a:prstGeom prst="roundRect">
              <a:avLst/>
            </a:prstGeom>
            <a:noFill/>
            <a:ln w="28575">
              <a:solidFill>
                <a:schemeClr val="accent3"/>
              </a:solidFill>
            </a:ln>
            <a:extLst>
              <a:ext uri="{909E8E84-426E-40DD-AFC4-6F175D3DCCD1}">
                <a14:hiddenFill xmlns:a14="http://schemas.microsoft.com/office/drawing/2010/main">
                  <a:solidFill>
                    <a:schemeClr val="accent4"/>
                  </a:solidFill>
                </a14:hiddenFill>
              </a:ext>
            </a:ex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350"/>
            </a:p>
          </p:txBody>
        </p:sp>
      </p:grpSp>
      <p:grpSp>
        <p:nvGrpSpPr>
          <p:cNvPr id="50" name="组合 49"/>
          <p:cNvGrpSpPr/>
          <p:nvPr/>
        </p:nvGrpSpPr>
        <p:grpSpPr>
          <a:xfrm>
            <a:off x="6709886" y="4013359"/>
            <a:ext cx="2290763" cy="1309211"/>
            <a:chOff x="1439" y="5688"/>
            <a:chExt cx="4810" cy="2749"/>
          </a:xfrm>
        </p:grpSpPr>
        <p:sp>
          <p:nvSpPr>
            <p:cNvPr id="51" name="文本框 50"/>
            <p:cNvSpPr txBox="1"/>
            <p:nvPr/>
          </p:nvSpPr>
          <p:spPr>
            <a:xfrm>
              <a:off x="1740" y="7408"/>
              <a:ext cx="4193" cy="969"/>
            </a:xfrm>
            <a:prstGeom prst="rect">
              <a:avLst/>
            </a:prstGeom>
            <a:noFill/>
          </p:spPr>
          <p:txBody>
            <a:bodyPr wrap="square" rtlCol="0">
              <a:spAutoFit/>
            </a:bodyPr>
            <a:lstStyle/>
            <a:p>
              <a:r>
                <a:rPr lang="en-US" altLang="zh-CN" sz="2400" b="1">
                  <a:solidFill>
                    <a:srgbClr val="812B00"/>
                  </a:solidFill>
                  <a:latin typeface="Hoefler Text Black" charset="0"/>
                  <a:cs typeface="Hoefler Text Black" charset="0"/>
                </a:rPr>
                <a:t>Various spices</a:t>
              </a:r>
            </a:p>
          </p:txBody>
        </p:sp>
        <p:sp>
          <p:nvSpPr>
            <p:cNvPr id="53" name="文本框 52"/>
            <p:cNvSpPr txBox="1"/>
            <p:nvPr/>
          </p:nvSpPr>
          <p:spPr>
            <a:xfrm>
              <a:off x="1739" y="5713"/>
              <a:ext cx="4231" cy="1745"/>
            </a:xfrm>
            <a:prstGeom prst="rect">
              <a:avLst/>
            </a:prstGeom>
            <a:noFill/>
          </p:spPr>
          <p:txBody>
            <a:bodyPr wrap="square" rtlCol="0">
              <a:spAutoFit/>
            </a:bodyPr>
            <a:lstStyle/>
            <a:p>
              <a:r>
                <a:rPr lang="en-US" altLang="zh-CN" sz="2400" b="1">
                  <a:solidFill>
                    <a:srgbClr val="812B00"/>
                  </a:solidFill>
                  <a:latin typeface="Hoefler Text Black" charset="0"/>
                  <a:cs typeface="Hoefler Text Black" charset="0"/>
                </a:rPr>
                <a:t>Only be drunk</a:t>
              </a:r>
            </a:p>
            <a:p>
              <a:r>
                <a:rPr lang="en-US" altLang="zh-CN" sz="2400" b="1">
                  <a:solidFill>
                    <a:srgbClr val="812B00"/>
                  </a:solidFill>
                  <a:latin typeface="Hoefler Text Black" charset="0"/>
                  <a:cs typeface="Hoefler Text Black" charset="0"/>
                </a:rPr>
                <a:t> in India</a:t>
              </a:r>
            </a:p>
          </p:txBody>
        </p:sp>
        <p:sp>
          <p:nvSpPr>
            <p:cNvPr id="54" name="圆角矩形 53"/>
            <p:cNvSpPr/>
            <p:nvPr/>
          </p:nvSpPr>
          <p:spPr>
            <a:xfrm>
              <a:off x="1439" y="5688"/>
              <a:ext cx="4810" cy="2749"/>
            </a:xfrm>
            <a:prstGeom prst="roundRect">
              <a:avLst/>
            </a:prstGeom>
            <a:noFill/>
            <a:ln w="28575">
              <a:solidFill>
                <a:srgbClr val="7D4700"/>
              </a:solidFill>
            </a:ln>
            <a:extLst>
              <a:ext uri="{909E8E84-426E-40DD-AFC4-6F175D3DCCD1}">
                <a14:hiddenFill xmlns:a14="http://schemas.microsoft.com/office/drawing/2010/main">
                  <a:solidFill>
                    <a:schemeClr val="accent4"/>
                  </a:solidFill>
                </a14:hiddenFill>
              </a:ext>
            </a:ex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1350"/>
            </a:p>
          </p:txBody>
        </p:sp>
      </p:grpSp>
      <p:grpSp>
        <p:nvGrpSpPr>
          <p:cNvPr id="56" name="组合 55"/>
          <p:cNvGrpSpPr/>
          <p:nvPr/>
        </p:nvGrpSpPr>
        <p:grpSpPr bwMode="auto">
          <a:xfrm>
            <a:off x="0" y="857012"/>
            <a:ext cx="2076073" cy="415498"/>
            <a:chOff x="0" y="242888"/>
            <a:chExt cx="2768819" cy="553640"/>
          </a:xfrm>
        </p:grpSpPr>
        <p:sp>
          <p:nvSpPr>
            <p:cNvPr id="57" name="矩形 56"/>
            <p:cNvSpPr/>
            <p:nvPr/>
          </p:nvSpPr>
          <p:spPr>
            <a:xfrm>
              <a:off x="0" y="242888"/>
              <a:ext cx="401743" cy="46166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defTabSz="685800">
                <a:defRPr/>
              </a:pPr>
              <a:endParaRPr lang="zh-CN" altLang="en-US" sz="1350">
                <a:solidFill>
                  <a:prstClr val="white"/>
                </a:solidFill>
                <a:latin typeface="Calibri" panose="020F0502020204030204"/>
                <a:ea typeface="宋体" panose="02010600030101010101" pitchFamily="2" charset="-122"/>
              </a:endParaRPr>
            </a:p>
          </p:txBody>
        </p:sp>
        <p:sp>
          <p:nvSpPr>
            <p:cNvPr id="58" name="文本框 57"/>
            <p:cNvSpPr txBox="1"/>
            <p:nvPr/>
          </p:nvSpPr>
          <p:spPr>
            <a:xfrm>
              <a:off x="401743" y="242888"/>
              <a:ext cx="2367076" cy="553640"/>
            </a:xfrm>
            <a:prstGeom prst="rect">
              <a:avLst/>
            </a:prstGeom>
            <a:noFill/>
          </p:spPr>
          <p:txBody>
            <a:bodyPr wrap="none">
              <a:spAutoFit/>
            </a:bodyPr>
            <a:lstStyle/>
            <a:p>
              <a:pPr defTabSz="685800">
                <a:defRPr/>
              </a:pPr>
              <a:r>
                <a:rPr lang="en-US" altLang="zh-CN" sz="2100" dirty="0">
                  <a:solidFill>
                    <a:schemeClr val="accent2">
                      <a:lumMod val="50000"/>
                    </a:schemeClr>
                  </a:solidFill>
                  <a:latin typeface="Arial Rounded MT Bold" panose="020F0704030504030204" charset="0"/>
                  <a:ea typeface="微软雅黑 Light" panose="020B0502040204020203" pitchFamily="34" charset="-122"/>
                  <a:cs typeface="Arial Rounded MT Bold" panose="020F0704030504030204" charset="0"/>
                </a:rPr>
                <a:t>Comparison</a:t>
              </a:r>
            </a:p>
          </p:txBody>
        </p:sp>
      </p:grpSp>
    </p:spTree>
  </p:cSld>
  <p:clrMapOvr>
    <a:masterClrMapping/>
  </p:clrMapOvr>
  <mc:AlternateContent xmlns:mc="http://schemas.openxmlformats.org/markup-compatibility/2006" xmlns:p14="http://schemas.microsoft.com/office/powerpoint/2010/main">
    <mc:Choice Requires="p14">
      <p:transition spd="slow" p14:dur="15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left)">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ppt_x"/>
                                          </p:val>
                                        </p:tav>
                                        <p:tav tm="100000">
                                          <p:val>
                                            <p:strVal val="#ppt_x"/>
                                          </p:val>
                                        </p:tav>
                                      </p:tavLst>
                                    </p:anim>
                                    <p:anim calcmode="lin" valueType="num">
                                      <p:cBhvr additive="base">
                                        <p:cTn id="1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additive="base">
                                        <p:cTn id="18" dur="500" fill="hold"/>
                                        <p:tgtEl>
                                          <p:spTgt spid="25"/>
                                        </p:tgtEl>
                                        <p:attrNameLst>
                                          <p:attrName>ppt_x</p:attrName>
                                        </p:attrNameLst>
                                      </p:cBhvr>
                                      <p:tavLst>
                                        <p:tav tm="0">
                                          <p:val>
                                            <p:strVal val="#ppt_x"/>
                                          </p:val>
                                        </p:tav>
                                        <p:tav tm="100000">
                                          <p:val>
                                            <p:strVal val="#ppt_x"/>
                                          </p:val>
                                        </p:tav>
                                      </p:tavLst>
                                    </p:anim>
                                    <p:anim calcmode="lin" valueType="num">
                                      <p:cBhvr additive="base">
                                        <p:cTn id="19"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7"/>
                                        </p:tgtEl>
                                        <p:attrNameLst>
                                          <p:attrName>style.visibility</p:attrName>
                                        </p:attrNameLst>
                                      </p:cBhvr>
                                      <p:to>
                                        <p:strVal val="visible"/>
                                      </p:to>
                                    </p:set>
                                    <p:anim calcmode="lin" valueType="num">
                                      <p:cBhvr additive="base">
                                        <p:cTn id="24" dur="500" fill="hold"/>
                                        <p:tgtEl>
                                          <p:spTgt spid="37"/>
                                        </p:tgtEl>
                                        <p:attrNameLst>
                                          <p:attrName>ppt_x</p:attrName>
                                        </p:attrNameLst>
                                      </p:cBhvr>
                                      <p:tavLst>
                                        <p:tav tm="0">
                                          <p:val>
                                            <p:strVal val="#ppt_x"/>
                                          </p:val>
                                        </p:tav>
                                        <p:tav tm="100000">
                                          <p:val>
                                            <p:strVal val="#ppt_x"/>
                                          </p:val>
                                        </p:tav>
                                      </p:tavLst>
                                    </p:anim>
                                    <p:anim calcmode="lin" valueType="num">
                                      <p:cBhvr additive="base">
                                        <p:cTn id="25"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3"/>
                                        </p:tgtEl>
                                        <p:attrNameLst>
                                          <p:attrName>style.visibility</p:attrName>
                                        </p:attrNameLst>
                                      </p:cBhvr>
                                      <p:to>
                                        <p:strVal val="visible"/>
                                      </p:to>
                                    </p:set>
                                    <p:anim calcmode="lin" valueType="num">
                                      <p:cBhvr additive="base">
                                        <p:cTn id="30" dur="500" fill="hold"/>
                                        <p:tgtEl>
                                          <p:spTgt spid="43"/>
                                        </p:tgtEl>
                                        <p:attrNameLst>
                                          <p:attrName>ppt_x</p:attrName>
                                        </p:attrNameLst>
                                      </p:cBhvr>
                                      <p:tavLst>
                                        <p:tav tm="0">
                                          <p:val>
                                            <p:strVal val="#ppt_x"/>
                                          </p:val>
                                        </p:tav>
                                        <p:tav tm="100000">
                                          <p:val>
                                            <p:strVal val="#ppt_x"/>
                                          </p:val>
                                        </p:tav>
                                      </p:tavLst>
                                    </p:anim>
                                    <p:anim calcmode="lin" valueType="num">
                                      <p:cBhvr additive="base">
                                        <p:cTn id="31"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8"/>
                                        </p:tgtEl>
                                        <p:attrNameLst>
                                          <p:attrName>style.visibility</p:attrName>
                                        </p:attrNameLst>
                                      </p:cBhvr>
                                      <p:to>
                                        <p:strVal val="visible"/>
                                      </p:to>
                                    </p:set>
                                    <p:anim calcmode="lin" valueType="num">
                                      <p:cBhvr additive="base">
                                        <p:cTn id="36" dur="500" fill="hold"/>
                                        <p:tgtEl>
                                          <p:spTgt spid="38"/>
                                        </p:tgtEl>
                                        <p:attrNameLst>
                                          <p:attrName>ppt_x</p:attrName>
                                        </p:attrNameLst>
                                      </p:cBhvr>
                                      <p:tavLst>
                                        <p:tav tm="0">
                                          <p:val>
                                            <p:strVal val="#ppt_x"/>
                                          </p:val>
                                        </p:tav>
                                        <p:tav tm="100000">
                                          <p:val>
                                            <p:strVal val="#ppt_x"/>
                                          </p:val>
                                        </p:tav>
                                      </p:tavLst>
                                    </p:anim>
                                    <p:anim calcmode="lin" valueType="num">
                                      <p:cBhvr additive="base">
                                        <p:cTn id="37"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50"/>
                                        </p:tgtEl>
                                        <p:attrNameLst>
                                          <p:attrName>style.visibility</p:attrName>
                                        </p:attrNameLst>
                                      </p:cBhvr>
                                      <p:to>
                                        <p:strVal val="visible"/>
                                      </p:to>
                                    </p:set>
                                    <p:anim calcmode="lin" valueType="num">
                                      <p:cBhvr additive="base">
                                        <p:cTn id="42" dur="500" fill="hold"/>
                                        <p:tgtEl>
                                          <p:spTgt spid="50"/>
                                        </p:tgtEl>
                                        <p:attrNameLst>
                                          <p:attrName>ppt_x</p:attrName>
                                        </p:attrNameLst>
                                      </p:cBhvr>
                                      <p:tavLst>
                                        <p:tav tm="0">
                                          <p:val>
                                            <p:strVal val="#ppt_x"/>
                                          </p:val>
                                        </p:tav>
                                        <p:tav tm="100000">
                                          <p:val>
                                            <p:strVal val="#ppt_x"/>
                                          </p:val>
                                        </p:tav>
                                      </p:tavLst>
                                    </p:anim>
                                    <p:anim calcmode="lin" valueType="num">
                                      <p:cBhvr additive="base">
                                        <p:cTn id="43"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2.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模块">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2210</Words>
  <Application>Microsoft Office PowerPoint</Application>
  <PresentationFormat>Bildschirmpräsentation (4:3)</PresentationFormat>
  <Paragraphs>171</Paragraphs>
  <Slides>44</Slides>
  <Notes>3</Notes>
  <HiddenSlides>0</HiddenSlides>
  <MMClips>0</MMClips>
  <ScaleCrop>false</ScaleCrop>
  <HeadingPairs>
    <vt:vector size="6" baseType="variant">
      <vt:variant>
        <vt:lpstr>Verwendete Schriftarten</vt:lpstr>
      </vt:variant>
      <vt:variant>
        <vt:i4>14</vt:i4>
      </vt:variant>
      <vt:variant>
        <vt:lpstr>Design</vt:lpstr>
      </vt:variant>
      <vt:variant>
        <vt:i4>1</vt:i4>
      </vt:variant>
      <vt:variant>
        <vt:lpstr>Folientitel</vt:lpstr>
      </vt:variant>
      <vt:variant>
        <vt:i4>44</vt:i4>
      </vt:variant>
    </vt:vector>
  </HeadingPairs>
  <TitlesOfParts>
    <vt:vector size="59" baseType="lpstr">
      <vt:lpstr>Hoefler Text</vt:lpstr>
      <vt:lpstr>Hoefler Text Black</vt:lpstr>
      <vt:lpstr>Hoefler Text Regular</vt:lpstr>
      <vt:lpstr>KaiTi</vt:lpstr>
      <vt:lpstr>KaiTi</vt:lpstr>
      <vt:lpstr>Times New Roman Bold</vt:lpstr>
      <vt:lpstr>Times New Roman Regular</vt:lpstr>
      <vt:lpstr>字魂59号-创粗黑</vt:lpstr>
      <vt:lpstr>Arial</vt:lpstr>
      <vt:lpstr>Arial Black</vt:lpstr>
      <vt:lpstr>Arial Rounded MT Bold</vt:lpstr>
      <vt:lpstr>Calibri</vt:lpstr>
      <vt:lpstr>Corbel</vt:lpstr>
      <vt:lpstr>Garamond</vt:lpstr>
      <vt:lpstr>Larissa-Design</vt:lpstr>
      <vt:lpstr>中国文化概要 Introduction to Chinese Culture for Bachelor Students of Translation Studies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Milk Tea</vt:lpstr>
      <vt:lpstr>Milk Tea</vt:lpstr>
      <vt:lpstr>Milk Tea</vt:lpstr>
      <vt:lpstr>Milk Tea</vt:lpstr>
      <vt:lpstr>Milk Tea</vt:lpstr>
      <vt:lpstr>Milk Tea</vt:lpstr>
      <vt:lpstr>Milk Tea</vt:lpstr>
      <vt:lpstr>Milk Tea</vt:lpstr>
      <vt:lpstr>Milk Tea</vt:lpstr>
      <vt:lpstr>Milk Tea </vt:lpstr>
      <vt:lpstr>Milk Tea </vt:lpstr>
      <vt:lpstr>Milk Tea </vt:lpstr>
      <vt:lpstr>Milk Tea </vt:lpstr>
      <vt:lpstr>Session 2 第二次上课: Hotpot </vt:lpstr>
      <vt:lpstr>Session 2 第二次上课: Hotpot </vt:lpstr>
      <vt:lpstr>Session 2 第二次上课: Hotpot </vt:lpstr>
      <vt:lpstr>Session 2 第二次上课: Hotpot </vt:lpstr>
      <vt:lpstr>Session 2 第二次上课: Hotpot </vt:lpstr>
      <vt:lpstr>Session 2 第二次上课: Hotpot </vt:lpstr>
      <vt:lpstr>Session 2 第二次上课: Hotpot </vt:lpstr>
      <vt:lpstr>Session 2 第二次上课: Hotpot </vt:lpstr>
      <vt:lpstr>Session 2 第二次上课: Hotpot </vt:lpstr>
      <vt:lpstr>Session 2 第二次上课: Hotpot </vt:lpstr>
      <vt:lpstr>Session 2 第二次上课: Hotpot </vt:lpstr>
      <vt:lpstr>Session 2 第二次上课: Hotpot </vt:lpstr>
      <vt:lpstr>Session 2 第二次上课: Hotpot </vt:lpstr>
      <vt:lpstr>Session 2 第二次上课: Hotpot </vt:lpstr>
      <vt:lpstr>Session 2 第二次上课: Hotpot </vt:lpstr>
      <vt:lpstr>Preparation for next week</vt:lpstr>
      <vt:lpstr>Always here for you! 随时为你们服务</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Chinesische Literatur  der Gegenwart</dc:title>
  <dc:creator>woesler</dc:creator>
  <cp:lastModifiedBy>-</cp:lastModifiedBy>
  <cp:revision>746</cp:revision>
  <dcterms:created xsi:type="dcterms:W3CDTF">2010-06-18T15:32:00Z</dcterms:created>
  <dcterms:modified xsi:type="dcterms:W3CDTF">2023-03-05T22:51:14Z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2052-10.1.0.7224</vt:lpwstr>
  </property>
</Properties>
</file>