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35" r:id="rId3"/>
    <p:sldId id="278" r:id="rId4"/>
    <p:sldId id="269" r:id="rId5"/>
    <p:sldId id="984" r:id="rId6"/>
    <p:sldId id="980" r:id="rId7"/>
    <p:sldId id="983" r:id="rId8"/>
    <p:sldId id="982" r:id="rId9"/>
    <p:sldId id="990" r:id="rId10"/>
    <p:sldId id="985" r:id="rId11"/>
    <p:sldId id="973" r:id="rId12"/>
    <p:sldId id="338" r:id="rId13"/>
    <p:sldId id="986" r:id="rId14"/>
    <p:sldId id="987" r:id="rId15"/>
    <p:sldId id="988" r:id="rId16"/>
    <p:sldId id="989" r:id="rId17"/>
    <p:sldId id="951"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F2F"/>
    <a:srgbClr val="DA9A2E"/>
    <a:srgbClr val="7B01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76" y="2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2-29T13:51:23.138"/>
    </inkml:context>
    <inkml:brush xml:id="br0">
      <inkml:brushProperty name="width" value="0.1" units="cm"/>
      <inkml:brushProperty name="height" value="0.1" units="cm"/>
      <inkml:brushProperty name="color" value="#E71224"/>
    </inkml:brush>
  </inkml:definitions>
  <inkml:trace contextRef="#ctx0" brushRef="#br0">66 0 10133,'-66'0'1392,"66"0"-1056,0 0-240,0 0-15,0 0 127,0 0-144,0 0-32,0 0 176,0 0-208,0 0-160,0 65-2898,0 0-928</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EEE2B9-C86B-4EAE-A08B-08A945539ED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8801CF9-131F-4CD8-A287-FF60CB86D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6B87C936-48E9-4066-AC27-5C4C066033D1}"/>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687E49AC-C796-4E22-8078-6A7614E52EB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554F114-CD30-4BCF-B3E6-39C81F0A642C}"/>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258413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074455-27AB-4A40-9B42-44CC6C5D7784}"/>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336416C9-A38F-4153-8810-FCDF97D371C5}"/>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DBB2450-C2EB-4E6E-A06D-8123D119A721}"/>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0A942602-93D8-4D50-BB1E-3F097374695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495BED0-8295-4FD7-B7D9-2A0EDF18E852}"/>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1134205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EA7B7014-1C76-4D27-B987-4594FDC1A785}"/>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6DC73C3-B8D4-4457-AF48-2E2C31F9326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9F774A9-AF60-4E40-8687-4D2F1A4166A7}"/>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84765C40-90A3-4FAE-992A-72A3FE8DBE8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04CFDC1-95B5-4F85-B5C5-78583AB85A48}"/>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758739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0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8763000" y="1162050"/>
            <a:ext cx="3429000" cy="4533900"/>
          </a:xfrm>
        </p:spPr>
        <p:txBody>
          <a:bodyPr/>
          <a:lstStyle/>
          <a:p>
            <a:endParaRPr lang="en-US"/>
          </a:p>
        </p:txBody>
      </p:sp>
    </p:spTree>
    <p:extLst>
      <p:ext uri="{BB962C8B-B14F-4D97-AF65-F5344CB8AC3E}">
        <p14:creationId xmlns:p14="http://schemas.microsoft.com/office/powerpoint/2010/main" val="1348484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7_Title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66059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74342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Full Image without Header &amp;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18781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7FBAE1-1914-4FCB-A276-F0693AC1B75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B6E8935-0657-4BC2-8FE6-9780139792C9}"/>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C3361DC-5050-4FDB-BE93-2AEF78B866E1}"/>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BE804B47-744F-4076-B1F5-E718A3FB78C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7C6B895-9ED1-4C87-8120-C9C47EAD212D}"/>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2752062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0797A5-F28B-4226-A021-8B077202BF97}"/>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0289581-F2F2-4988-969F-09FC5C593F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23B0B5C-F14F-43C0-9C38-D9B4573B7034}"/>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308E4F36-BDD3-4A02-8397-3EC51A2E791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070C3D0-D960-4541-8212-FC758E235AE3}"/>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3401527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DB24F3-2EDC-43CC-A41C-24682D7447E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37EAD8E-997A-4E37-8C39-4F93FAEC0F01}"/>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4DC9AB1C-EF68-46F1-BFA3-8B179D017753}"/>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0E952DB5-4ED9-4D7C-8148-11B654D1D01E}"/>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6" name="页脚占位符 5">
            <a:extLst>
              <a:ext uri="{FF2B5EF4-FFF2-40B4-BE49-F238E27FC236}">
                <a16:creationId xmlns:a16="http://schemas.microsoft.com/office/drawing/2014/main" id="{61C68A20-170E-4F6E-96DE-7FBD2A98252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0C3E0B6-93F9-4545-8326-6E3159767A6A}"/>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3799428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265640-40D9-4640-918F-5EEF1B6D453C}"/>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4F33AC90-3427-4CC0-89D7-8F130846A3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891EBBE7-360C-424C-BBDE-21A686D7BB9A}"/>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A8B84BDE-A6A2-485A-9FAE-A09282FA00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099271A4-50F9-4346-8616-C0D8FDAB23A8}"/>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978B03FE-C411-4A46-A190-58D4BACE9770}"/>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8" name="页脚占位符 7">
            <a:extLst>
              <a:ext uri="{FF2B5EF4-FFF2-40B4-BE49-F238E27FC236}">
                <a16:creationId xmlns:a16="http://schemas.microsoft.com/office/drawing/2014/main" id="{63C5522C-3CD9-489E-B3F8-9D7753B2FF7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5CDC1458-E8A4-4761-97E7-54A661FF3B48}"/>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4045346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C490FCF-2088-43F2-9D56-1088732749DF}"/>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79D458B8-AB7D-467E-96ED-DB5A6CA59A2B}"/>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4" name="页脚占位符 3">
            <a:extLst>
              <a:ext uri="{FF2B5EF4-FFF2-40B4-BE49-F238E27FC236}">
                <a16:creationId xmlns:a16="http://schemas.microsoft.com/office/drawing/2014/main" id="{D40A5EF8-80D0-4C6F-A1A0-3BFD919DDE1A}"/>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8EF706BF-7D33-4E8F-988B-E9768A8F1273}"/>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158683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29D87B81-0800-41E3-8950-B99D981B01D1}"/>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3" name="页脚占位符 2">
            <a:extLst>
              <a:ext uri="{FF2B5EF4-FFF2-40B4-BE49-F238E27FC236}">
                <a16:creationId xmlns:a16="http://schemas.microsoft.com/office/drawing/2014/main" id="{193A1563-553D-4191-9296-A782FE77CC7B}"/>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5D0CDAE7-789D-42EB-A100-593BE2E69421}"/>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2030650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41E09E-E76C-463B-9CEA-4FBB9695791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794DE389-461E-4175-8992-293A11C4FF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EB9764B1-265F-4EB0-B945-76C7A017D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D534FDF6-3AC9-481F-ABD3-19D3403D77FD}"/>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6" name="页脚占位符 5">
            <a:extLst>
              <a:ext uri="{FF2B5EF4-FFF2-40B4-BE49-F238E27FC236}">
                <a16:creationId xmlns:a16="http://schemas.microsoft.com/office/drawing/2014/main" id="{DC3DBCD5-13FE-4669-9EBA-635C0127779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4868926-D904-426A-A49A-CD23954DEC2B}"/>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4102265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693640-A849-4F98-80B8-12CC0380CE57}"/>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FF738EBD-D7AB-415B-892A-838053B491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E4667D32-9067-40F6-8DF7-92AB40FAF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C06AE9D-1E1E-4430-A08C-9DE63203F24D}"/>
              </a:ext>
            </a:extLst>
          </p:cNvPr>
          <p:cNvSpPr>
            <a:spLocks noGrp="1"/>
          </p:cNvSpPr>
          <p:nvPr>
            <p:ph type="dt" sz="half" idx="10"/>
          </p:nvPr>
        </p:nvSpPr>
        <p:spPr/>
        <p:txBody>
          <a:bodyPr/>
          <a:lstStyle/>
          <a:p>
            <a:fld id="{BE9622B2-BCC0-4DA1-9123-BE6BE67B29FA}" type="datetimeFigureOut">
              <a:rPr lang="zh-CN" altLang="en-US" smtClean="0"/>
              <a:t>2021/6/16</a:t>
            </a:fld>
            <a:endParaRPr lang="zh-CN" altLang="en-US"/>
          </a:p>
        </p:txBody>
      </p:sp>
      <p:sp>
        <p:nvSpPr>
          <p:cNvPr id="6" name="页脚占位符 5">
            <a:extLst>
              <a:ext uri="{FF2B5EF4-FFF2-40B4-BE49-F238E27FC236}">
                <a16:creationId xmlns:a16="http://schemas.microsoft.com/office/drawing/2014/main" id="{188354BE-EE75-4B79-9958-E39E3691C56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471D95E-9F23-4B07-8039-E50A1ED86A94}"/>
              </a:ext>
            </a:extLst>
          </p:cNvPr>
          <p:cNvSpPr>
            <a:spLocks noGrp="1"/>
          </p:cNvSpPr>
          <p:nvPr>
            <p:ph type="sldNum" sz="quarter" idx="12"/>
          </p:nvPr>
        </p:nvSpPr>
        <p:spPr/>
        <p:txBody>
          <a:body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124082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179FB7CF-B0D1-40C6-819A-B4FB763B07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EDF07EF-8A18-4B2F-9C0C-BF9B7A539A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2759DDF-013D-426D-AA31-AF278BFA9C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9622B2-BCC0-4DA1-9123-BE6BE67B29FA}" type="datetimeFigureOut">
              <a:rPr lang="zh-CN" altLang="en-US" smtClean="0"/>
              <a:t>2021/6/16</a:t>
            </a:fld>
            <a:endParaRPr lang="zh-CN" altLang="en-US"/>
          </a:p>
        </p:txBody>
      </p:sp>
      <p:sp>
        <p:nvSpPr>
          <p:cNvPr id="5" name="页脚占位符 4">
            <a:extLst>
              <a:ext uri="{FF2B5EF4-FFF2-40B4-BE49-F238E27FC236}">
                <a16:creationId xmlns:a16="http://schemas.microsoft.com/office/drawing/2014/main" id="{094A1B6E-2003-4992-AD1F-53F8DC39C8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BAC9E739-E917-46B6-902B-5F6F5915EA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353FB-3D86-46DF-9502-55489CAF6FE8}" type="slidenum">
              <a:rPr lang="zh-CN" altLang="en-US" smtClean="0"/>
              <a:t>‹#›</a:t>
            </a:fld>
            <a:endParaRPr lang="zh-CN" altLang="en-US"/>
          </a:p>
        </p:txBody>
      </p:sp>
    </p:spTree>
    <p:extLst>
      <p:ext uri="{BB962C8B-B14F-4D97-AF65-F5344CB8AC3E}">
        <p14:creationId xmlns:p14="http://schemas.microsoft.com/office/powerpoint/2010/main" val="1745837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4" r:id="rId13"/>
    <p:sldLayoutId id="2147483665" r:id="rId14"/>
    <p:sldLayoutId id="2147483667"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webp"/><Relationship Id="rId2" Type="http://schemas.openxmlformats.org/officeDocument/2006/relationships/image" Target="../media/image2.webp"/><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26" name="墨迹 25">
                <a:extLst>
                  <a:ext uri="{FF2B5EF4-FFF2-40B4-BE49-F238E27FC236}">
                    <a16:creationId xmlns:a16="http://schemas.microsoft.com/office/drawing/2014/main" id="{A1C602A1-644D-463E-BE6D-EE5539301447}"/>
                  </a:ext>
                </a:extLst>
              </p14:cNvPr>
              <p14:cNvContentPartPr/>
              <p14:nvPr/>
            </p14:nvContentPartPr>
            <p14:xfrm>
              <a:off x="-398760" y="9519092"/>
              <a:ext cx="23760" cy="47160"/>
            </p14:xfrm>
          </p:contentPart>
        </mc:Choice>
        <mc:Fallback xmlns="">
          <p:pic>
            <p:nvPicPr>
              <p:cNvPr id="26" name="墨迹 25">
                <a:extLst>
                  <a:ext uri="{FF2B5EF4-FFF2-40B4-BE49-F238E27FC236}">
                    <a16:creationId xmlns:a16="http://schemas.microsoft.com/office/drawing/2014/main" id="{A1C602A1-644D-463E-BE6D-EE5539301447}"/>
                  </a:ext>
                </a:extLst>
              </p:cNvPr>
              <p:cNvPicPr/>
              <p:nvPr/>
            </p:nvPicPr>
            <p:blipFill>
              <a:blip r:embed="rId7"/>
              <a:stretch>
                <a:fillRect/>
              </a:stretch>
            </p:blipFill>
            <p:spPr>
              <a:xfrm>
                <a:off x="-416760" y="9501092"/>
                <a:ext cx="59400" cy="82800"/>
              </a:xfrm>
              <a:prstGeom prst="rect">
                <a:avLst/>
              </a:prstGeom>
            </p:spPr>
          </p:pic>
        </mc:Fallback>
      </mc:AlternateContent>
      <p:sp>
        <p:nvSpPr>
          <p:cNvPr id="29" name="文本框 28">
            <a:extLst>
              <a:ext uri="{FF2B5EF4-FFF2-40B4-BE49-F238E27FC236}">
                <a16:creationId xmlns:a16="http://schemas.microsoft.com/office/drawing/2014/main" id="{C9227D68-357E-46C6-B457-64C8F7944F79}"/>
              </a:ext>
            </a:extLst>
          </p:cNvPr>
          <p:cNvSpPr txBox="1"/>
          <p:nvPr/>
        </p:nvSpPr>
        <p:spPr>
          <a:xfrm>
            <a:off x="5980661" y="1947990"/>
            <a:ext cx="6439939" cy="2308324"/>
          </a:xfrm>
          <a:prstGeom prst="rect">
            <a:avLst/>
          </a:prstGeom>
          <a:noFill/>
        </p:spPr>
        <p:txBody>
          <a:bodyPr wrap="square" rtlCol="0">
            <a:spAutoFit/>
          </a:bodyPr>
          <a:lstStyle/>
          <a:p>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Tourism, </a:t>
            </a:r>
          </a:p>
          <a:p>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Nanjing—An Ancient Capital of Six Dynasties</a:t>
            </a:r>
            <a:endParaRPr lang="zh-CN" altLang="en-US" sz="4800" b="1" dirty="0">
              <a:solidFill>
                <a:schemeClr val="bg1"/>
              </a:solidFill>
              <a:latin typeface="..黑体UI-日本语"/>
              <a:ea typeface="..黑体UI-韩语" panose="02000000000000000000" pitchFamily="2" charset="-128"/>
              <a:cs typeface="Times New Roman" panose="02020603050405020304" pitchFamily="18" charset="0"/>
            </a:endParaRPr>
          </a:p>
        </p:txBody>
      </p:sp>
      <p:pic>
        <p:nvPicPr>
          <p:cNvPr id="2058" name="Picture 10" descr="Image result for Nanjing">
            <a:extLst>
              <a:ext uri="{FF2B5EF4-FFF2-40B4-BE49-F238E27FC236}">
                <a16:creationId xmlns:a16="http://schemas.microsoft.com/office/drawing/2014/main" id="{7EE81758-69FF-427B-AAB5-69A885E6A46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1207955"/>
            <a:ext cx="5584371" cy="416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65431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86650FD3-0DC6-4ED8-BB37-0728226273BD}"/>
              </a:ext>
            </a:extLst>
          </p:cNvPr>
          <p:cNvSpPr/>
          <p:nvPr/>
        </p:nvSpPr>
        <p:spPr>
          <a:xfrm>
            <a:off x="3455877" y="1616294"/>
            <a:ext cx="8649037" cy="2656581"/>
          </a:xfrm>
          <a:prstGeom prst="rect">
            <a:avLst/>
          </a:prstGeom>
          <a:solidFill>
            <a:srgbClr val="DA9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974B501A-A70D-4DA0-B036-42779E53D1F6}"/>
              </a:ext>
            </a:extLst>
          </p:cNvPr>
          <p:cNvSpPr/>
          <p:nvPr/>
        </p:nvSpPr>
        <p:spPr>
          <a:xfrm>
            <a:off x="0" y="1230085"/>
            <a:ext cx="3542963" cy="3429000"/>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E94E7D3B-8EBA-4783-BE7A-1208D63A330C}"/>
              </a:ext>
            </a:extLst>
          </p:cNvPr>
          <p:cNvSpPr txBox="1"/>
          <p:nvPr/>
        </p:nvSpPr>
        <p:spPr>
          <a:xfrm>
            <a:off x="3715923" y="2343190"/>
            <a:ext cx="8388991"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The Translation</a:t>
            </a:r>
            <a:endParaRPr lang="zh-CN" altLang="en-US" sz="4800" b="1" dirty="0">
              <a:solidFill>
                <a:schemeClr val="bg1"/>
              </a:solidFill>
              <a:latin typeface="..黑体UI-日本语"/>
              <a:cs typeface="Times New Roman" panose="02020603050405020304" pitchFamily="18" charset="0"/>
            </a:endParaRPr>
          </a:p>
        </p:txBody>
      </p:sp>
      <p:sp>
        <p:nvSpPr>
          <p:cNvPr id="18" name="文本框 17">
            <a:extLst>
              <a:ext uri="{FF2B5EF4-FFF2-40B4-BE49-F238E27FC236}">
                <a16:creationId xmlns:a16="http://schemas.microsoft.com/office/drawing/2014/main" id="{B75384E6-1486-441E-8D8B-EFE34D37A5B7}"/>
              </a:ext>
            </a:extLst>
          </p:cNvPr>
          <p:cNvSpPr txBox="1"/>
          <p:nvPr/>
        </p:nvSpPr>
        <p:spPr>
          <a:xfrm>
            <a:off x="433075" y="2343190"/>
            <a:ext cx="2589727"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Part 3</a:t>
            </a:r>
            <a:endParaRPr lang="zh-CN" altLang="en-US" sz="4800" b="1" dirty="0">
              <a:solidFill>
                <a:schemeClr val="bg1"/>
              </a:solidFill>
              <a:latin typeface="..黑体UI-日本语"/>
              <a:cs typeface="Times New Roman" panose="02020603050405020304" pitchFamily="18" charset="0"/>
            </a:endParaRPr>
          </a:p>
        </p:txBody>
      </p:sp>
    </p:spTree>
    <p:extLst>
      <p:ext uri="{BB962C8B-B14F-4D97-AF65-F5344CB8AC3E}">
        <p14:creationId xmlns:p14="http://schemas.microsoft.com/office/powerpoint/2010/main" val="40396703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B089E8FC-24F2-47BA-B335-D898149BC5A8}"/>
              </a:ext>
            </a:extLst>
          </p:cNvPr>
          <p:cNvSpPr/>
          <p:nvPr/>
        </p:nvSpPr>
        <p:spPr>
          <a:xfrm>
            <a:off x="5177629" y="-17362"/>
            <a:ext cx="7014371" cy="6875362"/>
          </a:xfrm>
          <a:prstGeom prst="rect">
            <a:avLst/>
          </a:prstGeom>
          <a:solidFill>
            <a:schemeClr val="accent4">
              <a:lumMod val="75000"/>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
            <a:extLst>
              <a:ext uri="{FF2B5EF4-FFF2-40B4-BE49-F238E27FC236}">
                <a16:creationId xmlns:a16="http://schemas.microsoft.com/office/drawing/2014/main" id="{8A6DE543-7A88-4768-92FB-F92BDE2165B9}"/>
              </a:ext>
            </a:extLst>
          </p:cNvPr>
          <p:cNvSpPr>
            <a:spLocks noChangeArrowheads="1"/>
          </p:cNvSpPr>
          <p:nvPr/>
        </p:nvSpPr>
        <p:spPr bwMode="auto">
          <a:xfrm>
            <a:off x="1080298" y="1"/>
            <a:ext cx="45719" cy="1157288"/>
          </a:xfrm>
          <a:prstGeom prst="rect">
            <a:avLst/>
          </a:prstGeom>
          <a:solidFill>
            <a:schemeClr val="accent4">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文本框 24">
            <a:extLst>
              <a:ext uri="{FF2B5EF4-FFF2-40B4-BE49-F238E27FC236}">
                <a16:creationId xmlns:a16="http://schemas.microsoft.com/office/drawing/2014/main" id="{462C98A4-B750-45D7-911D-A3207A1B1A35}"/>
              </a:ext>
            </a:extLst>
          </p:cNvPr>
          <p:cNvSpPr txBox="1"/>
          <p:nvPr/>
        </p:nvSpPr>
        <p:spPr>
          <a:xfrm>
            <a:off x="660167" y="2635489"/>
            <a:ext cx="4236960" cy="1569660"/>
          </a:xfrm>
          <a:prstGeom prst="rect">
            <a:avLst/>
          </a:prstGeom>
          <a:noFill/>
        </p:spPr>
        <p:txBody>
          <a:bodyPr wrap="square" rtlCol="0">
            <a:spAutoFit/>
          </a:bodyPr>
          <a:lstStyle/>
          <a:p>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Tree Translation</a:t>
            </a:r>
          </a:p>
          <a:p>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Methods</a:t>
            </a:r>
            <a:endParaRPr lang="zh-CN" altLang="en-US" sz="4800" b="1" dirty="0">
              <a:solidFill>
                <a:schemeClr val="bg1"/>
              </a:solidFill>
              <a:latin typeface="..黑体UI-日本语"/>
              <a:cs typeface="Times New Roman" panose="02020603050405020304" pitchFamily="18" charset="0"/>
            </a:endParaRPr>
          </a:p>
        </p:txBody>
      </p:sp>
      <p:grpSp>
        <p:nvGrpSpPr>
          <p:cNvPr id="60" name="Group 59">
            <a:extLst>
              <a:ext uri="{FF2B5EF4-FFF2-40B4-BE49-F238E27FC236}">
                <a16:creationId xmlns:a16="http://schemas.microsoft.com/office/drawing/2014/main" id="{EE3804AE-DB53-44E2-AE30-77B17230B107}"/>
              </a:ext>
            </a:extLst>
          </p:cNvPr>
          <p:cNvGrpSpPr/>
          <p:nvPr/>
        </p:nvGrpSpPr>
        <p:grpSpPr>
          <a:xfrm>
            <a:off x="5781942" y="1895906"/>
            <a:ext cx="559964" cy="559964"/>
            <a:chOff x="1107006" y="2230520"/>
            <a:chExt cx="559964" cy="559964"/>
          </a:xfrm>
        </p:grpSpPr>
        <p:sp>
          <p:nvSpPr>
            <p:cNvPr id="62" name="Oval 61">
              <a:extLst>
                <a:ext uri="{FF2B5EF4-FFF2-40B4-BE49-F238E27FC236}">
                  <a16:creationId xmlns:a16="http://schemas.microsoft.com/office/drawing/2014/main" id="{4D5DF59F-6B03-4172-90A9-F237896D92A5}"/>
                </a:ext>
              </a:extLst>
            </p:cNvPr>
            <p:cNvSpPr/>
            <p:nvPr/>
          </p:nvSpPr>
          <p:spPr>
            <a:xfrm>
              <a:off x="1107006" y="2230520"/>
              <a:ext cx="559964" cy="5599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77DA7F40-FCC0-4D0E-AD93-19895FAE1F96}"/>
                </a:ext>
              </a:extLst>
            </p:cNvPr>
            <p:cNvSpPr txBox="1"/>
            <p:nvPr/>
          </p:nvSpPr>
          <p:spPr>
            <a:xfrm>
              <a:off x="1128660" y="2283341"/>
              <a:ext cx="516656" cy="461665"/>
            </a:xfrm>
            <a:prstGeom prst="rect">
              <a:avLst/>
            </a:prstGeom>
            <a:noFill/>
          </p:spPr>
          <p:txBody>
            <a:bodyPr wrap="square" rtlCol="0">
              <a:spAutoFit/>
            </a:bodyPr>
            <a:lstStyle/>
            <a:p>
              <a:pPr algn="ctr"/>
              <a:r>
                <a:rPr lang="en-US" sz="2400" dirty="0">
                  <a:latin typeface="Bebas" charset="0"/>
                  <a:ea typeface="Bebas" charset="0"/>
                  <a:cs typeface="Bebas" charset="0"/>
                </a:rPr>
                <a:t>1</a:t>
              </a:r>
            </a:p>
          </p:txBody>
        </p:sp>
      </p:grpSp>
      <p:sp>
        <p:nvSpPr>
          <p:cNvPr id="61" name="Subtitle 6">
            <a:extLst>
              <a:ext uri="{FF2B5EF4-FFF2-40B4-BE49-F238E27FC236}">
                <a16:creationId xmlns:a16="http://schemas.microsoft.com/office/drawing/2014/main" id="{0684F71F-63B3-47D3-A772-0006702B46D2}"/>
              </a:ext>
            </a:extLst>
          </p:cNvPr>
          <p:cNvSpPr txBox="1">
            <a:spLocks/>
          </p:cNvSpPr>
          <p:nvPr/>
        </p:nvSpPr>
        <p:spPr>
          <a:xfrm>
            <a:off x="6607368" y="1948727"/>
            <a:ext cx="3402383" cy="559052"/>
          </a:xfrm>
          <a:prstGeom prst="rect">
            <a:avLst/>
          </a:prstGeom>
        </p:spPr>
        <p:txBody>
          <a:bodyPr vert="horz" lIns="91440" tIns="45720" rIns="91440" bIns="45720" numCol="1" spcCol="365760" rtlCol="0" anchor="ctr">
            <a:noAutofit/>
          </a:bodyPr>
          <a:lstStyle>
            <a:lvl1pPr marL="0" indent="0" algn="ctr" defTabSz="914400" rtl="0" eaLnBrk="1" latinLnBrk="0" hangingPunct="1">
              <a:lnSpc>
                <a:spcPct val="90000"/>
              </a:lnSpc>
              <a:spcBef>
                <a:spcPts val="1000"/>
              </a:spcBef>
              <a:buFont typeface="Arial"/>
              <a:buNone/>
              <a:defRPr sz="1200" b="0" i="0" kern="1200">
                <a:solidFill>
                  <a:schemeClr val="accent1"/>
                </a:solidFill>
                <a:latin typeface="Montserrat Light" charset="0"/>
                <a:ea typeface="Montserrat Light" charset="0"/>
                <a:cs typeface="Montserrat Light"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Montserrat Light" charset="0"/>
                <a:ea typeface="Montserrat Light" charset="0"/>
                <a:cs typeface="Montserrat Light"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Montserrat Light" charset="0"/>
                <a:ea typeface="Montserrat Light" charset="0"/>
                <a:cs typeface="Montserrat Light"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lnSpc>
                <a:spcPts val="2000"/>
              </a:lnSpc>
            </a:pPr>
            <a:r>
              <a:rPr lang="en-US" sz="2800" b="1" dirty="0">
                <a:solidFill>
                  <a:schemeClr val="bg1"/>
                </a:solidFill>
                <a:latin typeface="..黑体UI-日本语"/>
                <a:ea typeface="..黑体UI-韩语" panose="02000000000000000000" pitchFamily="2" charset="-128"/>
                <a:cs typeface="Times New Roman" panose="02020603050405020304" pitchFamily="18" charset="0"/>
              </a:rPr>
              <a:t>Transliteration</a:t>
            </a:r>
          </a:p>
        </p:txBody>
      </p:sp>
      <p:grpSp>
        <p:nvGrpSpPr>
          <p:cNvPr id="34" name="Group 33">
            <a:extLst>
              <a:ext uri="{FF2B5EF4-FFF2-40B4-BE49-F238E27FC236}">
                <a16:creationId xmlns:a16="http://schemas.microsoft.com/office/drawing/2014/main" id="{40EC0C82-A550-46FE-BDB7-D9E365A39C02}"/>
              </a:ext>
            </a:extLst>
          </p:cNvPr>
          <p:cNvGrpSpPr/>
          <p:nvPr/>
        </p:nvGrpSpPr>
        <p:grpSpPr>
          <a:xfrm>
            <a:off x="5760288" y="2889000"/>
            <a:ext cx="4206155" cy="645782"/>
            <a:chOff x="1194090" y="3216528"/>
            <a:chExt cx="4206155" cy="645782"/>
          </a:xfrm>
        </p:grpSpPr>
        <p:sp>
          <p:nvSpPr>
            <p:cNvPr id="56" name="Subtitle 6">
              <a:extLst>
                <a:ext uri="{FF2B5EF4-FFF2-40B4-BE49-F238E27FC236}">
                  <a16:creationId xmlns:a16="http://schemas.microsoft.com/office/drawing/2014/main" id="{5313193D-FDD1-40F0-A71F-74ADFE0D95A0}"/>
                </a:ext>
              </a:extLst>
            </p:cNvPr>
            <p:cNvSpPr txBox="1">
              <a:spLocks/>
            </p:cNvSpPr>
            <p:nvPr/>
          </p:nvSpPr>
          <p:spPr>
            <a:xfrm>
              <a:off x="1997862" y="3303258"/>
              <a:ext cx="3402383" cy="559052"/>
            </a:xfrm>
            <a:prstGeom prst="rect">
              <a:avLst/>
            </a:prstGeom>
          </p:spPr>
          <p:txBody>
            <a:bodyPr vert="horz" lIns="91440" tIns="45720" rIns="91440" bIns="45720" numCol="1" spcCol="365760" rtlCol="0" anchor="ctr">
              <a:noAutofit/>
            </a:bodyPr>
            <a:lstStyle>
              <a:lvl1pPr marL="0" indent="0" algn="ctr" defTabSz="914400" rtl="0" eaLnBrk="1" latinLnBrk="0" hangingPunct="1">
                <a:lnSpc>
                  <a:spcPct val="90000"/>
                </a:lnSpc>
                <a:spcBef>
                  <a:spcPts val="1000"/>
                </a:spcBef>
                <a:buFont typeface="Arial"/>
                <a:buNone/>
                <a:defRPr sz="1200" b="0" i="0" kern="1200">
                  <a:solidFill>
                    <a:schemeClr val="accent1"/>
                  </a:solidFill>
                  <a:latin typeface="Montserrat Light" charset="0"/>
                  <a:ea typeface="Montserrat Light" charset="0"/>
                  <a:cs typeface="Montserrat Light"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Montserrat Light" charset="0"/>
                  <a:ea typeface="Montserrat Light" charset="0"/>
                  <a:cs typeface="Montserrat Light"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Montserrat Light" charset="0"/>
                  <a:ea typeface="Montserrat Light" charset="0"/>
                  <a:cs typeface="Montserrat Light"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lnSpc>
                  <a:spcPts val="2000"/>
                </a:lnSpc>
              </a:pPr>
              <a:r>
                <a:rPr lang="en-US" altLang="zh-CN" sz="2800" b="1" dirty="0">
                  <a:solidFill>
                    <a:schemeClr val="bg1"/>
                  </a:solidFill>
                  <a:latin typeface="..黑体UI-日本语"/>
                  <a:ea typeface="..黑体UI-韩语" panose="02000000000000000000" pitchFamily="2" charset="-128"/>
                  <a:cs typeface="Times New Roman" panose="02020603050405020304" pitchFamily="18" charset="0"/>
                  <a:sym typeface="+mn-ea"/>
                </a:rPr>
                <a:t>Free Translation</a:t>
              </a:r>
              <a:endParaRPr lang="en-US" sz="2800" b="1" dirty="0">
                <a:solidFill>
                  <a:schemeClr val="bg1"/>
                </a:solidFill>
                <a:latin typeface="..黑体UI-日本语"/>
                <a:ea typeface="..黑体UI-韩语" panose="02000000000000000000" pitchFamily="2" charset="-128"/>
                <a:cs typeface="Times New Roman" panose="02020603050405020304" pitchFamily="18" charset="0"/>
              </a:endParaRPr>
            </a:p>
          </p:txBody>
        </p:sp>
        <p:grpSp>
          <p:nvGrpSpPr>
            <p:cNvPr id="57" name="Group 56">
              <a:extLst>
                <a:ext uri="{FF2B5EF4-FFF2-40B4-BE49-F238E27FC236}">
                  <a16:creationId xmlns:a16="http://schemas.microsoft.com/office/drawing/2014/main" id="{676D1E34-DCB7-4D32-97F8-B71B8C52DFAD}"/>
                </a:ext>
              </a:extLst>
            </p:cNvPr>
            <p:cNvGrpSpPr/>
            <p:nvPr/>
          </p:nvGrpSpPr>
          <p:grpSpPr>
            <a:xfrm>
              <a:off x="1194090" y="3216528"/>
              <a:ext cx="559964" cy="559964"/>
              <a:chOff x="1107006" y="2230520"/>
              <a:chExt cx="559964" cy="559964"/>
            </a:xfrm>
          </p:grpSpPr>
          <p:sp>
            <p:nvSpPr>
              <p:cNvPr id="58" name="Oval 57">
                <a:extLst>
                  <a:ext uri="{FF2B5EF4-FFF2-40B4-BE49-F238E27FC236}">
                    <a16:creationId xmlns:a16="http://schemas.microsoft.com/office/drawing/2014/main" id="{774FDE47-949D-424D-82D6-860DBC72A659}"/>
                  </a:ext>
                </a:extLst>
              </p:cNvPr>
              <p:cNvSpPr/>
              <p:nvPr/>
            </p:nvSpPr>
            <p:spPr>
              <a:xfrm>
                <a:off x="1107006" y="2230520"/>
                <a:ext cx="559964" cy="5599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7340A28C-8EED-4142-8ABE-99524CBCE19F}"/>
                  </a:ext>
                </a:extLst>
              </p:cNvPr>
              <p:cNvSpPr txBox="1"/>
              <p:nvPr/>
            </p:nvSpPr>
            <p:spPr>
              <a:xfrm>
                <a:off x="1128660" y="2310447"/>
                <a:ext cx="516656" cy="400110"/>
              </a:xfrm>
              <a:prstGeom prst="rect">
                <a:avLst/>
              </a:prstGeom>
              <a:noFill/>
            </p:spPr>
            <p:txBody>
              <a:bodyPr wrap="square" rtlCol="0">
                <a:spAutoFit/>
              </a:bodyPr>
              <a:lstStyle/>
              <a:p>
                <a:pPr algn="ctr"/>
                <a:r>
                  <a:rPr lang="en-US" sz="2000" dirty="0">
                    <a:latin typeface="Bebas" charset="0"/>
                    <a:ea typeface="Bebas" charset="0"/>
                    <a:cs typeface="Bebas" charset="0"/>
                  </a:rPr>
                  <a:t>2</a:t>
                </a:r>
              </a:p>
            </p:txBody>
          </p:sp>
        </p:grpSp>
      </p:grpSp>
      <p:sp>
        <p:nvSpPr>
          <p:cNvPr id="36" name="Subtitle 6">
            <a:extLst>
              <a:ext uri="{FF2B5EF4-FFF2-40B4-BE49-F238E27FC236}">
                <a16:creationId xmlns:a16="http://schemas.microsoft.com/office/drawing/2014/main" id="{98140682-B8D4-4582-92C8-57138D2FE400}"/>
              </a:ext>
            </a:extLst>
          </p:cNvPr>
          <p:cNvSpPr txBox="1">
            <a:spLocks/>
          </p:cNvSpPr>
          <p:nvPr/>
        </p:nvSpPr>
        <p:spPr>
          <a:xfrm>
            <a:off x="6542406" y="4005514"/>
            <a:ext cx="5987140" cy="559052"/>
          </a:xfrm>
          <a:prstGeom prst="rect">
            <a:avLst/>
          </a:prstGeom>
        </p:spPr>
        <p:txBody>
          <a:bodyPr vert="horz" lIns="91440" tIns="45720" rIns="91440" bIns="45720" numCol="1" spcCol="365760" rtlCol="0" anchor="ctr">
            <a:noAutofit/>
          </a:bodyPr>
          <a:lstStyle>
            <a:lvl1pPr marL="0" indent="0" algn="ctr" defTabSz="914400" rtl="0" eaLnBrk="1" latinLnBrk="0" hangingPunct="1">
              <a:lnSpc>
                <a:spcPct val="90000"/>
              </a:lnSpc>
              <a:spcBef>
                <a:spcPts val="1000"/>
              </a:spcBef>
              <a:buFont typeface="Arial"/>
              <a:buNone/>
              <a:defRPr sz="1200" b="0" i="0" kern="1200">
                <a:solidFill>
                  <a:schemeClr val="accent1"/>
                </a:solidFill>
                <a:latin typeface="Montserrat Light" charset="0"/>
                <a:ea typeface="Montserrat Light" charset="0"/>
                <a:cs typeface="Montserrat Light" charset="0"/>
              </a:defRPr>
            </a:lvl1pPr>
            <a:lvl2pPr marL="457200" indent="0" algn="ctr" defTabSz="914400" rtl="0" eaLnBrk="1" latinLnBrk="0" hangingPunct="1">
              <a:lnSpc>
                <a:spcPct val="90000"/>
              </a:lnSpc>
              <a:spcBef>
                <a:spcPts val="500"/>
              </a:spcBef>
              <a:buFont typeface="Arial"/>
              <a:buNone/>
              <a:defRPr sz="2000" b="0" i="0" kern="1200">
                <a:solidFill>
                  <a:schemeClr val="tx1"/>
                </a:solidFill>
                <a:latin typeface="Montserrat Light" charset="0"/>
                <a:ea typeface="Montserrat Light" charset="0"/>
                <a:cs typeface="Montserrat Light" charset="0"/>
              </a:defRPr>
            </a:lvl2pPr>
            <a:lvl3pPr marL="914400" indent="0" algn="ctr" defTabSz="914400" rtl="0" eaLnBrk="1" latinLnBrk="0" hangingPunct="1">
              <a:lnSpc>
                <a:spcPct val="90000"/>
              </a:lnSpc>
              <a:spcBef>
                <a:spcPts val="500"/>
              </a:spcBef>
              <a:buFont typeface="Arial"/>
              <a:buNone/>
              <a:defRPr sz="1800" b="0" i="0" kern="1200">
                <a:solidFill>
                  <a:schemeClr val="tx1"/>
                </a:solidFill>
                <a:latin typeface="Montserrat Light" charset="0"/>
                <a:ea typeface="Montserrat Light" charset="0"/>
                <a:cs typeface="Montserrat Light" charset="0"/>
              </a:defRPr>
            </a:lvl3pPr>
            <a:lvl4pPr marL="13716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4pPr>
            <a:lvl5pPr marL="1828800" indent="0" algn="ctr" defTabSz="914400" rtl="0" eaLnBrk="1" latinLnBrk="0" hangingPunct="1">
              <a:lnSpc>
                <a:spcPct val="90000"/>
              </a:lnSpc>
              <a:spcBef>
                <a:spcPts val="500"/>
              </a:spcBef>
              <a:buFont typeface="Arial"/>
              <a:buNone/>
              <a:defRPr sz="1600" b="0" i="0" kern="1200">
                <a:solidFill>
                  <a:schemeClr val="tx1"/>
                </a:solidFill>
                <a:latin typeface="Montserrat Light" charset="0"/>
                <a:ea typeface="Montserrat Light" charset="0"/>
                <a:cs typeface="Montserrat Light" charset="0"/>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lnSpc>
                <a:spcPct val="100000"/>
              </a:lnSpc>
            </a:pPr>
            <a:r>
              <a:rPr lang="en-US" altLang="zh-CN" sz="2800" b="1" dirty="0">
                <a:solidFill>
                  <a:schemeClr val="bg1"/>
                </a:solidFill>
                <a:latin typeface="..黑体UI-日本语"/>
                <a:ea typeface="..黑体UI-韩语" panose="02000000000000000000" pitchFamily="2" charset="-128"/>
                <a:cs typeface="Times New Roman" panose="02020603050405020304" pitchFamily="18" charset="0"/>
                <a:sym typeface="+mn-ea"/>
              </a:rPr>
              <a:t>Combination of Transliteration and Free Translation</a:t>
            </a:r>
            <a:endParaRPr lang="en-US" sz="2800" b="1" dirty="0">
              <a:solidFill>
                <a:schemeClr val="bg1"/>
              </a:solidFill>
              <a:latin typeface="..黑体UI-日本语"/>
              <a:ea typeface="..黑体UI-韩语" panose="02000000000000000000" pitchFamily="2" charset="-128"/>
              <a:cs typeface="Times New Roman" panose="02020603050405020304" pitchFamily="18" charset="0"/>
            </a:endParaRPr>
          </a:p>
        </p:txBody>
      </p:sp>
      <p:grpSp>
        <p:nvGrpSpPr>
          <p:cNvPr id="37" name="Group 36">
            <a:extLst>
              <a:ext uri="{FF2B5EF4-FFF2-40B4-BE49-F238E27FC236}">
                <a16:creationId xmlns:a16="http://schemas.microsoft.com/office/drawing/2014/main" id="{C9CE772F-8E67-4EFA-99D9-2CC277C201E2}"/>
              </a:ext>
            </a:extLst>
          </p:cNvPr>
          <p:cNvGrpSpPr/>
          <p:nvPr/>
        </p:nvGrpSpPr>
        <p:grpSpPr>
          <a:xfrm>
            <a:off x="5738634" y="3959244"/>
            <a:ext cx="559964" cy="559964"/>
            <a:chOff x="1107006" y="2230520"/>
            <a:chExt cx="559964" cy="559964"/>
          </a:xfrm>
        </p:grpSpPr>
        <p:sp>
          <p:nvSpPr>
            <p:cNvPr id="43" name="Oval 42">
              <a:extLst>
                <a:ext uri="{FF2B5EF4-FFF2-40B4-BE49-F238E27FC236}">
                  <a16:creationId xmlns:a16="http://schemas.microsoft.com/office/drawing/2014/main" id="{61D98C9C-D798-4681-BA78-B4602CA92A10}"/>
                </a:ext>
              </a:extLst>
            </p:cNvPr>
            <p:cNvSpPr/>
            <p:nvPr/>
          </p:nvSpPr>
          <p:spPr>
            <a:xfrm>
              <a:off x="1107006" y="2230520"/>
              <a:ext cx="559964" cy="5599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C125CA48-91BE-4C5E-80F7-F5A989D2737D}"/>
                </a:ext>
              </a:extLst>
            </p:cNvPr>
            <p:cNvSpPr txBox="1"/>
            <p:nvPr/>
          </p:nvSpPr>
          <p:spPr>
            <a:xfrm>
              <a:off x="1128660" y="2310447"/>
              <a:ext cx="516656" cy="400110"/>
            </a:xfrm>
            <a:prstGeom prst="rect">
              <a:avLst/>
            </a:prstGeom>
            <a:noFill/>
          </p:spPr>
          <p:txBody>
            <a:bodyPr wrap="square" rtlCol="0">
              <a:spAutoFit/>
            </a:bodyPr>
            <a:lstStyle/>
            <a:p>
              <a:pPr algn="ctr"/>
              <a:r>
                <a:rPr lang="en-US" sz="2000" dirty="0">
                  <a:latin typeface="Bebas" charset="0"/>
                  <a:ea typeface="Bebas" charset="0"/>
                  <a:cs typeface="Bebas" charset="0"/>
                </a:rPr>
                <a:t>3</a:t>
              </a:r>
            </a:p>
          </p:txBody>
        </p:sp>
      </p:grpSp>
    </p:spTree>
    <p:extLst>
      <p:ext uri="{BB962C8B-B14F-4D97-AF65-F5344CB8AC3E}">
        <p14:creationId xmlns:p14="http://schemas.microsoft.com/office/powerpoint/2010/main" val="35126771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a:extLst>
              <a:ext uri="{FF2B5EF4-FFF2-40B4-BE49-F238E27FC236}">
                <a16:creationId xmlns:a16="http://schemas.microsoft.com/office/drawing/2014/main" id="{E00B9BC6-F707-49DD-B925-8513A3E80475}"/>
              </a:ext>
            </a:extLst>
          </p:cNvPr>
          <p:cNvSpPr txBox="1"/>
          <p:nvPr/>
        </p:nvSpPr>
        <p:spPr>
          <a:xfrm>
            <a:off x="87253" y="34773"/>
            <a:ext cx="5085039" cy="584775"/>
          </a:xfrm>
          <a:prstGeom prst="rect">
            <a:avLst/>
          </a:prstGeom>
          <a:noFill/>
        </p:spPr>
        <p:txBody>
          <a:bodyPr wrap="square">
            <a:spAutoFit/>
          </a:bodyPr>
          <a:lstStyle/>
          <a:p>
            <a:r>
              <a:rPr lang="en-US" altLang="zh-CN" sz="3200" b="1" dirty="0">
                <a:solidFill>
                  <a:srgbClr val="DA9A2E"/>
                </a:solidFill>
                <a:latin typeface="..黑体UI-日本语"/>
                <a:cs typeface="Times New Roman" panose="02020603050405020304" pitchFamily="18" charset="0"/>
              </a:rPr>
              <a:t>Transliteration </a:t>
            </a:r>
            <a:r>
              <a:rPr lang="zh-CN" altLang="en-US" sz="3200" b="1" dirty="0">
                <a:solidFill>
                  <a:srgbClr val="DA9A2E"/>
                </a:solidFill>
                <a:latin typeface="..黑体UI-日本语"/>
                <a:cs typeface="Times New Roman" panose="02020603050405020304" pitchFamily="18" charset="0"/>
              </a:rPr>
              <a:t>音译</a:t>
            </a:r>
          </a:p>
        </p:txBody>
      </p:sp>
      <p:sp>
        <p:nvSpPr>
          <p:cNvPr id="2" name="文本框 1">
            <a:extLst>
              <a:ext uri="{FF2B5EF4-FFF2-40B4-BE49-F238E27FC236}">
                <a16:creationId xmlns:a16="http://schemas.microsoft.com/office/drawing/2014/main" id="{FB8C74AC-A98E-4993-A818-86C83C673D97}"/>
              </a:ext>
            </a:extLst>
          </p:cNvPr>
          <p:cNvSpPr txBox="1"/>
          <p:nvPr/>
        </p:nvSpPr>
        <p:spPr>
          <a:xfrm>
            <a:off x="621317" y="1273712"/>
            <a:ext cx="10197920" cy="1938992"/>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400" b="1" dirty="0">
                <a:solidFill>
                  <a:schemeClr val="bg1"/>
                </a:solidFill>
                <a:latin typeface="..黑体UI-日本语"/>
              </a:rPr>
              <a:t>Generally, transliteration  is the conversion of a text from one script to another.</a:t>
            </a:r>
          </a:p>
          <a:p>
            <a:pPr marL="342900" indent="-342900">
              <a:buFont typeface="Wingdings" panose="05000000000000000000" pitchFamily="2" charset="2"/>
              <a:buChar char="Ø"/>
            </a:pPr>
            <a:r>
              <a:rPr lang="en-US" altLang="zh-CN" sz="2400" b="1" dirty="0">
                <a:solidFill>
                  <a:schemeClr val="bg1"/>
                </a:solidFill>
                <a:latin typeface="..黑体UI-日本语"/>
              </a:rPr>
              <a:t>Most system of transliteration map the letters of the source script to letters pronounced similarly in the goal script, for some specific pair of source and goal language.</a:t>
            </a:r>
            <a:endParaRPr lang="zh-CN" altLang="en-US" sz="2400" b="1" dirty="0">
              <a:solidFill>
                <a:schemeClr val="bg1"/>
              </a:solidFill>
              <a:latin typeface="..黑体UI-日本语"/>
            </a:endParaRPr>
          </a:p>
        </p:txBody>
      </p:sp>
      <p:sp>
        <p:nvSpPr>
          <p:cNvPr id="4" name="文本框 3">
            <a:extLst>
              <a:ext uri="{FF2B5EF4-FFF2-40B4-BE49-F238E27FC236}">
                <a16:creationId xmlns:a16="http://schemas.microsoft.com/office/drawing/2014/main" id="{903491F6-7389-4F78-A46C-B31554E24B86}"/>
              </a:ext>
            </a:extLst>
          </p:cNvPr>
          <p:cNvSpPr txBox="1"/>
          <p:nvPr/>
        </p:nvSpPr>
        <p:spPr>
          <a:xfrm>
            <a:off x="1738142" y="3812908"/>
            <a:ext cx="3734299" cy="1200329"/>
          </a:xfrm>
          <a:prstGeom prst="rect">
            <a:avLst/>
          </a:prstGeom>
          <a:noFill/>
        </p:spPr>
        <p:txBody>
          <a:bodyPr wrap="square" rtlCol="0">
            <a:spAutoFit/>
          </a:bodyPr>
          <a:lstStyle/>
          <a:p>
            <a:r>
              <a:rPr lang="zh-CN" altLang="en-US" sz="2400" b="1" dirty="0">
                <a:solidFill>
                  <a:schemeClr val="bg1"/>
                </a:solidFill>
                <a:latin typeface="..黑体UI-日本语"/>
              </a:rPr>
              <a:t>南京    </a:t>
            </a:r>
            <a:r>
              <a:rPr lang="en-US" altLang="zh-CN" sz="2400" b="1" dirty="0">
                <a:solidFill>
                  <a:schemeClr val="bg1"/>
                </a:solidFill>
                <a:latin typeface="..黑体UI-日本语"/>
              </a:rPr>
              <a:t>Nanjing</a:t>
            </a:r>
          </a:p>
          <a:p>
            <a:endParaRPr lang="en-US" altLang="zh-CN" sz="2400" b="1" dirty="0">
              <a:solidFill>
                <a:schemeClr val="bg1"/>
              </a:solidFill>
              <a:latin typeface="..黑体UI-日本语"/>
            </a:endParaRPr>
          </a:p>
          <a:p>
            <a:r>
              <a:rPr lang="zh-CN" altLang="en-US" sz="2400" b="1" dirty="0">
                <a:solidFill>
                  <a:schemeClr val="bg1"/>
                </a:solidFill>
                <a:latin typeface="..黑体UI-日本语"/>
              </a:rPr>
              <a:t>紫金山   </a:t>
            </a:r>
            <a:r>
              <a:rPr lang="en-US" altLang="zh-CN" sz="2400" b="1" dirty="0">
                <a:solidFill>
                  <a:schemeClr val="bg1"/>
                </a:solidFill>
                <a:latin typeface="..黑体UI-日本语"/>
              </a:rPr>
              <a:t>Zi </a:t>
            </a:r>
            <a:r>
              <a:rPr lang="en-US" altLang="zh-CN" sz="2400" b="1" dirty="0" err="1">
                <a:solidFill>
                  <a:schemeClr val="bg1"/>
                </a:solidFill>
                <a:latin typeface="..黑体UI-日本语"/>
              </a:rPr>
              <a:t>Jin</a:t>
            </a:r>
            <a:r>
              <a:rPr lang="en-US" altLang="zh-CN" sz="2400" b="1" dirty="0">
                <a:solidFill>
                  <a:schemeClr val="bg1"/>
                </a:solidFill>
                <a:latin typeface="..黑体UI-日本语"/>
              </a:rPr>
              <a:t> Shan </a:t>
            </a:r>
          </a:p>
        </p:txBody>
      </p:sp>
    </p:spTree>
    <p:extLst>
      <p:ext uri="{BB962C8B-B14F-4D97-AF65-F5344CB8AC3E}">
        <p14:creationId xmlns:p14="http://schemas.microsoft.com/office/powerpoint/2010/main" val="35470545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a:extLst>
              <a:ext uri="{FF2B5EF4-FFF2-40B4-BE49-F238E27FC236}">
                <a16:creationId xmlns:a16="http://schemas.microsoft.com/office/drawing/2014/main" id="{E00B9BC6-F707-49DD-B925-8513A3E80475}"/>
              </a:ext>
            </a:extLst>
          </p:cNvPr>
          <p:cNvSpPr txBox="1"/>
          <p:nvPr/>
        </p:nvSpPr>
        <p:spPr>
          <a:xfrm>
            <a:off x="87253" y="34773"/>
            <a:ext cx="7556014" cy="584775"/>
          </a:xfrm>
          <a:prstGeom prst="rect">
            <a:avLst/>
          </a:prstGeom>
          <a:noFill/>
        </p:spPr>
        <p:txBody>
          <a:bodyPr wrap="square">
            <a:spAutoFit/>
          </a:bodyPr>
          <a:lstStyle/>
          <a:p>
            <a:r>
              <a:rPr lang="en-US" altLang="zh-CN" sz="3200" b="1" dirty="0">
                <a:solidFill>
                  <a:srgbClr val="DA9A2E"/>
                </a:solidFill>
                <a:cs typeface="Times New Roman" panose="02020603050405020304" pitchFamily="18" charset="0"/>
              </a:rPr>
              <a:t>Free Translation </a:t>
            </a:r>
            <a:r>
              <a:rPr lang="zh-CN" altLang="en-US" sz="3200" b="1" dirty="0">
                <a:solidFill>
                  <a:srgbClr val="DA9A2E"/>
                </a:solidFill>
                <a:cs typeface="Times New Roman" panose="02020603050405020304" pitchFamily="18" charset="0"/>
              </a:rPr>
              <a:t>意译</a:t>
            </a:r>
          </a:p>
        </p:txBody>
      </p:sp>
      <p:sp>
        <p:nvSpPr>
          <p:cNvPr id="4" name="文本框 3">
            <a:extLst>
              <a:ext uri="{FF2B5EF4-FFF2-40B4-BE49-F238E27FC236}">
                <a16:creationId xmlns:a16="http://schemas.microsoft.com/office/drawing/2014/main" id="{1EECD7A1-D953-4440-849D-E15CDE460DBE}"/>
              </a:ext>
            </a:extLst>
          </p:cNvPr>
          <p:cNvSpPr txBox="1"/>
          <p:nvPr/>
        </p:nvSpPr>
        <p:spPr>
          <a:xfrm>
            <a:off x="692779" y="1126319"/>
            <a:ext cx="7376278" cy="1569660"/>
          </a:xfrm>
          <a:prstGeom prst="rect">
            <a:avLst/>
          </a:prstGeom>
          <a:noFill/>
        </p:spPr>
        <p:txBody>
          <a:bodyPr wrap="square">
            <a:spAutoFit/>
          </a:bodyPr>
          <a:lstStyle/>
          <a:p>
            <a:pPr marL="342900" indent="-342900">
              <a:buFont typeface="Wingdings" panose="05000000000000000000" pitchFamily="2" charset="2"/>
              <a:buChar char="Ø"/>
            </a:pPr>
            <a:r>
              <a:rPr lang="en-US" altLang="zh-CN" sz="2400" b="1" dirty="0">
                <a:solidFill>
                  <a:schemeClr val="bg1"/>
                </a:solidFill>
                <a:latin typeface="..黑体UI-日本语"/>
              </a:rPr>
              <a:t>Free translation is a translation that reproduces the general meaning of the original text. It may or may not closely follow the form or organization of the original.</a:t>
            </a:r>
          </a:p>
        </p:txBody>
      </p:sp>
      <p:sp>
        <p:nvSpPr>
          <p:cNvPr id="3" name="文本框 2">
            <a:extLst>
              <a:ext uri="{FF2B5EF4-FFF2-40B4-BE49-F238E27FC236}">
                <a16:creationId xmlns:a16="http://schemas.microsoft.com/office/drawing/2014/main" id="{4C50A54E-1472-4605-9E3F-29EAD6AA6DE6}"/>
              </a:ext>
            </a:extLst>
          </p:cNvPr>
          <p:cNvSpPr txBox="1"/>
          <p:nvPr/>
        </p:nvSpPr>
        <p:spPr>
          <a:xfrm>
            <a:off x="991182" y="3210870"/>
            <a:ext cx="6170455" cy="1200329"/>
          </a:xfrm>
          <a:prstGeom prst="rect">
            <a:avLst/>
          </a:prstGeom>
          <a:noFill/>
        </p:spPr>
        <p:txBody>
          <a:bodyPr wrap="square" rtlCol="0">
            <a:spAutoFit/>
          </a:bodyPr>
          <a:lstStyle/>
          <a:p>
            <a:r>
              <a:rPr lang="zh-CN" altLang="en-US" sz="2400" b="1" dirty="0">
                <a:solidFill>
                  <a:schemeClr val="bg1"/>
                </a:solidFill>
                <a:latin typeface="..黑体UI-日本语"/>
              </a:rPr>
              <a:t>太和殿          </a:t>
            </a:r>
            <a:r>
              <a:rPr lang="en-US" altLang="zh-CN" sz="2400" b="1" dirty="0">
                <a:solidFill>
                  <a:schemeClr val="bg1"/>
                </a:solidFill>
                <a:latin typeface="..黑体UI-日本语"/>
              </a:rPr>
              <a:t>Hall of Great</a:t>
            </a:r>
            <a:r>
              <a:rPr lang="zh-CN" altLang="en-US" sz="2400" b="1" dirty="0">
                <a:solidFill>
                  <a:schemeClr val="bg1"/>
                </a:solidFill>
                <a:latin typeface="..黑体UI-日本语"/>
              </a:rPr>
              <a:t> </a:t>
            </a:r>
            <a:r>
              <a:rPr lang="en-US" altLang="zh-CN" sz="2400" b="1" dirty="0">
                <a:solidFill>
                  <a:schemeClr val="bg1"/>
                </a:solidFill>
                <a:latin typeface="..黑体UI-日本语"/>
              </a:rPr>
              <a:t>Harmony</a:t>
            </a:r>
          </a:p>
          <a:p>
            <a:r>
              <a:rPr lang="zh-CN" altLang="en-US" sz="2400" b="1" dirty="0">
                <a:solidFill>
                  <a:schemeClr val="bg1"/>
                </a:solidFill>
                <a:latin typeface="..黑体UI-日本语"/>
              </a:rPr>
              <a:t>养心殿          </a:t>
            </a:r>
            <a:r>
              <a:rPr lang="en-US" altLang="zh-CN" sz="2400" b="1" dirty="0">
                <a:solidFill>
                  <a:schemeClr val="bg1"/>
                </a:solidFill>
                <a:latin typeface="..黑体UI-日本语"/>
              </a:rPr>
              <a:t>Hall of Mental Cultivation</a:t>
            </a:r>
          </a:p>
          <a:p>
            <a:r>
              <a:rPr lang="zh-CN" altLang="en-US" sz="2400" b="1" dirty="0">
                <a:solidFill>
                  <a:schemeClr val="bg1"/>
                </a:solidFill>
                <a:latin typeface="..黑体UI-日本语"/>
              </a:rPr>
              <a:t>三潭印月     </a:t>
            </a:r>
            <a:r>
              <a:rPr lang="en-US" altLang="zh-CN" sz="2400" b="1" dirty="0">
                <a:solidFill>
                  <a:schemeClr val="bg1"/>
                </a:solidFill>
                <a:latin typeface="..黑体UI-日本语"/>
              </a:rPr>
              <a:t>Tree</a:t>
            </a:r>
            <a:r>
              <a:rPr lang="zh-CN" altLang="en-US" sz="2400" b="1" dirty="0">
                <a:solidFill>
                  <a:schemeClr val="bg1"/>
                </a:solidFill>
                <a:latin typeface="..黑体UI-日本语"/>
              </a:rPr>
              <a:t> </a:t>
            </a:r>
            <a:r>
              <a:rPr lang="en-US" altLang="zh-CN" sz="2400" b="1" dirty="0">
                <a:solidFill>
                  <a:schemeClr val="bg1"/>
                </a:solidFill>
                <a:latin typeface="..黑体UI-日本语"/>
              </a:rPr>
              <a:t>Pools</a:t>
            </a:r>
            <a:r>
              <a:rPr lang="zh-CN" altLang="en-US" sz="2400" b="1" dirty="0">
                <a:solidFill>
                  <a:schemeClr val="bg1"/>
                </a:solidFill>
                <a:latin typeface="..黑体UI-日本语"/>
              </a:rPr>
              <a:t> </a:t>
            </a:r>
            <a:r>
              <a:rPr lang="en-US" altLang="zh-CN" sz="2400" b="1" dirty="0">
                <a:solidFill>
                  <a:schemeClr val="bg1"/>
                </a:solidFill>
                <a:latin typeface="..黑体UI-日本语"/>
              </a:rPr>
              <a:t>Mirroring</a:t>
            </a:r>
            <a:r>
              <a:rPr lang="zh-CN" altLang="en-US" sz="2400" b="1" dirty="0">
                <a:solidFill>
                  <a:schemeClr val="bg1"/>
                </a:solidFill>
                <a:latin typeface="..黑体UI-日本语"/>
              </a:rPr>
              <a:t> </a:t>
            </a:r>
            <a:r>
              <a:rPr lang="en-US" altLang="zh-CN" sz="2400" b="1" dirty="0">
                <a:solidFill>
                  <a:schemeClr val="bg1"/>
                </a:solidFill>
                <a:latin typeface="..黑体UI-日本语"/>
              </a:rPr>
              <a:t>the Moon</a:t>
            </a:r>
            <a:endParaRPr lang="zh-CN" altLang="en-US" sz="2400" b="1" dirty="0">
              <a:solidFill>
                <a:schemeClr val="bg1"/>
              </a:solidFill>
              <a:latin typeface="..黑体UI-日本语"/>
            </a:endParaRPr>
          </a:p>
        </p:txBody>
      </p:sp>
    </p:spTree>
    <p:extLst>
      <p:ext uri="{BB962C8B-B14F-4D97-AF65-F5344CB8AC3E}">
        <p14:creationId xmlns:p14="http://schemas.microsoft.com/office/powerpoint/2010/main" val="35515168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a:extLst>
              <a:ext uri="{FF2B5EF4-FFF2-40B4-BE49-F238E27FC236}">
                <a16:creationId xmlns:a16="http://schemas.microsoft.com/office/drawing/2014/main" id="{E00B9BC6-F707-49DD-B925-8513A3E80475}"/>
              </a:ext>
            </a:extLst>
          </p:cNvPr>
          <p:cNvSpPr txBox="1"/>
          <p:nvPr/>
        </p:nvSpPr>
        <p:spPr>
          <a:xfrm>
            <a:off x="87252" y="34773"/>
            <a:ext cx="10809348" cy="523220"/>
          </a:xfrm>
          <a:prstGeom prst="rect">
            <a:avLst/>
          </a:prstGeom>
          <a:noFill/>
        </p:spPr>
        <p:txBody>
          <a:bodyPr wrap="square">
            <a:spAutoFit/>
          </a:bodyPr>
          <a:lstStyle/>
          <a:p>
            <a:r>
              <a:rPr lang="en-US" altLang="zh-CN" sz="2800" b="1" dirty="0">
                <a:solidFill>
                  <a:srgbClr val="DA9A2E"/>
                </a:solidFill>
                <a:latin typeface="..黑体UI-日本语"/>
                <a:cs typeface="Times New Roman" panose="02020603050405020304" pitchFamily="18" charset="0"/>
              </a:rPr>
              <a:t>Combination of Transliteration and Free Translation </a:t>
            </a:r>
            <a:r>
              <a:rPr lang="zh-CN" altLang="en-US" sz="2800" b="1" dirty="0">
                <a:solidFill>
                  <a:srgbClr val="DA9A2E"/>
                </a:solidFill>
                <a:latin typeface="..黑体UI-日本语"/>
                <a:cs typeface="Times New Roman" panose="02020603050405020304" pitchFamily="18" charset="0"/>
              </a:rPr>
              <a:t>音兼意译</a:t>
            </a:r>
            <a:endParaRPr lang="en-US" altLang="zh-CN" sz="2800" b="1" dirty="0">
              <a:solidFill>
                <a:srgbClr val="DA9A2E"/>
              </a:solidFill>
              <a:latin typeface="..黑体UI-日本语"/>
              <a:cs typeface="Times New Roman" panose="02020603050405020304" pitchFamily="18" charset="0"/>
            </a:endParaRPr>
          </a:p>
        </p:txBody>
      </p:sp>
      <p:sp>
        <p:nvSpPr>
          <p:cNvPr id="2" name="文本框 1">
            <a:extLst>
              <a:ext uri="{FF2B5EF4-FFF2-40B4-BE49-F238E27FC236}">
                <a16:creationId xmlns:a16="http://schemas.microsoft.com/office/drawing/2014/main" id="{49B1C86C-630A-417B-B4F8-F2FEFE32D4DF}"/>
              </a:ext>
            </a:extLst>
          </p:cNvPr>
          <p:cNvSpPr txBox="1"/>
          <p:nvPr/>
        </p:nvSpPr>
        <p:spPr>
          <a:xfrm>
            <a:off x="177993" y="1095465"/>
            <a:ext cx="5461970" cy="5262979"/>
          </a:xfrm>
          <a:prstGeom prst="rect">
            <a:avLst/>
          </a:prstGeom>
          <a:solidFill>
            <a:schemeClr val="bg1"/>
          </a:solidFill>
        </p:spPr>
        <p:txBody>
          <a:bodyPr wrap="square" rtlCol="0">
            <a:spAutoFit/>
          </a:bodyPr>
          <a:lstStyle/>
          <a:p>
            <a:pPr marL="285750" indent="-285750">
              <a:buFont typeface="Wingdings" panose="05000000000000000000" pitchFamily="2" charset="2"/>
              <a:buChar char="l"/>
            </a:pPr>
            <a:r>
              <a:rPr lang="en-US" altLang="zh-CN" sz="2400" dirty="0">
                <a:latin typeface="..黑体UI-日本语"/>
              </a:rPr>
              <a:t>Features of the names of scenic spots</a:t>
            </a:r>
          </a:p>
          <a:p>
            <a:pPr marL="285750" indent="-285750">
              <a:buFont typeface="Wingdings" panose="05000000000000000000" pitchFamily="2" charset="2"/>
              <a:buChar char="l"/>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sym typeface="+mn-ea"/>
              </a:rPr>
              <a:t>Transliteration and  Free Translation</a:t>
            </a:r>
            <a:endParaRPr lang="en-US" altLang="zh-CN" sz="2400" b="1" dirty="0">
              <a:solidFill>
                <a:schemeClr val="bg1"/>
              </a:solidFill>
              <a:latin typeface="..黑体UI-日本语"/>
              <a:ea typeface="..黑体UI-韩语" panose="02000000000000000000" pitchFamily="2" charset="-128"/>
              <a:cs typeface="Times New Roman" panose="02020603050405020304" pitchFamily="18" charset="0"/>
            </a:endParaRPr>
          </a:p>
          <a:p>
            <a:r>
              <a:rPr lang="en-US" altLang="zh-CN" sz="2400" dirty="0">
                <a:latin typeface="..黑体UI-日本语"/>
              </a:rPr>
              <a:t>Term</a:t>
            </a:r>
            <a:r>
              <a:rPr lang="zh-CN" altLang="en-US" sz="2400" u="sng" dirty="0">
                <a:solidFill>
                  <a:schemeClr val="accent1"/>
                </a:solidFill>
                <a:latin typeface="..黑体UI-日本语"/>
              </a:rPr>
              <a:t>（专名）</a:t>
            </a:r>
            <a:r>
              <a:rPr lang="en-US" altLang="zh-CN" sz="2400" u="sng" dirty="0">
                <a:solidFill>
                  <a:schemeClr val="accent1"/>
                </a:solidFill>
                <a:latin typeface="..黑体UI-日本语"/>
              </a:rPr>
              <a:t> </a:t>
            </a:r>
            <a:r>
              <a:rPr lang="en-US" altLang="zh-CN" sz="2400" dirty="0">
                <a:latin typeface="..黑体UI-日本语"/>
              </a:rPr>
              <a:t>+ General term</a:t>
            </a:r>
            <a:r>
              <a:rPr lang="zh-CN" altLang="en-US" sz="2400" u="sng" dirty="0">
                <a:solidFill>
                  <a:schemeClr val="accent1"/>
                </a:solidFill>
                <a:latin typeface="..黑体UI-日本语"/>
              </a:rPr>
              <a:t>（通名）</a:t>
            </a:r>
            <a:endParaRPr lang="en-US" altLang="zh-CN" sz="2400" u="sng" dirty="0">
              <a:solidFill>
                <a:schemeClr val="accent1"/>
              </a:solidFill>
              <a:latin typeface="..黑体UI-日本语"/>
            </a:endParaRPr>
          </a:p>
          <a:p>
            <a:r>
              <a:rPr lang="en-US" altLang="zh-CN" sz="2400" dirty="0">
                <a:solidFill>
                  <a:schemeClr val="accent1"/>
                </a:solidFill>
                <a:latin typeface="..黑体UI-日本语"/>
              </a:rPr>
              <a:t>    </a:t>
            </a:r>
            <a:r>
              <a:rPr lang="zh-CN" altLang="en-US" sz="2400" dirty="0">
                <a:latin typeface="..黑体UI-日本语"/>
              </a:rPr>
              <a:t>玄武                            湖</a:t>
            </a:r>
            <a:endParaRPr lang="en-US" altLang="zh-CN" sz="2400" dirty="0">
              <a:latin typeface="..黑体UI-日本语"/>
            </a:endParaRPr>
          </a:p>
          <a:p>
            <a:r>
              <a:rPr lang="en-US" altLang="zh-CN" sz="2400" dirty="0">
                <a:latin typeface="..黑体UI-日本语"/>
              </a:rPr>
              <a:t>    </a:t>
            </a:r>
            <a:r>
              <a:rPr lang="zh-CN" altLang="en-US" sz="2400" dirty="0">
                <a:latin typeface="..黑体UI-日本语"/>
              </a:rPr>
              <a:t>紫金                            山</a:t>
            </a:r>
            <a:endParaRPr lang="en-US" altLang="zh-CN" sz="2400" dirty="0">
              <a:latin typeface="..黑体UI-日本语"/>
            </a:endParaRPr>
          </a:p>
          <a:p>
            <a:endParaRPr lang="en-US" altLang="zh-CN" sz="2400" dirty="0">
              <a:latin typeface="..黑体UI-日本语"/>
            </a:endParaRPr>
          </a:p>
          <a:p>
            <a:r>
              <a:rPr lang="en-US" altLang="zh-CN" sz="2400" dirty="0">
                <a:latin typeface="..黑体UI-日本语"/>
              </a:rPr>
              <a:t>In translation practices, we translate terms by transliteration or free translation </a:t>
            </a:r>
            <a:r>
              <a:rPr lang="zh-CN" altLang="en-US" sz="2400" dirty="0">
                <a:latin typeface="..黑体UI-日本语"/>
              </a:rPr>
              <a:t>（</a:t>
            </a:r>
            <a:r>
              <a:rPr lang="en-US" altLang="zh-CN" sz="2400" dirty="0">
                <a:latin typeface="..黑体UI-日本语"/>
              </a:rPr>
              <a:t>literal translation</a:t>
            </a:r>
            <a:r>
              <a:rPr lang="zh-CN" altLang="en-US" sz="2400" dirty="0">
                <a:latin typeface="..黑体UI-日本语"/>
              </a:rPr>
              <a:t>）</a:t>
            </a:r>
            <a:r>
              <a:rPr lang="en-US" altLang="zh-CN" sz="2400" dirty="0">
                <a:latin typeface="..黑体UI-日本语"/>
              </a:rPr>
              <a:t>. </a:t>
            </a:r>
          </a:p>
          <a:p>
            <a:r>
              <a:rPr lang="en-US" altLang="zh-CN" sz="2400" dirty="0">
                <a:latin typeface="..黑体UI-日本语"/>
              </a:rPr>
              <a:t>General Terms are usually  translated literally in free translation.</a:t>
            </a:r>
          </a:p>
          <a:p>
            <a:pPr marL="285750" indent="-285750">
              <a:buFont typeface="Wingdings" panose="05000000000000000000" pitchFamily="2" charset="2"/>
              <a:buChar char="Ø"/>
            </a:pPr>
            <a:r>
              <a:rPr lang="zh-CN" altLang="en-US" sz="2400" dirty="0">
                <a:latin typeface="..黑体UI-日本语"/>
              </a:rPr>
              <a:t>实际翻译中，专名用音译（主要是拼音法）</a:t>
            </a:r>
            <a:r>
              <a:rPr lang="en-US" altLang="zh-CN" sz="2400" dirty="0">
                <a:latin typeface="..黑体UI-日本语"/>
              </a:rPr>
              <a:t> </a:t>
            </a:r>
            <a:r>
              <a:rPr lang="zh-CN" altLang="en-US" sz="2400" dirty="0">
                <a:latin typeface="..黑体UI-日本语"/>
              </a:rPr>
              <a:t>，也可用意译（主要是直译）；通名则一般采取意译中的直译法。</a:t>
            </a:r>
            <a:endParaRPr lang="zh-CN" altLang="en-US" dirty="0">
              <a:latin typeface="..黑体UI-日本语"/>
            </a:endParaRPr>
          </a:p>
        </p:txBody>
      </p:sp>
      <p:sp>
        <p:nvSpPr>
          <p:cNvPr id="4" name="文本框 3">
            <a:extLst>
              <a:ext uri="{FF2B5EF4-FFF2-40B4-BE49-F238E27FC236}">
                <a16:creationId xmlns:a16="http://schemas.microsoft.com/office/drawing/2014/main" id="{83A07A87-BA87-48E4-B08C-BC21D129C26E}"/>
              </a:ext>
            </a:extLst>
          </p:cNvPr>
          <p:cNvSpPr txBox="1"/>
          <p:nvPr/>
        </p:nvSpPr>
        <p:spPr>
          <a:xfrm>
            <a:off x="5954070" y="2603569"/>
            <a:ext cx="6178598" cy="2246769"/>
          </a:xfrm>
          <a:prstGeom prst="rect">
            <a:avLst/>
          </a:prstGeom>
          <a:solidFill>
            <a:schemeClr val="bg1"/>
          </a:solidFill>
        </p:spPr>
        <p:txBody>
          <a:bodyPr wrap="square" rtlCol="0">
            <a:spAutoFit/>
          </a:bodyPr>
          <a:lstStyle/>
          <a:p>
            <a:pPr marL="285750" indent="-285750">
              <a:buFont typeface="Wingdings" panose="05000000000000000000" pitchFamily="2" charset="2"/>
              <a:buChar char="p"/>
            </a:pPr>
            <a:r>
              <a:rPr lang="en-US" altLang="zh-CN" sz="2800" dirty="0">
                <a:latin typeface="..黑体UI-日本语"/>
              </a:rPr>
              <a:t>Term </a:t>
            </a:r>
            <a:r>
              <a:rPr lang="zh-CN" altLang="en-US" sz="2800" dirty="0">
                <a:latin typeface="..黑体UI-日本语"/>
              </a:rPr>
              <a:t>→ </a:t>
            </a:r>
            <a:r>
              <a:rPr lang="en-US" altLang="zh-CN" sz="2800" dirty="0">
                <a:latin typeface="..黑体UI-日本语"/>
              </a:rPr>
              <a:t>Transliteration     </a:t>
            </a:r>
          </a:p>
          <a:p>
            <a:r>
              <a:rPr lang="en-US" altLang="zh-CN" sz="2800" dirty="0">
                <a:latin typeface="..黑体UI-日本语"/>
              </a:rPr>
              <a:t>   General term </a:t>
            </a:r>
            <a:r>
              <a:rPr lang="zh-CN" altLang="en-US" sz="2800" dirty="0">
                <a:latin typeface="..黑体UI-日本语"/>
              </a:rPr>
              <a:t>→ </a:t>
            </a:r>
            <a:r>
              <a:rPr lang="en-US" altLang="zh-CN" sz="2800" dirty="0">
                <a:latin typeface="..黑体UI-日本语"/>
              </a:rPr>
              <a:t>Literal translation</a:t>
            </a:r>
          </a:p>
          <a:p>
            <a:endParaRPr lang="en-US" altLang="zh-CN" sz="2800" dirty="0">
              <a:latin typeface="..黑体UI-日本语"/>
            </a:endParaRPr>
          </a:p>
          <a:p>
            <a:pPr marL="285750" indent="-285750">
              <a:buFont typeface="Wingdings" panose="05000000000000000000" pitchFamily="2" charset="2"/>
              <a:buChar char="p"/>
            </a:pPr>
            <a:r>
              <a:rPr lang="en-US" altLang="zh-CN" sz="2800" dirty="0">
                <a:latin typeface="..黑体UI-日本语"/>
              </a:rPr>
              <a:t>Term</a:t>
            </a:r>
            <a:r>
              <a:rPr lang="zh-CN" altLang="en-US" sz="2800" dirty="0">
                <a:latin typeface="..黑体UI-日本语"/>
              </a:rPr>
              <a:t> → </a:t>
            </a:r>
            <a:r>
              <a:rPr lang="en-US" altLang="zh-CN" sz="2800" dirty="0">
                <a:latin typeface="..黑体UI-日本语"/>
              </a:rPr>
              <a:t>Literal translation</a:t>
            </a:r>
          </a:p>
          <a:p>
            <a:r>
              <a:rPr lang="en-US" altLang="zh-CN" sz="2800" dirty="0">
                <a:latin typeface="..黑体UI-日本语"/>
              </a:rPr>
              <a:t>   General term </a:t>
            </a:r>
            <a:r>
              <a:rPr lang="zh-CN" altLang="en-US" sz="2800" dirty="0">
                <a:latin typeface="..黑体UI-日本语"/>
              </a:rPr>
              <a:t>→ </a:t>
            </a:r>
            <a:r>
              <a:rPr lang="en-US" altLang="zh-CN" sz="2800" dirty="0">
                <a:latin typeface="..黑体UI-日本语"/>
              </a:rPr>
              <a:t>Literal translation</a:t>
            </a:r>
          </a:p>
        </p:txBody>
      </p:sp>
    </p:spTree>
    <p:extLst>
      <p:ext uri="{BB962C8B-B14F-4D97-AF65-F5344CB8AC3E}">
        <p14:creationId xmlns:p14="http://schemas.microsoft.com/office/powerpoint/2010/main" val="16032594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a:extLst>
              <a:ext uri="{FF2B5EF4-FFF2-40B4-BE49-F238E27FC236}">
                <a16:creationId xmlns:a16="http://schemas.microsoft.com/office/drawing/2014/main" id="{E00B9BC6-F707-49DD-B925-8513A3E80475}"/>
              </a:ext>
            </a:extLst>
          </p:cNvPr>
          <p:cNvSpPr txBox="1"/>
          <p:nvPr/>
        </p:nvSpPr>
        <p:spPr>
          <a:xfrm>
            <a:off x="87254" y="34773"/>
            <a:ext cx="11985004" cy="1200329"/>
          </a:xfrm>
          <a:prstGeom prst="rect">
            <a:avLst/>
          </a:prstGeom>
          <a:noFill/>
        </p:spPr>
        <p:txBody>
          <a:bodyPr wrap="square">
            <a:spAutoFit/>
          </a:bodyPr>
          <a:lstStyle/>
          <a:p>
            <a:r>
              <a:rPr lang="en-US" altLang="zh-CN" sz="3600" b="1" dirty="0">
                <a:solidFill>
                  <a:srgbClr val="DA9A2E"/>
                </a:solidFill>
                <a:latin typeface="..黑体UI-日本语"/>
                <a:cs typeface="Times New Roman" panose="02020603050405020304" pitchFamily="18" charset="0"/>
              </a:rPr>
              <a:t>Term(Transliteration) General term(Literal translation)</a:t>
            </a:r>
          </a:p>
          <a:p>
            <a:r>
              <a:rPr lang="zh-CN" altLang="en-US" sz="3600" b="1" dirty="0">
                <a:solidFill>
                  <a:srgbClr val="DA9A2E"/>
                </a:solidFill>
                <a:latin typeface="..黑体UI-日本语"/>
                <a:cs typeface="Times New Roman" panose="02020603050405020304" pitchFamily="18" charset="0"/>
              </a:rPr>
              <a:t>专名音译  通名直译</a:t>
            </a:r>
            <a:endParaRPr lang="en-US" altLang="zh-CN" sz="3600" b="1" dirty="0">
              <a:solidFill>
                <a:srgbClr val="DA9A2E"/>
              </a:solidFill>
              <a:latin typeface="..黑体UI-日本语"/>
              <a:cs typeface="Times New Roman" panose="02020603050405020304" pitchFamily="18" charset="0"/>
            </a:endParaRPr>
          </a:p>
        </p:txBody>
      </p:sp>
      <p:sp>
        <p:nvSpPr>
          <p:cNvPr id="2" name="文本框 1">
            <a:extLst>
              <a:ext uri="{FF2B5EF4-FFF2-40B4-BE49-F238E27FC236}">
                <a16:creationId xmlns:a16="http://schemas.microsoft.com/office/drawing/2014/main" id="{55CE8AA3-82D3-4779-9223-216E213A250B}"/>
              </a:ext>
            </a:extLst>
          </p:cNvPr>
          <p:cNvSpPr txBox="1"/>
          <p:nvPr/>
        </p:nvSpPr>
        <p:spPr>
          <a:xfrm>
            <a:off x="1121229" y="1817914"/>
            <a:ext cx="9949542" cy="3139321"/>
          </a:xfrm>
          <a:prstGeom prst="rect">
            <a:avLst/>
          </a:prstGeom>
          <a:noFill/>
        </p:spPr>
        <p:txBody>
          <a:bodyPr wrap="square" rtlCol="0">
            <a:spAutoFit/>
          </a:bodyPr>
          <a:lstStyle/>
          <a:p>
            <a:r>
              <a:rPr lang="zh-CN" altLang="en-US" sz="3600" dirty="0">
                <a:solidFill>
                  <a:schemeClr val="bg1"/>
                </a:solidFill>
                <a:latin typeface="..黑体UI-日本语"/>
              </a:rPr>
              <a:t>紫金山           </a:t>
            </a:r>
            <a:r>
              <a:rPr lang="en-US" altLang="zh-CN" sz="3600" dirty="0">
                <a:solidFill>
                  <a:schemeClr val="bg1"/>
                </a:solidFill>
                <a:latin typeface="..黑体UI-日本语"/>
              </a:rPr>
              <a:t>Zijin  Mountain</a:t>
            </a:r>
          </a:p>
          <a:p>
            <a:r>
              <a:rPr lang="zh-CN" altLang="en-US" sz="3600" dirty="0">
                <a:solidFill>
                  <a:schemeClr val="bg1"/>
                </a:solidFill>
                <a:latin typeface="..黑体UI-日本语"/>
              </a:rPr>
              <a:t>玄武湖           </a:t>
            </a:r>
            <a:r>
              <a:rPr lang="en-US" altLang="zh-CN" sz="3600" dirty="0">
                <a:solidFill>
                  <a:schemeClr val="bg1"/>
                </a:solidFill>
                <a:latin typeface="..黑体UI-日本语"/>
              </a:rPr>
              <a:t>Xuanwu Lake</a:t>
            </a:r>
          </a:p>
          <a:p>
            <a:r>
              <a:rPr lang="zh-CN" altLang="en-US" sz="3600" dirty="0">
                <a:solidFill>
                  <a:schemeClr val="bg1"/>
                </a:solidFill>
                <a:latin typeface="..黑体UI-日本语"/>
              </a:rPr>
              <a:t>牛首山           </a:t>
            </a:r>
            <a:r>
              <a:rPr lang="en-US" altLang="zh-CN" sz="3600" dirty="0" err="1">
                <a:solidFill>
                  <a:schemeClr val="bg1"/>
                </a:solidFill>
                <a:latin typeface="..黑体UI-日本语"/>
              </a:rPr>
              <a:t>Niushou</a:t>
            </a:r>
            <a:r>
              <a:rPr lang="en-US" altLang="zh-CN" sz="3600" dirty="0">
                <a:solidFill>
                  <a:schemeClr val="bg1"/>
                </a:solidFill>
                <a:latin typeface="..黑体UI-日本语"/>
              </a:rPr>
              <a:t> Mountain</a:t>
            </a:r>
          </a:p>
          <a:p>
            <a:r>
              <a:rPr lang="zh-CN" altLang="en-US" sz="3600" dirty="0">
                <a:solidFill>
                  <a:schemeClr val="bg1"/>
                </a:solidFill>
                <a:latin typeface="..黑体UI-日本语"/>
              </a:rPr>
              <a:t>天安门广场   </a:t>
            </a:r>
            <a:r>
              <a:rPr lang="en-US" altLang="zh-CN" sz="3600" dirty="0" err="1">
                <a:solidFill>
                  <a:schemeClr val="bg1"/>
                </a:solidFill>
                <a:latin typeface="..黑体UI-日本语"/>
              </a:rPr>
              <a:t>Tian’anmen</a:t>
            </a:r>
            <a:r>
              <a:rPr lang="en-US" altLang="zh-CN" sz="3600" dirty="0">
                <a:solidFill>
                  <a:schemeClr val="bg1"/>
                </a:solidFill>
                <a:latin typeface="..黑体UI-日本语"/>
              </a:rPr>
              <a:t> Square</a:t>
            </a:r>
          </a:p>
          <a:p>
            <a:r>
              <a:rPr lang="en-US" altLang="zh-CN" sz="3600" dirty="0">
                <a:solidFill>
                  <a:schemeClr val="bg1"/>
                </a:solidFill>
                <a:latin typeface="..黑体UI-日本语"/>
              </a:rPr>
              <a:t>……</a:t>
            </a:r>
          </a:p>
          <a:p>
            <a:endParaRPr lang="zh-CN" altLang="en-US" dirty="0">
              <a:solidFill>
                <a:schemeClr val="bg1"/>
              </a:solidFill>
            </a:endParaRPr>
          </a:p>
        </p:txBody>
      </p:sp>
    </p:spTree>
    <p:extLst>
      <p:ext uri="{BB962C8B-B14F-4D97-AF65-F5344CB8AC3E}">
        <p14:creationId xmlns:p14="http://schemas.microsoft.com/office/powerpoint/2010/main" val="2315965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文本框 15">
            <a:extLst>
              <a:ext uri="{FF2B5EF4-FFF2-40B4-BE49-F238E27FC236}">
                <a16:creationId xmlns:a16="http://schemas.microsoft.com/office/drawing/2014/main" id="{E00B9BC6-F707-49DD-B925-8513A3E80475}"/>
              </a:ext>
            </a:extLst>
          </p:cNvPr>
          <p:cNvSpPr txBox="1"/>
          <p:nvPr/>
        </p:nvSpPr>
        <p:spPr>
          <a:xfrm>
            <a:off x="87254" y="34773"/>
            <a:ext cx="11985004" cy="1200329"/>
          </a:xfrm>
          <a:prstGeom prst="rect">
            <a:avLst/>
          </a:prstGeom>
          <a:noFill/>
        </p:spPr>
        <p:txBody>
          <a:bodyPr wrap="square">
            <a:spAutoFit/>
          </a:bodyPr>
          <a:lstStyle/>
          <a:p>
            <a:r>
              <a:rPr lang="en-US" altLang="zh-CN" sz="3600" b="1" dirty="0">
                <a:solidFill>
                  <a:srgbClr val="DA9A2E"/>
                </a:solidFill>
                <a:latin typeface="..黑体UI-日本语"/>
                <a:cs typeface="Times New Roman" panose="02020603050405020304" pitchFamily="18" charset="0"/>
              </a:rPr>
              <a:t>Term(Literal translation) General term(Literal translation)</a:t>
            </a:r>
          </a:p>
          <a:p>
            <a:r>
              <a:rPr lang="zh-CN" altLang="en-US" sz="3600" b="1" dirty="0">
                <a:solidFill>
                  <a:srgbClr val="DA9A2E"/>
                </a:solidFill>
                <a:latin typeface="..黑体UI-日本语"/>
                <a:cs typeface="Times New Roman" panose="02020603050405020304" pitchFamily="18" charset="0"/>
              </a:rPr>
              <a:t>专名直译  通名直译</a:t>
            </a:r>
            <a:endParaRPr lang="en-US" altLang="zh-CN" sz="3600" b="1" dirty="0">
              <a:solidFill>
                <a:srgbClr val="DA9A2E"/>
              </a:solidFill>
              <a:latin typeface="..黑体UI-日本语"/>
              <a:cs typeface="Times New Roman" panose="02020603050405020304" pitchFamily="18" charset="0"/>
            </a:endParaRPr>
          </a:p>
        </p:txBody>
      </p:sp>
      <p:sp>
        <p:nvSpPr>
          <p:cNvPr id="2" name="文本框 1">
            <a:extLst>
              <a:ext uri="{FF2B5EF4-FFF2-40B4-BE49-F238E27FC236}">
                <a16:creationId xmlns:a16="http://schemas.microsoft.com/office/drawing/2014/main" id="{55CE8AA3-82D3-4779-9223-216E213A250B}"/>
              </a:ext>
            </a:extLst>
          </p:cNvPr>
          <p:cNvSpPr txBox="1"/>
          <p:nvPr/>
        </p:nvSpPr>
        <p:spPr>
          <a:xfrm>
            <a:off x="1104985" y="1752599"/>
            <a:ext cx="9949542" cy="2062103"/>
          </a:xfrm>
          <a:prstGeom prst="rect">
            <a:avLst/>
          </a:prstGeom>
          <a:noFill/>
        </p:spPr>
        <p:txBody>
          <a:bodyPr wrap="square" rtlCol="0">
            <a:spAutoFit/>
          </a:bodyPr>
          <a:lstStyle/>
          <a:p>
            <a:r>
              <a:rPr lang="zh-CN" altLang="en-US" sz="3200" dirty="0">
                <a:solidFill>
                  <a:schemeClr val="bg1"/>
                </a:solidFill>
                <a:latin typeface="..黑体UI-日本语"/>
              </a:rPr>
              <a:t>紫金山           </a:t>
            </a:r>
            <a:r>
              <a:rPr lang="en-US" altLang="zh-CN" sz="3200" dirty="0">
                <a:solidFill>
                  <a:schemeClr val="bg1"/>
                </a:solidFill>
                <a:latin typeface="..黑体UI-日本语"/>
              </a:rPr>
              <a:t>Purple (Golden)  Mountain</a:t>
            </a:r>
          </a:p>
          <a:p>
            <a:r>
              <a:rPr lang="zh-CN" altLang="en-US" sz="3200" dirty="0">
                <a:solidFill>
                  <a:schemeClr val="bg1"/>
                </a:solidFill>
                <a:latin typeface="..黑体UI-日本语"/>
              </a:rPr>
              <a:t>牛首山           </a:t>
            </a:r>
            <a:r>
              <a:rPr lang="en-US" altLang="zh-CN" sz="3200" dirty="0">
                <a:solidFill>
                  <a:schemeClr val="bg1"/>
                </a:solidFill>
                <a:latin typeface="..黑体UI-日本语"/>
              </a:rPr>
              <a:t>the  Ox  Horn  Mountain</a:t>
            </a:r>
          </a:p>
          <a:p>
            <a:r>
              <a:rPr lang="zh-CN" altLang="en-US" sz="3200" dirty="0">
                <a:solidFill>
                  <a:schemeClr val="bg1"/>
                </a:solidFill>
                <a:latin typeface="..黑体UI-日本语"/>
              </a:rPr>
              <a:t>九龙山           </a:t>
            </a:r>
            <a:r>
              <a:rPr lang="en-US" altLang="zh-CN" sz="3200" dirty="0">
                <a:solidFill>
                  <a:schemeClr val="bg1"/>
                </a:solidFill>
                <a:latin typeface="..黑体UI-日本语"/>
              </a:rPr>
              <a:t>the Nine Dragon Hill</a:t>
            </a:r>
          </a:p>
          <a:p>
            <a:r>
              <a:rPr lang="en-US" altLang="zh-CN" sz="3200" dirty="0">
                <a:solidFill>
                  <a:schemeClr val="bg1"/>
                </a:solidFill>
                <a:latin typeface="..黑体UI-日本语"/>
              </a:rPr>
              <a:t>…… </a:t>
            </a:r>
            <a:endParaRPr lang="zh-CN" altLang="en-US" sz="3200" dirty="0">
              <a:solidFill>
                <a:schemeClr val="bg1"/>
              </a:solidFill>
              <a:latin typeface="..黑体UI-日本语"/>
            </a:endParaRPr>
          </a:p>
        </p:txBody>
      </p:sp>
    </p:spTree>
    <p:extLst>
      <p:ext uri="{BB962C8B-B14F-4D97-AF65-F5344CB8AC3E}">
        <p14:creationId xmlns:p14="http://schemas.microsoft.com/office/powerpoint/2010/main" val="15627599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a:extLst>
              <a:ext uri="{FF2B5EF4-FFF2-40B4-BE49-F238E27FC236}">
                <a16:creationId xmlns:a16="http://schemas.microsoft.com/office/drawing/2014/main" id="{57D40EB5-3C55-4D83-B392-0058149993C8}"/>
              </a:ext>
            </a:extLst>
          </p:cNvPr>
          <p:cNvSpPr txBox="1"/>
          <p:nvPr/>
        </p:nvSpPr>
        <p:spPr>
          <a:xfrm>
            <a:off x="4861489" y="2674331"/>
            <a:ext cx="2469021" cy="1015663"/>
          </a:xfrm>
          <a:prstGeom prst="rect">
            <a:avLst/>
          </a:prstGeom>
          <a:noFill/>
        </p:spPr>
        <p:txBody>
          <a:bodyPr wrap="square" rtlCol="0">
            <a:spAutoFit/>
          </a:bodyPr>
          <a:lstStyle/>
          <a:p>
            <a:pPr algn="ctr"/>
            <a:r>
              <a:rPr lang="en-US" altLang="zh-CN" sz="6000" dirty="0">
                <a:solidFill>
                  <a:schemeClr val="bg1"/>
                </a:solidFill>
                <a:latin typeface="Abhaya Libre" panose="02000503000000000000" pitchFamily="2" charset="0"/>
                <a:ea typeface="..黑体UI-韩语" panose="02000000000000000000" pitchFamily="2" charset="-128"/>
                <a:cs typeface="Abhaya Libre" panose="02000503000000000000" pitchFamily="2" charset="0"/>
              </a:rPr>
              <a:t>Thanks!</a:t>
            </a:r>
            <a:endParaRPr lang="zh-CN" altLang="en-US" sz="6000" dirty="0">
              <a:solidFill>
                <a:schemeClr val="bg1"/>
              </a:solidFill>
              <a:latin typeface="Abhaya Libre" panose="02000503000000000000" pitchFamily="2" charset="0"/>
              <a:ea typeface="..黑体UI-韩语" panose="02000000000000000000" pitchFamily="2" charset="-128"/>
              <a:cs typeface="Abhaya Libre" panose="02000503000000000000" pitchFamily="2" charset="0"/>
            </a:endParaRPr>
          </a:p>
        </p:txBody>
      </p:sp>
    </p:spTree>
    <p:extLst>
      <p:ext uri="{BB962C8B-B14F-4D97-AF65-F5344CB8AC3E}">
        <p14:creationId xmlns:p14="http://schemas.microsoft.com/office/powerpoint/2010/main" val="40718426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a:extLst>
              <a:ext uri="{FF2B5EF4-FFF2-40B4-BE49-F238E27FC236}">
                <a16:creationId xmlns:a16="http://schemas.microsoft.com/office/drawing/2014/main" id="{BC032B67-64A1-4AC7-90B3-BCFED5CC46E6}"/>
              </a:ext>
            </a:extLst>
          </p:cNvPr>
          <p:cNvGrpSpPr/>
          <p:nvPr/>
        </p:nvGrpSpPr>
        <p:grpSpPr>
          <a:xfrm>
            <a:off x="2215180" y="1722601"/>
            <a:ext cx="1009650" cy="3730072"/>
            <a:chOff x="1564764" y="1294973"/>
            <a:chExt cx="1009650" cy="3730072"/>
          </a:xfrm>
        </p:grpSpPr>
        <p:sp>
          <p:nvSpPr>
            <p:cNvPr id="11" name="Oval 10">
              <a:extLst>
                <a:ext uri="{FF2B5EF4-FFF2-40B4-BE49-F238E27FC236}">
                  <a16:creationId xmlns:a16="http://schemas.microsoft.com/office/drawing/2014/main" id="{9BFF5A81-9CD6-4EB4-857B-D71367CDB3DB}"/>
                </a:ext>
              </a:extLst>
            </p:cNvPr>
            <p:cNvSpPr/>
            <p:nvPr/>
          </p:nvSpPr>
          <p:spPr>
            <a:xfrm>
              <a:off x="1564765" y="1294973"/>
              <a:ext cx="1009649" cy="1009649"/>
            </a:xfrm>
            <a:prstGeom prst="ellipse">
              <a:avLst/>
            </a:prstGeom>
            <a:solidFill>
              <a:schemeClr val="accent4">
                <a:lumMod val="75000"/>
              </a:schemeClr>
            </a:solidFill>
            <a:ln w="25400">
              <a:solidFill>
                <a:srgbClr val="FD91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黑体UI-日本语"/>
                </a:rPr>
                <a:t>1</a:t>
              </a:r>
            </a:p>
          </p:txBody>
        </p:sp>
        <p:sp>
          <p:nvSpPr>
            <p:cNvPr id="52" name="Oval 51">
              <a:extLst>
                <a:ext uri="{FF2B5EF4-FFF2-40B4-BE49-F238E27FC236}">
                  <a16:creationId xmlns:a16="http://schemas.microsoft.com/office/drawing/2014/main" id="{948EC13C-3342-4A8D-B8A5-4BEE9F0686F9}"/>
                </a:ext>
              </a:extLst>
            </p:cNvPr>
            <p:cNvSpPr/>
            <p:nvPr/>
          </p:nvSpPr>
          <p:spPr>
            <a:xfrm>
              <a:off x="1564765" y="2640129"/>
              <a:ext cx="1009649" cy="1009649"/>
            </a:xfrm>
            <a:prstGeom prst="ellipse">
              <a:avLst/>
            </a:prstGeom>
            <a:solidFill>
              <a:schemeClr val="accent4">
                <a:lumMod val="75000"/>
              </a:schemeClr>
            </a:solidFill>
            <a:ln w="25400">
              <a:solidFill>
                <a:srgbClr val="FD91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黑体UI-日本语"/>
                </a:rPr>
                <a:t>2</a:t>
              </a:r>
            </a:p>
          </p:txBody>
        </p:sp>
        <p:sp>
          <p:nvSpPr>
            <p:cNvPr id="26" name="Oval 51">
              <a:extLst>
                <a:ext uri="{FF2B5EF4-FFF2-40B4-BE49-F238E27FC236}">
                  <a16:creationId xmlns:a16="http://schemas.microsoft.com/office/drawing/2014/main" id="{4726F2EB-3815-4565-9FDA-0ABCE5896A8C}"/>
                </a:ext>
              </a:extLst>
            </p:cNvPr>
            <p:cNvSpPr/>
            <p:nvPr/>
          </p:nvSpPr>
          <p:spPr>
            <a:xfrm>
              <a:off x="1564764" y="4015396"/>
              <a:ext cx="1009649" cy="1009649"/>
            </a:xfrm>
            <a:prstGeom prst="ellipse">
              <a:avLst/>
            </a:prstGeom>
            <a:solidFill>
              <a:schemeClr val="accent4">
                <a:lumMod val="75000"/>
              </a:schemeClr>
            </a:solidFill>
            <a:ln w="25400">
              <a:solidFill>
                <a:srgbClr val="FD91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黑体UI-日本语"/>
                </a:rPr>
                <a:t>3</a:t>
              </a:r>
            </a:p>
          </p:txBody>
        </p:sp>
      </p:grpSp>
      <p:sp>
        <p:nvSpPr>
          <p:cNvPr id="18" name="文本框 17">
            <a:extLst>
              <a:ext uri="{FF2B5EF4-FFF2-40B4-BE49-F238E27FC236}">
                <a16:creationId xmlns:a16="http://schemas.microsoft.com/office/drawing/2014/main" id="{CE6066AC-67B2-4538-A3D4-58944418AD4D}"/>
              </a:ext>
            </a:extLst>
          </p:cNvPr>
          <p:cNvSpPr txBox="1"/>
          <p:nvPr/>
        </p:nvSpPr>
        <p:spPr>
          <a:xfrm>
            <a:off x="183809" y="149731"/>
            <a:ext cx="3041021" cy="923330"/>
          </a:xfrm>
          <a:prstGeom prst="rect">
            <a:avLst/>
          </a:prstGeom>
          <a:noFill/>
        </p:spPr>
        <p:txBody>
          <a:bodyPr wrap="square" rtlCol="0">
            <a:spAutoFit/>
          </a:bodyPr>
          <a:lstStyle/>
          <a:p>
            <a:r>
              <a:rPr lang="en-US" altLang="zh-CN" sz="5400" b="1" dirty="0">
                <a:solidFill>
                  <a:schemeClr val="bg1"/>
                </a:solidFill>
                <a:latin typeface="..黑体UI-日本语"/>
                <a:ea typeface="..黑体UI-韩语" panose="02000000000000000000" pitchFamily="2" charset="-128"/>
                <a:cs typeface="Times New Roman" panose="02020603050405020304" pitchFamily="18" charset="0"/>
              </a:rPr>
              <a:t>Contents</a:t>
            </a:r>
          </a:p>
        </p:txBody>
      </p:sp>
      <p:sp>
        <p:nvSpPr>
          <p:cNvPr id="19" name="TextBox 46">
            <a:extLst>
              <a:ext uri="{FF2B5EF4-FFF2-40B4-BE49-F238E27FC236}">
                <a16:creationId xmlns:a16="http://schemas.microsoft.com/office/drawing/2014/main" id="{9F858318-A885-43AA-8852-810CF7712902}"/>
              </a:ext>
            </a:extLst>
          </p:cNvPr>
          <p:cNvSpPr txBox="1"/>
          <p:nvPr/>
        </p:nvSpPr>
        <p:spPr>
          <a:xfrm>
            <a:off x="4155933" y="3518152"/>
            <a:ext cx="5120279" cy="435440"/>
          </a:xfrm>
          <a:prstGeom prst="rect">
            <a:avLst/>
          </a:prstGeom>
          <a:noFill/>
        </p:spPr>
        <p:txBody>
          <a:bodyPr wrap="square" numCol="1" spcCol="457200" rtlCol="0">
            <a:spAutoFit/>
          </a:bodyPr>
          <a:lstStyle/>
          <a:p>
            <a:pPr algn="ctr">
              <a:lnSpc>
                <a:spcPts val="2300"/>
              </a:lnSpc>
            </a:pPr>
            <a:r>
              <a:rPr lang="en-US" altLang="zh-CN" sz="3600" b="1" dirty="0">
                <a:solidFill>
                  <a:schemeClr val="bg1"/>
                </a:solidFill>
                <a:latin typeface="..黑体UI-日本语"/>
                <a:ea typeface="..黑体UI-韩语" panose="02000000000000000000" pitchFamily="2" charset="-128"/>
                <a:cs typeface="Times New Roman" panose="02020603050405020304" pitchFamily="18" charset="0"/>
                <a:sym typeface="+mn-ea"/>
              </a:rPr>
              <a:t>Scenic Spots in Nanjing</a:t>
            </a:r>
            <a:endParaRPr lang="en-US" altLang="zh-CN" sz="3600" b="1" dirty="0">
              <a:solidFill>
                <a:schemeClr val="bg1"/>
              </a:solidFill>
              <a:latin typeface="..黑体UI-日本语"/>
              <a:ea typeface="..黑体UI-韩语" panose="02000000000000000000" pitchFamily="2" charset="-128"/>
              <a:cs typeface="Times New Roman" panose="02020603050405020304" pitchFamily="18" charset="0"/>
            </a:endParaRPr>
          </a:p>
        </p:txBody>
      </p:sp>
      <p:sp>
        <p:nvSpPr>
          <p:cNvPr id="20" name="TextBox 46">
            <a:extLst>
              <a:ext uri="{FF2B5EF4-FFF2-40B4-BE49-F238E27FC236}">
                <a16:creationId xmlns:a16="http://schemas.microsoft.com/office/drawing/2014/main" id="{55A009D8-3F58-4DDA-BD7E-E176236509FE}"/>
              </a:ext>
            </a:extLst>
          </p:cNvPr>
          <p:cNvSpPr txBox="1"/>
          <p:nvPr/>
        </p:nvSpPr>
        <p:spPr>
          <a:xfrm>
            <a:off x="4048489" y="4915337"/>
            <a:ext cx="3821971" cy="435440"/>
          </a:xfrm>
          <a:prstGeom prst="rect">
            <a:avLst/>
          </a:prstGeom>
          <a:noFill/>
        </p:spPr>
        <p:txBody>
          <a:bodyPr wrap="square" numCol="1" spcCol="457200" rtlCol="0">
            <a:spAutoFit/>
          </a:bodyPr>
          <a:lstStyle/>
          <a:p>
            <a:pPr algn="ctr">
              <a:lnSpc>
                <a:spcPts val="2300"/>
              </a:lnSpc>
            </a:pPr>
            <a:r>
              <a:rPr lang="en-US" altLang="zh-CN" sz="3600" b="1" dirty="0">
                <a:solidFill>
                  <a:schemeClr val="bg1"/>
                </a:solidFill>
                <a:latin typeface="..黑体UI-日本语"/>
                <a:ea typeface="..黑体UI-韩语" panose="02000000000000000000" pitchFamily="2" charset="-128"/>
                <a:cs typeface="Times New Roman" panose="02020603050405020304" pitchFamily="18" charset="0"/>
                <a:sym typeface="+mn-ea"/>
              </a:rPr>
              <a:t>The Translation</a:t>
            </a:r>
            <a:endParaRPr lang="en-US" altLang="zh-CN" sz="3600" b="1" dirty="0">
              <a:solidFill>
                <a:schemeClr val="bg1"/>
              </a:solidFill>
              <a:latin typeface="..黑体UI-日本语"/>
              <a:ea typeface="..黑体UI-韩语" panose="02000000000000000000" pitchFamily="2" charset="-128"/>
              <a:cs typeface="Times New Roman" panose="02020603050405020304" pitchFamily="18" charset="0"/>
            </a:endParaRPr>
          </a:p>
        </p:txBody>
      </p:sp>
      <p:sp>
        <p:nvSpPr>
          <p:cNvPr id="22" name="TextBox 46">
            <a:extLst>
              <a:ext uri="{FF2B5EF4-FFF2-40B4-BE49-F238E27FC236}">
                <a16:creationId xmlns:a16="http://schemas.microsoft.com/office/drawing/2014/main" id="{105A5EBA-3A31-412D-9734-4383F91FEB61}"/>
              </a:ext>
            </a:extLst>
          </p:cNvPr>
          <p:cNvSpPr txBox="1"/>
          <p:nvPr/>
        </p:nvSpPr>
        <p:spPr>
          <a:xfrm>
            <a:off x="4155933" y="2120967"/>
            <a:ext cx="6560515" cy="435440"/>
          </a:xfrm>
          <a:prstGeom prst="rect">
            <a:avLst/>
          </a:prstGeom>
          <a:noFill/>
        </p:spPr>
        <p:txBody>
          <a:bodyPr wrap="square" numCol="1" spcCol="457200" rtlCol="0">
            <a:spAutoFit/>
          </a:bodyPr>
          <a:lstStyle/>
          <a:p>
            <a:pPr algn="ctr">
              <a:lnSpc>
                <a:spcPts val="2300"/>
              </a:lnSpc>
            </a:pPr>
            <a:r>
              <a:rPr lang="en-US" altLang="zh-CN" sz="3600" b="1" dirty="0">
                <a:solidFill>
                  <a:schemeClr val="bg1"/>
                </a:solidFill>
                <a:latin typeface="..黑体UI-日本语"/>
                <a:ea typeface="..黑体UI-韩语" panose="02000000000000000000" pitchFamily="2" charset="-128"/>
                <a:cs typeface="Times New Roman" panose="02020603050405020304" pitchFamily="18" charset="0"/>
                <a:sym typeface="+mn-ea"/>
              </a:rPr>
              <a:t>A Brief Introduction to Nanjing</a:t>
            </a:r>
            <a:endParaRPr lang="en-US" altLang="zh-CN" sz="3600" b="1" dirty="0">
              <a:solidFill>
                <a:schemeClr val="bg1"/>
              </a:solidFill>
              <a:latin typeface="..黑体UI-日本语"/>
              <a:ea typeface="..黑体UI-韩语" panose="02000000000000000000" pitchFamily="2" charset="-128"/>
              <a:cs typeface="Times New Roman" panose="02020603050405020304" pitchFamily="18" charset="0"/>
            </a:endParaRPr>
          </a:p>
        </p:txBody>
      </p:sp>
    </p:spTree>
    <p:extLst>
      <p:ext uri="{BB962C8B-B14F-4D97-AF65-F5344CB8AC3E}">
        <p14:creationId xmlns:p14="http://schemas.microsoft.com/office/powerpoint/2010/main" val="35638748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86650FD3-0DC6-4ED8-BB37-0728226273BD}"/>
              </a:ext>
            </a:extLst>
          </p:cNvPr>
          <p:cNvSpPr/>
          <p:nvPr/>
        </p:nvSpPr>
        <p:spPr>
          <a:xfrm>
            <a:off x="3455877" y="1616294"/>
            <a:ext cx="8649037" cy="2656581"/>
          </a:xfrm>
          <a:prstGeom prst="rect">
            <a:avLst/>
          </a:prstGeom>
          <a:solidFill>
            <a:srgbClr val="DA9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974B501A-A70D-4DA0-B036-42779E53D1F6}"/>
              </a:ext>
            </a:extLst>
          </p:cNvPr>
          <p:cNvSpPr/>
          <p:nvPr/>
        </p:nvSpPr>
        <p:spPr>
          <a:xfrm>
            <a:off x="0" y="1230085"/>
            <a:ext cx="3542963" cy="3429000"/>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E94E7D3B-8EBA-4783-BE7A-1208D63A330C}"/>
              </a:ext>
            </a:extLst>
          </p:cNvPr>
          <p:cNvSpPr txBox="1"/>
          <p:nvPr/>
        </p:nvSpPr>
        <p:spPr>
          <a:xfrm>
            <a:off x="3715923" y="2343190"/>
            <a:ext cx="8388991"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A Brief  Introduction to Nanjing</a:t>
            </a:r>
            <a:endParaRPr lang="zh-CN" altLang="en-US" sz="4800" b="1" dirty="0">
              <a:solidFill>
                <a:schemeClr val="bg1"/>
              </a:solidFill>
              <a:latin typeface="..黑体UI-日本语"/>
              <a:cs typeface="Times New Roman" panose="02020603050405020304" pitchFamily="18" charset="0"/>
            </a:endParaRPr>
          </a:p>
        </p:txBody>
      </p:sp>
      <p:sp>
        <p:nvSpPr>
          <p:cNvPr id="18" name="文本框 17">
            <a:extLst>
              <a:ext uri="{FF2B5EF4-FFF2-40B4-BE49-F238E27FC236}">
                <a16:creationId xmlns:a16="http://schemas.microsoft.com/office/drawing/2014/main" id="{B75384E6-1486-441E-8D8B-EFE34D37A5B7}"/>
              </a:ext>
            </a:extLst>
          </p:cNvPr>
          <p:cNvSpPr txBox="1"/>
          <p:nvPr/>
        </p:nvSpPr>
        <p:spPr>
          <a:xfrm>
            <a:off x="433075" y="2343190"/>
            <a:ext cx="2589727"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Part 1</a:t>
            </a:r>
            <a:endParaRPr lang="zh-CN" altLang="en-US" sz="4800" b="1" dirty="0">
              <a:solidFill>
                <a:schemeClr val="bg1"/>
              </a:solidFill>
              <a:latin typeface="..黑体UI-日本语"/>
              <a:cs typeface="Times New Roman" panose="02020603050405020304" pitchFamily="18" charset="0"/>
            </a:endParaRPr>
          </a:p>
        </p:txBody>
      </p:sp>
    </p:spTree>
    <p:extLst>
      <p:ext uri="{BB962C8B-B14F-4D97-AF65-F5344CB8AC3E}">
        <p14:creationId xmlns:p14="http://schemas.microsoft.com/office/powerpoint/2010/main" val="40880570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03C1BB0D-656F-4BF5-96E8-D4532FD9B5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51176" y="300146"/>
            <a:ext cx="4554539" cy="3049988"/>
          </a:xfrm>
          <a:prstGeom prst="rect">
            <a:avLst/>
          </a:prstGeom>
        </p:spPr>
      </p:pic>
      <p:pic>
        <p:nvPicPr>
          <p:cNvPr id="8" name="图片 7">
            <a:extLst>
              <a:ext uri="{FF2B5EF4-FFF2-40B4-BE49-F238E27FC236}">
                <a16:creationId xmlns:a16="http://schemas.microsoft.com/office/drawing/2014/main" id="{A1D1A474-5AAC-4551-BED5-051EA71F84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1176" y="3507867"/>
            <a:ext cx="4554539" cy="3049988"/>
          </a:xfrm>
          <a:prstGeom prst="rect">
            <a:avLst/>
          </a:prstGeom>
        </p:spPr>
      </p:pic>
      <p:sp>
        <p:nvSpPr>
          <p:cNvPr id="23" name="文本框 22">
            <a:extLst>
              <a:ext uri="{FF2B5EF4-FFF2-40B4-BE49-F238E27FC236}">
                <a16:creationId xmlns:a16="http://schemas.microsoft.com/office/drawing/2014/main" id="{D7E8A4DE-0F44-4CCD-8A7F-DED320CAA462}"/>
              </a:ext>
            </a:extLst>
          </p:cNvPr>
          <p:cNvSpPr txBox="1"/>
          <p:nvPr/>
        </p:nvSpPr>
        <p:spPr>
          <a:xfrm>
            <a:off x="405573" y="1103130"/>
            <a:ext cx="6661685" cy="1815882"/>
          </a:xfrm>
          <a:prstGeom prst="rect">
            <a:avLst/>
          </a:prstGeom>
          <a:noFill/>
        </p:spPr>
        <p:txBody>
          <a:bodyPr wrap="square">
            <a:spAutoFit/>
          </a:bodyPr>
          <a:lstStyle/>
          <a:p>
            <a:r>
              <a:rPr lang="en-US" altLang="zh-CN" sz="2800" b="1" dirty="0">
                <a:solidFill>
                  <a:schemeClr val="bg1"/>
                </a:solidFill>
                <a:latin typeface="..黑体UI-日本语"/>
                <a:ea typeface="..黑体UI-韩语" panose="02000000000000000000" pitchFamily="2" charset="-128"/>
                <a:cs typeface="Times New Roman" panose="02020603050405020304" pitchFamily="18" charset="0"/>
              </a:rPr>
              <a:t>The 2,548-square-mile city of Nanjing is the capital of China’s eastern Jiangsu Province, and lies about 200 miles inland from Shanghai and the sea. </a:t>
            </a:r>
            <a:endParaRPr lang="zh-CN" altLang="en-US" sz="2800" b="1" dirty="0">
              <a:solidFill>
                <a:schemeClr val="bg1"/>
              </a:solidFill>
              <a:latin typeface="..黑体UI-日本语"/>
              <a:cs typeface="Times New Roman" panose="02020603050405020304" pitchFamily="18" charset="0"/>
            </a:endParaRPr>
          </a:p>
        </p:txBody>
      </p:sp>
      <p:sp>
        <p:nvSpPr>
          <p:cNvPr id="24" name="文本框 23">
            <a:extLst>
              <a:ext uri="{FF2B5EF4-FFF2-40B4-BE49-F238E27FC236}">
                <a16:creationId xmlns:a16="http://schemas.microsoft.com/office/drawing/2014/main" id="{CD6A5671-5DE6-4508-8CC7-5C6B6193C5A3}"/>
              </a:ext>
            </a:extLst>
          </p:cNvPr>
          <p:cNvSpPr txBox="1"/>
          <p:nvPr/>
        </p:nvSpPr>
        <p:spPr>
          <a:xfrm>
            <a:off x="405573" y="4050670"/>
            <a:ext cx="6332743" cy="1384995"/>
          </a:xfrm>
          <a:prstGeom prst="rect">
            <a:avLst/>
          </a:prstGeom>
          <a:noFill/>
        </p:spPr>
        <p:txBody>
          <a:bodyPr wrap="square">
            <a:spAutoFit/>
          </a:bodyPr>
          <a:lstStyle/>
          <a:p>
            <a:r>
              <a:rPr lang="en-US" altLang="zh-CN" sz="2800" b="1" dirty="0">
                <a:solidFill>
                  <a:schemeClr val="bg1"/>
                </a:solidFill>
                <a:latin typeface="..黑体UI-日本语"/>
                <a:ea typeface="..黑体UI-韩语" panose="02000000000000000000" pitchFamily="2" charset="-128"/>
                <a:cs typeface="Times New Roman" panose="02020603050405020304" pitchFamily="18" charset="0"/>
              </a:rPr>
              <a:t>Nanjing is located in hills area of lower reaches of Yangtze River, encircled by rivers and majestic mountains.</a:t>
            </a:r>
          </a:p>
        </p:txBody>
      </p:sp>
      <p:sp>
        <p:nvSpPr>
          <p:cNvPr id="29" name="矩形 28">
            <a:extLst>
              <a:ext uri="{FF2B5EF4-FFF2-40B4-BE49-F238E27FC236}">
                <a16:creationId xmlns:a16="http://schemas.microsoft.com/office/drawing/2014/main" id="{3DEF53BD-53C3-493C-A967-641D77221595}"/>
              </a:ext>
            </a:extLst>
          </p:cNvPr>
          <p:cNvSpPr/>
          <p:nvPr/>
        </p:nvSpPr>
        <p:spPr>
          <a:xfrm>
            <a:off x="0" y="0"/>
            <a:ext cx="739896" cy="777433"/>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5" name="文本框 24">
            <a:extLst>
              <a:ext uri="{FF2B5EF4-FFF2-40B4-BE49-F238E27FC236}">
                <a16:creationId xmlns:a16="http://schemas.microsoft.com/office/drawing/2014/main" id="{44F8460B-8DEA-4065-9586-D08CC14AABB6}"/>
              </a:ext>
            </a:extLst>
          </p:cNvPr>
          <p:cNvSpPr txBox="1"/>
          <p:nvPr/>
        </p:nvSpPr>
        <p:spPr>
          <a:xfrm>
            <a:off x="101213" y="69547"/>
            <a:ext cx="5085039" cy="707886"/>
          </a:xfrm>
          <a:prstGeom prst="rect">
            <a:avLst/>
          </a:prstGeom>
          <a:noFill/>
        </p:spPr>
        <p:txBody>
          <a:bodyPr wrap="square">
            <a:spAutoFit/>
          </a:bodyPr>
          <a:lstStyle/>
          <a:p>
            <a:r>
              <a:rPr lang="en-US" altLang="zh-CN" sz="4000" b="1" dirty="0">
                <a:solidFill>
                  <a:srgbClr val="DA9A2E"/>
                </a:solidFill>
                <a:latin typeface="..黑体UI-日本语"/>
                <a:cs typeface="Times New Roman" panose="02020603050405020304" pitchFamily="18" charset="0"/>
              </a:rPr>
              <a:t>A Brief Introduction</a:t>
            </a:r>
            <a:endParaRPr lang="zh-CN" altLang="en-US" sz="4000" b="1" dirty="0">
              <a:solidFill>
                <a:srgbClr val="DA9A2E"/>
              </a:solidFill>
              <a:latin typeface="..黑体UI-日本语"/>
              <a:cs typeface="Times New Roman" panose="02020603050405020304" pitchFamily="18" charset="0"/>
            </a:endParaRPr>
          </a:p>
        </p:txBody>
      </p:sp>
    </p:spTree>
    <p:extLst>
      <p:ext uri="{BB962C8B-B14F-4D97-AF65-F5344CB8AC3E}">
        <p14:creationId xmlns:p14="http://schemas.microsoft.com/office/powerpoint/2010/main" val="27850287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id="{86650FD3-0DC6-4ED8-BB37-0728226273BD}"/>
              </a:ext>
            </a:extLst>
          </p:cNvPr>
          <p:cNvSpPr/>
          <p:nvPr/>
        </p:nvSpPr>
        <p:spPr>
          <a:xfrm>
            <a:off x="3455877" y="1616294"/>
            <a:ext cx="8649037" cy="2656581"/>
          </a:xfrm>
          <a:prstGeom prst="rect">
            <a:avLst/>
          </a:prstGeom>
          <a:solidFill>
            <a:srgbClr val="DA9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id="{974B501A-A70D-4DA0-B036-42779E53D1F6}"/>
              </a:ext>
            </a:extLst>
          </p:cNvPr>
          <p:cNvSpPr/>
          <p:nvPr/>
        </p:nvSpPr>
        <p:spPr>
          <a:xfrm>
            <a:off x="0" y="1230085"/>
            <a:ext cx="3542963" cy="3429000"/>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E94E7D3B-8EBA-4783-BE7A-1208D63A330C}"/>
              </a:ext>
            </a:extLst>
          </p:cNvPr>
          <p:cNvSpPr txBox="1"/>
          <p:nvPr/>
        </p:nvSpPr>
        <p:spPr>
          <a:xfrm>
            <a:off x="3715923" y="2343190"/>
            <a:ext cx="8388991"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Scenic Spots in Nanjing</a:t>
            </a:r>
            <a:endParaRPr lang="zh-CN" altLang="en-US" sz="4800" b="1" dirty="0">
              <a:solidFill>
                <a:schemeClr val="bg1"/>
              </a:solidFill>
              <a:latin typeface="..黑体UI-日本语"/>
              <a:cs typeface="Times New Roman" panose="02020603050405020304" pitchFamily="18" charset="0"/>
            </a:endParaRPr>
          </a:p>
        </p:txBody>
      </p:sp>
      <p:sp>
        <p:nvSpPr>
          <p:cNvPr id="18" name="文本框 17">
            <a:extLst>
              <a:ext uri="{FF2B5EF4-FFF2-40B4-BE49-F238E27FC236}">
                <a16:creationId xmlns:a16="http://schemas.microsoft.com/office/drawing/2014/main" id="{B75384E6-1486-441E-8D8B-EFE34D37A5B7}"/>
              </a:ext>
            </a:extLst>
          </p:cNvPr>
          <p:cNvSpPr txBox="1"/>
          <p:nvPr/>
        </p:nvSpPr>
        <p:spPr>
          <a:xfrm>
            <a:off x="433075" y="2343190"/>
            <a:ext cx="2589727" cy="1085810"/>
          </a:xfrm>
          <a:prstGeom prst="rect">
            <a:avLst/>
          </a:prstGeom>
          <a:noFill/>
        </p:spPr>
        <p:txBody>
          <a:bodyPr wrap="square" rtlCol="0" anchor="t">
            <a:spAutoFit/>
          </a:bodyPr>
          <a:lstStyle/>
          <a:p>
            <a:pPr algn="ctr" fontAlgn="auto">
              <a:lnSpc>
                <a:spcPct val="150000"/>
              </a:lnSpc>
            </a:pPr>
            <a:r>
              <a:rPr lang="en-US" altLang="zh-CN" sz="4800" b="1" dirty="0">
                <a:solidFill>
                  <a:schemeClr val="bg1"/>
                </a:solidFill>
                <a:latin typeface="..黑体UI-日本语"/>
                <a:ea typeface="..黑体UI-韩语" panose="02000000000000000000" pitchFamily="2" charset="-128"/>
                <a:cs typeface="Times New Roman" panose="02020603050405020304" pitchFamily="18" charset="0"/>
              </a:rPr>
              <a:t>Part 2</a:t>
            </a:r>
            <a:endParaRPr lang="zh-CN" altLang="en-US" sz="4800" b="1" dirty="0">
              <a:solidFill>
                <a:schemeClr val="bg1"/>
              </a:solidFill>
              <a:latin typeface="..黑体UI-日本语"/>
              <a:cs typeface="Times New Roman" panose="02020603050405020304" pitchFamily="18" charset="0"/>
            </a:endParaRPr>
          </a:p>
        </p:txBody>
      </p:sp>
    </p:spTree>
    <p:extLst>
      <p:ext uri="{BB962C8B-B14F-4D97-AF65-F5344CB8AC3E}">
        <p14:creationId xmlns:p14="http://schemas.microsoft.com/office/powerpoint/2010/main" val="24913779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EA8C88D3-7E30-4B39-A371-D600B898BEFA}"/>
              </a:ext>
            </a:extLst>
          </p:cNvPr>
          <p:cNvSpPr/>
          <p:nvPr/>
        </p:nvSpPr>
        <p:spPr>
          <a:xfrm>
            <a:off x="0" y="0"/>
            <a:ext cx="739896" cy="777433"/>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文本框 14">
            <a:extLst>
              <a:ext uri="{FF2B5EF4-FFF2-40B4-BE49-F238E27FC236}">
                <a16:creationId xmlns:a16="http://schemas.microsoft.com/office/drawing/2014/main" id="{BC61C576-7CA8-44E8-924A-9429AC9300A8}"/>
              </a:ext>
            </a:extLst>
          </p:cNvPr>
          <p:cNvSpPr txBox="1"/>
          <p:nvPr/>
        </p:nvSpPr>
        <p:spPr>
          <a:xfrm>
            <a:off x="244305" y="842889"/>
            <a:ext cx="11703389" cy="5021055"/>
          </a:xfrm>
          <a:prstGeom prst="rect">
            <a:avLst/>
          </a:prstGeom>
          <a:noFill/>
        </p:spPr>
        <p:txBody>
          <a:bodyPr wrap="square" rtlCol="0" anchor="t">
            <a:spAutoFit/>
          </a:bodyPr>
          <a:lstStyle/>
          <a:p>
            <a:pPr marL="342900" indent="-342900" fontAlgn="auto">
              <a:lnSpc>
                <a:spcPct val="150000"/>
              </a:lnSpc>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Towering in the eastern suburb of Nanjing, Zijin Mountain has been known as one of the four most famous mountains in Southern China. It got its name because purple clouds can often be seen at the top of the mountain. The mountain is not only very beautiful, but also rich in historical and cultural relics.</a:t>
            </a:r>
          </a:p>
          <a:p>
            <a:pPr marL="342900" indent="-342900" algn="l">
              <a:lnSpc>
                <a:spcPct val="150000"/>
              </a:lnSpc>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The steep and lofty Zijin Mountain is home to some famous places of interest of Nanjing. It is just like a huge dragon intending to fly.</a:t>
            </a:r>
          </a:p>
          <a:p>
            <a:pPr marL="342900" indent="-342900" algn="l">
              <a:lnSpc>
                <a:spcPct val="150000"/>
              </a:lnSpc>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Covered by verdant trees, Zijin Mountain is seven kilometers (4.3 miles) long from west to east and three kilometers (1.9 miles) wide from south to north. It’s an AAAAA-level Scenic Area of China as well as a demonstration base of China's ecological culture.</a:t>
            </a:r>
          </a:p>
        </p:txBody>
      </p:sp>
      <p:sp>
        <p:nvSpPr>
          <p:cNvPr id="20" name="文本框 19">
            <a:extLst>
              <a:ext uri="{FF2B5EF4-FFF2-40B4-BE49-F238E27FC236}">
                <a16:creationId xmlns:a16="http://schemas.microsoft.com/office/drawing/2014/main" id="{897D9825-AAEF-4DD8-B2CB-1BAB175F60C3}"/>
              </a:ext>
            </a:extLst>
          </p:cNvPr>
          <p:cNvSpPr txBox="1"/>
          <p:nvPr/>
        </p:nvSpPr>
        <p:spPr>
          <a:xfrm>
            <a:off x="87253" y="34773"/>
            <a:ext cx="5085039" cy="707886"/>
          </a:xfrm>
          <a:prstGeom prst="rect">
            <a:avLst/>
          </a:prstGeom>
          <a:noFill/>
        </p:spPr>
        <p:txBody>
          <a:bodyPr wrap="square">
            <a:spAutoFit/>
          </a:bodyPr>
          <a:lstStyle/>
          <a:p>
            <a:r>
              <a:rPr lang="en-US" altLang="zh-CN" sz="4000" b="1" dirty="0">
                <a:solidFill>
                  <a:srgbClr val="DA9A2E"/>
                </a:solidFill>
                <a:latin typeface="..黑体UI-日本语"/>
                <a:cs typeface="Times New Roman" panose="02020603050405020304" pitchFamily="18" charset="0"/>
              </a:rPr>
              <a:t>Zijin Mountain</a:t>
            </a:r>
            <a:endParaRPr lang="zh-CN" altLang="en-US" sz="4000" b="1" dirty="0">
              <a:solidFill>
                <a:srgbClr val="DA9A2E"/>
              </a:solidFill>
              <a:latin typeface="..黑体UI-日本语"/>
              <a:cs typeface="Times New Roman" panose="02020603050405020304" pitchFamily="18" charset="0"/>
            </a:endParaRPr>
          </a:p>
        </p:txBody>
      </p:sp>
      <p:pic>
        <p:nvPicPr>
          <p:cNvPr id="3" name="图片 2">
            <a:extLst>
              <a:ext uri="{FF2B5EF4-FFF2-40B4-BE49-F238E27FC236}">
                <a16:creationId xmlns:a16="http://schemas.microsoft.com/office/drawing/2014/main" id="{DD66179A-8290-4DB1-9D01-833CF73EB9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291" y="1485307"/>
            <a:ext cx="6306624" cy="3736218"/>
          </a:xfrm>
          <a:prstGeom prst="rect">
            <a:avLst/>
          </a:prstGeom>
        </p:spPr>
      </p:pic>
    </p:spTree>
    <p:extLst>
      <p:ext uri="{BB962C8B-B14F-4D97-AF65-F5344CB8AC3E}">
        <p14:creationId xmlns:p14="http://schemas.microsoft.com/office/powerpoint/2010/main" val="42002542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EA8C88D3-7E30-4B39-A371-D600B898BEFA}"/>
              </a:ext>
            </a:extLst>
          </p:cNvPr>
          <p:cNvSpPr/>
          <p:nvPr/>
        </p:nvSpPr>
        <p:spPr>
          <a:xfrm>
            <a:off x="0" y="0"/>
            <a:ext cx="739896" cy="777433"/>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文本框 19">
            <a:extLst>
              <a:ext uri="{FF2B5EF4-FFF2-40B4-BE49-F238E27FC236}">
                <a16:creationId xmlns:a16="http://schemas.microsoft.com/office/drawing/2014/main" id="{897D9825-AAEF-4DD8-B2CB-1BAB175F60C3}"/>
              </a:ext>
            </a:extLst>
          </p:cNvPr>
          <p:cNvSpPr txBox="1"/>
          <p:nvPr/>
        </p:nvSpPr>
        <p:spPr>
          <a:xfrm>
            <a:off x="87253" y="34773"/>
            <a:ext cx="5085039" cy="707886"/>
          </a:xfrm>
          <a:prstGeom prst="rect">
            <a:avLst/>
          </a:prstGeom>
          <a:noFill/>
        </p:spPr>
        <p:txBody>
          <a:bodyPr wrap="square">
            <a:spAutoFit/>
          </a:bodyPr>
          <a:lstStyle/>
          <a:p>
            <a:r>
              <a:rPr lang="en-US" altLang="zh-CN" sz="4000" b="1" dirty="0">
                <a:solidFill>
                  <a:srgbClr val="DA9A2E"/>
                </a:solidFill>
                <a:latin typeface="..黑体UI-日本语"/>
                <a:cs typeface="Times New Roman" panose="02020603050405020304" pitchFamily="18" charset="0"/>
              </a:rPr>
              <a:t>Xuanwu Lake</a:t>
            </a:r>
            <a:endParaRPr lang="zh-CN" altLang="en-US" sz="4000" b="1" dirty="0">
              <a:solidFill>
                <a:srgbClr val="DA9A2E"/>
              </a:solidFill>
              <a:latin typeface="..黑体UI-日本语"/>
              <a:cs typeface="Times New Roman" panose="02020603050405020304" pitchFamily="18" charset="0"/>
            </a:endParaRPr>
          </a:p>
        </p:txBody>
      </p:sp>
      <p:sp>
        <p:nvSpPr>
          <p:cNvPr id="7" name="文本框 6">
            <a:extLst>
              <a:ext uri="{FF2B5EF4-FFF2-40B4-BE49-F238E27FC236}">
                <a16:creationId xmlns:a16="http://schemas.microsoft.com/office/drawing/2014/main" id="{EB5B9321-7191-44DB-A375-0BC00EA0ED53}"/>
              </a:ext>
            </a:extLst>
          </p:cNvPr>
          <p:cNvSpPr txBox="1"/>
          <p:nvPr/>
        </p:nvSpPr>
        <p:spPr>
          <a:xfrm>
            <a:off x="634778" y="1618345"/>
            <a:ext cx="9870352" cy="3600986"/>
          </a:xfrm>
          <a:prstGeom prst="rect">
            <a:avLst/>
          </a:prstGeom>
          <a:noFill/>
        </p:spPr>
        <p:txBody>
          <a:bodyPr wrap="square">
            <a:spAutoFit/>
          </a:bodyPr>
          <a:lstStyle/>
          <a:p>
            <a:pPr marL="342900" indent="-342900" algn="l">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Situated at the foot of  Zijin Mountain, Xuanwu Lake is a beautiful scenic spot protected by China. It is also one of the three most famous lakes in Nanjing. </a:t>
            </a:r>
          </a:p>
          <a:p>
            <a:pPr marL="342900" indent="-342900" algn="l">
              <a:buFont typeface="Wingdings" panose="05000000000000000000" pitchFamily="2" charset="2"/>
              <a:buChar char="u"/>
            </a:pPr>
            <a:endParaRPr lang="en-US" altLang="zh-CN" sz="2400" b="1" dirty="0">
              <a:solidFill>
                <a:schemeClr val="bg1"/>
              </a:solidFill>
              <a:latin typeface="..黑体UI-日本语"/>
              <a:ea typeface="..黑体UI-韩语" panose="02000000000000000000" pitchFamily="2" charset="-128"/>
              <a:cs typeface="Times New Roman" panose="02020603050405020304" pitchFamily="18" charset="0"/>
            </a:endParaRPr>
          </a:p>
          <a:p>
            <a:pPr marL="342900" indent="-342900" algn="l">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The history of Xuanwu Lake can be traced back to the Pre-Qin period (21century BC-221 BC). The name of the lake has changed several times during the long history. The lake gained the name Xuanwu because a black dragon was said to be in the lake.</a:t>
            </a:r>
            <a:b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br>
            <a:br>
              <a:rPr lang="en-US" altLang="zh-CN" dirty="0">
                <a:solidFill>
                  <a:schemeClr val="bg1"/>
                </a:solidFill>
              </a:rPr>
            </a:br>
            <a:endParaRPr lang="en-US" altLang="zh-CN" b="0" i="0" dirty="0">
              <a:solidFill>
                <a:schemeClr val="bg1"/>
              </a:solidFill>
              <a:effectLst/>
              <a:latin typeface="Calibri" panose="020F0502020204030204" pitchFamily="34" charset="0"/>
            </a:endParaRPr>
          </a:p>
        </p:txBody>
      </p:sp>
      <p:pic>
        <p:nvPicPr>
          <p:cNvPr id="3074" name="Picture 2">
            <a:extLst>
              <a:ext uri="{FF2B5EF4-FFF2-40B4-BE49-F238E27FC236}">
                <a16:creationId xmlns:a16="http://schemas.microsoft.com/office/drawing/2014/main" id="{20E4A47A-624B-481E-9D53-B895CE90C6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454" y="1413113"/>
            <a:ext cx="4762500" cy="31718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9F938705-6522-4D67-8959-B20FD10F72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3640" y="1502354"/>
            <a:ext cx="4762500" cy="31623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95D7DFDB-848D-4EF6-9263-E348A7B693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67824" y="3073979"/>
            <a:ext cx="4762500" cy="318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6919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nodeType="clickEffect">
                                  <p:stCondLst>
                                    <p:cond delay="0"/>
                                  </p:stCondLst>
                                  <p:childTnLst>
                                    <p:animEffect transition="out" filter="barn(inVertical)">
                                      <p:cBhvr>
                                        <p:cTn id="11" dur="500"/>
                                        <p:tgtEl>
                                          <p:spTgt spid="3074"/>
                                        </p:tgtEl>
                                      </p:cBhvr>
                                    </p:animEffect>
                                    <p:set>
                                      <p:cBhvr>
                                        <p:cTn id="12" dur="1" fill="hold">
                                          <p:stCondLst>
                                            <p:cond delay="499"/>
                                          </p:stCondLst>
                                        </p:cTn>
                                        <p:tgtEl>
                                          <p:spTgt spid="307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animEffect transition="in" filter="randombar(horizontal)">
                                      <p:cBhvr>
                                        <p:cTn id="17" dur="500"/>
                                        <p:tgtEl>
                                          <p:spTgt spid="307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nodeType="clickEffect">
                                  <p:stCondLst>
                                    <p:cond delay="0"/>
                                  </p:stCondLst>
                                  <p:childTnLst>
                                    <p:animEffect transition="out" filter="barn(inVertical)">
                                      <p:cBhvr>
                                        <p:cTn id="21" dur="500"/>
                                        <p:tgtEl>
                                          <p:spTgt spid="3076"/>
                                        </p:tgtEl>
                                      </p:cBhvr>
                                    </p:animEffect>
                                    <p:set>
                                      <p:cBhvr>
                                        <p:cTn id="22" dur="1" fill="hold">
                                          <p:stCondLst>
                                            <p:cond delay="499"/>
                                          </p:stCondLst>
                                        </p:cTn>
                                        <p:tgtEl>
                                          <p:spTgt spid="307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3078"/>
                                        </p:tgtEl>
                                        <p:attrNameLst>
                                          <p:attrName>style.visibility</p:attrName>
                                        </p:attrNameLst>
                                      </p:cBhvr>
                                      <p:to>
                                        <p:strVal val="visible"/>
                                      </p:to>
                                    </p:set>
                                    <p:animEffect transition="in" filter="randombar(horizontal)">
                                      <p:cBhvr>
                                        <p:cTn id="27" dur="500"/>
                                        <p:tgtEl>
                                          <p:spTgt spid="307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xit" presetSubtype="4" fill="hold" nodeType="clickEffect">
                                  <p:stCondLst>
                                    <p:cond delay="0"/>
                                  </p:stCondLst>
                                  <p:childTnLst>
                                    <p:animEffect transition="out" filter="wipe(down)">
                                      <p:cBhvr>
                                        <p:cTn id="31" dur="500"/>
                                        <p:tgtEl>
                                          <p:spTgt spid="3078"/>
                                        </p:tgtEl>
                                      </p:cBhvr>
                                    </p:animEffect>
                                    <p:set>
                                      <p:cBhvr>
                                        <p:cTn id="32" dur="1" fill="hold">
                                          <p:stCondLst>
                                            <p:cond delay="499"/>
                                          </p:stCondLst>
                                        </p:cTn>
                                        <p:tgtEl>
                                          <p:spTgt spid="30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EA8C88D3-7E30-4B39-A371-D600B898BEFA}"/>
              </a:ext>
            </a:extLst>
          </p:cNvPr>
          <p:cNvSpPr/>
          <p:nvPr/>
        </p:nvSpPr>
        <p:spPr>
          <a:xfrm>
            <a:off x="0" y="0"/>
            <a:ext cx="739896" cy="777433"/>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文本框 14">
            <a:extLst>
              <a:ext uri="{FF2B5EF4-FFF2-40B4-BE49-F238E27FC236}">
                <a16:creationId xmlns:a16="http://schemas.microsoft.com/office/drawing/2014/main" id="{BC61C576-7CA8-44E8-924A-9429AC9300A8}"/>
              </a:ext>
            </a:extLst>
          </p:cNvPr>
          <p:cNvSpPr txBox="1"/>
          <p:nvPr/>
        </p:nvSpPr>
        <p:spPr>
          <a:xfrm>
            <a:off x="195444" y="945854"/>
            <a:ext cx="12062867" cy="5778761"/>
          </a:xfrm>
          <a:prstGeom prst="rect">
            <a:avLst/>
          </a:prstGeom>
          <a:noFill/>
        </p:spPr>
        <p:txBody>
          <a:bodyPr wrap="square" rtlCol="0" anchor="t">
            <a:spAutoFit/>
          </a:bodyPr>
          <a:lstStyle/>
          <a:p>
            <a:pPr marL="342900" indent="-342900" fontAlgn="auto">
              <a:lnSpc>
                <a:spcPct val="150000"/>
              </a:lnSpc>
              <a:buFont typeface="Wingdings" panose="05000000000000000000" pitchFamily="2" charset="2"/>
              <a:buChar char="u"/>
            </a:pP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named after the two peaks of the east and west of the mountain which are like horns on the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is located in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Jiangning</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District, Nanjing City, Jiangsu Province. It is a famous Buddhist mountain in China.</a:t>
            </a:r>
          </a:p>
          <a:p>
            <a:pPr marL="342900" indent="-342900" fontAlgn="auto">
              <a:lnSpc>
                <a:spcPct val="150000"/>
              </a:lnSpc>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When you enter the east gate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you can see the towering Buddhist Top Tower and Buddhist Top Palace. As one of the cores in the Buddhist Top Sacred Site Zone. Buddhist Top Palace is located at the west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Together with Buddhist Top Tower, they constitute a new scene at the west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echoing each other with the east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at distance, the grand spectacle of two peaks and two palaces facing the head of the ox is reappeared</a:t>
            </a:r>
          </a:p>
          <a:p>
            <a:pPr fontAlgn="auto">
              <a:lnSpc>
                <a:spcPct val="150000"/>
              </a:lnSpc>
            </a:pPr>
            <a:endParaRPr lang="en-US" altLang="zh-CN" sz="1600" dirty="0">
              <a:solidFill>
                <a:schemeClr val="bg1"/>
              </a:solidFill>
              <a:latin typeface="Roboto" panose="02000000000000000000" pitchFamily="2" charset="0"/>
              <a:cs typeface="Times New Roman" panose="02020603050405020304" pitchFamily="18" charset="0"/>
            </a:endParaRPr>
          </a:p>
          <a:p>
            <a:pPr fontAlgn="auto">
              <a:lnSpc>
                <a:spcPct val="150000"/>
              </a:lnSpc>
            </a:pPr>
            <a:endParaRPr lang="zh-CN" altLang="en-US" sz="1600" b="1" dirty="0">
              <a:solidFill>
                <a:schemeClr val="bg1"/>
              </a:solidFill>
              <a:latin typeface="..黑体UI-日本语"/>
              <a:cs typeface="Times New Roman" panose="02020603050405020304" pitchFamily="18" charset="0"/>
            </a:endParaRPr>
          </a:p>
        </p:txBody>
      </p:sp>
      <p:sp>
        <p:nvSpPr>
          <p:cNvPr id="20" name="文本框 19">
            <a:extLst>
              <a:ext uri="{FF2B5EF4-FFF2-40B4-BE49-F238E27FC236}">
                <a16:creationId xmlns:a16="http://schemas.microsoft.com/office/drawing/2014/main" id="{897D9825-AAEF-4DD8-B2CB-1BAB175F60C3}"/>
              </a:ext>
            </a:extLst>
          </p:cNvPr>
          <p:cNvSpPr txBox="1"/>
          <p:nvPr/>
        </p:nvSpPr>
        <p:spPr>
          <a:xfrm>
            <a:off x="0" y="52177"/>
            <a:ext cx="5085039" cy="707886"/>
          </a:xfrm>
          <a:prstGeom prst="rect">
            <a:avLst/>
          </a:prstGeom>
          <a:noFill/>
        </p:spPr>
        <p:txBody>
          <a:bodyPr wrap="square">
            <a:spAutoFit/>
          </a:bodyPr>
          <a:lstStyle/>
          <a:p>
            <a:r>
              <a:rPr lang="en-US" altLang="zh-CN" sz="4000" b="1" dirty="0" err="1">
                <a:solidFill>
                  <a:srgbClr val="DA9A2E"/>
                </a:solidFill>
                <a:latin typeface="..黑体UI-日本语"/>
                <a:cs typeface="Times New Roman" panose="02020603050405020304" pitchFamily="18" charset="0"/>
              </a:rPr>
              <a:t>Niushou</a:t>
            </a:r>
            <a:r>
              <a:rPr lang="en-US" altLang="zh-CN" sz="4000" b="1" dirty="0">
                <a:solidFill>
                  <a:srgbClr val="DA9A2E"/>
                </a:solidFill>
                <a:latin typeface="..黑体UI-日本语"/>
                <a:cs typeface="Times New Roman" panose="02020603050405020304" pitchFamily="18" charset="0"/>
              </a:rPr>
              <a:t> Mountain</a:t>
            </a:r>
            <a:endParaRPr lang="zh-CN" altLang="en-US" sz="4000" b="1" dirty="0">
              <a:solidFill>
                <a:srgbClr val="DA9A2E"/>
              </a:solidFill>
              <a:latin typeface="..黑体UI-日本语"/>
              <a:cs typeface="Times New Roman" panose="02020603050405020304" pitchFamily="18" charset="0"/>
            </a:endParaRPr>
          </a:p>
        </p:txBody>
      </p:sp>
      <p:pic>
        <p:nvPicPr>
          <p:cNvPr id="2050" name="Picture 2">
            <a:extLst>
              <a:ext uri="{FF2B5EF4-FFF2-40B4-BE49-F238E27FC236}">
                <a16:creationId xmlns:a16="http://schemas.microsoft.com/office/drawing/2014/main" id="{D445E08F-7BBE-4B8E-9E4A-BE299A9DE4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2519" y="824730"/>
            <a:ext cx="4762500" cy="31718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3058F7E9-0767-444C-A9AB-4D1533BC5D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4184" y="1991307"/>
            <a:ext cx="4752975" cy="3028950"/>
          </a:xfrm>
          <a:prstGeom prst="rect">
            <a:avLst/>
          </a:prstGeom>
          <a:noFill/>
          <a:extLst>
            <a:ext uri="{909E8E84-426E-40DD-AFC4-6F175D3DCCD1}">
              <a14:hiddenFill xmlns:a14="http://schemas.microsoft.com/office/drawing/2010/main">
                <a:solidFill>
                  <a:srgbClr val="FFFFFF"/>
                </a:solidFill>
              </a14:hiddenFill>
            </a:ext>
          </a:extLst>
        </p:spPr>
      </p:pic>
      <p:pic>
        <p:nvPicPr>
          <p:cNvPr id="2" name="图片 1">
            <a:extLst>
              <a:ext uri="{FF2B5EF4-FFF2-40B4-BE49-F238E27FC236}">
                <a16:creationId xmlns:a16="http://schemas.microsoft.com/office/drawing/2014/main" id="{71114585-793E-4DE7-A9F5-5A813C053716}"/>
              </a:ext>
            </a:extLst>
          </p:cNvPr>
          <p:cNvPicPr>
            <a:picLocks noChangeAspect="1"/>
          </p:cNvPicPr>
          <p:nvPr/>
        </p:nvPicPr>
        <p:blipFill>
          <a:blip r:embed="rId4"/>
          <a:stretch>
            <a:fillRect/>
          </a:stretch>
        </p:blipFill>
        <p:spPr>
          <a:xfrm>
            <a:off x="6825898" y="1580453"/>
            <a:ext cx="4762500" cy="3333750"/>
          </a:xfrm>
          <a:prstGeom prst="rect">
            <a:avLst/>
          </a:prstGeom>
        </p:spPr>
      </p:pic>
    </p:spTree>
    <p:extLst>
      <p:ext uri="{BB962C8B-B14F-4D97-AF65-F5344CB8AC3E}">
        <p14:creationId xmlns:p14="http://schemas.microsoft.com/office/powerpoint/2010/main" val="1832912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randombar(horizont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nodeType="clickEffect">
                                  <p:stCondLst>
                                    <p:cond delay="0"/>
                                  </p:stCondLst>
                                  <p:childTnLst>
                                    <p:animEffect transition="out" filter="wipe(down)">
                                      <p:cBhvr>
                                        <p:cTn id="11" dur="500"/>
                                        <p:tgtEl>
                                          <p:spTgt spid="2050"/>
                                        </p:tgtEl>
                                      </p:cBhvr>
                                    </p:animEffect>
                                    <p:set>
                                      <p:cBhvr>
                                        <p:cTn id="12" dur="1" fill="hold">
                                          <p:stCondLst>
                                            <p:cond delay="499"/>
                                          </p:stCondLst>
                                        </p:cTn>
                                        <p:tgtEl>
                                          <p:spTgt spid="205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randombar(horizontal)">
                                      <p:cBhvr>
                                        <p:cTn id="17" dur="500"/>
                                        <p:tgtEl>
                                          <p:spTgt spid="205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randombar(horizont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D3F2F"/>
        </a:solidFill>
        <a:effectLst/>
      </p:bgPr>
    </p:bg>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EA8C88D3-7E30-4B39-A371-D600B898BEFA}"/>
              </a:ext>
            </a:extLst>
          </p:cNvPr>
          <p:cNvSpPr/>
          <p:nvPr/>
        </p:nvSpPr>
        <p:spPr>
          <a:xfrm>
            <a:off x="0" y="0"/>
            <a:ext cx="739896" cy="777433"/>
          </a:xfrm>
          <a:prstGeom prst="rect">
            <a:avLst/>
          </a:prstGeom>
          <a:solidFill>
            <a:srgbClr val="7B01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文本框 14">
            <a:extLst>
              <a:ext uri="{FF2B5EF4-FFF2-40B4-BE49-F238E27FC236}">
                <a16:creationId xmlns:a16="http://schemas.microsoft.com/office/drawing/2014/main" id="{BC61C576-7CA8-44E8-924A-9429AC9300A8}"/>
              </a:ext>
            </a:extLst>
          </p:cNvPr>
          <p:cNvSpPr txBox="1"/>
          <p:nvPr/>
        </p:nvSpPr>
        <p:spPr>
          <a:xfrm>
            <a:off x="195444" y="945854"/>
            <a:ext cx="12062867" cy="5778761"/>
          </a:xfrm>
          <a:prstGeom prst="rect">
            <a:avLst/>
          </a:prstGeom>
          <a:noFill/>
        </p:spPr>
        <p:txBody>
          <a:bodyPr wrap="square" rtlCol="0" anchor="t">
            <a:spAutoFit/>
          </a:bodyPr>
          <a:lstStyle/>
          <a:p>
            <a:pPr marL="342900" indent="-342900" fontAlgn="auto">
              <a:lnSpc>
                <a:spcPct val="150000"/>
              </a:lnSpc>
              <a:buFont typeface="Wingdings" panose="05000000000000000000" pitchFamily="2" charset="2"/>
              <a:buChar char="u"/>
            </a:pP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named after the two peaks of the east and west of the mountain which are like horns on the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is located in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Jiangning</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District, Nanjing City, Jiangsu Province. It is a famous Buddhist mountain in China.</a:t>
            </a:r>
          </a:p>
          <a:p>
            <a:pPr marL="342900" indent="-342900" fontAlgn="auto">
              <a:lnSpc>
                <a:spcPct val="150000"/>
              </a:lnSpc>
              <a:buFont typeface="Wingdings" panose="05000000000000000000" pitchFamily="2" charset="2"/>
              <a:buChar char="u"/>
            </a:pP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When you enter the east gate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you can see the towering Buddhist Top Tower and Buddhist Top Palace. As one of the cores in the Buddhist Top Sacred Site Zone. Buddhist Top Palace is located at the west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Together with Buddhist Top Tower, they constitute a new scene at the west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echoing each other with the east peak of </a:t>
            </a:r>
            <a:r>
              <a:rPr lang="en-US" altLang="zh-CN" sz="2400" b="1" dirty="0" err="1">
                <a:solidFill>
                  <a:schemeClr val="bg1"/>
                </a:solidFill>
                <a:latin typeface="..黑体UI-日本语"/>
                <a:ea typeface="..黑体UI-韩语" panose="02000000000000000000" pitchFamily="2" charset="-128"/>
                <a:cs typeface="Times New Roman" panose="02020603050405020304" pitchFamily="18" charset="0"/>
              </a:rPr>
              <a:t>Niushou</a:t>
            </a:r>
            <a:r>
              <a:rPr lang="en-US" altLang="zh-CN" sz="2400" b="1" dirty="0">
                <a:solidFill>
                  <a:schemeClr val="bg1"/>
                </a:solidFill>
                <a:latin typeface="..黑体UI-日本语"/>
                <a:ea typeface="..黑体UI-韩语" panose="02000000000000000000" pitchFamily="2" charset="-128"/>
                <a:cs typeface="Times New Roman" panose="02020603050405020304" pitchFamily="18" charset="0"/>
              </a:rPr>
              <a:t> Mountain at distance, the grand spectacle of two peaks and two palaces facing the head of the ox is reappeared</a:t>
            </a:r>
          </a:p>
          <a:p>
            <a:pPr fontAlgn="auto">
              <a:lnSpc>
                <a:spcPct val="150000"/>
              </a:lnSpc>
            </a:pPr>
            <a:endParaRPr lang="en-US" altLang="zh-CN" sz="1600" dirty="0">
              <a:solidFill>
                <a:schemeClr val="bg1"/>
              </a:solidFill>
              <a:latin typeface="Roboto" panose="02000000000000000000" pitchFamily="2" charset="0"/>
              <a:cs typeface="Times New Roman" panose="02020603050405020304" pitchFamily="18" charset="0"/>
            </a:endParaRPr>
          </a:p>
          <a:p>
            <a:pPr fontAlgn="auto">
              <a:lnSpc>
                <a:spcPct val="150000"/>
              </a:lnSpc>
            </a:pPr>
            <a:endParaRPr lang="zh-CN" altLang="en-US" sz="1600" b="1" dirty="0">
              <a:solidFill>
                <a:schemeClr val="bg1"/>
              </a:solidFill>
              <a:latin typeface="..黑体UI-日本语"/>
              <a:cs typeface="Times New Roman" panose="02020603050405020304" pitchFamily="18" charset="0"/>
            </a:endParaRPr>
          </a:p>
        </p:txBody>
      </p:sp>
      <p:sp>
        <p:nvSpPr>
          <p:cNvPr id="20" name="文本框 19">
            <a:extLst>
              <a:ext uri="{FF2B5EF4-FFF2-40B4-BE49-F238E27FC236}">
                <a16:creationId xmlns:a16="http://schemas.microsoft.com/office/drawing/2014/main" id="{897D9825-AAEF-4DD8-B2CB-1BAB175F60C3}"/>
              </a:ext>
            </a:extLst>
          </p:cNvPr>
          <p:cNvSpPr txBox="1"/>
          <p:nvPr/>
        </p:nvSpPr>
        <p:spPr>
          <a:xfrm>
            <a:off x="0" y="52177"/>
            <a:ext cx="5085039" cy="707886"/>
          </a:xfrm>
          <a:prstGeom prst="rect">
            <a:avLst/>
          </a:prstGeom>
          <a:noFill/>
        </p:spPr>
        <p:txBody>
          <a:bodyPr wrap="square">
            <a:spAutoFit/>
          </a:bodyPr>
          <a:lstStyle/>
          <a:p>
            <a:r>
              <a:rPr lang="en-US" altLang="zh-CN" sz="4000" b="1" dirty="0" err="1">
                <a:solidFill>
                  <a:srgbClr val="DA9A2E"/>
                </a:solidFill>
                <a:latin typeface="..黑体UI-日本语"/>
                <a:cs typeface="Times New Roman" panose="02020603050405020304" pitchFamily="18" charset="0"/>
              </a:rPr>
              <a:t>Niushou</a:t>
            </a:r>
            <a:r>
              <a:rPr lang="en-US" altLang="zh-CN" sz="4000" b="1" dirty="0">
                <a:solidFill>
                  <a:srgbClr val="DA9A2E"/>
                </a:solidFill>
                <a:latin typeface="..黑体UI-日本语"/>
                <a:cs typeface="Times New Roman" panose="02020603050405020304" pitchFamily="18" charset="0"/>
              </a:rPr>
              <a:t> Mountain</a:t>
            </a:r>
            <a:endParaRPr lang="zh-CN" altLang="en-US" sz="4000" b="1" dirty="0">
              <a:solidFill>
                <a:srgbClr val="DA9A2E"/>
              </a:solidFill>
              <a:latin typeface="..黑体UI-日本语"/>
              <a:cs typeface="Times New Roman" panose="02020603050405020304" pitchFamily="18" charset="0"/>
            </a:endParaRPr>
          </a:p>
        </p:txBody>
      </p:sp>
    </p:spTree>
    <p:extLst>
      <p:ext uri="{BB962C8B-B14F-4D97-AF65-F5344CB8AC3E}">
        <p14:creationId xmlns:p14="http://schemas.microsoft.com/office/powerpoint/2010/main" val="338398909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theme1.xml><?xml version="1.0" encoding="utf-8"?>
<a:theme xmlns:a="http://schemas.openxmlformats.org/drawingml/2006/main" name="木月的小店​​">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910</Words>
  <Application>Microsoft Office PowerPoint</Application>
  <PresentationFormat>宽屏</PresentationFormat>
  <Paragraphs>80</Paragraphs>
  <Slides>17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..黑体UI-日本语</vt:lpstr>
      <vt:lpstr>Abhaya Libre</vt:lpstr>
      <vt:lpstr>Bebas</vt:lpstr>
      <vt:lpstr>等线</vt:lpstr>
      <vt:lpstr>等线 Light</vt:lpstr>
      <vt:lpstr>Arial</vt:lpstr>
      <vt:lpstr>Calibri</vt:lpstr>
      <vt:lpstr>Roboto</vt:lpstr>
      <vt:lpstr>Wingdings</vt:lpstr>
      <vt:lpstr>木月的小店​​</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任 小新</dc:creator>
  <cp:lastModifiedBy>邓 丹</cp:lastModifiedBy>
  <cp:revision>98</cp:revision>
  <dcterms:created xsi:type="dcterms:W3CDTF">2020-02-29T13:24:50Z</dcterms:created>
  <dcterms:modified xsi:type="dcterms:W3CDTF">2021-06-16T02:59:33Z</dcterms:modified>
</cp:coreProperties>
</file>