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59" r:id="rId6"/>
    <p:sldId id="297" r:id="rId7"/>
    <p:sldId id="298" r:id="rId8"/>
    <p:sldId id="299" r:id="rId9"/>
    <p:sldId id="300" r:id="rId10"/>
    <p:sldId id="301" r:id="rId11"/>
    <p:sldId id="302" r:id="rId12"/>
    <p:sldId id="303" r:id="rId13"/>
    <p:sldId id="260" r:id="rId14"/>
    <p:sldId id="261" r:id="rId15"/>
    <p:sldId id="306" r:id="rId16"/>
    <p:sldId id="262" r:id="rId17"/>
    <p:sldId id="263" r:id="rId18"/>
    <p:sldId id="315" r:id="rId19"/>
    <p:sldId id="264" r:id="rId20"/>
    <p:sldId id="313" r:id="rId21"/>
    <p:sldId id="311" r:id="rId22"/>
    <p:sldId id="31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52"/>
        <p:guide pos="289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tags" Target="../tags/tag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042035" y="2186940"/>
            <a:ext cx="10080000" cy="1037590"/>
          </a:xfrm>
          <a:prstGeom prst="rect">
            <a:avLst/>
          </a:prstGeom>
        </p:spPr>
        <p:txBody>
          <a:bodyPr vert="horz" wrap="square" lIns="114300" tIns="57150" rIns="114300" bIns="57150" rtlCol="0" anchor="ctr" anchorCtr="1">
            <a:spAutoFit/>
          </a:bodyPr>
          <a:lstStyle/>
          <a:p>
            <a:pPr algn="ctr">
              <a:lnSpc>
                <a:spcPct val="120000"/>
              </a:lnSpc>
            </a:pPr>
            <a:r>
              <a:rPr lang="en-US" sz="5000" b="1">
                <a:solidFill>
                  <a:srgbClr val="603200">
                    <a:alpha val="100000"/>
                  </a:srgbClr>
                </a:solidFill>
                <a:latin typeface="微软雅黑" panose="020B0503020204020204" charset="-122"/>
                <a:ea typeface="微软雅黑" panose="020B0503020204020204" charset="-122"/>
                <a:cs typeface="微软雅黑" panose="020B0503020204020204" charset="-122"/>
              </a:rPr>
              <a:t>Chinese Characters and Scripts</a:t>
            </a:r>
            <a:endParaRPr lang="en-US" sz="5000" b="1">
              <a:solidFill>
                <a:srgbClr val="6032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701790" y="4878705"/>
            <a:ext cx="3477260" cy="575945"/>
          </a:xfrm>
          <a:prstGeom prst="rect">
            <a:avLst/>
          </a:prstGeom>
        </p:spPr>
        <p:txBody>
          <a:bodyPr vert="horz" wrap="square" lIns="114300" tIns="57150" rIns="114300" bIns="57150" rtlCol="0" anchor="t" anchorCtr="0">
            <a:spAutoFit/>
          </a:bodyPr>
          <a:lstStyle/>
          <a:p>
            <a:pPr>
              <a:lnSpc>
                <a:spcPct val="120000"/>
              </a:lnSpc>
            </a:pPr>
            <a:r>
              <a:rPr lang="en-US" sz="2500">
                <a:solidFill>
                  <a:srgbClr val="603200">
                    <a:alpha val="100000"/>
                  </a:srgbClr>
                </a:solidFill>
                <a:latin typeface="微软雅黑" panose="020B0503020204020204" charset="-122"/>
                <a:ea typeface="微软雅黑" panose="020B0503020204020204" charset="-122"/>
                <a:cs typeface="微软雅黑" panose="020B0503020204020204" charset="-122"/>
              </a:rPr>
              <a:t>presenter: </a:t>
            </a:r>
            <a:r>
              <a:rPr lang="zh-CN" altLang="en-US" sz="2500">
                <a:solidFill>
                  <a:srgbClr val="603200">
                    <a:alpha val="100000"/>
                  </a:srgbClr>
                </a:solidFill>
                <a:latin typeface="微软雅黑" panose="020B0503020204020204" charset="-122"/>
                <a:ea typeface="微软雅黑" panose="020B0503020204020204" charset="-122"/>
                <a:cs typeface="微软雅黑" panose="020B0503020204020204" charset="-122"/>
              </a:rPr>
              <a:t>牟一泓</a:t>
            </a:r>
            <a:endParaRPr lang="zh-CN" altLang="en-US" sz="2500">
              <a:solidFill>
                <a:srgbClr val="603200">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2" name="TextBox 32"/>
          <p:cNvSpPr txBox="1"/>
          <p:nvPr/>
        </p:nvSpPr>
        <p:spPr>
          <a:xfrm>
            <a:off x="1094740" y="93980"/>
            <a:ext cx="10001250" cy="153987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Why did Chinese characters continue to develop in one line while many other </a:t>
            </a: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Phonograms</a:t>
            </a: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 died out?</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33" name="文本框 32"/>
          <p:cNvSpPr txBox="1"/>
          <p:nvPr/>
        </p:nvSpPr>
        <p:spPr>
          <a:xfrm>
            <a:off x="814705" y="1633855"/>
            <a:ext cx="10800000" cy="4707890"/>
          </a:xfrm>
          <a:prstGeom prst="rect">
            <a:avLst/>
          </a:prstGeom>
          <a:noFill/>
        </p:spPr>
        <p:txBody>
          <a:bodyPr wrap="square" rtlCol="0">
            <a:spAutoFit/>
          </a:bodyPr>
          <a:p>
            <a:r>
              <a:rPr lang="zh-CN" altLang="en-US" sz="2500"/>
              <a:t>The biggest flaw of </a:t>
            </a:r>
            <a:r>
              <a:rPr lang="en-US" altLang="zh-CN" sz="2500"/>
              <a:t>phonogram</a:t>
            </a:r>
            <a:r>
              <a:rPr lang="zh-CN" altLang="en-US" sz="2500"/>
              <a:t> is that it will be bound by human image thinking. First of all, </a:t>
            </a:r>
            <a:r>
              <a:rPr lang="en-US" altLang="zh-CN" sz="2500"/>
              <a:t>phonogram</a:t>
            </a:r>
            <a:r>
              <a:rPr lang="zh-CN" altLang="en-US" sz="2500"/>
              <a:t> writing must be pictographic, that is, it must be strictly based on the shape of things to create glyphs. Secondly, the premise of </a:t>
            </a:r>
            <a:r>
              <a:rPr lang="en-US" altLang="zh-CN" sz="2500"/>
              <a:t>phonogram</a:t>
            </a:r>
            <a:r>
              <a:rPr lang="zh-CN" altLang="en-US" sz="2500"/>
              <a:t> is tangible </a:t>
            </a:r>
            <a:r>
              <a:rPr lang="en-US" altLang="zh-CN" sz="2500"/>
              <a:t>so that it can</a:t>
            </a:r>
            <a:r>
              <a:rPr lang="zh-CN" altLang="en-US" sz="2500"/>
              <a:t> not be used to represent a large number of abstract concepts without real form</a:t>
            </a:r>
            <a:r>
              <a:rPr lang="en-US" altLang="zh-CN" sz="2500"/>
              <a:t>.</a:t>
            </a:r>
            <a:endParaRPr lang="en-US" altLang="zh-CN" sz="2500"/>
          </a:p>
          <a:p>
            <a:endParaRPr lang="en-US" altLang="zh-CN" sz="2500"/>
          </a:p>
          <a:p>
            <a:r>
              <a:rPr lang="en-US" altLang="zh-CN" sz="2500"/>
              <a:t>However, synonymous character and phonetic loan character make Chinese characters break free from the bondage of human image thinking. It is worth mentioning that if Chinese characters develop on this basis, it is likely to become phonetic characters. However, our ancestors who created Chinese characters stopped abruptly here, and turned to the phonetic and ideographic writing system dominated by the form and sound.</a:t>
            </a:r>
            <a:endParaRPr lang="en-US" altLang="zh-CN" sz="2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t="6968" b="6968"/>
          <a:stretch>
            <a:fillRect/>
          </a:stretch>
        </p:blipFill>
        <p:spPr>
          <a:xfrm>
            <a:off x="454660" y="1026795"/>
            <a:ext cx="2701823" cy="2880000"/>
          </a:xfrm>
          <a:prstGeom prst="rect">
            <a:avLst/>
          </a:prstGeom>
        </p:spPr>
      </p:pic>
      <p:sp>
        <p:nvSpPr>
          <p:cNvPr id="14" name="AutoShape 14"/>
          <p:cNvSpPr/>
          <p:nvPr/>
        </p:nvSpPr>
        <p:spPr>
          <a:xfrm>
            <a:off x="3571240" y="1026795"/>
            <a:ext cx="7920000" cy="3600000"/>
          </a:xfrm>
          <a:prstGeom prst="rect">
            <a:avLst/>
          </a:prstGeom>
          <a:solidFill>
            <a:schemeClr val="accent1">
              <a:lumMod val="50000"/>
              <a:alpha val="100000"/>
            </a:schemeClr>
          </a:solidFill>
        </p:spPr>
      </p:sp>
      <p:grpSp>
        <p:nvGrpSpPr>
          <p:cNvPr id="18" name="Group 18"/>
          <p:cNvGrpSpPr/>
          <p:nvPr/>
        </p:nvGrpSpPr>
        <p:grpSpPr>
          <a:xfrm rot="0">
            <a:off x="454963" y="93878"/>
            <a:ext cx="10641129" cy="893445"/>
            <a:chOff x="454963" y="93878"/>
            <a:chExt cx="10641129" cy="893445"/>
          </a:xfrm>
        </p:grpSpPr>
        <p:sp>
          <p:nvSpPr>
            <p:cNvPr id="19" name="AutoShape 19"/>
            <p:cNvSpPr/>
            <p:nvPr/>
          </p:nvSpPr>
          <p:spPr>
            <a:xfrm>
              <a:off x="454963" y="331168"/>
              <a:ext cx="84147" cy="84147"/>
            </a:xfrm>
            <a:prstGeom prst="ellipse">
              <a:avLst/>
            </a:prstGeom>
            <a:solidFill>
              <a:schemeClr val="accent1">
                <a:alpha val="100000"/>
              </a:schemeClr>
            </a:solidFill>
          </p:spPr>
        </p:sp>
        <p:sp>
          <p:nvSpPr>
            <p:cNvPr id="20" name="AutoShape 20"/>
            <p:cNvSpPr/>
            <p:nvPr/>
          </p:nvSpPr>
          <p:spPr>
            <a:xfrm>
              <a:off x="575049" y="337743"/>
              <a:ext cx="78137" cy="78137"/>
            </a:xfrm>
            <a:prstGeom prst="ellipse">
              <a:avLst/>
            </a:prstGeom>
            <a:solidFill>
              <a:schemeClr val="accent1">
                <a:alpha val="80000"/>
              </a:schemeClr>
            </a:solidFill>
          </p:spPr>
        </p:sp>
        <p:sp>
          <p:nvSpPr>
            <p:cNvPr id="21" name="AutoShape 21"/>
            <p:cNvSpPr/>
            <p:nvPr/>
          </p:nvSpPr>
          <p:spPr>
            <a:xfrm>
              <a:off x="689125" y="339460"/>
              <a:ext cx="74704" cy="74704"/>
            </a:xfrm>
            <a:prstGeom prst="ellipse">
              <a:avLst/>
            </a:prstGeom>
            <a:solidFill>
              <a:schemeClr val="accent1">
                <a:alpha val="60000"/>
              </a:schemeClr>
            </a:solidFill>
          </p:spPr>
        </p:sp>
        <p:sp>
          <p:nvSpPr>
            <p:cNvPr id="22" name="AutoShape 22"/>
            <p:cNvSpPr/>
            <p:nvPr/>
          </p:nvSpPr>
          <p:spPr>
            <a:xfrm>
              <a:off x="799768" y="348430"/>
              <a:ext cx="69238" cy="69238"/>
            </a:xfrm>
            <a:prstGeom prst="ellipse">
              <a:avLst/>
            </a:prstGeom>
            <a:solidFill>
              <a:schemeClr val="accent1">
                <a:alpha val="40000"/>
              </a:schemeClr>
            </a:solidFill>
          </p:spPr>
        </p:sp>
        <p:sp>
          <p:nvSpPr>
            <p:cNvPr id="23" name="AutoShape 23"/>
            <p:cNvSpPr/>
            <p:nvPr/>
          </p:nvSpPr>
          <p:spPr>
            <a:xfrm>
              <a:off x="904945" y="344297"/>
              <a:ext cx="65594" cy="65594"/>
            </a:xfrm>
            <a:prstGeom prst="ellipse">
              <a:avLst/>
            </a:prstGeom>
            <a:solidFill>
              <a:schemeClr val="accent1">
                <a:alpha val="20000"/>
              </a:schemeClr>
            </a:solidFill>
          </p:spPr>
        </p:sp>
        <p:sp>
          <p:nvSpPr>
            <p:cNvPr id="24" name="AutoShape 24"/>
            <p:cNvSpPr/>
            <p:nvPr/>
          </p:nvSpPr>
          <p:spPr>
            <a:xfrm>
              <a:off x="454963" y="448942"/>
              <a:ext cx="84147" cy="84147"/>
            </a:xfrm>
            <a:prstGeom prst="ellipse">
              <a:avLst/>
            </a:prstGeom>
            <a:solidFill>
              <a:schemeClr val="accent1">
                <a:alpha val="100000"/>
              </a:schemeClr>
            </a:solidFill>
          </p:spPr>
        </p:sp>
        <p:sp>
          <p:nvSpPr>
            <p:cNvPr id="25" name="AutoShape 25"/>
            <p:cNvSpPr/>
            <p:nvPr/>
          </p:nvSpPr>
          <p:spPr>
            <a:xfrm>
              <a:off x="575049" y="455517"/>
              <a:ext cx="78137" cy="78137"/>
            </a:xfrm>
            <a:prstGeom prst="ellipse">
              <a:avLst/>
            </a:prstGeom>
            <a:solidFill>
              <a:schemeClr val="accent1">
                <a:alpha val="80000"/>
              </a:schemeClr>
            </a:solidFill>
          </p:spPr>
        </p:sp>
        <p:sp>
          <p:nvSpPr>
            <p:cNvPr id="26" name="AutoShape 26"/>
            <p:cNvSpPr/>
            <p:nvPr/>
          </p:nvSpPr>
          <p:spPr>
            <a:xfrm>
              <a:off x="689125" y="457233"/>
              <a:ext cx="74704" cy="74704"/>
            </a:xfrm>
            <a:prstGeom prst="ellipse">
              <a:avLst/>
            </a:prstGeom>
            <a:solidFill>
              <a:schemeClr val="accent1">
                <a:alpha val="60000"/>
              </a:schemeClr>
            </a:solidFill>
          </p:spPr>
        </p:sp>
        <p:sp>
          <p:nvSpPr>
            <p:cNvPr id="27" name="AutoShape 27"/>
            <p:cNvSpPr/>
            <p:nvPr/>
          </p:nvSpPr>
          <p:spPr>
            <a:xfrm>
              <a:off x="799768" y="466203"/>
              <a:ext cx="69238" cy="69238"/>
            </a:xfrm>
            <a:prstGeom prst="ellipse">
              <a:avLst/>
            </a:prstGeom>
            <a:solidFill>
              <a:schemeClr val="accent1">
                <a:alpha val="40000"/>
              </a:schemeClr>
            </a:solidFill>
          </p:spPr>
        </p:sp>
        <p:sp>
          <p:nvSpPr>
            <p:cNvPr id="28" name="AutoShape 28"/>
            <p:cNvSpPr/>
            <p:nvPr/>
          </p:nvSpPr>
          <p:spPr>
            <a:xfrm>
              <a:off x="904945" y="462070"/>
              <a:ext cx="65594" cy="65594"/>
            </a:xfrm>
            <a:prstGeom prst="ellipse">
              <a:avLst/>
            </a:prstGeom>
            <a:solidFill>
              <a:schemeClr val="accent1">
                <a:alpha val="20000"/>
              </a:schemeClr>
            </a:solidFill>
          </p:spPr>
        </p:sp>
        <p:sp>
          <p:nvSpPr>
            <p:cNvPr id="29" name="AutoShape 29"/>
            <p:cNvSpPr/>
            <p:nvPr/>
          </p:nvSpPr>
          <p:spPr>
            <a:xfrm>
              <a:off x="454963" y="566715"/>
              <a:ext cx="84147" cy="84147"/>
            </a:xfrm>
            <a:prstGeom prst="ellipse">
              <a:avLst/>
            </a:prstGeom>
            <a:solidFill>
              <a:schemeClr val="accent1">
                <a:alpha val="100000"/>
              </a:schemeClr>
            </a:solidFill>
          </p:spPr>
        </p:sp>
        <p:sp>
          <p:nvSpPr>
            <p:cNvPr id="30" name="AutoShape 30"/>
            <p:cNvSpPr/>
            <p:nvPr/>
          </p:nvSpPr>
          <p:spPr>
            <a:xfrm>
              <a:off x="575049" y="573291"/>
              <a:ext cx="78137" cy="78137"/>
            </a:xfrm>
            <a:prstGeom prst="ellipse">
              <a:avLst/>
            </a:prstGeom>
            <a:solidFill>
              <a:schemeClr val="accent1">
                <a:alpha val="80000"/>
              </a:schemeClr>
            </a:solidFill>
          </p:spPr>
        </p:sp>
        <p:sp>
          <p:nvSpPr>
            <p:cNvPr id="31" name="AutoShape 31"/>
            <p:cNvSpPr/>
            <p:nvPr/>
          </p:nvSpPr>
          <p:spPr>
            <a:xfrm>
              <a:off x="689125" y="575007"/>
              <a:ext cx="74704" cy="74704"/>
            </a:xfrm>
            <a:prstGeom prst="ellipse">
              <a:avLst/>
            </a:prstGeom>
            <a:solidFill>
              <a:schemeClr val="accent1">
                <a:alpha val="60000"/>
              </a:schemeClr>
            </a:solidFill>
          </p:spPr>
        </p:sp>
        <p:sp>
          <p:nvSpPr>
            <p:cNvPr id="32" name="AutoShape 32"/>
            <p:cNvSpPr/>
            <p:nvPr/>
          </p:nvSpPr>
          <p:spPr>
            <a:xfrm>
              <a:off x="799768" y="583977"/>
              <a:ext cx="69238" cy="69238"/>
            </a:xfrm>
            <a:prstGeom prst="ellipse">
              <a:avLst/>
            </a:prstGeom>
            <a:solidFill>
              <a:schemeClr val="accent1">
                <a:alpha val="40000"/>
              </a:schemeClr>
            </a:solidFill>
          </p:spPr>
        </p:sp>
        <p:sp>
          <p:nvSpPr>
            <p:cNvPr id="33" name="AutoShape 33"/>
            <p:cNvSpPr/>
            <p:nvPr/>
          </p:nvSpPr>
          <p:spPr>
            <a:xfrm>
              <a:off x="904945" y="579844"/>
              <a:ext cx="65594" cy="65594"/>
            </a:xfrm>
            <a:prstGeom prst="ellipse">
              <a:avLst/>
            </a:prstGeom>
            <a:solidFill>
              <a:schemeClr val="accent1">
                <a:alpha val="20000"/>
              </a:schemeClr>
            </a:solidFill>
          </p:spPr>
        </p:sp>
        <p:sp>
          <p:nvSpPr>
            <p:cNvPr id="34" name="AutoShape 34"/>
            <p:cNvSpPr/>
            <p:nvPr/>
          </p:nvSpPr>
          <p:spPr>
            <a:xfrm>
              <a:off x="454963" y="684489"/>
              <a:ext cx="84147" cy="84147"/>
            </a:xfrm>
            <a:prstGeom prst="ellipse">
              <a:avLst/>
            </a:prstGeom>
            <a:solidFill>
              <a:schemeClr val="accent1">
                <a:alpha val="100000"/>
              </a:schemeClr>
            </a:solidFill>
          </p:spPr>
        </p:sp>
        <p:sp>
          <p:nvSpPr>
            <p:cNvPr id="35" name="AutoShape 35"/>
            <p:cNvSpPr/>
            <p:nvPr/>
          </p:nvSpPr>
          <p:spPr>
            <a:xfrm>
              <a:off x="575049" y="691064"/>
              <a:ext cx="78137" cy="78137"/>
            </a:xfrm>
            <a:prstGeom prst="ellipse">
              <a:avLst/>
            </a:prstGeom>
            <a:solidFill>
              <a:schemeClr val="accent1">
                <a:alpha val="80000"/>
              </a:schemeClr>
            </a:solidFill>
          </p:spPr>
        </p:sp>
        <p:sp>
          <p:nvSpPr>
            <p:cNvPr id="36" name="AutoShape 36"/>
            <p:cNvSpPr/>
            <p:nvPr/>
          </p:nvSpPr>
          <p:spPr>
            <a:xfrm>
              <a:off x="689125" y="692781"/>
              <a:ext cx="74704" cy="74704"/>
            </a:xfrm>
            <a:prstGeom prst="ellipse">
              <a:avLst/>
            </a:prstGeom>
            <a:solidFill>
              <a:schemeClr val="accent1">
                <a:alpha val="60000"/>
              </a:schemeClr>
            </a:solidFill>
          </p:spPr>
        </p:sp>
        <p:sp>
          <p:nvSpPr>
            <p:cNvPr id="37" name="AutoShape 37"/>
            <p:cNvSpPr/>
            <p:nvPr/>
          </p:nvSpPr>
          <p:spPr>
            <a:xfrm>
              <a:off x="799768" y="701751"/>
              <a:ext cx="69238" cy="69238"/>
            </a:xfrm>
            <a:prstGeom prst="ellipse">
              <a:avLst/>
            </a:prstGeom>
            <a:solidFill>
              <a:schemeClr val="accent1">
                <a:alpha val="40000"/>
              </a:schemeClr>
            </a:solidFill>
          </p:spPr>
        </p:sp>
        <p:sp>
          <p:nvSpPr>
            <p:cNvPr id="38" name="AutoShape 38"/>
            <p:cNvSpPr/>
            <p:nvPr/>
          </p:nvSpPr>
          <p:spPr>
            <a:xfrm>
              <a:off x="904945" y="697618"/>
              <a:ext cx="65594" cy="65594"/>
            </a:xfrm>
            <a:prstGeom prst="ellipse">
              <a:avLst/>
            </a:prstGeom>
            <a:solidFill>
              <a:schemeClr val="accent1">
                <a:alpha val="20000"/>
              </a:schemeClr>
            </a:solidFill>
          </p:spPr>
        </p:sp>
        <p:sp>
          <p:nvSpPr>
            <p:cNvPr id="39" name="TextBox 39"/>
            <p:cNvSpPr txBox="1"/>
            <p:nvPr/>
          </p:nvSpPr>
          <p:spPr>
            <a:xfrm>
              <a:off x="1094842" y="93878"/>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Jiagu Wen甲骨文</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40" name="TextBox 40"/>
          <p:cNvSpPr txBox="1"/>
          <p:nvPr/>
        </p:nvSpPr>
        <p:spPr>
          <a:xfrm>
            <a:off x="3571240" y="1026795"/>
            <a:ext cx="7919720" cy="3599815"/>
          </a:xfrm>
          <a:prstGeom prst="rect">
            <a:avLst/>
          </a:prstGeom>
        </p:spPr>
        <p:txBody>
          <a:bodyPr vert="horz" wrap="square" lIns="66008" tIns="33052" rIns="66008" bIns="33052" rtlCol="0" anchor="ctr" anchorCtr="1">
            <a:normAutofit/>
          </a:bodyPr>
          <a:lstStyle/>
          <a:p>
            <a:pPr algn="l" fontAlgn="auto">
              <a:lnSpc>
                <a:spcPct val="100000"/>
              </a:lnSpc>
            </a:pPr>
            <a:r>
              <a:rPr lang="en-US" sz="2000">
                <a:solidFill>
                  <a:srgbClr val="FFFDFD">
                    <a:alpha val="100000"/>
                  </a:srgbClr>
                </a:solidFill>
                <a:latin typeface="微软雅黑" panose="020B0503020204020204" charset="-122"/>
                <a:ea typeface="微软雅黑" panose="020B0503020204020204" charset="-122"/>
                <a:cs typeface="微软雅黑" panose="020B0503020204020204" charset="-122"/>
              </a:rPr>
              <a:t>The oldest Chinese characters discovered so far are called Jiagu Wen (ancient Chinese characters carved on tortoise shells or animal bones), which were already well-developed characters at that time. Those characters were discovered in Anyang, Henan Province, which was the capital of the Shang Dynasty. Around 150, 000 shell and bone pieces were excavated. Of the more than 4, 600 distinct characters in these pieces, over 1, 000 have been identified. They all followed the six categories of Chinese characters. </a:t>
            </a:r>
            <a:endParaRPr lang="en-US" sz="2000">
              <a:solidFill>
                <a:srgbClr val="FFFD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3571875" y="5140325"/>
            <a:ext cx="7919085" cy="475615"/>
          </a:xfrm>
          <a:prstGeom prst="rect">
            <a:avLst/>
          </a:prstGeom>
          <a:noFill/>
        </p:spPr>
        <p:txBody>
          <a:bodyPr wrap="square" rtlCol="0">
            <a:spAutoFit/>
          </a:bodyPr>
          <a:p>
            <a:r>
              <a:rPr lang="zh-CN" altLang="en-US" sz="2500"/>
              <a:t>Jiagu Wen prove</a:t>
            </a:r>
            <a:r>
              <a:rPr lang="en-US" altLang="zh-CN" sz="2500"/>
              <a:t>s</a:t>
            </a:r>
            <a:r>
              <a:rPr lang="zh-CN" altLang="en-US" sz="2500"/>
              <a:t> the existence of the Shang Dynasty</a:t>
            </a:r>
            <a:endParaRPr lang="zh-CN" altLang="en-US" sz="2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grpSp>
        <p:nvGrpSpPr>
          <p:cNvPr id="14" name="Group 14"/>
          <p:cNvGrpSpPr/>
          <p:nvPr/>
        </p:nvGrpSpPr>
        <p:grpSpPr>
          <a:xfrm rot="0">
            <a:off x="454963" y="93878"/>
            <a:ext cx="10641129" cy="893445"/>
            <a:chOff x="454963" y="93878"/>
            <a:chExt cx="10641129" cy="893445"/>
          </a:xfrm>
        </p:grpSpPr>
        <p:sp>
          <p:nvSpPr>
            <p:cNvPr id="15" name="AutoShape 15"/>
            <p:cNvSpPr/>
            <p:nvPr/>
          </p:nvSpPr>
          <p:spPr>
            <a:xfrm>
              <a:off x="454963" y="331168"/>
              <a:ext cx="84147" cy="84147"/>
            </a:xfrm>
            <a:prstGeom prst="ellipse">
              <a:avLst/>
            </a:prstGeom>
            <a:solidFill>
              <a:schemeClr val="accent1">
                <a:alpha val="100000"/>
              </a:schemeClr>
            </a:solidFill>
          </p:spPr>
        </p:sp>
        <p:sp>
          <p:nvSpPr>
            <p:cNvPr id="16" name="AutoShape 16"/>
            <p:cNvSpPr/>
            <p:nvPr/>
          </p:nvSpPr>
          <p:spPr>
            <a:xfrm>
              <a:off x="575049" y="337743"/>
              <a:ext cx="78137" cy="78137"/>
            </a:xfrm>
            <a:prstGeom prst="ellipse">
              <a:avLst/>
            </a:prstGeom>
            <a:solidFill>
              <a:schemeClr val="accent1">
                <a:alpha val="80000"/>
              </a:schemeClr>
            </a:solidFill>
          </p:spPr>
        </p:sp>
        <p:sp>
          <p:nvSpPr>
            <p:cNvPr id="17" name="AutoShape 17"/>
            <p:cNvSpPr/>
            <p:nvPr/>
          </p:nvSpPr>
          <p:spPr>
            <a:xfrm>
              <a:off x="689125" y="339460"/>
              <a:ext cx="74704" cy="74704"/>
            </a:xfrm>
            <a:prstGeom prst="ellipse">
              <a:avLst/>
            </a:prstGeom>
            <a:solidFill>
              <a:schemeClr val="accent1">
                <a:alpha val="60000"/>
              </a:schemeClr>
            </a:solidFill>
          </p:spPr>
        </p:sp>
        <p:sp>
          <p:nvSpPr>
            <p:cNvPr id="18" name="AutoShape 18"/>
            <p:cNvSpPr/>
            <p:nvPr/>
          </p:nvSpPr>
          <p:spPr>
            <a:xfrm>
              <a:off x="799768" y="348430"/>
              <a:ext cx="69238" cy="69238"/>
            </a:xfrm>
            <a:prstGeom prst="ellipse">
              <a:avLst/>
            </a:prstGeom>
            <a:solidFill>
              <a:schemeClr val="accent1">
                <a:alpha val="40000"/>
              </a:schemeClr>
            </a:solidFill>
          </p:spPr>
        </p:sp>
        <p:sp>
          <p:nvSpPr>
            <p:cNvPr id="19" name="AutoShape 19"/>
            <p:cNvSpPr/>
            <p:nvPr/>
          </p:nvSpPr>
          <p:spPr>
            <a:xfrm>
              <a:off x="904945" y="344297"/>
              <a:ext cx="65594" cy="65594"/>
            </a:xfrm>
            <a:prstGeom prst="ellipse">
              <a:avLst/>
            </a:prstGeom>
            <a:solidFill>
              <a:schemeClr val="accent1">
                <a:alpha val="20000"/>
              </a:schemeClr>
            </a:solidFill>
          </p:spPr>
        </p:sp>
        <p:sp>
          <p:nvSpPr>
            <p:cNvPr id="20" name="AutoShape 20"/>
            <p:cNvSpPr/>
            <p:nvPr/>
          </p:nvSpPr>
          <p:spPr>
            <a:xfrm>
              <a:off x="454963" y="448942"/>
              <a:ext cx="84147" cy="84147"/>
            </a:xfrm>
            <a:prstGeom prst="ellipse">
              <a:avLst/>
            </a:prstGeom>
            <a:solidFill>
              <a:schemeClr val="accent1">
                <a:alpha val="100000"/>
              </a:schemeClr>
            </a:solidFill>
          </p:spPr>
        </p:sp>
        <p:sp>
          <p:nvSpPr>
            <p:cNvPr id="21" name="AutoShape 21"/>
            <p:cNvSpPr/>
            <p:nvPr/>
          </p:nvSpPr>
          <p:spPr>
            <a:xfrm>
              <a:off x="575049" y="455517"/>
              <a:ext cx="78137" cy="78137"/>
            </a:xfrm>
            <a:prstGeom prst="ellipse">
              <a:avLst/>
            </a:prstGeom>
            <a:solidFill>
              <a:schemeClr val="accent1">
                <a:alpha val="80000"/>
              </a:schemeClr>
            </a:solidFill>
          </p:spPr>
        </p:sp>
        <p:sp>
          <p:nvSpPr>
            <p:cNvPr id="22" name="AutoShape 22"/>
            <p:cNvSpPr/>
            <p:nvPr/>
          </p:nvSpPr>
          <p:spPr>
            <a:xfrm>
              <a:off x="689125" y="457233"/>
              <a:ext cx="74704" cy="74704"/>
            </a:xfrm>
            <a:prstGeom prst="ellipse">
              <a:avLst/>
            </a:prstGeom>
            <a:solidFill>
              <a:schemeClr val="accent1">
                <a:alpha val="60000"/>
              </a:schemeClr>
            </a:solidFill>
          </p:spPr>
        </p:sp>
        <p:sp>
          <p:nvSpPr>
            <p:cNvPr id="23" name="AutoShape 23"/>
            <p:cNvSpPr/>
            <p:nvPr/>
          </p:nvSpPr>
          <p:spPr>
            <a:xfrm>
              <a:off x="799768" y="466203"/>
              <a:ext cx="69238" cy="69238"/>
            </a:xfrm>
            <a:prstGeom prst="ellipse">
              <a:avLst/>
            </a:prstGeom>
            <a:solidFill>
              <a:schemeClr val="accent1">
                <a:alpha val="40000"/>
              </a:schemeClr>
            </a:solidFill>
          </p:spPr>
        </p:sp>
        <p:sp>
          <p:nvSpPr>
            <p:cNvPr id="24" name="AutoShape 24"/>
            <p:cNvSpPr/>
            <p:nvPr/>
          </p:nvSpPr>
          <p:spPr>
            <a:xfrm>
              <a:off x="904945" y="462070"/>
              <a:ext cx="65594" cy="65594"/>
            </a:xfrm>
            <a:prstGeom prst="ellipse">
              <a:avLst/>
            </a:prstGeom>
            <a:solidFill>
              <a:schemeClr val="accent1">
                <a:alpha val="20000"/>
              </a:schemeClr>
            </a:solidFill>
          </p:spPr>
        </p:sp>
        <p:sp>
          <p:nvSpPr>
            <p:cNvPr id="25" name="AutoShape 25"/>
            <p:cNvSpPr/>
            <p:nvPr/>
          </p:nvSpPr>
          <p:spPr>
            <a:xfrm>
              <a:off x="454963" y="566715"/>
              <a:ext cx="84147" cy="84147"/>
            </a:xfrm>
            <a:prstGeom prst="ellipse">
              <a:avLst/>
            </a:prstGeom>
            <a:solidFill>
              <a:schemeClr val="accent1">
                <a:alpha val="100000"/>
              </a:schemeClr>
            </a:solidFill>
          </p:spPr>
        </p:sp>
        <p:sp>
          <p:nvSpPr>
            <p:cNvPr id="26" name="AutoShape 26"/>
            <p:cNvSpPr/>
            <p:nvPr/>
          </p:nvSpPr>
          <p:spPr>
            <a:xfrm>
              <a:off x="575049" y="573291"/>
              <a:ext cx="78137" cy="78137"/>
            </a:xfrm>
            <a:prstGeom prst="ellipse">
              <a:avLst/>
            </a:prstGeom>
            <a:solidFill>
              <a:schemeClr val="accent1">
                <a:alpha val="80000"/>
              </a:schemeClr>
            </a:solidFill>
          </p:spPr>
        </p:sp>
        <p:sp>
          <p:nvSpPr>
            <p:cNvPr id="27" name="AutoShape 27"/>
            <p:cNvSpPr/>
            <p:nvPr/>
          </p:nvSpPr>
          <p:spPr>
            <a:xfrm>
              <a:off x="689125" y="575007"/>
              <a:ext cx="74704" cy="74704"/>
            </a:xfrm>
            <a:prstGeom prst="ellipse">
              <a:avLst/>
            </a:prstGeom>
            <a:solidFill>
              <a:schemeClr val="accent1">
                <a:alpha val="60000"/>
              </a:schemeClr>
            </a:solidFill>
          </p:spPr>
        </p:sp>
        <p:sp>
          <p:nvSpPr>
            <p:cNvPr id="28" name="AutoShape 28"/>
            <p:cNvSpPr/>
            <p:nvPr/>
          </p:nvSpPr>
          <p:spPr>
            <a:xfrm>
              <a:off x="799768" y="583977"/>
              <a:ext cx="69238" cy="69238"/>
            </a:xfrm>
            <a:prstGeom prst="ellipse">
              <a:avLst/>
            </a:prstGeom>
            <a:solidFill>
              <a:schemeClr val="accent1">
                <a:alpha val="40000"/>
              </a:schemeClr>
            </a:solidFill>
          </p:spPr>
        </p:sp>
        <p:sp>
          <p:nvSpPr>
            <p:cNvPr id="29" name="AutoShape 29"/>
            <p:cNvSpPr/>
            <p:nvPr/>
          </p:nvSpPr>
          <p:spPr>
            <a:xfrm>
              <a:off x="904945" y="579844"/>
              <a:ext cx="65594" cy="65594"/>
            </a:xfrm>
            <a:prstGeom prst="ellipse">
              <a:avLst/>
            </a:prstGeom>
            <a:solidFill>
              <a:schemeClr val="accent1">
                <a:alpha val="20000"/>
              </a:schemeClr>
            </a:solidFill>
          </p:spPr>
        </p:sp>
        <p:sp>
          <p:nvSpPr>
            <p:cNvPr id="30" name="AutoShape 30"/>
            <p:cNvSpPr/>
            <p:nvPr/>
          </p:nvSpPr>
          <p:spPr>
            <a:xfrm>
              <a:off x="454963" y="684489"/>
              <a:ext cx="84147" cy="84147"/>
            </a:xfrm>
            <a:prstGeom prst="ellipse">
              <a:avLst/>
            </a:prstGeom>
            <a:solidFill>
              <a:schemeClr val="accent1">
                <a:alpha val="100000"/>
              </a:schemeClr>
            </a:solidFill>
          </p:spPr>
        </p:sp>
        <p:sp>
          <p:nvSpPr>
            <p:cNvPr id="31" name="AutoShape 31"/>
            <p:cNvSpPr/>
            <p:nvPr/>
          </p:nvSpPr>
          <p:spPr>
            <a:xfrm>
              <a:off x="575049" y="691064"/>
              <a:ext cx="78137" cy="78137"/>
            </a:xfrm>
            <a:prstGeom prst="ellipse">
              <a:avLst/>
            </a:prstGeom>
            <a:solidFill>
              <a:schemeClr val="accent1">
                <a:alpha val="80000"/>
              </a:schemeClr>
            </a:solidFill>
          </p:spPr>
        </p:sp>
        <p:sp>
          <p:nvSpPr>
            <p:cNvPr id="32" name="AutoShape 32"/>
            <p:cNvSpPr/>
            <p:nvPr/>
          </p:nvSpPr>
          <p:spPr>
            <a:xfrm>
              <a:off x="689125" y="692781"/>
              <a:ext cx="74704" cy="74704"/>
            </a:xfrm>
            <a:prstGeom prst="ellipse">
              <a:avLst/>
            </a:prstGeom>
            <a:solidFill>
              <a:schemeClr val="accent1">
                <a:alpha val="60000"/>
              </a:schemeClr>
            </a:solidFill>
          </p:spPr>
        </p:sp>
        <p:sp>
          <p:nvSpPr>
            <p:cNvPr id="33" name="AutoShape 33"/>
            <p:cNvSpPr/>
            <p:nvPr/>
          </p:nvSpPr>
          <p:spPr>
            <a:xfrm>
              <a:off x="799768" y="701751"/>
              <a:ext cx="69238" cy="69238"/>
            </a:xfrm>
            <a:prstGeom prst="ellipse">
              <a:avLst/>
            </a:prstGeom>
            <a:solidFill>
              <a:schemeClr val="accent1">
                <a:alpha val="40000"/>
              </a:schemeClr>
            </a:solidFill>
          </p:spPr>
        </p:sp>
        <p:sp>
          <p:nvSpPr>
            <p:cNvPr id="34" name="AutoShape 34"/>
            <p:cNvSpPr/>
            <p:nvPr/>
          </p:nvSpPr>
          <p:spPr>
            <a:xfrm>
              <a:off x="904945" y="697618"/>
              <a:ext cx="65594" cy="65594"/>
            </a:xfrm>
            <a:prstGeom prst="ellipse">
              <a:avLst/>
            </a:prstGeom>
            <a:solidFill>
              <a:schemeClr val="accent1">
                <a:alpha val="20000"/>
              </a:schemeClr>
            </a:solidFill>
          </p:spPr>
        </p:sp>
        <p:sp>
          <p:nvSpPr>
            <p:cNvPr id="35" name="TextBox 35"/>
            <p:cNvSpPr txBox="1"/>
            <p:nvPr/>
          </p:nvSpPr>
          <p:spPr>
            <a:xfrm>
              <a:off x="1094842" y="93878"/>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Jin Wen</a:t>
              </a: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金文</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36" name="图片 35"/>
          <p:cNvPicPr>
            <a:picLocks noChangeAspect="1"/>
          </p:cNvPicPr>
          <p:nvPr/>
        </p:nvPicPr>
        <p:blipFill>
          <a:blip r:embed="rId2"/>
          <a:stretch>
            <a:fillRect/>
          </a:stretch>
        </p:blipFill>
        <p:spPr>
          <a:xfrm>
            <a:off x="454660" y="922655"/>
            <a:ext cx="3949700" cy="2962275"/>
          </a:xfrm>
          <a:prstGeom prst="rect">
            <a:avLst/>
          </a:prstGeom>
        </p:spPr>
      </p:pic>
      <p:sp>
        <p:nvSpPr>
          <p:cNvPr id="37" name="文本框 36"/>
          <p:cNvSpPr txBox="1"/>
          <p:nvPr/>
        </p:nvSpPr>
        <p:spPr>
          <a:xfrm>
            <a:off x="4846320" y="1027430"/>
            <a:ext cx="7200000" cy="2784475"/>
          </a:xfrm>
          <a:prstGeom prst="rect">
            <a:avLst/>
          </a:prstGeom>
          <a:noFill/>
        </p:spPr>
        <p:txBody>
          <a:bodyPr wrap="square" rtlCol="0">
            <a:spAutoFit/>
          </a:bodyPr>
          <a:p>
            <a:r>
              <a:rPr lang="en-US" altLang="zh-CN" sz="2500"/>
              <a:t>T</a:t>
            </a:r>
            <a:r>
              <a:rPr lang="zh-CN" altLang="en-US" sz="2500"/>
              <a:t>here were characters inscribed on bronzeware during the late Shang and early Zhou dynasties, which are known as Jin Wen or Zhongding Wen. Jin Wen inscriptions on bronzeware recorded important events and activities and reflected the social life of the time. Therefore they are valuable materials for studying the history of the Shang and Zhou dynasties. </a:t>
            </a:r>
            <a:endParaRPr lang="zh-CN" altLang="en-US" sz="2500"/>
          </a:p>
        </p:txBody>
      </p:sp>
      <p:sp>
        <p:nvSpPr>
          <p:cNvPr id="38" name="文本框 37"/>
          <p:cNvSpPr txBox="1"/>
          <p:nvPr/>
        </p:nvSpPr>
        <p:spPr>
          <a:xfrm>
            <a:off x="4846320" y="4558030"/>
            <a:ext cx="7200000" cy="1630045"/>
          </a:xfrm>
          <a:prstGeom prst="rect">
            <a:avLst/>
          </a:prstGeom>
          <a:noFill/>
        </p:spPr>
        <p:txBody>
          <a:bodyPr wrap="square" rtlCol="0">
            <a:spAutoFit/>
          </a:bodyPr>
          <a:p>
            <a:r>
              <a:rPr lang="zh-CN" altLang="en-US" sz="2500"/>
              <a:t>These characters were difficult to write because of their loose structures and complicated strokes, and tended to be simplified with unbending strokes and rough-and-ready structures. </a:t>
            </a:r>
            <a:endParaRPr lang="zh-CN" altLang="en-US" sz="2500"/>
          </a:p>
        </p:txBody>
      </p:sp>
      <p:sp>
        <p:nvSpPr>
          <p:cNvPr id="39" name="文本框 38"/>
          <p:cNvSpPr txBox="1"/>
          <p:nvPr/>
        </p:nvSpPr>
        <p:spPr>
          <a:xfrm>
            <a:off x="1614805" y="4043680"/>
            <a:ext cx="1966595" cy="368300"/>
          </a:xfrm>
          <a:prstGeom prst="rect">
            <a:avLst/>
          </a:prstGeom>
          <a:noFill/>
        </p:spPr>
        <p:txBody>
          <a:bodyPr wrap="square" rtlCol="0">
            <a:spAutoFit/>
          </a:bodyPr>
          <a:p>
            <a:r>
              <a:rPr lang="zh-CN" altLang="en-US"/>
              <a:t>商后母戊鼎</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grpSp>
        <p:nvGrpSpPr>
          <p:cNvPr id="19" name="Group 19"/>
          <p:cNvGrpSpPr/>
          <p:nvPr/>
        </p:nvGrpSpPr>
        <p:grpSpPr>
          <a:xfrm rot="0">
            <a:off x="454963" y="93878"/>
            <a:ext cx="10641129" cy="893445"/>
            <a:chOff x="454963" y="93878"/>
            <a:chExt cx="10641129" cy="893445"/>
          </a:xfrm>
        </p:grpSpPr>
        <p:sp>
          <p:nvSpPr>
            <p:cNvPr id="20" name="AutoShape 20"/>
            <p:cNvSpPr/>
            <p:nvPr/>
          </p:nvSpPr>
          <p:spPr>
            <a:xfrm>
              <a:off x="454963" y="331168"/>
              <a:ext cx="84147" cy="84147"/>
            </a:xfrm>
            <a:prstGeom prst="ellipse">
              <a:avLst/>
            </a:prstGeom>
            <a:solidFill>
              <a:schemeClr val="accent1">
                <a:alpha val="100000"/>
              </a:schemeClr>
            </a:solidFill>
          </p:spPr>
        </p:sp>
        <p:sp>
          <p:nvSpPr>
            <p:cNvPr id="21" name="AutoShape 21"/>
            <p:cNvSpPr/>
            <p:nvPr/>
          </p:nvSpPr>
          <p:spPr>
            <a:xfrm>
              <a:off x="575049" y="337743"/>
              <a:ext cx="78137" cy="78137"/>
            </a:xfrm>
            <a:prstGeom prst="ellipse">
              <a:avLst/>
            </a:prstGeom>
            <a:solidFill>
              <a:schemeClr val="accent1">
                <a:alpha val="80000"/>
              </a:schemeClr>
            </a:solidFill>
          </p:spPr>
        </p:sp>
        <p:sp>
          <p:nvSpPr>
            <p:cNvPr id="22" name="AutoShape 22"/>
            <p:cNvSpPr/>
            <p:nvPr/>
          </p:nvSpPr>
          <p:spPr>
            <a:xfrm>
              <a:off x="689125" y="339460"/>
              <a:ext cx="74704" cy="74704"/>
            </a:xfrm>
            <a:prstGeom prst="ellipse">
              <a:avLst/>
            </a:prstGeom>
            <a:solidFill>
              <a:schemeClr val="accent1">
                <a:alpha val="60000"/>
              </a:schemeClr>
            </a:solidFill>
          </p:spPr>
        </p:sp>
        <p:sp>
          <p:nvSpPr>
            <p:cNvPr id="23" name="AutoShape 23"/>
            <p:cNvSpPr/>
            <p:nvPr/>
          </p:nvSpPr>
          <p:spPr>
            <a:xfrm>
              <a:off x="799768" y="348430"/>
              <a:ext cx="69238" cy="69238"/>
            </a:xfrm>
            <a:prstGeom prst="ellipse">
              <a:avLst/>
            </a:prstGeom>
            <a:solidFill>
              <a:schemeClr val="accent1">
                <a:alpha val="40000"/>
              </a:schemeClr>
            </a:solidFill>
          </p:spPr>
        </p:sp>
        <p:sp>
          <p:nvSpPr>
            <p:cNvPr id="24" name="AutoShape 24"/>
            <p:cNvSpPr/>
            <p:nvPr/>
          </p:nvSpPr>
          <p:spPr>
            <a:xfrm>
              <a:off x="904945" y="344297"/>
              <a:ext cx="65594" cy="65594"/>
            </a:xfrm>
            <a:prstGeom prst="ellipse">
              <a:avLst/>
            </a:prstGeom>
            <a:solidFill>
              <a:schemeClr val="accent1">
                <a:alpha val="20000"/>
              </a:schemeClr>
            </a:solidFill>
          </p:spPr>
        </p:sp>
        <p:sp>
          <p:nvSpPr>
            <p:cNvPr id="25" name="AutoShape 25"/>
            <p:cNvSpPr/>
            <p:nvPr/>
          </p:nvSpPr>
          <p:spPr>
            <a:xfrm>
              <a:off x="454963" y="448942"/>
              <a:ext cx="84147" cy="84147"/>
            </a:xfrm>
            <a:prstGeom prst="ellipse">
              <a:avLst/>
            </a:prstGeom>
            <a:solidFill>
              <a:schemeClr val="accent1">
                <a:alpha val="100000"/>
              </a:schemeClr>
            </a:solidFill>
          </p:spPr>
        </p:sp>
        <p:sp>
          <p:nvSpPr>
            <p:cNvPr id="26" name="AutoShape 26"/>
            <p:cNvSpPr/>
            <p:nvPr/>
          </p:nvSpPr>
          <p:spPr>
            <a:xfrm>
              <a:off x="575049" y="455517"/>
              <a:ext cx="78137" cy="78137"/>
            </a:xfrm>
            <a:prstGeom prst="ellipse">
              <a:avLst/>
            </a:prstGeom>
            <a:solidFill>
              <a:schemeClr val="accent1">
                <a:alpha val="80000"/>
              </a:schemeClr>
            </a:solidFill>
          </p:spPr>
        </p:sp>
        <p:sp>
          <p:nvSpPr>
            <p:cNvPr id="27" name="AutoShape 27"/>
            <p:cNvSpPr/>
            <p:nvPr/>
          </p:nvSpPr>
          <p:spPr>
            <a:xfrm>
              <a:off x="689125" y="457233"/>
              <a:ext cx="74704" cy="74704"/>
            </a:xfrm>
            <a:prstGeom prst="ellipse">
              <a:avLst/>
            </a:prstGeom>
            <a:solidFill>
              <a:schemeClr val="accent1">
                <a:alpha val="60000"/>
              </a:schemeClr>
            </a:solidFill>
          </p:spPr>
        </p:sp>
        <p:sp>
          <p:nvSpPr>
            <p:cNvPr id="28" name="AutoShape 28"/>
            <p:cNvSpPr/>
            <p:nvPr/>
          </p:nvSpPr>
          <p:spPr>
            <a:xfrm>
              <a:off x="799768" y="466203"/>
              <a:ext cx="69238" cy="69238"/>
            </a:xfrm>
            <a:prstGeom prst="ellipse">
              <a:avLst/>
            </a:prstGeom>
            <a:solidFill>
              <a:schemeClr val="accent1">
                <a:alpha val="40000"/>
              </a:schemeClr>
            </a:solidFill>
          </p:spPr>
        </p:sp>
        <p:sp>
          <p:nvSpPr>
            <p:cNvPr id="29" name="AutoShape 29"/>
            <p:cNvSpPr/>
            <p:nvPr/>
          </p:nvSpPr>
          <p:spPr>
            <a:xfrm>
              <a:off x="904945" y="462070"/>
              <a:ext cx="65594" cy="65594"/>
            </a:xfrm>
            <a:prstGeom prst="ellipse">
              <a:avLst/>
            </a:prstGeom>
            <a:solidFill>
              <a:schemeClr val="accent1">
                <a:alpha val="20000"/>
              </a:schemeClr>
            </a:solidFill>
          </p:spPr>
        </p:sp>
        <p:sp>
          <p:nvSpPr>
            <p:cNvPr id="30" name="AutoShape 30"/>
            <p:cNvSpPr/>
            <p:nvPr/>
          </p:nvSpPr>
          <p:spPr>
            <a:xfrm>
              <a:off x="454963" y="566715"/>
              <a:ext cx="84147" cy="84147"/>
            </a:xfrm>
            <a:prstGeom prst="ellipse">
              <a:avLst/>
            </a:prstGeom>
            <a:solidFill>
              <a:schemeClr val="accent1">
                <a:alpha val="100000"/>
              </a:schemeClr>
            </a:solidFill>
          </p:spPr>
        </p:sp>
        <p:sp>
          <p:nvSpPr>
            <p:cNvPr id="31" name="AutoShape 31"/>
            <p:cNvSpPr/>
            <p:nvPr/>
          </p:nvSpPr>
          <p:spPr>
            <a:xfrm>
              <a:off x="575049" y="573291"/>
              <a:ext cx="78137" cy="78137"/>
            </a:xfrm>
            <a:prstGeom prst="ellipse">
              <a:avLst/>
            </a:prstGeom>
            <a:solidFill>
              <a:schemeClr val="accent1">
                <a:alpha val="80000"/>
              </a:schemeClr>
            </a:solidFill>
          </p:spPr>
        </p:sp>
        <p:sp>
          <p:nvSpPr>
            <p:cNvPr id="32" name="AutoShape 32"/>
            <p:cNvSpPr/>
            <p:nvPr/>
          </p:nvSpPr>
          <p:spPr>
            <a:xfrm>
              <a:off x="689125" y="575007"/>
              <a:ext cx="74704" cy="74704"/>
            </a:xfrm>
            <a:prstGeom prst="ellipse">
              <a:avLst/>
            </a:prstGeom>
            <a:solidFill>
              <a:schemeClr val="accent1">
                <a:alpha val="60000"/>
              </a:schemeClr>
            </a:solidFill>
          </p:spPr>
        </p:sp>
        <p:sp>
          <p:nvSpPr>
            <p:cNvPr id="33" name="AutoShape 33"/>
            <p:cNvSpPr/>
            <p:nvPr/>
          </p:nvSpPr>
          <p:spPr>
            <a:xfrm>
              <a:off x="799768" y="583977"/>
              <a:ext cx="69238" cy="69238"/>
            </a:xfrm>
            <a:prstGeom prst="ellipse">
              <a:avLst/>
            </a:prstGeom>
            <a:solidFill>
              <a:schemeClr val="accent1">
                <a:alpha val="40000"/>
              </a:schemeClr>
            </a:solidFill>
          </p:spPr>
        </p:sp>
        <p:sp>
          <p:nvSpPr>
            <p:cNvPr id="34" name="AutoShape 34"/>
            <p:cNvSpPr/>
            <p:nvPr/>
          </p:nvSpPr>
          <p:spPr>
            <a:xfrm>
              <a:off x="904945" y="579844"/>
              <a:ext cx="65594" cy="65594"/>
            </a:xfrm>
            <a:prstGeom prst="ellipse">
              <a:avLst/>
            </a:prstGeom>
            <a:solidFill>
              <a:schemeClr val="accent1">
                <a:alpha val="20000"/>
              </a:schemeClr>
            </a:solidFill>
          </p:spPr>
        </p:sp>
        <p:sp>
          <p:nvSpPr>
            <p:cNvPr id="35" name="AutoShape 35"/>
            <p:cNvSpPr/>
            <p:nvPr/>
          </p:nvSpPr>
          <p:spPr>
            <a:xfrm>
              <a:off x="454963" y="684489"/>
              <a:ext cx="84147" cy="84147"/>
            </a:xfrm>
            <a:prstGeom prst="ellipse">
              <a:avLst/>
            </a:prstGeom>
            <a:solidFill>
              <a:schemeClr val="accent1">
                <a:alpha val="100000"/>
              </a:schemeClr>
            </a:solidFill>
          </p:spPr>
        </p:sp>
        <p:sp>
          <p:nvSpPr>
            <p:cNvPr id="36" name="AutoShape 36"/>
            <p:cNvSpPr/>
            <p:nvPr/>
          </p:nvSpPr>
          <p:spPr>
            <a:xfrm>
              <a:off x="575049" y="691064"/>
              <a:ext cx="78137" cy="78137"/>
            </a:xfrm>
            <a:prstGeom prst="ellipse">
              <a:avLst/>
            </a:prstGeom>
            <a:solidFill>
              <a:schemeClr val="accent1">
                <a:alpha val="80000"/>
              </a:schemeClr>
            </a:solidFill>
          </p:spPr>
        </p:sp>
        <p:sp>
          <p:nvSpPr>
            <p:cNvPr id="37" name="AutoShape 37"/>
            <p:cNvSpPr/>
            <p:nvPr/>
          </p:nvSpPr>
          <p:spPr>
            <a:xfrm>
              <a:off x="689125" y="692781"/>
              <a:ext cx="74704" cy="74704"/>
            </a:xfrm>
            <a:prstGeom prst="ellipse">
              <a:avLst/>
            </a:prstGeom>
            <a:solidFill>
              <a:schemeClr val="accent1">
                <a:alpha val="60000"/>
              </a:schemeClr>
            </a:solidFill>
          </p:spPr>
        </p:sp>
        <p:sp>
          <p:nvSpPr>
            <p:cNvPr id="38" name="AutoShape 38"/>
            <p:cNvSpPr/>
            <p:nvPr/>
          </p:nvSpPr>
          <p:spPr>
            <a:xfrm>
              <a:off x="799768" y="701751"/>
              <a:ext cx="69238" cy="69238"/>
            </a:xfrm>
            <a:prstGeom prst="ellipse">
              <a:avLst/>
            </a:prstGeom>
            <a:solidFill>
              <a:schemeClr val="accent1">
                <a:alpha val="40000"/>
              </a:schemeClr>
            </a:solidFill>
          </p:spPr>
        </p:sp>
        <p:sp>
          <p:nvSpPr>
            <p:cNvPr id="39" name="AutoShape 39"/>
            <p:cNvSpPr/>
            <p:nvPr/>
          </p:nvSpPr>
          <p:spPr>
            <a:xfrm>
              <a:off x="904945" y="697618"/>
              <a:ext cx="65594" cy="65594"/>
            </a:xfrm>
            <a:prstGeom prst="ellipse">
              <a:avLst/>
            </a:prstGeom>
            <a:solidFill>
              <a:schemeClr val="accent1">
                <a:alpha val="20000"/>
              </a:schemeClr>
            </a:solidFill>
          </p:spPr>
        </p:sp>
        <p:sp>
          <p:nvSpPr>
            <p:cNvPr id="40" name="TextBox 40"/>
            <p:cNvSpPr txBox="1"/>
            <p:nvPr/>
          </p:nvSpPr>
          <p:spPr>
            <a:xfrm>
              <a:off x="1094842" y="93878"/>
              <a:ext cx="1000125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Great seal script大篆</a:t>
              </a:r>
              <a:endParaRPr lang="zh-CN" alt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41" name="文本框 40"/>
          <p:cNvSpPr txBox="1"/>
          <p:nvPr/>
        </p:nvSpPr>
        <p:spPr>
          <a:xfrm>
            <a:off x="4429125" y="939800"/>
            <a:ext cx="7200000" cy="4323080"/>
          </a:xfrm>
          <a:prstGeom prst="rect">
            <a:avLst/>
          </a:prstGeom>
          <a:noFill/>
        </p:spPr>
        <p:txBody>
          <a:bodyPr wrap="square" rtlCol="0">
            <a:spAutoFit/>
          </a:bodyPr>
          <a:p>
            <a:r>
              <a:rPr lang="zh-CN" altLang="en-US" sz="2500"/>
              <a:t>Although Jiagu Wen and Jin Wen developed into a set of fairly comprehensive symbols for keeping records, there still existed many pictographic characters with strong elements of pictures. These characters were difficult to write because of their loose structures and complicated strokes, and tended to be simplified with unbending strokes and rough-and-ready structures.  </a:t>
            </a:r>
            <a:endParaRPr lang="zh-CN" altLang="en-US" sz="2500"/>
          </a:p>
          <a:p>
            <a:endParaRPr lang="zh-CN" altLang="en-US" sz="2500"/>
          </a:p>
          <a:p>
            <a:r>
              <a:rPr lang="zh-CN" altLang="en-US" sz="2500"/>
              <a:t>Up to the late Western Zhou period, Jiagu Wen had been made uniform to conform to one type called Da Zhuan (great seal script). </a:t>
            </a:r>
            <a:endParaRPr lang="zh-CN" altLang="en-US" sz="2500"/>
          </a:p>
        </p:txBody>
      </p:sp>
      <p:pic>
        <p:nvPicPr>
          <p:cNvPr id="42" name="图片 41"/>
          <p:cNvPicPr>
            <a:picLocks noChangeAspect="1"/>
          </p:cNvPicPr>
          <p:nvPr/>
        </p:nvPicPr>
        <p:blipFill>
          <a:blip r:embed="rId2"/>
          <a:stretch>
            <a:fillRect/>
          </a:stretch>
        </p:blipFill>
        <p:spPr>
          <a:xfrm>
            <a:off x="970280" y="939800"/>
            <a:ext cx="2880000" cy="4832635"/>
          </a:xfrm>
          <a:prstGeom prst="rect">
            <a:avLst/>
          </a:prstGeom>
        </p:spPr>
      </p:pic>
      <p:sp>
        <p:nvSpPr>
          <p:cNvPr id="43" name="文本框 42"/>
          <p:cNvSpPr txBox="1"/>
          <p:nvPr/>
        </p:nvSpPr>
        <p:spPr>
          <a:xfrm>
            <a:off x="1910080" y="5925820"/>
            <a:ext cx="884555" cy="368300"/>
          </a:xfrm>
          <a:prstGeom prst="rect">
            <a:avLst/>
          </a:prstGeom>
          <a:noFill/>
        </p:spPr>
        <p:txBody>
          <a:bodyPr wrap="square" rtlCol="0" anchor="t">
            <a:spAutoFit/>
          </a:bodyPr>
          <a:p>
            <a:r>
              <a:rPr lang="zh-CN" altLang="en-US"/>
              <a:t>毛公鼎</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14" name="Freeform 14"/>
          <p:cNvSpPr/>
          <p:nvPr/>
        </p:nvSpPr>
        <p:spPr>
          <a:xfrm>
            <a:off x="3010349" y="1696423"/>
            <a:ext cx="490307" cy="490307"/>
          </a:xfrm>
          <a:custGeom>
            <a:avLst/>
            <a:gdLst/>
            <a:ahLst/>
            <a:cxnLst/>
            <a:rect l="l" t="t" r="r" b="b"/>
            <a:pathLst>
              <a:path w="304800" h="304800">
                <a:moveTo>
                  <a:pt x="152400" y="0"/>
                </a:moveTo>
                <a:cubicBezTo>
                  <a:pt x="68237" y="0"/>
                  <a:pt x="0" y="68237"/>
                  <a:pt x="0" y="152400"/>
                </a:cubicBezTo>
                <a:cubicBezTo>
                  <a:pt x="0" y="236563"/>
                  <a:pt x="68237" y="304800"/>
                  <a:pt x="152400" y="304800"/>
                </a:cubicBezTo>
                <a:cubicBezTo>
                  <a:pt x="236563" y="304800"/>
                  <a:pt x="304800" y="236563"/>
                  <a:pt x="304800" y="152400"/>
                </a:cubicBezTo>
                <a:cubicBezTo>
                  <a:pt x="304800" y="68237"/>
                  <a:pt x="236563" y="0"/>
                  <a:pt x="152400" y="0"/>
                </a:cubicBezTo>
                <a:close/>
                <a:moveTo>
                  <a:pt x="128778" y="222723"/>
                </a:moveTo>
                <a:lnTo>
                  <a:pt x="58655" y="152591"/>
                </a:lnTo>
                <a:lnTo>
                  <a:pt x="85592" y="125654"/>
                </a:lnTo>
                <a:lnTo>
                  <a:pt x="128768" y="168850"/>
                </a:lnTo>
                <a:lnTo>
                  <a:pt x="220370" y="77248"/>
                </a:lnTo>
                <a:lnTo>
                  <a:pt x="247307" y="104184"/>
                </a:lnTo>
                <a:lnTo>
                  <a:pt x="128778" y="222723"/>
                </a:lnTo>
                <a:close/>
              </a:path>
            </a:pathLst>
          </a:custGeom>
          <a:solidFill>
            <a:srgbClr val="FFFFFF">
              <a:alpha val="100000"/>
            </a:srgbClr>
          </a:solidFill>
        </p:spPr>
      </p:sp>
      <p:sp>
        <p:nvSpPr>
          <p:cNvPr id="18" name="AutoShape 18"/>
          <p:cNvSpPr/>
          <p:nvPr/>
        </p:nvSpPr>
        <p:spPr>
          <a:xfrm>
            <a:off x="7643475" y="2556545"/>
            <a:ext cx="2551945" cy="488972"/>
          </a:xfrm>
          <a:prstGeom prst="rect">
            <a:avLst/>
          </a:prstGeom>
          <a:noFill/>
        </p:spPr>
      </p:sp>
      <p:grpSp>
        <p:nvGrpSpPr>
          <p:cNvPr id="19" name="Group 19"/>
          <p:cNvGrpSpPr/>
          <p:nvPr/>
        </p:nvGrpSpPr>
        <p:grpSpPr>
          <a:xfrm rot="0">
            <a:off x="454963" y="93878"/>
            <a:ext cx="10641129" cy="893445"/>
            <a:chOff x="454963" y="93878"/>
            <a:chExt cx="10641129" cy="893445"/>
          </a:xfrm>
        </p:grpSpPr>
        <p:sp>
          <p:nvSpPr>
            <p:cNvPr id="20" name="AutoShape 20"/>
            <p:cNvSpPr/>
            <p:nvPr/>
          </p:nvSpPr>
          <p:spPr>
            <a:xfrm>
              <a:off x="454963" y="331168"/>
              <a:ext cx="84147" cy="84147"/>
            </a:xfrm>
            <a:prstGeom prst="ellipse">
              <a:avLst/>
            </a:prstGeom>
            <a:solidFill>
              <a:schemeClr val="accent1">
                <a:alpha val="100000"/>
              </a:schemeClr>
            </a:solidFill>
          </p:spPr>
        </p:sp>
        <p:sp>
          <p:nvSpPr>
            <p:cNvPr id="21" name="AutoShape 21"/>
            <p:cNvSpPr/>
            <p:nvPr/>
          </p:nvSpPr>
          <p:spPr>
            <a:xfrm>
              <a:off x="575049" y="337743"/>
              <a:ext cx="78137" cy="78137"/>
            </a:xfrm>
            <a:prstGeom prst="ellipse">
              <a:avLst/>
            </a:prstGeom>
            <a:solidFill>
              <a:schemeClr val="accent1">
                <a:alpha val="80000"/>
              </a:schemeClr>
            </a:solidFill>
          </p:spPr>
        </p:sp>
        <p:sp>
          <p:nvSpPr>
            <p:cNvPr id="22" name="AutoShape 22"/>
            <p:cNvSpPr/>
            <p:nvPr/>
          </p:nvSpPr>
          <p:spPr>
            <a:xfrm>
              <a:off x="689125" y="339460"/>
              <a:ext cx="74704" cy="74704"/>
            </a:xfrm>
            <a:prstGeom prst="ellipse">
              <a:avLst/>
            </a:prstGeom>
            <a:solidFill>
              <a:schemeClr val="accent1">
                <a:alpha val="60000"/>
              </a:schemeClr>
            </a:solidFill>
          </p:spPr>
        </p:sp>
        <p:sp>
          <p:nvSpPr>
            <p:cNvPr id="23" name="AutoShape 23"/>
            <p:cNvSpPr/>
            <p:nvPr/>
          </p:nvSpPr>
          <p:spPr>
            <a:xfrm>
              <a:off x="799768" y="348430"/>
              <a:ext cx="69238" cy="69238"/>
            </a:xfrm>
            <a:prstGeom prst="ellipse">
              <a:avLst/>
            </a:prstGeom>
            <a:solidFill>
              <a:schemeClr val="accent1">
                <a:alpha val="40000"/>
              </a:schemeClr>
            </a:solidFill>
          </p:spPr>
        </p:sp>
        <p:sp>
          <p:nvSpPr>
            <p:cNvPr id="24" name="AutoShape 24"/>
            <p:cNvSpPr/>
            <p:nvPr/>
          </p:nvSpPr>
          <p:spPr>
            <a:xfrm>
              <a:off x="904945" y="344297"/>
              <a:ext cx="65594" cy="65594"/>
            </a:xfrm>
            <a:prstGeom prst="ellipse">
              <a:avLst/>
            </a:prstGeom>
            <a:solidFill>
              <a:schemeClr val="accent1">
                <a:alpha val="20000"/>
              </a:schemeClr>
            </a:solidFill>
          </p:spPr>
        </p:sp>
        <p:sp>
          <p:nvSpPr>
            <p:cNvPr id="25" name="AutoShape 25"/>
            <p:cNvSpPr/>
            <p:nvPr/>
          </p:nvSpPr>
          <p:spPr>
            <a:xfrm>
              <a:off x="454963" y="448942"/>
              <a:ext cx="84147" cy="84147"/>
            </a:xfrm>
            <a:prstGeom prst="ellipse">
              <a:avLst/>
            </a:prstGeom>
            <a:solidFill>
              <a:schemeClr val="accent1">
                <a:alpha val="100000"/>
              </a:schemeClr>
            </a:solidFill>
          </p:spPr>
        </p:sp>
        <p:sp>
          <p:nvSpPr>
            <p:cNvPr id="26" name="AutoShape 26"/>
            <p:cNvSpPr/>
            <p:nvPr/>
          </p:nvSpPr>
          <p:spPr>
            <a:xfrm>
              <a:off x="575049" y="455517"/>
              <a:ext cx="78137" cy="78137"/>
            </a:xfrm>
            <a:prstGeom prst="ellipse">
              <a:avLst/>
            </a:prstGeom>
            <a:solidFill>
              <a:schemeClr val="accent1">
                <a:alpha val="80000"/>
              </a:schemeClr>
            </a:solidFill>
          </p:spPr>
        </p:sp>
        <p:sp>
          <p:nvSpPr>
            <p:cNvPr id="27" name="AutoShape 27"/>
            <p:cNvSpPr/>
            <p:nvPr/>
          </p:nvSpPr>
          <p:spPr>
            <a:xfrm>
              <a:off x="689125" y="457233"/>
              <a:ext cx="74704" cy="74704"/>
            </a:xfrm>
            <a:prstGeom prst="ellipse">
              <a:avLst/>
            </a:prstGeom>
            <a:solidFill>
              <a:schemeClr val="accent1">
                <a:alpha val="60000"/>
              </a:schemeClr>
            </a:solidFill>
          </p:spPr>
        </p:sp>
        <p:sp>
          <p:nvSpPr>
            <p:cNvPr id="28" name="AutoShape 28"/>
            <p:cNvSpPr/>
            <p:nvPr/>
          </p:nvSpPr>
          <p:spPr>
            <a:xfrm>
              <a:off x="799768" y="466203"/>
              <a:ext cx="69238" cy="69238"/>
            </a:xfrm>
            <a:prstGeom prst="ellipse">
              <a:avLst/>
            </a:prstGeom>
            <a:solidFill>
              <a:schemeClr val="accent1">
                <a:alpha val="40000"/>
              </a:schemeClr>
            </a:solidFill>
          </p:spPr>
        </p:sp>
        <p:sp>
          <p:nvSpPr>
            <p:cNvPr id="29" name="AutoShape 29"/>
            <p:cNvSpPr/>
            <p:nvPr/>
          </p:nvSpPr>
          <p:spPr>
            <a:xfrm>
              <a:off x="904945" y="462070"/>
              <a:ext cx="65594" cy="65594"/>
            </a:xfrm>
            <a:prstGeom prst="ellipse">
              <a:avLst/>
            </a:prstGeom>
            <a:solidFill>
              <a:schemeClr val="accent1">
                <a:alpha val="20000"/>
              </a:schemeClr>
            </a:solidFill>
          </p:spPr>
        </p:sp>
        <p:sp>
          <p:nvSpPr>
            <p:cNvPr id="30" name="AutoShape 30"/>
            <p:cNvSpPr/>
            <p:nvPr/>
          </p:nvSpPr>
          <p:spPr>
            <a:xfrm>
              <a:off x="454963" y="566715"/>
              <a:ext cx="84147" cy="84147"/>
            </a:xfrm>
            <a:prstGeom prst="ellipse">
              <a:avLst/>
            </a:prstGeom>
            <a:solidFill>
              <a:schemeClr val="accent1">
                <a:alpha val="100000"/>
              </a:schemeClr>
            </a:solidFill>
          </p:spPr>
        </p:sp>
        <p:sp>
          <p:nvSpPr>
            <p:cNvPr id="31" name="AutoShape 31"/>
            <p:cNvSpPr/>
            <p:nvPr/>
          </p:nvSpPr>
          <p:spPr>
            <a:xfrm>
              <a:off x="575049" y="573291"/>
              <a:ext cx="78137" cy="78137"/>
            </a:xfrm>
            <a:prstGeom prst="ellipse">
              <a:avLst/>
            </a:prstGeom>
            <a:solidFill>
              <a:schemeClr val="accent1">
                <a:alpha val="80000"/>
              </a:schemeClr>
            </a:solidFill>
          </p:spPr>
        </p:sp>
        <p:sp>
          <p:nvSpPr>
            <p:cNvPr id="32" name="AutoShape 32"/>
            <p:cNvSpPr/>
            <p:nvPr/>
          </p:nvSpPr>
          <p:spPr>
            <a:xfrm>
              <a:off x="689125" y="575007"/>
              <a:ext cx="74704" cy="74704"/>
            </a:xfrm>
            <a:prstGeom prst="ellipse">
              <a:avLst/>
            </a:prstGeom>
            <a:solidFill>
              <a:schemeClr val="accent1">
                <a:alpha val="60000"/>
              </a:schemeClr>
            </a:solidFill>
          </p:spPr>
        </p:sp>
        <p:sp>
          <p:nvSpPr>
            <p:cNvPr id="33" name="AutoShape 33"/>
            <p:cNvSpPr/>
            <p:nvPr/>
          </p:nvSpPr>
          <p:spPr>
            <a:xfrm>
              <a:off x="799768" y="583977"/>
              <a:ext cx="69238" cy="69238"/>
            </a:xfrm>
            <a:prstGeom prst="ellipse">
              <a:avLst/>
            </a:prstGeom>
            <a:solidFill>
              <a:schemeClr val="accent1">
                <a:alpha val="40000"/>
              </a:schemeClr>
            </a:solidFill>
          </p:spPr>
        </p:sp>
        <p:sp>
          <p:nvSpPr>
            <p:cNvPr id="34" name="AutoShape 34"/>
            <p:cNvSpPr/>
            <p:nvPr/>
          </p:nvSpPr>
          <p:spPr>
            <a:xfrm>
              <a:off x="904945" y="579844"/>
              <a:ext cx="65594" cy="65594"/>
            </a:xfrm>
            <a:prstGeom prst="ellipse">
              <a:avLst/>
            </a:prstGeom>
            <a:solidFill>
              <a:schemeClr val="accent1">
                <a:alpha val="20000"/>
              </a:schemeClr>
            </a:solidFill>
          </p:spPr>
        </p:sp>
        <p:sp>
          <p:nvSpPr>
            <p:cNvPr id="35" name="AutoShape 35"/>
            <p:cNvSpPr/>
            <p:nvPr/>
          </p:nvSpPr>
          <p:spPr>
            <a:xfrm>
              <a:off x="454963" y="684489"/>
              <a:ext cx="84147" cy="84147"/>
            </a:xfrm>
            <a:prstGeom prst="ellipse">
              <a:avLst/>
            </a:prstGeom>
            <a:solidFill>
              <a:schemeClr val="accent1">
                <a:alpha val="100000"/>
              </a:schemeClr>
            </a:solidFill>
          </p:spPr>
        </p:sp>
        <p:sp>
          <p:nvSpPr>
            <p:cNvPr id="36" name="AutoShape 36"/>
            <p:cNvSpPr/>
            <p:nvPr/>
          </p:nvSpPr>
          <p:spPr>
            <a:xfrm>
              <a:off x="575049" y="691064"/>
              <a:ext cx="78137" cy="78137"/>
            </a:xfrm>
            <a:prstGeom prst="ellipse">
              <a:avLst/>
            </a:prstGeom>
            <a:solidFill>
              <a:schemeClr val="accent1">
                <a:alpha val="80000"/>
              </a:schemeClr>
            </a:solidFill>
          </p:spPr>
        </p:sp>
        <p:sp>
          <p:nvSpPr>
            <p:cNvPr id="37" name="AutoShape 37"/>
            <p:cNvSpPr/>
            <p:nvPr/>
          </p:nvSpPr>
          <p:spPr>
            <a:xfrm>
              <a:off x="689125" y="692781"/>
              <a:ext cx="74704" cy="74704"/>
            </a:xfrm>
            <a:prstGeom prst="ellipse">
              <a:avLst/>
            </a:prstGeom>
            <a:solidFill>
              <a:schemeClr val="accent1">
                <a:alpha val="60000"/>
              </a:schemeClr>
            </a:solidFill>
          </p:spPr>
        </p:sp>
        <p:sp>
          <p:nvSpPr>
            <p:cNvPr id="38" name="AutoShape 38"/>
            <p:cNvSpPr/>
            <p:nvPr/>
          </p:nvSpPr>
          <p:spPr>
            <a:xfrm>
              <a:off x="799768" y="701751"/>
              <a:ext cx="69238" cy="69238"/>
            </a:xfrm>
            <a:prstGeom prst="ellipse">
              <a:avLst/>
            </a:prstGeom>
            <a:solidFill>
              <a:schemeClr val="accent1">
                <a:alpha val="40000"/>
              </a:schemeClr>
            </a:solidFill>
          </p:spPr>
        </p:sp>
        <p:sp>
          <p:nvSpPr>
            <p:cNvPr id="39" name="AutoShape 39"/>
            <p:cNvSpPr/>
            <p:nvPr/>
          </p:nvSpPr>
          <p:spPr>
            <a:xfrm>
              <a:off x="904945" y="697618"/>
              <a:ext cx="65594" cy="65594"/>
            </a:xfrm>
            <a:prstGeom prst="ellipse">
              <a:avLst/>
            </a:prstGeom>
            <a:solidFill>
              <a:schemeClr val="accent1">
                <a:alpha val="20000"/>
              </a:schemeClr>
            </a:solidFill>
          </p:spPr>
        </p:sp>
        <p:sp>
          <p:nvSpPr>
            <p:cNvPr id="40" name="TextBox 40"/>
            <p:cNvSpPr txBox="1"/>
            <p:nvPr/>
          </p:nvSpPr>
          <p:spPr>
            <a:xfrm>
              <a:off x="1094842" y="93878"/>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Small seal script</a:t>
              </a: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小篆</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45" name="文本框 44"/>
          <p:cNvSpPr txBox="1"/>
          <p:nvPr/>
        </p:nvSpPr>
        <p:spPr>
          <a:xfrm>
            <a:off x="454660" y="1580515"/>
            <a:ext cx="7200000" cy="2784475"/>
          </a:xfrm>
          <a:prstGeom prst="rect">
            <a:avLst/>
          </a:prstGeom>
          <a:noFill/>
        </p:spPr>
        <p:txBody>
          <a:bodyPr wrap="square" rtlCol="0">
            <a:spAutoFit/>
          </a:bodyPr>
          <a:p>
            <a:r>
              <a:rPr lang="zh-CN" altLang="en-US" sz="2500"/>
              <a:t>After unifying China and establishing the feudal centralized system, the first emperor of Qin pushed forward the development of Chinese characters by having Li Si unify the various calligraphic styles that were thriving in other states and create the standardized Xiao Zhuan, or small seal script, on the basis of the script of the Qin state. </a:t>
            </a:r>
            <a:endParaRPr lang="zh-CN" altLang="en-US" sz="2500"/>
          </a:p>
        </p:txBody>
      </p:sp>
      <p:sp>
        <p:nvSpPr>
          <p:cNvPr id="49" name="文本框 48"/>
          <p:cNvSpPr txBox="1"/>
          <p:nvPr/>
        </p:nvSpPr>
        <p:spPr>
          <a:xfrm>
            <a:off x="8736965" y="5747385"/>
            <a:ext cx="1554480" cy="368300"/>
          </a:xfrm>
          <a:prstGeom prst="rect">
            <a:avLst/>
          </a:prstGeom>
          <a:noFill/>
        </p:spPr>
        <p:txBody>
          <a:bodyPr wrap="none" rtlCol="0" anchor="t">
            <a:spAutoFit/>
          </a:bodyPr>
          <a:p>
            <a:r>
              <a:rPr lang="en-US">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《峄山刻石》</a:t>
            </a:r>
            <a:endParaRPr lang="zh-CN" altLang="en-US"/>
          </a:p>
        </p:txBody>
      </p:sp>
      <p:pic>
        <p:nvPicPr>
          <p:cNvPr id="50" name="图片 49"/>
          <p:cNvPicPr>
            <a:picLocks noChangeAspect="1"/>
          </p:cNvPicPr>
          <p:nvPr/>
        </p:nvPicPr>
        <p:blipFill>
          <a:blip r:embed="rId2"/>
          <a:stretch>
            <a:fillRect/>
          </a:stretch>
        </p:blipFill>
        <p:spPr>
          <a:xfrm>
            <a:off x="8321675" y="684530"/>
            <a:ext cx="2520000" cy="486135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grpSp>
        <p:nvGrpSpPr>
          <p:cNvPr id="10" name="Group 10"/>
          <p:cNvGrpSpPr/>
          <p:nvPr/>
        </p:nvGrpSpPr>
        <p:grpSpPr>
          <a:xfrm rot="0">
            <a:off x="454963" y="93878"/>
            <a:ext cx="10641129" cy="893445"/>
            <a:chOff x="454963" y="93878"/>
            <a:chExt cx="10641129" cy="893445"/>
          </a:xfrm>
        </p:grpSpPr>
        <p:sp>
          <p:nvSpPr>
            <p:cNvPr id="11" name="AutoShape 11"/>
            <p:cNvSpPr/>
            <p:nvPr/>
          </p:nvSpPr>
          <p:spPr>
            <a:xfrm>
              <a:off x="454963" y="331168"/>
              <a:ext cx="84147" cy="84147"/>
            </a:xfrm>
            <a:prstGeom prst="ellipse">
              <a:avLst/>
            </a:prstGeom>
            <a:solidFill>
              <a:schemeClr val="accent1">
                <a:alpha val="100000"/>
              </a:schemeClr>
            </a:solidFill>
          </p:spPr>
        </p:sp>
        <p:sp>
          <p:nvSpPr>
            <p:cNvPr id="12" name="AutoShape 12"/>
            <p:cNvSpPr/>
            <p:nvPr/>
          </p:nvSpPr>
          <p:spPr>
            <a:xfrm>
              <a:off x="575049" y="337743"/>
              <a:ext cx="78137" cy="78137"/>
            </a:xfrm>
            <a:prstGeom prst="ellipse">
              <a:avLst/>
            </a:prstGeom>
            <a:solidFill>
              <a:schemeClr val="accent1">
                <a:alpha val="80000"/>
              </a:schemeClr>
            </a:solidFill>
          </p:spPr>
        </p:sp>
        <p:sp>
          <p:nvSpPr>
            <p:cNvPr id="13" name="AutoShape 13"/>
            <p:cNvSpPr/>
            <p:nvPr/>
          </p:nvSpPr>
          <p:spPr>
            <a:xfrm>
              <a:off x="689125" y="339460"/>
              <a:ext cx="74704" cy="74704"/>
            </a:xfrm>
            <a:prstGeom prst="ellipse">
              <a:avLst/>
            </a:prstGeom>
            <a:solidFill>
              <a:schemeClr val="accent1">
                <a:alpha val="60000"/>
              </a:schemeClr>
            </a:solidFill>
          </p:spPr>
        </p:sp>
        <p:sp>
          <p:nvSpPr>
            <p:cNvPr id="14" name="AutoShape 14"/>
            <p:cNvSpPr/>
            <p:nvPr/>
          </p:nvSpPr>
          <p:spPr>
            <a:xfrm>
              <a:off x="799768" y="348430"/>
              <a:ext cx="69238" cy="69238"/>
            </a:xfrm>
            <a:prstGeom prst="ellipse">
              <a:avLst/>
            </a:prstGeom>
            <a:solidFill>
              <a:schemeClr val="accent1">
                <a:alpha val="40000"/>
              </a:schemeClr>
            </a:solidFill>
          </p:spPr>
        </p:sp>
        <p:sp>
          <p:nvSpPr>
            <p:cNvPr id="15" name="AutoShape 15"/>
            <p:cNvSpPr/>
            <p:nvPr/>
          </p:nvSpPr>
          <p:spPr>
            <a:xfrm>
              <a:off x="904945" y="344297"/>
              <a:ext cx="65594" cy="65594"/>
            </a:xfrm>
            <a:prstGeom prst="ellipse">
              <a:avLst/>
            </a:prstGeom>
            <a:solidFill>
              <a:schemeClr val="accent1">
                <a:alpha val="20000"/>
              </a:schemeClr>
            </a:solidFill>
          </p:spPr>
        </p:sp>
        <p:sp>
          <p:nvSpPr>
            <p:cNvPr id="16" name="AutoShape 16"/>
            <p:cNvSpPr/>
            <p:nvPr/>
          </p:nvSpPr>
          <p:spPr>
            <a:xfrm>
              <a:off x="454963" y="448942"/>
              <a:ext cx="84147" cy="84147"/>
            </a:xfrm>
            <a:prstGeom prst="ellipse">
              <a:avLst/>
            </a:prstGeom>
            <a:solidFill>
              <a:schemeClr val="accent1">
                <a:alpha val="100000"/>
              </a:schemeClr>
            </a:solidFill>
          </p:spPr>
        </p:sp>
        <p:sp>
          <p:nvSpPr>
            <p:cNvPr id="17" name="AutoShape 17"/>
            <p:cNvSpPr/>
            <p:nvPr/>
          </p:nvSpPr>
          <p:spPr>
            <a:xfrm>
              <a:off x="575049" y="455517"/>
              <a:ext cx="78137" cy="78137"/>
            </a:xfrm>
            <a:prstGeom prst="ellipse">
              <a:avLst/>
            </a:prstGeom>
            <a:solidFill>
              <a:schemeClr val="accent1">
                <a:alpha val="80000"/>
              </a:schemeClr>
            </a:solidFill>
          </p:spPr>
        </p:sp>
        <p:sp>
          <p:nvSpPr>
            <p:cNvPr id="18" name="AutoShape 18"/>
            <p:cNvSpPr/>
            <p:nvPr/>
          </p:nvSpPr>
          <p:spPr>
            <a:xfrm>
              <a:off x="689125" y="457233"/>
              <a:ext cx="74704" cy="74704"/>
            </a:xfrm>
            <a:prstGeom prst="ellipse">
              <a:avLst/>
            </a:prstGeom>
            <a:solidFill>
              <a:schemeClr val="accent1">
                <a:alpha val="60000"/>
              </a:schemeClr>
            </a:solidFill>
          </p:spPr>
        </p:sp>
        <p:sp>
          <p:nvSpPr>
            <p:cNvPr id="19" name="AutoShape 19"/>
            <p:cNvSpPr/>
            <p:nvPr/>
          </p:nvSpPr>
          <p:spPr>
            <a:xfrm>
              <a:off x="799768" y="466203"/>
              <a:ext cx="69238" cy="69238"/>
            </a:xfrm>
            <a:prstGeom prst="ellipse">
              <a:avLst/>
            </a:prstGeom>
            <a:solidFill>
              <a:schemeClr val="accent1">
                <a:alpha val="40000"/>
              </a:schemeClr>
            </a:solidFill>
          </p:spPr>
        </p:sp>
        <p:sp>
          <p:nvSpPr>
            <p:cNvPr id="20" name="AutoShape 20"/>
            <p:cNvSpPr/>
            <p:nvPr/>
          </p:nvSpPr>
          <p:spPr>
            <a:xfrm>
              <a:off x="904945" y="462070"/>
              <a:ext cx="65594" cy="65594"/>
            </a:xfrm>
            <a:prstGeom prst="ellipse">
              <a:avLst/>
            </a:prstGeom>
            <a:solidFill>
              <a:schemeClr val="accent1">
                <a:alpha val="20000"/>
              </a:schemeClr>
            </a:solidFill>
          </p:spPr>
        </p:sp>
        <p:sp>
          <p:nvSpPr>
            <p:cNvPr id="21" name="AutoShape 21"/>
            <p:cNvSpPr/>
            <p:nvPr/>
          </p:nvSpPr>
          <p:spPr>
            <a:xfrm>
              <a:off x="454963" y="566715"/>
              <a:ext cx="84147" cy="84147"/>
            </a:xfrm>
            <a:prstGeom prst="ellipse">
              <a:avLst/>
            </a:prstGeom>
            <a:solidFill>
              <a:schemeClr val="accent1">
                <a:alpha val="100000"/>
              </a:schemeClr>
            </a:solidFill>
          </p:spPr>
        </p:sp>
        <p:sp>
          <p:nvSpPr>
            <p:cNvPr id="22" name="AutoShape 22"/>
            <p:cNvSpPr/>
            <p:nvPr/>
          </p:nvSpPr>
          <p:spPr>
            <a:xfrm>
              <a:off x="575049" y="573291"/>
              <a:ext cx="78137" cy="78137"/>
            </a:xfrm>
            <a:prstGeom prst="ellipse">
              <a:avLst/>
            </a:prstGeom>
            <a:solidFill>
              <a:schemeClr val="accent1">
                <a:alpha val="80000"/>
              </a:schemeClr>
            </a:solidFill>
          </p:spPr>
        </p:sp>
        <p:sp>
          <p:nvSpPr>
            <p:cNvPr id="23" name="AutoShape 23"/>
            <p:cNvSpPr/>
            <p:nvPr/>
          </p:nvSpPr>
          <p:spPr>
            <a:xfrm>
              <a:off x="689125" y="575007"/>
              <a:ext cx="74704" cy="74704"/>
            </a:xfrm>
            <a:prstGeom prst="ellipse">
              <a:avLst/>
            </a:prstGeom>
            <a:solidFill>
              <a:schemeClr val="accent1">
                <a:alpha val="60000"/>
              </a:schemeClr>
            </a:solidFill>
          </p:spPr>
        </p:sp>
        <p:sp>
          <p:nvSpPr>
            <p:cNvPr id="24" name="AutoShape 24"/>
            <p:cNvSpPr/>
            <p:nvPr/>
          </p:nvSpPr>
          <p:spPr>
            <a:xfrm>
              <a:off x="799768" y="583977"/>
              <a:ext cx="69238" cy="69238"/>
            </a:xfrm>
            <a:prstGeom prst="ellipse">
              <a:avLst/>
            </a:prstGeom>
            <a:solidFill>
              <a:schemeClr val="accent1">
                <a:alpha val="40000"/>
              </a:schemeClr>
            </a:solidFill>
          </p:spPr>
        </p:sp>
        <p:sp>
          <p:nvSpPr>
            <p:cNvPr id="25" name="AutoShape 25"/>
            <p:cNvSpPr/>
            <p:nvPr/>
          </p:nvSpPr>
          <p:spPr>
            <a:xfrm>
              <a:off x="904945" y="579844"/>
              <a:ext cx="65594" cy="65594"/>
            </a:xfrm>
            <a:prstGeom prst="ellipse">
              <a:avLst/>
            </a:prstGeom>
            <a:solidFill>
              <a:schemeClr val="accent1">
                <a:alpha val="20000"/>
              </a:schemeClr>
            </a:solidFill>
          </p:spPr>
        </p:sp>
        <p:sp>
          <p:nvSpPr>
            <p:cNvPr id="26" name="AutoShape 26"/>
            <p:cNvSpPr/>
            <p:nvPr/>
          </p:nvSpPr>
          <p:spPr>
            <a:xfrm>
              <a:off x="454963" y="684489"/>
              <a:ext cx="84147" cy="84147"/>
            </a:xfrm>
            <a:prstGeom prst="ellipse">
              <a:avLst/>
            </a:prstGeom>
            <a:solidFill>
              <a:schemeClr val="accent1">
                <a:alpha val="100000"/>
              </a:schemeClr>
            </a:solidFill>
          </p:spPr>
        </p:sp>
        <p:sp>
          <p:nvSpPr>
            <p:cNvPr id="27" name="AutoShape 27"/>
            <p:cNvSpPr/>
            <p:nvPr/>
          </p:nvSpPr>
          <p:spPr>
            <a:xfrm>
              <a:off x="575049" y="691064"/>
              <a:ext cx="78137" cy="78137"/>
            </a:xfrm>
            <a:prstGeom prst="ellipse">
              <a:avLst/>
            </a:prstGeom>
            <a:solidFill>
              <a:schemeClr val="accent1">
                <a:alpha val="80000"/>
              </a:schemeClr>
            </a:solidFill>
          </p:spPr>
        </p:sp>
        <p:sp>
          <p:nvSpPr>
            <p:cNvPr id="28" name="AutoShape 28"/>
            <p:cNvSpPr/>
            <p:nvPr/>
          </p:nvSpPr>
          <p:spPr>
            <a:xfrm>
              <a:off x="689125" y="692781"/>
              <a:ext cx="74704" cy="74704"/>
            </a:xfrm>
            <a:prstGeom prst="ellipse">
              <a:avLst/>
            </a:prstGeom>
            <a:solidFill>
              <a:schemeClr val="accent1">
                <a:alpha val="60000"/>
              </a:schemeClr>
            </a:solidFill>
          </p:spPr>
        </p:sp>
        <p:sp>
          <p:nvSpPr>
            <p:cNvPr id="29" name="AutoShape 29"/>
            <p:cNvSpPr/>
            <p:nvPr/>
          </p:nvSpPr>
          <p:spPr>
            <a:xfrm>
              <a:off x="799768" y="701751"/>
              <a:ext cx="69238" cy="69238"/>
            </a:xfrm>
            <a:prstGeom prst="ellipse">
              <a:avLst/>
            </a:prstGeom>
            <a:solidFill>
              <a:schemeClr val="accent1">
                <a:alpha val="40000"/>
              </a:schemeClr>
            </a:solidFill>
          </p:spPr>
        </p:sp>
        <p:sp>
          <p:nvSpPr>
            <p:cNvPr id="30" name="AutoShape 30"/>
            <p:cNvSpPr/>
            <p:nvPr/>
          </p:nvSpPr>
          <p:spPr>
            <a:xfrm>
              <a:off x="904945" y="697618"/>
              <a:ext cx="65594" cy="65594"/>
            </a:xfrm>
            <a:prstGeom prst="ellipse">
              <a:avLst/>
            </a:prstGeom>
            <a:solidFill>
              <a:schemeClr val="accent1">
                <a:alpha val="20000"/>
              </a:schemeClr>
            </a:solidFill>
          </p:spPr>
        </p:sp>
        <p:sp>
          <p:nvSpPr>
            <p:cNvPr id="31" name="TextBox 31"/>
            <p:cNvSpPr txBox="1"/>
            <p:nvPr/>
          </p:nvSpPr>
          <p:spPr>
            <a:xfrm>
              <a:off x="1094842" y="93878"/>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Clerical script</a:t>
              </a: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隶书</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36" name="文本框 35"/>
          <p:cNvSpPr txBox="1"/>
          <p:nvPr/>
        </p:nvSpPr>
        <p:spPr>
          <a:xfrm>
            <a:off x="4313555" y="1103630"/>
            <a:ext cx="7200000" cy="4323080"/>
          </a:xfrm>
          <a:prstGeom prst="rect">
            <a:avLst/>
          </a:prstGeom>
          <a:noFill/>
        </p:spPr>
        <p:txBody>
          <a:bodyPr wrap="square" rtlCol="0">
            <a:spAutoFit/>
          </a:bodyPr>
          <a:p>
            <a:r>
              <a:rPr lang="zh-CN" altLang="en-US" sz="2500"/>
              <a:t>Soon after Xiao Zhuan became the official standard script, there arose one style called Suti Zi (the commoner style), which was simplified from the script of the Qin state and used among the common people. Although Xiao Zhuan was neater than the earlier scripts, it was still troublesome for the common people. Even though it was not of the highest standard, many people preferred using Suti Zi, because it could be written more quickly and conveniently. This script came to be called Lishu (clerical script).</a:t>
            </a:r>
            <a:endParaRPr lang="zh-CN" altLang="en-US" sz="2500"/>
          </a:p>
        </p:txBody>
      </p:sp>
      <p:pic>
        <p:nvPicPr>
          <p:cNvPr id="38" name="图片 37"/>
          <p:cNvPicPr>
            <a:picLocks noChangeAspect="1"/>
          </p:cNvPicPr>
          <p:nvPr/>
        </p:nvPicPr>
        <p:blipFill>
          <a:blip r:embed="rId2"/>
          <a:stretch>
            <a:fillRect/>
          </a:stretch>
        </p:blipFill>
        <p:spPr>
          <a:xfrm>
            <a:off x="970280" y="987425"/>
            <a:ext cx="2880000" cy="4778999"/>
          </a:xfrm>
          <a:prstGeom prst="rect">
            <a:avLst/>
          </a:prstGeom>
        </p:spPr>
      </p:pic>
      <p:sp>
        <p:nvSpPr>
          <p:cNvPr id="39" name="文本框 38"/>
          <p:cNvSpPr txBox="1"/>
          <p:nvPr/>
        </p:nvSpPr>
        <p:spPr>
          <a:xfrm>
            <a:off x="1140460" y="5930265"/>
            <a:ext cx="2540000" cy="368300"/>
          </a:xfrm>
          <a:prstGeom prst="rect">
            <a:avLst/>
          </a:prstGeom>
          <a:noFill/>
        </p:spPr>
        <p:txBody>
          <a:bodyPr wrap="square" rtlCol="0" anchor="t">
            <a:spAutoFit/>
          </a:bodyPr>
          <a:p>
            <a:r>
              <a:rPr lang="zh-CN" altLang="en-US"/>
              <a:t>蔡邕隶书《熹平石经》</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9" name="TextBox 9"/>
          <p:cNvSpPr txBox="1"/>
          <p:nvPr/>
        </p:nvSpPr>
        <p:spPr>
          <a:xfrm>
            <a:off x="4441016" y="2047791"/>
            <a:ext cx="7200000" cy="3345815"/>
          </a:xfrm>
          <a:prstGeom prst="rect">
            <a:avLst/>
          </a:prstGeom>
        </p:spPr>
        <p:txBody>
          <a:bodyPr vert="horz" wrap="square" lIns="114300" tIns="57150" rIns="114300" bIns="57150" rtlCol="0" anchor="t" anchorCtr="0">
            <a:spAutoFit/>
          </a:bodyPr>
          <a:lstStyle/>
          <a:p>
            <a:pPr>
              <a:lnSpc>
                <a:spcPct val="120000"/>
              </a:lnSpc>
            </a:pPr>
            <a:r>
              <a:rPr lang="en-US" sz="2500">
                <a:solidFill>
                  <a:schemeClr val="dk1">
                    <a:alpha val="100000"/>
                  </a:schemeClr>
                </a:solidFill>
                <a:latin typeface="+mn-ea"/>
                <a:cs typeface="微软雅黑" panose="020B0503020204020204" charset="-122"/>
              </a:rPr>
              <a:t>Based on the clerical script, an early form of cursive script called Zhangcao or old cursive script appeared in the late Qin and early Han periods. Its strokes were linked together. Its horizontal strokes still ran upward, while the ends of its left-falling stroke and right-falling stroke retained the clerical style. </a:t>
            </a:r>
            <a:endParaRPr lang="en-US" sz="2500">
              <a:solidFill>
                <a:schemeClr val="dk1">
                  <a:alpha val="100000"/>
                </a:schemeClr>
              </a:solidFill>
              <a:latin typeface="+mn-ea"/>
              <a:cs typeface="微软雅黑" panose="020B0503020204020204" charset="-122"/>
            </a:endParaRPr>
          </a:p>
        </p:txBody>
      </p:sp>
      <p:grpSp>
        <p:nvGrpSpPr>
          <p:cNvPr id="11" name="Group 11"/>
          <p:cNvGrpSpPr/>
          <p:nvPr/>
        </p:nvGrpSpPr>
        <p:grpSpPr>
          <a:xfrm rot="0">
            <a:off x="454963" y="93878"/>
            <a:ext cx="10641129" cy="893445"/>
            <a:chOff x="454963" y="93878"/>
            <a:chExt cx="10641129" cy="893445"/>
          </a:xfrm>
        </p:grpSpPr>
        <p:sp>
          <p:nvSpPr>
            <p:cNvPr id="12" name="AutoShape 12"/>
            <p:cNvSpPr/>
            <p:nvPr/>
          </p:nvSpPr>
          <p:spPr>
            <a:xfrm>
              <a:off x="454963" y="331168"/>
              <a:ext cx="84147" cy="84147"/>
            </a:xfrm>
            <a:prstGeom prst="ellipse">
              <a:avLst/>
            </a:prstGeom>
            <a:solidFill>
              <a:schemeClr val="accent1">
                <a:alpha val="100000"/>
              </a:schemeClr>
            </a:solidFill>
          </p:spPr>
        </p:sp>
        <p:sp>
          <p:nvSpPr>
            <p:cNvPr id="13" name="AutoShape 13"/>
            <p:cNvSpPr/>
            <p:nvPr/>
          </p:nvSpPr>
          <p:spPr>
            <a:xfrm>
              <a:off x="575049" y="337743"/>
              <a:ext cx="78137" cy="78137"/>
            </a:xfrm>
            <a:prstGeom prst="ellipse">
              <a:avLst/>
            </a:prstGeom>
            <a:solidFill>
              <a:schemeClr val="accent1">
                <a:alpha val="80000"/>
              </a:schemeClr>
            </a:solidFill>
          </p:spPr>
        </p:sp>
        <p:sp>
          <p:nvSpPr>
            <p:cNvPr id="14" name="AutoShape 14"/>
            <p:cNvSpPr/>
            <p:nvPr/>
          </p:nvSpPr>
          <p:spPr>
            <a:xfrm>
              <a:off x="689125" y="339460"/>
              <a:ext cx="74704" cy="74704"/>
            </a:xfrm>
            <a:prstGeom prst="ellipse">
              <a:avLst/>
            </a:prstGeom>
            <a:solidFill>
              <a:schemeClr val="accent1">
                <a:alpha val="60000"/>
              </a:schemeClr>
            </a:solidFill>
          </p:spPr>
        </p:sp>
        <p:sp>
          <p:nvSpPr>
            <p:cNvPr id="15" name="AutoShape 15"/>
            <p:cNvSpPr/>
            <p:nvPr/>
          </p:nvSpPr>
          <p:spPr>
            <a:xfrm>
              <a:off x="799768" y="348430"/>
              <a:ext cx="69238" cy="69238"/>
            </a:xfrm>
            <a:prstGeom prst="ellipse">
              <a:avLst/>
            </a:prstGeom>
            <a:solidFill>
              <a:schemeClr val="accent1">
                <a:alpha val="40000"/>
              </a:schemeClr>
            </a:solidFill>
          </p:spPr>
        </p:sp>
        <p:sp>
          <p:nvSpPr>
            <p:cNvPr id="16" name="AutoShape 16"/>
            <p:cNvSpPr/>
            <p:nvPr/>
          </p:nvSpPr>
          <p:spPr>
            <a:xfrm>
              <a:off x="904945" y="344297"/>
              <a:ext cx="65594" cy="65594"/>
            </a:xfrm>
            <a:prstGeom prst="ellipse">
              <a:avLst/>
            </a:prstGeom>
            <a:solidFill>
              <a:schemeClr val="accent1">
                <a:alpha val="20000"/>
              </a:schemeClr>
            </a:solidFill>
          </p:spPr>
        </p:sp>
        <p:sp>
          <p:nvSpPr>
            <p:cNvPr id="17" name="AutoShape 17"/>
            <p:cNvSpPr/>
            <p:nvPr/>
          </p:nvSpPr>
          <p:spPr>
            <a:xfrm>
              <a:off x="454963" y="448942"/>
              <a:ext cx="84147" cy="84147"/>
            </a:xfrm>
            <a:prstGeom prst="ellipse">
              <a:avLst/>
            </a:prstGeom>
            <a:solidFill>
              <a:schemeClr val="accent1">
                <a:alpha val="100000"/>
              </a:schemeClr>
            </a:solidFill>
          </p:spPr>
        </p:sp>
        <p:sp>
          <p:nvSpPr>
            <p:cNvPr id="18" name="AutoShape 18"/>
            <p:cNvSpPr/>
            <p:nvPr/>
          </p:nvSpPr>
          <p:spPr>
            <a:xfrm>
              <a:off x="575049" y="455517"/>
              <a:ext cx="78137" cy="78137"/>
            </a:xfrm>
            <a:prstGeom prst="ellipse">
              <a:avLst/>
            </a:prstGeom>
            <a:solidFill>
              <a:schemeClr val="accent1">
                <a:alpha val="80000"/>
              </a:schemeClr>
            </a:solidFill>
          </p:spPr>
        </p:sp>
        <p:sp>
          <p:nvSpPr>
            <p:cNvPr id="19" name="AutoShape 19"/>
            <p:cNvSpPr/>
            <p:nvPr/>
          </p:nvSpPr>
          <p:spPr>
            <a:xfrm>
              <a:off x="689125" y="457233"/>
              <a:ext cx="74704" cy="74704"/>
            </a:xfrm>
            <a:prstGeom prst="ellipse">
              <a:avLst/>
            </a:prstGeom>
            <a:solidFill>
              <a:schemeClr val="accent1">
                <a:alpha val="60000"/>
              </a:schemeClr>
            </a:solidFill>
          </p:spPr>
        </p:sp>
        <p:sp>
          <p:nvSpPr>
            <p:cNvPr id="20" name="AutoShape 20"/>
            <p:cNvSpPr/>
            <p:nvPr/>
          </p:nvSpPr>
          <p:spPr>
            <a:xfrm>
              <a:off x="799768" y="466203"/>
              <a:ext cx="69238" cy="69238"/>
            </a:xfrm>
            <a:prstGeom prst="ellipse">
              <a:avLst/>
            </a:prstGeom>
            <a:solidFill>
              <a:schemeClr val="accent1">
                <a:alpha val="40000"/>
              </a:schemeClr>
            </a:solidFill>
          </p:spPr>
        </p:sp>
        <p:sp>
          <p:nvSpPr>
            <p:cNvPr id="21" name="AutoShape 21"/>
            <p:cNvSpPr/>
            <p:nvPr/>
          </p:nvSpPr>
          <p:spPr>
            <a:xfrm>
              <a:off x="904945" y="462070"/>
              <a:ext cx="65594" cy="65594"/>
            </a:xfrm>
            <a:prstGeom prst="ellipse">
              <a:avLst/>
            </a:prstGeom>
            <a:solidFill>
              <a:schemeClr val="accent1">
                <a:alpha val="20000"/>
              </a:schemeClr>
            </a:solidFill>
          </p:spPr>
        </p:sp>
        <p:sp>
          <p:nvSpPr>
            <p:cNvPr id="22" name="AutoShape 22"/>
            <p:cNvSpPr/>
            <p:nvPr/>
          </p:nvSpPr>
          <p:spPr>
            <a:xfrm>
              <a:off x="454963" y="566715"/>
              <a:ext cx="84147" cy="84147"/>
            </a:xfrm>
            <a:prstGeom prst="ellipse">
              <a:avLst/>
            </a:prstGeom>
            <a:solidFill>
              <a:schemeClr val="accent1">
                <a:alpha val="100000"/>
              </a:schemeClr>
            </a:solidFill>
          </p:spPr>
        </p:sp>
        <p:sp>
          <p:nvSpPr>
            <p:cNvPr id="23" name="AutoShape 23"/>
            <p:cNvSpPr/>
            <p:nvPr/>
          </p:nvSpPr>
          <p:spPr>
            <a:xfrm>
              <a:off x="575049" y="573291"/>
              <a:ext cx="78137" cy="78137"/>
            </a:xfrm>
            <a:prstGeom prst="ellipse">
              <a:avLst/>
            </a:prstGeom>
            <a:solidFill>
              <a:schemeClr val="accent1">
                <a:alpha val="80000"/>
              </a:schemeClr>
            </a:solidFill>
          </p:spPr>
        </p:sp>
        <p:sp>
          <p:nvSpPr>
            <p:cNvPr id="24" name="AutoShape 24"/>
            <p:cNvSpPr/>
            <p:nvPr/>
          </p:nvSpPr>
          <p:spPr>
            <a:xfrm>
              <a:off x="689125" y="575007"/>
              <a:ext cx="74704" cy="74704"/>
            </a:xfrm>
            <a:prstGeom prst="ellipse">
              <a:avLst/>
            </a:prstGeom>
            <a:solidFill>
              <a:schemeClr val="accent1">
                <a:alpha val="60000"/>
              </a:schemeClr>
            </a:solidFill>
          </p:spPr>
        </p:sp>
        <p:sp>
          <p:nvSpPr>
            <p:cNvPr id="25" name="AutoShape 25"/>
            <p:cNvSpPr/>
            <p:nvPr/>
          </p:nvSpPr>
          <p:spPr>
            <a:xfrm>
              <a:off x="799768" y="583977"/>
              <a:ext cx="69238" cy="69238"/>
            </a:xfrm>
            <a:prstGeom prst="ellipse">
              <a:avLst/>
            </a:prstGeom>
            <a:solidFill>
              <a:schemeClr val="accent1">
                <a:alpha val="40000"/>
              </a:schemeClr>
            </a:solidFill>
          </p:spPr>
        </p:sp>
        <p:sp>
          <p:nvSpPr>
            <p:cNvPr id="26" name="AutoShape 26"/>
            <p:cNvSpPr/>
            <p:nvPr/>
          </p:nvSpPr>
          <p:spPr>
            <a:xfrm>
              <a:off x="904945" y="579844"/>
              <a:ext cx="65594" cy="65594"/>
            </a:xfrm>
            <a:prstGeom prst="ellipse">
              <a:avLst/>
            </a:prstGeom>
            <a:solidFill>
              <a:schemeClr val="accent1">
                <a:alpha val="20000"/>
              </a:schemeClr>
            </a:solidFill>
          </p:spPr>
        </p:sp>
        <p:sp>
          <p:nvSpPr>
            <p:cNvPr id="27" name="AutoShape 27"/>
            <p:cNvSpPr/>
            <p:nvPr/>
          </p:nvSpPr>
          <p:spPr>
            <a:xfrm>
              <a:off x="454963" y="684489"/>
              <a:ext cx="84147" cy="84147"/>
            </a:xfrm>
            <a:prstGeom prst="ellipse">
              <a:avLst/>
            </a:prstGeom>
            <a:solidFill>
              <a:schemeClr val="accent1">
                <a:alpha val="100000"/>
              </a:schemeClr>
            </a:solidFill>
          </p:spPr>
        </p:sp>
        <p:sp>
          <p:nvSpPr>
            <p:cNvPr id="28" name="AutoShape 28"/>
            <p:cNvSpPr/>
            <p:nvPr/>
          </p:nvSpPr>
          <p:spPr>
            <a:xfrm>
              <a:off x="575049" y="691064"/>
              <a:ext cx="78137" cy="78137"/>
            </a:xfrm>
            <a:prstGeom prst="ellipse">
              <a:avLst/>
            </a:prstGeom>
            <a:solidFill>
              <a:schemeClr val="accent1">
                <a:alpha val="80000"/>
              </a:schemeClr>
            </a:solidFill>
          </p:spPr>
        </p:sp>
        <p:sp>
          <p:nvSpPr>
            <p:cNvPr id="29" name="AutoShape 29"/>
            <p:cNvSpPr/>
            <p:nvPr/>
          </p:nvSpPr>
          <p:spPr>
            <a:xfrm>
              <a:off x="689125" y="692781"/>
              <a:ext cx="74704" cy="74704"/>
            </a:xfrm>
            <a:prstGeom prst="ellipse">
              <a:avLst/>
            </a:prstGeom>
            <a:solidFill>
              <a:schemeClr val="accent1">
                <a:alpha val="60000"/>
              </a:schemeClr>
            </a:solidFill>
          </p:spPr>
        </p:sp>
        <p:sp>
          <p:nvSpPr>
            <p:cNvPr id="30" name="AutoShape 30"/>
            <p:cNvSpPr/>
            <p:nvPr/>
          </p:nvSpPr>
          <p:spPr>
            <a:xfrm>
              <a:off x="799768" y="701751"/>
              <a:ext cx="69238" cy="69238"/>
            </a:xfrm>
            <a:prstGeom prst="ellipse">
              <a:avLst/>
            </a:prstGeom>
            <a:solidFill>
              <a:schemeClr val="accent1">
                <a:alpha val="40000"/>
              </a:schemeClr>
            </a:solidFill>
          </p:spPr>
        </p:sp>
        <p:sp>
          <p:nvSpPr>
            <p:cNvPr id="31" name="AutoShape 31"/>
            <p:cNvSpPr/>
            <p:nvPr/>
          </p:nvSpPr>
          <p:spPr>
            <a:xfrm>
              <a:off x="904945" y="697618"/>
              <a:ext cx="65594" cy="65594"/>
            </a:xfrm>
            <a:prstGeom prst="ellipse">
              <a:avLst/>
            </a:prstGeom>
            <a:solidFill>
              <a:schemeClr val="accent1">
                <a:alpha val="20000"/>
              </a:schemeClr>
            </a:solidFill>
          </p:spPr>
        </p:sp>
        <p:sp>
          <p:nvSpPr>
            <p:cNvPr id="32" name="TextBox 32"/>
            <p:cNvSpPr txBox="1"/>
            <p:nvPr/>
          </p:nvSpPr>
          <p:spPr>
            <a:xfrm>
              <a:off x="1094842" y="93878"/>
              <a:ext cx="1000125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Cursive script</a:t>
              </a:r>
              <a:r>
                <a:rPr lang="zh-CN" alt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草书</a:t>
              </a:r>
              <a:endParaRPr lang="zh-CN" alt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33" name="图片 32"/>
          <p:cNvPicPr>
            <a:picLocks noChangeAspect="1"/>
          </p:cNvPicPr>
          <p:nvPr/>
        </p:nvPicPr>
        <p:blipFill>
          <a:blip r:embed="rId2"/>
          <a:stretch>
            <a:fillRect/>
          </a:stretch>
        </p:blipFill>
        <p:spPr>
          <a:xfrm>
            <a:off x="688975" y="1205230"/>
            <a:ext cx="3600000" cy="4625701"/>
          </a:xfrm>
          <a:prstGeom prst="rect">
            <a:avLst/>
          </a:prstGeom>
        </p:spPr>
      </p:pic>
      <p:sp>
        <p:nvSpPr>
          <p:cNvPr id="34" name="文本框 33"/>
          <p:cNvSpPr txBox="1"/>
          <p:nvPr/>
        </p:nvSpPr>
        <p:spPr>
          <a:xfrm>
            <a:off x="1094740" y="6042660"/>
            <a:ext cx="2901315" cy="368300"/>
          </a:xfrm>
          <a:prstGeom prst="rect">
            <a:avLst/>
          </a:prstGeom>
          <a:noFill/>
        </p:spPr>
        <p:txBody>
          <a:bodyPr wrap="square" rtlCol="0" anchor="t">
            <a:spAutoFit/>
          </a:bodyPr>
          <a:p>
            <a:r>
              <a:rPr lang="zh-CN" altLang="en-US"/>
              <a:t>张芝草书《晚复帖》</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rot="0">
            <a:off x="454963" y="93878"/>
            <a:ext cx="10641129" cy="893445"/>
            <a:chOff x="454963" y="93878"/>
            <a:chExt cx="10641129" cy="893445"/>
          </a:xfrm>
        </p:grpSpPr>
        <p:sp>
          <p:nvSpPr>
            <p:cNvPr id="3" name="AutoShape 3"/>
            <p:cNvSpPr/>
            <p:nvPr/>
          </p:nvSpPr>
          <p:spPr>
            <a:xfrm>
              <a:off x="454963" y="331168"/>
              <a:ext cx="84147" cy="84147"/>
            </a:xfrm>
            <a:prstGeom prst="ellipse">
              <a:avLst/>
            </a:prstGeom>
            <a:solidFill>
              <a:schemeClr val="accent1">
                <a:alpha val="100000"/>
              </a:schemeClr>
            </a:solidFill>
          </p:spPr>
        </p:sp>
        <p:sp>
          <p:nvSpPr>
            <p:cNvPr id="4" name="AutoShape 4"/>
            <p:cNvSpPr/>
            <p:nvPr/>
          </p:nvSpPr>
          <p:spPr>
            <a:xfrm>
              <a:off x="575049" y="337743"/>
              <a:ext cx="78137" cy="78137"/>
            </a:xfrm>
            <a:prstGeom prst="ellipse">
              <a:avLst/>
            </a:prstGeom>
            <a:solidFill>
              <a:schemeClr val="accent1">
                <a:alpha val="80000"/>
              </a:schemeClr>
            </a:solidFill>
          </p:spPr>
        </p:sp>
        <p:sp>
          <p:nvSpPr>
            <p:cNvPr id="5" name="AutoShape 5"/>
            <p:cNvSpPr/>
            <p:nvPr/>
          </p:nvSpPr>
          <p:spPr>
            <a:xfrm>
              <a:off x="689125" y="339460"/>
              <a:ext cx="74704" cy="74704"/>
            </a:xfrm>
            <a:prstGeom prst="ellipse">
              <a:avLst/>
            </a:prstGeom>
            <a:solidFill>
              <a:schemeClr val="accent1">
                <a:alpha val="60000"/>
              </a:schemeClr>
            </a:solidFill>
          </p:spPr>
        </p:sp>
        <p:sp>
          <p:nvSpPr>
            <p:cNvPr id="6" name="AutoShape 6"/>
            <p:cNvSpPr/>
            <p:nvPr/>
          </p:nvSpPr>
          <p:spPr>
            <a:xfrm>
              <a:off x="799768" y="348430"/>
              <a:ext cx="69238" cy="69238"/>
            </a:xfrm>
            <a:prstGeom prst="ellipse">
              <a:avLst/>
            </a:prstGeom>
            <a:solidFill>
              <a:schemeClr val="accent1">
                <a:alpha val="40000"/>
              </a:schemeClr>
            </a:solidFill>
          </p:spPr>
        </p:sp>
        <p:sp>
          <p:nvSpPr>
            <p:cNvPr id="7" name="AutoShape 7"/>
            <p:cNvSpPr/>
            <p:nvPr/>
          </p:nvSpPr>
          <p:spPr>
            <a:xfrm>
              <a:off x="904945" y="344297"/>
              <a:ext cx="65594" cy="65594"/>
            </a:xfrm>
            <a:prstGeom prst="ellipse">
              <a:avLst/>
            </a:prstGeom>
            <a:solidFill>
              <a:schemeClr val="accent1">
                <a:alpha val="20000"/>
              </a:schemeClr>
            </a:solidFill>
          </p:spPr>
        </p:sp>
        <p:sp>
          <p:nvSpPr>
            <p:cNvPr id="8" name="AutoShape 8"/>
            <p:cNvSpPr/>
            <p:nvPr/>
          </p:nvSpPr>
          <p:spPr>
            <a:xfrm>
              <a:off x="454963" y="448942"/>
              <a:ext cx="84147" cy="84147"/>
            </a:xfrm>
            <a:prstGeom prst="ellipse">
              <a:avLst/>
            </a:prstGeom>
            <a:solidFill>
              <a:schemeClr val="accent1">
                <a:alpha val="100000"/>
              </a:schemeClr>
            </a:solidFill>
          </p:spPr>
        </p:sp>
        <p:sp>
          <p:nvSpPr>
            <p:cNvPr id="9" name="AutoShape 9"/>
            <p:cNvSpPr/>
            <p:nvPr/>
          </p:nvSpPr>
          <p:spPr>
            <a:xfrm>
              <a:off x="575049" y="455517"/>
              <a:ext cx="78137" cy="78137"/>
            </a:xfrm>
            <a:prstGeom prst="ellipse">
              <a:avLst/>
            </a:prstGeom>
            <a:solidFill>
              <a:schemeClr val="accent1">
                <a:alpha val="80000"/>
              </a:schemeClr>
            </a:solidFill>
          </p:spPr>
        </p:sp>
        <p:sp>
          <p:nvSpPr>
            <p:cNvPr id="10" name="AutoShape 10"/>
            <p:cNvSpPr/>
            <p:nvPr/>
          </p:nvSpPr>
          <p:spPr>
            <a:xfrm>
              <a:off x="689125" y="457233"/>
              <a:ext cx="74704" cy="74704"/>
            </a:xfrm>
            <a:prstGeom prst="ellipse">
              <a:avLst/>
            </a:prstGeom>
            <a:solidFill>
              <a:schemeClr val="accent1">
                <a:alpha val="60000"/>
              </a:schemeClr>
            </a:solidFill>
          </p:spPr>
        </p:sp>
        <p:sp>
          <p:nvSpPr>
            <p:cNvPr id="11" name="AutoShape 11"/>
            <p:cNvSpPr/>
            <p:nvPr/>
          </p:nvSpPr>
          <p:spPr>
            <a:xfrm>
              <a:off x="799768" y="466203"/>
              <a:ext cx="69238" cy="69238"/>
            </a:xfrm>
            <a:prstGeom prst="ellipse">
              <a:avLst/>
            </a:prstGeom>
            <a:solidFill>
              <a:schemeClr val="accent1">
                <a:alpha val="40000"/>
              </a:schemeClr>
            </a:solidFill>
          </p:spPr>
        </p:sp>
        <p:sp>
          <p:nvSpPr>
            <p:cNvPr id="12" name="AutoShape 12"/>
            <p:cNvSpPr/>
            <p:nvPr/>
          </p:nvSpPr>
          <p:spPr>
            <a:xfrm>
              <a:off x="904945" y="462070"/>
              <a:ext cx="65594" cy="65594"/>
            </a:xfrm>
            <a:prstGeom prst="ellipse">
              <a:avLst/>
            </a:prstGeom>
            <a:solidFill>
              <a:schemeClr val="accent1">
                <a:alpha val="20000"/>
              </a:schemeClr>
            </a:solidFill>
          </p:spPr>
        </p:sp>
        <p:sp>
          <p:nvSpPr>
            <p:cNvPr id="13" name="AutoShape 13"/>
            <p:cNvSpPr/>
            <p:nvPr/>
          </p:nvSpPr>
          <p:spPr>
            <a:xfrm>
              <a:off x="454963" y="566715"/>
              <a:ext cx="84147" cy="84147"/>
            </a:xfrm>
            <a:prstGeom prst="ellipse">
              <a:avLst/>
            </a:prstGeom>
            <a:solidFill>
              <a:schemeClr val="accent1">
                <a:alpha val="100000"/>
              </a:schemeClr>
            </a:solidFill>
          </p:spPr>
        </p:sp>
        <p:sp>
          <p:nvSpPr>
            <p:cNvPr id="14" name="AutoShape 14"/>
            <p:cNvSpPr/>
            <p:nvPr/>
          </p:nvSpPr>
          <p:spPr>
            <a:xfrm>
              <a:off x="575049" y="573291"/>
              <a:ext cx="78137" cy="78137"/>
            </a:xfrm>
            <a:prstGeom prst="ellipse">
              <a:avLst/>
            </a:prstGeom>
            <a:solidFill>
              <a:schemeClr val="accent1">
                <a:alpha val="80000"/>
              </a:schemeClr>
            </a:solidFill>
          </p:spPr>
        </p:sp>
        <p:sp>
          <p:nvSpPr>
            <p:cNvPr id="15" name="AutoShape 15"/>
            <p:cNvSpPr/>
            <p:nvPr/>
          </p:nvSpPr>
          <p:spPr>
            <a:xfrm>
              <a:off x="689125" y="575007"/>
              <a:ext cx="74704" cy="74704"/>
            </a:xfrm>
            <a:prstGeom prst="ellipse">
              <a:avLst/>
            </a:prstGeom>
            <a:solidFill>
              <a:schemeClr val="accent1">
                <a:alpha val="60000"/>
              </a:schemeClr>
            </a:solidFill>
          </p:spPr>
        </p:sp>
        <p:sp>
          <p:nvSpPr>
            <p:cNvPr id="16" name="AutoShape 16"/>
            <p:cNvSpPr/>
            <p:nvPr/>
          </p:nvSpPr>
          <p:spPr>
            <a:xfrm>
              <a:off x="799768" y="583977"/>
              <a:ext cx="69238" cy="69238"/>
            </a:xfrm>
            <a:prstGeom prst="ellipse">
              <a:avLst/>
            </a:prstGeom>
            <a:solidFill>
              <a:schemeClr val="accent1">
                <a:alpha val="40000"/>
              </a:schemeClr>
            </a:solidFill>
          </p:spPr>
        </p:sp>
        <p:sp>
          <p:nvSpPr>
            <p:cNvPr id="17" name="AutoShape 17"/>
            <p:cNvSpPr/>
            <p:nvPr/>
          </p:nvSpPr>
          <p:spPr>
            <a:xfrm>
              <a:off x="904945" y="579844"/>
              <a:ext cx="65594" cy="65594"/>
            </a:xfrm>
            <a:prstGeom prst="ellipse">
              <a:avLst/>
            </a:prstGeom>
            <a:solidFill>
              <a:schemeClr val="accent1">
                <a:alpha val="20000"/>
              </a:schemeClr>
            </a:solidFill>
          </p:spPr>
        </p:sp>
        <p:sp>
          <p:nvSpPr>
            <p:cNvPr id="18" name="AutoShape 18"/>
            <p:cNvSpPr/>
            <p:nvPr/>
          </p:nvSpPr>
          <p:spPr>
            <a:xfrm>
              <a:off x="454963" y="684489"/>
              <a:ext cx="84147" cy="84147"/>
            </a:xfrm>
            <a:prstGeom prst="ellipse">
              <a:avLst/>
            </a:prstGeom>
            <a:solidFill>
              <a:schemeClr val="accent1">
                <a:alpha val="100000"/>
              </a:schemeClr>
            </a:solidFill>
          </p:spPr>
        </p:sp>
        <p:sp>
          <p:nvSpPr>
            <p:cNvPr id="19" name="AutoShape 19"/>
            <p:cNvSpPr/>
            <p:nvPr/>
          </p:nvSpPr>
          <p:spPr>
            <a:xfrm>
              <a:off x="575049" y="691064"/>
              <a:ext cx="78137" cy="78137"/>
            </a:xfrm>
            <a:prstGeom prst="ellipse">
              <a:avLst/>
            </a:prstGeom>
            <a:solidFill>
              <a:schemeClr val="accent1">
                <a:alpha val="80000"/>
              </a:schemeClr>
            </a:solidFill>
          </p:spPr>
        </p:sp>
        <p:sp>
          <p:nvSpPr>
            <p:cNvPr id="20" name="AutoShape 20"/>
            <p:cNvSpPr/>
            <p:nvPr/>
          </p:nvSpPr>
          <p:spPr>
            <a:xfrm>
              <a:off x="689125" y="692781"/>
              <a:ext cx="74704" cy="74704"/>
            </a:xfrm>
            <a:prstGeom prst="ellipse">
              <a:avLst/>
            </a:prstGeom>
            <a:solidFill>
              <a:schemeClr val="accent1">
                <a:alpha val="60000"/>
              </a:schemeClr>
            </a:solidFill>
          </p:spPr>
        </p:sp>
        <p:sp>
          <p:nvSpPr>
            <p:cNvPr id="21" name="AutoShape 21"/>
            <p:cNvSpPr/>
            <p:nvPr/>
          </p:nvSpPr>
          <p:spPr>
            <a:xfrm>
              <a:off x="799768" y="701751"/>
              <a:ext cx="69238" cy="69238"/>
            </a:xfrm>
            <a:prstGeom prst="ellipse">
              <a:avLst/>
            </a:prstGeom>
            <a:solidFill>
              <a:schemeClr val="accent1">
                <a:alpha val="40000"/>
              </a:schemeClr>
            </a:solidFill>
          </p:spPr>
        </p:sp>
        <p:sp>
          <p:nvSpPr>
            <p:cNvPr id="22" name="AutoShape 22"/>
            <p:cNvSpPr/>
            <p:nvPr/>
          </p:nvSpPr>
          <p:spPr>
            <a:xfrm>
              <a:off x="904945" y="697618"/>
              <a:ext cx="65594" cy="65594"/>
            </a:xfrm>
            <a:prstGeom prst="ellipse">
              <a:avLst/>
            </a:prstGeom>
            <a:solidFill>
              <a:schemeClr val="accent1">
                <a:alpha val="20000"/>
              </a:schemeClr>
            </a:solidFill>
          </p:spPr>
        </p:sp>
        <p:sp>
          <p:nvSpPr>
            <p:cNvPr id="23" name="TextBox 23"/>
            <p:cNvSpPr txBox="1"/>
            <p:nvPr/>
          </p:nvSpPr>
          <p:spPr>
            <a:xfrm>
              <a:off x="1094842" y="93878"/>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Regular script</a:t>
              </a: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楷书</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53" name="文本框 52"/>
          <p:cNvSpPr txBox="1"/>
          <p:nvPr/>
        </p:nvSpPr>
        <p:spPr>
          <a:xfrm>
            <a:off x="4341495" y="1361440"/>
            <a:ext cx="7200000" cy="2784475"/>
          </a:xfrm>
          <a:prstGeom prst="rect">
            <a:avLst/>
          </a:prstGeom>
          <a:noFill/>
        </p:spPr>
        <p:txBody>
          <a:bodyPr wrap="square" rtlCol="0">
            <a:spAutoFit/>
          </a:bodyPr>
          <a:p>
            <a:r>
              <a:rPr lang="zh-CN" altLang="en-US" sz="2500"/>
              <a:t>After the Eastern Han Dynasty and the Cao Wei State, a new style of script known as Kaishu came into being, evolving from the clerical and clerical cursive scripts. As the name suggests, it is “regular, ” with each of the strokes placed slowly and carefully, the brush tip lifted from the paper, and all the strokes distinct from one another. </a:t>
            </a:r>
            <a:endParaRPr lang="zh-CN" altLang="en-US" sz="2500"/>
          </a:p>
        </p:txBody>
      </p:sp>
      <p:pic>
        <p:nvPicPr>
          <p:cNvPr id="54" name="图片 53"/>
          <p:cNvPicPr>
            <a:picLocks noChangeAspect="1"/>
          </p:cNvPicPr>
          <p:nvPr/>
        </p:nvPicPr>
        <p:blipFill>
          <a:blip r:embed="rId2"/>
          <a:stretch>
            <a:fillRect/>
          </a:stretch>
        </p:blipFill>
        <p:spPr>
          <a:xfrm>
            <a:off x="970280" y="987425"/>
            <a:ext cx="2880000" cy="4645148"/>
          </a:xfrm>
          <a:prstGeom prst="rect">
            <a:avLst/>
          </a:prstGeom>
        </p:spPr>
      </p:pic>
      <p:sp>
        <p:nvSpPr>
          <p:cNvPr id="55" name="文本框 54"/>
          <p:cNvSpPr txBox="1"/>
          <p:nvPr/>
        </p:nvSpPr>
        <p:spPr>
          <a:xfrm>
            <a:off x="1310005" y="5746115"/>
            <a:ext cx="2540000" cy="368300"/>
          </a:xfrm>
          <a:prstGeom prst="rect">
            <a:avLst/>
          </a:prstGeom>
          <a:noFill/>
        </p:spPr>
        <p:txBody>
          <a:bodyPr wrap="square" rtlCol="0" anchor="t">
            <a:spAutoFit/>
          </a:bodyPr>
          <a:p>
            <a:r>
              <a:rPr lang="zh-CN" altLang="en-US"/>
              <a:t>钟繇《宣示表》</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8" name="Freeform 8"/>
          <p:cNvSpPr/>
          <p:nvPr/>
        </p:nvSpPr>
        <p:spPr>
          <a:xfrm>
            <a:off x="5847668" y="4026211"/>
            <a:ext cx="351331" cy="351331"/>
          </a:xfrm>
          <a:custGeom>
            <a:avLst/>
            <a:gdLst/>
            <a:ahLst/>
            <a:cxnLst/>
            <a:rect l="l" t="t" r="r" b="b"/>
            <a:pathLst>
              <a:path w="304800" h="304800">
                <a:moveTo>
                  <a:pt x="147180" y="28632"/>
                </a:moveTo>
                <a:lnTo>
                  <a:pt x="19907" y="83468"/>
                </a:lnTo>
                <a:lnTo>
                  <a:pt x="147304" y="137874"/>
                </a:lnTo>
                <a:lnTo>
                  <a:pt x="276015" y="83344"/>
                </a:lnTo>
                <a:lnTo>
                  <a:pt x="147180" y="28632"/>
                </a:lnTo>
                <a:close/>
                <a:moveTo>
                  <a:pt x="152400" y="144723"/>
                </a:moveTo>
                <a:lnTo>
                  <a:pt x="152400" y="276168"/>
                </a:lnTo>
                <a:lnTo>
                  <a:pt x="276177" y="217408"/>
                </a:lnTo>
                <a:lnTo>
                  <a:pt x="276177" y="92145"/>
                </a:lnTo>
                <a:lnTo>
                  <a:pt x="152400" y="144723"/>
                </a:lnTo>
                <a:close/>
                <a:moveTo>
                  <a:pt x="19098" y="217408"/>
                </a:moveTo>
                <a:lnTo>
                  <a:pt x="143294" y="276168"/>
                </a:lnTo>
                <a:lnTo>
                  <a:pt x="143294" y="144723"/>
                </a:lnTo>
                <a:lnTo>
                  <a:pt x="19098" y="92145"/>
                </a:lnTo>
                <a:lnTo>
                  <a:pt x="19098" y="217408"/>
                </a:lnTo>
                <a:close/>
              </a:path>
            </a:pathLst>
          </a:custGeom>
          <a:solidFill>
            <a:srgbClr val="FFFFFF">
              <a:alpha val="100000"/>
            </a:srgbClr>
          </a:solidFill>
        </p:spPr>
      </p:sp>
      <p:grpSp>
        <p:nvGrpSpPr>
          <p:cNvPr id="15" name="Group 15"/>
          <p:cNvGrpSpPr/>
          <p:nvPr/>
        </p:nvGrpSpPr>
        <p:grpSpPr>
          <a:xfrm rot="0">
            <a:off x="454963" y="93878"/>
            <a:ext cx="10641129" cy="893445"/>
            <a:chOff x="454963" y="93878"/>
            <a:chExt cx="10641129" cy="893445"/>
          </a:xfrm>
        </p:grpSpPr>
        <p:sp>
          <p:nvSpPr>
            <p:cNvPr id="16" name="AutoShape 16"/>
            <p:cNvSpPr/>
            <p:nvPr/>
          </p:nvSpPr>
          <p:spPr>
            <a:xfrm>
              <a:off x="454963" y="331168"/>
              <a:ext cx="84147" cy="84147"/>
            </a:xfrm>
            <a:prstGeom prst="ellipse">
              <a:avLst/>
            </a:prstGeom>
            <a:solidFill>
              <a:schemeClr val="accent1">
                <a:alpha val="100000"/>
              </a:schemeClr>
            </a:solidFill>
          </p:spPr>
        </p:sp>
        <p:sp>
          <p:nvSpPr>
            <p:cNvPr id="17" name="AutoShape 17"/>
            <p:cNvSpPr/>
            <p:nvPr/>
          </p:nvSpPr>
          <p:spPr>
            <a:xfrm>
              <a:off x="575049" y="337743"/>
              <a:ext cx="78137" cy="78137"/>
            </a:xfrm>
            <a:prstGeom prst="ellipse">
              <a:avLst/>
            </a:prstGeom>
            <a:solidFill>
              <a:schemeClr val="accent1">
                <a:alpha val="80000"/>
              </a:schemeClr>
            </a:solidFill>
          </p:spPr>
        </p:sp>
        <p:sp>
          <p:nvSpPr>
            <p:cNvPr id="18" name="AutoShape 18"/>
            <p:cNvSpPr/>
            <p:nvPr/>
          </p:nvSpPr>
          <p:spPr>
            <a:xfrm>
              <a:off x="689125" y="339460"/>
              <a:ext cx="74704" cy="74704"/>
            </a:xfrm>
            <a:prstGeom prst="ellipse">
              <a:avLst/>
            </a:prstGeom>
            <a:solidFill>
              <a:schemeClr val="accent1">
                <a:alpha val="60000"/>
              </a:schemeClr>
            </a:solidFill>
          </p:spPr>
        </p:sp>
        <p:sp>
          <p:nvSpPr>
            <p:cNvPr id="19" name="AutoShape 19"/>
            <p:cNvSpPr/>
            <p:nvPr/>
          </p:nvSpPr>
          <p:spPr>
            <a:xfrm>
              <a:off x="799768" y="348430"/>
              <a:ext cx="69238" cy="69238"/>
            </a:xfrm>
            <a:prstGeom prst="ellipse">
              <a:avLst/>
            </a:prstGeom>
            <a:solidFill>
              <a:schemeClr val="accent1">
                <a:alpha val="40000"/>
              </a:schemeClr>
            </a:solidFill>
          </p:spPr>
        </p:sp>
        <p:sp>
          <p:nvSpPr>
            <p:cNvPr id="20" name="AutoShape 20"/>
            <p:cNvSpPr/>
            <p:nvPr/>
          </p:nvSpPr>
          <p:spPr>
            <a:xfrm>
              <a:off x="904945" y="344297"/>
              <a:ext cx="65594" cy="65594"/>
            </a:xfrm>
            <a:prstGeom prst="ellipse">
              <a:avLst/>
            </a:prstGeom>
            <a:solidFill>
              <a:schemeClr val="accent1">
                <a:alpha val="20000"/>
              </a:schemeClr>
            </a:solidFill>
          </p:spPr>
        </p:sp>
        <p:sp>
          <p:nvSpPr>
            <p:cNvPr id="21" name="AutoShape 21"/>
            <p:cNvSpPr/>
            <p:nvPr/>
          </p:nvSpPr>
          <p:spPr>
            <a:xfrm>
              <a:off x="454963" y="448942"/>
              <a:ext cx="84147" cy="84147"/>
            </a:xfrm>
            <a:prstGeom prst="ellipse">
              <a:avLst/>
            </a:prstGeom>
            <a:solidFill>
              <a:schemeClr val="accent1">
                <a:alpha val="100000"/>
              </a:schemeClr>
            </a:solidFill>
          </p:spPr>
        </p:sp>
        <p:sp>
          <p:nvSpPr>
            <p:cNvPr id="22" name="AutoShape 22"/>
            <p:cNvSpPr/>
            <p:nvPr/>
          </p:nvSpPr>
          <p:spPr>
            <a:xfrm>
              <a:off x="575049" y="455517"/>
              <a:ext cx="78137" cy="78137"/>
            </a:xfrm>
            <a:prstGeom prst="ellipse">
              <a:avLst/>
            </a:prstGeom>
            <a:solidFill>
              <a:schemeClr val="accent1">
                <a:alpha val="80000"/>
              </a:schemeClr>
            </a:solidFill>
          </p:spPr>
        </p:sp>
        <p:sp>
          <p:nvSpPr>
            <p:cNvPr id="23" name="AutoShape 23"/>
            <p:cNvSpPr/>
            <p:nvPr/>
          </p:nvSpPr>
          <p:spPr>
            <a:xfrm>
              <a:off x="689125" y="457233"/>
              <a:ext cx="74704" cy="74704"/>
            </a:xfrm>
            <a:prstGeom prst="ellipse">
              <a:avLst/>
            </a:prstGeom>
            <a:solidFill>
              <a:schemeClr val="accent1">
                <a:alpha val="60000"/>
              </a:schemeClr>
            </a:solidFill>
          </p:spPr>
        </p:sp>
        <p:sp>
          <p:nvSpPr>
            <p:cNvPr id="24" name="AutoShape 24"/>
            <p:cNvSpPr/>
            <p:nvPr/>
          </p:nvSpPr>
          <p:spPr>
            <a:xfrm>
              <a:off x="799768" y="466203"/>
              <a:ext cx="69238" cy="69238"/>
            </a:xfrm>
            <a:prstGeom prst="ellipse">
              <a:avLst/>
            </a:prstGeom>
            <a:solidFill>
              <a:schemeClr val="accent1">
                <a:alpha val="40000"/>
              </a:schemeClr>
            </a:solidFill>
          </p:spPr>
        </p:sp>
        <p:sp>
          <p:nvSpPr>
            <p:cNvPr id="25" name="AutoShape 25"/>
            <p:cNvSpPr/>
            <p:nvPr/>
          </p:nvSpPr>
          <p:spPr>
            <a:xfrm>
              <a:off x="904945" y="462070"/>
              <a:ext cx="65594" cy="65594"/>
            </a:xfrm>
            <a:prstGeom prst="ellipse">
              <a:avLst/>
            </a:prstGeom>
            <a:solidFill>
              <a:schemeClr val="accent1">
                <a:alpha val="20000"/>
              </a:schemeClr>
            </a:solidFill>
          </p:spPr>
        </p:sp>
        <p:sp>
          <p:nvSpPr>
            <p:cNvPr id="26" name="AutoShape 26"/>
            <p:cNvSpPr/>
            <p:nvPr/>
          </p:nvSpPr>
          <p:spPr>
            <a:xfrm>
              <a:off x="454963" y="566715"/>
              <a:ext cx="84147" cy="84147"/>
            </a:xfrm>
            <a:prstGeom prst="ellipse">
              <a:avLst/>
            </a:prstGeom>
            <a:solidFill>
              <a:schemeClr val="accent1">
                <a:alpha val="100000"/>
              </a:schemeClr>
            </a:solidFill>
          </p:spPr>
        </p:sp>
        <p:sp>
          <p:nvSpPr>
            <p:cNvPr id="27" name="AutoShape 27"/>
            <p:cNvSpPr/>
            <p:nvPr/>
          </p:nvSpPr>
          <p:spPr>
            <a:xfrm>
              <a:off x="575049" y="573291"/>
              <a:ext cx="78137" cy="78137"/>
            </a:xfrm>
            <a:prstGeom prst="ellipse">
              <a:avLst/>
            </a:prstGeom>
            <a:solidFill>
              <a:schemeClr val="accent1">
                <a:alpha val="80000"/>
              </a:schemeClr>
            </a:solidFill>
          </p:spPr>
        </p:sp>
        <p:sp>
          <p:nvSpPr>
            <p:cNvPr id="28" name="AutoShape 28"/>
            <p:cNvSpPr/>
            <p:nvPr/>
          </p:nvSpPr>
          <p:spPr>
            <a:xfrm>
              <a:off x="689125" y="575007"/>
              <a:ext cx="74704" cy="74704"/>
            </a:xfrm>
            <a:prstGeom prst="ellipse">
              <a:avLst/>
            </a:prstGeom>
            <a:solidFill>
              <a:schemeClr val="accent1">
                <a:alpha val="60000"/>
              </a:schemeClr>
            </a:solidFill>
          </p:spPr>
        </p:sp>
        <p:sp>
          <p:nvSpPr>
            <p:cNvPr id="29" name="AutoShape 29"/>
            <p:cNvSpPr/>
            <p:nvPr/>
          </p:nvSpPr>
          <p:spPr>
            <a:xfrm>
              <a:off x="799768" y="583977"/>
              <a:ext cx="69238" cy="69238"/>
            </a:xfrm>
            <a:prstGeom prst="ellipse">
              <a:avLst/>
            </a:prstGeom>
            <a:solidFill>
              <a:schemeClr val="accent1">
                <a:alpha val="40000"/>
              </a:schemeClr>
            </a:solidFill>
          </p:spPr>
        </p:sp>
        <p:sp>
          <p:nvSpPr>
            <p:cNvPr id="30" name="AutoShape 30"/>
            <p:cNvSpPr/>
            <p:nvPr/>
          </p:nvSpPr>
          <p:spPr>
            <a:xfrm>
              <a:off x="904945" y="579844"/>
              <a:ext cx="65594" cy="65594"/>
            </a:xfrm>
            <a:prstGeom prst="ellipse">
              <a:avLst/>
            </a:prstGeom>
            <a:solidFill>
              <a:schemeClr val="accent1">
                <a:alpha val="20000"/>
              </a:schemeClr>
            </a:solidFill>
          </p:spPr>
        </p:sp>
        <p:sp>
          <p:nvSpPr>
            <p:cNvPr id="31" name="AutoShape 31"/>
            <p:cNvSpPr/>
            <p:nvPr/>
          </p:nvSpPr>
          <p:spPr>
            <a:xfrm>
              <a:off x="454963" y="684489"/>
              <a:ext cx="84147" cy="84147"/>
            </a:xfrm>
            <a:prstGeom prst="ellipse">
              <a:avLst/>
            </a:prstGeom>
            <a:solidFill>
              <a:schemeClr val="accent1">
                <a:alpha val="100000"/>
              </a:schemeClr>
            </a:solidFill>
          </p:spPr>
        </p:sp>
        <p:sp>
          <p:nvSpPr>
            <p:cNvPr id="32" name="AutoShape 32"/>
            <p:cNvSpPr/>
            <p:nvPr/>
          </p:nvSpPr>
          <p:spPr>
            <a:xfrm>
              <a:off x="575049" y="691064"/>
              <a:ext cx="78137" cy="78137"/>
            </a:xfrm>
            <a:prstGeom prst="ellipse">
              <a:avLst/>
            </a:prstGeom>
            <a:solidFill>
              <a:schemeClr val="accent1">
                <a:alpha val="80000"/>
              </a:schemeClr>
            </a:solidFill>
          </p:spPr>
        </p:sp>
        <p:sp>
          <p:nvSpPr>
            <p:cNvPr id="33" name="AutoShape 33"/>
            <p:cNvSpPr/>
            <p:nvPr/>
          </p:nvSpPr>
          <p:spPr>
            <a:xfrm>
              <a:off x="689125" y="692781"/>
              <a:ext cx="74704" cy="74704"/>
            </a:xfrm>
            <a:prstGeom prst="ellipse">
              <a:avLst/>
            </a:prstGeom>
            <a:solidFill>
              <a:schemeClr val="accent1">
                <a:alpha val="60000"/>
              </a:schemeClr>
            </a:solidFill>
          </p:spPr>
        </p:sp>
        <p:sp>
          <p:nvSpPr>
            <p:cNvPr id="34" name="AutoShape 34"/>
            <p:cNvSpPr/>
            <p:nvPr/>
          </p:nvSpPr>
          <p:spPr>
            <a:xfrm>
              <a:off x="799768" y="701751"/>
              <a:ext cx="69238" cy="69238"/>
            </a:xfrm>
            <a:prstGeom prst="ellipse">
              <a:avLst/>
            </a:prstGeom>
            <a:solidFill>
              <a:schemeClr val="accent1">
                <a:alpha val="40000"/>
              </a:schemeClr>
            </a:solidFill>
          </p:spPr>
        </p:sp>
        <p:sp>
          <p:nvSpPr>
            <p:cNvPr id="35" name="AutoShape 35"/>
            <p:cNvSpPr/>
            <p:nvPr/>
          </p:nvSpPr>
          <p:spPr>
            <a:xfrm>
              <a:off x="904945" y="697618"/>
              <a:ext cx="65594" cy="65594"/>
            </a:xfrm>
            <a:prstGeom prst="ellipse">
              <a:avLst/>
            </a:prstGeom>
            <a:solidFill>
              <a:schemeClr val="accent1">
                <a:alpha val="20000"/>
              </a:schemeClr>
            </a:solidFill>
          </p:spPr>
        </p:sp>
        <p:sp>
          <p:nvSpPr>
            <p:cNvPr id="36" name="TextBox 36"/>
            <p:cNvSpPr txBox="1"/>
            <p:nvPr/>
          </p:nvSpPr>
          <p:spPr>
            <a:xfrm>
              <a:off x="1094842" y="93878"/>
              <a:ext cx="10001250" cy="893445"/>
            </a:xfrm>
            <a:prstGeom prst="rect">
              <a:avLst/>
            </a:prstGeom>
          </p:spPr>
          <p:txBody>
            <a:bodyPr vert="horz" wrap="square" lIns="123825" tIns="123825" rIns="57150" bIns="123825" rtlCol="0" anchor="t" anchorCtr="0">
              <a:spAutoFit/>
            </a:bodyPr>
            <a:lstStyle/>
            <a:p>
              <a:pPr>
                <a:lnSpc>
                  <a:spcPct val="140000"/>
                </a:lnSpc>
              </a:pPr>
              <a:r>
                <a:rPr lang="zh-CN" alt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Running hand</a:t>
              </a:r>
              <a:r>
                <a:rPr lang="zh-CN" alt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行书</a:t>
              </a:r>
              <a:endParaRPr lang="zh-CN" alt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37" name="文本框 36"/>
          <p:cNvSpPr txBox="1"/>
          <p:nvPr/>
        </p:nvSpPr>
        <p:spPr>
          <a:xfrm>
            <a:off x="4471670" y="1525270"/>
            <a:ext cx="7200000" cy="3169285"/>
          </a:xfrm>
          <a:prstGeom prst="rect">
            <a:avLst/>
          </a:prstGeom>
          <a:noFill/>
        </p:spPr>
        <p:txBody>
          <a:bodyPr wrap="square" rtlCol="0">
            <a:spAutoFit/>
          </a:bodyPr>
          <a:p>
            <a:r>
              <a:rPr lang="zh-CN" altLang="en-US" sz="2500"/>
              <a:t>The running hand appeared after the regular script. Its style was between the regular script and the cursive script. Different from other scripts, it did not have a specific style of its own. The strokes were rather flexible and natural. When carefully written with distinguishable strokes, the Xingshu characters will be very close to the regular style; when swiftly executed, they approach the Caoshu or cursive hand.</a:t>
            </a:r>
            <a:endParaRPr lang="zh-CN" altLang="en-US" sz="2500"/>
          </a:p>
        </p:txBody>
      </p:sp>
      <p:pic>
        <p:nvPicPr>
          <p:cNvPr id="38" name="图片 37"/>
          <p:cNvPicPr>
            <a:picLocks noChangeAspect="1"/>
          </p:cNvPicPr>
          <p:nvPr/>
        </p:nvPicPr>
        <p:blipFill>
          <a:blip r:embed="rId2"/>
          <a:stretch>
            <a:fillRect/>
          </a:stretch>
        </p:blipFill>
        <p:spPr>
          <a:xfrm>
            <a:off x="653415" y="1139190"/>
            <a:ext cx="3600000" cy="4325372"/>
          </a:xfrm>
          <a:prstGeom prst="rect">
            <a:avLst/>
          </a:prstGeom>
        </p:spPr>
      </p:pic>
      <p:sp>
        <p:nvSpPr>
          <p:cNvPr id="39" name="文本框 38"/>
          <p:cNvSpPr txBox="1"/>
          <p:nvPr/>
        </p:nvSpPr>
        <p:spPr>
          <a:xfrm>
            <a:off x="1022985" y="5643880"/>
            <a:ext cx="2947035" cy="368300"/>
          </a:xfrm>
          <a:prstGeom prst="rect">
            <a:avLst/>
          </a:prstGeom>
          <a:noFill/>
        </p:spPr>
        <p:txBody>
          <a:bodyPr wrap="square" rtlCol="0" anchor="t">
            <a:spAutoFit/>
          </a:bodyPr>
          <a:p>
            <a:r>
              <a:rPr lang="zh-CN" altLang="en-US"/>
              <a:t>王羲之行书《</a:t>
            </a:r>
            <a:r>
              <a:rPr lang="zh-CN" altLang="en-US">
                <a:sym typeface="+mn-ea"/>
              </a:rPr>
              <a:t>兰亭集序</a:t>
            </a:r>
            <a:r>
              <a:rPr lang="zh-CN" altLang="en-US"/>
              <a:t>》</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7" name="AutoShape 7"/>
          <p:cNvSpPr/>
          <p:nvPr/>
        </p:nvSpPr>
        <p:spPr>
          <a:xfrm>
            <a:off x="9060033" y="2832149"/>
            <a:ext cx="2132497" cy="1830189"/>
          </a:xfrm>
          <a:prstGeom prst="hexagon">
            <a:avLst>
              <a:gd name="adj" fmla="val 25000"/>
              <a:gd name="vf" fmla="val 115470"/>
            </a:avLst>
          </a:prstGeom>
          <a:solidFill>
            <a:schemeClr val="accent1">
              <a:alpha val="100000"/>
            </a:schemeClr>
          </a:solidFill>
        </p:spPr>
      </p:sp>
      <p:sp>
        <p:nvSpPr>
          <p:cNvPr id="2" name="AutoShape 2"/>
          <p:cNvSpPr/>
          <p:nvPr/>
        </p:nvSpPr>
        <p:spPr>
          <a:xfrm>
            <a:off x="2480108" y="1287672"/>
            <a:ext cx="7377949" cy="1356301"/>
          </a:xfrm>
          <a:prstGeom prst="roundRect">
            <a:avLst>
              <a:gd name="adj" fmla="val 16667"/>
            </a:avLst>
          </a:prstGeom>
          <a:solidFill>
            <a:schemeClr val="accent1">
              <a:alpha val="100000"/>
            </a:schemeClr>
          </a:solidFill>
        </p:spPr>
      </p:sp>
      <p:sp>
        <p:nvSpPr>
          <p:cNvPr id="3" name="TextBox 3"/>
          <p:cNvSpPr txBox="1"/>
          <p:nvPr/>
        </p:nvSpPr>
        <p:spPr>
          <a:xfrm>
            <a:off x="3025775" y="1468120"/>
            <a:ext cx="6770370" cy="995045"/>
          </a:xfrm>
          <a:prstGeom prst="rect">
            <a:avLst/>
          </a:prstGeom>
        </p:spPr>
        <p:txBody>
          <a:bodyPr vert="horz" wrap="square" lIns="114300" tIns="57150" rIns="114300" bIns="57150" rtlCol="0" anchor="ctr" anchorCtr="0">
            <a:noAutofit/>
          </a:bodyPr>
          <a:lstStyle/>
          <a:p>
            <a:pPr algn="l">
              <a:lnSpc>
                <a:spcPct val="120000"/>
              </a:lnSpc>
            </a:pPr>
            <a:r>
              <a:rPr lang="en-US" sz="300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Six categories of Chinese characters</a:t>
            </a:r>
            <a:endParaRPr lang="en-US" sz="300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endParaRPr>
          </a:p>
        </p:txBody>
      </p:sp>
      <p:sp>
        <p:nvSpPr>
          <p:cNvPr id="4" name="AutoShape 4"/>
          <p:cNvSpPr/>
          <p:nvPr/>
        </p:nvSpPr>
        <p:spPr>
          <a:xfrm>
            <a:off x="999470" y="1050728"/>
            <a:ext cx="2132497" cy="1830189"/>
          </a:xfrm>
          <a:prstGeom prst="hexagon">
            <a:avLst>
              <a:gd name="adj" fmla="val 25000"/>
              <a:gd name="vf" fmla="val 115470"/>
            </a:avLst>
          </a:prstGeom>
          <a:solidFill>
            <a:schemeClr val="accent1">
              <a:alpha val="100000"/>
            </a:schemeClr>
          </a:solidFill>
        </p:spPr>
      </p:sp>
      <p:sp>
        <p:nvSpPr>
          <p:cNvPr id="5" name="AutoShape 5"/>
          <p:cNvSpPr/>
          <p:nvPr/>
        </p:nvSpPr>
        <p:spPr>
          <a:xfrm>
            <a:off x="2480108" y="3069093"/>
            <a:ext cx="7377949" cy="1356301"/>
          </a:xfrm>
          <a:prstGeom prst="roundRect">
            <a:avLst>
              <a:gd name="adj" fmla="val 16667"/>
            </a:avLst>
          </a:prstGeom>
          <a:solidFill>
            <a:schemeClr val="accent1">
              <a:alpha val="100000"/>
            </a:schemeClr>
          </a:solidFill>
        </p:spPr>
      </p:sp>
      <p:sp>
        <p:nvSpPr>
          <p:cNvPr id="8" name="AutoShape 8"/>
          <p:cNvSpPr/>
          <p:nvPr/>
        </p:nvSpPr>
        <p:spPr>
          <a:xfrm>
            <a:off x="2480108" y="4850514"/>
            <a:ext cx="7377949" cy="1356301"/>
          </a:xfrm>
          <a:prstGeom prst="roundRect">
            <a:avLst>
              <a:gd name="adj" fmla="val 16667"/>
            </a:avLst>
          </a:prstGeom>
          <a:solidFill>
            <a:schemeClr val="accent1">
              <a:alpha val="100000"/>
            </a:schemeClr>
          </a:solidFill>
        </p:spPr>
      </p:sp>
      <p:sp>
        <p:nvSpPr>
          <p:cNvPr id="9" name="TextBox 9"/>
          <p:cNvSpPr txBox="1"/>
          <p:nvPr/>
        </p:nvSpPr>
        <p:spPr>
          <a:xfrm>
            <a:off x="3025751" y="5031268"/>
            <a:ext cx="6286664" cy="994791"/>
          </a:xfrm>
          <a:prstGeom prst="rect">
            <a:avLst/>
          </a:prstGeom>
        </p:spPr>
        <p:txBody>
          <a:bodyPr vert="horz" wrap="square" lIns="114300" tIns="57150" rIns="114300" bIns="57150" rtlCol="0" anchor="ctr" anchorCtr="0">
            <a:normAutofit/>
          </a:bodyPr>
          <a:lstStyle/>
          <a:p>
            <a:pPr>
              <a:lnSpc>
                <a:spcPct val="120000"/>
              </a:lnSpc>
            </a:pPr>
            <a:r>
              <a:rPr lang="en-US" sz="3000">
                <a:solidFill>
                  <a:srgbClr val="FFFFFF">
                    <a:alpha val="100000"/>
                  </a:srgbClr>
                </a:solidFill>
                <a:latin typeface="微软雅黑" panose="020B0503020204020204" charset="-122"/>
                <a:ea typeface="微软雅黑" panose="020B0503020204020204" charset="-122"/>
                <a:cs typeface="微软雅黑" panose="020B0503020204020204" charset="-122"/>
              </a:rPr>
              <a:t>The evolution of Chinese scripts</a:t>
            </a:r>
            <a:endParaRPr lang="en-US" sz="30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nvSpPr>
        <p:spPr>
          <a:xfrm>
            <a:off x="999470" y="4613570"/>
            <a:ext cx="2132497" cy="1830189"/>
          </a:xfrm>
          <a:prstGeom prst="hexagon">
            <a:avLst>
              <a:gd name="adj" fmla="val 25000"/>
              <a:gd name="vf" fmla="val 115470"/>
            </a:avLst>
          </a:prstGeom>
          <a:solidFill>
            <a:schemeClr val="accent1">
              <a:alpha val="100000"/>
            </a:schemeClr>
          </a:solidFill>
        </p:spPr>
      </p:sp>
      <p:sp>
        <p:nvSpPr>
          <p:cNvPr id="35" name="TextBox 35"/>
          <p:cNvSpPr txBox="1"/>
          <p:nvPr/>
        </p:nvSpPr>
        <p:spPr>
          <a:xfrm>
            <a:off x="4446905" y="0"/>
            <a:ext cx="3064510" cy="1216660"/>
          </a:xfrm>
          <a:prstGeom prst="rect">
            <a:avLst/>
          </a:prstGeom>
        </p:spPr>
        <p:txBody>
          <a:bodyPr vert="horz" wrap="square" lIns="123825" tIns="123825" rIns="57150" bIns="123825" rtlCol="0" anchor="t" anchorCtr="0">
            <a:spAutoFit/>
          </a:bodyPr>
          <a:lstStyle/>
          <a:p>
            <a:pPr>
              <a:lnSpc>
                <a:spcPct val="140000"/>
              </a:lnSpc>
            </a:pPr>
            <a:r>
              <a:rPr lang="en-US" sz="4500" b="1">
                <a:solidFill>
                  <a:srgbClr val="603200">
                    <a:alpha val="100000"/>
                  </a:srgbClr>
                </a:solidFill>
                <a:latin typeface="微软雅黑" panose="020B0503020204020204" charset="-122"/>
                <a:ea typeface="微软雅黑" panose="020B0503020204020204" charset="-122"/>
                <a:cs typeface="微软雅黑" panose="020B0503020204020204" charset="-122"/>
              </a:rPr>
              <a:t>Summary </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2773680" y="3249930"/>
            <a:ext cx="7942580" cy="971550"/>
          </a:xfrm>
          <a:prstGeom prst="rect">
            <a:avLst/>
          </a:prstGeom>
        </p:spPr>
        <p:txBody>
          <a:bodyPr vert="horz" wrap="square" lIns="114300" tIns="57150" rIns="114300" bIns="57150" rtlCol="0" anchor="ctr" anchorCtr="0">
            <a:noAutofit/>
          </a:bodyPr>
          <a:lstStyle/>
          <a:p>
            <a:pPr algn="l" fontAlgn="auto">
              <a:lnSpc>
                <a:spcPct val="100000"/>
              </a:lnSpc>
            </a:pPr>
            <a:r>
              <a:rPr lang="en-US" sz="300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Why did Chinese characters continue to develop in one line</a:t>
            </a:r>
            <a:endParaRPr lang="en-US" sz="300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AutoShape 3"/>
          <p:cNvSpPr/>
          <p:nvPr/>
        </p:nvSpPr>
        <p:spPr>
          <a:xfrm>
            <a:off x="227965" y="184150"/>
            <a:ext cx="2954655" cy="821690"/>
          </a:xfrm>
          <a:prstGeom prst="rect">
            <a:avLst/>
          </a:prstGeom>
          <a:noFill/>
        </p:spPr>
        <p:txBody>
          <a:bodyPr vert="horz" wrap="square" lIns="91440" tIns="45720" rIns="91440" bIns="45720" rtlCol="0" anchor="ctr" anchorCtr="0">
            <a:noAutofit/>
          </a:bodyPr>
          <a:lstStyle/>
          <a:p>
            <a:pPr algn="l">
              <a:defRPr/>
            </a:pPr>
            <a:r>
              <a:rPr lang="en-US" sz="45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Timeline</a:t>
            </a:r>
            <a:endParaRPr lang="en-US" sz="45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5" name="任意多边形 4"/>
          <p:cNvSpPr/>
          <p:nvPr/>
        </p:nvSpPr>
        <p:spPr>
          <a:xfrm>
            <a:off x="652145" y="2430082"/>
            <a:ext cx="9406890" cy="2742167"/>
          </a:xfrm>
          <a:custGeom>
            <a:avLst/>
            <a:gdLst>
              <a:gd name="connsiteX0" fmla="*/ 0 w 14814"/>
              <a:gd name="connsiteY0" fmla="*/ 4075 h 4318"/>
              <a:gd name="connsiteX1" fmla="*/ 3539 w 14814"/>
              <a:gd name="connsiteY1" fmla="*/ 33 h 4318"/>
              <a:gd name="connsiteX2" fmla="*/ 7787 w 14814"/>
              <a:gd name="connsiteY2" fmla="*/ 4133 h 4318"/>
              <a:gd name="connsiteX3" fmla="*/ 11654 w 14814"/>
              <a:gd name="connsiteY3" fmla="*/ 7 h 4318"/>
              <a:gd name="connsiteX4" fmla="*/ 14814 w 14814"/>
              <a:gd name="connsiteY4" fmla="*/ 4318 h 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4" h="4318">
                <a:moveTo>
                  <a:pt x="0" y="4075"/>
                </a:moveTo>
                <a:cubicBezTo>
                  <a:pt x="115" y="3428"/>
                  <a:pt x="2104" y="-18"/>
                  <a:pt x="3539" y="33"/>
                </a:cubicBezTo>
                <a:cubicBezTo>
                  <a:pt x="4974" y="84"/>
                  <a:pt x="6510" y="4247"/>
                  <a:pt x="7787" y="4133"/>
                </a:cubicBezTo>
                <a:cubicBezTo>
                  <a:pt x="9064" y="4019"/>
                  <a:pt x="10533" y="-200"/>
                  <a:pt x="11654" y="7"/>
                </a:cubicBezTo>
                <a:cubicBezTo>
                  <a:pt x="12521" y="149"/>
                  <a:pt x="14808" y="4317"/>
                  <a:pt x="14814" y="4318"/>
                </a:cubicBezTo>
              </a:path>
            </a:pathLst>
          </a:custGeom>
          <a:noFill/>
          <a:ln w="38100"/>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596900" y="486854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流程图: 可选过程 7"/>
          <p:cNvSpPr/>
          <p:nvPr/>
        </p:nvSpPr>
        <p:spPr>
          <a:xfrm>
            <a:off x="334645" y="5086985"/>
            <a:ext cx="2062480" cy="533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bg1"/>
                </a:solidFill>
                <a:effectLst>
                  <a:outerShdw blurRad="38100" dist="19050" dir="2700000" algn="tl" rotWithShape="0">
                    <a:schemeClr val="dk1">
                      <a:alpha val="40000"/>
                    </a:schemeClr>
                  </a:outerShdw>
                </a:effectLst>
              </a:rPr>
              <a:t>under the Yellow Emperor</a:t>
            </a:r>
            <a:endParaRPr lang="zh-CN" altLang="en-US">
              <a:solidFill>
                <a:schemeClr val="bg1"/>
              </a:solidFill>
              <a:effectLst>
                <a:outerShdw blurRad="38100" dist="19050" dir="2700000" algn="tl" rotWithShape="0">
                  <a:schemeClr val="dk1">
                    <a:alpha val="40000"/>
                  </a:schemeClr>
                </a:outerShdw>
              </a:effectLst>
            </a:endParaRPr>
          </a:p>
        </p:txBody>
      </p:sp>
      <p:sp>
        <p:nvSpPr>
          <p:cNvPr id="9" name="文本框 8"/>
          <p:cNvSpPr txBox="1"/>
          <p:nvPr/>
        </p:nvSpPr>
        <p:spPr>
          <a:xfrm>
            <a:off x="334645" y="5690235"/>
            <a:ext cx="2390775" cy="645160"/>
          </a:xfrm>
          <a:prstGeom prst="rect">
            <a:avLst/>
          </a:prstGeom>
          <a:noFill/>
        </p:spPr>
        <p:txBody>
          <a:bodyPr wrap="square" rtlCol="0">
            <a:spAutoFit/>
          </a:bodyPr>
          <a:p>
            <a:pPr algn="l"/>
            <a:r>
              <a:rPr lang="zh-CN" altLang="en-US"/>
              <a:t>Invention of Characters by Cang Jie</a:t>
            </a:r>
            <a:endParaRPr lang="zh-CN" altLang="en-US"/>
          </a:p>
        </p:txBody>
      </p:sp>
      <p:sp>
        <p:nvSpPr>
          <p:cNvPr id="10" name="椭圆 9"/>
          <p:cNvSpPr/>
          <p:nvPr/>
        </p:nvSpPr>
        <p:spPr>
          <a:xfrm>
            <a:off x="1628775" y="32143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628775" y="3434080"/>
            <a:ext cx="1633220" cy="411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r>
              <a:rPr lang="zh-CN" altLang="en-US"/>
              <a:t>Shang Dynasty</a:t>
            </a:r>
            <a:endParaRPr lang="zh-CN" altLang="en-US"/>
          </a:p>
        </p:txBody>
      </p:sp>
      <p:sp>
        <p:nvSpPr>
          <p:cNvPr id="13" name="文本框 12"/>
          <p:cNvSpPr txBox="1"/>
          <p:nvPr/>
        </p:nvSpPr>
        <p:spPr>
          <a:xfrm>
            <a:off x="1864995" y="3907155"/>
            <a:ext cx="1160780" cy="368300"/>
          </a:xfrm>
          <a:prstGeom prst="rect">
            <a:avLst/>
          </a:prstGeom>
          <a:noFill/>
        </p:spPr>
        <p:txBody>
          <a:bodyPr wrap="square" rtlCol="0">
            <a:spAutoFit/>
          </a:bodyPr>
          <a:p>
            <a:r>
              <a:rPr lang="zh-CN" altLang="en-US"/>
              <a:t>Jiagu Wen</a:t>
            </a:r>
            <a:endParaRPr lang="zh-CN" altLang="en-US"/>
          </a:p>
        </p:txBody>
      </p:sp>
      <p:sp>
        <p:nvSpPr>
          <p:cNvPr id="14" name="椭圆 13"/>
          <p:cNvSpPr/>
          <p:nvPr/>
        </p:nvSpPr>
        <p:spPr>
          <a:xfrm>
            <a:off x="3520440" y="284099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3520440" y="2042160"/>
            <a:ext cx="2340610" cy="708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r>
              <a:rPr lang="zh-CN" altLang="en-US"/>
              <a:t>late Shang and early Zhou dynasties</a:t>
            </a:r>
            <a:endParaRPr lang="zh-CN" altLang="en-US"/>
          </a:p>
        </p:txBody>
      </p:sp>
      <p:sp>
        <p:nvSpPr>
          <p:cNvPr id="16" name="文本框 15"/>
          <p:cNvSpPr txBox="1"/>
          <p:nvPr/>
        </p:nvSpPr>
        <p:spPr>
          <a:xfrm>
            <a:off x="4032885" y="1619250"/>
            <a:ext cx="1316355" cy="368300"/>
          </a:xfrm>
          <a:prstGeom prst="rect">
            <a:avLst/>
          </a:prstGeom>
          <a:noFill/>
        </p:spPr>
        <p:txBody>
          <a:bodyPr wrap="square" rtlCol="0">
            <a:spAutoFit/>
          </a:bodyPr>
          <a:p>
            <a:r>
              <a:rPr lang="zh-CN" altLang="en-US"/>
              <a:t>Jin Wen</a:t>
            </a:r>
            <a:endParaRPr lang="zh-CN" altLang="en-US"/>
          </a:p>
        </p:txBody>
      </p:sp>
      <p:sp>
        <p:nvSpPr>
          <p:cNvPr id="17" name="椭圆 16"/>
          <p:cNvSpPr/>
          <p:nvPr/>
        </p:nvSpPr>
        <p:spPr>
          <a:xfrm>
            <a:off x="4614545" y="42754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3261995" y="4552315"/>
            <a:ext cx="1562735" cy="717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r>
              <a:rPr lang="zh-CN" altLang="en-US"/>
              <a:t> late Western Zhou period</a:t>
            </a:r>
            <a:endParaRPr lang="zh-CN" altLang="en-US"/>
          </a:p>
        </p:txBody>
      </p:sp>
      <p:sp>
        <p:nvSpPr>
          <p:cNvPr id="19" name="文本框 18"/>
          <p:cNvSpPr txBox="1"/>
          <p:nvPr/>
        </p:nvSpPr>
        <p:spPr>
          <a:xfrm>
            <a:off x="3261995" y="5321935"/>
            <a:ext cx="1685925" cy="368300"/>
          </a:xfrm>
          <a:prstGeom prst="rect">
            <a:avLst/>
          </a:prstGeom>
          <a:noFill/>
        </p:spPr>
        <p:txBody>
          <a:bodyPr wrap="square" rtlCol="0">
            <a:spAutoFit/>
          </a:bodyPr>
          <a:p>
            <a:r>
              <a:rPr lang="en-US" altLang="zh-CN"/>
              <a:t>G</a:t>
            </a:r>
            <a:r>
              <a:rPr lang="zh-CN" altLang="en-US"/>
              <a:t>reat seal script</a:t>
            </a:r>
            <a:endParaRPr lang="zh-CN" altLang="en-US"/>
          </a:p>
        </p:txBody>
      </p:sp>
      <p:sp>
        <p:nvSpPr>
          <p:cNvPr id="20" name="椭圆 19"/>
          <p:cNvSpPr/>
          <p:nvPr/>
        </p:nvSpPr>
        <p:spPr>
          <a:xfrm>
            <a:off x="6062345" y="459994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5805170" y="5086985"/>
            <a:ext cx="1633220" cy="408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r>
              <a:rPr lang="en-US" altLang="zh-CN"/>
              <a:t>Qin</a:t>
            </a:r>
            <a:r>
              <a:rPr lang="zh-CN" altLang="en-US"/>
              <a:t> Dynasty</a:t>
            </a:r>
            <a:endParaRPr lang="zh-CN" altLang="en-US"/>
          </a:p>
        </p:txBody>
      </p:sp>
      <p:sp>
        <p:nvSpPr>
          <p:cNvPr id="22" name="文本框 21"/>
          <p:cNvSpPr txBox="1"/>
          <p:nvPr/>
        </p:nvSpPr>
        <p:spPr>
          <a:xfrm>
            <a:off x="6248400" y="4652645"/>
            <a:ext cx="1719580" cy="368300"/>
          </a:xfrm>
          <a:prstGeom prst="rect">
            <a:avLst/>
          </a:prstGeom>
          <a:noFill/>
        </p:spPr>
        <p:txBody>
          <a:bodyPr wrap="square" rtlCol="0">
            <a:spAutoFit/>
          </a:bodyPr>
          <a:p>
            <a:r>
              <a:rPr lang="en-US" altLang="zh-CN"/>
              <a:t>S</a:t>
            </a:r>
            <a:r>
              <a:rPr lang="zh-CN" altLang="en-US"/>
              <a:t>mall seal script</a:t>
            </a:r>
            <a:endParaRPr lang="zh-CN" altLang="en-US"/>
          </a:p>
        </p:txBody>
      </p:sp>
      <p:sp>
        <p:nvSpPr>
          <p:cNvPr id="23" name="椭圆 22"/>
          <p:cNvSpPr/>
          <p:nvPr/>
        </p:nvSpPr>
        <p:spPr>
          <a:xfrm>
            <a:off x="6545580" y="39751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nvSpPr>
        <p:spPr>
          <a:xfrm>
            <a:off x="6697980" y="4231640"/>
            <a:ext cx="1633220" cy="368300"/>
          </a:xfrm>
          <a:prstGeom prst="rect">
            <a:avLst/>
          </a:prstGeom>
          <a:noFill/>
        </p:spPr>
        <p:txBody>
          <a:bodyPr wrap="square" rtlCol="0">
            <a:spAutoFit/>
          </a:bodyPr>
          <a:p>
            <a:r>
              <a:rPr lang="en-US" altLang="zh-CN"/>
              <a:t>C</a:t>
            </a:r>
            <a:r>
              <a:rPr lang="zh-CN" altLang="en-US"/>
              <a:t>lerical script</a:t>
            </a:r>
            <a:endParaRPr lang="zh-CN" altLang="en-US"/>
          </a:p>
        </p:txBody>
      </p:sp>
      <p:sp>
        <p:nvSpPr>
          <p:cNvPr id="2" name="椭圆 1"/>
          <p:cNvSpPr/>
          <p:nvPr/>
        </p:nvSpPr>
        <p:spPr>
          <a:xfrm>
            <a:off x="7880985" y="236347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7263130" y="1096010"/>
            <a:ext cx="1567180" cy="368300"/>
          </a:xfrm>
          <a:prstGeom prst="rect">
            <a:avLst/>
          </a:prstGeom>
          <a:noFill/>
        </p:spPr>
        <p:txBody>
          <a:bodyPr wrap="square" rtlCol="0">
            <a:spAutoFit/>
          </a:bodyPr>
          <a:p>
            <a:r>
              <a:rPr lang="en-US" altLang="zh-CN"/>
              <a:t>C</a:t>
            </a:r>
            <a:r>
              <a:rPr lang="zh-CN" altLang="en-US"/>
              <a:t>ursive script </a:t>
            </a:r>
            <a:endParaRPr lang="zh-CN" altLang="en-US"/>
          </a:p>
        </p:txBody>
      </p:sp>
      <p:sp>
        <p:nvSpPr>
          <p:cNvPr id="6" name="文本框 5"/>
          <p:cNvSpPr txBox="1"/>
          <p:nvPr/>
        </p:nvSpPr>
        <p:spPr>
          <a:xfrm>
            <a:off x="7087870" y="1549400"/>
            <a:ext cx="1917700" cy="708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r>
              <a:rPr lang="zh-CN" altLang="en-US"/>
              <a:t>late Qin and early Han periods</a:t>
            </a:r>
            <a:endParaRPr lang="zh-CN" altLang="en-US"/>
          </a:p>
        </p:txBody>
      </p:sp>
      <p:sp>
        <p:nvSpPr>
          <p:cNvPr id="12" name="椭圆 11"/>
          <p:cNvSpPr/>
          <p:nvPr/>
        </p:nvSpPr>
        <p:spPr>
          <a:xfrm>
            <a:off x="8853170" y="328168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8923655" y="2803525"/>
            <a:ext cx="1862455" cy="410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r>
              <a:rPr lang="en-US" altLang="zh-CN"/>
              <a:t>late Han Dynasty</a:t>
            </a:r>
            <a:endParaRPr lang="zh-CN" altLang="en-US"/>
          </a:p>
        </p:txBody>
      </p:sp>
      <p:sp>
        <p:nvSpPr>
          <p:cNvPr id="26" name="文本框 25"/>
          <p:cNvSpPr txBox="1"/>
          <p:nvPr/>
        </p:nvSpPr>
        <p:spPr>
          <a:xfrm>
            <a:off x="9278620" y="3244850"/>
            <a:ext cx="1507490" cy="368300"/>
          </a:xfrm>
          <a:prstGeom prst="rect">
            <a:avLst/>
          </a:prstGeom>
          <a:noFill/>
        </p:spPr>
        <p:txBody>
          <a:bodyPr wrap="square" rtlCol="0">
            <a:spAutoFit/>
          </a:bodyPr>
          <a:p>
            <a:r>
              <a:rPr lang="zh-CN" altLang="en-US"/>
              <a:t> </a:t>
            </a:r>
            <a:r>
              <a:rPr lang="en-US" altLang="zh-CN"/>
              <a:t>R</a:t>
            </a:r>
            <a:r>
              <a:rPr lang="zh-CN" altLang="en-US"/>
              <a:t>egular script</a:t>
            </a:r>
            <a:endParaRPr lang="zh-CN" altLang="en-US"/>
          </a:p>
        </p:txBody>
      </p:sp>
      <p:sp>
        <p:nvSpPr>
          <p:cNvPr id="27" name="椭圆 26"/>
          <p:cNvSpPr/>
          <p:nvPr/>
        </p:nvSpPr>
        <p:spPr>
          <a:xfrm>
            <a:off x="9592945" y="442785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27"/>
          <p:cNvSpPr txBox="1"/>
          <p:nvPr/>
        </p:nvSpPr>
        <p:spPr>
          <a:xfrm>
            <a:off x="9852025" y="4167505"/>
            <a:ext cx="1503045" cy="368300"/>
          </a:xfrm>
          <a:prstGeom prst="rect">
            <a:avLst/>
          </a:prstGeom>
          <a:noFill/>
        </p:spPr>
        <p:txBody>
          <a:bodyPr wrap="square" rtlCol="0">
            <a:spAutoFit/>
          </a:bodyPr>
          <a:p>
            <a:r>
              <a:rPr lang="en-US" altLang="zh-CN"/>
              <a:t>R</a:t>
            </a:r>
            <a:r>
              <a:rPr lang="zh-CN" altLang="en-US"/>
              <a:t>unning hand</a:t>
            </a: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35915" y="2476818"/>
            <a:ext cx="11520000" cy="704850"/>
          </a:xfrm>
          <a:prstGeom prst="rect">
            <a:avLst/>
          </a:prstGeom>
        </p:spPr>
        <p:txBody>
          <a:bodyPr vert="horz" wrap="square" lIns="114300" tIns="57150" rIns="114300" bIns="57150" rtlCol="0" anchor="ctr" anchorCtr="1">
            <a:spAutoFit/>
          </a:bodyPr>
          <a:lstStyle/>
          <a:p>
            <a:pPr algn="ctr">
              <a:lnSpc>
                <a:spcPct val="64000"/>
              </a:lnSpc>
            </a:pPr>
            <a:r>
              <a:rPr lang="en-US" sz="6000" b="1">
                <a:solidFill>
                  <a:srgbClr val="603200">
                    <a:alpha val="100000"/>
                  </a:srgbClr>
                </a:solidFill>
                <a:latin typeface="微软雅黑" panose="020B0503020204020204" charset="-122"/>
                <a:ea typeface="微软雅黑" panose="020B0503020204020204" charset="-122"/>
                <a:cs typeface="微软雅黑" panose="020B0503020204020204" charset="-122"/>
              </a:rPr>
              <a:t>Thank you for your listening!</a:t>
            </a:r>
            <a:endParaRPr lang="en-US" sz="6000" b="1">
              <a:solidFill>
                <a:srgbClr val="603200">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629920" y="1569085"/>
            <a:ext cx="3655695" cy="4517390"/>
          </a:xfrm>
          <a:prstGeom prst="rect">
            <a:avLst/>
          </a:prstGeom>
        </p:spPr>
      </p:pic>
      <p:sp>
        <p:nvSpPr>
          <p:cNvPr id="3" name="TextBox 3"/>
          <p:cNvSpPr txBox="1"/>
          <p:nvPr/>
        </p:nvSpPr>
        <p:spPr>
          <a:xfrm>
            <a:off x="1474470" y="484505"/>
            <a:ext cx="9888855" cy="922020"/>
          </a:xfrm>
          <a:prstGeom prst="rect">
            <a:avLst/>
          </a:prstGeom>
        </p:spPr>
        <p:txBody>
          <a:bodyPr vert="horz" wrap="square" lIns="91440" tIns="45720" rIns="91440" bIns="45720" rtlCol="0" anchor="t" anchorCtr="0">
            <a:spAutoFit/>
          </a:bodyPr>
          <a:lstStyle/>
          <a:p>
            <a:pPr algn="ctr">
              <a:lnSpc>
                <a:spcPct val="120000"/>
              </a:lnSpc>
              <a:spcBef>
                <a:spcPts val="375"/>
              </a:spcBef>
            </a:pPr>
            <a:r>
              <a:rPr lang="en-US" sz="4500" b="1">
                <a:solidFill>
                  <a:srgbClr val="603200">
                    <a:alpha val="100000"/>
                  </a:srgbClr>
                </a:solidFill>
                <a:latin typeface="微软雅黑" panose="020B0503020204020204" charset="-122"/>
                <a:ea typeface="微软雅黑" panose="020B0503020204020204" charset="-122"/>
                <a:cs typeface="微软雅黑" panose="020B0503020204020204" charset="-122"/>
              </a:rPr>
              <a:t>The origin of Chinese characters</a:t>
            </a:r>
            <a:endParaRPr lang="en-US" sz="4500" b="1">
              <a:solidFill>
                <a:srgbClr val="603200">
                  <a:alpha val="100000"/>
                </a:srgbClr>
              </a:solidFill>
              <a:latin typeface="微软雅黑" panose="020B0503020204020204" charset="-122"/>
              <a:ea typeface="微软雅黑" panose="020B0503020204020204" charset="-122"/>
              <a:cs typeface="微软雅黑" panose="020B0503020204020204" charset="-122"/>
            </a:endParaRPr>
          </a:p>
        </p:txBody>
      </p:sp>
      <p:grpSp>
        <p:nvGrpSpPr>
          <p:cNvPr id="10" name="组合 9"/>
          <p:cNvGrpSpPr/>
          <p:nvPr/>
        </p:nvGrpSpPr>
        <p:grpSpPr>
          <a:xfrm>
            <a:off x="4883785" y="2011680"/>
            <a:ext cx="6522720" cy="2544445"/>
            <a:chOff x="7865" y="2071"/>
            <a:chExt cx="10272" cy="4007"/>
          </a:xfrm>
        </p:grpSpPr>
        <p:sp>
          <p:nvSpPr>
            <p:cNvPr id="5" name="文本框 4"/>
            <p:cNvSpPr txBox="1"/>
            <p:nvPr/>
          </p:nvSpPr>
          <p:spPr>
            <a:xfrm>
              <a:off x="7865" y="2905"/>
              <a:ext cx="10205" cy="3173"/>
            </a:xfrm>
            <a:prstGeom prst="rect">
              <a:avLst/>
            </a:prstGeom>
            <a:noFill/>
          </p:spPr>
          <p:txBody>
            <a:bodyPr wrap="square" rtlCol="0">
              <a:spAutoFit/>
            </a:bodyPr>
            <a:p>
              <a:r>
                <a:rPr lang="zh-CN" altLang="en-US" sz="2500"/>
                <a:t>Cang Jie has four eyes and each eye has two pupils</a:t>
              </a:r>
              <a:r>
                <a:rPr lang="en-US" altLang="zh-CN" sz="2500"/>
                <a:t>. A</a:t>
              </a:r>
              <a:r>
                <a:rPr lang="zh-CN" altLang="en-US" sz="2500"/>
                <a:t>ccording to </a:t>
              </a:r>
              <a:r>
                <a:rPr lang="zh-CN" altLang="en-US" sz="2500">
                  <a:sym typeface="+mn-ea"/>
                </a:rPr>
                <a:t>the movement trend of the stars, the footprints of birds and animals, </a:t>
              </a:r>
              <a:r>
                <a:rPr lang="en-US" altLang="zh-CN" sz="2500">
                  <a:sym typeface="+mn-ea"/>
                </a:rPr>
                <a:t>he </a:t>
              </a:r>
              <a:r>
                <a:rPr lang="zh-CN" altLang="en-US" sz="2500"/>
                <a:t> create</a:t>
              </a:r>
              <a:r>
                <a:rPr lang="en-US" altLang="zh-CN" sz="2500"/>
                <a:t>d</a:t>
              </a:r>
              <a:r>
                <a:rPr lang="zh-CN" altLang="en-US" sz="2500"/>
                <a:t> </a:t>
              </a:r>
              <a:r>
                <a:rPr lang="en-US" altLang="zh-CN" sz="2500"/>
                <a:t>character</a:t>
              </a:r>
              <a:r>
                <a:rPr lang="zh-CN" altLang="en-US" sz="2500"/>
                <a:t>s and was revered as "Wen Zu Cang Jie"</a:t>
              </a:r>
              <a:endParaRPr lang="zh-CN" altLang="en-US" sz="2500"/>
            </a:p>
          </p:txBody>
        </p:sp>
        <p:sp>
          <p:nvSpPr>
            <p:cNvPr id="6" name="文本框 5"/>
            <p:cNvSpPr txBox="1"/>
            <p:nvPr/>
          </p:nvSpPr>
          <p:spPr>
            <a:xfrm>
              <a:off x="7865" y="2071"/>
              <a:ext cx="10272" cy="992"/>
            </a:xfrm>
            <a:prstGeom prst="rect">
              <a:avLst/>
            </a:prstGeom>
            <a:noFill/>
          </p:spPr>
          <p:txBody>
            <a:bodyPr wrap="square" rtlCol="0">
              <a:spAutoFit/>
            </a:bodyPr>
            <a:p>
              <a:r>
                <a:rPr lang="zh-CN" altLang="en-US" sz="3500"/>
                <a:t>Invention of Characters by Cang Jie</a:t>
              </a:r>
              <a:endParaRPr lang="zh-CN" altLang="en-US" sz="3500"/>
            </a:p>
          </p:txBody>
        </p:sp>
      </p:grpSp>
      <p:sp>
        <p:nvSpPr>
          <p:cNvPr id="9" name="文本框 8"/>
          <p:cNvSpPr txBox="1"/>
          <p:nvPr/>
        </p:nvSpPr>
        <p:spPr>
          <a:xfrm>
            <a:off x="1282700" y="1278890"/>
            <a:ext cx="9791700" cy="6299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zh-CN" altLang="en-US">
                <a:ln w="22225">
                  <a:solidFill>
                    <a:schemeClr val="accent2"/>
                  </a:solidFill>
                  <a:prstDash val="solid"/>
                </a:ln>
                <a:solidFill>
                  <a:schemeClr val="accent2">
                    <a:lumMod val="40000"/>
                    <a:lumOff val="60000"/>
                  </a:schemeClr>
                </a:solidFill>
                <a:effectLst/>
              </a:rPr>
              <a:t> </a:t>
            </a:r>
            <a:r>
              <a:rPr lang="zh-CN" altLang="en-US" sz="3500">
                <a:solidFill>
                  <a:schemeClr val="tx1"/>
                </a:solidFill>
                <a:effectLst>
                  <a:outerShdw blurRad="38100" dist="19050" dir="2700000" algn="tl" rotWithShape="0">
                    <a:schemeClr val="dk1">
                      <a:alpha val="40000"/>
                    </a:schemeClr>
                  </a:outerShdw>
                </a:effectLst>
              </a:rPr>
              <a:t>Who is the legendary inventor of Chinese characters?</a:t>
            </a:r>
            <a:endParaRPr lang="zh-CN" altLang="en-US" sz="3500">
              <a:solidFill>
                <a:schemeClr val="tx1"/>
              </a:solidFill>
              <a:effectLst>
                <a:outerShdw blurRad="38100" dist="19050" dir="2700000" algn="tl" rotWithShape="0">
                  <a:schemeClr val="dk1">
                    <a:alpha val="40000"/>
                  </a:schemeClr>
                </a:outerShdw>
              </a:effectLst>
            </a:endParaRPr>
          </a:p>
        </p:txBody>
      </p:sp>
      <p:sp>
        <p:nvSpPr>
          <p:cNvPr id="11" name="文本框 10"/>
          <p:cNvSpPr txBox="1"/>
          <p:nvPr/>
        </p:nvSpPr>
        <p:spPr>
          <a:xfrm>
            <a:off x="4883785" y="2695575"/>
            <a:ext cx="6248400" cy="170688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en-US" altLang="zh-CN" sz="3500"/>
              <a:t>Chinese </a:t>
            </a:r>
            <a:r>
              <a:rPr lang="zh-CN" altLang="en-US" sz="3500"/>
              <a:t>characters evolved and developed as symbols and marks for our ancestors to keep records.</a:t>
            </a:r>
            <a:endParaRPr lang="zh-CN" altLang="en-US" sz="3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2" nodeType="click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ppt_x"/>
                                          </p:val>
                                        </p:tav>
                                      </p:tavLst>
                                    </p:anim>
                                    <p:anim calcmode="lin" valueType="num">
                                      <p:cBhvr additive="base">
                                        <p:cTn id="11" dur="500"/>
                                        <p:tgtEl>
                                          <p:spTgt spid="9"/>
                                        </p:tgtEl>
                                        <p:attrNameLst>
                                          <p:attrName>ppt_y</p:attrName>
                                        </p:attrNameLst>
                                      </p:cBhvr>
                                      <p:tavLst>
                                        <p:tav tm="0">
                                          <p:val>
                                            <p:strVal val="ppt_y"/>
                                          </p:val>
                                        </p:tav>
                                        <p:tav tm="100000">
                                          <p:val>
                                            <p:strVal val="1+ppt_h/2"/>
                                          </p:val>
                                        </p:tav>
                                      </p:tavLst>
                                    </p:anim>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9" grpId="2" bldLvl="0"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grpSp>
        <p:nvGrpSpPr>
          <p:cNvPr id="55" name="组合 54"/>
          <p:cNvGrpSpPr/>
          <p:nvPr/>
        </p:nvGrpSpPr>
        <p:grpSpPr>
          <a:xfrm>
            <a:off x="251460" y="1262380"/>
            <a:ext cx="405130" cy="405130"/>
            <a:chOff x="1947" y="2265"/>
            <a:chExt cx="638" cy="638"/>
          </a:xfrm>
        </p:grpSpPr>
        <p:sp>
          <p:nvSpPr>
            <p:cNvPr id="4" name="AutoShape 4"/>
            <p:cNvSpPr/>
            <p:nvPr/>
          </p:nvSpPr>
          <p:spPr>
            <a:xfrm>
              <a:off x="1947" y="2265"/>
              <a:ext cx="638" cy="638"/>
            </a:xfrm>
            <a:prstGeom prst="ellipse">
              <a:avLst/>
            </a:prstGeom>
            <a:solidFill>
              <a:schemeClr val="accent1">
                <a:lumMod val="75000"/>
                <a:alpha val="20000"/>
              </a:schemeClr>
            </a:solidFill>
          </p:spPr>
        </p:sp>
        <p:sp>
          <p:nvSpPr>
            <p:cNvPr id="5" name="AutoShape 5"/>
            <p:cNvSpPr/>
            <p:nvPr/>
          </p:nvSpPr>
          <p:spPr>
            <a:xfrm>
              <a:off x="2074" y="2393"/>
              <a:ext cx="383" cy="383"/>
            </a:xfrm>
            <a:prstGeom prst="ellipse">
              <a:avLst/>
            </a:prstGeom>
            <a:solidFill>
              <a:schemeClr val="accent1">
                <a:alpha val="100000"/>
              </a:schemeClr>
            </a:solidFill>
          </p:spPr>
        </p:sp>
      </p:grpSp>
      <p:grpSp>
        <p:nvGrpSpPr>
          <p:cNvPr id="53" name="组合 52"/>
          <p:cNvGrpSpPr/>
          <p:nvPr/>
        </p:nvGrpSpPr>
        <p:grpSpPr>
          <a:xfrm>
            <a:off x="262890" y="2597150"/>
            <a:ext cx="405130" cy="405130"/>
            <a:chOff x="1424" y="5052"/>
            <a:chExt cx="638" cy="638"/>
          </a:xfrm>
        </p:grpSpPr>
        <p:sp>
          <p:nvSpPr>
            <p:cNvPr id="6" name="AutoShape 6"/>
            <p:cNvSpPr/>
            <p:nvPr/>
          </p:nvSpPr>
          <p:spPr>
            <a:xfrm>
              <a:off x="1424" y="5052"/>
              <a:ext cx="638" cy="638"/>
            </a:xfrm>
            <a:prstGeom prst="ellipse">
              <a:avLst/>
            </a:prstGeom>
            <a:solidFill>
              <a:schemeClr val="accent1">
                <a:lumMod val="75000"/>
                <a:alpha val="20000"/>
              </a:schemeClr>
            </a:solidFill>
          </p:spPr>
        </p:sp>
        <p:sp>
          <p:nvSpPr>
            <p:cNvPr id="7" name="AutoShape 7"/>
            <p:cNvSpPr/>
            <p:nvPr/>
          </p:nvSpPr>
          <p:spPr>
            <a:xfrm>
              <a:off x="1551" y="5179"/>
              <a:ext cx="383" cy="383"/>
            </a:xfrm>
            <a:prstGeom prst="ellipse">
              <a:avLst/>
            </a:prstGeom>
            <a:solidFill>
              <a:schemeClr val="accent1">
                <a:alpha val="100000"/>
              </a:schemeClr>
            </a:solidFill>
          </p:spPr>
        </p:sp>
      </p:grpSp>
      <p:grpSp>
        <p:nvGrpSpPr>
          <p:cNvPr id="56" name="组合 55"/>
          <p:cNvGrpSpPr/>
          <p:nvPr/>
        </p:nvGrpSpPr>
        <p:grpSpPr>
          <a:xfrm>
            <a:off x="181610" y="4416425"/>
            <a:ext cx="405130" cy="405130"/>
            <a:chOff x="1939" y="7875"/>
            <a:chExt cx="638" cy="638"/>
          </a:xfrm>
        </p:grpSpPr>
        <p:sp>
          <p:nvSpPr>
            <p:cNvPr id="8" name="AutoShape 8"/>
            <p:cNvSpPr/>
            <p:nvPr/>
          </p:nvSpPr>
          <p:spPr>
            <a:xfrm>
              <a:off x="1939" y="7875"/>
              <a:ext cx="638" cy="638"/>
            </a:xfrm>
            <a:prstGeom prst="ellipse">
              <a:avLst/>
            </a:prstGeom>
            <a:solidFill>
              <a:schemeClr val="accent1">
                <a:lumMod val="75000"/>
                <a:alpha val="21000"/>
              </a:schemeClr>
            </a:solidFill>
          </p:spPr>
        </p:sp>
        <p:sp>
          <p:nvSpPr>
            <p:cNvPr id="9" name="AutoShape 9"/>
            <p:cNvSpPr/>
            <p:nvPr/>
          </p:nvSpPr>
          <p:spPr>
            <a:xfrm>
              <a:off x="2067" y="8002"/>
              <a:ext cx="383" cy="383"/>
            </a:xfrm>
            <a:prstGeom prst="ellipse">
              <a:avLst/>
            </a:prstGeom>
            <a:solidFill>
              <a:schemeClr val="accent1">
                <a:alpha val="100000"/>
              </a:schemeClr>
            </a:solidFill>
          </p:spPr>
        </p:sp>
      </p:grpSp>
      <p:grpSp>
        <p:nvGrpSpPr>
          <p:cNvPr id="54" name="组合 53"/>
          <p:cNvGrpSpPr/>
          <p:nvPr/>
        </p:nvGrpSpPr>
        <p:grpSpPr>
          <a:xfrm>
            <a:off x="6689090" y="2192020"/>
            <a:ext cx="405130" cy="405130"/>
            <a:chOff x="16631" y="2265"/>
            <a:chExt cx="638" cy="638"/>
          </a:xfrm>
        </p:grpSpPr>
        <p:sp>
          <p:nvSpPr>
            <p:cNvPr id="10" name="AutoShape 10"/>
            <p:cNvSpPr/>
            <p:nvPr/>
          </p:nvSpPr>
          <p:spPr>
            <a:xfrm>
              <a:off x="16631" y="2265"/>
              <a:ext cx="638" cy="638"/>
            </a:xfrm>
            <a:prstGeom prst="ellipse">
              <a:avLst/>
            </a:prstGeom>
            <a:solidFill>
              <a:schemeClr val="accent1">
                <a:lumMod val="75000"/>
                <a:alpha val="20000"/>
              </a:schemeClr>
            </a:solidFill>
          </p:spPr>
        </p:sp>
        <p:sp>
          <p:nvSpPr>
            <p:cNvPr id="11" name="AutoShape 11"/>
            <p:cNvSpPr/>
            <p:nvPr/>
          </p:nvSpPr>
          <p:spPr>
            <a:xfrm>
              <a:off x="16758" y="2393"/>
              <a:ext cx="383" cy="383"/>
            </a:xfrm>
            <a:prstGeom prst="ellipse">
              <a:avLst/>
            </a:prstGeom>
            <a:solidFill>
              <a:schemeClr val="accent1">
                <a:alpha val="100000"/>
              </a:schemeClr>
            </a:solidFill>
          </p:spPr>
        </p:sp>
      </p:grpSp>
      <p:grpSp>
        <p:nvGrpSpPr>
          <p:cNvPr id="57" name="组合 56"/>
          <p:cNvGrpSpPr/>
          <p:nvPr/>
        </p:nvGrpSpPr>
        <p:grpSpPr>
          <a:xfrm>
            <a:off x="6843395" y="3390265"/>
            <a:ext cx="405130" cy="405130"/>
            <a:chOff x="17145" y="5052"/>
            <a:chExt cx="638" cy="638"/>
          </a:xfrm>
        </p:grpSpPr>
        <p:sp>
          <p:nvSpPr>
            <p:cNvPr id="12" name="AutoShape 12"/>
            <p:cNvSpPr/>
            <p:nvPr/>
          </p:nvSpPr>
          <p:spPr>
            <a:xfrm>
              <a:off x="17145" y="5052"/>
              <a:ext cx="638" cy="638"/>
            </a:xfrm>
            <a:prstGeom prst="ellipse">
              <a:avLst/>
            </a:prstGeom>
            <a:solidFill>
              <a:schemeClr val="accent1">
                <a:lumMod val="75000"/>
                <a:alpha val="20000"/>
              </a:schemeClr>
            </a:solidFill>
          </p:spPr>
        </p:sp>
        <p:sp>
          <p:nvSpPr>
            <p:cNvPr id="13" name="AutoShape 13"/>
            <p:cNvSpPr/>
            <p:nvPr/>
          </p:nvSpPr>
          <p:spPr>
            <a:xfrm>
              <a:off x="17269" y="5179"/>
              <a:ext cx="383" cy="383"/>
            </a:xfrm>
            <a:prstGeom prst="ellipse">
              <a:avLst/>
            </a:prstGeom>
            <a:solidFill>
              <a:schemeClr val="accent1">
                <a:alpha val="100000"/>
              </a:schemeClr>
            </a:solidFill>
          </p:spPr>
        </p:sp>
      </p:grpSp>
      <p:sp>
        <p:nvSpPr>
          <p:cNvPr id="14" name="AutoShape 14"/>
          <p:cNvSpPr/>
          <p:nvPr/>
        </p:nvSpPr>
        <p:spPr>
          <a:xfrm>
            <a:off x="6597717" y="4676623"/>
            <a:ext cx="405020" cy="405020"/>
          </a:xfrm>
          <a:prstGeom prst="ellipse">
            <a:avLst/>
          </a:prstGeom>
          <a:solidFill>
            <a:schemeClr val="accent1">
              <a:lumMod val="75000"/>
              <a:alpha val="20000"/>
            </a:schemeClr>
          </a:solidFill>
        </p:spPr>
      </p:sp>
      <p:sp>
        <p:nvSpPr>
          <p:cNvPr id="15" name="AutoShape 15"/>
          <p:cNvSpPr/>
          <p:nvPr/>
        </p:nvSpPr>
        <p:spPr>
          <a:xfrm>
            <a:off x="6678721" y="4757626"/>
            <a:ext cx="243012" cy="243012"/>
          </a:xfrm>
          <a:prstGeom prst="ellipse">
            <a:avLst/>
          </a:prstGeom>
          <a:solidFill>
            <a:schemeClr val="accent1">
              <a:alpha val="100000"/>
            </a:schemeClr>
          </a:solidFill>
        </p:spPr>
      </p:sp>
      <p:sp>
        <p:nvSpPr>
          <p:cNvPr id="16" name="TextBox 16"/>
          <p:cNvSpPr txBox="1"/>
          <p:nvPr/>
        </p:nvSpPr>
        <p:spPr>
          <a:xfrm>
            <a:off x="575310" y="987425"/>
            <a:ext cx="7640955" cy="871220"/>
          </a:xfrm>
          <a:prstGeom prst="rect">
            <a:avLst/>
          </a:prstGeom>
        </p:spPr>
        <p:txBody>
          <a:bodyPr vert="horz" wrap="square" lIns="123825" tIns="123825" rIns="57150" bIns="123825" rtlCol="0" anchor="t" anchorCtr="0">
            <a:spAutoFit/>
          </a:bodyPr>
          <a:lstStyle/>
          <a:p>
            <a:pPr>
              <a:lnSpc>
                <a:spcPct val="174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Pictography &amp; self-explanatory character象形字</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799293" y="1749350"/>
            <a:ext cx="3600450" cy="847725"/>
          </a:xfrm>
          <a:prstGeom prst="rect">
            <a:avLst/>
          </a:prstGeom>
        </p:spPr>
        <p:txBody>
          <a:bodyPr vert="horz" wrap="square" lIns="123825" tIns="123825" rIns="57150" bIns="123825" rtlCol="0" anchor="t" anchorCtr="0">
            <a:spAutoFit/>
          </a:bodyPr>
          <a:lstStyle/>
          <a:p>
            <a:pPr>
              <a:lnSpc>
                <a:spcPct val="140000"/>
              </a:lnSpc>
              <a:spcBef>
                <a:spcPct val="0"/>
              </a:spcBef>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以实物形象为基础，简化描绘形成字体，要求形象生动、易于辨识。</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nvSpPr>
        <p:spPr>
          <a:xfrm>
            <a:off x="688975" y="2279015"/>
            <a:ext cx="6405245" cy="871220"/>
          </a:xfrm>
          <a:prstGeom prst="rect">
            <a:avLst/>
          </a:prstGeom>
        </p:spPr>
        <p:txBody>
          <a:bodyPr vert="horz" wrap="square" lIns="123825" tIns="123825" rIns="57150" bIns="123825" rtlCol="0" anchor="t" anchorCtr="0">
            <a:spAutoFit/>
          </a:bodyPr>
          <a:lstStyle/>
          <a:p>
            <a:pPr>
              <a:lnSpc>
                <a:spcPct val="174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Mutually explanatory character指事字</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TextBox 19"/>
          <p:cNvSpPr txBox="1"/>
          <p:nvPr/>
        </p:nvSpPr>
        <p:spPr>
          <a:xfrm>
            <a:off x="868884" y="3099687"/>
            <a:ext cx="3676650" cy="847725"/>
          </a:xfrm>
          <a:prstGeom prst="rect">
            <a:avLst/>
          </a:prstGeom>
        </p:spPr>
        <p:txBody>
          <a:bodyPr vert="horz" wrap="square" lIns="123825" tIns="123825" rIns="57150" bIns="123825" rtlCol="0" anchor="t" anchorCtr="0">
            <a:spAutoFit/>
          </a:bodyPr>
          <a:lstStyle/>
          <a:p>
            <a:pPr>
              <a:lnSpc>
                <a:spcPct val="140000"/>
              </a:lnSpc>
              <a:spcBef>
                <a:spcPct val="0"/>
              </a:spcBef>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在象形字基础上添加指示性符号，表示抽象概念，要求符号明确、意义清晰。</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0" name="TextBox 20"/>
          <p:cNvSpPr txBox="1"/>
          <p:nvPr/>
        </p:nvSpPr>
        <p:spPr>
          <a:xfrm>
            <a:off x="586740" y="4129405"/>
            <a:ext cx="5083175" cy="871220"/>
          </a:xfrm>
          <a:prstGeom prst="rect">
            <a:avLst/>
          </a:prstGeom>
        </p:spPr>
        <p:txBody>
          <a:bodyPr vert="horz" wrap="square" lIns="123825" tIns="123825" rIns="57150" bIns="123825" rtlCol="0" anchor="t" anchorCtr="0">
            <a:spAutoFit/>
          </a:bodyPr>
          <a:lstStyle/>
          <a:p>
            <a:pPr>
              <a:lnSpc>
                <a:spcPct val="174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Associative compound会意字</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1" name="TextBox 21"/>
          <p:cNvSpPr txBox="1"/>
          <p:nvPr/>
        </p:nvSpPr>
        <p:spPr>
          <a:xfrm>
            <a:off x="689162" y="5000938"/>
            <a:ext cx="3867150" cy="847725"/>
          </a:xfrm>
          <a:prstGeom prst="rect">
            <a:avLst/>
          </a:prstGeom>
        </p:spPr>
        <p:txBody>
          <a:bodyPr vert="horz" wrap="square" lIns="123825" tIns="123825" rIns="57150" bIns="123825" rtlCol="0" anchor="t" anchorCtr="0">
            <a:spAutoFit/>
          </a:bodyPr>
          <a:lstStyle/>
          <a:p>
            <a:pPr>
              <a:lnSpc>
                <a:spcPct val="140000"/>
              </a:lnSpc>
              <a:spcBef>
                <a:spcPct val="0"/>
              </a:spcBef>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结合两个或多个独体汉字的意义，形成新字，要求意义相关、组合合理。</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2" name="TextBox 22"/>
          <p:cNvSpPr txBox="1"/>
          <p:nvPr/>
        </p:nvSpPr>
        <p:spPr>
          <a:xfrm>
            <a:off x="6659880" y="1830070"/>
            <a:ext cx="5073015" cy="871220"/>
          </a:xfrm>
          <a:prstGeom prst="rect">
            <a:avLst/>
          </a:prstGeom>
        </p:spPr>
        <p:txBody>
          <a:bodyPr vert="horz" wrap="square" lIns="123825" tIns="123825" rIns="57150" bIns="123825" rtlCol="0" anchor="t" anchorCtr="0">
            <a:spAutoFit/>
          </a:bodyPr>
          <a:lstStyle/>
          <a:p>
            <a:pPr algn="r">
              <a:lnSpc>
                <a:spcPct val="174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Picto-phonetic character形声字</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3" name="TextBox 23"/>
          <p:cNvSpPr txBox="1"/>
          <p:nvPr/>
        </p:nvSpPr>
        <p:spPr>
          <a:xfrm>
            <a:off x="7144265" y="2468170"/>
            <a:ext cx="4105275" cy="847725"/>
          </a:xfrm>
          <a:prstGeom prst="rect">
            <a:avLst/>
          </a:prstGeom>
        </p:spPr>
        <p:txBody>
          <a:bodyPr vert="horz" wrap="square" lIns="123825" tIns="123825" rIns="57150" bIns="123825" rtlCol="0" anchor="t" anchorCtr="0">
            <a:noAutofit/>
          </a:bodyPr>
          <a:lstStyle/>
          <a:p>
            <a:pPr>
              <a:lnSpc>
                <a:spcPct val="140000"/>
              </a:lnSpc>
              <a:spcBef>
                <a:spcPct val="0"/>
              </a:spcBef>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由形旁和声旁组成，形旁表意、声旁表音，要求形声相应、易于记忆。</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4" name="TextBox 24"/>
          <p:cNvSpPr txBox="1"/>
          <p:nvPr/>
        </p:nvSpPr>
        <p:spPr>
          <a:xfrm>
            <a:off x="7094220" y="3075940"/>
            <a:ext cx="4633595" cy="871220"/>
          </a:xfrm>
          <a:prstGeom prst="rect">
            <a:avLst/>
          </a:prstGeom>
        </p:spPr>
        <p:txBody>
          <a:bodyPr vert="horz" wrap="square" lIns="123825" tIns="123825" rIns="57150" bIns="123825" rtlCol="0" anchor="t" anchorCtr="0">
            <a:spAutoFit/>
          </a:bodyPr>
          <a:lstStyle/>
          <a:p>
            <a:pPr algn="r">
              <a:lnSpc>
                <a:spcPct val="174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Synonymous character转注字</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5" name="TextBox 25"/>
          <p:cNvSpPr txBox="1"/>
          <p:nvPr/>
        </p:nvSpPr>
        <p:spPr>
          <a:xfrm>
            <a:off x="7486353" y="3708017"/>
            <a:ext cx="3943350" cy="847725"/>
          </a:xfrm>
          <a:prstGeom prst="rect">
            <a:avLst/>
          </a:prstGeom>
        </p:spPr>
        <p:txBody>
          <a:bodyPr vert="horz" wrap="square" lIns="123825" tIns="123825" rIns="57150" bIns="123825" rtlCol="0" anchor="t" anchorCtr="0">
            <a:spAutoFit/>
          </a:bodyPr>
          <a:lstStyle/>
          <a:p>
            <a:pPr>
              <a:lnSpc>
                <a:spcPct val="140000"/>
              </a:lnSpc>
              <a:spcBef>
                <a:spcPct val="0"/>
              </a:spcBef>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完全同义词的转化，要求保持原意、适应语境。</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6" name="TextBox 26"/>
          <p:cNvSpPr txBox="1"/>
          <p:nvPr/>
        </p:nvSpPr>
        <p:spPr>
          <a:xfrm>
            <a:off x="6520180" y="4277995"/>
            <a:ext cx="4939030" cy="871220"/>
          </a:xfrm>
          <a:prstGeom prst="rect">
            <a:avLst/>
          </a:prstGeom>
        </p:spPr>
        <p:txBody>
          <a:bodyPr vert="horz" wrap="square" lIns="123825" tIns="123825" rIns="57150" bIns="123825" rtlCol="0" anchor="t" anchorCtr="0">
            <a:spAutoFit/>
          </a:bodyPr>
          <a:lstStyle/>
          <a:p>
            <a:pPr algn="r">
              <a:lnSpc>
                <a:spcPct val="174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Phonetic loan character假借字</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7" name="TextBox 27"/>
          <p:cNvSpPr txBox="1"/>
          <p:nvPr/>
        </p:nvSpPr>
        <p:spPr>
          <a:xfrm>
            <a:off x="7096732" y="5082218"/>
            <a:ext cx="4362450" cy="847725"/>
          </a:xfrm>
          <a:prstGeom prst="rect">
            <a:avLst/>
          </a:prstGeom>
        </p:spPr>
        <p:txBody>
          <a:bodyPr vert="horz" wrap="square" lIns="123825" tIns="123825" rIns="57150" bIns="123825" rtlCol="0" anchor="t" anchorCtr="0">
            <a:spAutoFit/>
          </a:bodyPr>
          <a:lstStyle/>
          <a:p>
            <a:pPr>
              <a:lnSpc>
                <a:spcPct val="140000"/>
              </a:lnSpc>
              <a:spcBef>
                <a:spcPct val="0"/>
              </a:spcBef>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借用音同或音近字表示另一字，要求借字合理、避免混淆。</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52" name="组合 51"/>
          <p:cNvGrpSpPr/>
          <p:nvPr/>
        </p:nvGrpSpPr>
        <p:grpSpPr>
          <a:xfrm>
            <a:off x="5187315" y="3045460"/>
            <a:ext cx="1640205" cy="1510030"/>
            <a:chOff x="7282" y="3082"/>
            <a:chExt cx="4636" cy="4636"/>
          </a:xfrm>
        </p:grpSpPr>
        <p:grpSp>
          <p:nvGrpSpPr>
            <p:cNvPr id="51" name="组合 50"/>
            <p:cNvGrpSpPr/>
            <p:nvPr/>
          </p:nvGrpSpPr>
          <p:grpSpPr>
            <a:xfrm>
              <a:off x="7282" y="3082"/>
              <a:ext cx="4636" cy="4636"/>
              <a:chOff x="7282" y="3082"/>
              <a:chExt cx="4636" cy="4636"/>
            </a:xfrm>
          </p:grpSpPr>
          <p:sp>
            <p:nvSpPr>
              <p:cNvPr id="2" name="AutoShape 2"/>
              <p:cNvSpPr/>
              <p:nvPr/>
            </p:nvSpPr>
            <p:spPr>
              <a:xfrm>
                <a:off x="7282" y="3082"/>
                <a:ext cx="4636" cy="4636"/>
              </a:xfrm>
              <a:prstGeom prst="ellipse">
                <a:avLst/>
              </a:prstGeom>
              <a:solidFill>
                <a:schemeClr val="accent2">
                  <a:lumMod val="75000"/>
                  <a:alpha val="33000"/>
                </a:schemeClr>
              </a:solidFill>
            </p:spPr>
          </p:sp>
          <p:sp>
            <p:nvSpPr>
              <p:cNvPr id="3" name="AutoShape 3"/>
              <p:cNvSpPr/>
              <p:nvPr/>
            </p:nvSpPr>
            <p:spPr>
              <a:xfrm>
                <a:off x="7513" y="3313"/>
                <a:ext cx="4174" cy="4174"/>
              </a:xfrm>
              <a:prstGeom prst="ellipse">
                <a:avLst/>
              </a:prstGeom>
              <a:solidFill>
                <a:schemeClr val="accent2">
                  <a:alpha val="100000"/>
                </a:schemeClr>
              </a:solidFill>
            </p:spPr>
          </p:sp>
        </p:grpSp>
        <p:sp>
          <p:nvSpPr>
            <p:cNvPr id="28" name="Freeform 28"/>
            <p:cNvSpPr/>
            <p:nvPr/>
          </p:nvSpPr>
          <p:spPr>
            <a:xfrm>
              <a:off x="8589" y="4389"/>
              <a:ext cx="2022" cy="2022"/>
            </a:xfrm>
            <a:custGeom>
              <a:avLst/>
              <a:gdLst/>
              <a:ahLst/>
              <a:cxnLst/>
              <a:rect l="l" t="t" r="r" b="b"/>
              <a:pathLst>
                <a:path w="304800" h="304800">
                  <a:moveTo>
                    <a:pt x="288693" y="85468"/>
                  </a:moveTo>
                  <a:lnTo>
                    <a:pt x="193700" y="180461"/>
                  </a:lnTo>
                  <a:lnTo>
                    <a:pt x="301971" y="180461"/>
                  </a:lnTo>
                  <a:cubicBezTo>
                    <a:pt x="303686" y="171298"/>
                    <a:pt x="304800" y="162001"/>
                    <a:pt x="304800" y="152400"/>
                  </a:cubicBezTo>
                  <a:cubicBezTo>
                    <a:pt x="304800" y="128273"/>
                    <a:pt x="298694" y="105747"/>
                    <a:pt x="288693" y="85468"/>
                  </a:cubicBezTo>
                  <a:close/>
                  <a:moveTo>
                    <a:pt x="200549" y="145161"/>
                  </a:moveTo>
                  <a:lnTo>
                    <a:pt x="278682" y="67066"/>
                  </a:lnTo>
                  <a:cubicBezTo>
                    <a:pt x="260080" y="39643"/>
                    <a:pt x="232543" y="19241"/>
                    <a:pt x="200549" y="8525"/>
                  </a:cubicBezTo>
                  <a:lnTo>
                    <a:pt x="200549" y="145161"/>
                  </a:lnTo>
                  <a:close/>
                  <a:moveTo>
                    <a:pt x="159525" y="200549"/>
                  </a:moveTo>
                  <a:lnTo>
                    <a:pt x="237677" y="278721"/>
                  </a:lnTo>
                  <a:cubicBezTo>
                    <a:pt x="265138" y="260156"/>
                    <a:pt x="285560" y="232581"/>
                    <a:pt x="296275" y="200549"/>
                  </a:cubicBezTo>
                  <a:lnTo>
                    <a:pt x="159525" y="200549"/>
                  </a:lnTo>
                  <a:close/>
                  <a:moveTo>
                    <a:pt x="180432" y="111862"/>
                  </a:moveTo>
                  <a:lnTo>
                    <a:pt x="180432" y="2829"/>
                  </a:lnTo>
                  <a:cubicBezTo>
                    <a:pt x="171317" y="1133"/>
                    <a:pt x="162001" y="0"/>
                    <a:pt x="152400" y="0"/>
                  </a:cubicBezTo>
                  <a:cubicBezTo>
                    <a:pt x="128064" y="0"/>
                    <a:pt x="105366" y="6229"/>
                    <a:pt x="84963" y="16393"/>
                  </a:cubicBezTo>
                  <a:lnTo>
                    <a:pt x="180432" y="111862"/>
                  </a:lnTo>
                  <a:close/>
                  <a:moveTo>
                    <a:pt x="124368" y="193853"/>
                  </a:moveTo>
                  <a:lnTo>
                    <a:pt x="124368" y="301981"/>
                  </a:lnTo>
                  <a:cubicBezTo>
                    <a:pt x="133483" y="303686"/>
                    <a:pt x="142799" y="304800"/>
                    <a:pt x="152400" y="304800"/>
                  </a:cubicBezTo>
                  <a:cubicBezTo>
                    <a:pt x="176508" y="304800"/>
                    <a:pt x="198987" y="298694"/>
                    <a:pt x="219266" y="288722"/>
                  </a:cubicBezTo>
                  <a:lnTo>
                    <a:pt x="124368" y="193853"/>
                  </a:lnTo>
                  <a:close/>
                  <a:moveTo>
                    <a:pt x="104232" y="159763"/>
                  </a:moveTo>
                  <a:lnTo>
                    <a:pt x="26194" y="237792"/>
                  </a:lnTo>
                  <a:cubicBezTo>
                    <a:pt x="44758" y="265176"/>
                    <a:pt x="72276" y="285569"/>
                    <a:pt x="104232" y="296285"/>
                  </a:cubicBezTo>
                  <a:lnTo>
                    <a:pt x="104232" y="159763"/>
                  </a:lnTo>
                  <a:close/>
                  <a:moveTo>
                    <a:pt x="2829" y="124368"/>
                  </a:moveTo>
                  <a:cubicBezTo>
                    <a:pt x="1133" y="133483"/>
                    <a:pt x="0" y="142799"/>
                    <a:pt x="0" y="152400"/>
                  </a:cubicBezTo>
                  <a:cubicBezTo>
                    <a:pt x="0" y="176584"/>
                    <a:pt x="6144" y="199130"/>
                    <a:pt x="16145" y="219408"/>
                  </a:cubicBezTo>
                  <a:lnTo>
                    <a:pt x="111195" y="124358"/>
                  </a:lnTo>
                  <a:lnTo>
                    <a:pt x="2829" y="124358"/>
                  </a:lnTo>
                  <a:close/>
                  <a:moveTo>
                    <a:pt x="66637" y="26489"/>
                  </a:moveTo>
                  <a:cubicBezTo>
                    <a:pt x="39443" y="45053"/>
                    <a:pt x="19183" y="72428"/>
                    <a:pt x="8525" y="104232"/>
                  </a:cubicBezTo>
                  <a:lnTo>
                    <a:pt x="144389" y="104232"/>
                  </a:lnTo>
                  <a:lnTo>
                    <a:pt x="66637" y="26489"/>
                  </a:lnTo>
                  <a:close/>
                </a:path>
              </a:pathLst>
            </a:custGeom>
            <a:solidFill>
              <a:srgbClr val="FFFFFF">
                <a:alpha val="100000"/>
              </a:srgbClr>
            </a:solidFill>
          </p:spPr>
        </p:sp>
      </p:grpSp>
      <p:grpSp>
        <p:nvGrpSpPr>
          <p:cNvPr id="29" name="Group 29"/>
          <p:cNvGrpSpPr/>
          <p:nvPr/>
        </p:nvGrpSpPr>
        <p:grpSpPr>
          <a:xfrm rot="0">
            <a:off x="454963" y="93878"/>
            <a:ext cx="10641129" cy="893445"/>
            <a:chOff x="454963" y="93878"/>
            <a:chExt cx="10641129" cy="893445"/>
          </a:xfrm>
        </p:grpSpPr>
        <p:sp>
          <p:nvSpPr>
            <p:cNvPr id="30" name="AutoShape 30"/>
            <p:cNvSpPr/>
            <p:nvPr/>
          </p:nvSpPr>
          <p:spPr>
            <a:xfrm>
              <a:off x="454963" y="331168"/>
              <a:ext cx="84147" cy="84147"/>
            </a:xfrm>
            <a:prstGeom prst="ellipse">
              <a:avLst/>
            </a:prstGeom>
            <a:solidFill>
              <a:schemeClr val="accent1">
                <a:alpha val="100000"/>
              </a:schemeClr>
            </a:solidFill>
          </p:spPr>
        </p:sp>
        <p:sp>
          <p:nvSpPr>
            <p:cNvPr id="31" name="AutoShape 31"/>
            <p:cNvSpPr/>
            <p:nvPr/>
          </p:nvSpPr>
          <p:spPr>
            <a:xfrm>
              <a:off x="575049" y="337743"/>
              <a:ext cx="78137" cy="78137"/>
            </a:xfrm>
            <a:prstGeom prst="ellipse">
              <a:avLst/>
            </a:prstGeom>
            <a:solidFill>
              <a:schemeClr val="accent1">
                <a:alpha val="80000"/>
              </a:schemeClr>
            </a:solidFill>
          </p:spPr>
        </p:sp>
        <p:sp>
          <p:nvSpPr>
            <p:cNvPr id="32" name="AutoShape 32"/>
            <p:cNvSpPr/>
            <p:nvPr/>
          </p:nvSpPr>
          <p:spPr>
            <a:xfrm>
              <a:off x="689125" y="339460"/>
              <a:ext cx="74704" cy="74704"/>
            </a:xfrm>
            <a:prstGeom prst="ellipse">
              <a:avLst/>
            </a:prstGeom>
            <a:solidFill>
              <a:schemeClr val="accent1">
                <a:alpha val="60000"/>
              </a:schemeClr>
            </a:solidFill>
          </p:spPr>
        </p:sp>
        <p:sp>
          <p:nvSpPr>
            <p:cNvPr id="33" name="AutoShape 33"/>
            <p:cNvSpPr/>
            <p:nvPr/>
          </p:nvSpPr>
          <p:spPr>
            <a:xfrm>
              <a:off x="799768" y="348430"/>
              <a:ext cx="69238" cy="69238"/>
            </a:xfrm>
            <a:prstGeom prst="ellipse">
              <a:avLst/>
            </a:prstGeom>
            <a:solidFill>
              <a:schemeClr val="accent1">
                <a:alpha val="40000"/>
              </a:schemeClr>
            </a:solidFill>
          </p:spPr>
        </p:sp>
        <p:sp>
          <p:nvSpPr>
            <p:cNvPr id="34" name="AutoShape 34"/>
            <p:cNvSpPr/>
            <p:nvPr/>
          </p:nvSpPr>
          <p:spPr>
            <a:xfrm>
              <a:off x="904945" y="344297"/>
              <a:ext cx="65594" cy="65594"/>
            </a:xfrm>
            <a:prstGeom prst="ellipse">
              <a:avLst/>
            </a:prstGeom>
            <a:solidFill>
              <a:schemeClr val="accent1">
                <a:alpha val="20000"/>
              </a:schemeClr>
            </a:solidFill>
          </p:spPr>
        </p:sp>
        <p:sp>
          <p:nvSpPr>
            <p:cNvPr id="35" name="AutoShape 35"/>
            <p:cNvSpPr/>
            <p:nvPr/>
          </p:nvSpPr>
          <p:spPr>
            <a:xfrm>
              <a:off x="454963" y="448942"/>
              <a:ext cx="84147" cy="84147"/>
            </a:xfrm>
            <a:prstGeom prst="ellipse">
              <a:avLst/>
            </a:prstGeom>
            <a:solidFill>
              <a:schemeClr val="accent1">
                <a:alpha val="100000"/>
              </a:schemeClr>
            </a:solidFill>
          </p:spPr>
        </p:sp>
        <p:sp>
          <p:nvSpPr>
            <p:cNvPr id="36" name="AutoShape 36"/>
            <p:cNvSpPr/>
            <p:nvPr/>
          </p:nvSpPr>
          <p:spPr>
            <a:xfrm>
              <a:off x="575049" y="455517"/>
              <a:ext cx="78137" cy="78137"/>
            </a:xfrm>
            <a:prstGeom prst="ellipse">
              <a:avLst/>
            </a:prstGeom>
            <a:solidFill>
              <a:schemeClr val="accent1">
                <a:alpha val="80000"/>
              </a:schemeClr>
            </a:solidFill>
          </p:spPr>
        </p:sp>
        <p:sp>
          <p:nvSpPr>
            <p:cNvPr id="37" name="AutoShape 37"/>
            <p:cNvSpPr/>
            <p:nvPr/>
          </p:nvSpPr>
          <p:spPr>
            <a:xfrm>
              <a:off x="689125" y="457233"/>
              <a:ext cx="74704" cy="74704"/>
            </a:xfrm>
            <a:prstGeom prst="ellipse">
              <a:avLst/>
            </a:prstGeom>
            <a:solidFill>
              <a:schemeClr val="accent1">
                <a:alpha val="60000"/>
              </a:schemeClr>
            </a:solidFill>
          </p:spPr>
        </p:sp>
        <p:sp>
          <p:nvSpPr>
            <p:cNvPr id="38" name="AutoShape 38"/>
            <p:cNvSpPr/>
            <p:nvPr/>
          </p:nvSpPr>
          <p:spPr>
            <a:xfrm>
              <a:off x="799768" y="466203"/>
              <a:ext cx="69238" cy="69238"/>
            </a:xfrm>
            <a:prstGeom prst="ellipse">
              <a:avLst/>
            </a:prstGeom>
            <a:solidFill>
              <a:schemeClr val="accent1">
                <a:alpha val="40000"/>
              </a:schemeClr>
            </a:solidFill>
          </p:spPr>
        </p:sp>
        <p:sp>
          <p:nvSpPr>
            <p:cNvPr id="39" name="AutoShape 39"/>
            <p:cNvSpPr/>
            <p:nvPr/>
          </p:nvSpPr>
          <p:spPr>
            <a:xfrm>
              <a:off x="904945" y="462070"/>
              <a:ext cx="65594" cy="65594"/>
            </a:xfrm>
            <a:prstGeom prst="ellipse">
              <a:avLst/>
            </a:prstGeom>
            <a:solidFill>
              <a:schemeClr val="accent1">
                <a:alpha val="20000"/>
              </a:schemeClr>
            </a:solidFill>
          </p:spPr>
        </p:sp>
        <p:sp>
          <p:nvSpPr>
            <p:cNvPr id="40" name="AutoShape 40"/>
            <p:cNvSpPr/>
            <p:nvPr/>
          </p:nvSpPr>
          <p:spPr>
            <a:xfrm>
              <a:off x="454963" y="566715"/>
              <a:ext cx="84147" cy="84147"/>
            </a:xfrm>
            <a:prstGeom prst="ellipse">
              <a:avLst/>
            </a:prstGeom>
            <a:solidFill>
              <a:schemeClr val="accent1">
                <a:alpha val="100000"/>
              </a:schemeClr>
            </a:solidFill>
          </p:spPr>
        </p:sp>
        <p:sp>
          <p:nvSpPr>
            <p:cNvPr id="41" name="AutoShape 41"/>
            <p:cNvSpPr/>
            <p:nvPr/>
          </p:nvSpPr>
          <p:spPr>
            <a:xfrm>
              <a:off x="575049" y="573291"/>
              <a:ext cx="78137" cy="78137"/>
            </a:xfrm>
            <a:prstGeom prst="ellipse">
              <a:avLst/>
            </a:prstGeom>
            <a:solidFill>
              <a:schemeClr val="accent1">
                <a:alpha val="80000"/>
              </a:schemeClr>
            </a:solidFill>
          </p:spPr>
        </p:sp>
        <p:sp>
          <p:nvSpPr>
            <p:cNvPr id="42" name="AutoShape 42"/>
            <p:cNvSpPr/>
            <p:nvPr/>
          </p:nvSpPr>
          <p:spPr>
            <a:xfrm>
              <a:off x="689125" y="575007"/>
              <a:ext cx="74704" cy="74704"/>
            </a:xfrm>
            <a:prstGeom prst="ellipse">
              <a:avLst/>
            </a:prstGeom>
            <a:solidFill>
              <a:schemeClr val="accent1">
                <a:alpha val="60000"/>
              </a:schemeClr>
            </a:solidFill>
          </p:spPr>
        </p:sp>
        <p:sp>
          <p:nvSpPr>
            <p:cNvPr id="43" name="AutoShape 43"/>
            <p:cNvSpPr/>
            <p:nvPr/>
          </p:nvSpPr>
          <p:spPr>
            <a:xfrm>
              <a:off x="799768" y="583977"/>
              <a:ext cx="69238" cy="69238"/>
            </a:xfrm>
            <a:prstGeom prst="ellipse">
              <a:avLst/>
            </a:prstGeom>
            <a:solidFill>
              <a:schemeClr val="accent1">
                <a:alpha val="40000"/>
              </a:schemeClr>
            </a:solidFill>
          </p:spPr>
        </p:sp>
        <p:sp>
          <p:nvSpPr>
            <p:cNvPr id="44" name="AutoShape 44"/>
            <p:cNvSpPr/>
            <p:nvPr/>
          </p:nvSpPr>
          <p:spPr>
            <a:xfrm>
              <a:off x="904945" y="579844"/>
              <a:ext cx="65594" cy="65594"/>
            </a:xfrm>
            <a:prstGeom prst="ellipse">
              <a:avLst/>
            </a:prstGeom>
            <a:solidFill>
              <a:schemeClr val="accent1">
                <a:alpha val="20000"/>
              </a:schemeClr>
            </a:solidFill>
          </p:spPr>
        </p:sp>
        <p:sp>
          <p:nvSpPr>
            <p:cNvPr id="45" name="AutoShape 45"/>
            <p:cNvSpPr/>
            <p:nvPr/>
          </p:nvSpPr>
          <p:spPr>
            <a:xfrm>
              <a:off x="454963" y="684489"/>
              <a:ext cx="84147" cy="84147"/>
            </a:xfrm>
            <a:prstGeom prst="ellipse">
              <a:avLst/>
            </a:prstGeom>
            <a:solidFill>
              <a:schemeClr val="accent1">
                <a:alpha val="100000"/>
              </a:schemeClr>
            </a:solidFill>
          </p:spPr>
        </p:sp>
        <p:sp>
          <p:nvSpPr>
            <p:cNvPr id="46" name="AutoShape 46"/>
            <p:cNvSpPr/>
            <p:nvPr/>
          </p:nvSpPr>
          <p:spPr>
            <a:xfrm>
              <a:off x="575049" y="691064"/>
              <a:ext cx="78137" cy="78137"/>
            </a:xfrm>
            <a:prstGeom prst="ellipse">
              <a:avLst/>
            </a:prstGeom>
            <a:solidFill>
              <a:schemeClr val="accent1">
                <a:alpha val="80000"/>
              </a:schemeClr>
            </a:solidFill>
          </p:spPr>
        </p:sp>
        <p:sp>
          <p:nvSpPr>
            <p:cNvPr id="47" name="AutoShape 47"/>
            <p:cNvSpPr/>
            <p:nvPr/>
          </p:nvSpPr>
          <p:spPr>
            <a:xfrm>
              <a:off x="689125" y="692781"/>
              <a:ext cx="74704" cy="74704"/>
            </a:xfrm>
            <a:prstGeom prst="ellipse">
              <a:avLst/>
            </a:prstGeom>
            <a:solidFill>
              <a:schemeClr val="accent1">
                <a:alpha val="60000"/>
              </a:schemeClr>
            </a:solidFill>
          </p:spPr>
        </p:sp>
        <p:sp>
          <p:nvSpPr>
            <p:cNvPr id="48" name="AutoShape 48"/>
            <p:cNvSpPr/>
            <p:nvPr/>
          </p:nvSpPr>
          <p:spPr>
            <a:xfrm>
              <a:off x="799768" y="701751"/>
              <a:ext cx="69238" cy="69238"/>
            </a:xfrm>
            <a:prstGeom prst="ellipse">
              <a:avLst/>
            </a:prstGeom>
            <a:solidFill>
              <a:schemeClr val="accent1">
                <a:alpha val="40000"/>
              </a:schemeClr>
            </a:solidFill>
          </p:spPr>
        </p:sp>
        <p:sp>
          <p:nvSpPr>
            <p:cNvPr id="49" name="AutoShape 49"/>
            <p:cNvSpPr/>
            <p:nvPr/>
          </p:nvSpPr>
          <p:spPr>
            <a:xfrm>
              <a:off x="904945" y="697618"/>
              <a:ext cx="65594" cy="65594"/>
            </a:xfrm>
            <a:prstGeom prst="ellipse">
              <a:avLst/>
            </a:prstGeom>
            <a:solidFill>
              <a:schemeClr val="accent1">
                <a:alpha val="20000"/>
              </a:schemeClr>
            </a:solidFill>
          </p:spPr>
        </p:sp>
        <p:sp>
          <p:nvSpPr>
            <p:cNvPr id="50" name="TextBox 50"/>
            <p:cNvSpPr txBox="1"/>
            <p:nvPr/>
          </p:nvSpPr>
          <p:spPr>
            <a:xfrm>
              <a:off x="1094842" y="93878"/>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Six categories of Chinese characters</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4" name="TextBox 4"/>
          <p:cNvSpPr txBox="1"/>
          <p:nvPr/>
        </p:nvSpPr>
        <p:spPr>
          <a:xfrm>
            <a:off x="913765" y="1332865"/>
            <a:ext cx="4320000" cy="1268095"/>
          </a:xfrm>
          <a:prstGeom prst="rect">
            <a:avLst/>
          </a:prstGeom>
        </p:spPr>
        <p:txBody>
          <a:bodyPr vert="horz" wrap="square" lIns="114300" tIns="57150" rIns="114300" bIns="57150" rtlCol="0" anchor="t" anchorCtr="0">
            <a:spAutoFit/>
          </a:bodyPr>
          <a:lstStyle/>
          <a:p>
            <a:pPr algn="l" fontAlgn="auto">
              <a:lnSpc>
                <a:spcPct val="100000"/>
              </a:lnSpc>
            </a:pPr>
            <a:r>
              <a:rPr lang="en-US" sz="2500">
                <a:solidFill>
                  <a:schemeClr val="dk1">
                    <a:alpha val="100000"/>
                  </a:schemeClr>
                </a:solidFill>
                <a:latin typeface="Times New Roman" panose="02020603050405020304" charset="0"/>
                <a:ea typeface="微软雅黑" panose="020B0503020204020204" charset="-122"/>
                <a:cs typeface="Times New Roman" panose="02020603050405020304" charset="0"/>
              </a:rPr>
              <a:t>Pictography &amp; self-explanatory character is formed by drawing according to the shape of things.</a:t>
            </a:r>
            <a:endParaRPr lang="en-US" sz="2500">
              <a:solidFill>
                <a:schemeClr val="dk1">
                  <a:alpha val="100000"/>
                </a:schemeClr>
              </a:solidFill>
              <a:latin typeface="Times New Roman" panose="02020603050405020304" charset="0"/>
              <a:ea typeface="微软雅黑" panose="020B0503020204020204" charset="-122"/>
              <a:cs typeface="Times New Roman" panose="02020603050405020304" charset="0"/>
            </a:endParaRPr>
          </a:p>
        </p:txBody>
      </p:sp>
      <p:grpSp>
        <p:nvGrpSpPr>
          <p:cNvPr id="36" name="组合 35"/>
          <p:cNvGrpSpPr/>
          <p:nvPr/>
        </p:nvGrpSpPr>
        <p:grpSpPr>
          <a:xfrm>
            <a:off x="1395095" y="3107690"/>
            <a:ext cx="2265680" cy="3792083"/>
            <a:chOff x="2197" y="3214"/>
            <a:chExt cx="3568" cy="5972"/>
          </a:xfrm>
        </p:grpSpPr>
        <p:pic>
          <p:nvPicPr>
            <p:cNvPr id="33" name="图片 32"/>
            <p:cNvPicPr>
              <a:picLocks noChangeAspect="1"/>
            </p:cNvPicPr>
            <p:nvPr/>
          </p:nvPicPr>
          <p:blipFill>
            <a:blip r:embed="rId2"/>
            <a:srcRect r="3259"/>
            <a:stretch>
              <a:fillRect/>
            </a:stretch>
          </p:blipFill>
          <p:spPr>
            <a:xfrm>
              <a:off x="2351" y="4131"/>
              <a:ext cx="3414" cy="3431"/>
            </a:xfrm>
            <a:prstGeom prst="rect">
              <a:avLst/>
            </a:prstGeom>
            <a:ln w="38100">
              <a:solidFill>
                <a:schemeClr val="tx2"/>
              </a:solidFill>
            </a:ln>
          </p:spPr>
        </p:pic>
        <p:sp>
          <p:nvSpPr>
            <p:cNvPr id="8" name="AutoShape 8"/>
            <p:cNvSpPr/>
            <p:nvPr/>
          </p:nvSpPr>
          <p:spPr>
            <a:xfrm>
              <a:off x="2197" y="3214"/>
              <a:ext cx="154" cy="5972"/>
            </a:xfrm>
            <a:prstGeom prst="roundRect">
              <a:avLst>
                <a:gd name="adj" fmla="val 0"/>
              </a:avLst>
            </a:prstGeom>
            <a:solidFill>
              <a:schemeClr val="accent1">
                <a:alpha val="100000"/>
              </a:schemeClr>
            </a:solidFill>
          </p:spPr>
        </p:sp>
      </p:grpSp>
      <p:sp>
        <p:nvSpPr>
          <p:cNvPr id="10" name="TextBox 10"/>
          <p:cNvSpPr txBox="1"/>
          <p:nvPr/>
        </p:nvSpPr>
        <p:spPr>
          <a:xfrm>
            <a:off x="6419215" y="1069975"/>
            <a:ext cx="4320000" cy="2037715"/>
          </a:xfrm>
          <a:prstGeom prst="rect">
            <a:avLst/>
          </a:prstGeom>
        </p:spPr>
        <p:txBody>
          <a:bodyPr vert="horz" wrap="square" lIns="114300" tIns="57150" rIns="114300" bIns="57150" rtlCol="0" anchor="t" anchorCtr="0">
            <a:spAutoFit/>
          </a:bodyPr>
          <a:lstStyle/>
          <a:p>
            <a:pPr algn="l" fontAlgn="auto">
              <a:lnSpc>
                <a:spcPct val="100000"/>
              </a:lnSpc>
            </a:pPr>
            <a:r>
              <a:rPr lang="en-US" sz="2500">
                <a:solidFill>
                  <a:schemeClr val="dk1">
                    <a:alpha val="100000"/>
                  </a:schemeClr>
                </a:solidFill>
                <a:latin typeface="Times New Roman" panose="02020603050405020304" charset="0"/>
                <a:ea typeface="微软雅黑" panose="020B0503020204020204" charset="-122"/>
                <a:cs typeface="Times New Roman" panose="02020603050405020304" charset="0"/>
                <a:sym typeface="+mn-ea"/>
              </a:rPr>
              <a:t>Pictography &amp; self-explanatory character </a:t>
            </a:r>
            <a:r>
              <a:rPr lang="en-US" sz="2500">
                <a:solidFill>
                  <a:schemeClr val="dk1">
                    <a:alpha val="100000"/>
                  </a:schemeClr>
                </a:solidFill>
                <a:latin typeface="Times New Roman" panose="02020603050405020304" charset="0"/>
                <a:ea typeface="微软雅黑" panose="020B0503020204020204" charset="-122"/>
                <a:cs typeface="Times New Roman" panose="02020603050405020304" charset="0"/>
              </a:rPr>
              <a:t> is the basis of Chinese character. It is intuitive and pictographic, easy to understand and remember.</a:t>
            </a:r>
            <a:endParaRPr lang="en-US" sz="2500">
              <a:solidFill>
                <a:schemeClr val="dk1">
                  <a:alpha val="100000"/>
                </a:schemeClr>
              </a:solidFill>
              <a:latin typeface="Times New Roman" panose="02020603050405020304" charset="0"/>
              <a:ea typeface="微软雅黑" panose="020B0503020204020204" charset="-122"/>
              <a:cs typeface="Times New Roman" panose="02020603050405020304" charset="0"/>
            </a:endParaRPr>
          </a:p>
        </p:txBody>
      </p:sp>
      <p:sp>
        <p:nvSpPr>
          <p:cNvPr id="32" name="TextBox 32"/>
          <p:cNvSpPr txBox="1"/>
          <p:nvPr/>
        </p:nvSpPr>
        <p:spPr>
          <a:xfrm>
            <a:off x="121285" y="100965"/>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Pictography &amp; self-explanatory character</a:t>
            </a: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象形字</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37" name="组合 36"/>
          <p:cNvGrpSpPr/>
          <p:nvPr/>
        </p:nvGrpSpPr>
        <p:grpSpPr>
          <a:xfrm>
            <a:off x="7209790" y="3336925"/>
            <a:ext cx="2421890" cy="3792083"/>
            <a:chOff x="13202" y="3913"/>
            <a:chExt cx="3814" cy="5972"/>
          </a:xfrm>
        </p:grpSpPr>
        <p:sp>
          <p:nvSpPr>
            <p:cNvPr id="7" name="AutoShape 7"/>
            <p:cNvSpPr/>
            <p:nvPr/>
          </p:nvSpPr>
          <p:spPr>
            <a:xfrm>
              <a:off x="13202" y="3913"/>
              <a:ext cx="154" cy="5972"/>
            </a:xfrm>
            <a:prstGeom prst="roundRect">
              <a:avLst>
                <a:gd name="adj" fmla="val 0"/>
              </a:avLst>
            </a:prstGeom>
            <a:solidFill>
              <a:schemeClr val="accent1">
                <a:alpha val="100000"/>
              </a:schemeClr>
            </a:solidFill>
          </p:spPr>
        </p:sp>
        <p:pic>
          <p:nvPicPr>
            <p:cNvPr id="35" name="图片 34"/>
            <p:cNvPicPr>
              <a:picLocks noChangeAspect="1"/>
            </p:cNvPicPr>
            <p:nvPr/>
          </p:nvPicPr>
          <p:blipFill>
            <a:blip r:embed="rId3"/>
            <a:srcRect r="4208"/>
            <a:stretch>
              <a:fillRect/>
            </a:stretch>
          </p:blipFill>
          <p:spPr>
            <a:xfrm>
              <a:off x="13356" y="4389"/>
              <a:ext cx="3660" cy="3046"/>
            </a:xfrm>
            <a:prstGeom prst="rect">
              <a:avLst/>
            </a:prstGeom>
            <a:ln w="38100">
              <a:solidFill>
                <a:schemeClr val="tx2"/>
              </a:solidFill>
            </a:ln>
          </p:spPr>
        </p:pic>
      </p:grpSp>
      <p:sp>
        <p:nvSpPr>
          <p:cNvPr id="40" name="文本框 39"/>
          <p:cNvSpPr txBox="1"/>
          <p:nvPr/>
        </p:nvSpPr>
        <p:spPr>
          <a:xfrm>
            <a:off x="4072890" y="4185285"/>
            <a:ext cx="1108710" cy="1014730"/>
          </a:xfrm>
          <a:prstGeom prst="rect">
            <a:avLst/>
          </a:prstGeom>
          <a:noFill/>
        </p:spPr>
        <p:txBody>
          <a:bodyPr wrap="square" rtlCol="0">
            <a:spAutoFit/>
          </a:bodyPr>
          <a:p>
            <a:r>
              <a:rPr lang="zh-CN" altLang="en-US" sz="6000">
                <a:solidFill>
                  <a:schemeClr val="accent1"/>
                </a:solidFill>
                <a:effectLst>
                  <a:outerShdw blurRad="38100" dist="25400" dir="5400000" algn="ctr" rotWithShape="0">
                    <a:srgbClr val="6E747A">
                      <a:alpha val="43000"/>
                    </a:srgbClr>
                  </a:outerShdw>
                </a:effectLst>
              </a:rPr>
              <a:t>火</a:t>
            </a:r>
            <a:endParaRPr lang="zh-CN" altLang="en-US" sz="6000">
              <a:solidFill>
                <a:schemeClr val="accent1"/>
              </a:solidFill>
              <a:effectLst>
                <a:outerShdw blurRad="38100" dist="25400" dir="5400000" algn="ctr" rotWithShape="0">
                  <a:srgbClr val="6E747A">
                    <a:alpha val="43000"/>
                  </a:srgbClr>
                </a:outerShdw>
              </a:effectLst>
            </a:endParaRPr>
          </a:p>
        </p:txBody>
      </p:sp>
      <p:sp>
        <p:nvSpPr>
          <p:cNvPr id="41" name="文本框 40"/>
          <p:cNvSpPr txBox="1"/>
          <p:nvPr/>
        </p:nvSpPr>
        <p:spPr>
          <a:xfrm>
            <a:off x="10071100" y="4109720"/>
            <a:ext cx="1206500" cy="1014730"/>
          </a:xfrm>
          <a:prstGeom prst="rect">
            <a:avLst/>
          </a:prstGeom>
          <a:noFill/>
        </p:spPr>
        <p:txBody>
          <a:bodyPr wrap="square" rtlCol="0">
            <a:spAutoFit/>
          </a:bodyPr>
          <a:p>
            <a:r>
              <a:rPr lang="zh-CN" altLang="en-US" sz="6000">
                <a:solidFill>
                  <a:schemeClr val="tx1"/>
                </a:solidFill>
                <a:effectLst>
                  <a:outerShdw blurRad="38100" dist="19050" dir="2700000" algn="tl" rotWithShape="0">
                    <a:schemeClr val="dk1">
                      <a:alpha val="40000"/>
                    </a:schemeClr>
                  </a:outerShdw>
                </a:effectLst>
              </a:rPr>
              <a:t>日</a:t>
            </a:r>
            <a:endParaRPr lang="zh-CN" altLang="en-US" sz="600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P spid="41" grpId="0"/>
      <p:bldP spid="41"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AutoShape 3"/>
          <p:cNvSpPr/>
          <p:nvPr/>
        </p:nvSpPr>
        <p:spPr>
          <a:xfrm>
            <a:off x="579761" y="1364259"/>
            <a:ext cx="5040000" cy="4824000"/>
          </a:xfrm>
          <a:prstGeom prst="roundRect">
            <a:avLst>
              <a:gd name="adj" fmla="val 11601"/>
            </a:avLst>
          </a:prstGeom>
          <a:solidFill>
            <a:schemeClr val="accent1">
              <a:alpha val="100000"/>
            </a:schemeClr>
          </a:solidFill>
        </p:spPr>
      </p:sp>
      <p:sp>
        <p:nvSpPr>
          <p:cNvPr id="8" name="TextBox 8"/>
          <p:cNvSpPr txBox="1"/>
          <p:nvPr/>
        </p:nvSpPr>
        <p:spPr>
          <a:xfrm>
            <a:off x="939800" y="2040890"/>
            <a:ext cx="4320000" cy="2037715"/>
          </a:xfrm>
          <a:prstGeom prst="rect">
            <a:avLst/>
          </a:prstGeom>
        </p:spPr>
        <p:txBody>
          <a:bodyPr vert="horz" wrap="square" lIns="114300" tIns="57150" rIns="114300" bIns="57150" rtlCol="0" anchor="t" anchorCtr="0">
            <a:spAutoFit/>
          </a:bodyPr>
          <a:lstStyle/>
          <a:p>
            <a:pPr fontAlgn="auto">
              <a:lnSpc>
                <a:spcPct val="100000"/>
              </a:lnSpc>
            </a:pPr>
            <a:r>
              <a:rPr lang="en-US" sz="2500">
                <a:solidFill>
                  <a:srgbClr val="FFFFFF">
                    <a:alpha val="100000"/>
                  </a:srgbClr>
                </a:solidFill>
                <a:latin typeface="Times New Roman" panose="02020603050405020304" charset="0"/>
                <a:ea typeface="微软雅黑" panose="020B0503020204020204" charset="-122"/>
                <a:cs typeface="Times New Roman" panose="02020603050405020304" charset="0"/>
              </a:rPr>
              <a:t>Mutually explanatory character  adds indicative symbols on the basis of pictography &amp; self-explanatory character  to represent abstract concepts.</a:t>
            </a:r>
            <a:endParaRPr lang="en-US" sz="2500">
              <a:solidFill>
                <a:srgbClr val="FFFFFF">
                  <a:alpha val="100000"/>
                </a:srgbClr>
              </a:solidFill>
              <a:latin typeface="Times New Roman" panose="02020603050405020304" charset="0"/>
              <a:ea typeface="微软雅黑" panose="020B0503020204020204" charset="-122"/>
              <a:cs typeface="Times New Roman" panose="02020603050405020304" charset="0"/>
            </a:endParaRPr>
          </a:p>
        </p:txBody>
      </p:sp>
      <p:sp>
        <p:nvSpPr>
          <p:cNvPr id="10" name="TextBox 10"/>
          <p:cNvSpPr txBox="1"/>
          <p:nvPr/>
        </p:nvSpPr>
        <p:spPr>
          <a:xfrm>
            <a:off x="939800" y="4350385"/>
            <a:ext cx="4320000" cy="1268095"/>
          </a:xfrm>
          <a:prstGeom prst="rect">
            <a:avLst/>
          </a:prstGeom>
        </p:spPr>
        <p:txBody>
          <a:bodyPr vert="horz" wrap="square" lIns="114300" tIns="57150" rIns="114300" bIns="57150" rtlCol="0" anchor="t" anchorCtr="0">
            <a:spAutoFit/>
          </a:bodyPr>
          <a:lstStyle/>
          <a:p>
            <a:pPr fontAlgn="auto">
              <a:lnSpc>
                <a:spcPct val="100000"/>
              </a:lnSpc>
            </a:pPr>
            <a:r>
              <a:rPr lang="en-US" sz="2500">
                <a:solidFill>
                  <a:srgbClr val="FFFFFF">
                    <a:alpha val="100000"/>
                  </a:srgbClr>
                </a:solidFill>
                <a:latin typeface="Times New Roman" panose="02020603050405020304" charset="0"/>
                <a:ea typeface="微软雅黑" panose="020B0503020204020204" charset="-122"/>
                <a:cs typeface="Times New Roman" panose="02020603050405020304" charset="0"/>
              </a:rPr>
              <a:t>It is indicative and abstract, and can express more complex concepts.</a:t>
            </a:r>
            <a:endParaRPr lang="en-US" sz="2500">
              <a:solidFill>
                <a:srgbClr val="FFFFFF">
                  <a:alpha val="100000"/>
                </a:srgbClr>
              </a:solidFill>
              <a:latin typeface="Times New Roman" panose="02020603050405020304" charset="0"/>
              <a:ea typeface="微软雅黑" panose="020B0503020204020204" charset="-122"/>
              <a:cs typeface="Times New Roman" panose="02020603050405020304" charset="0"/>
            </a:endParaRPr>
          </a:p>
        </p:txBody>
      </p:sp>
      <p:sp>
        <p:nvSpPr>
          <p:cNvPr id="32" name="TextBox 32"/>
          <p:cNvSpPr txBox="1"/>
          <p:nvPr/>
        </p:nvSpPr>
        <p:spPr>
          <a:xfrm>
            <a:off x="114935" y="93980"/>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Mutually explanatory character</a:t>
            </a: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指事字</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33" name="图片 32"/>
          <p:cNvPicPr>
            <a:picLocks noChangeAspect="1"/>
          </p:cNvPicPr>
          <p:nvPr>
            <p:custDataLst>
              <p:tags r:id="rId2"/>
            </p:custDataLst>
          </p:nvPr>
        </p:nvPicPr>
        <p:blipFill>
          <a:blip r:embed="rId3"/>
          <a:srcRect b="47985"/>
          <a:stretch>
            <a:fillRect/>
          </a:stretch>
        </p:blipFill>
        <p:spPr>
          <a:xfrm>
            <a:off x="6008370" y="1363980"/>
            <a:ext cx="5475605" cy="1942465"/>
          </a:xfrm>
          <a:prstGeom prst="rect">
            <a:avLst/>
          </a:prstGeom>
        </p:spPr>
      </p:pic>
      <p:pic>
        <p:nvPicPr>
          <p:cNvPr id="34" name="图片 33"/>
          <p:cNvPicPr>
            <a:picLocks noChangeAspect="1"/>
          </p:cNvPicPr>
          <p:nvPr/>
        </p:nvPicPr>
        <p:blipFill>
          <a:blip r:embed="rId4"/>
          <a:srcRect l="7892" t="9097" r="10933" b="21833"/>
          <a:stretch>
            <a:fillRect/>
          </a:stretch>
        </p:blipFill>
        <p:spPr>
          <a:xfrm>
            <a:off x="2945130" y="2545715"/>
            <a:ext cx="2573020" cy="2460625"/>
          </a:xfrm>
          <a:prstGeom prst="rect">
            <a:avLst/>
          </a:prstGeom>
        </p:spPr>
      </p:pic>
      <p:pic>
        <p:nvPicPr>
          <p:cNvPr id="35" name="图片 34"/>
          <p:cNvPicPr>
            <a:picLocks noChangeAspect="1"/>
          </p:cNvPicPr>
          <p:nvPr>
            <p:custDataLst>
              <p:tags r:id="rId5"/>
            </p:custDataLst>
          </p:nvPr>
        </p:nvPicPr>
        <p:blipFill>
          <a:blip r:embed="rId3"/>
          <a:srcRect t="51684"/>
          <a:stretch>
            <a:fillRect/>
          </a:stretch>
        </p:blipFill>
        <p:spPr>
          <a:xfrm>
            <a:off x="5856605" y="3775710"/>
            <a:ext cx="5998210" cy="1976755"/>
          </a:xfrm>
          <a:prstGeom prst="rect">
            <a:avLst/>
          </a:prstGeom>
        </p:spPr>
      </p:pic>
      <p:sp>
        <p:nvSpPr>
          <p:cNvPr id="38" name="矩形 37"/>
          <p:cNvSpPr/>
          <p:nvPr/>
        </p:nvSpPr>
        <p:spPr>
          <a:xfrm>
            <a:off x="9535160" y="1718310"/>
            <a:ext cx="167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9707880" y="4143375"/>
            <a:ext cx="167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38"/>
                                        </p:tgtEl>
                                        <p:attrNameLst>
                                          <p:attrName>ppt_x</p:attrName>
                                        </p:attrNameLst>
                                      </p:cBhvr>
                                      <p:tavLst>
                                        <p:tav tm="0">
                                          <p:val>
                                            <p:strVal val="ppt_x"/>
                                          </p:val>
                                        </p:tav>
                                        <p:tav tm="100000">
                                          <p:val>
                                            <p:strVal val="ppt_x"/>
                                          </p:val>
                                        </p:tav>
                                      </p:tavLst>
                                    </p:anim>
                                    <p:anim calcmode="lin" valueType="num">
                                      <p:cBhvr additive="base">
                                        <p:cTn id="17" dur="500"/>
                                        <p:tgtEl>
                                          <p:spTgt spid="38"/>
                                        </p:tgtEl>
                                        <p:attrNameLst>
                                          <p:attrName>ppt_y</p:attrName>
                                        </p:attrNameLst>
                                      </p:cBhvr>
                                      <p:tavLst>
                                        <p:tav tm="0">
                                          <p:val>
                                            <p:strVal val="ppt_y"/>
                                          </p:val>
                                        </p:tav>
                                        <p:tav tm="100000">
                                          <p:val>
                                            <p:strVal val="1+ppt_h/2"/>
                                          </p:val>
                                        </p:tav>
                                      </p:tavLst>
                                    </p:anim>
                                    <p:set>
                                      <p:cBhvr>
                                        <p:cTn id="18" dur="1" fill="hold">
                                          <p:stCondLst>
                                            <p:cond delay="499"/>
                                          </p:stCondLst>
                                        </p:cTn>
                                        <p:tgtEl>
                                          <p:spTgt spid="3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39"/>
                                        </p:tgtEl>
                                        <p:attrNameLst>
                                          <p:attrName>ppt_x</p:attrName>
                                        </p:attrNameLst>
                                      </p:cBhvr>
                                      <p:tavLst>
                                        <p:tav tm="0">
                                          <p:val>
                                            <p:strVal val="ppt_x"/>
                                          </p:val>
                                        </p:tav>
                                        <p:tav tm="100000">
                                          <p:val>
                                            <p:strVal val="ppt_x"/>
                                          </p:val>
                                        </p:tav>
                                      </p:tavLst>
                                    </p:anim>
                                    <p:anim calcmode="lin" valueType="num">
                                      <p:cBhvr additive="base">
                                        <p:cTn id="27" dur="500"/>
                                        <p:tgtEl>
                                          <p:spTgt spid="39"/>
                                        </p:tgtEl>
                                        <p:attrNameLst>
                                          <p:attrName>ppt_y</p:attrName>
                                        </p:attrNameLst>
                                      </p:cBhvr>
                                      <p:tavLst>
                                        <p:tav tm="0">
                                          <p:val>
                                            <p:strVal val="ppt_y"/>
                                          </p:val>
                                        </p:tav>
                                        <p:tav tm="100000">
                                          <p:val>
                                            <p:strVal val="1+ppt_h/2"/>
                                          </p:val>
                                        </p:tav>
                                      </p:tavLst>
                                    </p:anim>
                                    <p:set>
                                      <p:cBhvr>
                                        <p:cTn id="28"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04606" y="1508032"/>
            <a:ext cx="3600000" cy="4326814"/>
          </a:xfrm>
          <a:prstGeom prst="roundRect">
            <a:avLst>
              <a:gd name="adj" fmla="val 9570"/>
            </a:avLst>
          </a:prstGeom>
          <a:solidFill>
            <a:schemeClr val="accent1">
              <a:alpha val="100000"/>
            </a:schemeClr>
          </a:solidFill>
        </p:spPr>
      </p:sp>
      <p:sp>
        <p:nvSpPr>
          <p:cNvPr id="10" name="TextBox 10"/>
          <p:cNvSpPr txBox="1"/>
          <p:nvPr/>
        </p:nvSpPr>
        <p:spPr>
          <a:xfrm>
            <a:off x="604520" y="1665605"/>
            <a:ext cx="3600000" cy="5192395"/>
          </a:xfrm>
          <a:prstGeom prst="rect">
            <a:avLst/>
          </a:prstGeom>
        </p:spPr>
        <p:txBody>
          <a:bodyPr vert="horz" wrap="square" lIns="114300" tIns="57150" rIns="114300" bIns="57150" rtlCol="0" anchor="t" anchorCtr="0">
            <a:spAutoFit/>
          </a:bodyPr>
          <a:lstStyle/>
          <a:p>
            <a:pPr algn="ctr">
              <a:lnSpc>
                <a:spcPct val="120000"/>
              </a:lnSpc>
            </a:pPr>
            <a:r>
              <a:rPr lang="en-US" sz="2500">
                <a:solidFill>
                  <a:srgbClr val="FFFFFF">
                    <a:alpha val="100000"/>
                  </a:srgbClr>
                </a:solidFill>
                <a:latin typeface="Times New Roman" panose="02020603050405020304" charset="0"/>
                <a:ea typeface="微软雅黑" panose="020B0503020204020204" charset="-122"/>
                <a:cs typeface="Times New Roman" panose="02020603050405020304" charset="0"/>
              </a:rPr>
              <a:t>Associative compound is a combination of two or more unique Chinese characters. Its meaning is a combination of the meanings of these   characters so that it can express richer meaning.</a:t>
            </a:r>
            <a:endParaRPr lang="en-US" sz="2500">
              <a:solidFill>
                <a:srgbClr val="FFFFFF">
                  <a:alpha val="100000"/>
                </a:srgbClr>
              </a:solidFill>
              <a:latin typeface="Times New Roman" panose="02020603050405020304" charset="0"/>
              <a:ea typeface="微软雅黑" panose="020B0503020204020204" charset="-122"/>
              <a:cs typeface="Times New Roman" panose="02020603050405020304" charset="0"/>
            </a:endParaRPr>
          </a:p>
        </p:txBody>
      </p:sp>
      <p:sp>
        <p:nvSpPr>
          <p:cNvPr id="32" name="TextBox 32"/>
          <p:cNvSpPr txBox="1"/>
          <p:nvPr/>
        </p:nvSpPr>
        <p:spPr>
          <a:xfrm>
            <a:off x="142240" y="100965"/>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Associative compound</a:t>
            </a: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会意字</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33" name="图片 32"/>
          <p:cNvPicPr>
            <a:picLocks noChangeAspect="1"/>
          </p:cNvPicPr>
          <p:nvPr/>
        </p:nvPicPr>
        <p:blipFill>
          <a:blip r:embed="rId2"/>
          <a:stretch>
            <a:fillRect/>
          </a:stretch>
        </p:blipFill>
        <p:spPr>
          <a:xfrm>
            <a:off x="4331970" y="1508125"/>
            <a:ext cx="6896100" cy="3190875"/>
          </a:xfrm>
          <a:prstGeom prst="rect">
            <a:avLst/>
          </a:prstGeom>
        </p:spPr>
      </p:pic>
      <p:sp>
        <p:nvSpPr>
          <p:cNvPr id="34" name="文本框 33"/>
          <p:cNvSpPr txBox="1"/>
          <p:nvPr/>
        </p:nvSpPr>
        <p:spPr>
          <a:xfrm>
            <a:off x="5605145" y="5264150"/>
            <a:ext cx="3996055" cy="706755"/>
          </a:xfrm>
          <a:prstGeom prst="rect">
            <a:avLst/>
          </a:prstGeom>
          <a:noFill/>
        </p:spPr>
        <p:txBody>
          <a:bodyPr wrap="square" rtlCol="0">
            <a:spAutoFit/>
          </a:bodyPr>
          <a:p>
            <a:r>
              <a:rPr lang="zh-CN" altLang="en-US" sz="4000">
                <a:solidFill>
                  <a:schemeClr val="tx1"/>
                </a:solidFill>
                <a:effectLst>
                  <a:outerShdw blurRad="38100" dist="19050" dir="2700000" algn="tl" rotWithShape="0">
                    <a:schemeClr val="dk1">
                      <a:alpha val="40000"/>
                    </a:schemeClr>
                  </a:outerShdw>
                </a:effectLst>
              </a:rPr>
              <a:t>日＋月＝明</a:t>
            </a:r>
            <a:endParaRPr lang="zh-CN" altLang="en-US" sz="400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18134" y="1236577"/>
            <a:ext cx="5106411" cy="5106411"/>
          </a:xfrm>
          <a:prstGeom prst="ellipse">
            <a:avLst/>
          </a:prstGeom>
          <a:solidFill>
            <a:schemeClr val="accent1">
              <a:alpha val="100000"/>
            </a:schemeClr>
          </a:solidFill>
        </p:spPr>
        <p:txBody>
          <a:bodyPr/>
          <a:p>
            <a:r>
              <a:rPr lang="zh-CN" altLang="en-US" sz="2500">
                <a:ln w="9525" cmpd="sng">
                  <a:noFill/>
                  <a:prstDash val="solid"/>
                </a:ln>
                <a:solidFill>
                  <a:schemeClr val="bg1"/>
                </a:solidFill>
                <a:effectLst>
                  <a:glow rad="38100">
                    <a:schemeClr val="accent1">
                      <a:alpha val="40000"/>
                    </a:schemeClr>
                  </a:glow>
                </a:effectLst>
              </a:rPr>
              <a:t>Picto-phonetic character is composed of </a:t>
            </a:r>
            <a:r>
              <a:rPr lang="en-US" altLang="zh-CN" sz="2500">
                <a:ln w="9525" cmpd="sng">
                  <a:noFill/>
                  <a:prstDash val="solid"/>
                </a:ln>
                <a:solidFill>
                  <a:schemeClr val="bg1"/>
                </a:solidFill>
                <a:effectLst>
                  <a:glow rad="38100">
                    <a:schemeClr val="accent1">
                      <a:alpha val="40000"/>
                    </a:schemeClr>
                  </a:glow>
                </a:effectLst>
              </a:rPr>
              <a:t>a meaning radical and </a:t>
            </a:r>
            <a:r>
              <a:rPr lang="zh-CN" altLang="en-US" sz="2500">
                <a:ln w="9525" cmpd="sng">
                  <a:noFill/>
                  <a:prstDash val="solid"/>
                </a:ln>
                <a:solidFill>
                  <a:schemeClr val="bg1"/>
                </a:solidFill>
                <a:effectLst>
                  <a:glow rad="38100">
                    <a:schemeClr val="accent1">
                      <a:alpha val="40000"/>
                    </a:schemeClr>
                  </a:glow>
                </a:effectLst>
              </a:rPr>
              <a:t>a </a:t>
            </a:r>
            <a:r>
              <a:rPr lang="en-US" altLang="zh-CN" sz="2500">
                <a:ln w="9525" cmpd="sng">
                  <a:noFill/>
                  <a:prstDash val="solid"/>
                </a:ln>
                <a:solidFill>
                  <a:schemeClr val="bg1"/>
                </a:solidFill>
                <a:effectLst>
                  <a:glow rad="38100">
                    <a:schemeClr val="accent1">
                      <a:alpha val="40000"/>
                    </a:schemeClr>
                  </a:glow>
                </a:effectLst>
              </a:rPr>
              <a:t>pronunciation radical. </a:t>
            </a:r>
            <a:r>
              <a:rPr lang="zh-CN" altLang="en-US" sz="2500">
                <a:ln w="9525" cmpd="sng">
                  <a:noFill/>
                  <a:prstDash val="solid"/>
                </a:ln>
                <a:solidFill>
                  <a:schemeClr val="bg1"/>
                </a:solidFill>
                <a:effectLst>
                  <a:glow rad="38100">
                    <a:schemeClr val="accent1">
                      <a:alpha val="40000"/>
                    </a:schemeClr>
                  </a:glow>
                </a:effectLst>
              </a:rPr>
              <a:t>Picto-phonetic character ha</a:t>
            </a:r>
            <a:r>
              <a:rPr lang="en-US" altLang="zh-CN" sz="2500">
                <a:ln w="9525" cmpd="sng">
                  <a:noFill/>
                  <a:prstDash val="solid"/>
                </a:ln>
                <a:solidFill>
                  <a:schemeClr val="bg1"/>
                </a:solidFill>
                <a:effectLst>
                  <a:glow rad="38100">
                    <a:schemeClr val="accent1">
                      <a:alpha val="40000"/>
                    </a:schemeClr>
                  </a:glow>
                </a:effectLst>
              </a:rPr>
              <a:t>s</a:t>
            </a:r>
            <a:r>
              <a:rPr lang="zh-CN" altLang="en-US" sz="2500">
                <a:ln w="9525" cmpd="sng">
                  <a:noFill/>
                  <a:prstDash val="solid"/>
                </a:ln>
                <a:solidFill>
                  <a:schemeClr val="bg1"/>
                </a:solidFill>
                <a:effectLst>
                  <a:glow rad="38100">
                    <a:schemeClr val="accent1">
                      <a:alpha val="40000"/>
                    </a:schemeClr>
                  </a:glow>
                </a:effectLst>
              </a:rPr>
              <a:t> the characteristics of corresponding shape and sound and </a:t>
            </a:r>
            <a:r>
              <a:rPr lang="en-US" altLang="zh-CN" sz="2500">
                <a:ln w="9525" cmpd="sng">
                  <a:noFill/>
                  <a:prstDash val="solid"/>
                </a:ln>
                <a:solidFill>
                  <a:schemeClr val="bg1"/>
                </a:solidFill>
                <a:effectLst>
                  <a:glow rad="38100">
                    <a:schemeClr val="accent1">
                      <a:alpha val="40000"/>
                    </a:schemeClr>
                  </a:glow>
                </a:effectLst>
              </a:rPr>
              <a:t>is</a:t>
            </a:r>
            <a:r>
              <a:rPr lang="zh-CN" altLang="en-US" sz="2500">
                <a:ln w="9525" cmpd="sng">
                  <a:noFill/>
                  <a:prstDash val="solid"/>
                </a:ln>
                <a:solidFill>
                  <a:schemeClr val="bg1"/>
                </a:solidFill>
                <a:effectLst>
                  <a:glow rad="38100">
                    <a:schemeClr val="accent1">
                      <a:alpha val="40000"/>
                    </a:schemeClr>
                  </a:glow>
                </a:effectLst>
              </a:rPr>
              <a:t> the most numerous characters in Chinese characters.</a:t>
            </a:r>
            <a:endParaRPr lang="zh-CN" altLang="en-US" sz="2500">
              <a:ln w="9525" cmpd="sng">
                <a:noFill/>
                <a:prstDash val="solid"/>
              </a:ln>
              <a:solidFill>
                <a:schemeClr val="bg1"/>
              </a:solidFill>
              <a:effectLst>
                <a:glow rad="38100">
                  <a:schemeClr val="accent1">
                    <a:alpha val="40000"/>
                  </a:schemeClr>
                </a:glow>
              </a:effectLst>
            </a:endParaRPr>
          </a:p>
        </p:txBody>
      </p:sp>
      <p:sp>
        <p:nvSpPr>
          <p:cNvPr id="34" name="TextBox 34"/>
          <p:cNvSpPr txBox="1"/>
          <p:nvPr/>
        </p:nvSpPr>
        <p:spPr>
          <a:xfrm>
            <a:off x="170180" y="121920"/>
            <a:ext cx="1000125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Picto-phonetic character</a:t>
            </a: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形声字</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35" name="图片 34"/>
          <p:cNvPicPr>
            <a:picLocks noChangeAspect="1"/>
          </p:cNvPicPr>
          <p:nvPr/>
        </p:nvPicPr>
        <p:blipFill>
          <a:blip r:embed="rId2"/>
          <a:stretch>
            <a:fillRect/>
          </a:stretch>
        </p:blipFill>
        <p:spPr>
          <a:xfrm>
            <a:off x="4573905" y="1112520"/>
            <a:ext cx="6862981" cy="5040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49225" y="1052195"/>
            <a:ext cx="4320000" cy="5070475"/>
          </a:xfrm>
          <a:prstGeom prst="rect">
            <a:avLst/>
          </a:prstGeom>
          <a:solidFill>
            <a:schemeClr val="accent1">
              <a:alpha val="100000"/>
            </a:schemeClr>
          </a:solidFill>
        </p:spPr>
        <p:txBody>
          <a:bodyPr vert="horz" wrap="square" lIns="91440" tIns="45720" rIns="91440" bIns="45720" rtlCol="0" anchor="ctr" anchorCtr="0">
            <a:noAutofit/>
          </a:bodyPr>
          <a:lstStyle/>
          <a:p>
            <a:pPr algn="ctr">
              <a:defRPr/>
            </a:pPr>
            <a:r>
              <a:rPr lang="en-US" sz="2940">
                <a:solidFill>
                  <a:srgbClr val="FFFFFF">
                    <a:alpha val="100000"/>
                  </a:srgbClr>
                </a:solidFill>
                <a:latin typeface="Calibri" panose="020F0502020204030204"/>
                <a:ea typeface="Calibri" panose="020F0502020204030204"/>
                <a:cs typeface="Calibri" panose="020F0502020204030204"/>
              </a:rPr>
              <a:t>    </a:t>
            </a:r>
            <a:endParaRPr lang="en-US" sz="1100"/>
          </a:p>
        </p:txBody>
      </p:sp>
      <p:sp>
        <p:nvSpPr>
          <p:cNvPr id="29" name="TextBox 29"/>
          <p:cNvSpPr txBox="1"/>
          <p:nvPr/>
        </p:nvSpPr>
        <p:spPr>
          <a:xfrm>
            <a:off x="149225" y="107950"/>
            <a:ext cx="11684635"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Synonymous character</a:t>
            </a: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转注字   </a:t>
            </a: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Phonetic loan character</a:t>
            </a: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假借字</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0" name="TextBox 30"/>
          <p:cNvSpPr txBox="1"/>
          <p:nvPr/>
        </p:nvSpPr>
        <p:spPr>
          <a:xfrm>
            <a:off x="132715" y="1214755"/>
            <a:ext cx="4320000" cy="1654810"/>
          </a:xfrm>
          <a:prstGeom prst="rect">
            <a:avLst/>
          </a:prstGeom>
        </p:spPr>
        <p:txBody>
          <a:bodyPr vert="horz" wrap="square" lIns="66008" tIns="33052" rIns="66008" bIns="33052" rtlCol="0" anchor="ctr" anchorCtr="1">
            <a:noAutofit/>
          </a:bodyPr>
          <a:lstStyle/>
          <a:p>
            <a:pPr algn="l" fontAlgn="auto">
              <a:lnSpc>
                <a:spcPct val="100000"/>
              </a:lnSpc>
            </a:pPr>
            <a:r>
              <a:rPr lang="en-US" sz="2500">
                <a:solidFill>
                  <a:srgbClr val="FFFDFD">
                    <a:alpha val="100000"/>
                  </a:srgbClr>
                </a:solidFill>
                <a:latin typeface="Times New Roman" panose="02020603050405020304" charset="0"/>
                <a:ea typeface="微软雅黑" panose="020B0503020204020204" charset="-122"/>
                <a:cs typeface="Times New Roman" panose="02020603050405020304" charset="0"/>
              </a:rPr>
              <a:t>Synonymous character refers to the conversion character of a completely synonymous character.</a:t>
            </a:r>
            <a:endParaRPr lang="en-US" sz="2500">
              <a:solidFill>
                <a:srgbClr val="FFFDFD">
                  <a:alpha val="100000"/>
                </a:srgbClr>
              </a:solidFill>
              <a:latin typeface="Times New Roman" panose="02020603050405020304" charset="0"/>
              <a:ea typeface="微软雅黑" panose="020B0503020204020204" charset="-122"/>
              <a:cs typeface="Times New Roman" panose="02020603050405020304" charset="0"/>
            </a:endParaRPr>
          </a:p>
        </p:txBody>
      </p:sp>
      <p:sp>
        <p:nvSpPr>
          <p:cNvPr id="33" name="文本框 32"/>
          <p:cNvSpPr txBox="1"/>
          <p:nvPr/>
        </p:nvSpPr>
        <p:spPr>
          <a:xfrm>
            <a:off x="316865" y="3869690"/>
            <a:ext cx="3951605" cy="1630045"/>
          </a:xfrm>
          <a:prstGeom prst="rect">
            <a:avLst/>
          </a:prstGeom>
          <a:noFill/>
        </p:spPr>
        <p:txBody>
          <a:bodyPr wrap="square" rtlCol="0" anchor="t">
            <a:spAutoFit/>
          </a:bodyPr>
          <a:p>
            <a:pPr fontAlgn="auto">
              <a:lnSpc>
                <a:spcPct val="100000"/>
              </a:lnSpc>
            </a:pPr>
            <a:r>
              <a:rPr lang="en-US" sz="2500">
                <a:solidFill>
                  <a:srgbClr val="FFFFFF">
                    <a:alpha val="100000"/>
                  </a:srgbClr>
                </a:solidFill>
                <a:latin typeface="Times New Roman" panose="02020603050405020304" charset="0"/>
                <a:ea typeface="微软雅黑" panose="020B0503020204020204" charset="-122"/>
                <a:cs typeface="Times New Roman" panose="02020603050405020304" charset="0"/>
                <a:sym typeface="+mn-ea"/>
              </a:rPr>
              <a:t>Phonetic loan character  borrows a word of the same or similar sound to represent another word.</a:t>
            </a:r>
            <a:endParaRPr lang="zh-CN" altLang="en-US" sz="2500">
              <a:latin typeface="Times New Roman" panose="02020603050405020304" charset="0"/>
              <a:cs typeface="Times New Roman" panose="02020603050405020304" charset="0"/>
            </a:endParaRPr>
          </a:p>
        </p:txBody>
      </p:sp>
      <p:pic>
        <p:nvPicPr>
          <p:cNvPr id="34" name="图片 33"/>
          <p:cNvPicPr>
            <a:picLocks noChangeAspect="1"/>
          </p:cNvPicPr>
          <p:nvPr/>
        </p:nvPicPr>
        <p:blipFill>
          <a:blip r:embed="rId2"/>
          <a:srcRect l="3796" r="872"/>
          <a:stretch>
            <a:fillRect/>
          </a:stretch>
        </p:blipFill>
        <p:spPr>
          <a:xfrm>
            <a:off x="4723765" y="1214755"/>
            <a:ext cx="7200000" cy="1591580"/>
          </a:xfrm>
          <a:prstGeom prst="rect">
            <a:avLst/>
          </a:prstGeom>
        </p:spPr>
      </p:pic>
      <p:pic>
        <p:nvPicPr>
          <p:cNvPr id="35" name="图片 34"/>
          <p:cNvPicPr>
            <a:picLocks noChangeAspect="1"/>
          </p:cNvPicPr>
          <p:nvPr/>
        </p:nvPicPr>
        <p:blipFill>
          <a:blip r:embed="rId3"/>
          <a:srcRect l="4051" r="1701"/>
          <a:stretch>
            <a:fillRect/>
          </a:stretch>
        </p:blipFill>
        <p:spPr>
          <a:xfrm>
            <a:off x="4633595" y="3383280"/>
            <a:ext cx="7200000" cy="2602817"/>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2420,&quot;width&quot;:18210}"/>
</p:tagLst>
</file>

<file path=ppt/tags/tag2.xml><?xml version="1.0" encoding="utf-8"?>
<p:tagLst xmlns:p="http://schemas.openxmlformats.org/presentationml/2006/main">
  <p:tag name="KSO_WM_UNIT_PLACING_PICTURE_USER_VIEWPORT" val="{&quot;height&quot;:12420,&quot;width&quot;:18210}"/>
</p:tagLst>
</file>

<file path=ppt/theme/theme1.xml><?xml version="1.0" encoding="utf-8"?>
<a:theme xmlns:a="http://schemas.openxmlformats.org/drawingml/2006/main" name="Office Theme">
  <a:themeElements>
    <a:clrScheme name="Office">
      <a:dk1>
        <a:srgbClr val="633301"/>
      </a:dk1>
      <a:lt1>
        <a:srgbClr val="FBF9F7"/>
      </a:lt1>
      <a:dk2>
        <a:srgbClr val="333333"/>
      </a:dk2>
      <a:lt2>
        <a:srgbClr val="F1EFEE"/>
      </a:lt2>
      <a:accent1>
        <a:srgbClr val="9A6930"/>
      </a:accent1>
      <a:accent2>
        <a:srgbClr val="B3954D"/>
      </a:accent2>
      <a:accent3>
        <a:srgbClr val="D3A67C"/>
      </a:accent3>
      <a:accent4>
        <a:srgbClr val="DC9C51"/>
      </a:accent4>
      <a:accent5>
        <a:srgbClr val="D17A6E"/>
      </a:accent5>
      <a:accent6>
        <a:srgbClr val="8C857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7120</Words>
  <Application>WPS 演示</Application>
  <PresentationFormat>On-screen Show (4:3)</PresentationFormat>
  <Paragraphs>176</Paragraphs>
  <Slides>20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宋体</vt:lpstr>
      <vt:lpstr>Wingdings</vt:lpstr>
      <vt:lpstr>微软雅黑</vt:lpstr>
      <vt:lpstr>Times New Roman</vt:lpstr>
      <vt:lpstr>Calibri</vt:lpstr>
      <vt:lpstr>Arial Unicode MS</vt:lpstr>
      <vt:lpstr>Calibri</vt:lpstr>
      <vt:lpstr>微软雅黑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WPS_1670423843</cp:lastModifiedBy>
  <cp:revision>24</cp:revision>
  <dcterms:created xsi:type="dcterms:W3CDTF">2006-08-16T00:00:00Z</dcterms:created>
  <dcterms:modified xsi:type="dcterms:W3CDTF">2024-03-27T18:06:23Z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2052-11.1.0.10009</vt:lpwstr>
  </property>
</Properties>
</file>