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8" r:id="rId4"/>
    <p:sldId id="259" r:id="rId5"/>
    <p:sldId id="263" r:id="rId6"/>
    <p:sldId id="261" r:id="rId7"/>
    <p:sldId id="260" r:id="rId8"/>
    <p:sldId id="25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7F3DC73-8137-40B0-AD6D-FAB5817D2CF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080-A406-487B-8544-D93577CC8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DC73-8137-40B0-AD6D-FAB5817D2CF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080-A406-487B-8544-D93577CC8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DC73-8137-40B0-AD6D-FAB5817D2CF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080-A406-487B-8544-D93577CC8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DC73-8137-40B0-AD6D-FAB5817D2CF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080-A406-487B-8544-D93577CC8D4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DC73-8137-40B0-AD6D-FAB5817D2CF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080-A406-487B-8544-D93577CC8D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DC73-8137-40B0-AD6D-FAB5817D2CF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080-A406-487B-8544-D93577CC8D4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DC73-8137-40B0-AD6D-FAB5817D2CF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080-A406-487B-8544-D93577CC8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DC73-8137-40B0-AD6D-FAB5817D2CF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080-A406-487B-8544-D93577CC8D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DC73-8137-40B0-AD6D-FAB5817D2CF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080-A406-487B-8544-D93577CC8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DC73-8137-40B0-AD6D-FAB5817D2CF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080-A406-487B-8544-D93577CC8D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DC73-8137-40B0-AD6D-FAB5817D2CF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2080-A406-487B-8544-D93577CC8D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7F3DC73-8137-40B0-AD6D-FAB5817D2CF5}" type="datetimeFigureOut">
              <a:rPr lang="en-US" smtClean="0"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9762080-A406-487B-8544-D93577CC8D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“In Chinese belief, people who commit patricide (or matricide) will be killed by a lightning strike as a punishment from filial and warrior deity </a:t>
            </a:r>
            <a:r>
              <a:rPr lang="en-US" dirty="0" err="1" smtClean="0"/>
              <a:t>Erlang</a:t>
            </a:r>
            <a:r>
              <a:rPr lang="en-US" dirty="0" smtClean="0"/>
              <a:t> </a:t>
            </a:r>
            <a:r>
              <a:rPr lang="en-US" dirty="0" err="1" smtClean="0"/>
              <a:t>Shen</a:t>
            </a:r>
            <a:r>
              <a:rPr lang="en-US" dirty="0"/>
              <a:t> </a:t>
            </a:r>
            <a:r>
              <a:rPr lang="en-US" dirty="0" smtClean="0"/>
              <a:t>(source: Dictionary </a:t>
            </a:r>
            <a:r>
              <a:rPr lang="en-US" dirty="0"/>
              <a:t>- Definition of </a:t>
            </a:r>
            <a:r>
              <a:rPr lang="en-US" dirty="0" smtClean="0"/>
              <a:t>Patricide).”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PATRICIDE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61" y="2438400"/>
            <a:ext cx="2230678" cy="3124200"/>
          </a:xfrm>
        </p:spPr>
      </p:pic>
      <p:sp>
        <p:nvSpPr>
          <p:cNvPr id="2" name="TextBox 1"/>
          <p:cNvSpPr txBox="1"/>
          <p:nvPr/>
        </p:nvSpPr>
        <p:spPr>
          <a:xfrm>
            <a:off x="5105400" y="6248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Images </a:t>
            </a:r>
            <a:r>
              <a:rPr lang="en-US" dirty="0"/>
              <a:t>of </a:t>
            </a:r>
            <a:r>
              <a:rPr lang="en-US" dirty="0" err="1"/>
              <a:t>Erlang</a:t>
            </a:r>
            <a:r>
              <a:rPr lang="en-US" dirty="0"/>
              <a:t> </a:t>
            </a:r>
            <a:r>
              <a:rPr lang="en-US" dirty="0" err="1" smtClean="0"/>
              <a:t>Shen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 DYNASTY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report by officials commissioned by Empress Dowager Wang concluded in 6 BC that </a:t>
            </a:r>
            <a:r>
              <a:rPr lang="en-US" dirty="0" smtClean="0"/>
              <a:t>the consort of Emperor Cheng murdered his two sons from other concubines (possibly out of jealousy). </a:t>
            </a:r>
          </a:p>
          <a:p>
            <a:r>
              <a:rPr lang="en-US" dirty="0" smtClean="0"/>
              <a:t>One </a:t>
            </a:r>
            <a:r>
              <a:rPr lang="en-US" dirty="0"/>
              <a:t>of the consorts, Consort Cao, was forced then forced to commit suicide. </a:t>
            </a:r>
          </a:p>
          <a:p>
            <a:r>
              <a:rPr lang="en-US" dirty="0" smtClean="0"/>
              <a:t>This was done with the agreement of Emperor Cheng. </a:t>
            </a:r>
          </a:p>
          <a:p>
            <a:r>
              <a:rPr lang="en-US" dirty="0" smtClean="0"/>
              <a:t>(Source: </a:t>
            </a:r>
            <a:r>
              <a:rPr lang="en-US" dirty="0"/>
              <a:t>History - Historical Figures." </a:t>
            </a:r>
            <a:r>
              <a:rPr lang="en-US" i="1" dirty="0"/>
              <a:t>Son Emperor Cheng's "Women Troubles" and Lack of </a:t>
            </a:r>
            <a:r>
              <a:rPr lang="en-US" i="1" dirty="0" smtClean="0"/>
              <a:t>Heir)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Emperor Yang allegedly killed his father, Emperor Wen. </a:t>
            </a:r>
          </a:p>
          <a:p>
            <a:r>
              <a:rPr lang="en-US" dirty="0" smtClean="0"/>
              <a:t>Killed on his orders, not by him.</a:t>
            </a:r>
          </a:p>
          <a:p>
            <a:r>
              <a:rPr lang="en-US" dirty="0" smtClean="0"/>
              <a:t>No real </a:t>
            </a:r>
            <a:r>
              <a:rPr lang="en-US" dirty="0"/>
              <a:t>evidence </a:t>
            </a:r>
            <a:r>
              <a:rPr lang="en-US" dirty="0" smtClean="0"/>
              <a:t>(source: </a:t>
            </a:r>
            <a:r>
              <a:rPr lang="en-US" dirty="0"/>
              <a:t>History - Historical Figures." </a:t>
            </a:r>
            <a:r>
              <a:rPr lang="en-US" i="1" dirty="0"/>
              <a:t>Did Emperor Yang Kill Emperor Wen?</a:t>
            </a:r>
            <a:r>
              <a:rPr lang="en-US" dirty="0"/>
              <a:t> 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Wen himself had secured his position by deposing the child emperor and killing 59 princes</a:t>
            </a:r>
            <a:r>
              <a:rPr lang="en-US" dirty="0"/>
              <a:t> </a:t>
            </a:r>
            <a:r>
              <a:rPr lang="en-US" dirty="0" smtClean="0"/>
              <a:t>(source: Reunification </a:t>
            </a:r>
            <a:r>
              <a:rPr lang="en-US" dirty="0"/>
              <a:t>Under the Sui Dynasty 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 </a:t>
            </a:r>
            <a:r>
              <a:rPr lang="en-US" dirty="0" err="1" smtClean="0"/>
              <a:t>Shimin</a:t>
            </a:r>
            <a:r>
              <a:rPr lang="en-US" dirty="0" smtClean="0"/>
              <a:t> (599-649): “killed </a:t>
            </a:r>
            <a:r>
              <a:rPr lang="en-US" dirty="0"/>
              <a:t>his two brothers and led an insurrection against his </a:t>
            </a:r>
            <a:r>
              <a:rPr lang="en-US" dirty="0" smtClean="0"/>
              <a:t>father, emperor </a:t>
            </a:r>
            <a:r>
              <a:rPr lang="en-US" dirty="0" err="1" smtClean="0"/>
              <a:t>Gaozu</a:t>
            </a:r>
            <a:r>
              <a:rPr lang="en-US" dirty="0" smtClean="0"/>
              <a:t> (Li Yuan), founder of the Tang dynasty, </a:t>
            </a:r>
            <a:r>
              <a:rPr lang="en-US" dirty="0"/>
              <a:t>in the year 626 to depose him to become the </a:t>
            </a:r>
            <a:r>
              <a:rPr lang="en-US" dirty="0" smtClean="0"/>
              <a:t>ruler </a:t>
            </a:r>
            <a:r>
              <a:rPr lang="en-US" dirty="0"/>
              <a:t>Emperor </a:t>
            </a:r>
            <a:r>
              <a:rPr lang="en-US" dirty="0" smtClean="0"/>
              <a:t>(source: </a:t>
            </a:r>
            <a:r>
              <a:rPr lang="en-US" dirty="0" err="1" smtClean="0"/>
              <a:t>Taizong</a:t>
            </a:r>
            <a:r>
              <a:rPr lang="en-US" dirty="0" smtClean="0"/>
              <a:t> </a:t>
            </a:r>
            <a:r>
              <a:rPr lang="en-US" dirty="0"/>
              <a:t>of Tang </a:t>
            </a:r>
            <a:r>
              <a:rPr lang="en-US" dirty="0" smtClean="0"/>
              <a:t>Dynasty).</a:t>
            </a:r>
          </a:p>
          <a:p>
            <a:r>
              <a:rPr lang="en-US" dirty="0" smtClean="0"/>
              <a:t>Didn’t kill his father who “lived </a:t>
            </a:r>
            <a:r>
              <a:rPr lang="en-US" dirty="0"/>
              <a:t>on as </a:t>
            </a:r>
            <a:r>
              <a:rPr lang="en-US" dirty="0" smtClean="0"/>
              <a:t>Grand Emperor </a:t>
            </a:r>
            <a:r>
              <a:rPr lang="en-US" i="1" dirty="0"/>
              <a:t>(</a:t>
            </a:r>
            <a:r>
              <a:rPr lang="en-US" i="1" dirty="0" err="1"/>
              <a:t>Taishang</a:t>
            </a:r>
            <a:r>
              <a:rPr lang="en-US" i="1" dirty="0"/>
              <a:t> Huang)</a:t>
            </a:r>
            <a:r>
              <a:rPr lang="en-US" dirty="0"/>
              <a:t> until his death in </a:t>
            </a:r>
            <a:r>
              <a:rPr lang="en-US" dirty="0" smtClean="0"/>
              <a:t>635 (source: </a:t>
            </a:r>
            <a:r>
              <a:rPr lang="en-US" dirty="0"/>
              <a:t>Li </a:t>
            </a:r>
            <a:r>
              <a:rPr lang="en-US" dirty="0" smtClean="0"/>
              <a:t>Yuan).”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Emperor </a:t>
            </a:r>
            <a:r>
              <a:rPr lang="en-US" dirty="0" err="1" smtClean="0"/>
              <a:t>Jiajing</a:t>
            </a:r>
            <a:r>
              <a:rPr lang="en-US" dirty="0" smtClean="0"/>
              <a:t> (1507-1567): “was </a:t>
            </a:r>
            <a:r>
              <a:rPr lang="en-US" dirty="0"/>
              <a:t>so violent towards his first Empress that she had a miscarriage. Later eighteen of his concubines jointly tried to strangle him. He would have died had not one of the eighteen lost her nerve and sounded the </a:t>
            </a:r>
            <a:r>
              <a:rPr lang="en-US" dirty="0" smtClean="0"/>
              <a:t>alarm</a:t>
            </a:r>
            <a:r>
              <a:rPr lang="en-US" dirty="0"/>
              <a:t> </a:t>
            </a:r>
            <a:r>
              <a:rPr lang="en-US" dirty="0" smtClean="0"/>
              <a:t>(source: </a:t>
            </a:r>
            <a:r>
              <a:rPr lang="en-US" dirty="0"/>
              <a:t>Beijing History." </a:t>
            </a:r>
            <a:r>
              <a:rPr lang="en-US" i="1" dirty="0"/>
              <a:t>Beijing Made </a:t>
            </a:r>
            <a:r>
              <a:rPr lang="en-US" i="1" dirty="0" smtClean="0"/>
              <a:t>Easy).”</a:t>
            </a:r>
          </a:p>
        </p:txBody>
      </p:sp>
    </p:spTree>
    <p:extLst>
      <p:ext uri="{BB962C8B-B14F-4D97-AF65-F5344CB8AC3E}">
        <p14:creationId xmlns:p14="http://schemas.microsoft.com/office/powerpoint/2010/main" val="9238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Yongzheng</a:t>
            </a:r>
            <a:r>
              <a:rPr lang="en-US" dirty="0"/>
              <a:t> </a:t>
            </a:r>
            <a:r>
              <a:rPr lang="en-US" dirty="0" smtClean="0"/>
              <a:t>over was </a:t>
            </a:r>
            <a:r>
              <a:rPr lang="en-US" dirty="0"/>
              <a:t>rumored </a:t>
            </a:r>
            <a:r>
              <a:rPr lang="en-US" dirty="0" smtClean="0"/>
              <a:t>to have poisoned his father, emperor </a:t>
            </a:r>
            <a:r>
              <a:rPr lang="en-US" dirty="0" err="1" smtClean="0"/>
              <a:t>Kanxi</a:t>
            </a:r>
            <a:r>
              <a:rPr lang="en-US" dirty="0" smtClean="0"/>
              <a:t>, </a:t>
            </a:r>
            <a:r>
              <a:rPr lang="en-US" dirty="0"/>
              <a:t>and added a </a:t>
            </a:r>
            <a:r>
              <a:rPr lang="en-US" dirty="0" smtClean="0"/>
              <a:t>stroke to the emperor’s proclamation that changed the </a:t>
            </a:r>
            <a:r>
              <a:rPr lang="en-US" dirty="0"/>
              <a:t>statement "…pass the throne to 14th son" to "pass the throne to 4th </a:t>
            </a:r>
            <a:r>
              <a:rPr lang="en-US" dirty="0" smtClean="0"/>
              <a:t>son“ </a:t>
            </a:r>
            <a:r>
              <a:rPr lang="en-US" dirty="0"/>
              <a:t>(source: </a:t>
            </a:r>
            <a:r>
              <a:rPr lang="en-US" dirty="0" err="1" smtClean="0"/>
              <a:t>Yongzheng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Never been proven </a:t>
            </a:r>
            <a:r>
              <a:rPr lang="en-US" dirty="0"/>
              <a:t>(source: </a:t>
            </a:r>
            <a:r>
              <a:rPr lang="en-US" dirty="0" err="1"/>
              <a:t>Yongzheng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Arrested many of his brother’s after becoming emperor (source: Spence, p 74).</a:t>
            </a:r>
          </a:p>
          <a:p>
            <a:r>
              <a:rPr lang="en-US" dirty="0" smtClean="0"/>
              <a:t>The former heir apparent and two other brothers died in prison but it is unknown if they were murdered or not (Spence, p 74)</a:t>
            </a:r>
          </a:p>
          <a:p>
            <a:r>
              <a:rPr lang="en-US" dirty="0" smtClean="0"/>
              <a:t>Killed all </a:t>
            </a:r>
            <a:r>
              <a:rPr lang="en-US" dirty="0"/>
              <a:t>but one of his </a:t>
            </a:r>
            <a:r>
              <a:rPr lang="en-US" dirty="0" smtClean="0"/>
              <a:t>brothers  </a:t>
            </a:r>
            <a:r>
              <a:rPr lang="en-US" dirty="0"/>
              <a:t>(source: Beijing History." </a:t>
            </a:r>
            <a:r>
              <a:rPr lang="en-US" i="1" dirty="0"/>
              <a:t>Beijing Made Easy</a:t>
            </a:r>
            <a:r>
              <a:rPr lang="en-US" i="1" dirty="0" smtClean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Empress Dowager </a:t>
            </a:r>
            <a:r>
              <a:rPr lang="en-US" dirty="0" err="1" smtClean="0"/>
              <a:t>Cixi</a:t>
            </a:r>
            <a:r>
              <a:rPr lang="en-US" dirty="0" smtClean="0"/>
              <a:t> (1835-1908): </a:t>
            </a:r>
          </a:p>
          <a:p>
            <a:r>
              <a:rPr lang="en-US" dirty="0" smtClean="0"/>
              <a:t>Rumors that she had her son, emperor </a:t>
            </a:r>
            <a:r>
              <a:rPr lang="en-US" dirty="0" err="1" smtClean="0"/>
              <a:t>Tongzhi</a:t>
            </a:r>
            <a:r>
              <a:rPr lang="en-US" dirty="0" smtClean="0"/>
              <a:t>, poisoned in 1875 when he was 19 years old (source: </a:t>
            </a:r>
            <a:r>
              <a:rPr lang="en-US" dirty="0" err="1" smtClean="0"/>
              <a:t>Paludan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Persuaded the pregnant wife of </a:t>
            </a:r>
            <a:r>
              <a:rPr lang="en-US" dirty="0" err="1" smtClean="0"/>
              <a:t>Tongzhi</a:t>
            </a:r>
            <a:r>
              <a:rPr lang="en-US" dirty="0" smtClean="0"/>
              <a:t>, </a:t>
            </a:r>
            <a:r>
              <a:rPr lang="en-US" dirty="0" err="1" smtClean="0"/>
              <a:t>Alute</a:t>
            </a:r>
            <a:r>
              <a:rPr lang="en-US" dirty="0" smtClean="0"/>
              <a:t>, to commit suicide by eating </a:t>
            </a:r>
            <a:r>
              <a:rPr lang="en-US" dirty="0"/>
              <a:t>gold dust two </a:t>
            </a:r>
            <a:r>
              <a:rPr lang="en-US" dirty="0" smtClean="0"/>
              <a:t>months </a:t>
            </a:r>
            <a:r>
              <a:rPr lang="en-US" dirty="0"/>
              <a:t>after </a:t>
            </a:r>
            <a:r>
              <a:rPr lang="en-US" dirty="0" err="1"/>
              <a:t>Tongzhi's</a:t>
            </a:r>
            <a:r>
              <a:rPr lang="en-US" dirty="0"/>
              <a:t> death </a:t>
            </a:r>
            <a:r>
              <a:rPr lang="en-US" dirty="0" smtClean="0"/>
              <a:t>in order to put her nephew </a:t>
            </a:r>
            <a:r>
              <a:rPr lang="en-US" dirty="0" err="1" smtClean="0"/>
              <a:t>Guanxu</a:t>
            </a:r>
            <a:r>
              <a:rPr lang="en-US" dirty="0" smtClean="0"/>
              <a:t> on the throne (source: </a:t>
            </a:r>
            <a:r>
              <a:rPr lang="en-US" dirty="0" err="1" smtClean="0"/>
              <a:t>Pakula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Definitely killed her nephew and adopted song, </a:t>
            </a:r>
            <a:r>
              <a:rPr lang="en-US" dirty="0" err="1" smtClean="0"/>
              <a:t>Guanxu</a:t>
            </a:r>
            <a:r>
              <a:rPr lang="en-US" dirty="0" smtClean="0"/>
              <a:t>, with arsenic in 1908 and died 22 hours later (source: </a:t>
            </a:r>
            <a:r>
              <a:rPr lang="en-US" i="1" dirty="0"/>
              <a:t>Arsenic Killed Chinese </a:t>
            </a:r>
            <a:r>
              <a:rPr lang="en-US" i="1" dirty="0" smtClean="0"/>
              <a:t>Emperor).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i="1" dirty="0"/>
              <a:t>"Arsenic Killed Chinese Emperor, Reports </a:t>
            </a:r>
            <a:r>
              <a:rPr lang="en-US" i="1" dirty="0" err="1"/>
              <a:t>Say."</a:t>
            </a:r>
            <a:r>
              <a:rPr lang="en-US" dirty="0" err="1"/>
              <a:t>CNN</a:t>
            </a:r>
            <a:r>
              <a:rPr lang="en-US" dirty="0"/>
              <a:t> WORLD. 4 Nov. 2008. 2 Oct. 2011. &lt;http://articles.cnn.com/2008-11-04/world/china.emperor_1_arsenic-poisoning-arsenic-levels-china-central-television?_s=PM:WORLD</a:t>
            </a:r>
            <a:r>
              <a:rPr lang="en-US" dirty="0" smtClean="0"/>
              <a:t>&gt;.</a:t>
            </a:r>
          </a:p>
          <a:p>
            <a:r>
              <a:rPr lang="en-US" dirty="0"/>
              <a:t>"Beijing History." </a:t>
            </a:r>
            <a:r>
              <a:rPr lang="en-US" i="1" dirty="0"/>
              <a:t>Beijing Made Easy</a:t>
            </a:r>
            <a:r>
              <a:rPr lang="en-US" dirty="0"/>
              <a:t>. Web. 20 Feb. 2012. &lt;http://www.beijingmadeeasy.com/beijing-history/Chinese-Emperors&gt;.</a:t>
            </a:r>
            <a:endParaRPr lang="en-US" dirty="0" smtClean="0"/>
          </a:p>
          <a:p>
            <a:r>
              <a:rPr lang="en-US" dirty="0" smtClean="0"/>
              <a:t>"Dictionary - Definition of Patricide." </a:t>
            </a:r>
            <a:r>
              <a:rPr lang="en-US" i="1" dirty="0" smtClean="0"/>
              <a:t>Webster's Online Dictionary - with Multilingual Thesaurus Translation</a:t>
            </a:r>
            <a:r>
              <a:rPr lang="en-US" dirty="0" smtClean="0"/>
              <a:t>. Web. 08 Feb. 2012. &lt;http://www.websters-online-dictionary.org/definitions/patricide&gt;.</a:t>
            </a:r>
          </a:p>
          <a:p>
            <a:r>
              <a:rPr lang="en-US" dirty="0"/>
              <a:t>"Emperor </a:t>
            </a:r>
            <a:r>
              <a:rPr lang="en-US" dirty="0" err="1"/>
              <a:t>Taizong</a:t>
            </a:r>
            <a:r>
              <a:rPr lang="en-US" dirty="0"/>
              <a:t> of Tang Dynasty." </a:t>
            </a:r>
            <a:r>
              <a:rPr lang="en-US" i="1" dirty="0"/>
              <a:t>, Chinese Culture, China Highlights</a:t>
            </a:r>
            <a:r>
              <a:rPr lang="en-US" dirty="0"/>
              <a:t>. Web. 20 Feb. 2012. &lt;http://www.chinahighlights.com/travelguide/culture/emperor-taizong.htm&gt;.</a:t>
            </a:r>
            <a:endParaRPr lang="en-US" dirty="0" smtClean="0"/>
          </a:p>
          <a:p>
            <a:r>
              <a:rPr lang="en-US" dirty="0"/>
              <a:t>"History - Historical Figures." </a:t>
            </a:r>
            <a:r>
              <a:rPr lang="en-US" i="1" dirty="0"/>
              <a:t>Did Emperor Yang Kill Emperor Wen?</a:t>
            </a:r>
            <a:r>
              <a:rPr lang="en-US" dirty="0"/>
              <a:t> Web. 20 Feb. 2012. &lt;http://history.cultural-china.com/en/46H9791H13777.html</a:t>
            </a:r>
            <a:r>
              <a:rPr lang="en-US" dirty="0" smtClean="0"/>
              <a:t>&gt;.</a:t>
            </a:r>
          </a:p>
          <a:p>
            <a:r>
              <a:rPr lang="en-US" dirty="0"/>
              <a:t>"History - Historical Figures." </a:t>
            </a:r>
            <a:r>
              <a:rPr lang="en-US" i="1" dirty="0"/>
              <a:t>Son Emperor Cheng's "Women Troubles" and Lack of Heir</a:t>
            </a:r>
            <a:r>
              <a:rPr lang="en-US" dirty="0"/>
              <a:t>. Web. 20 Feb. 2012. &lt;http://history.cultural-china.com/en/48H7889H12764.html</a:t>
            </a:r>
            <a:r>
              <a:rPr lang="en-US" dirty="0" smtClean="0"/>
              <a:t>&gt;.</a:t>
            </a:r>
          </a:p>
        </p:txBody>
      </p:sp>
    </p:spTree>
    <p:extLst>
      <p:ext uri="{BB962C8B-B14F-4D97-AF65-F5344CB8AC3E}">
        <p14:creationId xmlns:p14="http://schemas.microsoft.com/office/powerpoint/2010/main" val="387354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"Images of </a:t>
            </a:r>
            <a:r>
              <a:rPr lang="en-US" dirty="0" err="1"/>
              <a:t>Erlang</a:t>
            </a:r>
            <a:r>
              <a:rPr lang="en-US" dirty="0"/>
              <a:t> </a:t>
            </a:r>
            <a:r>
              <a:rPr lang="en-US" dirty="0" err="1"/>
              <a:t>Shen</a:t>
            </a:r>
            <a:r>
              <a:rPr lang="en-US" dirty="0"/>
              <a:t>." </a:t>
            </a:r>
            <a:r>
              <a:rPr lang="en-US" i="1" dirty="0" err="1"/>
              <a:t>Mitra</a:t>
            </a:r>
            <a:r>
              <a:rPr lang="en-US" i="1" dirty="0"/>
              <a:t> Images :: Image Resources On The Net</a:t>
            </a:r>
            <a:r>
              <a:rPr lang="en-US" dirty="0"/>
              <a:t>. Web. 08 Feb. 2012. &lt;http://images.mitrasites.com/erlang-shen.html&gt;.</a:t>
            </a:r>
          </a:p>
          <a:p>
            <a:r>
              <a:rPr lang="en-US" dirty="0"/>
              <a:t>"Li Yuan." </a:t>
            </a:r>
            <a:r>
              <a:rPr lang="en-US" i="1" dirty="0"/>
              <a:t>- New World Encyclopedia</a:t>
            </a:r>
            <a:r>
              <a:rPr lang="en-US" dirty="0"/>
              <a:t>. Web. 20 Feb. 2012. &lt;http://www.newworldencyclopedia.org/entry/Li_Yuan&gt;.</a:t>
            </a:r>
          </a:p>
          <a:p>
            <a:r>
              <a:rPr lang="en-US" dirty="0" err="1"/>
              <a:t>Pakula</a:t>
            </a:r>
            <a:r>
              <a:rPr lang="en-US" dirty="0"/>
              <a:t> Hannah. </a:t>
            </a:r>
            <a:r>
              <a:rPr lang="en-US" i="1" dirty="0"/>
              <a:t>The last empress: Madame Chiang Kai-Shek and the birth of modern China</a:t>
            </a:r>
            <a:r>
              <a:rPr lang="en-US" dirty="0"/>
              <a:t>. New York: Simon and Schuster, 2009.</a:t>
            </a:r>
          </a:p>
          <a:p>
            <a:r>
              <a:rPr lang="en-US" dirty="0" err="1"/>
              <a:t>Paludan</a:t>
            </a:r>
            <a:r>
              <a:rPr lang="en-US" dirty="0"/>
              <a:t>, Ann. </a:t>
            </a:r>
            <a:r>
              <a:rPr lang="en-US" i="1" dirty="0"/>
              <a:t>Chronicle of the Chinese </a:t>
            </a:r>
            <a:r>
              <a:rPr lang="en-US" i="1" dirty="0" err="1"/>
              <a:t>Emerors</a:t>
            </a:r>
            <a:r>
              <a:rPr lang="en-US" dirty="0"/>
              <a:t>. New York: Thames &amp;Hudson Inc., 1998.</a:t>
            </a:r>
          </a:p>
          <a:p>
            <a:r>
              <a:rPr lang="en-US" dirty="0"/>
              <a:t>"Reunification Under the Sui Dynasty (581-618) - Imperial China - History - China - Asia." </a:t>
            </a:r>
            <a:r>
              <a:rPr lang="en-US" i="1" dirty="0"/>
              <a:t>Countries Quest</a:t>
            </a:r>
            <a:r>
              <a:rPr lang="en-US" dirty="0"/>
              <a:t>. Web. 08 Feb. 2012. &lt;http://www.countriesquest.com/asia/china/history/imperial_china/reunification_under_the_sui_dynasty_581-618.htm&gt;.</a:t>
            </a:r>
          </a:p>
          <a:p>
            <a:r>
              <a:rPr lang="en-US" dirty="0"/>
              <a:t>Spence, Jonathan D. </a:t>
            </a:r>
            <a:r>
              <a:rPr lang="en-US" i="1" dirty="0"/>
              <a:t>The Search for Modern China</a:t>
            </a:r>
            <a:r>
              <a:rPr lang="en-US" dirty="0"/>
              <a:t>. New York: W.W. Norton, 1999. Print.</a:t>
            </a:r>
          </a:p>
          <a:p>
            <a:r>
              <a:rPr lang="en-US" dirty="0"/>
              <a:t>"</a:t>
            </a:r>
            <a:r>
              <a:rPr lang="en-US" dirty="0" err="1"/>
              <a:t>Yongzheng</a:t>
            </a:r>
            <a:r>
              <a:rPr lang="en-US" dirty="0"/>
              <a:t>." </a:t>
            </a:r>
            <a:r>
              <a:rPr lang="en-US" i="1" dirty="0" err="1"/>
              <a:t>Chinaculture</a:t>
            </a:r>
            <a:r>
              <a:rPr lang="en-US" dirty="0"/>
              <a:t>. Web. 20 Feb. 2012. &lt;http://www.chinaculture.org/gb/en_aboutchina/2003-09/24/content_22919.htm&gt;.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419</TotalTime>
  <Words>866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PATRICIDE</vt:lpstr>
      <vt:lpstr>HAN DYNASTY</vt:lpstr>
      <vt:lpstr>SUI DYNASTY</vt:lpstr>
      <vt:lpstr>TANG DYNASTY</vt:lpstr>
      <vt:lpstr>MING DYNASTY</vt:lpstr>
      <vt:lpstr>QING DYNASTY</vt:lpstr>
      <vt:lpstr>QING DYNASTY</vt:lpstr>
      <vt:lpstr>Sources</vt:lpstr>
      <vt:lpstr>Sources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PATRICIDE</dc:title>
  <dc:creator>Alexis Keeley Sagen</dc:creator>
  <cp:lastModifiedBy>Alexis Keeley Sagen</cp:lastModifiedBy>
  <cp:revision>25</cp:revision>
  <dcterms:created xsi:type="dcterms:W3CDTF">2012-02-08T06:57:00Z</dcterms:created>
  <dcterms:modified xsi:type="dcterms:W3CDTF">2012-02-21T04:33:47Z</dcterms:modified>
</cp:coreProperties>
</file>