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0034A-EBAB-49C9-9590-DA7A8DEB7A47}" type="datetimeFigureOut">
              <a:rPr lang="zh-CN" altLang="en-US" smtClean="0"/>
              <a:t>2016/6/12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7F10C-4138-4AAB-B464-0E37CD6311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/>
          <a:lstStyle/>
          <a:p>
            <a:pPr algn="ctr"/>
            <a:r>
              <a:rPr lang="en-US" altLang="zh-CN" sz="6600" dirty="0" smtClean="0">
                <a:latin typeface="迷你简火柴" pitchFamily="49" charset="-122"/>
                <a:ea typeface="迷你简火柴" pitchFamily="49" charset="-122"/>
              </a:rPr>
              <a:t>Avant-garde  </a:t>
            </a:r>
          </a:p>
          <a:p>
            <a:pPr algn="ctr"/>
            <a:r>
              <a:rPr lang="zh-CN" altLang="en-US" sz="6600" dirty="0" smtClean="0">
                <a:latin typeface="叶根友毛笔行书2.0版" pitchFamily="2" charset="-122"/>
                <a:ea typeface="叶根友毛笔行书2.0版" pitchFamily="2" charset="-122"/>
              </a:rPr>
              <a:t>先锋文学</a:t>
            </a:r>
            <a:endParaRPr lang="en-US" altLang="zh-CN" sz="6600" dirty="0" smtClean="0">
              <a:latin typeface="叶根友毛笔行书2.0版" pitchFamily="2" charset="-122"/>
              <a:ea typeface="叶根友毛笔行书2.0版" pitchFamily="2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26876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Nationalism </a:t>
            </a:r>
            <a:r>
              <a:rPr lang="zh-CN" altLang="en-US" sz="3600" dirty="0" smtClean="0">
                <a:solidFill>
                  <a:schemeClr val="tx2"/>
                </a:solidFill>
              </a:rPr>
              <a:t>民族主义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Concern about the bottom of the society</a:t>
            </a:r>
          </a:p>
          <a:p>
            <a:pPr>
              <a:buNone/>
            </a:pPr>
            <a:r>
              <a:rPr lang="zh-CN" altLang="en-US" sz="3600" dirty="0" smtClean="0">
                <a:solidFill>
                  <a:schemeClr val="tx2"/>
                </a:solidFill>
              </a:rPr>
              <a:t>底层关怀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Realistic solicitude </a:t>
            </a:r>
            <a:r>
              <a:rPr lang="zh-CN" altLang="en-US" sz="3600" dirty="0" smtClean="0">
                <a:solidFill>
                  <a:schemeClr val="tx2"/>
                </a:solidFill>
              </a:rPr>
              <a:t>现实关怀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Realism </a:t>
            </a:r>
            <a:r>
              <a:rPr lang="zh-CN" altLang="en-US" sz="3600" dirty="0" smtClean="0">
                <a:solidFill>
                  <a:schemeClr val="tx2"/>
                </a:solidFill>
              </a:rPr>
              <a:t>现实主义</a:t>
            </a:r>
            <a:endParaRPr lang="zh-CN" altLang="en-US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94767a7f419711b5b56f4018cc2d79d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3107" y="1"/>
            <a:ext cx="5530645" cy="6858000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42976" y="128586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altLang="zh-CN" dirty="0" smtClean="0">
                <a:solidFill>
                  <a:schemeClr val="tx2"/>
                </a:solidFill>
              </a:rPr>
              <a:t>Spirits of </a:t>
            </a:r>
            <a:r>
              <a:rPr lang="en-US" altLang="zh-CN" dirty="0" err="1" smtClean="0">
                <a:solidFill>
                  <a:schemeClr val="tx2"/>
                </a:solidFill>
              </a:rPr>
              <a:t>arolnous</a:t>
            </a:r>
            <a:r>
              <a:rPr lang="en-US" altLang="zh-CN" dirty="0" smtClean="0">
                <a:solidFill>
                  <a:schemeClr val="tx2"/>
                </a:solidFill>
              </a:rPr>
              <a:t> struggle and painstaking efforts </a:t>
            </a:r>
          </a:p>
          <a:p>
            <a:pPr>
              <a:buNone/>
            </a:pPr>
            <a:r>
              <a:rPr lang="zh-CN" altLang="en-US" dirty="0" smtClean="0">
                <a:solidFill>
                  <a:schemeClr val="tx2"/>
                </a:solidFill>
              </a:rPr>
              <a:t>艰苦奋斗精神</a:t>
            </a:r>
            <a:endParaRPr lang="en-US" altLang="zh-CN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altLang="zh-CN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dirty="0" smtClean="0">
                <a:solidFill>
                  <a:schemeClr val="tx2"/>
                </a:solidFill>
              </a:rPr>
              <a:t>Historical evolution in rural areas</a:t>
            </a:r>
          </a:p>
          <a:p>
            <a:pPr>
              <a:buNone/>
            </a:pPr>
            <a:r>
              <a:rPr lang="zh-CN" altLang="en-US" dirty="0" smtClean="0">
                <a:solidFill>
                  <a:schemeClr val="tx2"/>
                </a:solidFill>
              </a:rPr>
              <a:t>农村革命</a:t>
            </a: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43504" y="5500702"/>
            <a:ext cx="4857784" cy="417530"/>
          </a:xfrm>
        </p:spPr>
        <p:txBody>
          <a:bodyPr>
            <a:noAutofit/>
          </a:bodyPr>
          <a:lstStyle/>
          <a:p>
            <a:r>
              <a:rPr lang="zh-CN" altLang="en-US" sz="3600" dirty="0" smtClean="0"/>
              <a:t>苏童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357826"/>
            <a:ext cx="2400288" cy="768337"/>
          </a:xfrm>
        </p:spPr>
        <p:txBody>
          <a:bodyPr/>
          <a:lstStyle/>
          <a:p>
            <a:pPr>
              <a:buNone/>
            </a:pPr>
            <a:r>
              <a:rPr lang="zh-CN" altLang="en-US" dirty="0" smtClean="0"/>
              <a:t>张清华</a:t>
            </a:r>
            <a:endParaRPr lang="zh-CN" altLang="en-US" dirty="0"/>
          </a:p>
        </p:txBody>
      </p:sp>
      <p:pic>
        <p:nvPicPr>
          <p:cNvPr id="5" name="图片 4" descr="b055fba8d20b5403b0044d8b5bf9a53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428660" y="1499867"/>
            <a:ext cx="4572032" cy="3049545"/>
          </a:xfrm>
          <a:prstGeom prst="rect">
            <a:avLst/>
          </a:prstGeom>
        </p:spPr>
      </p:pic>
      <p:pic>
        <p:nvPicPr>
          <p:cNvPr id="6" name="图片 5" descr="1d212597f89cb576a9fb9408de0cf55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4678" y="1428736"/>
            <a:ext cx="2874617" cy="360045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86182" y="5429264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余华</a:t>
            </a:r>
            <a:endParaRPr lang="zh-CN" altLang="en-US" sz="3200" dirty="0"/>
          </a:p>
        </p:txBody>
      </p:sp>
      <p:pic>
        <p:nvPicPr>
          <p:cNvPr id="9" name="图片 8" descr="9d2a31d654d78cf7c891e2054634f2c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95608" y="1142984"/>
            <a:ext cx="2848392" cy="42897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a1c58525aeb4c8df201267750a40317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14654"/>
            <a:ext cx="4572000" cy="6872654"/>
          </a:xfrm>
        </p:spPr>
      </p:pic>
      <p:pic>
        <p:nvPicPr>
          <p:cNvPr id="5" name="图片 4" descr="dcc6149c7e6124d70190bc612bb25a7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80312" y="0"/>
            <a:ext cx="4563688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260648"/>
            <a:ext cx="4686304" cy="5983311"/>
          </a:xfrm>
        </p:spPr>
        <p:txBody>
          <a:bodyPr/>
          <a:lstStyle/>
          <a:p>
            <a:pPr>
              <a:buNone/>
            </a:pPr>
            <a:endParaRPr lang="en-US" altLang="zh-CN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Fashion-forward </a:t>
            </a:r>
            <a:r>
              <a:rPr lang="zh-CN" altLang="en-US" sz="3600" dirty="0" smtClean="0">
                <a:solidFill>
                  <a:schemeClr val="tx2"/>
                </a:solidFill>
              </a:rPr>
              <a:t>前卫的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Radically </a:t>
            </a:r>
            <a:r>
              <a:rPr lang="zh-CN" altLang="en-US" sz="3600" dirty="0" smtClean="0">
                <a:solidFill>
                  <a:schemeClr val="tx2"/>
                </a:solidFill>
              </a:rPr>
              <a:t>激进的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Rebellions </a:t>
            </a:r>
            <a:r>
              <a:rPr lang="zh-CN" altLang="en-US" sz="3600" dirty="0" smtClean="0">
                <a:solidFill>
                  <a:schemeClr val="tx2"/>
                </a:solidFill>
              </a:rPr>
              <a:t>反叛的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Dynamic </a:t>
            </a:r>
            <a:r>
              <a:rPr lang="zh-CN" altLang="en-US" sz="3600" dirty="0" smtClean="0">
                <a:solidFill>
                  <a:schemeClr val="tx2"/>
                </a:solidFill>
              </a:rPr>
              <a:t>动态的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Historical </a:t>
            </a:r>
            <a:r>
              <a:rPr lang="zh-CN" altLang="en-US" sz="3600" dirty="0" smtClean="0">
                <a:solidFill>
                  <a:schemeClr val="tx2"/>
                </a:solidFill>
              </a:rPr>
              <a:t>历史的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Pioneering </a:t>
            </a:r>
            <a:r>
              <a:rPr lang="zh-CN" altLang="en-US" sz="3600" dirty="0" smtClean="0">
                <a:solidFill>
                  <a:schemeClr val="tx2"/>
                </a:solidFill>
              </a:rPr>
              <a:t>先驱的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Experimental </a:t>
            </a:r>
            <a:r>
              <a:rPr lang="zh-CN" altLang="en-US" sz="3600" dirty="0" smtClean="0">
                <a:solidFill>
                  <a:schemeClr val="tx2"/>
                </a:solidFill>
              </a:rPr>
              <a:t>实验的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Prospective </a:t>
            </a:r>
            <a:r>
              <a:rPr lang="zh-CN" altLang="en-US" sz="3600" dirty="0" smtClean="0">
                <a:solidFill>
                  <a:schemeClr val="tx2"/>
                </a:solidFill>
              </a:rPr>
              <a:t>前瞻的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28926" y="857232"/>
            <a:ext cx="4972056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4400" dirty="0" smtClean="0"/>
              <a:t>苏童</a:t>
            </a:r>
            <a:endParaRPr lang="en-US" altLang="zh-CN" sz="4400" dirty="0" smtClean="0"/>
          </a:p>
          <a:p>
            <a:pPr>
              <a:buNone/>
            </a:pPr>
            <a:r>
              <a:rPr lang="zh-CN" altLang="en-US" sz="4400" dirty="0" smtClean="0"/>
              <a:t>余华</a:t>
            </a:r>
            <a:endParaRPr lang="en-US" altLang="zh-CN" sz="4400" dirty="0" smtClean="0"/>
          </a:p>
          <a:p>
            <a:pPr>
              <a:buNone/>
            </a:pPr>
            <a:r>
              <a:rPr lang="zh-CN" altLang="en-US" sz="4400" dirty="0" smtClean="0"/>
              <a:t>马原</a:t>
            </a:r>
            <a:endParaRPr lang="en-US" altLang="zh-CN" sz="4400" dirty="0" smtClean="0"/>
          </a:p>
          <a:p>
            <a:pPr>
              <a:buNone/>
            </a:pPr>
            <a:r>
              <a:rPr lang="zh-CN" altLang="en-US" sz="4400" dirty="0" smtClean="0"/>
              <a:t>洪峰</a:t>
            </a:r>
            <a:endParaRPr lang="en-US" altLang="zh-CN" sz="4400" dirty="0" smtClean="0"/>
          </a:p>
          <a:p>
            <a:pPr>
              <a:buNone/>
            </a:pPr>
            <a:r>
              <a:rPr lang="zh-CN" altLang="en-US" sz="4400" dirty="0" smtClean="0"/>
              <a:t>叶兆言</a:t>
            </a:r>
            <a:endParaRPr lang="zh-CN" altLang="en-US" sz="44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Users\Administrator.PC-20120212YAWW\Desktop\cee1374f37c515e0141e79442286853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76672"/>
            <a:ext cx="4483368" cy="5865515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07154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Mess and </a:t>
            </a:r>
            <a:r>
              <a:rPr lang="en-US" altLang="zh-CN" sz="3600" dirty="0" err="1" smtClean="0">
                <a:solidFill>
                  <a:schemeClr val="tx2"/>
                </a:solidFill>
              </a:rPr>
              <a:t>uglyness</a:t>
            </a:r>
            <a:r>
              <a:rPr lang="en-US" altLang="zh-CN" sz="3600" dirty="0" smtClean="0">
                <a:solidFill>
                  <a:schemeClr val="tx2"/>
                </a:solidFill>
              </a:rPr>
              <a:t> of </a:t>
            </a:r>
            <a:r>
              <a:rPr lang="en-US" altLang="zh-CN" sz="3600" dirty="0" err="1" smtClean="0">
                <a:solidFill>
                  <a:schemeClr val="tx2"/>
                </a:solidFill>
              </a:rPr>
              <a:t>humaning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zh-CN" altLang="en-US" sz="3600" dirty="0" smtClean="0">
                <a:solidFill>
                  <a:schemeClr val="tx2"/>
                </a:solidFill>
              </a:rPr>
              <a:t>人性的丑恶和肮脏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Absurdity </a:t>
            </a:r>
            <a:r>
              <a:rPr lang="zh-CN" altLang="en-US" sz="3600" dirty="0" smtClean="0">
                <a:solidFill>
                  <a:schemeClr val="tx2"/>
                </a:solidFill>
              </a:rPr>
              <a:t>荒谬性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 inevitable </a:t>
            </a:r>
            <a:r>
              <a:rPr lang="zh-CN" altLang="en-US" sz="3600" dirty="0" smtClean="0">
                <a:solidFill>
                  <a:schemeClr val="tx2"/>
                </a:solidFill>
              </a:rPr>
              <a:t>不可避免的，宿命般的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altLang="zh-CN" sz="3600" dirty="0" smtClean="0">
                <a:solidFill>
                  <a:schemeClr val="tx2"/>
                </a:solidFill>
              </a:rPr>
              <a:t>Messy and </a:t>
            </a:r>
            <a:r>
              <a:rPr lang="en-US" altLang="zh-CN" sz="3600" dirty="0" err="1" smtClean="0">
                <a:solidFill>
                  <a:schemeClr val="tx2"/>
                </a:solidFill>
              </a:rPr>
              <a:t>disruped</a:t>
            </a:r>
            <a:r>
              <a:rPr lang="en-US" altLang="zh-CN" sz="3600" dirty="0" smtClean="0">
                <a:solidFill>
                  <a:schemeClr val="tx2"/>
                </a:solidFill>
              </a:rPr>
              <a:t> life </a:t>
            </a:r>
          </a:p>
          <a:p>
            <a:pPr>
              <a:buNone/>
            </a:pPr>
            <a:r>
              <a:rPr lang="zh-CN" altLang="en-US" sz="3600" dirty="0" smtClean="0">
                <a:solidFill>
                  <a:schemeClr val="tx2"/>
                </a:solidFill>
              </a:rPr>
              <a:t>打乱的，混乱的生活</a:t>
            </a:r>
            <a:endParaRPr lang="en-US" altLang="zh-CN" sz="36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altLang="zh-CN" sz="6000" dirty="0" smtClean="0">
                <a:latin typeface="迷你简火柴" pitchFamily="49" charset="-122"/>
                <a:ea typeface="迷你简火柴" pitchFamily="49" charset="-122"/>
              </a:rPr>
              <a:t>Post-socialist present</a:t>
            </a:r>
          </a:p>
          <a:p>
            <a:pPr algn="ctr">
              <a:buNone/>
            </a:pPr>
            <a:r>
              <a:rPr lang="zh-CN" altLang="en-US" sz="6000" dirty="0" smtClean="0">
                <a:latin typeface="叶根友毛笔行书2.0版" pitchFamily="2" charset="-122"/>
                <a:ea typeface="叶根友毛笔行书2.0版" pitchFamily="2" charset="-122"/>
              </a:rPr>
              <a:t>当代后社会主义文学</a:t>
            </a:r>
            <a:endParaRPr lang="en-US" altLang="zh-CN" sz="6000" dirty="0" smtClean="0">
              <a:latin typeface="叶根友毛笔行书2.0版" pitchFamily="2" charset="-122"/>
              <a:ea typeface="叶根友毛笔行书2.0版" pitchFamily="2" charset="-122"/>
            </a:endParaRPr>
          </a:p>
          <a:p>
            <a:pPr algn="ctr">
              <a:buNone/>
            </a:pPr>
            <a:endParaRPr lang="en-US" altLang="zh-CN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en-US" altLang="zh-CN" dirty="0" smtClean="0">
                <a:solidFill>
                  <a:schemeClr val="tx2"/>
                </a:solidFill>
              </a:rPr>
              <a:t>Socialist China </a:t>
            </a:r>
            <a:r>
              <a:rPr lang="zh-CN" altLang="en-US" dirty="0" smtClean="0">
                <a:solidFill>
                  <a:schemeClr val="tx2"/>
                </a:solidFill>
              </a:rPr>
              <a:t>社会主义的中国</a:t>
            </a: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ce173942f3bad708e3686006628672c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71670" y="17433"/>
            <a:ext cx="4900120" cy="6840567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119</Words>
  <Application>Microsoft Office PowerPoint</Application>
  <PresentationFormat>全屏显示(4:3)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幻灯片 1</vt:lpstr>
      <vt:lpstr>苏童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Microsoft</dc:creator>
  <cp:lastModifiedBy>Microsoft</cp:lastModifiedBy>
  <cp:revision>2</cp:revision>
  <dcterms:created xsi:type="dcterms:W3CDTF">2016-06-12T08:41:32Z</dcterms:created>
  <dcterms:modified xsi:type="dcterms:W3CDTF">2016-06-12T08:49:46Z</dcterms:modified>
</cp:coreProperties>
</file>