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323" r:id="rId4"/>
    <p:sldId id="259" r:id="rId6"/>
    <p:sldId id="349" r:id="rId7"/>
    <p:sldId id="350" r:id="rId8"/>
    <p:sldId id="351" r:id="rId9"/>
    <p:sldId id="352" r:id="rId10"/>
    <p:sldId id="353" r:id="rId11"/>
    <p:sldId id="298" r:id="rId12"/>
    <p:sldId id="263" r:id="rId13"/>
    <p:sldId id="280" r:id="rId14"/>
    <p:sldId id="290" r:id="rId15"/>
    <p:sldId id="355" r:id="rId16"/>
    <p:sldId id="356" r:id="rId17"/>
    <p:sldId id="357" r:id="rId18"/>
    <p:sldId id="360" r:id="rId19"/>
    <p:sldId id="296" r:id="rId20"/>
    <p:sldId id="286" r:id="rId21"/>
    <p:sldId id="295" r:id="rId22"/>
  </p:sldIdLst>
  <p:sldSz cx="12192000" cy="6858000"/>
  <p:notesSz cx="6858000" cy="9144000"/>
  <p:embeddedFontLst>
    <p:embeddedFont>
      <p:font typeface="印品黑体" panose="00000500000000000000" pitchFamily="2" charset="-122"/>
      <p:regular r:id="rId26"/>
    </p:embeddedFont>
    <p:embeddedFont>
      <p:font typeface="等线" panose="02010600030101010101" charset="-122"/>
      <p:regular r:id="rId27"/>
    </p:embeddedFont>
    <p:embeddedFont>
      <p:font typeface="等线 Light" panose="02010600030101010101" charset="-122"/>
      <p:regular r:id="rId28"/>
    </p:embeddedFont>
    <p:embeddedFont>
      <p:font typeface="Calibri" panose="020F0502020204030204" charset="0"/>
      <p:regular r:id="rId29"/>
      <p:bold r:id="rId30"/>
      <p:italic r:id="rId31"/>
      <p:boldItalic r:id="rId32"/>
    </p:embeddedFont>
    <p:embeddedFont>
      <p:font typeface="Calibri Light" panose="020F0302020204030204" charset="0"/>
      <p:regular r:id="rId33"/>
      <p: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 userDrawn="1">
          <p15:clr>
            <a:srgbClr val="A4A3A4"/>
          </p15:clr>
        </p15:guide>
        <p15:guide id="2" pos="3842" userDrawn="1">
          <p15:clr>
            <a:srgbClr val="A4A3A4"/>
          </p15:clr>
        </p15:guide>
        <p15:guide id="3" pos="6797" userDrawn="1">
          <p15:clr>
            <a:srgbClr val="A4A3A4"/>
          </p15:clr>
        </p15:guide>
        <p15:guide id="4" orient="horz" pos="3230" userDrawn="1">
          <p15:clr>
            <a:srgbClr val="A4A3A4"/>
          </p15:clr>
        </p15:guide>
        <p15:guide id="5" pos="783" userDrawn="1">
          <p15:clr>
            <a:srgbClr val="A4A3A4"/>
          </p15:clr>
        </p15:guide>
        <p15:guide id="6" orient="horz" pos="1384" userDrawn="1">
          <p15:clr>
            <a:srgbClr val="A4A3A4"/>
          </p15:clr>
        </p15:guide>
        <p15:guide id="7" orient="horz" pos="2778" userDrawn="1">
          <p15:clr>
            <a:srgbClr val="A4A3A4"/>
          </p15:clr>
        </p15:guide>
        <p15:guide id="8" pos="506" userDrawn="1">
          <p15:clr>
            <a:srgbClr val="A4A3A4"/>
          </p15:clr>
        </p15:guide>
        <p15:guide id="9" pos="9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E071B"/>
    <a:srgbClr val="1E0CC6"/>
    <a:srgbClr val="2C15A1"/>
    <a:srgbClr val="2410B7"/>
    <a:srgbClr val="2813AD"/>
    <a:srgbClr val="2A14A6"/>
    <a:srgbClr val="0CC537"/>
    <a:srgbClr val="090118"/>
    <a:srgbClr val="52EAC7"/>
    <a:srgbClr val="FFC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p:scale>
          <a:sx n="75" d="100"/>
          <a:sy n="75" d="100"/>
        </p:scale>
        <p:origin x="1920" y="966"/>
      </p:cViewPr>
      <p:guideLst>
        <p:guide orient="horz" pos="242"/>
        <p:guide pos="3842"/>
        <p:guide pos="6797"/>
        <p:guide orient="horz" pos="3230"/>
        <p:guide pos="783"/>
        <p:guide orient="horz" pos="1384"/>
        <p:guide orient="horz" pos="2778"/>
        <p:guide pos="506"/>
        <p:guide pos="9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28B27-7D77-468D-B802-5D5517AA81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0838E-43CD-4F51-83E7-89961B0C6A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3FEFC-11AE-4F35-916E-2BBCFF83643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80838E-43CD-4F51-83E7-89961B0C6A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17F127-76BD-452A-A268-AD4CCE5F5C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CC4A65-D243-4A04-B94A-EFEE95411A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AD7E202-3F8B-46D1-A46D-0150ED8AFF8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35C8F6-28B7-4668-87F7-7A4988AF304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E202-3F8B-46D1-A46D-0150ED8AFF8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5C8F6-28B7-4668-87F7-7A4988AF30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7F127-76BD-452A-A268-AD4CCE5F5C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C4A65-D243-4A04-B94A-EFEE95411A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tags" Target="../tags/tag28.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image" Target="../media/image22.pn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21.png"/><Relationship Id="rId2" Type="http://schemas.openxmlformats.org/officeDocument/2006/relationships/tags" Target="../tags/tag29.xml"/><Relationship Id="rId12" Type="http://schemas.openxmlformats.org/officeDocument/2006/relationships/notesSlide" Target="../notesSlides/notesSlide11.xml"/><Relationship Id="rId11" Type="http://schemas.openxmlformats.org/officeDocument/2006/relationships/slideLayout" Target="../slideLayouts/slideLayout7.xml"/><Relationship Id="rId10" Type="http://schemas.openxmlformats.org/officeDocument/2006/relationships/tags" Target="../tags/tag34.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36.xml"/><Relationship Id="rId3" Type="http://schemas.openxmlformats.org/officeDocument/2006/relationships/image" Target="../media/image21.png"/><Relationship Id="rId2" Type="http://schemas.openxmlformats.org/officeDocument/2006/relationships/tags" Target="../tags/tag35.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38.xml"/><Relationship Id="rId3" Type="http://schemas.openxmlformats.org/officeDocument/2006/relationships/image" Target="../media/image22.png"/><Relationship Id="rId2" Type="http://schemas.openxmlformats.org/officeDocument/2006/relationships/tags" Target="../tags/tag3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7.xml"/><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tags" Target="../tags/tag40.xml"/><Relationship Id="rId3" Type="http://schemas.openxmlformats.org/officeDocument/2006/relationships/image" Target="../media/image22.png"/><Relationship Id="rId2" Type="http://schemas.openxmlformats.org/officeDocument/2006/relationships/tags" Target="../tags/tag39.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42.xml"/><Relationship Id="rId3" Type="http://schemas.openxmlformats.org/officeDocument/2006/relationships/image" Target="../media/image23.png"/><Relationship Id="rId2" Type="http://schemas.openxmlformats.org/officeDocument/2006/relationships/tags" Target="../tags/tag41.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9" Type="http://schemas.openxmlformats.org/officeDocument/2006/relationships/notesSlide" Target="../notesSlides/notesSlide2.xml"/><Relationship Id="rId28" Type="http://schemas.openxmlformats.org/officeDocument/2006/relationships/slideLayout" Target="../slideLayouts/slideLayout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8.xml"/><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8.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tags" Target="../tags/tag27.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PicPr>
            <a:picLocks noChangeAspect="1"/>
          </p:cNvPicPr>
          <p:nvPr/>
        </p:nvPicPr>
        <p:blipFill rotWithShape="1">
          <a:blip r:embed="rId1" cstate="print">
            <a:extLst>
              <a:ext uri="{28A0092B-C50C-407E-A947-70E740481C1C}">
                <a14:useLocalDpi xmlns:a14="http://schemas.microsoft.com/office/drawing/2010/main" val="0"/>
              </a:ext>
            </a:extLst>
          </a:blip>
          <a:srcRect b="15466"/>
          <a:stretch>
            <a:fillRect/>
          </a:stretch>
        </p:blipFill>
        <p:spPr>
          <a:xfrm>
            <a:off x="0" y="0"/>
            <a:ext cx="14448155" cy="8127365"/>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267" y="1308979"/>
            <a:ext cx="3209444" cy="1805312"/>
          </a:xfrm>
          <a:prstGeom prst="rect">
            <a:avLst/>
          </a:prstGeom>
        </p:spPr>
      </p:pic>
      <p:grpSp>
        <p:nvGrpSpPr>
          <p:cNvPr id="14" name="组合 13"/>
          <p:cNvGrpSpPr/>
          <p:nvPr/>
        </p:nvGrpSpPr>
        <p:grpSpPr>
          <a:xfrm>
            <a:off x="-1157702" y="1701127"/>
            <a:ext cx="6501611" cy="1032664"/>
            <a:chOff x="1122639" y="5049210"/>
            <a:chExt cx="6501611" cy="1032664"/>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grpSp>
        <p:nvGrpSpPr>
          <p:cNvPr id="17" name="组合 16"/>
          <p:cNvGrpSpPr/>
          <p:nvPr/>
        </p:nvGrpSpPr>
        <p:grpSpPr>
          <a:xfrm flipH="1">
            <a:off x="6667787" y="1708632"/>
            <a:ext cx="6501611" cy="1032664"/>
            <a:chOff x="1122639" y="5049210"/>
            <a:chExt cx="6501611" cy="1032664"/>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pic>
        <p:nvPicPr>
          <p:cNvPr id="21" name="图片 20"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84039" y="-210551"/>
            <a:ext cx="4260138" cy="2396329"/>
          </a:xfrm>
          <a:prstGeom prst="rect">
            <a:avLst/>
          </a:prstGeom>
        </p:spPr>
      </p:pic>
      <p:sp>
        <p:nvSpPr>
          <p:cNvPr id="23" name="文本框 22"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SpPr txBox="1"/>
          <p:nvPr/>
        </p:nvSpPr>
        <p:spPr>
          <a:xfrm>
            <a:off x="1917065" y="542290"/>
            <a:ext cx="7120890" cy="1038860"/>
          </a:xfrm>
          <a:prstGeom prst="rect">
            <a:avLst/>
          </a:prstGeom>
          <a:noFill/>
        </p:spPr>
        <p:txBody>
          <a:bodyPr wrap="none" rtlCol="0">
            <a:noAutofit/>
          </a:bodyPr>
          <a:lstStyle/>
          <a:p>
            <a:r>
              <a:rPr lang="en-US" altLang="zh-CN" sz="54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rPr>
              <a:t>The Three-Body Problem</a:t>
            </a:r>
            <a:endParaRPr lang="en-US" altLang="zh-CN" sz="54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endParaRPr>
          </a:p>
        </p:txBody>
      </p:sp>
      <p:sp>
        <p:nvSpPr>
          <p:cNvPr id="3" name="文本框 2"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SpPr txBox="1"/>
          <p:nvPr/>
        </p:nvSpPr>
        <p:spPr>
          <a:xfrm>
            <a:off x="7173595" y="4638040"/>
            <a:ext cx="3798570" cy="1379855"/>
          </a:xfrm>
          <a:prstGeom prst="rect">
            <a:avLst/>
          </a:prstGeom>
          <a:noFill/>
        </p:spPr>
        <p:txBody>
          <a:bodyPr wrap="none" rtlCol="0">
            <a:noAutofit/>
          </a:bodyPr>
          <a:p>
            <a:r>
              <a:rPr lang="en-US" altLang="zh-CN"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rPr>
              <a:t>2023</a:t>
            </a:r>
            <a:r>
              <a:rPr lang="zh-CN" altLang="en-US"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rPr>
              <a:t>英语笔译</a:t>
            </a:r>
            <a:endParaRPr lang="zh-CN" altLang="en-US"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endParaRPr>
          </a:p>
          <a:p>
            <a:r>
              <a:rPr lang="zh-CN" altLang="en-US"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rPr>
              <a:t>张梦哲</a:t>
            </a:r>
            <a:r>
              <a:rPr lang="en-US" altLang="zh-CN"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rPr>
              <a:t>/Nine</a:t>
            </a:r>
            <a:endParaRPr lang="en-US" altLang="zh-CN" sz="3600" dirty="0">
              <a:solidFill>
                <a:schemeClr val="accent1">
                  <a:lumMod val="20000"/>
                  <a:lumOff val="80000"/>
                </a:schemeClr>
              </a:solidFill>
              <a:effectLst>
                <a:glow rad="139700">
                  <a:schemeClr val="accent5">
                    <a:satMod val="175000"/>
                    <a:alpha val="40000"/>
                  </a:schemeClr>
                </a:glow>
              </a:effectLst>
              <a:latin typeface="Kartika" panose="02020503030404060203" pitchFamily="18" charset="0"/>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500"/>
                            </p:stCondLst>
                            <p:childTnLst>
                              <p:par>
                                <p:cTn id="13" presetID="6" presetClass="emph" presetSubtype="0" repeatCount="10000" fill="hold" nodeType="afterEffect">
                                  <p:stCondLst>
                                    <p:cond delay="0"/>
                                  </p:stCondLst>
                                  <p:childTnLst>
                                    <p:animScale>
                                      <p:cBhvr>
                                        <p:cTn id="14" dur="20" fill="hold"/>
                                        <p:tgtEl>
                                          <p:spTgt spid="21"/>
                                        </p:tgtEl>
                                      </p:cBhvr>
                                      <p:by x="150000" y="150000"/>
                                    </p:animScale>
                                  </p:childTnLst>
                                </p:cTn>
                              </p:par>
                            </p:childTnLst>
                          </p:cTn>
                        </p:par>
                        <p:par>
                          <p:cTn id="15" fill="hold">
                            <p:stCondLst>
                              <p:cond delay="2000"/>
                            </p:stCondLst>
                            <p:childTnLst>
                              <p:par>
                                <p:cTn id="16" presetID="6" presetClass="emph" presetSubtype="0" decel="50000" fill="hold" nodeType="afterEffect">
                                  <p:stCondLst>
                                    <p:cond delay="0"/>
                                  </p:stCondLst>
                                  <p:childTnLst>
                                    <p:animScale>
                                      <p:cBhvr>
                                        <p:cTn id="17" dur="1000" fill="hold"/>
                                        <p:tgtEl>
                                          <p:spTgt spid="21"/>
                                        </p:tgtEl>
                                      </p:cBhvr>
                                      <p:by x="1000000" y="1000000"/>
                                    </p:animScale>
                                  </p:childTnLst>
                                </p:cTn>
                              </p:par>
                              <p:par>
                                <p:cTn id="18" presetID="10" presetClass="exit" presetSubtype="0" fill="hold" nodeType="withEffect">
                                  <p:stCondLst>
                                    <p:cond delay="0"/>
                                  </p:stCondLst>
                                  <p:childTnLst>
                                    <p:animEffect transition="out" filter="fade">
                                      <p:cBhvr>
                                        <p:cTn id="19" dur="1000"/>
                                        <p:tgtEl>
                                          <p:spTgt spid="21"/>
                                        </p:tgtEl>
                                      </p:cBhvr>
                                    </p:animEffect>
                                    <p:set>
                                      <p:cBhvr>
                                        <p:cTn id="20" dur="1" fill="hold">
                                          <p:stCondLst>
                                            <p:cond delay="999"/>
                                          </p:stCondLst>
                                        </p:cTn>
                                        <p:tgtEl>
                                          <p:spTgt spid="21"/>
                                        </p:tgtEl>
                                        <p:attrNameLst>
                                          <p:attrName>style.visibility</p:attrName>
                                        </p:attrNameLst>
                                      </p:cBhvr>
                                      <p:to>
                                        <p:strVal val="hidden"/>
                                      </p:to>
                                    </p:se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par>
                                <p:cTn id="25" presetID="2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750"/>
                                        <p:tgtEl>
                                          <p:spTgt spid="17"/>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par>
                          <p:cTn id="34" fill="hold">
                            <p:stCondLst>
                              <p:cond delay="5000"/>
                            </p:stCondLst>
                            <p:childTnLst>
                              <p:par>
                                <p:cTn id="35" presetID="5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Scale>
                                      <p:cBhvr>
                                        <p:cTn id="3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3"/>
                                        </p:tgtEl>
                                        <p:attrNameLst>
                                          <p:attrName>ppt_x</p:attrName>
                                          <p:attrName>ppt_y</p:attrName>
                                        </p:attrNameLst>
                                      </p:cBhvr>
                                    </p:animMotion>
                                    <p:animEffect transition="in" filter="fade">
                                      <p:cBhvr>
                                        <p:cTn id="39" dur="1000"/>
                                        <p:tgtEl>
                                          <p:spTgt spid="23"/>
                                        </p:tgtEl>
                                      </p:cBhvr>
                                    </p:animEffect>
                                  </p:childTnLst>
                                </p:cTn>
                              </p:par>
                            </p:childTnLst>
                          </p:cTn>
                        </p:par>
                        <p:par>
                          <p:cTn id="40" fill="hold">
                            <p:stCondLst>
                              <p:cond delay="6000"/>
                            </p:stCondLst>
                            <p:childTnLst>
                              <p:par>
                                <p:cTn id="41" presetID="52"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Scale>
                                      <p:cBhvr>
                                        <p:cTn id="4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gtEl>
                                        <p:attrNameLst>
                                          <p:attrName>ppt_x</p:attrName>
                                          <p:attrName>ppt_y</p:attrName>
                                        </p:attrNameLst>
                                      </p:cBhvr>
                                    </p:animMotion>
                                    <p:animEffect transition="in" filter="fade">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745276" y="1499313"/>
            <a:ext cx="601642" cy="601642"/>
          </a:xfrm>
          <a:prstGeom prst="rect">
            <a:avLst/>
          </a:prstGeom>
        </p:spPr>
      </p:pic>
      <p:grpSp>
        <p:nvGrpSpPr>
          <p:cNvPr id="7" name="组合 6"/>
          <p:cNvGrpSpPr/>
          <p:nvPr/>
        </p:nvGrpSpPr>
        <p:grpSpPr>
          <a:xfrm>
            <a:off x="442595" y="55880"/>
            <a:ext cx="8572500" cy="1196975"/>
            <a:chOff x="5723833" y="2222843"/>
            <a:chExt cx="4939200" cy="1710258"/>
          </a:xfrm>
        </p:grpSpPr>
        <p:sp>
          <p:nvSpPr>
            <p:cNvPr id="44" name="文本框 43"/>
            <p:cNvSpPr txBox="1"/>
            <p:nvPr/>
          </p:nvSpPr>
          <p:spPr>
            <a:xfrm>
              <a:off x="6011801" y="3046576"/>
              <a:ext cx="4362618" cy="587022"/>
            </a:xfrm>
            <a:prstGeom prst="rect">
              <a:avLst/>
            </a:prstGeom>
            <a:noFill/>
          </p:spPr>
          <p:txBody>
            <a:bodyPr wrap="square" rtlCol="0">
              <a:spAutoFit/>
            </a:bodyPr>
            <a:p>
              <a:pPr algn="ctr">
                <a:lnSpc>
                  <a:spcPct val="130000"/>
                </a:lnSpc>
              </a:pPr>
              <a:r>
                <a:rPr lang="en-US" altLang="zh-CN" sz="1600" spc="40" dirty="0">
                  <a:solidFill>
                    <a:srgbClr val="8284C8"/>
                  </a:solidFill>
                  <a:latin typeface="印品黑体" panose="00000500000000000000" pitchFamily="2" charset="-122"/>
                  <a:ea typeface="印品黑体" panose="00000500000000000000" pitchFamily="2" charset="-122"/>
                  <a:cs typeface="Arial" panose="020B0604020202020204" pitchFamily="34" charset="0"/>
                </a:rPr>
                <a:t>.</a:t>
              </a:r>
              <a:endParaRPr lang="zh-CN" altLang="en-US" sz="1600" dirty="0">
                <a:solidFill>
                  <a:schemeClr val="bg1"/>
                </a:solidFill>
                <a:latin typeface="印品黑体" panose="00000500000000000000" pitchFamily="2" charset="-122"/>
                <a:ea typeface="印品黑体" panose="00000500000000000000" pitchFamily="2" charset="-122"/>
              </a:endParaRPr>
            </a:p>
          </p:txBody>
        </p:sp>
        <p:grpSp>
          <p:nvGrpSpPr>
            <p:cNvPr id="49" name="组合 48"/>
            <p:cNvGrpSpPr/>
            <p:nvPr/>
          </p:nvGrpSpPr>
          <p:grpSpPr>
            <a:xfrm>
              <a:off x="5723833" y="2222843"/>
              <a:ext cx="4939200" cy="1710258"/>
              <a:chOff x="5723833" y="2222843"/>
              <a:chExt cx="4939200" cy="1710258"/>
            </a:xfrm>
          </p:grpSpPr>
          <p:sp>
            <p:nvSpPr>
              <p:cNvPr id="59" name="矩形 58"/>
              <p:cNvSpPr/>
              <p:nvPr/>
            </p:nvSpPr>
            <p:spPr>
              <a:xfrm>
                <a:off x="5723833" y="2222843"/>
                <a:ext cx="4939034" cy="1710258"/>
              </a:xfrm>
              <a:prstGeom prst="rect">
                <a:avLst/>
              </a:prstGeom>
              <a:solidFill>
                <a:srgbClr val="2B1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0" name="直接连接符 59"/>
              <p:cNvCxnSpPr/>
              <p:nvPr/>
            </p:nvCxnSpPr>
            <p:spPr>
              <a:xfrm flipH="1">
                <a:off x="5723833" y="2222843"/>
                <a:ext cx="4939200" cy="0"/>
              </a:xfrm>
              <a:prstGeom prst="line">
                <a:avLst/>
              </a:prstGeom>
              <a:solidFill>
                <a:srgbClr val="2B1AD7"/>
              </a:solidFill>
              <a:ln>
                <a:solidFill>
                  <a:srgbClr val="3843DE"/>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p:cNvCxnSpPr/>
              <p:nvPr/>
            </p:nvCxnSpPr>
            <p:spPr>
              <a:xfrm flipH="1">
                <a:off x="5723833" y="2950261"/>
                <a:ext cx="4939200" cy="0"/>
              </a:xfrm>
              <a:prstGeom prst="line">
                <a:avLst/>
              </a:prstGeom>
              <a:solidFill>
                <a:srgbClr val="2B1AD7"/>
              </a:solidFill>
              <a:ln>
                <a:solidFill>
                  <a:srgbClr val="3843DE"/>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 name="文本框 8"/>
          <p:cNvSpPr txBox="1"/>
          <p:nvPr/>
        </p:nvSpPr>
        <p:spPr>
          <a:xfrm>
            <a:off x="608330" y="361315"/>
            <a:ext cx="8327390" cy="891540"/>
          </a:xfrm>
          <a:prstGeom prst="rect">
            <a:avLst/>
          </a:prstGeom>
          <a:noFill/>
        </p:spPr>
        <p:txBody>
          <a:bodyPr wrap="square" rtlCol="0">
            <a:noAutofit/>
          </a:bodyPr>
          <a:p>
            <a:r>
              <a:rPr lang="en-US" altLang="zh-CN" sz="3200">
                <a:solidFill>
                  <a:schemeClr val="bg1"/>
                </a:solidFill>
                <a:latin typeface="Times New Roman" panose="02020603050405020304" pitchFamily="18" charset="0"/>
                <a:cs typeface="Times New Roman" panose="02020603050405020304" pitchFamily="18" charset="0"/>
              </a:rPr>
              <a:t>3. The Cultural Values Embodied in the Novel</a:t>
            </a:r>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822450" y="1612900"/>
            <a:ext cx="9194800" cy="3998595"/>
          </a:xfrm>
          <a:prstGeom prst="rect">
            <a:avLst/>
          </a:prstGeom>
          <a:noFill/>
        </p:spPr>
        <p:txBody>
          <a:bodyPr wrap="square" rtlCol="0">
            <a:noAutofit/>
          </a:bodyPr>
          <a:p>
            <a:r>
              <a:rPr lang="en-US" altLang="zh-CN" sz="2800" b="1">
                <a:solidFill>
                  <a:schemeClr val="bg1"/>
                </a:solidFill>
              </a:rPr>
              <a:t>B  There is Always Hope</a:t>
            </a:r>
            <a:endParaRPr lang="en-US" altLang="zh-CN" sz="2800" b="1">
              <a:solidFill>
                <a:schemeClr val="bg1"/>
              </a:solidFill>
            </a:endParaRPr>
          </a:p>
          <a:p>
            <a:pPr indent="0" algn="just" fontAlgn="auto"/>
            <a:r>
              <a:rPr lang="en-US" altLang="zh-CN" sz="2400">
                <a:solidFill>
                  <a:schemeClr val="bg1"/>
                </a:solidFill>
                <a:latin typeface="Times New Roman" panose="02020603050405020304" pitchFamily="18" charset="0"/>
                <a:cs typeface="Times New Roman" panose="02020603050405020304" pitchFamily="18" charset="0"/>
              </a:rPr>
              <a:t>In spite of little hope of survival and victory in interstellar wars as a civilization that can only exist in three-dimensions, humans never give in and stop fighting. Chinese are always good at uniting collective strength and wisdom, they ally with other nations to challenge mighty aliens and fight until the end of the world. In the last part of the novel, although humans, even the whole solar system do not escape from being destroyed by the more advanced civilization, a ray of hope is left in the universe, and maybe humans could will come to light one day if the opportunity moment comes. </a:t>
            </a:r>
            <a:endParaRPr lang="en-US" altLang="zh-C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0E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5555" y="264160"/>
            <a:ext cx="4829810" cy="72834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4. The Influence</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232410" y="168275"/>
            <a:ext cx="883920" cy="584835"/>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026" name="Picture 2" descr="https://www.ringba.com/assets/img/green-wave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3063" y="0"/>
            <a:ext cx="8008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1384277" y="1539226"/>
            <a:ext cx="527446" cy="527444"/>
          </a:xfrm>
          <a:prstGeom prst="rect">
            <a:avLst/>
          </a:prstGeom>
        </p:spPr>
      </p:pic>
      <p:sp>
        <p:nvSpPr>
          <p:cNvPr id="21" name="文本框 20"/>
          <p:cNvSpPr txBox="1"/>
          <p:nvPr>
            <p:custDataLst>
              <p:tags r:id="rId4"/>
            </p:custDataLst>
          </p:nvPr>
        </p:nvSpPr>
        <p:spPr>
          <a:xfrm>
            <a:off x="1969135" y="1590040"/>
            <a:ext cx="4014470" cy="565785"/>
          </a:xfrm>
          <a:prstGeom prst="rect">
            <a:avLst/>
          </a:prstGeom>
          <a:noFill/>
        </p:spPr>
        <p:txBody>
          <a:bodyPr wrap="square" rtlCol="0">
            <a:no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The popularization of science fiction in China</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23" name="图片 22"/>
          <p:cNvPicPr>
            <a:picLocks noChangeAspect="1"/>
          </p:cNvPicPr>
          <p:nvPr>
            <p:custDataLst>
              <p:tags r:id="rId5"/>
            </p:custDataLst>
          </p:nvPr>
        </p:nvPicPr>
        <p:blipFill>
          <a:blip r:embed="rId6" cstate="hqprint">
            <a:extLst>
              <a:ext uri="{28A0092B-C50C-407E-A947-70E740481C1C}">
                <a14:useLocalDpi xmlns:a14="http://schemas.microsoft.com/office/drawing/2010/main" val="0"/>
              </a:ext>
            </a:extLst>
          </a:blip>
          <a:stretch>
            <a:fillRect/>
          </a:stretch>
        </p:blipFill>
        <p:spPr>
          <a:xfrm>
            <a:off x="1427278" y="2969675"/>
            <a:ext cx="441954" cy="441954"/>
          </a:xfrm>
          <a:prstGeom prst="rect">
            <a:avLst/>
          </a:prstGeom>
        </p:spPr>
      </p:pic>
      <p:sp>
        <p:nvSpPr>
          <p:cNvPr id="24" name="文本框 23"/>
          <p:cNvSpPr txBox="1"/>
          <p:nvPr>
            <p:custDataLst>
              <p:tags r:id="rId7"/>
            </p:custDataLst>
          </p:nvPr>
        </p:nvSpPr>
        <p:spPr>
          <a:xfrm>
            <a:off x="1969135" y="2976880"/>
            <a:ext cx="4125595" cy="717550"/>
          </a:xfrm>
          <a:prstGeom prst="rect">
            <a:avLst/>
          </a:prstGeom>
          <a:noFill/>
        </p:spPr>
        <p:txBody>
          <a:bodyPr wrap="square" rtlCol="0">
            <a:no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Film and television industry</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26" name="图片 25"/>
          <p:cNvPicPr>
            <a:picLocks noChangeAspect="1"/>
          </p:cNvPicPr>
          <p:nvPr>
            <p:custDataLst>
              <p:tags r:id="rId8"/>
            </p:custDataLst>
          </p:nvPr>
        </p:nvPicPr>
        <p:blipFill>
          <a:blip r:embed="rId9" cstate="hqprint">
            <a:extLst>
              <a:ext uri="{28A0092B-C50C-407E-A947-70E740481C1C}">
                <a14:useLocalDpi xmlns:a14="http://schemas.microsoft.com/office/drawing/2010/main" val="0"/>
              </a:ext>
            </a:extLst>
          </a:blip>
          <a:stretch>
            <a:fillRect/>
          </a:stretch>
        </p:blipFill>
        <p:spPr>
          <a:xfrm>
            <a:off x="1384277" y="4310307"/>
            <a:ext cx="527446" cy="527444"/>
          </a:xfrm>
          <a:prstGeom prst="rect">
            <a:avLst/>
          </a:prstGeom>
        </p:spPr>
      </p:pic>
      <p:sp>
        <p:nvSpPr>
          <p:cNvPr id="27" name="文本框 26"/>
          <p:cNvSpPr txBox="1"/>
          <p:nvPr>
            <p:custDataLst>
              <p:tags r:id="rId10"/>
            </p:custDataLst>
          </p:nvPr>
        </p:nvSpPr>
        <p:spPr>
          <a:xfrm>
            <a:off x="1969135" y="4363720"/>
            <a:ext cx="3941445" cy="46037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Internet buzzwords</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0E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5555" y="264160"/>
            <a:ext cx="4829810" cy="72834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4. The Influence</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232410" y="168275"/>
            <a:ext cx="883920" cy="584835"/>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026" name="Picture 2" descr="https://www.ringba.com/assets/img/green-wave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3063" y="0"/>
            <a:ext cx="8008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1486512" y="1193786"/>
            <a:ext cx="527446" cy="527444"/>
          </a:xfrm>
          <a:prstGeom prst="rect">
            <a:avLst/>
          </a:prstGeom>
        </p:spPr>
      </p:pic>
      <p:sp>
        <p:nvSpPr>
          <p:cNvPr id="21" name="文本框 20"/>
          <p:cNvSpPr txBox="1"/>
          <p:nvPr>
            <p:custDataLst>
              <p:tags r:id="rId4"/>
            </p:custDataLst>
          </p:nvPr>
        </p:nvSpPr>
        <p:spPr>
          <a:xfrm>
            <a:off x="2080895" y="1244600"/>
            <a:ext cx="6381750" cy="995680"/>
          </a:xfrm>
          <a:prstGeom prst="rect">
            <a:avLst/>
          </a:prstGeom>
          <a:noFill/>
        </p:spPr>
        <p:txBody>
          <a:bodyPr wrap="square" rtlCol="0">
            <a:no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The popularization of science fiction in China</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 name="文本框 1"/>
          <p:cNvSpPr txBox="1"/>
          <p:nvPr/>
        </p:nvSpPr>
        <p:spPr>
          <a:xfrm>
            <a:off x="1486535" y="2275205"/>
            <a:ext cx="7583170" cy="3025775"/>
          </a:xfrm>
          <a:prstGeom prst="rect">
            <a:avLst/>
          </a:prstGeom>
          <a:noFill/>
        </p:spPr>
        <p:txBody>
          <a:bodyPr wrap="square" rtlCol="0">
            <a:noAutofit/>
          </a:bodyPr>
          <a:p>
            <a:pPr indent="0" algn="just" fontAlgn="auto"/>
            <a:r>
              <a:rPr lang="en-US" altLang="zh-CN" sz="2400">
                <a:solidFill>
                  <a:schemeClr val="bg1"/>
                </a:solidFill>
                <a:latin typeface="Times New Roman" panose="02020603050405020304" pitchFamily="18" charset="0"/>
                <a:cs typeface="Times New Roman" panose="02020603050405020304" pitchFamily="18" charset="0"/>
              </a:rPr>
              <a:t>In 2016, the next year after Liu Cixin harvesting a Hugo, Hao Jingfang, another Chinese writer won a Hugo for her short story titled Folding Beijing. From then on, more and more Chinese become interested in science fictions, and the number of related works and academic studies boost accordingly. </a:t>
            </a:r>
            <a:endParaRPr lang="en-US" altLang="zh-C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0E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5555" y="264160"/>
            <a:ext cx="4829810" cy="72834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4. The Influence</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232410" y="168275"/>
            <a:ext cx="883920" cy="584835"/>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026" name="Picture 2" descr="https://www.ringba.com/assets/img/green-wave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3063" y="0"/>
            <a:ext cx="8008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1313613" y="1117380"/>
            <a:ext cx="441954" cy="441954"/>
          </a:xfrm>
          <a:prstGeom prst="rect">
            <a:avLst/>
          </a:prstGeom>
        </p:spPr>
      </p:pic>
      <p:sp>
        <p:nvSpPr>
          <p:cNvPr id="24" name="文本框 23"/>
          <p:cNvSpPr txBox="1"/>
          <p:nvPr>
            <p:custDataLst>
              <p:tags r:id="rId4"/>
            </p:custDataLst>
          </p:nvPr>
        </p:nvSpPr>
        <p:spPr>
          <a:xfrm>
            <a:off x="1911985" y="1068070"/>
            <a:ext cx="4125595" cy="717550"/>
          </a:xfrm>
          <a:prstGeom prst="rect">
            <a:avLst/>
          </a:prstGeom>
          <a:noFill/>
        </p:spPr>
        <p:txBody>
          <a:bodyPr wrap="square" rtlCol="0">
            <a:no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Film and television industry</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 name="文本框 1"/>
          <p:cNvSpPr txBox="1"/>
          <p:nvPr/>
        </p:nvSpPr>
        <p:spPr>
          <a:xfrm>
            <a:off x="1680845" y="1861185"/>
            <a:ext cx="7683500" cy="2482850"/>
          </a:xfrm>
          <a:prstGeom prst="rect">
            <a:avLst/>
          </a:prstGeom>
          <a:noFill/>
        </p:spPr>
        <p:txBody>
          <a:bodyPr wrap="square" rtlCol="0">
            <a:noAutofit/>
          </a:bodyPr>
          <a:p>
            <a:pPr indent="0" algn="just" fontAlgn="auto"/>
            <a:r>
              <a:rPr lang="en-US" altLang="zh-CN" sz="2400">
                <a:solidFill>
                  <a:schemeClr val="bg1"/>
                </a:solidFill>
                <a:latin typeface="Times New Roman" panose="02020603050405020304" pitchFamily="18" charset="0"/>
                <a:cs typeface="Times New Roman" panose="02020603050405020304" pitchFamily="18" charset="0"/>
              </a:rPr>
              <a:t>Besides, the popularization of The Three-Body Problem not only benefits to the book industry but also film and television industry. At present, the novel has been made into cartoons and TV series. Domestically, in 2023 Bilibili and Tencent respectively rolled out cartoons and TV series. Overseas TV series produced by Netflix made its first debut in 2024.</a:t>
            </a:r>
            <a:endParaRPr lang="en-US" altLang="zh-C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0E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5555" y="264160"/>
            <a:ext cx="4829810" cy="72834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4. The Influence</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232410" y="168275"/>
            <a:ext cx="883920" cy="584835"/>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026" name="Picture 2" descr="https://www.ringba.com/assets/img/green-wave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3063" y="0"/>
            <a:ext cx="8008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4948988" y="274735"/>
            <a:ext cx="441954" cy="441954"/>
          </a:xfrm>
          <a:prstGeom prst="rect">
            <a:avLst/>
          </a:prstGeom>
        </p:spPr>
      </p:pic>
      <p:sp>
        <p:nvSpPr>
          <p:cNvPr id="24" name="文本框 23"/>
          <p:cNvSpPr txBox="1"/>
          <p:nvPr>
            <p:custDataLst>
              <p:tags r:id="rId4"/>
            </p:custDataLst>
          </p:nvPr>
        </p:nvSpPr>
        <p:spPr>
          <a:xfrm>
            <a:off x="5440045" y="274955"/>
            <a:ext cx="4125595" cy="717550"/>
          </a:xfrm>
          <a:prstGeom prst="rect">
            <a:avLst/>
          </a:prstGeom>
          <a:noFill/>
        </p:spPr>
        <p:txBody>
          <a:bodyPr wrap="square" rtlCol="0">
            <a:no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Film and television industry</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7" name="图片 6" descr="三体国内电视剧"/>
          <p:cNvPicPr>
            <a:picLocks noChangeAspect="1"/>
          </p:cNvPicPr>
          <p:nvPr/>
        </p:nvPicPr>
        <p:blipFill>
          <a:blip r:embed="rId5"/>
          <a:stretch>
            <a:fillRect/>
          </a:stretch>
        </p:blipFill>
        <p:spPr>
          <a:xfrm>
            <a:off x="596900" y="1035685"/>
            <a:ext cx="3950335" cy="5418455"/>
          </a:xfrm>
          <a:prstGeom prst="rect">
            <a:avLst/>
          </a:prstGeom>
        </p:spPr>
      </p:pic>
      <p:pic>
        <p:nvPicPr>
          <p:cNvPr id="8" name="图片 7" descr="网飞"/>
          <p:cNvPicPr>
            <a:picLocks noChangeAspect="1"/>
          </p:cNvPicPr>
          <p:nvPr/>
        </p:nvPicPr>
        <p:blipFill>
          <a:blip r:embed="rId6"/>
          <a:stretch>
            <a:fillRect/>
          </a:stretch>
        </p:blipFill>
        <p:spPr>
          <a:xfrm>
            <a:off x="4806315" y="1028065"/>
            <a:ext cx="4458970" cy="5574030"/>
          </a:xfrm>
          <a:prstGeom prst="rect">
            <a:avLst/>
          </a:prstGeom>
        </p:spPr>
      </p:pic>
      <p:pic>
        <p:nvPicPr>
          <p:cNvPr id="9" name="图片 8" descr="B站动画三体.webp"/>
          <p:cNvPicPr>
            <a:picLocks noChangeAspect="1"/>
          </p:cNvPicPr>
          <p:nvPr/>
        </p:nvPicPr>
        <p:blipFill>
          <a:blip r:embed="rId7"/>
          <a:stretch>
            <a:fillRect/>
          </a:stretch>
        </p:blipFill>
        <p:spPr>
          <a:xfrm>
            <a:off x="9265285" y="1713230"/>
            <a:ext cx="2823210" cy="35617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0E0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5555" y="264160"/>
            <a:ext cx="4829810" cy="72834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4. The Influence</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232410" y="168275"/>
            <a:ext cx="883920" cy="584835"/>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026" name="Picture 2" descr="https://www.ringba.com/assets/img/green-wave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3063" y="0"/>
            <a:ext cx="80089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1328397" y="992432"/>
            <a:ext cx="527446" cy="527444"/>
          </a:xfrm>
          <a:prstGeom prst="rect">
            <a:avLst/>
          </a:prstGeom>
        </p:spPr>
      </p:pic>
      <p:sp>
        <p:nvSpPr>
          <p:cNvPr id="27" name="文本框 26"/>
          <p:cNvSpPr txBox="1"/>
          <p:nvPr>
            <p:custDataLst>
              <p:tags r:id="rId4"/>
            </p:custDataLst>
          </p:nvPr>
        </p:nvSpPr>
        <p:spPr>
          <a:xfrm>
            <a:off x="1856105" y="992505"/>
            <a:ext cx="3941445" cy="46037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rPr>
              <a:t>Internet buzzwords</a:t>
            </a:r>
            <a:endParaRPr lang="en-US" altLang="zh-CN" sz="2400" b="1" dirty="0">
              <a:solidFill>
                <a:schemeClr val="bg1"/>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 name="文本框 1"/>
          <p:cNvSpPr txBox="1"/>
          <p:nvPr/>
        </p:nvSpPr>
        <p:spPr>
          <a:xfrm>
            <a:off x="1386205" y="1788160"/>
            <a:ext cx="8676640" cy="3613150"/>
          </a:xfrm>
          <a:prstGeom prst="rect">
            <a:avLst/>
          </a:prstGeom>
          <a:noFill/>
        </p:spPr>
        <p:txBody>
          <a:bodyPr wrap="square" rtlCol="0">
            <a:noAutofit/>
          </a:bodyPr>
          <a:p>
            <a:pPr indent="0" algn="just" fontAlgn="auto"/>
            <a:r>
              <a:rPr lang="en-US" altLang="zh-CN" sz="2400">
                <a:solidFill>
                  <a:schemeClr val="bg1"/>
                </a:solidFill>
                <a:latin typeface="Times New Roman" panose="02020603050405020304" pitchFamily="18" charset="0"/>
                <a:cs typeface="Times New Roman" panose="02020603050405020304" pitchFamily="18" charset="0"/>
              </a:rPr>
              <a:t>There is one further and interesting point worth mentioning. As increasing youngsters read or watch The Three-Body Problem, lots of nouns and sentences in the book prevail online and become Internet buzzwords, such as “Wallfacer”</a:t>
            </a:r>
            <a:r>
              <a:rPr lang="zh-CN" altLang="en-US" sz="2400">
                <a:solidFill>
                  <a:schemeClr val="bg1"/>
                </a:solidFill>
                <a:latin typeface="Times New Roman" panose="02020603050405020304" pitchFamily="18" charset="0"/>
                <a:cs typeface="Times New Roman" panose="02020603050405020304" pitchFamily="18" charset="0"/>
              </a:rPr>
              <a:t>（面壁者）</a:t>
            </a:r>
            <a:r>
              <a:rPr lang="en-US" altLang="zh-CN" sz="2400">
                <a:solidFill>
                  <a:schemeClr val="bg1"/>
                </a:solidFill>
                <a:latin typeface="Times New Roman" panose="02020603050405020304" pitchFamily="18" charset="0"/>
                <a:cs typeface="Times New Roman" panose="02020603050405020304" pitchFamily="18" charset="0"/>
              </a:rPr>
              <a:t>, “Mind Steel seal</a:t>
            </a:r>
            <a:r>
              <a:rPr lang="zh-CN" altLang="en-US" sz="2400">
                <a:solidFill>
                  <a:schemeClr val="bg1"/>
                </a:solidFill>
                <a:latin typeface="Times New Roman" panose="02020603050405020304" pitchFamily="18" charset="0"/>
                <a:cs typeface="Times New Roman" panose="02020603050405020304" pitchFamily="18" charset="0"/>
              </a:rPr>
              <a:t>（思想钢印）</a:t>
            </a:r>
            <a:r>
              <a:rPr lang="en-US" altLang="zh-CN" sz="2400">
                <a:solidFill>
                  <a:schemeClr val="bg1"/>
                </a:solidFill>
                <a:latin typeface="Times New Roman" panose="02020603050405020304" pitchFamily="18" charset="0"/>
                <a:cs typeface="Times New Roman" panose="02020603050405020304" pitchFamily="18" charset="0"/>
              </a:rPr>
              <a:t>”,“Don’t reply!”, “Physics has never existed, nor will it ever exist", “The entire universe will flicker for you” and so on. In turn, these buzzwords promote the spread of The Three-Body Problem. </a:t>
            </a:r>
            <a:endParaRPr lang="en-US" altLang="zh-C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8862" cy="6858000"/>
          </a:xfrm>
          <a:prstGeom prst="rect">
            <a:avLst/>
          </a:prstGeom>
          <a:solidFill>
            <a:srgbClr val="09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4" name="文本框 3"/>
          <p:cNvSpPr txBox="1"/>
          <p:nvPr/>
        </p:nvSpPr>
        <p:spPr>
          <a:xfrm>
            <a:off x="1491615" y="205105"/>
            <a:ext cx="7945755" cy="1094105"/>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5. Other Recommended Books of Liu</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5" name="组合 4"/>
          <p:cNvGrpSpPr/>
          <p:nvPr/>
        </p:nvGrpSpPr>
        <p:grpSpPr>
          <a:xfrm>
            <a:off x="1047779" y="207818"/>
            <a:ext cx="391132" cy="352286"/>
            <a:chOff x="2593975" y="10299817"/>
            <a:chExt cx="7000875" cy="6305550"/>
          </a:xfrm>
        </p:grpSpPr>
        <p:sp>
          <p:nvSpPr>
            <p:cNvPr id="6"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735943"/>
            <a:ext cx="12192000" cy="4122057"/>
          </a:xfrm>
          <a:prstGeom prst="rect">
            <a:avLst/>
          </a:prstGeom>
        </p:spPr>
      </p:pic>
      <p:sp>
        <p:nvSpPr>
          <p:cNvPr id="2" name="文本框 1"/>
          <p:cNvSpPr txBox="1"/>
          <p:nvPr/>
        </p:nvSpPr>
        <p:spPr>
          <a:xfrm>
            <a:off x="1284605" y="1177290"/>
            <a:ext cx="8289290" cy="2125345"/>
          </a:xfrm>
          <a:prstGeom prst="rect">
            <a:avLst/>
          </a:prstGeom>
          <a:noFill/>
        </p:spPr>
        <p:txBody>
          <a:bodyPr wrap="square" rtlCol="0">
            <a:noAutofit/>
          </a:bodyPr>
          <a:p>
            <a:pPr indent="0" algn="just" fontAlgn="auto"/>
            <a:r>
              <a:rPr lang="en-US" altLang="zh-CN" sz="2400">
                <a:solidFill>
                  <a:schemeClr val="bg1"/>
                </a:solidFill>
                <a:latin typeface="Times New Roman" panose="02020603050405020304" pitchFamily="18" charset="0"/>
                <a:cs typeface="Times New Roman" panose="02020603050405020304" pitchFamily="18" charset="0"/>
              </a:rPr>
              <a:t>The highlight of The Three-Body Problem sometimes distracts people’s attention from other excellent stories of Liu. However, Liu’s other works are also worth reading, and they may will achieve a great success like The Wondering Earth if given a chance. </a:t>
            </a:r>
            <a:endParaRPr lang="en-US" altLang="zh-CN" sz="2400">
              <a:solidFill>
                <a:schemeClr val="bg1"/>
              </a:solidFill>
              <a:latin typeface="Times New Roman" panose="02020603050405020304" pitchFamily="18" charset="0"/>
              <a:cs typeface="Times New Roman" panose="02020603050405020304" pitchFamily="18" charset="0"/>
            </a:endParaRPr>
          </a:p>
          <a:p>
            <a:pPr indent="0" algn="just" fontAlgn="auto"/>
            <a:endParaRPr lang="en-US" altLang="zh-CN" sz="2400">
              <a:solidFill>
                <a:schemeClr val="bg1"/>
              </a:solidFill>
              <a:latin typeface="Times New Roman" panose="02020603050405020304" pitchFamily="18" charset="0"/>
              <a:cs typeface="Times New Roman" panose="02020603050405020304" pitchFamily="18" charset="0"/>
            </a:endParaRPr>
          </a:p>
          <a:p>
            <a:pPr indent="0" algn="just" fontAlgn="auto"/>
            <a:endParaRPr lang="en-US" altLang="zh-CN"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1491615" y="205105"/>
            <a:ext cx="8853805" cy="867410"/>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sym typeface="+mn-ea"/>
              </a:rPr>
              <a:t>5. Other Recommended Books of Liu</a:t>
            </a:r>
            <a:endParaRPr lang="zh-CN" altLang="en-US"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4" name="组合 3"/>
          <p:cNvGrpSpPr/>
          <p:nvPr/>
        </p:nvGrpSpPr>
        <p:grpSpPr>
          <a:xfrm>
            <a:off x="1047779" y="207818"/>
            <a:ext cx="391132" cy="352286"/>
            <a:chOff x="2593975" y="10299817"/>
            <a:chExt cx="7000875" cy="6305550"/>
          </a:xfrm>
        </p:grpSpPr>
        <p:sp>
          <p:nvSpPr>
            <p:cNvPr id="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77800" y="1024395"/>
            <a:ext cx="12192000" cy="4983014"/>
            <a:chOff x="-177800" y="1024395"/>
            <a:chExt cx="12192000" cy="4983014"/>
          </a:xfrm>
        </p:grpSpPr>
        <p:sp>
          <p:nvSpPr>
            <p:cNvPr id="15" name="圆角矩形 14"/>
            <p:cNvSpPr/>
            <p:nvPr/>
          </p:nvSpPr>
          <p:spPr>
            <a:xfrm>
              <a:off x="1705709" y="1428218"/>
              <a:ext cx="6952146" cy="4579191"/>
            </a:xfrm>
            <a:prstGeom prst="roundRect">
              <a:avLst>
                <a:gd name="adj" fmla="val 1714"/>
              </a:avLst>
            </a:prstGeom>
            <a:solidFill>
              <a:srgbClr val="014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129155" y="1839100"/>
              <a:ext cx="6104890" cy="3756660"/>
            </a:xfrm>
            <a:prstGeom prst="rect">
              <a:avLst/>
            </a:prstGeom>
            <a:noFill/>
          </p:spPr>
          <p:txBody>
            <a:bodyPr wrap="square" rtlCol="0">
              <a:noAutofit/>
            </a:bodyPr>
            <a:lstStyle/>
            <a:p>
              <a:pPr marL="342900" indent="-342900" algn="just" fontAlgn="auto">
                <a:buFont typeface="Wingdings" panose="05000000000000000000" charset="0"/>
                <a:buChar char="l"/>
              </a:pPr>
              <a:r>
                <a:rPr lang="zh-CN" altLang="en-US" sz="2400">
                  <a:solidFill>
                    <a:schemeClr val="bg1"/>
                  </a:solidFill>
                  <a:latin typeface="Times New Roman" panose="02020603050405020304" pitchFamily="18" charset="0"/>
                  <a:cs typeface="Times New Roman" panose="02020603050405020304" pitchFamily="18" charset="0"/>
                  <a:sym typeface="+mn-ea"/>
                </a:rPr>
                <a:t>《</a:t>
              </a:r>
              <a:r>
                <a:rPr lang="en-US" altLang="zh-CN" sz="2400">
                  <a:solidFill>
                    <a:schemeClr val="bg1"/>
                  </a:solidFill>
                  <a:latin typeface="Times New Roman" panose="02020603050405020304" pitchFamily="18" charset="0"/>
                  <a:cs typeface="Times New Roman" panose="02020603050405020304" pitchFamily="18" charset="0"/>
                  <a:sym typeface="+mn-ea"/>
                </a:rPr>
                <a:t>2018</a:t>
              </a:r>
              <a:r>
                <a:rPr lang="zh-CN" altLang="en-US" sz="2400">
                  <a:solidFill>
                    <a:schemeClr val="bg1"/>
                  </a:solidFill>
                  <a:latin typeface="Times New Roman" panose="02020603050405020304" pitchFamily="18" charset="0"/>
                  <a:cs typeface="Times New Roman" panose="02020603050405020304" pitchFamily="18" charset="0"/>
                  <a:sym typeface="+mn-ea"/>
                </a:rPr>
                <a:t>》（短篇小说集，包含《赡养人类》、《地火》、《鲸歌》、《诗云》</a:t>
              </a:r>
              <a:r>
                <a:rPr lang="en-US" altLang="zh-CN" sz="2400">
                  <a:solidFill>
                    <a:schemeClr val="bg1"/>
                  </a:solidFill>
                  <a:latin typeface="Times New Roman" panose="02020603050405020304" pitchFamily="18" charset="0"/>
                  <a:cs typeface="Times New Roman" panose="02020603050405020304" pitchFamily="18" charset="0"/>
                  <a:sym typeface="+mn-ea"/>
                </a:rPr>
                <a:t>.....</a:t>
              </a:r>
              <a:r>
                <a:rPr lang="zh-CN" altLang="en-US" sz="2400">
                  <a:solidFill>
                    <a:schemeClr val="bg1"/>
                  </a:solidFill>
                  <a:latin typeface="Times New Roman" panose="02020603050405020304" pitchFamily="18" charset="0"/>
                  <a:cs typeface="Times New Roman" panose="02020603050405020304" pitchFamily="18" charset="0"/>
                  <a:sym typeface="+mn-ea"/>
                </a:rPr>
                <a:t>）</a:t>
              </a:r>
              <a:endParaRPr lang="zh-CN" altLang="en-US" sz="2400">
                <a:solidFill>
                  <a:schemeClr val="bg1"/>
                </a:solidFill>
                <a:latin typeface="Times New Roman" panose="02020603050405020304" pitchFamily="18" charset="0"/>
                <a:cs typeface="Times New Roman" panose="02020603050405020304" pitchFamily="18" charset="0"/>
              </a:endParaRPr>
            </a:p>
            <a:p>
              <a:pPr marL="342900" indent="-342900" algn="just" fontAlgn="auto">
                <a:buFont typeface="Wingdings" panose="05000000000000000000" charset="0"/>
                <a:buChar char="l"/>
              </a:pPr>
              <a:r>
                <a:rPr lang="zh-CN" altLang="en-US" sz="2400">
                  <a:solidFill>
                    <a:schemeClr val="bg1"/>
                  </a:solidFill>
                  <a:latin typeface="Times New Roman" panose="02020603050405020304" pitchFamily="18" charset="0"/>
                  <a:cs typeface="Times New Roman" panose="02020603050405020304" pitchFamily="18" charset="0"/>
                  <a:sym typeface="+mn-ea"/>
                </a:rPr>
                <a:t>《时间移民》（短篇小说集，包含《时间移民》《朝闻道》、《吞噬者》</a:t>
              </a:r>
              <a:r>
                <a:rPr lang="en-US" altLang="zh-CN" sz="2400">
                  <a:solidFill>
                    <a:schemeClr val="bg1"/>
                  </a:solidFill>
                  <a:latin typeface="Times New Roman" panose="02020603050405020304" pitchFamily="18" charset="0"/>
                  <a:cs typeface="Times New Roman" panose="02020603050405020304" pitchFamily="18" charset="0"/>
                  <a:sym typeface="+mn-ea"/>
                </a:rPr>
                <a:t>.....</a:t>
              </a:r>
              <a:r>
                <a:rPr lang="zh-CN" altLang="en-US" sz="2400">
                  <a:solidFill>
                    <a:schemeClr val="bg1"/>
                  </a:solidFill>
                  <a:latin typeface="Times New Roman" panose="02020603050405020304" pitchFamily="18" charset="0"/>
                  <a:cs typeface="Times New Roman" panose="02020603050405020304" pitchFamily="18" charset="0"/>
                  <a:sym typeface="+mn-ea"/>
                </a:rPr>
                <a:t>）</a:t>
              </a:r>
              <a:endParaRPr lang="zh-CN" altLang="en-US" sz="2400">
                <a:solidFill>
                  <a:schemeClr val="bg1"/>
                </a:solidFill>
                <a:latin typeface="Times New Roman" panose="02020603050405020304" pitchFamily="18" charset="0"/>
                <a:cs typeface="Times New Roman" panose="02020603050405020304" pitchFamily="18" charset="0"/>
              </a:endParaRPr>
            </a:p>
            <a:p>
              <a:pPr marL="342900" indent="-342900" algn="just" fontAlgn="auto">
                <a:buFont typeface="Wingdings" panose="05000000000000000000" charset="0"/>
                <a:buChar char="l"/>
              </a:pPr>
              <a:r>
                <a:rPr lang="zh-CN" altLang="en-US" sz="2400">
                  <a:solidFill>
                    <a:schemeClr val="bg1"/>
                  </a:solidFill>
                  <a:latin typeface="Times New Roman" panose="02020603050405020304" pitchFamily="18" charset="0"/>
                  <a:cs typeface="Times New Roman" panose="02020603050405020304" pitchFamily="18" charset="0"/>
                  <a:sym typeface="+mn-ea"/>
                </a:rPr>
                <a:t>《球状闪电》（长篇小说）</a:t>
              </a:r>
              <a:r>
                <a:rPr lang="en-US" altLang="zh-CN" sz="2400">
                  <a:solidFill>
                    <a:schemeClr val="bg1"/>
                  </a:solidFill>
                  <a:latin typeface="Times New Roman" panose="02020603050405020304" pitchFamily="18" charset="0"/>
                  <a:cs typeface="Times New Roman" panose="02020603050405020304" pitchFamily="18" charset="0"/>
                  <a:sym typeface="+mn-ea"/>
                </a:rPr>
                <a:t> Ball Lightening (the English version)</a:t>
              </a:r>
              <a:endParaRPr lang="en-US" altLang="zh-CN" sz="2400">
                <a:solidFill>
                  <a:schemeClr val="bg1"/>
                </a:solidFill>
                <a:latin typeface="Times New Roman" panose="02020603050405020304" pitchFamily="18" charset="0"/>
                <a:cs typeface="Times New Roman" panose="02020603050405020304" pitchFamily="18" charset="0"/>
              </a:endParaRPr>
            </a:p>
            <a:p>
              <a:pPr marL="342900" indent="-342900" algn="just" fontAlgn="auto">
                <a:buFont typeface="Wingdings" panose="05000000000000000000" charset="0"/>
                <a:buChar char="l"/>
              </a:pPr>
              <a:r>
                <a:rPr lang="en-US" altLang="zh-CN" sz="2400">
                  <a:solidFill>
                    <a:schemeClr val="bg1"/>
                  </a:solidFill>
                  <a:latin typeface="Times New Roman" panose="02020603050405020304" pitchFamily="18" charset="0"/>
                  <a:cs typeface="Times New Roman" panose="02020603050405020304" pitchFamily="18" charset="0"/>
                  <a:sym typeface="+mn-ea"/>
                </a:rPr>
                <a:t>To Hold Up the Sky (a collection of short stories published by Tor in 2020)</a:t>
              </a:r>
              <a:endParaRPr lang="zh-CN" altLang="en-US" sz="2400" dirty="0">
                <a:solidFill>
                  <a:srgbClr val="B8FFFF"/>
                </a:solidFill>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2050" name="Picture 2" descr="https://www.ringba.com/assets/img/waves-slider-blue-43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024395"/>
              <a:ext cx="121920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271138" y="3455476"/>
              <a:ext cx="232549" cy="353735"/>
              <a:chOff x="16954500" y="1760538"/>
              <a:chExt cx="563563" cy="857250"/>
            </a:xfrm>
            <a:solidFill>
              <a:schemeClr val="bg1"/>
            </a:solidFill>
          </p:grpSpPr>
          <p:sp>
            <p:nvSpPr>
              <p:cNvPr id="23" name="Freeform 6"/>
              <p:cNvSpPr>
                <a:spLocks noEditPoints="1"/>
              </p:cNvSpPr>
              <p:nvPr/>
            </p:nvSpPr>
            <p:spPr bwMode="auto">
              <a:xfrm>
                <a:off x="16954500" y="1998663"/>
                <a:ext cx="166687" cy="503238"/>
              </a:xfrm>
              <a:custGeom>
                <a:avLst/>
                <a:gdLst>
                  <a:gd name="T0" fmla="*/ 266 w 267"/>
                  <a:gd name="T1" fmla="*/ 521 h 813"/>
                  <a:gd name="T2" fmla="*/ 266 w 267"/>
                  <a:gd name="T3" fmla="*/ 802 h 813"/>
                  <a:gd name="T4" fmla="*/ 260 w 267"/>
                  <a:gd name="T5" fmla="*/ 811 h 813"/>
                  <a:gd name="T6" fmla="*/ 250 w 267"/>
                  <a:gd name="T7" fmla="*/ 811 h 813"/>
                  <a:gd name="T8" fmla="*/ 5 w 267"/>
                  <a:gd name="T9" fmla="*/ 670 h 813"/>
                  <a:gd name="T10" fmla="*/ 0 w 267"/>
                  <a:gd name="T11" fmla="*/ 661 h 813"/>
                  <a:gd name="T12" fmla="*/ 1 w 267"/>
                  <a:gd name="T13" fmla="*/ 379 h 813"/>
                  <a:gd name="T14" fmla="*/ 16 w 267"/>
                  <a:gd name="T15" fmla="*/ 370 h 813"/>
                  <a:gd name="T16" fmla="*/ 261 w 267"/>
                  <a:gd name="T17" fmla="*/ 512 h 813"/>
                  <a:gd name="T18" fmla="*/ 266 w 267"/>
                  <a:gd name="T19" fmla="*/ 521 h 813"/>
                  <a:gd name="T20" fmla="*/ 267 w 267"/>
                  <a:gd name="T21" fmla="*/ 155 h 813"/>
                  <a:gd name="T22" fmla="*/ 267 w 267"/>
                  <a:gd name="T23" fmla="*/ 436 h 813"/>
                  <a:gd name="T24" fmla="*/ 261 w 267"/>
                  <a:gd name="T25" fmla="*/ 445 h 813"/>
                  <a:gd name="T26" fmla="*/ 251 w 267"/>
                  <a:gd name="T27" fmla="*/ 445 h 813"/>
                  <a:gd name="T28" fmla="*/ 6 w 267"/>
                  <a:gd name="T29" fmla="*/ 304 h 813"/>
                  <a:gd name="T30" fmla="*/ 1 w 267"/>
                  <a:gd name="T31" fmla="*/ 295 h 813"/>
                  <a:gd name="T32" fmla="*/ 2 w 267"/>
                  <a:gd name="T33" fmla="*/ 13 h 813"/>
                  <a:gd name="T34" fmla="*/ 17 w 267"/>
                  <a:gd name="T35" fmla="*/ 4 h 813"/>
                  <a:gd name="T36" fmla="*/ 262 w 267"/>
                  <a:gd name="T37" fmla="*/ 146 h 813"/>
                  <a:gd name="T38" fmla="*/ 267 w 267"/>
                  <a:gd name="T39" fmla="*/ 155 h 813"/>
                  <a:gd name="T40" fmla="*/ 267 w 267"/>
                  <a:gd name="T41" fmla="*/ 155 h 813"/>
                  <a:gd name="T42" fmla="*/ 267 w 267"/>
                  <a:gd name="T43" fmla="*/ 15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813">
                    <a:moveTo>
                      <a:pt x="266" y="521"/>
                    </a:moveTo>
                    <a:cubicBezTo>
                      <a:pt x="266" y="802"/>
                      <a:pt x="266" y="802"/>
                      <a:pt x="266" y="802"/>
                    </a:cubicBezTo>
                    <a:cubicBezTo>
                      <a:pt x="266" y="806"/>
                      <a:pt x="264" y="809"/>
                      <a:pt x="260" y="811"/>
                    </a:cubicBezTo>
                    <a:cubicBezTo>
                      <a:pt x="257" y="813"/>
                      <a:pt x="253" y="813"/>
                      <a:pt x="250" y="811"/>
                    </a:cubicBezTo>
                    <a:cubicBezTo>
                      <a:pt x="5" y="670"/>
                      <a:pt x="5" y="670"/>
                      <a:pt x="5" y="670"/>
                    </a:cubicBezTo>
                    <a:cubicBezTo>
                      <a:pt x="2" y="668"/>
                      <a:pt x="0" y="664"/>
                      <a:pt x="0" y="661"/>
                    </a:cubicBezTo>
                    <a:cubicBezTo>
                      <a:pt x="1" y="379"/>
                      <a:pt x="1" y="379"/>
                      <a:pt x="1" y="379"/>
                    </a:cubicBezTo>
                    <a:cubicBezTo>
                      <a:pt x="1" y="371"/>
                      <a:pt x="9" y="367"/>
                      <a:pt x="16" y="370"/>
                    </a:cubicBezTo>
                    <a:cubicBezTo>
                      <a:pt x="261" y="512"/>
                      <a:pt x="261" y="512"/>
                      <a:pt x="261" y="512"/>
                    </a:cubicBezTo>
                    <a:cubicBezTo>
                      <a:pt x="264" y="514"/>
                      <a:pt x="266" y="517"/>
                      <a:pt x="266" y="521"/>
                    </a:cubicBezTo>
                    <a:close/>
                    <a:moveTo>
                      <a:pt x="267" y="155"/>
                    </a:moveTo>
                    <a:cubicBezTo>
                      <a:pt x="267" y="436"/>
                      <a:pt x="267" y="436"/>
                      <a:pt x="267" y="436"/>
                    </a:cubicBezTo>
                    <a:cubicBezTo>
                      <a:pt x="267" y="440"/>
                      <a:pt x="265" y="443"/>
                      <a:pt x="261" y="445"/>
                    </a:cubicBezTo>
                    <a:cubicBezTo>
                      <a:pt x="258" y="447"/>
                      <a:pt x="254" y="447"/>
                      <a:pt x="251" y="445"/>
                    </a:cubicBezTo>
                    <a:cubicBezTo>
                      <a:pt x="6" y="304"/>
                      <a:pt x="6" y="304"/>
                      <a:pt x="6" y="304"/>
                    </a:cubicBezTo>
                    <a:cubicBezTo>
                      <a:pt x="3" y="302"/>
                      <a:pt x="1" y="298"/>
                      <a:pt x="1" y="295"/>
                    </a:cubicBezTo>
                    <a:cubicBezTo>
                      <a:pt x="2" y="13"/>
                      <a:pt x="2" y="13"/>
                      <a:pt x="2" y="13"/>
                    </a:cubicBezTo>
                    <a:cubicBezTo>
                      <a:pt x="2"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4" name="Freeform 7"/>
              <p:cNvSpPr>
                <a:spLocks noEditPoints="1"/>
              </p:cNvSpPr>
              <p:nvPr/>
            </p:nvSpPr>
            <p:spPr bwMode="auto">
              <a:xfrm>
                <a:off x="17152938" y="2338388"/>
                <a:ext cx="165100" cy="277813"/>
              </a:xfrm>
              <a:custGeom>
                <a:avLst/>
                <a:gdLst>
                  <a:gd name="T0" fmla="*/ 267 w 267"/>
                  <a:gd name="T1" fmla="*/ 155 h 447"/>
                  <a:gd name="T2" fmla="*/ 266 w 267"/>
                  <a:gd name="T3" fmla="*/ 436 h 447"/>
                  <a:gd name="T4" fmla="*/ 261 w 267"/>
                  <a:gd name="T5" fmla="*/ 445 h 447"/>
                  <a:gd name="T6" fmla="*/ 251 w 267"/>
                  <a:gd name="T7" fmla="*/ 445 h 447"/>
                  <a:gd name="T8" fmla="*/ 6 w 267"/>
                  <a:gd name="T9" fmla="*/ 304 h 447"/>
                  <a:gd name="T10" fmla="*/ 0 w 267"/>
                  <a:gd name="T11" fmla="*/ 295 h 447"/>
                  <a:gd name="T12" fmla="*/ 1 w 267"/>
                  <a:gd name="T13" fmla="*/ 13 h 447"/>
                  <a:gd name="T14" fmla="*/ 17 w 267"/>
                  <a:gd name="T15" fmla="*/ 4 h 447"/>
                  <a:gd name="T16" fmla="*/ 262 w 267"/>
                  <a:gd name="T17" fmla="*/ 146 h 447"/>
                  <a:gd name="T18" fmla="*/ 267 w 267"/>
                  <a:gd name="T19" fmla="*/ 155 h 447"/>
                  <a:gd name="T20" fmla="*/ 267 w 267"/>
                  <a:gd name="T21" fmla="*/ 155 h 447"/>
                  <a:gd name="T22" fmla="*/ 267 w 267"/>
                  <a:gd name="T23" fmla="*/ 1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7">
                    <a:moveTo>
                      <a:pt x="267" y="155"/>
                    </a:moveTo>
                    <a:cubicBezTo>
                      <a:pt x="266" y="436"/>
                      <a:pt x="266" y="436"/>
                      <a:pt x="266" y="436"/>
                    </a:cubicBezTo>
                    <a:cubicBezTo>
                      <a:pt x="266" y="440"/>
                      <a:pt x="264" y="443"/>
                      <a:pt x="261" y="445"/>
                    </a:cubicBezTo>
                    <a:cubicBezTo>
                      <a:pt x="258" y="447"/>
                      <a:pt x="254" y="447"/>
                      <a:pt x="251" y="445"/>
                    </a:cubicBezTo>
                    <a:cubicBezTo>
                      <a:pt x="6" y="304"/>
                      <a:pt x="6" y="304"/>
                      <a:pt x="6" y="304"/>
                    </a:cubicBezTo>
                    <a:cubicBezTo>
                      <a:pt x="2" y="302"/>
                      <a:pt x="0" y="298"/>
                      <a:pt x="0" y="295"/>
                    </a:cubicBezTo>
                    <a:cubicBezTo>
                      <a:pt x="1" y="13"/>
                      <a:pt x="1" y="13"/>
                      <a:pt x="1" y="13"/>
                    </a:cubicBezTo>
                    <a:cubicBezTo>
                      <a:pt x="1"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6" name="Freeform 9"/>
              <p:cNvSpPr>
                <a:spLocks noEditPoints="1"/>
              </p:cNvSpPr>
              <p:nvPr/>
            </p:nvSpPr>
            <p:spPr bwMode="auto">
              <a:xfrm>
                <a:off x="17352963" y="2341563"/>
                <a:ext cx="165100" cy="276225"/>
              </a:xfrm>
              <a:custGeom>
                <a:avLst/>
                <a:gdLst>
                  <a:gd name="T0" fmla="*/ 0 w 266"/>
                  <a:gd name="T1" fmla="*/ 152 h 446"/>
                  <a:gd name="T2" fmla="*/ 0 w 266"/>
                  <a:gd name="T3" fmla="*/ 433 h 446"/>
                  <a:gd name="T4" fmla="*/ 16 w 266"/>
                  <a:gd name="T5" fmla="*/ 442 h 446"/>
                  <a:gd name="T6" fmla="*/ 261 w 266"/>
                  <a:gd name="T7" fmla="*/ 301 h 446"/>
                  <a:gd name="T8" fmla="*/ 266 w 266"/>
                  <a:gd name="T9" fmla="*/ 292 h 446"/>
                  <a:gd name="T10" fmla="*/ 265 w 266"/>
                  <a:gd name="T11" fmla="*/ 10 h 446"/>
                  <a:gd name="T12" fmla="*/ 260 w 266"/>
                  <a:gd name="T13" fmla="*/ 1 h 446"/>
                  <a:gd name="T14" fmla="*/ 250 w 266"/>
                  <a:gd name="T15" fmla="*/ 1 h 446"/>
                  <a:gd name="T16" fmla="*/ 5 w 266"/>
                  <a:gd name="T17" fmla="*/ 143 h 446"/>
                  <a:gd name="T18" fmla="*/ 0 w 266"/>
                  <a:gd name="T19" fmla="*/ 152 h 446"/>
                  <a:gd name="T20" fmla="*/ 0 w 266"/>
                  <a:gd name="T21" fmla="*/ 152 h 446"/>
                  <a:gd name="T22" fmla="*/ 0 w 266"/>
                  <a:gd name="T23" fmla="*/ 15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446">
                    <a:moveTo>
                      <a:pt x="0" y="152"/>
                    </a:moveTo>
                    <a:cubicBezTo>
                      <a:pt x="0" y="433"/>
                      <a:pt x="0" y="433"/>
                      <a:pt x="0" y="433"/>
                    </a:cubicBezTo>
                    <a:cubicBezTo>
                      <a:pt x="0" y="441"/>
                      <a:pt x="9" y="446"/>
                      <a:pt x="16" y="442"/>
                    </a:cubicBezTo>
                    <a:cubicBezTo>
                      <a:pt x="261" y="301"/>
                      <a:pt x="261" y="301"/>
                      <a:pt x="261" y="301"/>
                    </a:cubicBezTo>
                    <a:cubicBezTo>
                      <a:pt x="264" y="299"/>
                      <a:pt x="266" y="295"/>
                      <a:pt x="266" y="292"/>
                    </a:cubicBezTo>
                    <a:cubicBezTo>
                      <a:pt x="265" y="10"/>
                      <a:pt x="265" y="10"/>
                      <a:pt x="265" y="10"/>
                    </a:cubicBezTo>
                    <a:cubicBezTo>
                      <a:pt x="265" y="7"/>
                      <a:pt x="263" y="3"/>
                      <a:pt x="260" y="1"/>
                    </a:cubicBezTo>
                    <a:cubicBezTo>
                      <a:pt x="257" y="0"/>
                      <a:pt x="253" y="0"/>
                      <a:pt x="250" y="1"/>
                    </a:cubicBezTo>
                    <a:cubicBezTo>
                      <a:pt x="5" y="143"/>
                      <a:pt x="5" y="143"/>
                      <a:pt x="5" y="143"/>
                    </a:cubicBezTo>
                    <a:cubicBezTo>
                      <a:pt x="2" y="145"/>
                      <a:pt x="0" y="148"/>
                      <a:pt x="0" y="152"/>
                    </a:cubicBezTo>
                    <a:close/>
                    <a:moveTo>
                      <a:pt x="0" y="152"/>
                    </a:moveTo>
                    <a:cubicBezTo>
                      <a:pt x="0" y="152"/>
                      <a:pt x="0" y="152"/>
                      <a:pt x="0" y="152"/>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7" name="Freeform 10"/>
              <p:cNvSpPr>
                <a:spLocks noEditPoints="1"/>
              </p:cNvSpPr>
              <p:nvPr/>
            </p:nvSpPr>
            <p:spPr bwMode="auto">
              <a:xfrm>
                <a:off x="17176750" y="1760538"/>
                <a:ext cx="317500" cy="187325"/>
              </a:xfrm>
              <a:custGeom>
                <a:avLst/>
                <a:gdLst>
                  <a:gd name="T0" fmla="*/ 261 w 509"/>
                  <a:gd name="T1" fmla="*/ 303 h 304"/>
                  <a:gd name="T2" fmla="*/ 504 w 509"/>
                  <a:gd name="T3" fmla="*/ 161 h 304"/>
                  <a:gd name="T4" fmla="*/ 509 w 509"/>
                  <a:gd name="T5" fmla="*/ 152 h 304"/>
                  <a:gd name="T6" fmla="*/ 504 w 509"/>
                  <a:gd name="T7" fmla="*/ 143 h 304"/>
                  <a:gd name="T8" fmla="*/ 259 w 509"/>
                  <a:gd name="T9" fmla="*/ 2 h 304"/>
                  <a:gd name="T10" fmla="*/ 249 w 509"/>
                  <a:gd name="T11" fmla="*/ 2 h 304"/>
                  <a:gd name="T12" fmla="*/ 5 w 509"/>
                  <a:gd name="T13" fmla="*/ 143 h 304"/>
                  <a:gd name="T14" fmla="*/ 0 w 509"/>
                  <a:gd name="T15" fmla="*/ 152 h 304"/>
                  <a:gd name="T16" fmla="*/ 5 w 509"/>
                  <a:gd name="T17" fmla="*/ 161 h 304"/>
                  <a:gd name="T18" fmla="*/ 250 w 509"/>
                  <a:gd name="T19" fmla="*/ 303 h 304"/>
                  <a:gd name="T20" fmla="*/ 261 w 509"/>
                  <a:gd name="T21" fmla="*/ 303 h 304"/>
                  <a:gd name="T22" fmla="*/ 261 w 509"/>
                  <a:gd name="T23" fmla="*/ 303 h 304"/>
                  <a:gd name="T24" fmla="*/ 261 w 509"/>
                  <a:gd name="T25"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304">
                    <a:moveTo>
                      <a:pt x="261" y="303"/>
                    </a:moveTo>
                    <a:cubicBezTo>
                      <a:pt x="504" y="161"/>
                      <a:pt x="504" y="161"/>
                      <a:pt x="504" y="161"/>
                    </a:cubicBezTo>
                    <a:cubicBezTo>
                      <a:pt x="507" y="159"/>
                      <a:pt x="509" y="156"/>
                      <a:pt x="509" y="152"/>
                    </a:cubicBezTo>
                    <a:cubicBezTo>
                      <a:pt x="509" y="149"/>
                      <a:pt x="507" y="145"/>
                      <a:pt x="504" y="143"/>
                    </a:cubicBezTo>
                    <a:cubicBezTo>
                      <a:pt x="259" y="2"/>
                      <a:pt x="259" y="2"/>
                      <a:pt x="259" y="2"/>
                    </a:cubicBezTo>
                    <a:cubicBezTo>
                      <a:pt x="256" y="0"/>
                      <a:pt x="252" y="0"/>
                      <a:pt x="249" y="2"/>
                    </a:cubicBezTo>
                    <a:cubicBezTo>
                      <a:pt x="5" y="143"/>
                      <a:pt x="5" y="143"/>
                      <a:pt x="5" y="143"/>
                    </a:cubicBezTo>
                    <a:cubicBezTo>
                      <a:pt x="2" y="145"/>
                      <a:pt x="0" y="148"/>
                      <a:pt x="0" y="152"/>
                    </a:cubicBezTo>
                    <a:cubicBezTo>
                      <a:pt x="0" y="156"/>
                      <a:pt x="2" y="159"/>
                      <a:pt x="5" y="161"/>
                    </a:cubicBezTo>
                    <a:cubicBezTo>
                      <a:pt x="250" y="303"/>
                      <a:pt x="250" y="303"/>
                      <a:pt x="250" y="303"/>
                    </a:cubicBezTo>
                    <a:cubicBezTo>
                      <a:pt x="254" y="304"/>
                      <a:pt x="258" y="304"/>
                      <a:pt x="261" y="303"/>
                    </a:cubicBezTo>
                    <a:close/>
                    <a:moveTo>
                      <a:pt x="261" y="303"/>
                    </a:moveTo>
                    <a:cubicBezTo>
                      <a:pt x="261" y="303"/>
                      <a:pt x="261" y="303"/>
                      <a:pt x="261" y="303"/>
                    </a:cubicBezTo>
                  </a:path>
                </a:pathLst>
              </a:custGeom>
              <a:grpFill/>
              <a:ln w="9525">
                <a:noFill/>
                <a:round/>
              </a:ln>
            </p:spPr>
            <p:txBody>
              <a:bodyPr vert="horz" wrap="square" lIns="91440" tIns="45720" rIns="91440" bIns="45720" numCol="1" anchor="t" anchorCtr="0" compatLnSpc="1"/>
              <a:lstStyle/>
              <a:p>
                <a:endParaRPr lang="zh-CN" altLang="en-US"/>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8862" cy="6858000"/>
          </a:xfrm>
          <a:prstGeom prst="rect">
            <a:avLst/>
          </a:prstGeom>
          <a:solidFill>
            <a:srgbClr val="0D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pic>
        <p:nvPicPr>
          <p:cNvPr id="43" name="图片 42"/>
          <p:cNvPicPr>
            <a:picLocks noChangeAspect="1"/>
          </p:cNvPicPr>
          <p:nvPr/>
        </p:nvPicPr>
        <p:blipFill rotWithShape="1">
          <a:blip r:embed="rId1">
            <a:extLst>
              <a:ext uri="{28A0092B-C50C-407E-A947-70E740481C1C}">
                <a14:useLocalDpi xmlns:a14="http://schemas.microsoft.com/office/drawing/2010/main" val="0"/>
              </a:ext>
            </a:extLst>
          </a:blip>
          <a:srcRect l="11786" r="11786"/>
          <a:stretch>
            <a:fillRect/>
          </a:stretch>
        </p:blipFill>
        <p:spPr>
          <a:xfrm>
            <a:off x="6794392" y="1221483"/>
            <a:ext cx="3996040" cy="4356000"/>
          </a:xfrm>
          <a:prstGeom prst="rect">
            <a:avLst/>
          </a:prstGeom>
        </p:spPr>
      </p:pic>
      <p:sp>
        <p:nvSpPr>
          <p:cNvPr id="52" name="文本框 51"/>
          <p:cNvSpPr txBox="1"/>
          <p:nvPr/>
        </p:nvSpPr>
        <p:spPr>
          <a:xfrm>
            <a:off x="1257300" y="1754505"/>
            <a:ext cx="5707380" cy="2502535"/>
          </a:xfrm>
          <a:prstGeom prst="rect">
            <a:avLst/>
          </a:prstGeom>
          <a:noFill/>
        </p:spPr>
        <p:txBody>
          <a:bodyPr wrap="square" rtlCol="0">
            <a:noAutofit/>
          </a:bodyPr>
          <a:lstStyle/>
          <a:p>
            <a:r>
              <a:rPr lang="en-US" altLang="zh-CN" sz="4800" dirty="0">
                <a:solidFill>
                  <a:schemeClr val="bg1"/>
                </a:solidFill>
                <a:latin typeface="印品黑体" panose="00000500000000000000" pitchFamily="2" charset="-122"/>
                <a:ea typeface="印品黑体" panose="00000500000000000000" pitchFamily="2" charset="-122"/>
              </a:rPr>
              <a:t>Thank You for Your Attention</a:t>
            </a:r>
            <a:endParaRPr lang="en-US" altLang="zh-CN" sz="4800" dirty="0">
              <a:solidFill>
                <a:schemeClr val="bg1"/>
              </a:solidFill>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0"/>
            <a:ext cx="12198862" cy="6858000"/>
          </a:xfrm>
          <a:prstGeom prst="rect">
            <a:avLst/>
          </a:prstGeom>
          <a:solidFill>
            <a:srgbClr val="0D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The cultural values embodied in the novel</a:t>
            </a:r>
            <a:endParaRPr lang="zh-CN" altLang="en-US"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355" y="236220"/>
            <a:ext cx="5999480" cy="5665470"/>
          </a:xfrm>
          <a:prstGeom prst="rect">
            <a:avLst/>
          </a:prstGeom>
        </p:spPr>
      </p:pic>
      <p:sp>
        <p:nvSpPr>
          <p:cNvPr id="8" name="矩形: 圆角 27"/>
          <p:cNvSpPr/>
          <p:nvPr/>
        </p:nvSpPr>
        <p:spPr>
          <a:xfrm>
            <a:off x="1149985" y="2344420"/>
            <a:ext cx="2346325" cy="963295"/>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79525" y="2564765"/>
            <a:ext cx="2291715" cy="521970"/>
          </a:xfrm>
          <a:prstGeom prst="rect">
            <a:avLst/>
          </a:prstGeom>
          <a:noFill/>
        </p:spPr>
        <p:txBody>
          <a:bodyPr wrap="square" rtlCol="0">
            <a:spAutoFit/>
          </a:bodyPr>
          <a:lstStyle/>
          <a:p>
            <a:pPr algn="ctr"/>
            <a:r>
              <a:rPr lang="en-US" altLang="zh-CN" sz="2800" dirty="0">
                <a:solidFill>
                  <a:srgbClr val="11052A"/>
                </a:solidFill>
                <a:latin typeface="Arial" panose="020B0604020202020204" pitchFamily="34" charset="0"/>
                <a:ea typeface="印品黑体" panose="00000500000000000000" pitchFamily="2" charset="-122"/>
                <a:cs typeface="Arial" panose="020B0604020202020204" pitchFamily="34" charset="0"/>
              </a:rPr>
              <a:t>CONTENTS</a:t>
            </a:r>
            <a:endParaRPr lang="zh-CN" altLang="en-US" sz="2800" dirty="0">
              <a:solidFill>
                <a:srgbClr val="11052A"/>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32" name="组合 31"/>
          <p:cNvGrpSpPr/>
          <p:nvPr>
            <p:custDataLst>
              <p:tags r:id="rId2"/>
            </p:custDataLst>
          </p:nvPr>
        </p:nvGrpSpPr>
        <p:grpSpPr>
          <a:xfrm>
            <a:off x="5284572" y="1881433"/>
            <a:ext cx="403504" cy="463250"/>
            <a:chOff x="16552863" y="1290638"/>
            <a:chExt cx="1565275" cy="1797050"/>
          </a:xfrm>
          <a:solidFill>
            <a:srgbClr val="8284C8"/>
          </a:solidFill>
        </p:grpSpPr>
        <p:sp>
          <p:nvSpPr>
            <p:cNvPr id="15" name="Freeform 5"/>
            <p:cNvSpPr>
              <a:spLocks noEditPoints="1"/>
            </p:cNvSpPr>
            <p:nvPr>
              <p:custDataLst>
                <p:tags r:id="rId3"/>
              </p:custDataLst>
            </p:nvPr>
          </p:nvSpPr>
          <p:spPr bwMode="auto">
            <a:xfrm>
              <a:off x="16552863" y="1290638"/>
              <a:ext cx="1565275" cy="1797050"/>
            </a:xfrm>
            <a:custGeom>
              <a:avLst/>
              <a:gdLst>
                <a:gd name="T0" fmla="*/ 1658 w 2513"/>
                <a:gd name="T1" fmla="*/ 320 h 2902"/>
                <a:gd name="T2" fmla="*/ 1637 w 2513"/>
                <a:gd name="T3" fmla="*/ 314 h 2902"/>
                <a:gd name="T4" fmla="*/ 1256 w 2513"/>
                <a:gd name="T5" fmla="*/ 94 h 2902"/>
                <a:gd name="T6" fmla="*/ 875 w 2513"/>
                <a:gd name="T7" fmla="*/ 314 h 2902"/>
                <a:gd name="T8" fmla="*/ 819 w 2513"/>
                <a:gd name="T9" fmla="*/ 299 h 2902"/>
                <a:gd name="T10" fmla="*/ 815 w 2513"/>
                <a:gd name="T11" fmla="*/ 268 h 2902"/>
                <a:gd name="T12" fmla="*/ 834 w 2513"/>
                <a:gd name="T13" fmla="*/ 243 h 2902"/>
                <a:gd name="T14" fmla="*/ 1256 w 2513"/>
                <a:gd name="T15" fmla="*/ 0 h 2902"/>
                <a:gd name="T16" fmla="*/ 1678 w 2513"/>
                <a:gd name="T17" fmla="*/ 243 h 2902"/>
                <a:gd name="T18" fmla="*/ 1697 w 2513"/>
                <a:gd name="T19" fmla="*/ 289 h 2902"/>
                <a:gd name="T20" fmla="*/ 1658 w 2513"/>
                <a:gd name="T21" fmla="*/ 320 h 2902"/>
                <a:gd name="T22" fmla="*/ 1256 w 2513"/>
                <a:gd name="T23" fmla="*/ 2902 h 2902"/>
                <a:gd name="T24" fmla="*/ 834 w 2513"/>
                <a:gd name="T25" fmla="*/ 2659 h 2902"/>
                <a:gd name="T26" fmla="*/ 820 w 2513"/>
                <a:gd name="T27" fmla="*/ 2603 h 2902"/>
                <a:gd name="T28" fmla="*/ 875 w 2513"/>
                <a:gd name="T29" fmla="*/ 2588 h 2902"/>
                <a:gd name="T30" fmla="*/ 1256 w 2513"/>
                <a:gd name="T31" fmla="*/ 2807 h 2902"/>
                <a:gd name="T32" fmla="*/ 1637 w 2513"/>
                <a:gd name="T33" fmla="*/ 2588 h 2902"/>
                <a:gd name="T34" fmla="*/ 1693 w 2513"/>
                <a:gd name="T35" fmla="*/ 2603 h 2902"/>
                <a:gd name="T36" fmla="*/ 1678 w 2513"/>
                <a:gd name="T37" fmla="*/ 2659 h 2902"/>
                <a:gd name="T38" fmla="*/ 1256 w 2513"/>
                <a:gd name="T39" fmla="*/ 2902 h 2902"/>
                <a:gd name="T40" fmla="*/ 40 w 2513"/>
                <a:gd name="T41" fmla="*/ 1253 h 2902"/>
                <a:gd name="T42" fmla="*/ 12 w 2513"/>
                <a:gd name="T43" fmla="*/ 1241 h 2902"/>
                <a:gd name="T44" fmla="*/ 0 w 2513"/>
                <a:gd name="T45" fmla="*/ 1212 h 2902"/>
                <a:gd name="T46" fmla="*/ 0 w 2513"/>
                <a:gd name="T47" fmla="*/ 725 h 2902"/>
                <a:gd name="T48" fmla="*/ 421 w 2513"/>
                <a:gd name="T49" fmla="*/ 482 h 2902"/>
                <a:gd name="T50" fmla="*/ 477 w 2513"/>
                <a:gd name="T51" fmla="*/ 497 h 2902"/>
                <a:gd name="T52" fmla="*/ 462 w 2513"/>
                <a:gd name="T53" fmla="*/ 553 h 2902"/>
                <a:gd name="T54" fmla="*/ 82 w 2513"/>
                <a:gd name="T55" fmla="*/ 773 h 2902"/>
                <a:gd name="T56" fmla="*/ 81 w 2513"/>
                <a:gd name="T57" fmla="*/ 1213 h 2902"/>
                <a:gd name="T58" fmla="*/ 69 w 2513"/>
                <a:gd name="T59" fmla="*/ 1241 h 2902"/>
                <a:gd name="T60" fmla="*/ 40 w 2513"/>
                <a:gd name="T61" fmla="*/ 1253 h 2902"/>
                <a:gd name="T62" fmla="*/ 2071 w 2513"/>
                <a:gd name="T63" fmla="*/ 2426 h 2902"/>
                <a:gd name="T64" fmla="*/ 2031 w 2513"/>
                <a:gd name="T65" fmla="*/ 2395 h 2902"/>
                <a:gd name="T66" fmla="*/ 2050 w 2513"/>
                <a:gd name="T67" fmla="*/ 2349 h 2902"/>
                <a:gd name="T68" fmla="*/ 2431 w 2513"/>
                <a:gd name="T69" fmla="*/ 2129 h 2902"/>
                <a:gd name="T70" fmla="*/ 2431 w 2513"/>
                <a:gd name="T71" fmla="*/ 1689 h 2902"/>
                <a:gd name="T72" fmla="*/ 2472 w 2513"/>
                <a:gd name="T73" fmla="*/ 1648 h 2902"/>
                <a:gd name="T74" fmla="*/ 2513 w 2513"/>
                <a:gd name="T75" fmla="*/ 1689 h 2902"/>
                <a:gd name="T76" fmla="*/ 2513 w 2513"/>
                <a:gd name="T77" fmla="*/ 2176 h 2902"/>
                <a:gd name="T78" fmla="*/ 2091 w 2513"/>
                <a:gd name="T79" fmla="*/ 2420 h 2902"/>
                <a:gd name="T80" fmla="*/ 2071 w 2513"/>
                <a:gd name="T81" fmla="*/ 2426 h 2902"/>
                <a:gd name="T82" fmla="*/ 442 w 2513"/>
                <a:gd name="T83" fmla="*/ 2426 h 2902"/>
                <a:gd name="T84" fmla="*/ 421 w 2513"/>
                <a:gd name="T85" fmla="*/ 2420 h 2902"/>
                <a:gd name="T86" fmla="*/ 0 w 2513"/>
                <a:gd name="T87" fmla="*/ 2176 h 2902"/>
                <a:gd name="T88" fmla="*/ 0 w 2513"/>
                <a:gd name="T89" fmla="*/ 1689 h 2902"/>
                <a:gd name="T90" fmla="*/ 40 w 2513"/>
                <a:gd name="T91" fmla="*/ 1648 h 2902"/>
                <a:gd name="T92" fmla="*/ 81 w 2513"/>
                <a:gd name="T93" fmla="*/ 1689 h 2902"/>
                <a:gd name="T94" fmla="*/ 82 w 2513"/>
                <a:gd name="T95" fmla="*/ 2129 h 2902"/>
                <a:gd name="T96" fmla="*/ 462 w 2513"/>
                <a:gd name="T97" fmla="*/ 2349 h 2902"/>
                <a:gd name="T98" fmla="*/ 481 w 2513"/>
                <a:gd name="T99" fmla="*/ 2395 h 2902"/>
                <a:gd name="T100" fmla="*/ 442 w 2513"/>
                <a:gd name="T101" fmla="*/ 2426 h 2902"/>
                <a:gd name="T102" fmla="*/ 2472 w 2513"/>
                <a:gd name="T103" fmla="*/ 1253 h 2902"/>
                <a:gd name="T104" fmla="*/ 2431 w 2513"/>
                <a:gd name="T105" fmla="*/ 1212 h 2902"/>
                <a:gd name="T106" fmla="*/ 2431 w 2513"/>
                <a:gd name="T107" fmla="*/ 773 h 2902"/>
                <a:gd name="T108" fmla="*/ 2050 w 2513"/>
                <a:gd name="T109" fmla="*/ 553 h 2902"/>
                <a:gd name="T110" fmla="*/ 2035 w 2513"/>
                <a:gd name="T111" fmla="*/ 497 h 2902"/>
                <a:gd name="T112" fmla="*/ 2091 w 2513"/>
                <a:gd name="T113" fmla="*/ 482 h 2902"/>
                <a:gd name="T114" fmla="*/ 2513 w 2513"/>
                <a:gd name="T115" fmla="*/ 725 h 2902"/>
                <a:gd name="T116" fmla="*/ 2513 w 2513"/>
                <a:gd name="T117" fmla="*/ 1212 h 2902"/>
                <a:gd name="T118" fmla="*/ 2472 w 2513"/>
                <a:gd name="T119" fmla="*/ 1253 h 2902"/>
                <a:gd name="T120" fmla="*/ 2472 w 2513"/>
                <a:gd name="T121" fmla="*/ 1253 h 2902"/>
                <a:gd name="T122" fmla="*/ 2472 w 2513"/>
                <a:gd name="T123" fmla="*/ 1253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3" h="2902">
                  <a:moveTo>
                    <a:pt x="1658" y="320"/>
                  </a:moveTo>
                  <a:cubicBezTo>
                    <a:pt x="1650" y="320"/>
                    <a:pt x="1643" y="318"/>
                    <a:pt x="1637" y="314"/>
                  </a:cubicBezTo>
                  <a:cubicBezTo>
                    <a:pt x="1256" y="94"/>
                    <a:pt x="1256" y="94"/>
                    <a:pt x="1256" y="94"/>
                  </a:cubicBezTo>
                  <a:cubicBezTo>
                    <a:pt x="875" y="314"/>
                    <a:pt x="875" y="314"/>
                    <a:pt x="875" y="314"/>
                  </a:cubicBezTo>
                  <a:cubicBezTo>
                    <a:pt x="856" y="326"/>
                    <a:pt x="831" y="319"/>
                    <a:pt x="819" y="299"/>
                  </a:cubicBezTo>
                  <a:cubicBezTo>
                    <a:pt x="814" y="290"/>
                    <a:pt x="812" y="279"/>
                    <a:pt x="815" y="268"/>
                  </a:cubicBezTo>
                  <a:cubicBezTo>
                    <a:pt x="818" y="258"/>
                    <a:pt x="825" y="249"/>
                    <a:pt x="834" y="243"/>
                  </a:cubicBezTo>
                  <a:cubicBezTo>
                    <a:pt x="1256" y="0"/>
                    <a:pt x="1256" y="0"/>
                    <a:pt x="1256" y="0"/>
                  </a:cubicBezTo>
                  <a:cubicBezTo>
                    <a:pt x="1678" y="243"/>
                    <a:pt x="1678" y="243"/>
                    <a:pt x="1678" y="243"/>
                  </a:cubicBezTo>
                  <a:cubicBezTo>
                    <a:pt x="1694" y="253"/>
                    <a:pt x="1702" y="272"/>
                    <a:pt x="1697" y="289"/>
                  </a:cubicBezTo>
                  <a:cubicBezTo>
                    <a:pt x="1692" y="307"/>
                    <a:pt x="1676" y="320"/>
                    <a:pt x="1658" y="320"/>
                  </a:cubicBezTo>
                  <a:close/>
                  <a:moveTo>
                    <a:pt x="1256" y="2902"/>
                  </a:moveTo>
                  <a:cubicBezTo>
                    <a:pt x="834" y="2659"/>
                    <a:pt x="834" y="2659"/>
                    <a:pt x="834" y="2659"/>
                  </a:cubicBezTo>
                  <a:cubicBezTo>
                    <a:pt x="815" y="2647"/>
                    <a:pt x="808" y="2622"/>
                    <a:pt x="820" y="2603"/>
                  </a:cubicBezTo>
                  <a:cubicBezTo>
                    <a:pt x="831" y="2583"/>
                    <a:pt x="856" y="2576"/>
                    <a:pt x="875" y="2588"/>
                  </a:cubicBezTo>
                  <a:cubicBezTo>
                    <a:pt x="1256" y="2807"/>
                    <a:pt x="1256" y="2807"/>
                    <a:pt x="1256" y="2807"/>
                  </a:cubicBezTo>
                  <a:cubicBezTo>
                    <a:pt x="1637" y="2588"/>
                    <a:pt x="1637" y="2588"/>
                    <a:pt x="1637" y="2588"/>
                  </a:cubicBezTo>
                  <a:cubicBezTo>
                    <a:pt x="1657" y="2576"/>
                    <a:pt x="1682" y="2583"/>
                    <a:pt x="1693" y="2603"/>
                  </a:cubicBezTo>
                  <a:cubicBezTo>
                    <a:pt x="1704" y="2622"/>
                    <a:pt x="1698" y="2647"/>
                    <a:pt x="1678" y="2659"/>
                  </a:cubicBezTo>
                  <a:lnTo>
                    <a:pt x="1256" y="2902"/>
                  </a:lnTo>
                  <a:close/>
                  <a:moveTo>
                    <a:pt x="40" y="1253"/>
                  </a:moveTo>
                  <a:cubicBezTo>
                    <a:pt x="30" y="1253"/>
                    <a:pt x="19" y="1249"/>
                    <a:pt x="12" y="1241"/>
                  </a:cubicBezTo>
                  <a:cubicBezTo>
                    <a:pt x="4" y="1234"/>
                    <a:pt x="0" y="1223"/>
                    <a:pt x="0" y="1212"/>
                  </a:cubicBezTo>
                  <a:cubicBezTo>
                    <a:pt x="0" y="725"/>
                    <a:pt x="0" y="725"/>
                    <a:pt x="0" y="725"/>
                  </a:cubicBezTo>
                  <a:cubicBezTo>
                    <a:pt x="421" y="482"/>
                    <a:pt x="421" y="482"/>
                    <a:pt x="421" y="482"/>
                  </a:cubicBezTo>
                  <a:cubicBezTo>
                    <a:pt x="441" y="470"/>
                    <a:pt x="466" y="477"/>
                    <a:pt x="477" y="497"/>
                  </a:cubicBezTo>
                  <a:cubicBezTo>
                    <a:pt x="489" y="516"/>
                    <a:pt x="482" y="541"/>
                    <a:pt x="462" y="553"/>
                  </a:cubicBezTo>
                  <a:cubicBezTo>
                    <a:pt x="82" y="773"/>
                    <a:pt x="82" y="773"/>
                    <a:pt x="82" y="773"/>
                  </a:cubicBezTo>
                  <a:cubicBezTo>
                    <a:pt x="81" y="1213"/>
                    <a:pt x="81" y="1213"/>
                    <a:pt x="81" y="1213"/>
                  </a:cubicBezTo>
                  <a:cubicBezTo>
                    <a:pt x="81" y="1223"/>
                    <a:pt x="77" y="1234"/>
                    <a:pt x="69" y="1241"/>
                  </a:cubicBezTo>
                  <a:cubicBezTo>
                    <a:pt x="62" y="1249"/>
                    <a:pt x="51" y="1253"/>
                    <a:pt x="40" y="1253"/>
                  </a:cubicBezTo>
                  <a:close/>
                  <a:moveTo>
                    <a:pt x="2071" y="2426"/>
                  </a:moveTo>
                  <a:cubicBezTo>
                    <a:pt x="2052" y="2426"/>
                    <a:pt x="2036" y="2413"/>
                    <a:pt x="2031" y="2395"/>
                  </a:cubicBezTo>
                  <a:cubicBezTo>
                    <a:pt x="2026" y="2377"/>
                    <a:pt x="2034" y="2358"/>
                    <a:pt x="2050" y="2349"/>
                  </a:cubicBezTo>
                  <a:cubicBezTo>
                    <a:pt x="2431" y="2129"/>
                    <a:pt x="2431" y="2129"/>
                    <a:pt x="2431" y="2129"/>
                  </a:cubicBezTo>
                  <a:cubicBezTo>
                    <a:pt x="2431" y="1689"/>
                    <a:pt x="2431" y="1689"/>
                    <a:pt x="2431" y="1689"/>
                  </a:cubicBezTo>
                  <a:cubicBezTo>
                    <a:pt x="2431" y="1667"/>
                    <a:pt x="2449" y="1648"/>
                    <a:pt x="2472" y="1648"/>
                  </a:cubicBezTo>
                  <a:cubicBezTo>
                    <a:pt x="2495" y="1648"/>
                    <a:pt x="2513" y="1667"/>
                    <a:pt x="2513" y="1689"/>
                  </a:cubicBezTo>
                  <a:cubicBezTo>
                    <a:pt x="2513" y="2176"/>
                    <a:pt x="2513" y="2176"/>
                    <a:pt x="2513" y="2176"/>
                  </a:cubicBezTo>
                  <a:cubicBezTo>
                    <a:pt x="2091" y="2420"/>
                    <a:pt x="2091" y="2420"/>
                    <a:pt x="2091" y="2420"/>
                  </a:cubicBezTo>
                  <a:cubicBezTo>
                    <a:pt x="2085" y="2424"/>
                    <a:pt x="2078" y="2426"/>
                    <a:pt x="2071" y="2426"/>
                  </a:cubicBezTo>
                  <a:close/>
                  <a:moveTo>
                    <a:pt x="442" y="2426"/>
                  </a:moveTo>
                  <a:cubicBezTo>
                    <a:pt x="435" y="2426"/>
                    <a:pt x="428" y="2424"/>
                    <a:pt x="421" y="2420"/>
                  </a:cubicBezTo>
                  <a:cubicBezTo>
                    <a:pt x="0" y="2176"/>
                    <a:pt x="0" y="2176"/>
                    <a:pt x="0" y="2176"/>
                  </a:cubicBezTo>
                  <a:cubicBezTo>
                    <a:pt x="0" y="1689"/>
                    <a:pt x="0" y="1689"/>
                    <a:pt x="0" y="1689"/>
                  </a:cubicBezTo>
                  <a:cubicBezTo>
                    <a:pt x="0" y="1667"/>
                    <a:pt x="18" y="1648"/>
                    <a:pt x="40" y="1648"/>
                  </a:cubicBezTo>
                  <a:cubicBezTo>
                    <a:pt x="63" y="1648"/>
                    <a:pt x="81" y="1667"/>
                    <a:pt x="81" y="1689"/>
                  </a:cubicBezTo>
                  <a:cubicBezTo>
                    <a:pt x="82" y="2129"/>
                    <a:pt x="82" y="2129"/>
                    <a:pt x="82" y="2129"/>
                  </a:cubicBezTo>
                  <a:cubicBezTo>
                    <a:pt x="462" y="2349"/>
                    <a:pt x="462" y="2349"/>
                    <a:pt x="462" y="2349"/>
                  </a:cubicBezTo>
                  <a:cubicBezTo>
                    <a:pt x="478" y="2358"/>
                    <a:pt x="486" y="2377"/>
                    <a:pt x="481" y="2395"/>
                  </a:cubicBezTo>
                  <a:cubicBezTo>
                    <a:pt x="477" y="2413"/>
                    <a:pt x="460" y="2426"/>
                    <a:pt x="442" y="2426"/>
                  </a:cubicBezTo>
                  <a:close/>
                  <a:moveTo>
                    <a:pt x="2472" y="1253"/>
                  </a:moveTo>
                  <a:cubicBezTo>
                    <a:pt x="2449" y="1253"/>
                    <a:pt x="2431" y="1235"/>
                    <a:pt x="2431" y="1212"/>
                  </a:cubicBezTo>
                  <a:cubicBezTo>
                    <a:pt x="2431" y="773"/>
                    <a:pt x="2431" y="773"/>
                    <a:pt x="2431" y="773"/>
                  </a:cubicBezTo>
                  <a:cubicBezTo>
                    <a:pt x="2050" y="553"/>
                    <a:pt x="2050" y="553"/>
                    <a:pt x="2050" y="553"/>
                  </a:cubicBezTo>
                  <a:cubicBezTo>
                    <a:pt x="2031" y="541"/>
                    <a:pt x="2024" y="516"/>
                    <a:pt x="2035" y="497"/>
                  </a:cubicBezTo>
                  <a:cubicBezTo>
                    <a:pt x="2047" y="477"/>
                    <a:pt x="2072" y="471"/>
                    <a:pt x="2091" y="482"/>
                  </a:cubicBezTo>
                  <a:cubicBezTo>
                    <a:pt x="2513" y="725"/>
                    <a:pt x="2513" y="725"/>
                    <a:pt x="2513" y="725"/>
                  </a:cubicBezTo>
                  <a:cubicBezTo>
                    <a:pt x="2513" y="1212"/>
                    <a:pt x="2513" y="1212"/>
                    <a:pt x="2513" y="1212"/>
                  </a:cubicBezTo>
                  <a:cubicBezTo>
                    <a:pt x="2513" y="1235"/>
                    <a:pt x="2495" y="1253"/>
                    <a:pt x="2472" y="1253"/>
                  </a:cubicBezTo>
                  <a:close/>
                  <a:moveTo>
                    <a:pt x="2472" y="1253"/>
                  </a:moveTo>
                  <a:cubicBezTo>
                    <a:pt x="2472" y="1253"/>
                    <a:pt x="2472" y="1253"/>
                    <a:pt x="2472" y="1253"/>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6"/>
            <p:cNvSpPr>
              <a:spLocks noEditPoints="1"/>
            </p:cNvSpPr>
            <p:nvPr>
              <p:custDataLst>
                <p:tags r:id="rId4"/>
              </p:custDataLst>
            </p:nvPr>
          </p:nvSpPr>
          <p:spPr bwMode="auto">
            <a:xfrm>
              <a:off x="16954500" y="1998663"/>
              <a:ext cx="166687" cy="503238"/>
            </a:xfrm>
            <a:custGeom>
              <a:avLst/>
              <a:gdLst>
                <a:gd name="T0" fmla="*/ 266 w 267"/>
                <a:gd name="T1" fmla="*/ 521 h 813"/>
                <a:gd name="T2" fmla="*/ 266 w 267"/>
                <a:gd name="T3" fmla="*/ 802 h 813"/>
                <a:gd name="T4" fmla="*/ 260 w 267"/>
                <a:gd name="T5" fmla="*/ 811 h 813"/>
                <a:gd name="T6" fmla="*/ 250 w 267"/>
                <a:gd name="T7" fmla="*/ 811 h 813"/>
                <a:gd name="T8" fmla="*/ 5 w 267"/>
                <a:gd name="T9" fmla="*/ 670 h 813"/>
                <a:gd name="T10" fmla="*/ 0 w 267"/>
                <a:gd name="T11" fmla="*/ 661 h 813"/>
                <a:gd name="T12" fmla="*/ 1 w 267"/>
                <a:gd name="T13" fmla="*/ 379 h 813"/>
                <a:gd name="T14" fmla="*/ 16 w 267"/>
                <a:gd name="T15" fmla="*/ 370 h 813"/>
                <a:gd name="T16" fmla="*/ 261 w 267"/>
                <a:gd name="T17" fmla="*/ 512 h 813"/>
                <a:gd name="T18" fmla="*/ 266 w 267"/>
                <a:gd name="T19" fmla="*/ 521 h 813"/>
                <a:gd name="T20" fmla="*/ 267 w 267"/>
                <a:gd name="T21" fmla="*/ 155 h 813"/>
                <a:gd name="T22" fmla="*/ 267 w 267"/>
                <a:gd name="T23" fmla="*/ 436 h 813"/>
                <a:gd name="T24" fmla="*/ 261 w 267"/>
                <a:gd name="T25" fmla="*/ 445 h 813"/>
                <a:gd name="T26" fmla="*/ 251 w 267"/>
                <a:gd name="T27" fmla="*/ 445 h 813"/>
                <a:gd name="T28" fmla="*/ 6 w 267"/>
                <a:gd name="T29" fmla="*/ 304 h 813"/>
                <a:gd name="T30" fmla="*/ 1 w 267"/>
                <a:gd name="T31" fmla="*/ 295 h 813"/>
                <a:gd name="T32" fmla="*/ 2 w 267"/>
                <a:gd name="T33" fmla="*/ 13 h 813"/>
                <a:gd name="T34" fmla="*/ 17 w 267"/>
                <a:gd name="T35" fmla="*/ 4 h 813"/>
                <a:gd name="T36" fmla="*/ 262 w 267"/>
                <a:gd name="T37" fmla="*/ 146 h 813"/>
                <a:gd name="T38" fmla="*/ 267 w 267"/>
                <a:gd name="T39" fmla="*/ 155 h 813"/>
                <a:gd name="T40" fmla="*/ 267 w 267"/>
                <a:gd name="T41" fmla="*/ 155 h 813"/>
                <a:gd name="T42" fmla="*/ 267 w 267"/>
                <a:gd name="T43" fmla="*/ 15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813">
                  <a:moveTo>
                    <a:pt x="266" y="521"/>
                  </a:moveTo>
                  <a:cubicBezTo>
                    <a:pt x="266" y="802"/>
                    <a:pt x="266" y="802"/>
                    <a:pt x="266" y="802"/>
                  </a:cubicBezTo>
                  <a:cubicBezTo>
                    <a:pt x="266" y="806"/>
                    <a:pt x="264" y="809"/>
                    <a:pt x="260" y="811"/>
                  </a:cubicBezTo>
                  <a:cubicBezTo>
                    <a:pt x="257" y="813"/>
                    <a:pt x="253" y="813"/>
                    <a:pt x="250" y="811"/>
                  </a:cubicBezTo>
                  <a:cubicBezTo>
                    <a:pt x="5" y="670"/>
                    <a:pt x="5" y="670"/>
                    <a:pt x="5" y="670"/>
                  </a:cubicBezTo>
                  <a:cubicBezTo>
                    <a:pt x="2" y="668"/>
                    <a:pt x="0" y="664"/>
                    <a:pt x="0" y="661"/>
                  </a:cubicBezTo>
                  <a:cubicBezTo>
                    <a:pt x="1" y="379"/>
                    <a:pt x="1" y="379"/>
                    <a:pt x="1" y="379"/>
                  </a:cubicBezTo>
                  <a:cubicBezTo>
                    <a:pt x="1" y="371"/>
                    <a:pt x="9" y="367"/>
                    <a:pt x="16" y="370"/>
                  </a:cubicBezTo>
                  <a:cubicBezTo>
                    <a:pt x="261" y="512"/>
                    <a:pt x="261" y="512"/>
                    <a:pt x="261" y="512"/>
                  </a:cubicBezTo>
                  <a:cubicBezTo>
                    <a:pt x="264" y="514"/>
                    <a:pt x="266" y="517"/>
                    <a:pt x="266" y="521"/>
                  </a:cubicBezTo>
                  <a:close/>
                  <a:moveTo>
                    <a:pt x="267" y="155"/>
                  </a:moveTo>
                  <a:cubicBezTo>
                    <a:pt x="267" y="436"/>
                    <a:pt x="267" y="436"/>
                    <a:pt x="267" y="436"/>
                  </a:cubicBezTo>
                  <a:cubicBezTo>
                    <a:pt x="267" y="440"/>
                    <a:pt x="265" y="443"/>
                    <a:pt x="261" y="445"/>
                  </a:cubicBezTo>
                  <a:cubicBezTo>
                    <a:pt x="258" y="447"/>
                    <a:pt x="254" y="447"/>
                    <a:pt x="251" y="445"/>
                  </a:cubicBezTo>
                  <a:cubicBezTo>
                    <a:pt x="6" y="304"/>
                    <a:pt x="6" y="304"/>
                    <a:pt x="6" y="304"/>
                  </a:cubicBezTo>
                  <a:cubicBezTo>
                    <a:pt x="3" y="302"/>
                    <a:pt x="1" y="298"/>
                    <a:pt x="1" y="295"/>
                  </a:cubicBezTo>
                  <a:cubicBezTo>
                    <a:pt x="2" y="13"/>
                    <a:pt x="2" y="13"/>
                    <a:pt x="2" y="13"/>
                  </a:cubicBezTo>
                  <a:cubicBezTo>
                    <a:pt x="2"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7"/>
            <p:cNvSpPr>
              <a:spLocks noEditPoints="1"/>
            </p:cNvSpPr>
            <p:nvPr>
              <p:custDataLst>
                <p:tags r:id="rId5"/>
              </p:custDataLst>
            </p:nvPr>
          </p:nvSpPr>
          <p:spPr bwMode="auto">
            <a:xfrm>
              <a:off x="17152938" y="2338388"/>
              <a:ext cx="165100" cy="277813"/>
            </a:xfrm>
            <a:custGeom>
              <a:avLst/>
              <a:gdLst>
                <a:gd name="T0" fmla="*/ 267 w 267"/>
                <a:gd name="T1" fmla="*/ 155 h 447"/>
                <a:gd name="T2" fmla="*/ 266 w 267"/>
                <a:gd name="T3" fmla="*/ 436 h 447"/>
                <a:gd name="T4" fmla="*/ 261 w 267"/>
                <a:gd name="T5" fmla="*/ 445 h 447"/>
                <a:gd name="T6" fmla="*/ 251 w 267"/>
                <a:gd name="T7" fmla="*/ 445 h 447"/>
                <a:gd name="T8" fmla="*/ 6 w 267"/>
                <a:gd name="T9" fmla="*/ 304 h 447"/>
                <a:gd name="T10" fmla="*/ 0 w 267"/>
                <a:gd name="T11" fmla="*/ 295 h 447"/>
                <a:gd name="T12" fmla="*/ 1 w 267"/>
                <a:gd name="T13" fmla="*/ 13 h 447"/>
                <a:gd name="T14" fmla="*/ 17 w 267"/>
                <a:gd name="T15" fmla="*/ 4 h 447"/>
                <a:gd name="T16" fmla="*/ 262 w 267"/>
                <a:gd name="T17" fmla="*/ 146 h 447"/>
                <a:gd name="T18" fmla="*/ 267 w 267"/>
                <a:gd name="T19" fmla="*/ 155 h 447"/>
                <a:gd name="T20" fmla="*/ 267 w 267"/>
                <a:gd name="T21" fmla="*/ 155 h 447"/>
                <a:gd name="T22" fmla="*/ 267 w 267"/>
                <a:gd name="T23" fmla="*/ 1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7">
                  <a:moveTo>
                    <a:pt x="267" y="155"/>
                  </a:moveTo>
                  <a:cubicBezTo>
                    <a:pt x="266" y="436"/>
                    <a:pt x="266" y="436"/>
                    <a:pt x="266" y="436"/>
                  </a:cubicBezTo>
                  <a:cubicBezTo>
                    <a:pt x="266" y="440"/>
                    <a:pt x="264" y="443"/>
                    <a:pt x="261" y="445"/>
                  </a:cubicBezTo>
                  <a:cubicBezTo>
                    <a:pt x="258" y="447"/>
                    <a:pt x="254" y="447"/>
                    <a:pt x="251" y="445"/>
                  </a:cubicBezTo>
                  <a:cubicBezTo>
                    <a:pt x="6" y="304"/>
                    <a:pt x="6" y="304"/>
                    <a:pt x="6" y="304"/>
                  </a:cubicBezTo>
                  <a:cubicBezTo>
                    <a:pt x="2" y="302"/>
                    <a:pt x="0" y="298"/>
                    <a:pt x="0" y="295"/>
                  </a:cubicBezTo>
                  <a:cubicBezTo>
                    <a:pt x="1" y="13"/>
                    <a:pt x="1" y="13"/>
                    <a:pt x="1" y="13"/>
                  </a:cubicBezTo>
                  <a:cubicBezTo>
                    <a:pt x="1"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8"/>
            <p:cNvSpPr>
              <a:spLocks noEditPoints="1"/>
            </p:cNvSpPr>
            <p:nvPr>
              <p:custDataLst>
                <p:tags r:id="rId6"/>
              </p:custDataLst>
            </p:nvPr>
          </p:nvSpPr>
          <p:spPr bwMode="auto">
            <a:xfrm>
              <a:off x="17549813" y="2000251"/>
              <a:ext cx="166687" cy="503238"/>
            </a:xfrm>
            <a:custGeom>
              <a:avLst/>
              <a:gdLst>
                <a:gd name="T0" fmla="*/ 1 w 268"/>
                <a:gd name="T1" fmla="*/ 519 h 813"/>
                <a:gd name="T2" fmla="*/ 2 w 268"/>
                <a:gd name="T3" fmla="*/ 800 h 813"/>
                <a:gd name="T4" fmla="*/ 17 w 268"/>
                <a:gd name="T5" fmla="*/ 809 h 813"/>
                <a:gd name="T6" fmla="*/ 262 w 268"/>
                <a:gd name="T7" fmla="*/ 668 h 813"/>
                <a:gd name="T8" fmla="*/ 268 w 268"/>
                <a:gd name="T9" fmla="*/ 659 h 813"/>
                <a:gd name="T10" fmla="*/ 267 w 268"/>
                <a:gd name="T11" fmla="*/ 377 h 813"/>
                <a:gd name="T12" fmla="*/ 262 w 268"/>
                <a:gd name="T13" fmla="*/ 368 h 813"/>
                <a:gd name="T14" fmla="*/ 251 w 268"/>
                <a:gd name="T15" fmla="*/ 368 h 813"/>
                <a:gd name="T16" fmla="*/ 6 w 268"/>
                <a:gd name="T17" fmla="*/ 510 h 813"/>
                <a:gd name="T18" fmla="*/ 1 w 268"/>
                <a:gd name="T19" fmla="*/ 519 h 813"/>
                <a:gd name="T20" fmla="*/ 0 w 268"/>
                <a:gd name="T21" fmla="*/ 153 h 813"/>
                <a:gd name="T22" fmla="*/ 1 w 268"/>
                <a:gd name="T23" fmla="*/ 434 h 813"/>
                <a:gd name="T24" fmla="*/ 16 w 268"/>
                <a:gd name="T25" fmla="*/ 443 h 813"/>
                <a:gd name="T26" fmla="*/ 261 w 268"/>
                <a:gd name="T27" fmla="*/ 302 h 813"/>
                <a:gd name="T28" fmla="*/ 267 w 268"/>
                <a:gd name="T29" fmla="*/ 293 h 813"/>
                <a:gd name="T30" fmla="*/ 266 w 268"/>
                <a:gd name="T31" fmla="*/ 11 h 813"/>
                <a:gd name="T32" fmla="*/ 261 w 268"/>
                <a:gd name="T33" fmla="*/ 2 h 813"/>
                <a:gd name="T34" fmla="*/ 250 w 268"/>
                <a:gd name="T35" fmla="*/ 2 h 813"/>
                <a:gd name="T36" fmla="*/ 5 w 268"/>
                <a:gd name="T37" fmla="*/ 144 h 813"/>
                <a:gd name="T38" fmla="*/ 0 w 268"/>
                <a:gd name="T39" fmla="*/ 153 h 813"/>
                <a:gd name="T40" fmla="*/ 0 w 268"/>
                <a:gd name="T41" fmla="*/ 153 h 813"/>
                <a:gd name="T42" fmla="*/ 0 w 268"/>
                <a:gd name="T43" fmla="*/ 15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813">
                  <a:moveTo>
                    <a:pt x="1" y="519"/>
                  </a:moveTo>
                  <a:cubicBezTo>
                    <a:pt x="2" y="800"/>
                    <a:pt x="2" y="800"/>
                    <a:pt x="2" y="800"/>
                  </a:cubicBezTo>
                  <a:cubicBezTo>
                    <a:pt x="2" y="808"/>
                    <a:pt x="11" y="813"/>
                    <a:pt x="17" y="809"/>
                  </a:cubicBezTo>
                  <a:cubicBezTo>
                    <a:pt x="262" y="668"/>
                    <a:pt x="262" y="668"/>
                    <a:pt x="262" y="668"/>
                  </a:cubicBezTo>
                  <a:cubicBezTo>
                    <a:pt x="266" y="666"/>
                    <a:pt x="268" y="662"/>
                    <a:pt x="268" y="659"/>
                  </a:cubicBezTo>
                  <a:cubicBezTo>
                    <a:pt x="267" y="377"/>
                    <a:pt x="267" y="377"/>
                    <a:pt x="267" y="377"/>
                  </a:cubicBezTo>
                  <a:cubicBezTo>
                    <a:pt x="267" y="374"/>
                    <a:pt x="265" y="370"/>
                    <a:pt x="262" y="368"/>
                  </a:cubicBezTo>
                  <a:cubicBezTo>
                    <a:pt x="258" y="367"/>
                    <a:pt x="255" y="367"/>
                    <a:pt x="251" y="368"/>
                  </a:cubicBezTo>
                  <a:cubicBezTo>
                    <a:pt x="6" y="510"/>
                    <a:pt x="6" y="510"/>
                    <a:pt x="6" y="510"/>
                  </a:cubicBezTo>
                  <a:cubicBezTo>
                    <a:pt x="3" y="512"/>
                    <a:pt x="1" y="515"/>
                    <a:pt x="1" y="519"/>
                  </a:cubicBezTo>
                  <a:close/>
                  <a:moveTo>
                    <a:pt x="0" y="153"/>
                  </a:moveTo>
                  <a:cubicBezTo>
                    <a:pt x="1" y="434"/>
                    <a:pt x="1" y="434"/>
                    <a:pt x="1" y="434"/>
                  </a:cubicBezTo>
                  <a:cubicBezTo>
                    <a:pt x="1" y="442"/>
                    <a:pt x="10" y="447"/>
                    <a:pt x="16" y="443"/>
                  </a:cubicBezTo>
                  <a:cubicBezTo>
                    <a:pt x="261" y="302"/>
                    <a:pt x="261" y="302"/>
                    <a:pt x="261" y="302"/>
                  </a:cubicBezTo>
                  <a:cubicBezTo>
                    <a:pt x="265" y="300"/>
                    <a:pt x="267" y="296"/>
                    <a:pt x="267" y="293"/>
                  </a:cubicBezTo>
                  <a:cubicBezTo>
                    <a:pt x="266" y="11"/>
                    <a:pt x="266" y="11"/>
                    <a:pt x="266" y="11"/>
                  </a:cubicBezTo>
                  <a:cubicBezTo>
                    <a:pt x="266" y="8"/>
                    <a:pt x="264" y="4"/>
                    <a:pt x="261" y="2"/>
                  </a:cubicBezTo>
                  <a:cubicBezTo>
                    <a:pt x="257" y="0"/>
                    <a:pt x="254" y="0"/>
                    <a:pt x="250" y="2"/>
                  </a:cubicBezTo>
                  <a:cubicBezTo>
                    <a:pt x="5" y="144"/>
                    <a:pt x="5" y="144"/>
                    <a:pt x="5" y="144"/>
                  </a:cubicBezTo>
                  <a:cubicBezTo>
                    <a:pt x="2" y="146"/>
                    <a:pt x="0" y="149"/>
                    <a:pt x="0" y="153"/>
                  </a:cubicBezTo>
                  <a:close/>
                  <a:moveTo>
                    <a:pt x="0" y="153"/>
                  </a:moveTo>
                  <a:cubicBezTo>
                    <a:pt x="0" y="153"/>
                    <a:pt x="0" y="153"/>
                    <a:pt x="0" y="153"/>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19" name="Freeform 9"/>
            <p:cNvSpPr>
              <a:spLocks noEditPoints="1"/>
            </p:cNvSpPr>
            <p:nvPr>
              <p:custDataLst>
                <p:tags r:id="rId7"/>
              </p:custDataLst>
            </p:nvPr>
          </p:nvSpPr>
          <p:spPr bwMode="auto">
            <a:xfrm>
              <a:off x="17352963" y="2341563"/>
              <a:ext cx="165100" cy="276225"/>
            </a:xfrm>
            <a:custGeom>
              <a:avLst/>
              <a:gdLst>
                <a:gd name="T0" fmla="*/ 0 w 266"/>
                <a:gd name="T1" fmla="*/ 152 h 446"/>
                <a:gd name="T2" fmla="*/ 0 w 266"/>
                <a:gd name="T3" fmla="*/ 433 h 446"/>
                <a:gd name="T4" fmla="*/ 16 w 266"/>
                <a:gd name="T5" fmla="*/ 442 h 446"/>
                <a:gd name="T6" fmla="*/ 261 w 266"/>
                <a:gd name="T7" fmla="*/ 301 h 446"/>
                <a:gd name="T8" fmla="*/ 266 w 266"/>
                <a:gd name="T9" fmla="*/ 292 h 446"/>
                <a:gd name="T10" fmla="*/ 265 w 266"/>
                <a:gd name="T11" fmla="*/ 10 h 446"/>
                <a:gd name="T12" fmla="*/ 260 w 266"/>
                <a:gd name="T13" fmla="*/ 1 h 446"/>
                <a:gd name="T14" fmla="*/ 250 w 266"/>
                <a:gd name="T15" fmla="*/ 1 h 446"/>
                <a:gd name="T16" fmla="*/ 5 w 266"/>
                <a:gd name="T17" fmla="*/ 143 h 446"/>
                <a:gd name="T18" fmla="*/ 0 w 266"/>
                <a:gd name="T19" fmla="*/ 152 h 446"/>
                <a:gd name="T20" fmla="*/ 0 w 266"/>
                <a:gd name="T21" fmla="*/ 152 h 446"/>
                <a:gd name="T22" fmla="*/ 0 w 266"/>
                <a:gd name="T23" fmla="*/ 15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446">
                  <a:moveTo>
                    <a:pt x="0" y="152"/>
                  </a:moveTo>
                  <a:cubicBezTo>
                    <a:pt x="0" y="433"/>
                    <a:pt x="0" y="433"/>
                    <a:pt x="0" y="433"/>
                  </a:cubicBezTo>
                  <a:cubicBezTo>
                    <a:pt x="0" y="441"/>
                    <a:pt x="9" y="446"/>
                    <a:pt x="16" y="442"/>
                  </a:cubicBezTo>
                  <a:cubicBezTo>
                    <a:pt x="261" y="301"/>
                    <a:pt x="261" y="301"/>
                    <a:pt x="261" y="301"/>
                  </a:cubicBezTo>
                  <a:cubicBezTo>
                    <a:pt x="264" y="299"/>
                    <a:pt x="266" y="295"/>
                    <a:pt x="266" y="292"/>
                  </a:cubicBezTo>
                  <a:cubicBezTo>
                    <a:pt x="265" y="10"/>
                    <a:pt x="265" y="10"/>
                    <a:pt x="265" y="10"/>
                  </a:cubicBezTo>
                  <a:cubicBezTo>
                    <a:pt x="265" y="7"/>
                    <a:pt x="263" y="3"/>
                    <a:pt x="260" y="1"/>
                  </a:cubicBezTo>
                  <a:cubicBezTo>
                    <a:pt x="257" y="0"/>
                    <a:pt x="253" y="0"/>
                    <a:pt x="250" y="1"/>
                  </a:cubicBezTo>
                  <a:cubicBezTo>
                    <a:pt x="5" y="143"/>
                    <a:pt x="5" y="143"/>
                    <a:pt x="5" y="143"/>
                  </a:cubicBezTo>
                  <a:cubicBezTo>
                    <a:pt x="2" y="145"/>
                    <a:pt x="0" y="148"/>
                    <a:pt x="0" y="152"/>
                  </a:cubicBezTo>
                  <a:close/>
                  <a:moveTo>
                    <a:pt x="0" y="152"/>
                  </a:moveTo>
                  <a:cubicBezTo>
                    <a:pt x="0" y="152"/>
                    <a:pt x="0" y="152"/>
                    <a:pt x="0" y="152"/>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0"/>
            <p:cNvSpPr>
              <a:spLocks noEditPoints="1"/>
            </p:cNvSpPr>
            <p:nvPr>
              <p:custDataLst>
                <p:tags r:id="rId8"/>
              </p:custDataLst>
            </p:nvPr>
          </p:nvSpPr>
          <p:spPr bwMode="auto">
            <a:xfrm>
              <a:off x="17176750" y="1760538"/>
              <a:ext cx="317500" cy="187325"/>
            </a:xfrm>
            <a:custGeom>
              <a:avLst/>
              <a:gdLst>
                <a:gd name="T0" fmla="*/ 261 w 509"/>
                <a:gd name="T1" fmla="*/ 303 h 304"/>
                <a:gd name="T2" fmla="*/ 504 w 509"/>
                <a:gd name="T3" fmla="*/ 161 h 304"/>
                <a:gd name="T4" fmla="*/ 509 w 509"/>
                <a:gd name="T5" fmla="*/ 152 h 304"/>
                <a:gd name="T6" fmla="*/ 504 w 509"/>
                <a:gd name="T7" fmla="*/ 143 h 304"/>
                <a:gd name="T8" fmla="*/ 259 w 509"/>
                <a:gd name="T9" fmla="*/ 2 h 304"/>
                <a:gd name="T10" fmla="*/ 249 w 509"/>
                <a:gd name="T11" fmla="*/ 2 h 304"/>
                <a:gd name="T12" fmla="*/ 5 w 509"/>
                <a:gd name="T13" fmla="*/ 143 h 304"/>
                <a:gd name="T14" fmla="*/ 0 w 509"/>
                <a:gd name="T15" fmla="*/ 152 h 304"/>
                <a:gd name="T16" fmla="*/ 5 w 509"/>
                <a:gd name="T17" fmla="*/ 161 h 304"/>
                <a:gd name="T18" fmla="*/ 250 w 509"/>
                <a:gd name="T19" fmla="*/ 303 h 304"/>
                <a:gd name="T20" fmla="*/ 261 w 509"/>
                <a:gd name="T21" fmla="*/ 303 h 304"/>
                <a:gd name="T22" fmla="*/ 261 w 509"/>
                <a:gd name="T23" fmla="*/ 303 h 304"/>
                <a:gd name="T24" fmla="*/ 261 w 509"/>
                <a:gd name="T25"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304">
                  <a:moveTo>
                    <a:pt x="261" y="303"/>
                  </a:moveTo>
                  <a:cubicBezTo>
                    <a:pt x="504" y="161"/>
                    <a:pt x="504" y="161"/>
                    <a:pt x="504" y="161"/>
                  </a:cubicBezTo>
                  <a:cubicBezTo>
                    <a:pt x="507" y="159"/>
                    <a:pt x="509" y="156"/>
                    <a:pt x="509" y="152"/>
                  </a:cubicBezTo>
                  <a:cubicBezTo>
                    <a:pt x="509" y="149"/>
                    <a:pt x="507" y="145"/>
                    <a:pt x="504" y="143"/>
                  </a:cubicBezTo>
                  <a:cubicBezTo>
                    <a:pt x="259" y="2"/>
                    <a:pt x="259" y="2"/>
                    <a:pt x="259" y="2"/>
                  </a:cubicBezTo>
                  <a:cubicBezTo>
                    <a:pt x="256" y="0"/>
                    <a:pt x="252" y="0"/>
                    <a:pt x="249" y="2"/>
                  </a:cubicBezTo>
                  <a:cubicBezTo>
                    <a:pt x="5" y="143"/>
                    <a:pt x="5" y="143"/>
                    <a:pt x="5" y="143"/>
                  </a:cubicBezTo>
                  <a:cubicBezTo>
                    <a:pt x="2" y="145"/>
                    <a:pt x="0" y="148"/>
                    <a:pt x="0" y="152"/>
                  </a:cubicBezTo>
                  <a:cubicBezTo>
                    <a:pt x="0" y="156"/>
                    <a:pt x="2" y="159"/>
                    <a:pt x="5" y="161"/>
                  </a:cubicBezTo>
                  <a:cubicBezTo>
                    <a:pt x="250" y="303"/>
                    <a:pt x="250" y="303"/>
                    <a:pt x="250" y="303"/>
                  </a:cubicBezTo>
                  <a:cubicBezTo>
                    <a:pt x="254" y="304"/>
                    <a:pt x="258" y="304"/>
                    <a:pt x="261" y="303"/>
                  </a:cubicBezTo>
                  <a:close/>
                  <a:moveTo>
                    <a:pt x="261" y="303"/>
                  </a:moveTo>
                  <a:cubicBezTo>
                    <a:pt x="261" y="303"/>
                    <a:pt x="261" y="303"/>
                    <a:pt x="261" y="303"/>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1" name="Freeform 11"/>
            <p:cNvSpPr>
              <a:spLocks noEditPoints="1"/>
            </p:cNvSpPr>
            <p:nvPr>
              <p:custDataLst>
                <p:tags r:id="rId9"/>
              </p:custDataLst>
            </p:nvPr>
          </p:nvSpPr>
          <p:spPr bwMode="auto">
            <a:xfrm>
              <a:off x="16979900" y="1873251"/>
              <a:ext cx="712787" cy="527050"/>
            </a:xfrm>
            <a:custGeom>
              <a:avLst/>
              <a:gdLst>
                <a:gd name="T0" fmla="*/ 260 w 1144"/>
                <a:gd name="T1" fmla="*/ 303 h 850"/>
                <a:gd name="T2" fmla="*/ 504 w 1144"/>
                <a:gd name="T3" fmla="*/ 161 h 850"/>
                <a:gd name="T4" fmla="*/ 509 w 1144"/>
                <a:gd name="T5" fmla="*/ 152 h 850"/>
                <a:gd name="T6" fmla="*/ 504 w 1144"/>
                <a:gd name="T7" fmla="*/ 143 h 850"/>
                <a:gd name="T8" fmla="*/ 259 w 1144"/>
                <a:gd name="T9" fmla="*/ 2 h 850"/>
                <a:gd name="T10" fmla="*/ 248 w 1144"/>
                <a:gd name="T11" fmla="*/ 2 h 850"/>
                <a:gd name="T12" fmla="*/ 5 w 1144"/>
                <a:gd name="T13" fmla="*/ 143 h 850"/>
                <a:gd name="T14" fmla="*/ 0 w 1144"/>
                <a:gd name="T15" fmla="*/ 152 h 850"/>
                <a:gd name="T16" fmla="*/ 5 w 1144"/>
                <a:gd name="T17" fmla="*/ 161 h 850"/>
                <a:gd name="T18" fmla="*/ 250 w 1144"/>
                <a:gd name="T19" fmla="*/ 303 h 850"/>
                <a:gd name="T20" fmla="*/ 260 w 1144"/>
                <a:gd name="T21" fmla="*/ 303 h 850"/>
                <a:gd name="T22" fmla="*/ 895 w 1144"/>
                <a:gd name="T23" fmla="*/ 303 h 850"/>
                <a:gd name="T24" fmla="*/ 1139 w 1144"/>
                <a:gd name="T25" fmla="*/ 161 h 850"/>
                <a:gd name="T26" fmla="*/ 1144 w 1144"/>
                <a:gd name="T27" fmla="*/ 152 h 850"/>
                <a:gd name="T28" fmla="*/ 1139 w 1144"/>
                <a:gd name="T29" fmla="*/ 143 h 850"/>
                <a:gd name="T30" fmla="*/ 894 w 1144"/>
                <a:gd name="T31" fmla="*/ 2 h 850"/>
                <a:gd name="T32" fmla="*/ 883 w 1144"/>
                <a:gd name="T33" fmla="*/ 2 h 850"/>
                <a:gd name="T34" fmla="*/ 640 w 1144"/>
                <a:gd name="T35" fmla="*/ 143 h 850"/>
                <a:gd name="T36" fmla="*/ 635 w 1144"/>
                <a:gd name="T37" fmla="*/ 152 h 850"/>
                <a:gd name="T38" fmla="*/ 640 w 1144"/>
                <a:gd name="T39" fmla="*/ 161 h 850"/>
                <a:gd name="T40" fmla="*/ 885 w 1144"/>
                <a:gd name="T41" fmla="*/ 303 h 850"/>
                <a:gd name="T42" fmla="*/ 895 w 1144"/>
                <a:gd name="T43" fmla="*/ 303 h 850"/>
                <a:gd name="T44" fmla="*/ 864 w 1144"/>
                <a:gd name="T45" fmla="*/ 356 h 850"/>
                <a:gd name="T46" fmla="*/ 863 w 1144"/>
                <a:gd name="T47" fmla="*/ 637 h 850"/>
                <a:gd name="T48" fmla="*/ 858 w 1144"/>
                <a:gd name="T49" fmla="*/ 646 h 850"/>
                <a:gd name="T50" fmla="*/ 848 w 1144"/>
                <a:gd name="T51" fmla="*/ 646 h 850"/>
                <a:gd name="T52" fmla="*/ 603 w 1144"/>
                <a:gd name="T53" fmla="*/ 505 h 850"/>
                <a:gd name="T54" fmla="*/ 597 w 1144"/>
                <a:gd name="T55" fmla="*/ 496 h 850"/>
                <a:gd name="T56" fmla="*/ 598 w 1144"/>
                <a:gd name="T57" fmla="*/ 214 h 850"/>
                <a:gd name="T58" fmla="*/ 614 w 1144"/>
                <a:gd name="T59" fmla="*/ 205 h 850"/>
                <a:gd name="T60" fmla="*/ 859 w 1144"/>
                <a:gd name="T61" fmla="*/ 347 h 850"/>
                <a:gd name="T62" fmla="*/ 864 w 1144"/>
                <a:gd name="T63" fmla="*/ 356 h 850"/>
                <a:gd name="T64" fmla="*/ 277 w 1144"/>
                <a:gd name="T65" fmla="*/ 356 h 850"/>
                <a:gd name="T66" fmla="*/ 277 w 1144"/>
                <a:gd name="T67" fmla="*/ 637 h 850"/>
                <a:gd name="T68" fmla="*/ 293 w 1144"/>
                <a:gd name="T69" fmla="*/ 646 h 850"/>
                <a:gd name="T70" fmla="*/ 538 w 1144"/>
                <a:gd name="T71" fmla="*/ 505 h 850"/>
                <a:gd name="T72" fmla="*/ 543 w 1144"/>
                <a:gd name="T73" fmla="*/ 496 h 850"/>
                <a:gd name="T74" fmla="*/ 542 w 1144"/>
                <a:gd name="T75" fmla="*/ 214 h 850"/>
                <a:gd name="T76" fmla="*/ 537 w 1144"/>
                <a:gd name="T77" fmla="*/ 205 h 850"/>
                <a:gd name="T78" fmla="*/ 527 w 1144"/>
                <a:gd name="T79" fmla="*/ 205 h 850"/>
                <a:gd name="T80" fmla="*/ 282 w 1144"/>
                <a:gd name="T81" fmla="*/ 347 h 850"/>
                <a:gd name="T82" fmla="*/ 277 w 1144"/>
                <a:gd name="T83" fmla="*/ 356 h 850"/>
                <a:gd name="T84" fmla="*/ 577 w 1144"/>
                <a:gd name="T85" fmla="*/ 849 h 850"/>
                <a:gd name="T86" fmla="*/ 820 w 1144"/>
                <a:gd name="T87" fmla="*/ 707 h 850"/>
                <a:gd name="T88" fmla="*/ 825 w 1144"/>
                <a:gd name="T89" fmla="*/ 698 h 850"/>
                <a:gd name="T90" fmla="*/ 820 w 1144"/>
                <a:gd name="T91" fmla="*/ 689 h 850"/>
                <a:gd name="T92" fmla="*/ 575 w 1144"/>
                <a:gd name="T93" fmla="*/ 548 h 850"/>
                <a:gd name="T94" fmla="*/ 565 w 1144"/>
                <a:gd name="T95" fmla="*/ 548 h 850"/>
                <a:gd name="T96" fmla="*/ 321 w 1144"/>
                <a:gd name="T97" fmla="*/ 689 h 850"/>
                <a:gd name="T98" fmla="*/ 316 w 1144"/>
                <a:gd name="T99" fmla="*/ 698 h 850"/>
                <a:gd name="T100" fmla="*/ 321 w 1144"/>
                <a:gd name="T101" fmla="*/ 707 h 850"/>
                <a:gd name="T102" fmla="*/ 566 w 1144"/>
                <a:gd name="T103" fmla="*/ 849 h 850"/>
                <a:gd name="T104" fmla="*/ 577 w 1144"/>
                <a:gd name="T105" fmla="*/ 849 h 850"/>
                <a:gd name="T106" fmla="*/ 577 w 1144"/>
                <a:gd name="T107" fmla="*/ 849 h 850"/>
                <a:gd name="T108" fmla="*/ 577 w 1144"/>
                <a:gd name="T109" fmla="*/ 849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4" h="850">
                  <a:moveTo>
                    <a:pt x="260" y="303"/>
                  </a:moveTo>
                  <a:cubicBezTo>
                    <a:pt x="504" y="161"/>
                    <a:pt x="504" y="161"/>
                    <a:pt x="504" y="161"/>
                  </a:cubicBezTo>
                  <a:cubicBezTo>
                    <a:pt x="507" y="159"/>
                    <a:pt x="509" y="156"/>
                    <a:pt x="509" y="152"/>
                  </a:cubicBezTo>
                  <a:cubicBezTo>
                    <a:pt x="509" y="149"/>
                    <a:pt x="507" y="145"/>
                    <a:pt x="504" y="143"/>
                  </a:cubicBezTo>
                  <a:cubicBezTo>
                    <a:pt x="259" y="2"/>
                    <a:pt x="259" y="2"/>
                    <a:pt x="259" y="2"/>
                  </a:cubicBezTo>
                  <a:cubicBezTo>
                    <a:pt x="255" y="0"/>
                    <a:pt x="251" y="0"/>
                    <a:pt x="248" y="2"/>
                  </a:cubicBezTo>
                  <a:cubicBezTo>
                    <a:pt x="5" y="143"/>
                    <a:pt x="5" y="143"/>
                    <a:pt x="5" y="143"/>
                  </a:cubicBezTo>
                  <a:cubicBezTo>
                    <a:pt x="2" y="145"/>
                    <a:pt x="0" y="148"/>
                    <a:pt x="0" y="152"/>
                  </a:cubicBezTo>
                  <a:cubicBezTo>
                    <a:pt x="0" y="156"/>
                    <a:pt x="2" y="159"/>
                    <a:pt x="5" y="161"/>
                  </a:cubicBezTo>
                  <a:cubicBezTo>
                    <a:pt x="250" y="303"/>
                    <a:pt x="250" y="303"/>
                    <a:pt x="250" y="303"/>
                  </a:cubicBezTo>
                  <a:cubicBezTo>
                    <a:pt x="253" y="304"/>
                    <a:pt x="257" y="304"/>
                    <a:pt x="260" y="303"/>
                  </a:cubicBezTo>
                  <a:close/>
                  <a:moveTo>
                    <a:pt x="895" y="303"/>
                  </a:moveTo>
                  <a:cubicBezTo>
                    <a:pt x="1139" y="161"/>
                    <a:pt x="1139" y="161"/>
                    <a:pt x="1139" y="161"/>
                  </a:cubicBezTo>
                  <a:cubicBezTo>
                    <a:pt x="1142" y="159"/>
                    <a:pt x="1144" y="156"/>
                    <a:pt x="1144" y="152"/>
                  </a:cubicBezTo>
                  <a:cubicBezTo>
                    <a:pt x="1144" y="149"/>
                    <a:pt x="1142" y="145"/>
                    <a:pt x="1139" y="143"/>
                  </a:cubicBezTo>
                  <a:cubicBezTo>
                    <a:pt x="894" y="2"/>
                    <a:pt x="894" y="2"/>
                    <a:pt x="894" y="2"/>
                  </a:cubicBezTo>
                  <a:cubicBezTo>
                    <a:pt x="890" y="0"/>
                    <a:pt x="887" y="0"/>
                    <a:pt x="883" y="2"/>
                  </a:cubicBezTo>
                  <a:cubicBezTo>
                    <a:pt x="640" y="143"/>
                    <a:pt x="640" y="143"/>
                    <a:pt x="640" y="143"/>
                  </a:cubicBezTo>
                  <a:cubicBezTo>
                    <a:pt x="637" y="145"/>
                    <a:pt x="635" y="148"/>
                    <a:pt x="635" y="152"/>
                  </a:cubicBezTo>
                  <a:cubicBezTo>
                    <a:pt x="635" y="156"/>
                    <a:pt x="637" y="159"/>
                    <a:pt x="640" y="161"/>
                  </a:cubicBezTo>
                  <a:cubicBezTo>
                    <a:pt x="885" y="303"/>
                    <a:pt x="885" y="303"/>
                    <a:pt x="885" y="303"/>
                  </a:cubicBezTo>
                  <a:cubicBezTo>
                    <a:pt x="888" y="304"/>
                    <a:pt x="892" y="304"/>
                    <a:pt x="895" y="303"/>
                  </a:cubicBezTo>
                  <a:close/>
                  <a:moveTo>
                    <a:pt x="864" y="356"/>
                  </a:moveTo>
                  <a:cubicBezTo>
                    <a:pt x="863" y="637"/>
                    <a:pt x="863" y="637"/>
                    <a:pt x="863" y="637"/>
                  </a:cubicBezTo>
                  <a:cubicBezTo>
                    <a:pt x="863" y="641"/>
                    <a:pt x="861" y="644"/>
                    <a:pt x="858" y="646"/>
                  </a:cubicBezTo>
                  <a:cubicBezTo>
                    <a:pt x="855" y="648"/>
                    <a:pt x="851" y="648"/>
                    <a:pt x="848" y="646"/>
                  </a:cubicBezTo>
                  <a:cubicBezTo>
                    <a:pt x="603" y="505"/>
                    <a:pt x="603" y="505"/>
                    <a:pt x="603" y="505"/>
                  </a:cubicBezTo>
                  <a:cubicBezTo>
                    <a:pt x="599" y="503"/>
                    <a:pt x="597" y="499"/>
                    <a:pt x="597" y="496"/>
                  </a:cubicBezTo>
                  <a:cubicBezTo>
                    <a:pt x="598" y="214"/>
                    <a:pt x="598" y="214"/>
                    <a:pt x="598" y="214"/>
                  </a:cubicBezTo>
                  <a:cubicBezTo>
                    <a:pt x="598" y="206"/>
                    <a:pt x="607" y="201"/>
                    <a:pt x="614" y="205"/>
                  </a:cubicBezTo>
                  <a:cubicBezTo>
                    <a:pt x="859" y="347"/>
                    <a:pt x="859" y="347"/>
                    <a:pt x="859" y="347"/>
                  </a:cubicBezTo>
                  <a:cubicBezTo>
                    <a:pt x="862" y="349"/>
                    <a:pt x="864" y="352"/>
                    <a:pt x="864" y="356"/>
                  </a:cubicBezTo>
                  <a:close/>
                  <a:moveTo>
                    <a:pt x="277" y="356"/>
                  </a:moveTo>
                  <a:cubicBezTo>
                    <a:pt x="277" y="637"/>
                    <a:pt x="277" y="637"/>
                    <a:pt x="277" y="637"/>
                  </a:cubicBezTo>
                  <a:cubicBezTo>
                    <a:pt x="277" y="645"/>
                    <a:pt x="286" y="650"/>
                    <a:pt x="293" y="646"/>
                  </a:cubicBezTo>
                  <a:cubicBezTo>
                    <a:pt x="538" y="505"/>
                    <a:pt x="538" y="505"/>
                    <a:pt x="538" y="505"/>
                  </a:cubicBezTo>
                  <a:cubicBezTo>
                    <a:pt x="541" y="503"/>
                    <a:pt x="543" y="499"/>
                    <a:pt x="543" y="496"/>
                  </a:cubicBezTo>
                  <a:cubicBezTo>
                    <a:pt x="542" y="214"/>
                    <a:pt x="542" y="214"/>
                    <a:pt x="542" y="214"/>
                  </a:cubicBezTo>
                  <a:cubicBezTo>
                    <a:pt x="542" y="211"/>
                    <a:pt x="540" y="207"/>
                    <a:pt x="537" y="205"/>
                  </a:cubicBezTo>
                  <a:cubicBezTo>
                    <a:pt x="534" y="203"/>
                    <a:pt x="530" y="203"/>
                    <a:pt x="527" y="205"/>
                  </a:cubicBezTo>
                  <a:cubicBezTo>
                    <a:pt x="282" y="347"/>
                    <a:pt x="282" y="347"/>
                    <a:pt x="282" y="347"/>
                  </a:cubicBezTo>
                  <a:cubicBezTo>
                    <a:pt x="279" y="349"/>
                    <a:pt x="277" y="352"/>
                    <a:pt x="277" y="356"/>
                  </a:cubicBezTo>
                  <a:close/>
                  <a:moveTo>
                    <a:pt x="577" y="849"/>
                  </a:moveTo>
                  <a:cubicBezTo>
                    <a:pt x="820" y="707"/>
                    <a:pt x="820" y="707"/>
                    <a:pt x="820" y="707"/>
                  </a:cubicBezTo>
                  <a:cubicBezTo>
                    <a:pt x="823" y="705"/>
                    <a:pt x="825" y="702"/>
                    <a:pt x="825" y="698"/>
                  </a:cubicBezTo>
                  <a:cubicBezTo>
                    <a:pt x="825" y="695"/>
                    <a:pt x="823" y="691"/>
                    <a:pt x="820" y="689"/>
                  </a:cubicBezTo>
                  <a:cubicBezTo>
                    <a:pt x="575" y="548"/>
                    <a:pt x="575" y="548"/>
                    <a:pt x="575" y="548"/>
                  </a:cubicBezTo>
                  <a:cubicBezTo>
                    <a:pt x="572" y="546"/>
                    <a:pt x="568" y="546"/>
                    <a:pt x="565" y="548"/>
                  </a:cubicBezTo>
                  <a:cubicBezTo>
                    <a:pt x="321" y="689"/>
                    <a:pt x="321" y="689"/>
                    <a:pt x="321" y="689"/>
                  </a:cubicBezTo>
                  <a:cubicBezTo>
                    <a:pt x="318" y="691"/>
                    <a:pt x="316" y="695"/>
                    <a:pt x="316" y="698"/>
                  </a:cubicBezTo>
                  <a:cubicBezTo>
                    <a:pt x="316" y="702"/>
                    <a:pt x="318" y="705"/>
                    <a:pt x="321" y="707"/>
                  </a:cubicBezTo>
                  <a:cubicBezTo>
                    <a:pt x="566" y="849"/>
                    <a:pt x="566" y="849"/>
                    <a:pt x="566" y="849"/>
                  </a:cubicBezTo>
                  <a:cubicBezTo>
                    <a:pt x="570" y="850"/>
                    <a:pt x="574" y="850"/>
                    <a:pt x="577" y="849"/>
                  </a:cubicBezTo>
                  <a:close/>
                  <a:moveTo>
                    <a:pt x="577" y="849"/>
                  </a:moveTo>
                  <a:cubicBezTo>
                    <a:pt x="577" y="849"/>
                    <a:pt x="577" y="849"/>
                    <a:pt x="577" y="849"/>
                  </a:cubicBezTo>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33" name="组合 32"/>
          <p:cNvGrpSpPr/>
          <p:nvPr>
            <p:custDataLst>
              <p:tags r:id="rId10"/>
            </p:custDataLst>
          </p:nvPr>
        </p:nvGrpSpPr>
        <p:grpSpPr>
          <a:xfrm>
            <a:off x="5322135" y="2843898"/>
            <a:ext cx="396956" cy="463662"/>
            <a:chOff x="16465550" y="6689615"/>
            <a:chExt cx="1539875" cy="1798637"/>
          </a:xfrm>
          <a:solidFill>
            <a:srgbClr val="8284C8"/>
          </a:solidFill>
        </p:grpSpPr>
        <p:sp>
          <p:nvSpPr>
            <p:cNvPr id="24" name="Freeform 15"/>
            <p:cNvSpPr>
              <a:spLocks noEditPoints="1"/>
            </p:cNvSpPr>
            <p:nvPr>
              <p:custDataLst>
                <p:tags r:id="rId11"/>
              </p:custDataLst>
            </p:nvPr>
          </p:nvSpPr>
          <p:spPr bwMode="auto">
            <a:xfrm>
              <a:off x="16465550" y="6689615"/>
              <a:ext cx="1438275" cy="1798637"/>
            </a:xfrm>
            <a:custGeom>
              <a:avLst/>
              <a:gdLst>
                <a:gd name="T0" fmla="*/ 1780 w 2189"/>
                <a:gd name="T1" fmla="*/ 2753 h 2753"/>
                <a:gd name="T2" fmla="*/ 311 w 2189"/>
                <a:gd name="T3" fmla="*/ 2753 h 2753"/>
                <a:gd name="T4" fmla="*/ 0 w 2189"/>
                <a:gd name="T5" fmla="*/ 2442 h 2753"/>
                <a:gd name="T6" fmla="*/ 0 w 2189"/>
                <a:gd name="T7" fmla="*/ 311 h 2753"/>
                <a:gd name="T8" fmla="*/ 311 w 2189"/>
                <a:gd name="T9" fmla="*/ 0 h 2753"/>
                <a:gd name="T10" fmla="*/ 1878 w 2189"/>
                <a:gd name="T11" fmla="*/ 0 h 2753"/>
                <a:gd name="T12" fmla="*/ 2189 w 2189"/>
                <a:gd name="T13" fmla="*/ 311 h 2753"/>
                <a:gd name="T14" fmla="*/ 2189 w 2189"/>
                <a:gd name="T15" fmla="*/ 2401 h 2753"/>
                <a:gd name="T16" fmla="*/ 2148 w 2189"/>
                <a:gd name="T17" fmla="*/ 2442 h 2753"/>
                <a:gd name="T18" fmla="*/ 2107 w 2189"/>
                <a:gd name="T19" fmla="*/ 2401 h 2753"/>
                <a:gd name="T20" fmla="*/ 2107 w 2189"/>
                <a:gd name="T21" fmla="*/ 311 h 2753"/>
                <a:gd name="T22" fmla="*/ 1878 w 2189"/>
                <a:gd name="T23" fmla="*/ 82 h 2753"/>
                <a:gd name="T24" fmla="*/ 311 w 2189"/>
                <a:gd name="T25" fmla="*/ 82 h 2753"/>
                <a:gd name="T26" fmla="*/ 82 w 2189"/>
                <a:gd name="T27" fmla="*/ 311 h 2753"/>
                <a:gd name="T28" fmla="*/ 82 w 2189"/>
                <a:gd name="T29" fmla="*/ 2442 h 2753"/>
                <a:gd name="T30" fmla="*/ 311 w 2189"/>
                <a:gd name="T31" fmla="*/ 2671 h 2753"/>
                <a:gd name="T32" fmla="*/ 1780 w 2189"/>
                <a:gd name="T33" fmla="*/ 2671 h 2753"/>
                <a:gd name="T34" fmla="*/ 1819 w 2189"/>
                <a:gd name="T35" fmla="*/ 2712 h 2753"/>
                <a:gd name="T36" fmla="*/ 1780 w 2189"/>
                <a:gd name="T37" fmla="*/ 2753 h 2753"/>
                <a:gd name="T38" fmla="*/ 1780 w 2189"/>
                <a:gd name="T39" fmla="*/ 2753 h 2753"/>
                <a:gd name="T40" fmla="*/ 1780 w 2189"/>
                <a:gd name="T41" fmla="*/ 2753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9" h="2753">
                  <a:moveTo>
                    <a:pt x="1780" y="2753"/>
                  </a:moveTo>
                  <a:cubicBezTo>
                    <a:pt x="311" y="2753"/>
                    <a:pt x="311" y="2753"/>
                    <a:pt x="311" y="2753"/>
                  </a:cubicBezTo>
                  <a:cubicBezTo>
                    <a:pt x="139" y="2753"/>
                    <a:pt x="0" y="2614"/>
                    <a:pt x="0" y="2442"/>
                  </a:cubicBezTo>
                  <a:cubicBezTo>
                    <a:pt x="0" y="311"/>
                    <a:pt x="0" y="311"/>
                    <a:pt x="0" y="311"/>
                  </a:cubicBezTo>
                  <a:cubicBezTo>
                    <a:pt x="0" y="139"/>
                    <a:pt x="139" y="0"/>
                    <a:pt x="311" y="0"/>
                  </a:cubicBezTo>
                  <a:cubicBezTo>
                    <a:pt x="1878" y="0"/>
                    <a:pt x="1878" y="0"/>
                    <a:pt x="1878" y="0"/>
                  </a:cubicBezTo>
                  <a:cubicBezTo>
                    <a:pt x="2050" y="0"/>
                    <a:pt x="2189" y="139"/>
                    <a:pt x="2189" y="311"/>
                  </a:cubicBezTo>
                  <a:cubicBezTo>
                    <a:pt x="2189" y="2401"/>
                    <a:pt x="2189" y="2401"/>
                    <a:pt x="2189" y="2401"/>
                  </a:cubicBezTo>
                  <a:cubicBezTo>
                    <a:pt x="2189" y="2424"/>
                    <a:pt x="2171" y="2442"/>
                    <a:pt x="2148" y="2442"/>
                  </a:cubicBezTo>
                  <a:cubicBezTo>
                    <a:pt x="2126" y="2442"/>
                    <a:pt x="2107" y="2424"/>
                    <a:pt x="2107" y="2401"/>
                  </a:cubicBezTo>
                  <a:cubicBezTo>
                    <a:pt x="2107" y="311"/>
                    <a:pt x="2107" y="311"/>
                    <a:pt x="2107" y="311"/>
                  </a:cubicBezTo>
                  <a:cubicBezTo>
                    <a:pt x="2107" y="185"/>
                    <a:pt x="2005" y="82"/>
                    <a:pt x="1878" y="82"/>
                  </a:cubicBezTo>
                  <a:cubicBezTo>
                    <a:pt x="311" y="82"/>
                    <a:pt x="311" y="82"/>
                    <a:pt x="311" y="82"/>
                  </a:cubicBezTo>
                  <a:cubicBezTo>
                    <a:pt x="185" y="82"/>
                    <a:pt x="82" y="185"/>
                    <a:pt x="82" y="311"/>
                  </a:cubicBezTo>
                  <a:cubicBezTo>
                    <a:pt x="82" y="2442"/>
                    <a:pt x="82" y="2442"/>
                    <a:pt x="82" y="2442"/>
                  </a:cubicBezTo>
                  <a:cubicBezTo>
                    <a:pt x="82" y="2569"/>
                    <a:pt x="185" y="2671"/>
                    <a:pt x="311" y="2671"/>
                  </a:cubicBezTo>
                  <a:cubicBezTo>
                    <a:pt x="1780" y="2671"/>
                    <a:pt x="1780" y="2671"/>
                    <a:pt x="1780" y="2671"/>
                  </a:cubicBezTo>
                  <a:cubicBezTo>
                    <a:pt x="1802" y="2672"/>
                    <a:pt x="1819" y="2690"/>
                    <a:pt x="1819" y="2712"/>
                  </a:cubicBezTo>
                  <a:cubicBezTo>
                    <a:pt x="1819" y="2734"/>
                    <a:pt x="1802" y="2752"/>
                    <a:pt x="1780" y="2753"/>
                  </a:cubicBezTo>
                  <a:close/>
                  <a:moveTo>
                    <a:pt x="1780" y="2753"/>
                  </a:moveTo>
                  <a:cubicBezTo>
                    <a:pt x="1780" y="2753"/>
                    <a:pt x="1780" y="2753"/>
                    <a:pt x="1780" y="2753"/>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5" name="Freeform 16"/>
            <p:cNvSpPr>
              <a:spLocks noEditPoints="1"/>
            </p:cNvSpPr>
            <p:nvPr>
              <p:custDataLst>
                <p:tags r:id="rId12"/>
              </p:custDataLst>
            </p:nvPr>
          </p:nvSpPr>
          <p:spPr bwMode="auto">
            <a:xfrm>
              <a:off x="16695738" y="7097602"/>
              <a:ext cx="977900" cy="974725"/>
            </a:xfrm>
            <a:custGeom>
              <a:avLst/>
              <a:gdLst>
                <a:gd name="T0" fmla="*/ 724 w 1491"/>
                <a:gd name="T1" fmla="*/ 405 h 1493"/>
                <a:gd name="T2" fmla="*/ 771 w 1491"/>
                <a:gd name="T3" fmla="*/ 307 h 1493"/>
                <a:gd name="T4" fmla="*/ 767 w 1491"/>
                <a:gd name="T5" fmla="*/ 205 h 1493"/>
                <a:gd name="T6" fmla="*/ 653 w 1491"/>
                <a:gd name="T7" fmla="*/ 182 h 1493"/>
                <a:gd name="T8" fmla="*/ 618 w 1491"/>
                <a:gd name="T9" fmla="*/ 80 h 1493"/>
                <a:gd name="T10" fmla="*/ 496 w 1491"/>
                <a:gd name="T11" fmla="*/ 27 h 1493"/>
                <a:gd name="T12" fmla="*/ 399 w 1491"/>
                <a:gd name="T13" fmla="*/ 74 h 1493"/>
                <a:gd name="T14" fmla="*/ 303 w 1491"/>
                <a:gd name="T15" fmla="*/ 8 h 1493"/>
                <a:gd name="T16" fmla="*/ 226 w 1491"/>
                <a:gd name="T17" fmla="*/ 78 h 1493"/>
                <a:gd name="T18" fmla="*/ 189 w 1491"/>
                <a:gd name="T19" fmla="*/ 178 h 1493"/>
                <a:gd name="T20" fmla="*/ 75 w 1491"/>
                <a:gd name="T21" fmla="*/ 199 h 1493"/>
                <a:gd name="T22" fmla="*/ 70 w 1491"/>
                <a:gd name="T23" fmla="*/ 301 h 1493"/>
                <a:gd name="T24" fmla="*/ 117 w 1491"/>
                <a:gd name="T25" fmla="*/ 399 h 1493"/>
                <a:gd name="T26" fmla="*/ 50 w 1491"/>
                <a:gd name="T27" fmla="*/ 495 h 1493"/>
                <a:gd name="T28" fmla="*/ 146 w 1491"/>
                <a:gd name="T29" fmla="*/ 562 h 1493"/>
                <a:gd name="T30" fmla="*/ 232 w 1491"/>
                <a:gd name="T31" fmla="*/ 650 h 1493"/>
                <a:gd name="T32" fmla="*/ 269 w 1491"/>
                <a:gd name="T33" fmla="*/ 734 h 1493"/>
                <a:gd name="T34" fmla="*/ 356 w 1491"/>
                <a:gd name="T35" fmla="*/ 703 h 1493"/>
                <a:gd name="T36" fmla="*/ 479 w 1491"/>
                <a:gd name="T37" fmla="*/ 703 h 1493"/>
                <a:gd name="T38" fmla="*/ 593 w 1491"/>
                <a:gd name="T39" fmla="*/ 724 h 1493"/>
                <a:gd name="T40" fmla="*/ 616 w 1491"/>
                <a:gd name="T41" fmla="*/ 610 h 1493"/>
                <a:gd name="T42" fmla="*/ 718 w 1491"/>
                <a:gd name="T43" fmla="*/ 575 h 1493"/>
                <a:gd name="T44" fmla="*/ 771 w 1491"/>
                <a:gd name="T45" fmla="*/ 454 h 1493"/>
                <a:gd name="T46" fmla="*/ 363 w 1491"/>
                <a:gd name="T47" fmla="*/ 511 h 1493"/>
                <a:gd name="T48" fmla="*/ 366 w 1491"/>
                <a:gd name="T49" fmla="*/ 243 h 1493"/>
                <a:gd name="T50" fmla="*/ 553 w 1491"/>
                <a:gd name="T51" fmla="*/ 434 h 1493"/>
                <a:gd name="T52" fmla="*/ 951 w 1491"/>
                <a:gd name="T53" fmla="*/ 120 h 1493"/>
                <a:gd name="T54" fmla="*/ 1000 w 1491"/>
                <a:gd name="T55" fmla="*/ 3 h 1493"/>
                <a:gd name="T56" fmla="*/ 1491 w 1491"/>
                <a:gd name="T57" fmla="*/ 72 h 1493"/>
                <a:gd name="T58" fmla="*/ 1423 w 1491"/>
                <a:gd name="T59" fmla="*/ 479 h 1493"/>
                <a:gd name="T60" fmla="*/ 931 w 1491"/>
                <a:gd name="T61" fmla="*/ 410 h 1493"/>
                <a:gd name="T62" fmla="*/ 1423 w 1491"/>
                <a:gd name="T63" fmla="*/ 341 h 1493"/>
                <a:gd name="T64" fmla="*/ 1471 w 1491"/>
                <a:gd name="T65" fmla="*/ 458 h 1493"/>
                <a:gd name="T66" fmla="*/ 1000 w 1491"/>
                <a:gd name="T67" fmla="*/ 817 h 1493"/>
                <a:gd name="T68" fmla="*/ 931 w 1491"/>
                <a:gd name="T69" fmla="*/ 748 h 1493"/>
                <a:gd name="T70" fmla="*/ 1491 w 1491"/>
                <a:gd name="T71" fmla="*/ 748 h 1493"/>
                <a:gd name="T72" fmla="*/ 1423 w 1491"/>
                <a:gd name="T73" fmla="*/ 817 h 1493"/>
                <a:gd name="T74" fmla="*/ 20 w 1491"/>
                <a:gd name="T75" fmla="*/ 1135 h 1493"/>
                <a:gd name="T76" fmla="*/ 69 w 1491"/>
                <a:gd name="T77" fmla="*/ 1017 h 1493"/>
                <a:gd name="T78" fmla="*/ 1491 w 1491"/>
                <a:gd name="T79" fmla="*/ 1086 h 1493"/>
                <a:gd name="T80" fmla="*/ 69 w 1491"/>
                <a:gd name="T81" fmla="*/ 1493 h 1493"/>
                <a:gd name="T82" fmla="*/ 0 w 1491"/>
                <a:gd name="T83" fmla="*/ 1424 h 1493"/>
                <a:gd name="T84" fmla="*/ 1491 w 1491"/>
                <a:gd name="T85" fmla="*/ 1424 h 1493"/>
                <a:gd name="T86" fmla="*/ 1423 w 1491"/>
                <a:gd name="T87" fmla="*/ 1493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1" h="1493">
                  <a:moveTo>
                    <a:pt x="771" y="454"/>
                  </a:moveTo>
                  <a:cubicBezTo>
                    <a:pt x="745" y="442"/>
                    <a:pt x="745" y="442"/>
                    <a:pt x="745" y="442"/>
                  </a:cubicBezTo>
                  <a:cubicBezTo>
                    <a:pt x="731" y="436"/>
                    <a:pt x="724" y="421"/>
                    <a:pt x="724" y="405"/>
                  </a:cubicBezTo>
                  <a:cubicBezTo>
                    <a:pt x="725" y="389"/>
                    <a:pt x="725" y="372"/>
                    <a:pt x="724" y="356"/>
                  </a:cubicBezTo>
                  <a:cubicBezTo>
                    <a:pt x="722" y="341"/>
                    <a:pt x="731" y="326"/>
                    <a:pt x="745" y="319"/>
                  </a:cubicBezTo>
                  <a:cubicBezTo>
                    <a:pt x="771" y="307"/>
                    <a:pt x="771" y="307"/>
                    <a:pt x="771" y="307"/>
                  </a:cubicBezTo>
                  <a:cubicBezTo>
                    <a:pt x="788" y="299"/>
                    <a:pt x="798" y="278"/>
                    <a:pt x="790" y="260"/>
                  </a:cubicBezTo>
                  <a:cubicBezTo>
                    <a:pt x="778" y="233"/>
                    <a:pt x="778" y="233"/>
                    <a:pt x="778" y="233"/>
                  </a:cubicBezTo>
                  <a:cubicBezTo>
                    <a:pt x="767" y="205"/>
                    <a:pt x="767" y="205"/>
                    <a:pt x="767" y="205"/>
                  </a:cubicBezTo>
                  <a:cubicBezTo>
                    <a:pt x="759" y="187"/>
                    <a:pt x="739" y="178"/>
                    <a:pt x="720" y="184"/>
                  </a:cubicBezTo>
                  <a:cubicBezTo>
                    <a:pt x="694" y="194"/>
                    <a:pt x="694" y="194"/>
                    <a:pt x="694" y="194"/>
                  </a:cubicBezTo>
                  <a:cubicBezTo>
                    <a:pt x="679" y="199"/>
                    <a:pt x="663" y="194"/>
                    <a:pt x="653" y="182"/>
                  </a:cubicBezTo>
                  <a:cubicBezTo>
                    <a:pt x="642" y="170"/>
                    <a:pt x="631" y="158"/>
                    <a:pt x="620" y="147"/>
                  </a:cubicBezTo>
                  <a:cubicBezTo>
                    <a:pt x="608" y="136"/>
                    <a:pt x="604" y="120"/>
                    <a:pt x="608" y="106"/>
                  </a:cubicBezTo>
                  <a:cubicBezTo>
                    <a:pt x="618" y="80"/>
                    <a:pt x="618" y="80"/>
                    <a:pt x="618" y="80"/>
                  </a:cubicBezTo>
                  <a:cubicBezTo>
                    <a:pt x="626" y="62"/>
                    <a:pt x="616" y="41"/>
                    <a:pt x="598" y="33"/>
                  </a:cubicBezTo>
                  <a:cubicBezTo>
                    <a:pt x="543" y="10"/>
                    <a:pt x="543" y="10"/>
                    <a:pt x="543" y="10"/>
                  </a:cubicBezTo>
                  <a:cubicBezTo>
                    <a:pt x="526" y="2"/>
                    <a:pt x="505" y="10"/>
                    <a:pt x="496" y="27"/>
                  </a:cubicBezTo>
                  <a:cubicBezTo>
                    <a:pt x="485" y="53"/>
                    <a:pt x="485" y="53"/>
                    <a:pt x="485" y="53"/>
                  </a:cubicBezTo>
                  <a:cubicBezTo>
                    <a:pt x="479" y="66"/>
                    <a:pt x="463" y="74"/>
                    <a:pt x="448" y="74"/>
                  </a:cubicBezTo>
                  <a:cubicBezTo>
                    <a:pt x="431" y="72"/>
                    <a:pt x="415" y="72"/>
                    <a:pt x="399" y="74"/>
                  </a:cubicBezTo>
                  <a:cubicBezTo>
                    <a:pt x="383" y="76"/>
                    <a:pt x="368" y="67"/>
                    <a:pt x="361" y="53"/>
                  </a:cubicBezTo>
                  <a:cubicBezTo>
                    <a:pt x="350" y="27"/>
                    <a:pt x="350" y="27"/>
                    <a:pt x="350" y="27"/>
                  </a:cubicBezTo>
                  <a:cubicBezTo>
                    <a:pt x="342" y="10"/>
                    <a:pt x="320" y="0"/>
                    <a:pt x="303" y="8"/>
                  </a:cubicBezTo>
                  <a:cubicBezTo>
                    <a:pt x="275" y="19"/>
                    <a:pt x="275" y="19"/>
                    <a:pt x="275" y="19"/>
                  </a:cubicBezTo>
                  <a:cubicBezTo>
                    <a:pt x="248" y="31"/>
                    <a:pt x="248" y="31"/>
                    <a:pt x="248" y="31"/>
                  </a:cubicBezTo>
                  <a:cubicBezTo>
                    <a:pt x="230" y="39"/>
                    <a:pt x="220" y="59"/>
                    <a:pt x="226" y="78"/>
                  </a:cubicBezTo>
                  <a:cubicBezTo>
                    <a:pt x="236" y="104"/>
                    <a:pt x="236" y="104"/>
                    <a:pt x="236" y="104"/>
                  </a:cubicBezTo>
                  <a:cubicBezTo>
                    <a:pt x="241" y="118"/>
                    <a:pt x="237" y="135"/>
                    <a:pt x="224" y="145"/>
                  </a:cubicBezTo>
                  <a:cubicBezTo>
                    <a:pt x="213" y="154"/>
                    <a:pt x="201" y="166"/>
                    <a:pt x="189" y="178"/>
                  </a:cubicBezTo>
                  <a:cubicBezTo>
                    <a:pt x="179" y="189"/>
                    <a:pt x="163" y="194"/>
                    <a:pt x="148" y="190"/>
                  </a:cubicBezTo>
                  <a:cubicBezTo>
                    <a:pt x="122" y="180"/>
                    <a:pt x="122" y="180"/>
                    <a:pt x="122" y="180"/>
                  </a:cubicBezTo>
                  <a:cubicBezTo>
                    <a:pt x="105" y="172"/>
                    <a:pt x="83" y="182"/>
                    <a:pt x="75" y="199"/>
                  </a:cubicBezTo>
                  <a:cubicBezTo>
                    <a:pt x="64" y="227"/>
                    <a:pt x="64" y="227"/>
                    <a:pt x="64" y="227"/>
                  </a:cubicBezTo>
                  <a:cubicBezTo>
                    <a:pt x="52" y="254"/>
                    <a:pt x="52" y="254"/>
                    <a:pt x="52" y="254"/>
                  </a:cubicBezTo>
                  <a:cubicBezTo>
                    <a:pt x="44" y="272"/>
                    <a:pt x="52" y="293"/>
                    <a:pt x="70" y="301"/>
                  </a:cubicBezTo>
                  <a:cubicBezTo>
                    <a:pt x="95" y="313"/>
                    <a:pt x="95" y="313"/>
                    <a:pt x="95" y="313"/>
                  </a:cubicBezTo>
                  <a:cubicBezTo>
                    <a:pt x="109" y="319"/>
                    <a:pt x="117" y="335"/>
                    <a:pt x="117" y="350"/>
                  </a:cubicBezTo>
                  <a:cubicBezTo>
                    <a:pt x="115" y="367"/>
                    <a:pt x="115" y="383"/>
                    <a:pt x="117" y="399"/>
                  </a:cubicBezTo>
                  <a:cubicBezTo>
                    <a:pt x="118" y="415"/>
                    <a:pt x="110" y="430"/>
                    <a:pt x="95" y="436"/>
                  </a:cubicBezTo>
                  <a:cubicBezTo>
                    <a:pt x="70" y="448"/>
                    <a:pt x="70" y="448"/>
                    <a:pt x="70" y="448"/>
                  </a:cubicBezTo>
                  <a:cubicBezTo>
                    <a:pt x="52" y="456"/>
                    <a:pt x="42" y="477"/>
                    <a:pt x="50" y="495"/>
                  </a:cubicBezTo>
                  <a:cubicBezTo>
                    <a:pt x="74" y="550"/>
                    <a:pt x="74" y="550"/>
                    <a:pt x="74" y="550"/>
                  </a:cubicBezTo>
                  <a:cubicBezTo>
                    <a:pt x="81" y="568"/>
                    <a:pt x="102" y="577"/>
                    <a:pt x="121" y="571"/>
                  </a:cubicBezTo>
                  <a:cubicBezTo>
                    <a:pt x="146" y="562"/>
                    <a:pt x="146" y="562"/>
                    <a:pt x="146" y="562"/>
                  </a:cubicBezTo>
                  <a:cubicBezTo>
                    <a:pt x="161" y="556"/>
                    <a:pt x="177" y="561"/>
                    <a:pt x="187" y="573"/>
                  </a:cubicBezTo>
                  <a:cubicBezTo>
                    <a:pt x="197" y="585"/>
                    <a:pt x="209" y="597"/>
                    <a:pt x="220" y="609"/>
                  </a:cubicBezTo>
                  <a:cubicBezTo>
                    <a:pt x="232" y="619"/>
                    <a:pt x="236" y="635"/>
                    <a:pt x="232" y="650"/>
                  </a:cubicBezTo>
                  <a:cubicBezTo>
                    <a:pt x="222" y="675"/>
                    <a:pt x="222" y="675"/>
                    <a:pt x="222" y="675"/>
                  </a:cubicBezTo>
                  <a:cubicBezTo>
                    <a:pt x="215" y="693"/>
                    <a:pt x="224" y="714"/>
                    <a:pt x="242" y="722"/>
                  </a:cubicBezTo>
                  <a:cubicBezTo>
                    <a:pt x="269" y="734"/>
                    <a:pt x="269" y="734"/>
                    <a:pt x="269" y="734"/>
                  </a:cubicBezTo>
                  <a:cubicBezTo>
                    <a:pt x="297" y="746"/>
                    <a:pt x="297" y="746"/>
                    <a:pt x="297" y="746"/>
                  </a:cubicBezTo>
                  <a:cubicBezTo>
                    <a:pt x="314" y="753"/>
                    <a:pt x="336" y="746"/>
                    <a:pt x="344" y="728"/>
                  </a:cubicBezTo>
                  <a:cubicBezTo>
                    <a:pt x="356" y="703"/>
                    <a:pt x="356" y="703"/>
                    <a:pt x="356" y="703"/>
                  </a:cubicBezTo>
                  <a:cubicBezTo>
                    <a:pt x="361" y="689"/>
                    <a:pt x="377" y="681"/>
                    <a:pt x="393" y="681"/>
                  </a:cubicBezTo>
                  <a:cubicBezTo>
                    <a:pt x="408" y="683"/>
                    <a:pt x="426" y="683"/>
                    <a:pt x="442" y="681"/>
                  </a:cubicBezTo>
                  <a:cubicBezTo>
                    <a:pt x="458" y="679"/>
                    <a:pt x="472" y="688"/>
                    <a:pt x="479" y="703"/>
                  </a:cubicBezTo>
                  <a:cubicBezTo>
                    <a:pt x="491" y="728"/>
                    <a:pt x="491" y="728"/>
                    <a:pt x="491" y="728"/>
                  </a:cubicBezTo>
                  <a:cubicBezTo>
                    <a:pt x="499" y="746"/>
                    <a:pt x="520" y="755"/>
                    <a:pt x="538" y="748"/>
                  </a:cubicBezTo>
                  <a:cubicBezTo>
                    <a:pt x="593" y="724"/>
                    <a:pt x="593" y="724"/>
                    <a:pt x="593" y="724"/>
                  </a:cubicBezTo>
                  <a:cubicBezTo>
                    <a:pt x="611" y="716"/>
                    <a:pt x="620" y="696"/>
                    <a:pt x="614" y="677"/>
                  </a:cubicBezTo>
                  <a:cubicBezTo>
                    <a:pt x="604" y="652"/>
                    <a:pt x="604" y="652"/>
                    <a:pt x="604" y="652"/>
                  </a:cubicBezTo>
                  <a:cubicBezTo>
                    <a:pt x="599" y="637"/>
                    <a:pt x="604" y="620"/>
                    <a:pt x="616" y="610"/>
                  </a:cubicBezTo>
                  <a:cubicBezTo>
                    <a:pt x="628" y="601"/>
                    <a:pt x="639" y="589"/>
                    <a:pt x="651" y="577"/>
                  </a:cubicBezTo>
                  <a:cubicBezTo>
                    <a:pt x="662" y="566"/>
                    <a:pt x="677" y="561"/>
                    <a:pt x="692" y="565"/>
                  </a:cubicBezTo>
                  <a:cubicBezTo>
                    <a:pt x="718" y="575"/>
                    <a:pt x="718" y="575"/>
                    <a:pt x="718" y="575"/>
                  </a:cubicBezTo>
                  <a:cubicBezTo>
                    <a:pt x="735" y="583"/>
                    <a:pt x="757" y="573"/>
                    <a:pt x="765" y="556"/>
                  </a:cubicBezTo>
                  <a:cubicBezTo>
                    <a:pt x="788" y="501"/>
                    <a:pt x="788" y="501"/>
                    <a:pt x="788" y="501"/>
                  </a:cubicBezTo>
                  <a:cubicBezTo>
                    <a:pt x="796" y="483"/>
                    <a:pt x="788" y="462"/>
                    <a:pt x="771" y="454"/>
                  </a:cubicBezTo>
                  <a:close/>
                  <a:moveTo>
                    <a:pt x="553" y="434"/>
                  </a:moveTo>
                  <a:cubicBezTo>
                    <a:pt x="538" y="470"/>
                    <a:pt x="510" y="498"/>
                    <a:pt x="474" y="512"/>
                  </a:cubicBezTo>
                  <a:cubicBezTo>
                    <a:pt x="438" y="526"/>
                    <a:pt x="399" y="526"/>
                    <a:pt x="363" y="511"/>
                  </a:cubicBezTo>
                  <a:cubicBezTo>
                    <a:pt x="328" y="496"/>
                    <a:pt x="300" y="467"/>
                    <a:pt x="286" y="432"/>
                  </a:cubicBezTo>
                  <a:cubicBezTo>
                    <a:pt x="271" y="396"/>
                    <a:pt x="272" y="356"/>
                    <a:pt x="287" y="321"/>
                  </a:cubicBezTo>
                  <a:cubicBezTo>
                    <a:pt x="302" y="285"/>
                    <a:pt x="330" y="257"/>
                    <a:pt x="366" y="243"/>
                  </a:cubicBezTo>
                  <a:cubicBezTo>
                    <a:pt x="402" y="229"/>
                    <a:pt x="442" y="229"/>
                    <a:pt x="477" y="245"/>
                  </a:cubicBezTo>
                  <a:cubicBezTo>
                    <a:pt x="512" y="260"/>
                    <a:pt x="540" y="288"/>
                    <a:pt x="554" y="324"/>
                  </a:cubicBezTo>
                  <a:cubicBezTo>
                    <a:pt x="569" y="359"/>
                    <a:pt x="568" y="399"/>
                    <a:pt x="553" y="434"/>
                  </a:cubicBezTo>
                  <a:close/>
                  <a:moveTo>
                    <a:pt x="1423" y="140"/>
                  </a:moveTo>
                  <a:cubicBezTo>
                    <a:pt x="1000" y="140"/>
                    <a:pt x="1000" y="140"/>
                    <a:pt x="1000" y="140"/>
                  </a:cubicBezTo>
                  <a:cubicBezTo>
                    <a:pt x="981" y="140"/>
                    <a:pt x="964" y="133"/>
                    <a:pt x="951" y="120"/>
                  </a:cubicBezTo>
                  <a:cubicBezTo>
                    <a:pt x="938" y="107"/>
                    <a:pt x="931" y="90"/>
                    <a:pt x="931" y="72"/>
                  </a:cubicBezTo>
                  <a:cubicBezTo>
                    <a:pt x="931" y="71"/>
                    <a:pt x="931" y="71"/>
                    <a:pt x="931" y="71"/>
                  </a:cubicBezTo>
                  <a:cubicBezTo>
                    <a:pt x="931" y="33"/>
                    <a:pt x="962" y="3"/>
                    <a:pt x="1000" y="3"/>
                  </a:cubicBezTo>
                  <a:cubicBezTo>
                    <a:pt x="1423" y="3"/>
                    <a:pt x="1423" y="3"/>
                    <a:pt x="1423" y="3"/>
                  </a:cubicBezTo>
                  <a:cubicBezTo>
                    <a:pt x="1460" y="3"/>
                    <a:pt x="1491" y="33"/>
                    <a:pt x="1491" y="71"/>
                  </a:cubicBezTo>
                  <a:cubicBezTo>
                    <a:pt x="1491" y="72"/>
                    <a:pt x="1491" y="72"/>
                    <a:pt x="1491" y="72"/>
                  </a:cubicBezTo>
                  <a:cubicBezTo>
                    <a:pt x="1491" y="90"/>
                    <a:pt x="1484" y="107"/>
                    <a:pt x="1471" y="120"/>
                  </a:cubicBezTo>
                  <a:cubicBezTo>
                    <a:pt x="1458" y="133"/>
                    <a:pt x="1441" y="140"/>
                    <a:pt x="1423" y="140"/>
                  </a:cubicBezTo>
                  <a:close/>
                  <a:moveTo>
                    <a:pt x="1423" y="479"/>
                  </a:moveTo>
                  <a:cubicBezTo>
                    <a:pt x="1000" y="479"/>
                    <a:pt x="1000" y="479"/>
                    <a:pt x="1000" y="479"/>
                  </a:cubicBezTo>
                  <a:cubicBezTo>
                    <a:pt x="981" y="479"/>
                    <a:pt x="964" y="471"/>
                    <a:pt x="951" y="458"/>
                  </a:cubicBezTo>
                  <a:cubicBezTo>
                    <a:pt x="938" y="446"/>
                    <a:pt x="931" y="428"/>
                    <a:pt x="931" y="410"/>
                  </a:cubicBezTo>
                  <a:cubicBezTo>
                    <a:pt x="931" y="409"/>
                    <a:pt x="931" y="409"/>
                    <a:pt x="931" y="409"/>
                  </a:cubicBezTo>
                  <a:cubicBezTo>
                    <a:pt x="931" y="371"/>
                    <a:pt x="962" y="341"/>
                    <a:pt x="1000" y="341"/>
                  </a:cubicBezTo>
                  <a:cubicBezTo>
                    <a:pt x="1423" y="341"/>
                    <a:pt x="1423" y="341"/>
                    <a:pt x="1423" y="341"/>
                  </a:cubicBezTo>
                  <a:cubicBezTo>
                    <a:pt x="1460" y="341"/>
                    <a:pt x="1491" y="371"/>
                    <a:pt x="1491" y="409"/>
                  </a:cubicBezTo>
                  <a:cubicBezTo>
                    <a:pt x="1491" y="410"/>
                    <a:pt x="1491" y="410"/>
                    <a:pt x="1491" y="410"/>
                  </a:cubicBezTo>
                  <a:cubicBezTo>
                    <a:pt x="1491" y="428"/>
                    <a:pt x="1484" y="446"/>
                    <a:pt x="1471" y="458"/>
                  </a:cubicBezTo>
                  <a:cubicBezTo>
                    <a:pt x="1458" y="471"/>
                    <a:pt x="1441" y="479"/>
                    <a:pt x="1423" y="479"/>
                  </a:cubicBezTo>
                  <a:close/>
                  <a:moveTo>
                    <a:pt x="1423" y="817"/>
                  </a:moveTo>
                  <a:cubicBezTo>
                    <a:pt x="1000" y="817"/>
                    <a:pt x="1000" y="817"/>
                    <a:pt x="1000" y="817"/>
                  </a:cubicBezTo>
                  <a:cubicBezTo>
                    <a:pt x="981" y="817"/>
                    <a:pt x="964" y="810"/>
                    <a:pt x="951" y="797"/>
                  </a:cubicBezTo>
                  <a:cubicBezTo>
                    <a:pt x="938" y="784"/>
                    <a:pt x="931" y="766"/>
                    <a:pt x="931" y="748"/>
                  </a:cubicBezTo>
                  <a:cubicBezTo>
                    <a:pt x="931" y="748"/>
                    <a:pt x="931" y="748"/>
                    <a:pt x="931" y="748"/>
                  </a:cubicBezTo>
                  <a:cubicBezTo>
                    <a:pt x="931" y="710"/>
                    <a:pt x="962" y="679"/>
                    <a:pt x="1000" y="679"/>
                  </a:cubicBezTo>
                  <a:cubicBezTo>
                    <a:pt x="1423" y="679"/>
                    <a:pt x="1423" y="679"/>
                    <a:pt x="1423" y="679"/>
                  </a:cubicBezTo>
                  <a:cubicBezTo>
                    <a:pt x="1460" y="679"/>
                    <a:pt x="1491" y="710"/>
                    <a:pt x="1491" y="748"/>
                  </a:cubicBezTo>
                  <a:cubicBezTo>
                    <a:pt x="1491" y="748"/>
                    <a:pt x="1491" y="748"/>
                    <a:pt x="1491" y="748"/>
                  </a:cubicBezTo>
                  <a:cubicBezTo>
                    <a:pt x="1491" y="766"/>
                    <a:pt x="1484" y="784"/>
                    <a:pt x="1471" y="797"/>
                  </a:cubicBezTo>
                  <a:cubicBezTo>
                    <a:pt x="1458" y="810"/>
                    <a:pt x="1441" y="817"/>
                    <a:pt x="1423" y="817"/>
                  </a:cubicBezTo>
                  <a:close/>
                  <a:moveTo>
                    <a:pt x="1423" y="1155"/>
                  </a:moveTo>
                  <a:cubicBezTo>
                    <a:pt x="69" y="1155"/>
                    <a:pt x="69" y="1155"/>
                    <a:pt x="69" y="1155"/>
                  </a:cubicBezTo>
                  <a:cubicBezTo>
                    <a:pt x="51" y="1155"/>
                    <a:pt x="33" y="1148"/>
                    <a:pt x="20" y="1135"/>
                  </a:cubicBezTo>
                  <a:cubicBezTo>
                    <a:pt x="7" y="1122"/>
                    <a:pt x="0" y="1105"/>
                    <a:pt x="0" y="1087"/>
                  </a:cubicBezTo>
                  <a:cubicBezTo>
                    <a:pt x="0" y="1086"/>
                    <a:pt x="0" y="1086"/>
                    <a:pt x="0" y="1086"/>
                  </a:cubicBezTo>
                  <a:cubicBezTo>
                    <a:pt x="0" y="1048"/>
                    <a:pt x="31" y="1017"/>
                    <a:pt x="69" y="1017"/>
                  </a:cubicBezTo>
                  <a:cubicBezTo>
                    <a:pt x="1423" y="1017"/>
                    <a:pt x="1423" y="1017"/>
                    <a:pt x="1423" y="1017"/>
                  </a:cubicBezTo>
                  <a:cubicBezTo>
                    <a:pt x="1460" y="1017"/>
                    <a:pt x="1491" y="1048"/>
                    <a:pt x="1491" y="1086"/>
                  </a:cubicBezTo>
                  <a:cubicBezTo>
                    <a:pt x="1491" y="1086"/>
                    <a:pt x="1491" y="1086"/>
                    <a:pt x="1491" y="1086"/>
                  </a:cubicBezTo>
                  <a:cubicBezTo>
                    <a:pt x="1491" y="1124"/>
                    <a:pt x="1460" y="1155"/>
                    <a:pt x="1423" y="1155"/>
                  </a:cubicBezTo>
                  <a:close/>
                  <a:moveTo>
                    <a:pt x="1423" y="1493"/>
                  </a:moveTo>
                  <a:cubicBezTo>
                    <a:pt x="69" y="1493"/>
                    <a:pt x="69" y="1493"/>
                    <a:pt x="69" y="1493"/>
                  </a:cubicBezTo>
                  <a:cubicBezTo>
                    <a:pt x="51" y="1493"/>
                    <a:pt x="33" y="1486"/>
                    <a:pt x="20" y="1473"/>
                  </a:cubicBezTo>
                  <a:cubicBezTo>
                    <a:pt x="7" y="1460"/>
                    <a:pt x="0" y="1443"/>
                    <a:pt x="0" y="1425"/>
                  </a:cubicBezTo>
                  <a:cubicBezTo>
                    <a:pt x="0" y="1424"/>
                    <a:pt x="0" y="1424"/>
                    <a:pt x="0" y="1424"/>
                  </a:cubicBezTo>
                  <a:cubicBezTo>
                    <a:pt x="0" y="1386"/>
                    <a:pt x="31" y="1356"/>
                    <a:pt x="69" y="1356"/>
                  </a:cubicBezTo>
                  <a:cubicBezTo>
                    <a:pt x="1423" y="1356"/>
                    <a:pt x="1423" y="1356"/>
                    <a:pt x="1423" y="1356"/>
                  </a:cubicBezTo>
                  <a:cubicBezTo>
                    <a:pt x="1460" y="1356"/>
                    <a:pt x="1491" y="1386"/>
                    <a:pt x="1491" y="1424"/>
                  </a:cubicBezTo>
                  <a:cubicBezTo>
                    <a:pt x="1491" y="1425"/>
                    <a:pt x="1491" y="1425"/>
                    <a:pt x="1491" y="1425"/>
                  </a:cubicBezTo>
                  <a:cubicBezTo>
                    <a:pt x="1491" y="1443"/>
                    <a:pt x="1484" y="1460"/>
                    <a:pt x="1471" y="1473"/>
                  </a:cubicBezTo>
                  <a:cubicBezTo>
                    <a:pt x="1458" y="1486"/>
                    <a:pt x="1441" y="1493"/>
                    <a:pt x="1423" y="1493"/>
                  </a:cubicBezTo>
                  <a:close/>
                  <a:moveTo>
                    <a:pt x="1423" y="1493"/>
                  </a:moveTo>
                  <a:cubicBezTo>
                    <a:pt x="1423" y="1493"/>
                    <a:pt x="1423" y="1493"/>
                    <a:pt x="1423" y="1493"/>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26" name="Freeform 17"/>
            <p:cNvSpPr>
              <a:spLocks noEditPoints="1"/>
            </p:cNvSpPr>
            <p:nvPr>
              <p:custDataLst>
                <p:tags r:id="rId13"/>
              </p:custDataLst>
            </p:nvPr>
          </p:nvSpPr>
          <p:spPr bwMode="auto">
            <a:xfrm>
              <a:off x="17748250" y="8231077"/>
              <a:ext cx="257175" cy="255587"/>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82 h 392"/>
                <a:gd name="T12" fmla="*/ 82 w 392"/>
                <a:gd name="T13" fmla="*/ 196 h 392"/>
                <a:gd name="T14" fmla="*/ 196 w 392"/>
                <a:gd name="T15" fmla="*/ 311 h 392"/>
                <a:gd name="T16" fmla="*/ 310 w 392"/>
                <a:gd name="T17" fmla="*/ 196 h 392"/>
                <a:gd name="T18" fmla="*/ 196 w 392"/>
                <a:gd name="T19" fmla="*/ 82 h 392"/>
                <a:gd name="T20" fmla="*/ 196 w 392"/>
                <a:gd name="T21" fmla="*/ 82 h 392"/>
                <a:gd name="T22" fmla="*/ 196 w 392"/>
                <a:gd name="T23" fmla="*/ 8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392">
                  <a:moveTo>
                    <a:pt x="196" y="392"/>
                  </a:moveTo>
                  <a:cubicBezTo>
                    <a:pt x="88" y="392"/>
                    <a:pt x="0" y="305"/>
                    <a:pt x="0" y="196"/>
                  </a:cubicBezTo>
                  <a:cubicBezTo>
                    <a:pt x="0" y="88"/>
                    <a:pt x="88" y="0"/>
                    <a:pt x="196" y="0"/>
                  </a:cubicBezTo>
                  <a:cubicBezTo>
                    <a:pt x="304" y="0"/>
                    <a:pt x="392" y="88"/>
                    <a:pt x="392" y="196"/>
                  </a:cubicBezTo>
                  <a:cubicBezTo>
                    <a:pt x="392" y="305"/>
                    <a:pt x="304" y="392"/>
                    <a:pt x="196" y="392"/>
                  </a:cubicBezTo>
                  <a:close/>
                  <a:moveTo>
                    <a:pt x="196" y="82"/>
                  </a:moveTo>
                  <a:cubicBezTo>
                    <a:pt x="133" y="82"/>
                    <a:pt x="82" y="134"/>
                    <a:pt x="82" y="196"/>
                  </a:cubicBezTo>
                  <a:cubicBezTo>
                    <a:pt x="82" y="259"/>
                    <a:pt x="133" y="311"/>
                    <a:pt x="196" y="311"/>
                  </a:cubicBezTo>
                  <a:cubicBezTo>
                    <a:pt x="259" y="311"/>
                    <a:pt x="310" y="259"/>
                    <a:pt x="310" y="196"/>
                  </a:cubicBezTo>
                  <a:cubicBezTo>
                    <a:pt x="310" y="134"/>
                    <a:pt x="259" y="82"/>
                    <a:pt x="196" y="82"/>
                  </a:cubicBezTo>
                  <a:close/>
                  <a:moveTo>
                    <a:pt x="196" y="82"/>
                  </a:moveTo>
                  <a:cubicBezTo>
                    <a:pt x="196" y="82"/>
                    <a:pt x="196" y="82"/>
                    <a:pt x="196" y="82"/>
                  </a:cubicBezTo>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31" name="组合 30"/>
          <p:cNvGrpSpPr/>
          <p:nvPr>
            <p:custDataLst>
              <p:tags r:id="rId14"/>
            </p:custDataLst>
          </p:nvPr>
        </p:nvGrpSpPr>
        <p:grpSpPr>
          <a:xfrm>
            <a:off x="5293115" y="650253"/>
            <a:ext cx="481666" cy="463660"/>
            <a:chOff x="12325350" y="2447925"/>
            <a:chExt cx="1868488" cy="1798638"/>
          </a:xfrm>
          <a:solidFill>
            <a:srgbClr val="8284C8"/>
          </a:solidFill>
        </p:grpSpPr>
        <p:sp>
          <p:nvSpPr>
            <p:cNvPr id="29" name="Freeform 21"/>
            <p:cNvSpPr>
              <a:spLocks noEditPoints="1"/>
            </p:cNvSpPr>
            <p:nvPr>
              <p:custDataLst>
                <p:tags r:id="rId15"/>
              </p:custDataLst>
            </p:nvPr>
          </p:nvSpPr>
          <p:spPr bwMode="auto">
            <a:xfrm>
              <a:off x="12325350" y="2447925"/>
              <a:ext cx="1630363" cy="1730375"/>
            </a:xfrm>
            <a:custGeom>
              <a:avLst/>
              <a:gdLst>
                <a:gd name="T0" fmla="*/ 1700 w 2412"/>
                <a:gd name="T1" fmla="*/ 1873 h 2574"/>
                <a:gd name="T2" fmla="*/ 1223 w 2412"/>
                <a:gd name="T3" fmla="*/ 1873 h 2574"/>
                <a:gd name="T4" fmla="*/ 995 w 2412"/>
                <a:gd name="T5" fmla="*/ 1006 h 2574"/>
                <a:gd name="T6" fmla="*/ 1461 w 2412"/>
                <a:gd name="T7" fmla="*/ 1814 h 2574"/>
                <a:gd name="T8" fmla="*/ 1461 w 2412"/>
                <a:gd name="T9" fmla="*/ 737 h 2574"/>
                <a:gd name="T10" fmla="*/ 1165 w 2412"/>
                <a:gd name="T11" fmla="*/ 1571 h 2574"/>
                <a:gd name="T12" fmla="*/ 1165 w 2412"/>
                <a:gd name="T13" fmla="*/ 979 h 2574"/>
                <a:gd name="T14" fmla="*/ 1880 w 2412"/>
                <a:gd name="T15" fmla="*/ 1275 h 2574"/>
                <a:gd name="T16" fmla="*/ 1461 w 2412"/>
                <a:gd name="T17" fmla="*/ 1036 h 2574"/>
                <a:gd name="T18" fmla="*/ 1461 w 2412"/>
                <a:gd name="T19" fmla="*/ 1514 h 2574"/>
                <a:gd name="T20" fmla="*/ 1461 w 2412"/>
                <a:gd name="T21" fmla="*/ 1036 h 2574"/>
                <a:gd name="T22" fmla="*/ 1763 w 2412"/>
                <a:gd name="T23" fmla="*/ 212 h 2574"/>
                <a:gd name="T24" fmla="*/ 2087 w 2412"/>
                <a:gd name="T25" fmla="*/ 51 h 2574"/>
                <a:gd name="T26" fmla="*/ 2106 w 2412"/>
                <a:gd name="T27" fmla="*/ 328 h 2574"/>
                <a:gd name="T28" fmla="*/ 1958 w 2412"/>
                <a:gd name="T29" fmla="*/ 85 h 2574"/>
                <a:gd name="T30" fmla="*/ 1844 w 2412"/>
                <a:gd name="T31" fmla="*/ 206 h 2574"/>
                <a:gd name="T32" fmla="*/ 2044 w 2412"/>
                <a:gd name="T33" fmla="*/ 274 h 2574"/>
                <a:gd name="T34" fmla="*/ 1958 w 2412"/>
                <a:gd name="T35" fmla="*/ 85 h 2574"/>
                <a:gd name="T36" fmla="*/ 2014 w 2412"/>
                <a:gd name="T37" fmla="*/ 2391 h 2574"/>
                <a:gd name="T38" fmla="*/ 2197 w 2412"/>
                <a:gd name="T39" fmla="*/ 2182 h 2574"/>
                <a:gd name="T40" fmla="*/ 2223 w 2412"/>
                <a:gd name="T41" fmla="*/ 2573 h 2574"/>
                <a:gd name="T42" fmla="*/ 2210 w 2412"/>
                <a:gd name="T43" fmla="*/ 2264 h 2574"/>
                <a:gd name="T44" fmla="*/ 2124 w 2412"/>
                <a:gd name="T45" fmla="*/ 2303 h 2574"/>
                <a:gd name="T46" fmla="*/ 2096 w 2412"/>
                <a:gd name="T47" fmla="*/ 2386 h 2574"/>
                <a:gd name="T48" fmla="*/ 2322 w 2412"/>
                <a:gd name="T49" fmla="*/ 2374 h 2574"/>
                <a:gd name="T50" fmla="*/ 200 w 2412"/>
                <a:gd name="T51" fmla="*/ 1722 h 2574"/>
                <a:gd name="T52" fmla="*/ 52 w 2412"/>
                <a:gd name="T53" fmla="*/ 1397 h 2574"/>
                <a:gd name="T54" fmla="*/ 395 w 2412"/>
                <a:gd name="T55" fmla="*/ 1513 h 2574"/>
                <a:gd name="T56" fmla="*/ 200 w 2412"/>
                <a:gd name="T57" fmla="*/ 1722 h 2574"/>
                <a:gd name="T58" fmla="*/ 114 w 2412"/>
                <a:gd name="T59" fmla="*/ 1451 h 2574"/>
                <a:gd name="T60" fmla="*/ 86 w 2412"/>
                <a:gd name="T61" fmla="*/ 1534 h 2574"/>
                <a:gd name="T62" fmla="*/ 207 w 2412"/>
                <a:gd name="T63" fmla="*/ 1640 h 2574"/>
                <a:gd name="T64" fmla="*/ 303 w 2412"/>
                <a:gd name="T65" fmla="*/ 1479 h 2574"/>
                <a:gd name="T66" fmla="*/ 200 w 2412"/>
                <a:gd name="T67" fmla="*/ 1412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2" h="2574">
                  <a:moveTo>
                    <a:pt x="1223" y="1873"/>
                  </a:moveTo>
                  <a:cubicBezTo>
                    <a:pt x="1700" y="1873"/>
                    <a:pt x="1700" y="1873"/>
                    <a:pt x="1700" y="1873"/>
                  </a:cubicBezTo>
                  <a:cubicBezTo>
                    <a:pt x="1461" y="2111"/>
                    <a:pt x="1461" y="2111"/>
                    <a:pt x="1461" y="2111"/>
                  </a:cubicBezTo>
                  <a:lnTo>
                    <a:pt x="1223" y="1873"/>
                  </a:lnTo>
                  <a:close/>
                  <a:moveTo>
                    <a:pt x="1461" y="737"/>
                  </a:moveTo>
                  <a:cubicBezTo>
                    <a:pt x="1269" y="737"/>
                    <a:pt x="1091" y="840"/>
                    <a:pt x="995" y="1006"/>
                  </a:cubicBezTo>
                  <a:cubicBezTo>
                    <a:pt x="899" y="1173"/>
                    <a:pt x="899" y="1378"/>
                    <a:pt x="995" y="1544"/>
                  </a:cubicBezTo>
                  <a:cubicBezTo>
                    <a:pt x="1091" y="1711"/>
                    <a:pt x="1269" y="1814"/>
                    <a:pt x="1461" y="1814"/>
                  </a:cubicBezTo>
                  <a:cubicBezTo>
                    <a:pt x="1759" y="1814"/>
                    <a:pt x="2000" y="1573"/>
                    <a:pt x="2000" y="1275"/>
                  </a:cubicBezTo>
                  <a:cubicBezTo>
                    <a:pt x="2000" y="978"/>
                    <a:pt x="1759" y="737"/>
                    <a:pt x="1461" y="737"/>
                  </a:cubicBezTo>
                  <a:close/>
                  <a:moveTo>
                    <a:pt x="1461" y="1694"/>
                  </a:moveTo>
                  <a:cubicBezTo>
                    <a:pt x="1350" y="1694"/>
                    <a:pt x="1244" y="1650"/>
                    <a:pt x="1165" y="1571"/>
                  </a:cubicBezTo>
                  <a:cubicBezTo>
                    <a:pt x="1087" y="1493"/>
                    <a:pt x="1043" y="1386"/>
                    <a:pt x="1043" y="1275"/>
                  </a:cubicBezTo>
                  <a:cubicBezTo>
                    <a:pt x="1043" y="1164"/>
                    <a:pt x="1087" y="1058"/>
                    <a:pt x="1165" y="979"/>
                  </a:cubicBezTo>
                  <a:cubicBezTo>
                    <a:pt x="1244" y="901"/>
                    <a:pt x="1350" y="857"/>
                    <a:pt x="1461" y="857"/>
                  </a:cubicBezTo>
                  <a:cubicBezTo>
                    <a:pt x="1692" y="857"/>
                    <a:pt x="1880" y="1044"/>
                    <a:pt x="1880" y="1275"/>
                  </a:cubicBezTo>
                  <a:cubicBezTo>
                    <a:pt x="1880" y="1506"/>
                    <a:pt x="1692" y="1694"/>
                    <a:pt x="1461" y="1694"/>
                  </a:cubicBezTo>
                  <a:close/>
                  <a:moveTo>
                    <a:pt x="1461" y="1036"/>
                  </a:moveTo>
                  <a:cubicBezTo>
                    <a:pt x="1593" y="1036"/>
                    <a:pt x="1701" y="1143"/>
                    <a:pt x="1700" y="1275"/>
                  </a:cubicBezTo>
                  <a:cubicBezTo>
                    <a:pt x="1700" y="1407"/>
                    <a:pt x="1593" y="1514"/>
                    <a:pt x="1461" y="1514"/>
                  </a:cubicBezTo>
                  <a:cubicBezTo>
                    <a:pt x="1329" y="1514"/>
                    <a:pt x="1222" y="1407"/>
                    <a:pt x="1222" y="1275"/>
                  </a:cubicBezTo>
                  <a:cubicBezTo>
                    <a:pt x="1222" y="1143"/>
                    <a:pt x="1329" y="1036"/>
                    <a:pt x="1461" y="1036"/>
                  </a:cubicBezTo>
                  <a:close/>
                  <a:moveTo>
                    <a:pt x="1958" y="395"/>
                  </a:moveTo>
                  <a:cubicBezTo>
                    <a:pt x="1855" y="395"/>
                    <a:pt x="1770" y="315"/>
                    <a:pt x="1763" y="212"/>
                  </a:cubicBezTo>
                  <a:cubicBezTo>
                    <a:pt x="1755" y="104"/>
                    <a:pt x="1837" y="11"/>
                    <a:pt x="1945" y="3"/>
                  </a:cubicBezTo>
                  <a:cubicBezTo>
                    <a:pt x="1997" y="0"/>
                    <a:pt x="2048" y="17"/>
                    <a:pt x="2087" y="51"/>
                  </a:cubicBezTo>
                  <a:cubicBezTo>
                    <a:pt x="2126" y="85"/>
                    <a:pt x="2150" y="134"/>
                    <a:pt x="2154" y="186"/>
                  </a:cubicBezTo>
                  <a:cubicBezTo>
                    <a:pt x="2157" y="237"/>
                    <a:pt x="2140" y="289"/>
                    <a:pt x="2106" y="328"/>
                  </a:cubicBezTo>
                  <a:cubicBezTo>
                    <a:pt x="2069" y="371"/>
                    <a:pt x="2015" y="395"/>
                    <a:pt x="1958" y="395"/>
                  </a:cubicBezTo>
                  <a:close/>
                  <a:moveTo>
                    <a:pt x="1958" y="85"/>
                  </a:moveTo>
                  <a:cubicBezTo>
                    <a:pt x="1950" y="85"/>
                    <a:pt x="1950" y="85"/>
                    <a:pt x="1950" y="85"/>
                  </a:cubicBezTo>
                  <a:cubicBezTo>
                    <a:pt x="1887" y="89"/>
                    <a:pt x="1840" y="144"/>
                    <a:pt x="1844" y="206"/>
                  </a:cubicBezTo>
                  <a:cubicBezTo>
                    <a:pt x="1849" y="269"/>
                    <a:pt x="1904" y="316"/>
                    <a:pt x="1966" y="312"/>
                  </a:cubicBezTo>
                  <a:cubicBezTo>
                    <a:pt x="1996" y="311"/>
                    <a:pt x="2024" y="297"/>
                    <a:pt x="2044" y="274"/>
                  </a:cubicBezTo>
                  <a:cubicBezTo>
                    <a:pt x="2073" y="240"/>
                    <a:pt x="2080" y="192"/>
                    <a:pt x="2062" y="152"/>
                  </a:cubicBezTo>
                  <a:cubicBezTo>
                    <a:pt x="2043" y="111"/>
                    <a:pt x="2003" y="85"/>
                    <a:pt x="1958" y="85"/>
                  </a:cubicBezTo>
                  <a:close/>
                  <a:moveTo>
                    <a:pt x="2210" y="2574"/>
                  </a:moveTo>
                  <a:cubicBezTo>
                    <a:pt x="2107" y="2574"/>
                    <a:pt x="2021" y="2494"/>
                    <a:pt x="2014" y="2391"/>
                  </a:cubicBezTo>
                  <a:cubicBezTo>
                    <a:pt x="2011" y="2339"/>
                    <a:pt x="2028" y="2288"/>
                    <a:pt x="2062" y="2249"/>
                  </a:cubicBezTo>
                  <a:cubicBezTo>
                    <a:pt x="2096" y="2210"/>
                    <a:pt x="2145" y="2186"/>
                    <a:pt x="2197" y="2182"/>
                  </a:cubicBezTo>
                  <a:cubicBezTo>
                    <a:pt x="2303" y="2174"/>
                    <a:pt x="2398" y="2257"/>
                    <a:pt x="2405" y="2365"/>
                  </a:cubicBezTo>
                  <a:cubicBezTo>
                    <a:pt x="2412" y="2473"/>
                    <a:pt x="2331" y="2566"/>
                    <a:pt x="2223" y="2573"/>
                  </a:cubicBezTo>
                  <a:cubicBezTo>
                    <a:pt x="2219" y="2574"/>
                    <a:pt x="2214" y="2574"/>
                    <a:pt x="2210" y="2574"/>
                  </a:cubicBezTo>
                  <a:close/>
                  <a:moveTo>
                    <a:pt x="2210" y="2264"/>
                  </a:moveTo>
                  <a:cubicBezTo>
                    <a:pt x="2207" y="2264"/>
                    <a:pt x="2205" y="2264"/>
                    <a:pt x="2202" y="2264"/>
                  </a:cubicBezTo>
                  <a:cubicBezTo>
                    <a:pt x="2172" y="2266"/>
                    <a:pt x="2144" y="2280"/>
                    <a:pt x="2124" y="2303"/>
                  </a:cubicBezTo>
                  <a:cubicBezTo>
                    <a:pt x="2104" y="2326"/>
                    <a:pt x="2094" y="2355"/>
                    <a:pt x="2096" y="2386"/>
                  </a:cubicBezTo>
                  <a:cubicBezTo>
                    <a:pt x="2096" y="2386"/>
                    <a:pt x="2096" y="2386"/>
                    <a:pt x="2096" y="2386"/>
                  </a:cubicBezTo>
                  <a:cubicBezTo>
                    <a:pt x="2100" y="2448"/>
                    <a:pt x="2155" y="2495"/>
                    <a:pt x="2217" y="2492"/>
                  </a:cubicBezTo>
                  <a:cubicBezTo>
                    <a:pt x="2278" y="2487"/>
                    <a:pt x="2324" y="2435"/>
                    <a:pt x="2322" y="2374"/>
                  </a:cubicBezTo>
                  <a:cubicBezTo>
                    <a:pt x="2320" y="2313"/>
                    <a:pt x="2271" y="2265"/>
                    <a:pt x="2210" y="2264"/>
                  </a:cubicBezTo>
                  <a:close/>
                  <a:moveTo>
                    <a:pt x="200" y="1722"/>
                  </a:moveTo>
                  <a:cubicBezTo>
                    <a:pt x="97" y="1722"/>
                    <a:pt x="11" y="1642"/>
                    <a:pt x="4" y="1540"/>
                  </a:cubicBezTo>
                  <a:cubicBezTo>
                    <a:pt x="0" y="1488"/>
                    <a:pt x="18" y="1437"/>
                    <a:pt x="52" y="1397"/>
                  </a:cubicBezTo>
                  <a:cubicBezTo>
                    <a:pt x="86" y="1358"/>
                    <a:pt x="134" y="1334"/>
                    <a:pt x="186" y="1331"/>
                  </a:cubicBezTo>
                  <a:cubicBezTo>
                    <a:pt x="294" y="1324"/>
                    <a:pt x="387" y="1405"/>
                    <a:pt x="395" y="1513"/>
                  </a:cubicBezTo>
                  <a:cubicBezTo>
                    <a:pt x="399" y="1565"/>
                    <a:pt x="382" y="1616"/>
                    <a:pt x="347" y="1655"/>
                  </a:cubicBezTo>
                  <a:cubicBezTo>
                    <a:pt x="310" y="1698"/>
                    <a:pt x="256" y="1722"/>
                    <a:pt x="200" y="1722"/>
                  </a:cubicBezTo>
                  <a:close/>
                  <a:moveTo>
                    <a:pt x="200" y="1412"/>
                  </a:moveTo>
                  <a:cubicBezTo>
                    <a:pt x="167" y="1412"/>
                    <a:pt x="135" y="1426"/>
                    <a:pt x="114" y="1451"/>
                  </a:cubicBezTo>
                  <a:cubicBezTo>
                    <a:pt x="94" y="1474"/>
                    <a:pt x="84" y="1504"/>
                    <a:pt x="86" y="1534"/>
                  </a:cubicBezTo>
                  <a:cubicBezTo>
                    <a:pt x="86" y="1534"/>
                    <a:pt x="86" y="1534"/>
                    <a:pt x="86" y="1534"/>
                  </a:cubicBezTo>
                  <a:cubicBezTo>
                    <a:pt x="88" y="1564"/>
                    <a:pt x="102" y="1593"/>
                    <a:pt x="124" y="1613"/>
                  </a:cubicBezTo>
                  <a:cubicBezTo>
                    <a:pt x="147" y="1632"/>
                    <a:pt x="177" y="1642"/>
                    <a:pt x="207" y="1640"/>
                  </a:cubicBezTo>
                  <a:cubicBezTo>
                    <a:pt x="238" y="1638"/>
                    <a:pt x="265" y="1624"/>
                    <a:pt x="285" y="1601"/>
                  </a:cubicBezTo>
                  <a:cubicBezTo>
                    <a:pt x="315" y="1568"/>
                    <a:pt x="322" y="1520"/>
                    <a:pt x="303" y="1479"/>
                  </a:cubicBezTo>
                  <a:cubicBezTo>
                    <a:pt x="285" y="1439"/>
                    <a:pt x="244" y="1412"/>
                    <a:pt x="200" y="1412"/>
                  </a:cubicBezTo>
                  <a:close/>
                  <a:moveTo>
                    <a:pt x="200" y="1412"/>
                  </a:moveTo>
                  <a:cubicBezTo>
                    <a:pt x="200" y="1412"/>
                    <a:pt x="200" y="1412"/>
                    <a:pt x="200" y="1412"/>
                  </a:cubicBezTo>
                </a:path>
              </a:pathLst>
            </a:custGeom>
            <a:grpFill/>
            <a:ln w="9525">
              <a:noFill/>
              <a:round/>
            </a:ln>
          </p:spPr>
          <p:txBody>
            <a:bodyPr vert="horz" wrap="square" lIns="91440" tIns="45720" rIns="91440" bIns="45720" numCol="1" anchor="t" anchorCtr="0" compatLnSpc="1"/>
            <a:lstStyle/>
            <a:p>
              <a:endParaRPr lang="zh-CN" altLang="en-US"/>
            </a:p>
          </p:txBody>
        </p:sp>
        <p:sp>
          <p:nvSpPr>
            <p:cNvPr id="30" name="Freeform 22"/>
            <p:cNvSpPr>
              <a:spLocks noEditPoints="1"/>
            </p:cNvSpPr>
            <p:nvPr>
              <p:custDataLst>
                <p:tags r:id="rId16"/>
              </p:custDataLst>
            </p:nvPr>
          </p:nvSpPr>
          <p:spPr bwMode="auto">
            <a:xfrm>
              <a:off x="12433300" y="2493963"/>
              <a:ext cx="1760538" cy="1752600"/>
            </a:xfrm>
            <a:custGeom>
              <a:avLst/>
              <a:gdLst>
                <a:gd name="T0" fmla="*/ 2348 w 2605"/>
                <a:gd name="T1" fmla="*/ 2049 h 2605"/>
                <a:gd name="T2" fmla="*/ 2312 w 2605"/>
                <a:gd name="T3" fmla="*/ 2027 h 2605"/>
                <a:gd name="T4" fmla="*/ 2314 w 2605"/>
                <a:gd name="T5" fmla="*/ 1985 h 2605"/>
                <a:gd name="T6" fmla="*/ 2523 w 2605"/>
                <a:gd name="T7" fmla="*/ 1302 h 2605"/>
                <a:gd name="T8" fmla="*/ 1913 w 2605"/>
                <a:gd name="T9" fmla="*/ 245 h 2605"/>
                <a:gd name="T10" fmla="*/ 1898 w 2605"/>
                <a:gd name="T11" fmla="*/ 189 h 2605"/>
                <a:gd name="T12" fmla="*/ 1954 w 2605"/>
                <a:gd name="T13" fmla="*/ 174 h 2605"/>
                <a:gd name="T14" fmla="*/ 2605 w 2605"/>
                <a:gd name="T15" fmla="*/ 1302 h 2605"/>
                <a:gd name="T16" fmla="*/ 2382 w 2605"/>
                <a:gd name="T17" fmla="*/ 2030 h 2605"/>
                <a:gd name="T18" fmla="*/ 2348 w 2605"/>
                <a:gd name="T19" fmla="*/ 2049 h 2605"/>
                <a:gd name="T20" fmla="*/ 41 w 2605"/>
                <a:gd name="T21" fmla="*/ 1343 h 2605"/>
                <a:gd name="T22" fmla="*/ 0 w 2605"/>
                <a:gd name="T23" fmla="*/ 1302 h 2605"/>
                <a:gd name="T24" fmla="*/ 1302 w 2605"/>
                <a:gd name="T25" fmla="*/ 0 h 2605"/>
                <a:gd name="T26" fmla="*/ 1400 w 2605"/>
                <a:gd name="T27" fmla="*/ 3 h 2605"/>
                <a:gd name="T28" fmla="*/ 1438 w 2605"/>
                <a:gd name="T29" fmla="*/ 47 h 2605"/>
                <a:gd name="T30" fmla="*/ 1394 w 2605"/>
                <a:gd name="T31" fmla="*/ 85 h 2605"/>
                <a:gd name="T32" fmla="*/ 1302 w 2605"/>
                <a:gd name="T33" fmla="*/ 82 h 2605"/>
                <a:gd name="T34" fmla="*/ 82 w 2605"/>
                <a:gd name="T35" fmla="*/ 1302 h 2605"/>
                <a:gd name="T36" fmla="*/ 41 w 2605"/>
                <a:gd name="T37" fmla="*/ 1343 h 2605"/>
                <a:gd name="T38" fmla="*/ 1302 w 2605"/>
                <a:gd name="T39" fmla="*/ 2605 h 2605"/>
                <a:gd name="T40" fmla="*/ 128 w 2605"/>
                <a:gd name="T41" fmla="*/ 1867 h 2605"/>
                <a:gd name="T42" fmla="*/ 131 w 2605"/>
                <a:gd name="T43" fmla="*/ 1826 h 2605"/>
                <a:gd name="T44" fmla="*/ 168 w 2605"/>
                <a:gd name="T45" fmla="*/ 1808 h 2605"/>
                <a:gd name="T46" fmla="*/ 202 w 2605"/>
                <a:gd name="T47" fmla="*/ 1831 h 2605"/>
                <a:gd name="T48" fmla="*/ 1302 w 2605"/>
                <a:gd name="T49" fmla="*/ 2523 h 2605"/>
                <a:gd name="T50" fmla="*/ 1913 w 2605"/>
                <a:gd name="T51" fmla="*/ 2359 h 2605"/>
                <a:gd name="T52" fmla="*/ 1968 w 2605"/>
                <a:gd name="T53" fmla="*/ 2374 h 2605"/>
                <a:gd name="T54" fmla="*/ 1953 w 2605"/>
                <a:gd name="T55" fmla="*/ 2430 h 2605"/>
                <a:gd name="T56" fmla="*/ 1302 w 2605"/>
                <a:gd name="T57" fmla="*/ 2605 h 2605"/>
                <a:gd name="T58" fmla="*/ 1302 w 2605"/>
                <a:gd name="T59" fmla="*/ 2605 h 2605"/>
                <a:gd name="T60" fmla="*/ 1302 w 2605"/>
                <a:gd name="T61" fmla="*/ 2605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5" h="2605">
                  <a:moveTo>
                    <a:pt x="2348" y="2049"/>
                  </a:moveTo>
                  <a:cubicBezTo>
                    <a:pt x="2333" y="2049"/>
                    <a:pt x="2319" y="2040"/>
                    <a:pt x="2312" y="2027"/>
                  </a:cubicBezTo>
                  <a:cubicBezTo>
                    <a:pt x="2305" y="2013"/>
                    <a:pt x="2306" y="1997"/>
                    <a:pt x="2314" y="1985"/>
                  </a:cubicBezTo>
                  <a:cubicBezTo>
                    <a:pt x="2451" y="1783"/>
                    <a:pt x="2523" y="1545"/>
                    <a:pt x="2523" y="1302"/>
                  </a:cubicBezTo>
                  <a:cubicBezTo>
                    <a:pt x="2522" y="866"/>
                    <a:pt x="2290" y="464"/>
                    <a:pt x="1913" y="245"/>
                  </a:cubicBezTo>
                  <a:cubicBezTo>
                    <a:pt x="1893" y="234"/>
                    <a:pt x="1887" y="209"/>
                    <a:pt x="1898" y="189"/>
                  </a:cubicBezTo>
                  <a:cubicBezTo>
                    <a:pt x="1909" y="170"/>
                    <a:pt x="1934" y="163"/>
                    <a:pt x="1954" y="174"/>
                  </a:cubicBezTo>
                  <a:cubicBezTo>
                    <a:pt x="2356" y="407"/>
                    <a:pt x="2604" y="837"/>
                    <a:pt x="2605" y="1302"/>
                  </a:cubicBezTo>
                  <a:cubicBezTo>
                    <a:pt x="2605" y="1563"/>
                    <a:pt x="2528" y="1815"/>
                    <a:pt x="2382" y="2030"/>
                  </a:cubicBezTo>
                  <a:cubicBezTo>
                    <a:pt x="2375" y="2042"/>
                    <a:pt x="2362" y="2049"/>
                    <a:pt x="2348" y="2049"/>
                  </a:cubicBezTo>
                  <a:close/>
                  <a:moveTo>
                    <a:pt x="41" y="1343"/>
                  </a:moveTo>
                  <a:cubicBezTo>
                    <a:pt x="18" y="1343"/>
                    <a:pt x="0" y="1325"/>
                    <a:pt x="0" y="1302"/>
                  </a:cubicBezTo>
                  <a:cubicBezTo>
                    <a:pt x="0" y="584"/>
                    <a:pt x="584" y="0"/>
                    <a:pt x="1302" y="0"/>
                  </a:cubicBezTo>
                  <a:cubicBezTo>
                    <a:pt x="1335" y="0"/>
                    <a:pt x="1368" y="1"/>
                    <a:pt x="1400" y="3"/>
                  </a:cubicBezTo>
                  <a:cubicBezTo>
                    <a:pt x="1423" y="5"/>
                    <a:pt x="1440" y="25"/>
                    <a:pt x="1438" y="47"/>
                  </a:cubicBezTo>
                  <a:cubicBezTo>
                    <a:pt x="1436" y="70"/>
                    <a:pt x="1417" y="87"/>
                    <a:pt x="1394" y="85"/>
                  </a:cubicBezTo>
                  <a:cubicBezTo>
                    <a:pt x="1364" y="83"/>
                    <a:pt x="1333" y="82"/>
                    <a:pt x="1302" y="82"/>
                  </a:cubicBezTo>
                  <a:cubicBezTo>
                    <a:pt x="629" y="82"/>
                    <a:pt x="82" y="629"/>
                    <a:pt x="82" y="1302"/>
                  </a:cubicBezTo>
                  <a:cubicBezTo>
                    <a:pt x="82" y="1325"/>
                    <a:pt x="63" y="1343"/>
                    <a:pt x="41" y="1343"/>
                  </a:cubicBezTo>
                  <a:close/>
                  <a:moveTo>
                    <a:pt x="1302" y="2605"/>
                  </a:moveTo>
                  <a:cubicBezTo>
                    <a:pt x="805" y="2605"/>
                    <a:pt x="344" y="2315"/>
                    <a:pt x="128" y="1867"/>
                  </a:cubicBezTo>
                  <a:cubicBezTo>
                    <a:pt x="122" y="1854"/>
                    <a:pt x="123" y="1838"/>
                    <a:pt x="131" y="1826"/>
                  </a:cubicBezTo>
                  <a:cubicBezTo>
                    <a:pt x="139" y="1814"/>
                    <a:pt x="153" y="1807"/>
                    <a:pt x="168" y="1808"/>
                  </a:cubicBezTo>
                  <a:cubicBezTo>
                    <a:pt x="182" y="1809"/>
                    <a:pt x="195" y="1818"/>
                    <a:pt x="202" y="1831"/>
                  </a:cubicBezTo>
                  <a:cubicBezTo>
                    <a:pt x="404" y="2251"/>
                    <a:pt x="836" y="2523"/>
                    <a:pt x="1302" y="2523"/>
                  </a:cubicBezTo>
                  <a:cubicBezTo>
                    <a:pt x="1517" y="2523"/>
                    <a:pt x="1728" y="2466"/>
                    <a:pt x="1913" y="2359"/>
                  </a:cubicBezTo>
                  <a:cubicBezTo>
                    <a:pt x="1932" y="2348"/>
                    <a:pt x="1957" y="2355"/>
                    <a:pt x="1968" y="2374"/>
                  </a:cubicBezTo>
                  <a:cubicBezTo>
                    <a:pt x="1980" y="2394"/>
                    <a:pt x="1973" y="2419"/>
                    <a:pt x="1953" y="2430"/>
                  </a:cubicBezTo>
                  <a:cubicBezTo>
                    <a:pt x="1755" y="2545"/>
                    <a:pt x="1531" y="2605"/>
                    <a:pt x="1302" y="2605"/>
                  </a:cubicBezTo>
                  <a:close/>
                  <a:moveTo>
                    <a:pt x="1302" y="2605"/>
                  </a:moveTo>
                  <a:cubicBezTo>
                    <a:pt x="1302" y="2605"/>
                    <a:pt x="1302" y="2605"/>
                    <a:pt x="1302" y="2605"/>
                  </a:cubicBezTo>
                </a:path>
              </a:pathLst>
            </a:custGeom>
            <a:grpFill/>
            <a:ln w="9525">
              <a:noFill/>
              <a:round/>
            </a:ln>
          </p:spPr>
          <p:txBody>
            <a:bodyPr vert="horz" wrap="square" lIns="91440" tIns="45720" rIns="91440" bIns="45720" numCol="1" anchor="t" anchorCtr="0" compatLnSpc="1"/>
            <a:lstStyle/>
            <a:p>
              <a:endParaRPr lang="zh-CN" altLang="en-US"/>
            </a:p>
          </p:txBody>
        </p:sp>
      </p:grpSp>
      <p:sp>
        <p:nvSpPr>
          <p:cNvPr id="3" name="文本框 2"/>
          <p:cNvSpPr txBox="1"/>
          <p:nvPr/>
        </p:nvSpPr>
        <p:spPr>
          <a:xfrm>
            <a:off x="5904865" y="491490"/>
            <a:ext cx="5389880" cy="1000760"/>
          </a:xfrm>
          <a:prstGeom prst="rect">
            <a:avLst/>
          </a:prstGeom>
          <a:noFill/>
        </p:spPr>
        <p:txBody>
          <a:bodyPr wrap="square" rtlCol="0">
            <a:noAutofit/>
          </a:bodyPr>
          <a:p>
            <a:r>
              <a:rPr lang="en-US" altLang="zh-CN" sz="3600">
                <a:solidFill>
                  <a:schemeClr val="bg1"/>
                </a:solidFill>
              </a:rPr>
              <a:t>Brief Introduction to the Book and Author </a:t>
            </a:r>
            <a:endParaRPr lang="en-US" altLang="zh-CN" sz="3600">
              <a:solidFill>
                <a:schemeClr val="bg1"/>
              </a:solidFill>
            </a:endParaRPr>
          </a:p>
        </p:txBody>
      </p:sp>
      <p:sp>
        <p:nvSpPr>
          <p:cNvPr id="4" name="文本框 3"/>
          <p:cNvSpPr txBox="1"/>
          <p:nvPr/>
        </p:nvSpPr>
        <p:spPr>
          <a:xfrm>
            <a:off x="6091555" y="1839595"/>
            <a:ext cx="5085080" cy="655955"/>
          </a:xfrm>
          <a:prstGeom prst="rect">
            <a:avLst/>
          </a:prstGeom>
          <a:noFill/>
        </p:spPr>
        <p:txBody>
          <a:bodyPr wrap="square" rtlCol="0">
            <a:noAutofit/>
          </a:bodyPr>
          <a:p>
            <a:r>
              <a:rPr lang="en-US" altLang="zh-CN" sz="3600">
                <a:solidFill>
                  <a:schemeClr val="bg1"/>
                </a:solidFill>
              </a:rPr>
              <a:t>The Plot of the Story</a:t>
            </a:r>
            <a:endParaRPr lang="en-US" altLang="zh-CN">
              <a:solidFill>
                <a:schemeClr val="bg1"/>
              </a:solidFill>
            </a:endParaRPr>
          </a:p>
        </p:txBody>
      </p:sp>
      <p:sp>
        <p:nvSpPr>
          <p:cNvPr id="9" name="文本框 8"/>
          <p:cNvSpPr txBox="1"/>
          <p:nvPr/>
        </p:nvSpPr>
        <p:spPr>
          <a:xfrm>
            <a:off x="6163310" y="2792095"/>
            <a:ext cx="5193665" cy="1231265"/>
          </a:xfrm>
          <a:prstGeom prst="rect">
            <a:avLst/>
          </a:prstGeom>
          <a:noFill/>
        </p:spPr>
        <p:txBody>
          <a:bodyPr wrap="square" rtlCol="0">
            <a:noAutofit/>
          </a:bodyPr>
          <a:p>
            <a:pPr algn="l">
              <a:buClrTx/>
              <a:buSzTx/>
              <a:buFontTx/>
            </a:pPr>
            <a:r>
              <a:rPr lang="en-US" altLang="zh-CN" sz="3600">
                <a:solidFill>
                  <a:schemeClr val="bg1"/>
                </a:solidFill>
              </a:rPr>
              <a:t>The Cultural Values Embodied in the Novel</a:t>
            </a:r>
            <a:endParaRPr lang="en-US" altLang="zh-CN" sz="3600">
              <a:solidFill>
                <a:schemeClr val="bg1"/>
              </a:solidFill>
            </a:endParaRPr>
          </a:p>
        </p:txBody>
      </p:sp>
      <p:grpSp>
        <p:nvGrpSpPr>
          <p:cNvPr id="10" name="组合 9"/>
          <p:cNvGrpSpPr/>
          <p:nvPr>
            <p:custDataLst>
              <p:tags r:id="rId17"/>
            </p:custDataLst>
          </p:nvPr>
        </p:nvGrpSpPr>
        <p:grpSpPr>
          <a:xfrm>
            <a:off x="5284225" y="4152278"/>
            <a:ext cx="481666" cy="463660"/>
            <a:chOff x="12325350" y="2447925"/>
            <a:chExt cx="1868488" cy="1798638"/>
          </a:xfrm>
          <a:solidFill>
            <a:srgbClr val="8284C8"/>
          </a:solidFill>
        </p:grpSpPr>
        <p:sp>
          <p:nvSpPr>
            <p:cNvPr id="11" name="Freeform 21"/>
            <p:cNvSpPr>
              <a:spLocks noEditPoints="1"/>
            </p:cNvSpPr>
            <p:nvPr>
              <p:custDataLst>
                <p:tags r:id="rId18"/>
              </p:custDataLst>
            </p:nvPr>
          </p:nvSpPr>
          <p:spPr bwMode="auto">
            <a:xfrm>
              <a:off x="12325350" y="2447925"/>
              <a:ext cx="1630363" cy="1730375"/>
            </a:xfrm>
            <a:custGeom>
              <a:avLst/>
              <a:gdLst>
                <a:gd name="T0" fmla="*/ 1700 w 2412"/>
                <a:gd name="T1" fmla="*/ 1873 h 2574"/>
                <a:gd name="T2" fmla="*/ 1223 w 2412"/>
                <a:gd name="T3" fmla="*/ 1873 h 2574"/>
                <a:gd name="T4" fmla="*/ 995 w 2412"/>
                <a:gd name="T5" fmla="*/ 1006 h 2574"/>
                <a:gd name="T6" fmla="*/ 1461 w 2412"/>
                <a:gd name="T7" fmla="*/ 1814 h 2574"/>
                <a:gd name="T8" fmla="*/ 1461 w 2412"/>
                <a:gd name="T9" fmla="*/ 737 h 2574"/>
                <a:gd name="T10" fmla="*/ 1165 w 2412"/>
                <a:gd name="T11" fmla="*/ 1571 h 2574"/>
                <a:gd name="T12" fmla="*/ 1165 w 2412"/>
                <a:gd name="T13" fmla="*/ 979 h 2574"/>
                <a:gd name="T14" fmla="*/ 1880 w 2412"/>
                <a:gd name="T15" fmla="*/ 1275 h 2574"/>
                <a:gd name="T16" fmla="*/ 1461 w 2412"/>
                <a:gd name="T17" fmla="*/ 1036 h 2574"/>
                <a:gd name="T18" fmla="*/ 1461 w 2412"/>
                <a:gd name="T19" fmla="*/ 1514 h 2574"/>
                <a:gd name="T20" fmla="*/ 1461 w 2412"/>
                <a:gd name="T21" fmla="*/ 1036 h 2574"/>
                <a:gd name="T22" fmla="*/ 1763 w 2412"/>
                <a:gd name="T23" fmla="*/ 212 h 2574"/>
                <a:gd name="T24" fmla="*/ 2087 w 2412"/>
                <a:gd name="T25" fmla="*/ 51 h 2574"/>
                <a:gd name="T26" fmla="*/ 2106 w 2412"/>
                <a:gd name="T27" fmla="*/ 328 h 2574"/>
                <a:gd name="T28" fmla="*/ 1958 w 2412"/>
                <a:gd name="T29" fmla="*/ 85 h 2574"/>
                <a:gd name="T30" fmla="*/ 1844 w 2412"/>
                <a:gd name="T31" fmla="*/ 206 h 2574"/>
                <a:gd name="T32" fmla="*/ 2044 w 2412"/>
                <a:gd name="T33" fmla="*/ 274 h 2574"/>
                <a:gd name="T34" fmla="*/ 1958 w 2412"/>
                <a:gd name="T35" fmla="*/ 85 h 2574"/>
                <a:gd name="T36" fmla="*/ 2014 w 2412"/>
                <a:gd name="T37" fmla="*/ 2391 h 2574"/>
                <a:gd name="T38" fmla="*/ 2197 w 2412"/>
                <a:gd name="T39" fmla="*/ 2182 h 2574"/>
                <a:gd name="T40" fmla="*/ 2223 w 2412"/>
                <a:gd name="T41" fmla="*/ 2573 h 2574"/>
                <a:gd name="T42" fmla="*/ 2210 w 2412"/>
                <a:gd name="T43" fmla="*/ 2264 h 2574"/>
                <a:gd name="T44" fmla="*/ 2124 w 2412"/>
                <a:gd name="T45" fmla="*/ 2303 h 2574"/>
                <a:gd name="T46" fmla="*/ 2096 w 2412"/>
                <a:gd name="T47" fmla="*/ 2386 h 2574"/>
                <a:gd name="T48" fmla="*/ 2322 w 2412"/>
                <a:gd name="T49" fmla="*/ 2374 h 2574"/>
                <a:gd name="T50" fmla="*/ 200 w 2412"/>
                <a:gd name="T51" fmla="*/ 1722 h 2574"/>
                <a:gd name="T52" fmla="*/ 52 w 2412"/>
                <a:gd name="T53" fmla="*/ 1397 h 2574"/>
                <a:gd name="T54" fmla="*/ 395 w 2412"/>
                <a:gd name="T55" fmla="*/ 1513 h 2574"/>
                <a:gd name="T56" fmla="*/ 200 w 2412"/>
                <a:gd name="T57" fmla="*/ 1722 h 2574"/>
                <a:gd name="T58" fmla="*/ 114 w 2412"/>
                <a:gd name="T59" fmla="*/ 1451 h 2574"/>
                <a:gd name="T60" fmla="*/ 86 w 2412"/>
                <a:gd name="T61" fmla="*/ 1534 h 2574"/>
                <a:gd name="T62" fmla="*/ 207 w 2412"/>
                <a:gd name="T63" fmla="*/ 1640 h 2574"/>
                <a:gd name="T64" fmla="*/ 303 w 2412"/>
                <a:gd name="T65" fmla="*/ 1479 h 2574"/>
                <a:gd name="T66" fmla="*/ 200 w 2412"/>
                <a:gd name="T67" fmla="*/ 1412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2" h="2574">
                  <a:moveTo>
                    <a:pt x="1223" y="1873"/>
                  </a:moveTo>
                  <a:cubicBezTo>
                    <a:pt x="1700" y="1873"/>
                    <a:pt x="1700" y="1873"/>
                    <a:pt x="1700" y="1873"/>
                  </a:cubicBezTo>
                  <a:cubicBezTo>
                    <a:pt x="1461" y="2111"/>
                    <a:pt x="1461" y="2111"/>
                    <a:pt x="1461" y="2111"/>
                  </a:cubicBezTo>
                  <a:lnTo>
                    <a:pt x="1223" y="1873"/>
                  </a:lnTo>
                  <a:close/>
                  <a:moveTo>
                    <a:pt x="1461" y="737"/>
                  </a:moveTo>
                  <a:cubicBezTo>
                    <a:pt x="1269" y="737"/>
                    <a:pt x="1091" y="840"/>
                    <a:pt x="995" y="1006"/>
                  </a:cubicBezTo>
                  <a:cubicBezTo>
                    <a:pt x="899" y="1173"/>
                    <a:pt x="899" y="1378"/>
                    <a:pt x="995" y="1544"/>
                  </a:cubicBezTo>
                  <a:cubicBezTo>
                    <a:pt x="1091" y="1711"/>
                    <a:pt x="1269" y="1814"/>
                    <a:pt x="1461" y="1814"/>
                  </a:cubicBezTo>
                  <a:cubicBezTo>
                    <a:pt x="1759" y="1814"/>
                    <a:pt x="2000" y="1573"/>
                    <a:pt x="2000" y="1275"/>
                  </a:cubicBezTo>
                  <a:cubicBezTo>
                    <a:pt x="2000" y="978"/>
                    <a:pt x="1759" y="737"/>
                    <a:pt x="1461" y="737"/>
                  </a:cubicBezTo>
                  <a:close/>
                  <a:moveTo>
                    <a:pt x="1461" y="1694"/>
                  </a:moveTo>
                  <a:cubicBezTo>
                    <a:pt x="1350" y="1694"/>
                    <a:pt x="1244" y="1650"/>
                    <a:pt x="1165" y="1571"/>
                  </a:cubicBezTo>
                  <a:cubicBezTo>
                    <a:pt x="1087" y="1493"/>
                    <a:pt x="1043" y="1386"/>
                    <a:pt x="1043" y="1275"/>
                  </a:cubicBezTo>
                  <a:cubicBezTo>
                    <a:pt x="1043" y="1164"/>
                    <a:pt x="1087" y="1058"/>
                    <a:pt x="1165" y="979"/>
                  </a:cubicBezTo>
                  <a:cubicBezTo>
                    <a:pt x="1244" y="901"/>
                    <a:pt x="1350" y="857"/>
                    <a:pt x="1461" y="857"/>
                  </a:cubicBezTo>
                  <a:cubicBezTo>
                    <a:pt x="1692" y="857"/>
                    <a:pt x="1880" y="1044"/>
                    <a:pt x="1880" y="1275"/>
                  </a:cubicBezTo>
                  <a:cubicBezTo>
                    <a:pt x="1880" y="1506"/>
                    <a:pt x="1692" y="1694"/>
                    <a:pt x="1461" y="1694"/>
                  </a:cubicBezTo>
                  <a:close/>
                  <a:moveTo>
                    <a:pt x="1461" y="1036"/>
                  </a:moveTo>
                  <a:cubicBezTo>
                    <a:pt x="1593" y="1036"/>
                    <a:pt x="1701" y="1143"/>
                    <a:pt x="1700" y="1275"/>
                  </a:cubicBezTo>
                  <a:cubicBezTo>
                    <a:pt x="1700" y="1407"/>
                    <a:pt x="1593" y="1514"/>
                    <a:pt x="1461" y="1514"/>
                  </a:cubicBezTo>
                  <a:cubicBezTo>
                    <a:pt x="1329" y="1514"/>
                    <a:pt x="1222" y="1407"/>
                    <a:pt x="1222" y="1275"/>
                  </a:cubicBezTo>
                  <a:cubicBezTo>
                    <a:pt x="1222" y="1143"/>
                    <a:pt x="1329" y="1036"/>
                    <a:pt x="1461" y="1036"/>
                  </a:cubicBezTo>
                  <a:close/>
                  <a:moveTo>
                    <a:pt x="1958" y="395"/>
                  </a:moveTo>
                  <a:cubicBezTo>
                    <a:pt x="1855" y="395"/>
                    <a:pt x="1770" y="315"/>
                    <a:pt x="1763" y="212"/>
                  </a:cubicBezTo>
                  <a:cubicBezTo>
                    <a:pt x="1755" y="104"/>
                    <a:pt x="1837" y="11"/>
                    <a:pt x="1945" y="3"/>
                  </a:cubicBezTo>
                  <a:cubicBezTo>
                    <a:pt x="1997" y="0"/>
                    <a:pt x="2048" y="17"/>
                    <a:pt x="2087" y="51"/>
                  </a:cubicBezTo>
                  <a:cubicBezTo>
                    <a:pt x="2126" y="85"/>
                    <a:pt x="2150" y="134"/>
                    <a:pt x="2154" y="186"/>
                  </a:cubicBezTo>
                  <a:cubicBezTo>
                    <a:pt x="2157" y="237"/>
                    <a:pt x="2140" y="289"/>
                    <a:pt x="2106" y="328"/>
                  </a:cubicBezTo>
                  <a:cubicBezTo>
                    <a:pt x="2069" y="371"/>
                    <a:pt x="2015" y="395"/>
                    <a:pt x="1958" y="395"/>
                  </a:cubicBezTo>
                  <a:close/>
                  <a:moveTo>
                    <a:pt x="1958" y="85"/>
                  </a:moveTo>
                  <a:cubicBezTo>
                    <a:pt x="1950" y="85"/>
                    <a:pt x="1950" y="85"/>
                    <a:pt x="1950" y="85"/>
                  </a:cubicBezTo>
                  <a:cubicBezTo>
                    <a:pt x="1887" y="89"/>
                    <a:pt x="1840" y="144"/>
                    <a:pt x="1844" y="206"/>
                  </a:cubicBezTo>
                  <a:cubicBezTo>
                    <a:pt x="1849" y="269"/>
                    <a:pt x="1904" y="316"/>
                    <a:pt x="1966" y="312"/>
                  </a:cubicBezTo>
                  <a:cubicBezTo>
                    <a:pt x="1996" y="311"/>
                    <a:pt x="2024" y="297"/>
                    <a:pt x="2044" y="274"/>
                  </a:cubicBezTo>
                  <a:cubicBezTo>
                    <a:pt x="2073" y="240"/>
                    <a:pt x="2080" y="192"/>
                    <a:pt x="2062" y="152"/>
                  </a:cubicBezTo>
                  <a:cubicBezTo>
                    <a:pt x="2043" y="111"/>
                    <a:pt x="2003" y="85"/>
                    <a:pt x="1958" y="85"/>
                  </a:cubicBezTo>
                  <a:close/>
                  <a:moveTo>
                    <a:pt x="2210" y="2574"/>
                  </a:moveTo>
                  <a:cubicBezTo>
                    <a:pt x="2107" y="2574"/>
                    <a:pt x="2021" y="2494"/>
                    <a:pt x="2014" y="2391"/>
                  </a:cubicBezTo>
                  <a:cubicBezTo>
                    <a:pt x="2011" y="2339"/>
                    <a:pt x="2028" y="2288"/>
                    <a:pt x="2062" y="2249"/>
                  </a:cubicBezTo>
                  <a:cubicBezTo>
                    <a:pt x="2096" y="2210"/>
                    <a:pt x="2145" y="2186"/>
                    <a:pt x="2197" y="2182"/>
                  </a:cubicBezTo>
                  <a:cubicBezTo>
                    <a:pt x="2303" y="2174"/>
                    <a:pt x="2398" y="2257"/>
                    <a:pt x="2405" y="2365"/>
                  </a:cubicBezTo>
                  <a:cubicBezTo>
                    <a:pt x="2412" y="2473"/>
                    <a:pt x="2331" y="2566"/>
                    <a:pt x="2223" y="2573"/>
                  </a:cubicBezTo>
                  <a:cubicBezTo>
                    <a:pt x="2219" y="2574"/>
                    <a:pt x="2214" y="2574"/>
                    <a:pt x="2210" y="2574"/>
                  </a:cubicBezTo>
                  <a:close/>
                  <a:moveTo>
                    <a:pt x="2210" y="2264"/>
                  </a:moveTo>
                  <a:cubicBezTo>
                    <a:pt x="2207" y="2264"/>
                    <a:pt x="2205" y="2264"/>
                    <a:pt x="2202" y="2264"/>
                  </a:cubicBezTo>
                  <a:cubicBezTo>
                    <a:pt x="2172" y="2266"/>
                    <a:pt x="2144" y="2280"/>
                    <a:pt x="2124" y="2303"/>
                  </a:cubicBezTo>
                  <a:cubicBezTo>
                    <a:pt x="2104" y="2326"/>
                    <a:pt x="2094" y="2355"/>
                    <a:pt x="2096" y="2386"/>
                  </a:cubicBezTo>
                  <a:cubicBezTo>
                    <a:pt x="2096" y="2386"/>
                    <a:pt x="2096" y="2386"/>
                    <a:pt x="2096" y="2386"/>
                  </a:cubicBezTo>
                  <a:cubicBezTo>
                    <a:pt x="2100" y="2448"/>
                    <a:pt x="2155" y="2495"/>
                    <a:pt x="2217" y="2492"/>
                  </a:cubicBezTo>
                  <a:cubicBezTo>
                    <a:pt x="2278" y="2487"/>
                    <a:pt x="2324" y="2435"/>
                    <a:pt x="2322" y="2374"/>
                  </a:cubicBezTo>
                  <a:cubicBezTo>
                    <a:pt x="2320" y="2313"/>
                    <a:pt x="2271" y="2265"/>
                    <a:pt x="2210" y="2264"/>
                  </a:cubicBezTo>
                  <a:close/>
                  <a:moveTo>
                    <a:pt x="200" y="1722"/>
                  </a:moveTo>
                  <a:cubicBezTo>
                    <a:pt x="97" y="1722"/>
                    <a:pt x="11" y="1642"/>
                    <a:pt x="4" y="1540"/>
                  </a:cubicBezTo>
                  <a:cubicBezTo>
                    <a:pt x="0" y="1488"/>
                    <a:pt x="18" y="1437"/>
                    <a:pt x="52" y="1397"/>
                  </a:cubicBezTo>
                  <a:cubicBezTo>
                    <a:pt x="86" y="1358"/>
                    <a:pt x="134" y="1334"/>
                    <a:pt x="186" y="1331"/>
                  </a:cubicBezTo>
                  <a:cubicBezTo>
                    <a:pt x="294" y="1324"/>
                    <a:pt x="387" y="1405"/>
                    <a:pt x="395" y="1513"/>
                  </a:cubicBezTo>
                  <a:cubicBezTo>
                    <a:pt x="399" y="1565"/>
                    <a:pt x="382" y="1616"/>
                    <a:pt x="347" y="1655"/>
                  </a:cubicBezTo>
                  <a:cubicBezTo>
                    <a:pt x="310" y="1698"/>
                    <a:pt x="256" y="1722"/>
                    <a:pt x="200" y="1722"/>
                  </a:cubicBezTo>
                  <a:close/>
                  <a:moveTo>
                    <a:pt x="200" y="1412"/>
                  </a:moveTo>
                  <a:cubicBezTo>
                    <a:pt x="167" y="1412"/>
                    <a:pt x="135" y="1426"/>
                    <a:pt x="114" y="1451"/>
                  </a:cubicBezTo>
                  <a:cubicBezTo>
                    <a:pt x="94" y="1474"/>
                    <a:pt x="84" y="1504"/>
                    <a:pt x="86" y="1534"/>
                  </a:cubicBezTo>
                  <a:cubicBezTo>
                    <a:pt x="86" y="1534"/>
                    <a:pt x="86" y="1534"/>
                    <a:pt x="86" y="1534"/>
                  </a:cubicBezTo>
                  <a:cubicBezTo>
                    <a:pt x="88" y="1564"/>
                    <a:pt x="102" y="1593"/>
                    <a:pt x="124" y="1613"/>
                  </a:cubicBezTo>
                  <a:cubicBezTo>
                    <a:pt x="147" y="1632"/>
                    <a:pt x="177" y="1642"/>
                    <a:pt x="207" y="1640"/>
                  </a:cubicBezTo>
                  <a:cubicBezTo>
                    <a:pt x="238" y="1638"/>
                    <a:pt x="265" y="1624"/>
                    <a:pt x="285" y="1601"/>
                  </a:cubicBezTo>
                  <a:cubicBezTo>
                    <a:pt x="315" y="1568"/>
                    <a:pt x="322" y="1520"/>
                    <a:pt x="303" y="1479"/>
                  </a:cubicBezTo>
                  <a:cubicBezTo>
                    <a:pt x="285" y="1439"/>
                    <a:pt x="244" y="1412"/>
                    <a:pt x="200" y="1412"/>
                  </a:cubicBezTo>
                  <a:close/>
                  <a:moveTo>
                    <a:pt x="200" y="1412"/>
                  </a:moveTo>
                  <a:cubicBezTo>
                    <a:pt x="200" y="1412"/>
                    <a:pt x="200" y="1412"/>
                    <a:pt x="200" y="1412"/>
                  </a:cubicBezTo>
                </a:path>
              </a:pathLst>
            </a:custGeom>
            <a:grpFill/>
            <a:ln w="9525">
              <a:noFill/>
              <a:round/>
            </a:ln>
          </p:spPr>
          <p:txBody>
            <a:bodyPr vert="horz" wrap="square" lIns="91440" tIns="45720" rIns="91440" bIns="45720" numCol="1" anchor="t" anchorCtr="0" compatLnSpc="1"/>
            <a:p>
              <a:endParaRPr lang="zh-CN" altLang="en-US"/>
            </a:p>
          </p:txBody>
        </p:sp>
        <p:sp>
          <p:nvSpPr>
            <p:cNvPr id="12" name="Freeform 22"/>
            <p:cNvSpPr>
              <a:spLocks noEditPoints="1"/>
            </p:cNvSpPr>
            <p:nvPr>
              <p:custDataLst>
                <p:tags r:id="rId19"/>
              </p:custDataLst>
            </p:nvPr>
          </p:nvSpPr>
          <p:spPr bwMode="auto">
            <a:xfrm>
              <a:off x="12433300" y="2493963"/>
              <a:ext cx="1760538" cy="1752600"/>
            </a:xfrm>
            <a:custGeom>
              <a:avLst/>
              <a:gdLst>
                <a:gd name="T0" fmla="*/ 2348 w 2605"/>
                <a:gd name="T1" fmla="*/ 2049 h 2605"/>
                <a:gd name="T2" fmla="*/ 2312 w 2605"/>
                <a:gd name="T3" fmla="*/ 2027 h 2605"/>
                <a:gd name="T4" fmla="*/ 2314 w 2605"/>
                <a:gd name="T5" fmla="*/ 1985 h 2605"/>
                <a:gd name="T6" fmla="*/ 2523 w 2605"/>
                <a:gd name="T7" fmla="*/ 1302 h 2605"/>
                <a:gd name="T8" fmla="*/ 1913 w 2605"/>
                <a:gd name="T9" fmla="*/ 245 h 2605"/>
                <a:gd name="T10" fmla="*/ 1898 w 2605"/>
                <a:gd name="T11" fmla="*/ 189 h 2605"/>
                <a:gd name="T12" fmla="*/ 1954 w 2605"/>
                <a:gd name="T13" fmla="*/ 174 h 2605"/>
                <a:gd name="T14" fmla="*/ 2605 w 2605"/>
                <a:gd name="T15" fmla="*/ 1302 h 2605"/>
                <a:gd name="T16" fmla="*/ 2382 w 2605"/>
                <a:gd name="T17" fmla="*/ 2030 h 2605"/>
                <a:gd name="T18" fmla="*/ 2348 w 2605"/>
                <a:gd name="T19" fmla="*/ 2049 h 2605"/>
                <a:gd name="T20" fmla="*/ 41 w 2605"/>
                <a:gd name="T21" fmla="*/ 1343 h 2605"/>
                <a:gd name="T22" fmla="*/ 0 w 2605"/>
                <a:gd name="T23" fmla="*/ 1302 h 2605"/>
                <a:gd name="T24" fmla="*/ 1302 w 2605"/>
                <a:gd name="T25" fmla="*/ 0 h 2605"/>
                <a:gd name="T26" fmla="*/ 1400 w 2605"/>
                <a:gd name="T27" fmla="*/ 3 h 2605"/>
                <a:gd name="T28" fmla="*/ 1438 w 2605"/>
                <a:gd name="T29" fmla="*/ 47 h 2605"/>
                <a:gd name="T30" fmla="*/ 1394 w 2605"/>
                <a:gd name="T31" fmla="*/ 85 h 2605"/>
                <a:gd name="T32" fmla="*/ 1302 w 2605"/>
                <a:gd name="T33" fmla="*/ 82 h 2605"/>
                <a:gd name="T34" fmla="*/ 82 w 2605"/>
                <a:gd name="T35" fmla="*/ 1302 h 2605"/>
                <a:gd name="T36" fmla="*/ 41 w 2605"/>
                <a:gd name="T37" fmla="*/ 1343 h 2605"/>
                <a:gd name="T38" fmla="*/ 1302 w 2605"/>
                <a:gd name="T39" fmla="*/ 2605 h 2605"/>
                <a:gd name="T40" fmla="*/ 128 w 2605"/>
                <a:gd name="T41" fmla="*/ 1867 h 2605"/>
                <a:gd name="T42" fmla="*/ 131 w 2605"/>
                <a:gd name="T43" fmla="*/ 1826 h 2605"/>
                <a:gd name="T44" fmla="*/ 168 w 2605"/>
                <a:gd name="T45" fmla="*/ 1808 h 2605"/>
                <a:gd name="T46" fmla="*/ 202 w 2605"/>
                <a:gd name="T47" fmla="*/ 1831 h 2605"/>
                <a:gd name="T48" fmla="*/ 1302 w 2605"/>
                <a:gd name="T49" fmla="*/ 2523 h 2605"/>
                <a:gd name="T50" fmla="*/ 1913 w 2605"/>
                <a:gd name="T51" fmla="*/ 2359 h 2605"/>
                <a:gd name="T52" fmla="*/ 1968 w 2605"/>
                <a:gd name="T53" fmla="*/ 2374 h 2605"/>
                <a:gd name="T54" fmla="*/ 1953 w 2605"/>
                <a:gd name="T55" fmla="*/ 2430 h 2605"/>
                <a:gd name="T56" fmla="*/ 1302 w 2605"/>
                <a:gd name="T57" fmla="*/ 2605 h 2605"/>
                <a:gd name="T58" fmla="*/ 1302 w 2605"/>
                <a:gd name="T59" fmla="*/ 2605 h 2605"/>
                <a:gd name="T60" fmla="*/ 1302 w 2605"/>
                <a:gd name="T61" fmla="*/ 2605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5" h="2605">
                  <a:moveTo>
                    <a:pt x="2348" y="2049"/>
                  </a:moveTo>
                  <a:cubicBezTo>
                    <a:pt x="2333" y="2049"/>
                    <a:pt x="2319" y="2040"/>
                    <a:pt x="2312" y="2027"/>
                  </a:cubicBezTo>
                  <a:cubicBezTo>
                    <a:pt x="2305" y="2013"/>
                    <a:pt x="2306" y="1997"/>
                    <a:pt x="2314" y="1985"/>
                  </a:cubicBezTo>
                  <a:cubicBezTo>
                    <a:pt x="2451" y="1783"/>
                    <a:pt x="2523" y="1545"/>
                    <a:pt x="2523" y="1302"/>
                  </a:cubicBezTo>
                  <a:cubicBezTo>
                    <a:pt x="2522" y="866"/>
                    <a:pt x="2290" y="464"/>
                    <a:pt x="1913" y="245"/>
                  </a:cubicBezTo>
                  <a:cubicBezTo>
                    <a:pt x="1893" y="234"/>
                    <a:pt x="1887" y="209"/>
                    <a:pt x="1898" y="189"/>
                  </a:cubicBezTo>
                  <a:cubicBezTo>
                    <a:pt x="1909" y="170"/>
                    <a:pt x="1934" y="163"/>
                    <a:pt x="1954" y="174"/>
                  </a:cubicBezTo>
                  <a:cubicBezTo>
                    <a:pt x="2356" y="407"/>
                    <a:pt x="2604" y="837"/>
                    <a:pt x="2605" y="1302"/>
                  </a:cubicBezTo>
                  <a:cubicBezTo>
                    <a:pt x="2605" y="1563"/>
                    <a:pt x="2528" y="1815"/>
                    <a:pt x="2382" y="2030"/>
                  </a:cubicBezTo>
                  <a:cubicBezTo>
                    <a:pt x="2375" y="2042"/>
                    <a:pt x="2362" y="2049"/>
                    <a:pt x="2348" y="2049"/>
                  </a:cubicBezTo>
                  <a:close/>
                  <a:moveTo>
                    <a:pt x="41" y="1343"/>
                  </a:moveTo>
                  <a:cubicBezTo>
                    <a:pt x="18" y="1343"/>
                    <a:pt x="0" y="1325"/>
                    <a:pt x="0" y="1302"/>
                  </a:cubicBezTo>
                  <a:cubicBezTo>
                    <a:pt x="0" y="584"/>
                    <a:pt x="584" y="0"/>
                    <a:pt x="1302" y="0"/>
                  </a:cubicBezTo>
                  <a:cubicBezTo>
                    <a:pt x="1335" y="0"/>
                    <a:pt x="1368" y="1"/>
                    <a:pt x="1400" y="3"/>
                  </a:cubicBezTo>
                  <a:cubicBezTo>
                    <a:pt x="1423" y="5"/>
                    <a:pt x="1440" y="25"/>
                    <a:pt x="1438" y="47"/>
                  </a:cubicBezTo>
                  <a:cubicBezTo>
                    <a:pt x="1436" y="70"/>
                    <a:pt x="1417" y="87"/>
                    <a:pt x="1394" y="85"/>
                  </a:cubicBezTo>
                  <a:cubicBezTo>
                    <a:pt x="1364" y="83"/>
                    <a:pt x="1333" y="82"/>
                    <a:pt x="1302" y="82"/>
                  </a:cubicBezTo>
                  <a:cubicBezTo>
                    <a:pt x="629" y="82"/>
                    <a:pt x="82" y="629"/>
                    <a:pt x="82" y="1302"/>
                  </a:cubicBezTo>
                  <a:cubicBezTo>
                    <a:pt x="82" y="1325"/>
                    <a:pt x="63" y="1343"/>
                    <a:pt x="41" y="1343"/>
                  </a:cubicBezTo>
                  <a:close/>
                  <a:moveTo>
                    <a:pt x="1302" y="2605"/>
                  </a:moveTo>
                  <a:cubicBezTo>
                    <a:pt x="805" y="2605"/>
                    <a:pt x="344" y="2315"/>
                    <a:pt x="128" y="1867"/>
                  </a:cubicBezTo>
                  <a:cubicBezTo>
                    <a:pt x="122" y="1854"/>
                    <a:pt x="123" y="1838"/>
                    <a:pt x="131" y="1826"/>
                  </a:cubicBezTo>
                  <a:cubicBezTo>
                    <a:pt x="139" y="1814"/>
                    <a:pt x="153" y="1807"/>
                    <a:pt x="168" y="1808"/>
                  </a:cubicBezTo>
                  <a:cubicBezTo>
                    <a:pt x="182" y="1809"/>
                    <a:pt x="195" y="1818"/>
                    <a:pt x="202" y="1831"/>
                  </a:cubicBezTo>
                  <a:cubicBezTo>
                    <a:pt x="404" y="2251"/>
                    <a:pt x="836" y="2523"/>
                    <a:pt x="1302" y="2523"/>
                  </a:cubicBezTo>
                  <a:cubicBezTo>
                    <a:pt x="1517" y="2523"/>
                    <a:pt x="1728" y="2466"/>
                    <a:pt x="1913" y="2359"/>
                  </a:cubicBezTo>
                  <a:cubicBezTo>
                    <a:pt x="1932" y="2348"/>
                    <a:pt x="1957" y="2355"/>
                    <a:pt x="1968" y="2374"/>
                  </a:cubicBezTo>
                  <a:cubicBezTo>
                    <a:pt x="1980" y="2394"/>
                    <a:pt x="1973" y="2419"/>
                    <a:pt x="1953" y="2430"/>
                  </a:cubicBezTo>
                  <a:cubicBezTo>
                    <a:pt x="1755" y="2545"/>
                    <a:pt x="1531" y="2605"/>
                    <a:pt x="1302" y="2605"/>
                  </a:cubicBezTo>
                  <a:close/>
                  <a:moveTo>
                    <a:pt x="1302" y="2605"/>
                  </a:moveTo>
                  <a:cubicBezTo>
                    <a:pt x="1302" y="2605"/>
                    <a:pt x="1302" y="2605"/>
                    <a:pt x="1302" y="2605"/>
                  </a:cubicBezTo>
                </a:path>
              </a:pathLst>
            </a:custGeom>
            <a:grpFill/>
            <a:ln w="9525">
              <a:noFill/>
              <a:round/>
            </a:ln>
          </p:spPr>
          <p:txBody>
            <a:bodyPr vert="horz" wrap="square" lIns="91440" tIns="45720" rIns="91440" bIns="45720" numCol="1" anchor="t" anchorCtr="0" compatLnSpc="1"/>
            <a:p>
              <a:endParaRPr lang="zh-CN" altLang="en-US"/>
            </a:p>
          </p:txBody>
        </p:sp>
      </p:grpSp>
      <p:sp>
        <p:nvSpPr>
          <p:cNvPr id="13" name="文本框 12"/>
          <p:cNvSpPr txBox="1"/>
          <p:nvPr/>
        </p:nvSpPr>
        <p:spPr>
          <a:xfrm>
            <a:off x="6193790" y="4088130"/>
            <a:ext cx="5429885" cy="1271905"/>
          </a:xfrm>
          <a:prstGeom prst="rect">
            <a:avLst/>
          </a:prstGeom>
          <a:noFill/>
        </p:spPr>
        <p:txBody>
          <a:bodyPr wrap="square" rtlCol="0">
            <a:noAutofit/>
          </a:bodyPr>
          <a:p>
            <a:pPr algn="l">
              <a:buClrTx/>
              <a:buSzTx/>
              <a:buFontTx/>
            </a:pPr>
            <a:r>
              <a:rPr lang="en-US" altLang="zh-CN" sz="3600">
                <a:solidFill>
                  <a:schemeClr val="bg1"/>
                </a:solidFill>
              </a:rPr>
              <a:t>The Influence of </a:t>
            </a:r>
            <a:r>
              <a:rPr lang="en-US" altLang="zh-CN" sz="3600" i="1">
                <a:solidFill>
                  <a:schemeClr val="bg1"/>
                </a:solidFill>
              </a:rPr>
              <a:t>The Three-Body Problem</a:t>
            </a:r>
            <a:endParaRPr lang="en-US" altLang="zh-CN" sz="3600" i="1">
              <a:solidFill>
                <a:schemeClr val="bg1"/>
              </a:solidFill>
            </a:endParaRPr>
          </a:p>
        </p:txBody>
      </p:sp>
      <p:grpSp>
        <p:nvGrpSpPr>
          <p:cNvPr id="14" name="组合 13"/>
          <p:cNvGrpSpPr/>
          <p:nvPr>
            <p:custDataLst>
              <p:tags r:id="rId20"/>
            </p:custDataLst>
          </p:nvPr>
        </p:nvGrpSpPr>
        <p:grpSpPr>
          <a:xfrm>
            <a:off x="5371567" y="5515538"/>
            <a:ext cx="403504" cy="463250"/>
            <a:chOff x="16552863" y="1290638"/>
            <a:chExt cx="1565275" cy="1797050"/>
          </a:xfrm>
          <a:solidFill>
            <a:srgbClr val="8284C8"/>
          </a:solidFill>
        </p:grpSpPr>
        <p:sp>
          <p:nvSpPr>
            <p:cNvPr id="22" name="Freeform 5"/>
            <p:cNvSpPr>
              <a:spLocks noEditPoints="1"/>
            </p:cNvSpPr>
            <p:nvPr>
              <p:custDataLst>
                <p:tags r:id="rId21"/>
              </p:custDataLst>
            </p:nvPr>
          </p:nvSpPr>
          <p:spPr bwMode="auto">
            <a:xfrm>
              <a:off x="16552863" y="1290638"/>
              <a:ext cx="1565275" cy="1797050"/>
            </a:xfrm>
            <a:custGeom>
              <a:avLst/>
              <a:gdLst>
                <a:gd name="T0" fmla="*/ 1658 w 2513"/>
                <a:gd name="T1" fmla="*/ 320 h 2902"/>
                <a:gd name="T2" fmla="*/ 1637 w 2513"/>
                <a:gd name="T3" fmla="*/ 314 h 2902"/>
                <a:gd name="T4" fmla="*/ 1256 w 2513"/>
                <a:gd name="T5" fmla="*/ 94 h 2902"/>
                <a:gd name="T6" fmla="*/ 875 w 2513"/>
                <a:gd name="T7" fmla="*/ 314 h 2902"/>
                <a:gd name="T8" fmla="*/ 819 w 2513"/>
                <a:gd name="T9" fmla="*/ 299 h 2902"/>
                <a:gd name="T10" fmla="*/ 815 w 2513"/>
                <a:gd name="T11" fmla="*/ 268 h 2902"/>
                <a:gd name="T12" fmla="*/ 834 w 2513"/>
                <a:gd name="T13" fmla="*/ 243 h 2902"/>
                <a:gd name="T14" fmla="*/ 1256 w 2513"/>
                <a:gd name="T15" fmla="*/ 0 h 2902"/>
                <a:gd name="T16" fmla="*/ 1678 w 2513"/>
                <a:gd name="T17" fmla="*/ 243 h 2902"/>
                <a:gd name="T18" fmla="*/ 1697 w 2513"/>
                <a:gd name="T19" fmla="*/ 289 h 2902"/>
                <a:gd name="T20" fmla="*/ 1658 w 2513"/>
                <a:gd name="T21" fmla="*/ 320 h 2902"/>
                <a:gd name="T22" fmla="*/ 1256 w 2513"/>
                <a:gd name="T23" fmla="*/ 2902 h 2902"/>
                <a:gd name="T24" fmla="*/ 834 w 2513"/>
                <a:gd name="T25" fmla="*/ 2659 h 2902"/>
                <a:gd name="T26" fmla="*/ 820 w 2513"/>
                <a:gd name="T27" fmla="*/ 2603 h 2902"/>
                <a:gd name="T28" fmla="*/ 875 w 2513"/>
                <a:gd name="T29" fmla="*/ 2588 h 2902"/>
                <a:gd name="T30" fmla="*/ 1256 w 2513"/>
                <a:gd name="T31" fmla="*/ 2807 h 2902"/>
                <a:gd name="T32" fmla="*/ 1637 w 2513"/>
                <a:gd name="T33" fmla="*/ 2588 h 2902"/>
                <a:gd name="T34" fmla="*/ 1693 w 2513"/>
                <a:gd name="T35" fmla="*/ 2603 h 2902"/>
                <a:gd name="T36" fmla="*/ 1678 w 2513"/>
                <a:gd name="T37" fmla="*/ 2659 h 2902"/>
                <a:gd name="T38" fmla="*/ 1256 w 2513"/>
                <a:gd name="T39" fmla="*/ 2902 h 2902"/>
                <a:gd name="T40" fmla="*/ 40 w 2513"/>
                <a:gd name="T41" fmla="*/ 1253 h 2902"/>
                <a:gd name="T42" fmla="*/ 12 w 2513"/>
                <a:gd name="T43" fmla="*/ 1241 h 2902"/>
                <a:gd name="T44" fmla="*/ 0 w 2513"/>
                <a:gd name="T45" fmla="*/ 1212 h 2902"/>
                <a:gd name="T46" fmla="*/ 0 w 2513"/>
                <a:gd name="T47" fmla="*/ 725 h 2902"/>
                <a:gd name="T48" fmla="*/ 421 w 2513"/>
                <a:gd name="T49" fmla="*/ 482 h 2902"/>
                <a:gd name="T50" fmla="*/ 477 w 2513"/>
                <a:gd name="T51" fmla="*/ 497 h 2902"/>
                <a:gd name="T52" fmla="*/ 462 w 2513"/>
                <a:gd name="T53" fmla="*/ 553 h 2902"/>
                <a:gd name="T54" fmla="*/ 82 w 2513"/>
                <a:gd name="T55" fmla="*/ 773 h 2902"/>
                <a:gd name="T56" fmla="*/ 81 w 2513"/>
                <a:gd name="T57" fmla="*/ 1213 h 2902"/>
                <a:gd name="T58" fmla="*/ 69 w 2513"/>
                <a:gd name="T59" fmla="*/ 1241 h 2902"/>
                <a:gd name="T60" fmla="*/ 40 w 2513"/>
                <a:gd name="T61" fmla="*/ 1253 h 2902"/>
                <a:gd name="T62" fmla="*/ 2071 w 2513"/>
                <a:gd name="T63" fmla="*/ 2426 h 2902"/>
                <a:gd name="T64" fmla="*/ 2031 w 2513"/>
                <a:gd name="T65" fmla="*/ 2395 h 2902"/>
                <a:gd name="T66" fmla="*/ 2050 w 2513"/>
                <a:gd name="T67" fmla="*/ 2349 h 2902"/>
                <a:gd name="T68" fmla="*/ 2431 w 2513"/>
                <a:gd name="T69" fmla="*/ 2129 h 2902"/>
                <a:gd name="T70" fmla="*/ 2431 w 2513"/>
                <a:gd name="T71" fmla="*/ 1689 h 2902"/>
                <a:gd name="T72" fmla="*/ 2472 w 2513"/>
                <a:gd name="T73" fmla="*/ 1648 h 2902"/>
                <a:gd name="T74" fmla="*/ 2513 w 2513"/>
                <a:gd name="T75" fmla="*/ 1689 h 2902"/>
                <a:gd name="T76" fmla="*/ 2513 w 2513"/>
                <a:gd name="T77" fmla="*/ 2176 h 2902"/>
                <a:gd name="T78" fmla="*/ 2091 w 2513"/>
                <a:gd name="T79" fmla="*/ 2420 h 2902"/>
                <a:gd name="T80" fmla="*/ 2071 w 2513"/>
                <a:gd name="T81" fmla="*/ 2426 h 2902"/>
                <a:gd name="T82" fmla="*/ 442 w 2513"/>
                <a:gd name="T83" fmla="*/ 2426 h 2902"/>
                <a:gd name="T84" fmla="*/ 421 w 2513"/>
                <a:gd name="T85" fmla="*/ 2420 h 2902"/>
                <a:gd name="T86" fmla="*/ 0 w 2513"/>
                <a:gd name="T87" fmla="*/ 2176 h 2902"/>
                <a:gd name="T88" fmla="*/ 0 w 2513"/>
                <a:gd name="T89" fmla="*/ 1689 h 2902"/>
                <a:gd name="T90" fmla="*/ 40 w 2513"/>
                <a:gd name="T91" fmla="*/ 1648 h 2902"/>
                <a:gd name="T92" fmla="*/ 81 w 2513"/>
                <a:gd name="T93" fmla="*/ 1689 h 2902"/>
                <a:gd name="T94" fmla="*/ 82 w 2513"/>
                <a:gd name="T95" fmla="*/ 2129 h 2902"/>
                <a:gd name="T96" fmla="*/ 462 w 2513"/>
                <a:gd name="T97" fmla="*/ 2349 h 2902"/>
                <a:gd name="T98" fmla="*/ 481 w 2513"/>
                <a:gd name="T99" fmla="*/ 2395 h 2902"/>
                <a:gd name="T100" fmla="*/ 442 w 2513"/>
                <a:gd name="T101" fmla="*/ 2426 h 2902"/>
                <a:gd name="T102" fmla="*/ 2472 w 2513"/>
                <a:gd name="T103" fmla="*/ 1253 h 2902"/>
                <a:gd name="T104" fmla="*/ 2431 w 2513"/>
                <a:gd name="T105" fmla="*/ 1212 h 2902"/>
                <a:gd name="T106" fmla="*/ 2431 w 2513"/>
                <a:gd name="T107" fmla="*/ 773 h 2902"/>
                <a:gd name="T108" fmla="*/ 2050 w 2513"/>
                <a:gd name="T109" fmla="*/ 553 h 2902"/>
                <a:gd name="T110" fmla="*/ 2035 w 2513"/>
                <a:gd name="T111" fmla="*/ 497 h 2902"/>
                <a:gd name="T112" fmla="*/ 2091 w 2513"/>
                <a:gd name="T113" fmla="*/ 482 h 2902"/>
                <a:gd name="T114" fmla="*/ 2513 w 2513"/>
                <a:gd name="T115" fmla="*/ 725 h 2902"/>
                <a:gd name="T116" fmla="*/ 2513 w 2513"/>
                <a:gd name="T117" fmla="*/ 1212 h 2902"/>
                <a:gd name="T118" fmla="*/ 2472 w 2513"/>
                <a:gd name="T119" fmla="*/ 1253 h 2902"/>
                <a:gd name="T120" fmla="*/ 2472 w 2513"/>
                <a:gd name="T121" fmla="*/ 1253 h 2902"/>
                <a:gd name="T122" fmla="*/ 2472 w 2513"/>
                <a:gd name="T123" fmla="*/ 1253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3" h="2902">
                  <a:moveTo>
                    <a:pt x="1658" y="320"/>
                  </a:moveTo>
                  <a:cubicBezTo>
                    <a:pt x="1650" y="320"/>
                    <a:pt x="1643" y="318"/>
                    <a:pt x="1637" y="314"/>
                  </a:cubicBezTo>
                  <a:cubicBezTo>
                    <a:pt x="1256" y="94"/>
                    <a:pt x="1256" y="94"/>
                    <a:pt x="1256" y="94"/>
                  </a:cubicBezTo>
                  <a:cubicBezTo>
                    <a:pt x="875" y="314"/>
                    <a:pt x="875" y="314"/>
                    <a:pt x="875" y="314"/>
                  </a:cubicBezTo>
                  <a:cubicBezTo>
                    <a:pt x="856" y="326"/>
                    <a:pt x="831" y="319"/>
                    <a:pt x="819" y="299"/>
                  </a:cubicBezTo>
                  <a:cubicBezTo>
                    <a:pt x="814" y="290"/>
                    <a:pt x="812" y="279"/>
                    <a:pt x="815" y="268"/>
                  </a:cubicBezTo>
                  <a:cubicBezTo>
                    <a:pt x="818" y="258"/>
                    <a:pt x="825" y="249"/>
                    <a:pt x="834" y="243"/>
                  </a:cubicBezTo>
                  <a:cubicBezTo>
                    <a:pt x="1256" y="0"/>
                    <a:pt x="1256" y="0"/>
                    <a:pt x="1256" y="0"/>
                  </a:cubicBezTo>
                  <a:cubicBezTo>
                    <a:pt x="1678" y="243"/>
                    <a:pt x="1678" y="243"/>
                    <a:pt x="1678" y="243"/>
                  </a:cubicBezTo>
                  <a:cubicBezTo>
                    <a:pt x="1694" y="253"/>
                    <a:pt x="1702" y="272"/>
                    <a:pt x="1697" y="289"/>
                  </a:cubicBezTo>
                  <a:cubicBezTo>
                    <a:pt x="1692" y="307"/>
                    <a:pt x="1676" y="320"/>
                    <a:pt x="1658" y="320"/>
                  </a:cubicBezTo>
                  <a:close/>
                  <a:moveTo>
                    <a:pt x="1256" y="2902"/>
                  </a:moveTo>
                  <a:cubicBezTo>
                    <a:pt x="834" y="2659"/>
                    <a:pt x="834" y="2659"/>
                    <a:pt x="834" y="2659"/>
                  </a:cubicBezTo>
                  <a:cubicBezTo>
                    <a:pt x="815" y="2647"/>
                    <a:pt x="808" y="2622"/>
                    <a:pt x="820" y="2603"/>
                  </a:cubicBezTo>
                  <a:cubicBezTo>
                    <a:pt x="831" y="2583"/>
                    <a:pt x="856" y="2576"/>
                    <a:pt x="875" y="2588"/>
                  </a:cubicBezTo>
                  <a:cubicBezTo>
                    <a:pt x="1256" y="2807"/>
                    <a:pt x="1256" y="2807"/>
                    <a:pt x="1256" y="2807"/>
                  </a:cubicBezTo>
                  <a:cubicBezTo>
                    <a:pt x="1637" y="2588"/>
                    <a:pt x="1637" y="2588"/>
                    <a:pt x="1637" y="2588"/>
                  </a:cubicBezTo>
                  <a:cubicBezTo>
                    <a:pt x="1657" y="2576"/>
                    <a:pt x="1682" y="2583"/>
                    <a:pt x="1693" y="2603"/>
                  </a:cubicBezTo>
                  <a:cubicBezTo>
                    <a:pt x="1704" y="2622"/>
                    <a:pt x="1698" y="2647"/>
                    <a:pt x="1678" y="2659"/>
                  </a:cubicBezTo>
                  <a:lnTo>
                    <a:pt x="1256" y="2902"/>
                  </a:lnTo>
                  <a:close/>
                  <a:moveTo>
                    <a:pt x="40" y="1253"/>
                  </a:moveTo>
                  <a:cubicBezTo>
                    <a:pt x="30" y="1253"/>
                    <a:pt x="19" y="1249"/>
                    <a:pt x="12" y="1241"/>
                  </a:cubicBezTo>
                  <a:cubicBezTo>
                    <a:pt x="4" y="1234"/>
                    <a:pt x="0" y="1223"/>
                    <a:pt x="0" y="1212"/>
                  </a:cubicBezTo>
                  <a:cubicBezTo>
                    <a:pt x="0" y="725"/>
                    <a:pt x="0" y="725"/>
                    <a:pt x="0" y="725"/>
                  </a:cubicBezTo>
                  <a:cubicBezTo>
                    <a:pt x="421" y="482"/>
                    <a:pt x="421" y="482"/>
                    <a:pt x="421" y="482"/>
                  </a:cubicBezTo>
                  <a:cubicBezTo>
                    <a:pt x="441" y="470"/>
                    <a:pt x="466" y="477"/>
                    <a:pt x="477" y="497"/>
                  </a:cubicBezTo>
                  <a:cubicBezTo>
                    <a:pt x="489" y="516"/>
                    <a:pt x="482" y="541"/>
                    <a:pt x="462" y="553"/>
                  </a:cubicBezTo>
                  <a:cubicBezTo>
                    <a:pt x="82" y="773"/>
                    <a:pt x="82" y="773"/>
                    <a:pt x="82" y="773"/>
                  </a:cubicBezTo>
                  <a:cubicBezTo>
                    <a:pt x="81" y="1213"/>
                    <a:pt x="81" y="1213"/>
                    <a:pt x="81" y="1213"/>
                  </a:cubicBezTo>
                  <a:cubicBezTo>
                    <a:pt x="81" y="1223"/>
                    <a:pt x="77" y="1234"/>
                    <a:pt x="69" y="1241"/>
                  </a:cubicBezTo>
                  <a:cubicBezTo>
                    <a:pt x="62" y="1249"/>
                    <a:pt x="51" y="1253"/>
                    <a:pt x="40" y="1253"/>
                  </a:cubicBezTo>
                  <a:close/>
                  <a:moveTo>
                    <a:pt x="2071" y="2426"/>
                  </a:moveTo>
                  <a:cubicBezTo>
                    <a:pt x="2052" y="2426"/>
                    <a:pt x="2036" y="2413"/>
                    <a:pt x="2031" y="2395"/>
                  </a:cubicBezTo>
                  <a:cubicBezTo>
                    <a:pt x="2026" y="2377"/>
                    <a:pt x="2034" y="2358"/>
                    <a:pt x="2050" y="2349"/>
                  </a:cubicBezTo>
                  <a:cubicBezTo>
                    <a:pt x="2431" y="2129"/>
                    <a:pt x="2431" y="2129"/>
                    <a:pt x="2431" y="2129"/>
                  </a:cubicBezTo>
                  <a:cubicBezTo>
                    <a:pt x="2431" y="1689"/>
                    <a:pt x="2431" y="1689"/>
                    <a:pt x="2431" y="1689"/>
                  </a:cubicBezTo>
                  <a:cubicBezTo>
                    <a:pt x="2431" y="1667"/>
                    <a:pt x="2449" y="1648"/>
                    <a:pt x="2472" y="1648"/>
                  </a:cubicBezTo>
                  <a:cubicBezTo>
                    <a:pt x="2495" y="1648"/>
                    <a:pt x="2513" y="1667"/>
                    <a:pt x="2513" y="1689"/>
                  </a:cubicBezTo>
                  <a:cubicBezTo>
                    <a:pt x="2513" y="2176"/>
                    <a:pt x="2513" y="2176"/>
                    <a:pt x="2513" y="2176"/>
                  </a:cubicBezTo>
                  <a:cubicBezTo>
                    <a:pt x="2091" y="2420"/>
                    <a:pt x="2091" y="2420"/>
                    <a:pt x="2091" y="2420"/>
                  </a:cubicBezTo>
                  <a:cubicBezTo>
                    <a:pt x="2085" y="2424"/>
                    <a:pt x="2078" y="2426"/>
                    <a:pt x="2071" y="2426"/>
                  </a:cubicBezTo>
                  <a:close/>
                  <a:moveTo>
                    <a:pt x="442" y="2426"/>
                  </a:moveTo>
                  <a:cubicBezTo>
                    <a:pt x="435" y="2426"/>
                    <a:pt x="428" y="2424"/>
                    <a:pt x="421" y="2420"/>
                  </a:cubicBezTo>
                  <a:cubicBezTo>
                    <a:pt x="0" y="2176"/>
                    <a:pt x="0" y="2176"/>
                    <a:pt x="0" y="2176"/>
                  </a:cubicBezTo>
                  <a:cubicBezTo>
                    <a:pt x="0" y="1689"/>
                    <a:pt x="0" y="1689"/>
                    <a:pt x="0" y="1689"/>
                  </a:cubicBezTo>
                  <a:cubicBezTo>
                    <a:pt x="0" y="1667"/>
                    <a:pt x="18" y="1648"/>
                    <a:pt x="40" y="1648"/>
                  </a:cubicBezTo>
                  <a:cubicBezTo>
                    <a:pt x="63" y="1648"/>
                    <a:pt x="81" y="1667"/>
                    <a:pt x="81" y="1689"/>
                  </a:cubicBezTo>
                  <a:cubicBezTo>
                    <a:pt x="82" y="2129"/>
                    <a:pt x="82" y="2129"/>
                    <a:pt x="82" y="2129"/>
                  </a:cubicBezTo>
                  <a:cubicBezTo>
                    <a:pt x="462" y="2349"/>
                    <a:pt x="462" y="2349"/>
                    <a:pt x="462" y="2349"/>
                  </a:cubicBezTo>
                  <a:cubicBezTo>
                    <a:pt x="478" y="2358"/>
                    <a:pt x="486" y="2377"/>
                    <a:pt x="481" y="2395"/>
                  </a:cubicBezTo>
                  <a:cubicBezTo>
                    <a:pt x="477" y="2413"/>
                    <a:pt x="460" y="2426"/>
                    <a:pt x="442" y="2426"/>
                  </a:cubicBezTo>
                  <a:close/>
                  <a:moveTo>
                    <a:pt x="2472" y="1253"/>
                  </a:moveTo>
                  <a:cubicBezTo>
                    <a:pt x="2449" y="1253"/>
                    <a:pt x="2431" y="1235"/>
                    <a:pt x="2431" y="1212"/>
                  </a:cubicBezTo>
                  <a:cubicBezTo>
                    <a:pt x="2431" y="773"/>
                    <a:pt x="2431" y="773"/>
                    <a:pt x="2431" y="773"/>
                  </a:cubicBezTo>
                  <a:cubicBezTo>
                    <a:pt x="2050" y="553"/>
                    <a:pt x="2050" y="553"/>
                    <a:pt x="2050" y="553"/>
                  </a:cubicBezTo>
                  <a:cubicBezTo>
                    <a:pt x="2031" y="541"/>
                    <a:pt x="2024" y="516"/>
                    <a:pt x="2035" y="497"/>
                  </a:cubicBezTo>
                  <a:cubicBezTo>
                    <a:pt x="2047" y="477"/>
                    <a:pt x="2072" y="471"/>
                    <a:pt x="2091" y="482"/>
                  </a:cubicBezTo>
                  <a:cubicBezTo>
                    <a:pt x="2513" y="725"/>
                    <a:pt x="2513" y="725"/>
                    <a:pt x="2513" y="725"/>
                  </a:cubicBezTo>
                  <a:cubicBezTo>
                    <a:pt x="2513" y="1212"/>
                    <a:pt x="2513" y="1212"/>
                    <a:pt x="2513" y="1212"/>
                  </a:cubicBezTo>
                  <a:cubicBezTo>
                    <a:pt x="2513" y="1235"/>
                    <a:pt x="2495" y="1253"/>
                    <a:pt x="2472" y="1253"/>
                  </a:cubicBezTo>
                  <a:close/>
                  <a:moveTo>
                    <a:pt x="2472" y="1253"/>
                  </a:moveTo>
                  <a:cubicBezTo>
                    <a:pt x="2472" y="1253"/>
                    <a:pt x="2472" y="1253"/>
                    <a:pt x="2472" y="1253"/>
                  </a:cubicBezTo>
                </a:path>
              </a:pathLst>
            </a:custGeom>
            <a:grpFill/>
            <a:ln w="9525">
              <a:noFill/>
              <a:round/>
            </a:ln>
          </p:spPr>
          <p:txBody>
            <a:bodyPr vert="horz" wrap="square" lIns="91440" tIns="45720" rIns="91440" bIns="45720" numCol="1" anchor="t" anchorCtr="0" compatLnSpc="1"/>
            <a:p>
              <a:endParaRPr lang="zh-CN" altLang="en-US"/>
            </a:p>
          </p:txBody>
        </p:sp>
        <p:sp>
          <p:nvSpPr>
            <p:cNvPr id="23" name="Freeform 6"/>
            <p:cNvSpPr>
              <a:spLocks noEditPoints="1"/>
            </p:cNvSpPr>
            <p:nvPr>
              <p:custDataLst>
                <p:tags r:id="rId22"/>
              </p:custDataLst>
            </p:nvPr>
          </p:nvSpPr>
          <p:spPr bwMode="auto">
            <a:xfrm>
              <a:off x="16954500" y="1998663"/>
              <a:ext cx="166687" cy="503238"/>
            </a:xfrm>
            <a:custGeom>
              <a:avLst/>
              <a:gdLst>
                <a:gd name="T0" fmla="*/ 266 w 267"/>
                <a:gd name="T1" fmla="*/ 521 h 813"/>
                <a:gd name="T2" fmla="*/ 266 w 267"/>
                <a:gd name="T3" fmla="*/ 802 h 813"/>
                <a:gd name="T4" fmla="*/ 260 w 267"/>
                <a:gd name="T5" fmla="*/ 811 h 813"/>
                <a:gd name="T6" fmla="*/ 250 w 267"/>
                <a:gd name="T7" fmla="*/ 811 h 813"/>
                <a:gd name="T8" fmla="*/ 5 w 267"/>
                <a:gd name="T9" fmla="*/ 670 h 813"/>
                <a:gd name="T10" fmla="*/ 0 w 267"/>
                <a:gd name="T11" fmla="*/ 661 h 813"/>
                <a:gd name="T12" fmla="*/ 1 w 267"/>
                <a:gd name="T13" fmla="*/ 379 h 813"/>
                <a:gd name="T14" fmla="*/ 16 w 267"/>
                <a:gd name="T15" fmla="*/ 370 h 813"/>
                <a:gd name="T16" fmla="*/ 261 w 267"/>
                <a:gd name="T17" fmla="*/ 512 h 813"/>
                <a:gd name="T18" fmla="*/ 266 w 267"/>
                <a:gd name="T19" fmla="*/ 521 h 813"/>
                <a:gd name="T20" fmla="*/ 267 w 267"/>
                <a:gd name="T21" fmla="*/ 155 h 813"/>
                <a:gd name="T22" fmla="*/ 267 w 267"/>
                <a:gd name="T23" fmla="*/ 436 h 813"/>
                <a:gd name="T24" fmla="*/ 261 w 267"/>
                <a:gd name="T25" fmla="*/ 445 h 813"/>
                <a:gd name="T26" fmla="*/ 251 w 267"/>
                <a:gd name="T27" fmla="*/ 445 h 813"/>
                <a:gd name="T28" fmla="*/ 6 w 267"/>
                <a:gd name="T29" fmla="*/ 304 h 813"/>
                <a:gd name="T30" fmla="*/ 1 w 267"/>
                <a:gd name="T31" fmla="*/ 295 h 813"/>
                <a:gd name="T32" fmla="*/ 2 w 267"/>
                <a:gd name="T33" fmla="*/ 13 h 813"/>
                <a:gd name="T34" fmla="*/ 17 w 267"/>
                <a:gd name="T35" fmla="*/ 4 h 813"/>
                <a:gd name="T36" fmla="*/ 262 w 267"/>
                <a:gd name="T37" fmla="*/ 146 h 813"/>
                <a:gd name="T38" fmla="*/ 267 w 267"/>
                <a:gd name="T39" fmla="*/ 155 h 813"/>
                <a:gd name="T40" fmla="*/ 267 w 267"/>
                <a:gd name="T41" fmla="*/ 155 h 813"/>
                <a:gd name="T42" fmla="*/ 267 w 267"/>
                <a:gd name="T43" fmla="*/ 15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813">
                  <a:moveTo>
                    <a:pt x="266" y="521"/>
                  </a:moveTo>
                  <a:cubicBezTo>
                    <a:pt x="266" y="802"/>
                    <a:pt x="266" y="802"/>
                    <a:pt x="266" y="802"/>
                  </a:cubicBezTo>
                  <a:cubicBezTo>
                    <a:pt x="266" y="806"/>
                    <a:pt x="264" y="809"/>
                    <a:pt x="260" y="811"/>
                  </a:cubicBezTo>
                  <a:cubicBezTo>
                    <a:pt x="257" y="813"/>
                    <a:pt x="253" y="813"/>
                    <a:pt x="250" y="811"/>
                  </a:cubicBezTo>
                  <a:cubicBezTo>
                    <a:pt x="5" y="670"/>
                    <a:pt x="5" y="670"/>
                    <a:pt x="5" y="670"/>
                  </a:cubicBezTo>
                  <a:cubicBezTo>
                    <a:pt x="2" y="668"/>
                    <a:pt x="0" y="664"/>
                    <a:pt x="0" y="661"/>
                  </a:cubicBezTo>
                  <a:cubicBezTo>
                    <a:pt x="1" y="379"/>
                    <a:pt x="1" y="379"/>
                    <a:pt x="1" y="379"/>
                  </a:cubicBezTo>
                  <a:cubicBezTo>
                    <a:pt x="1" y="371"/>
                    <a:pt x="9" y="367"/>
                    <a:pt x="16" y="370"/>
                  </a:cubicBezTo>
                  <a:cubicBezTo>
                    <a:pt x="261" y="512"/>
                    <a:pt x="261" y="512"/>
                    <a:pt x="261" y="512"/>
                  </a:cubicBezTo>
                  <a:cubicBezTo>
                    <a:pt x="264" y="514"/>
                    <a:pt x="266" y="517"/>
                    <a:pt x="266" y="521"/>
                  </a:cubicBezTo>
                  <a:close/>
                  <a:moveTo>
                    <a:pt x="267" y="155"/>
                  </a:moveTo>
                  <a:cubicBezTo>
                    <a:pt x="267" y="436"/>
                    <a:pt x="267" y="436"/>
                    <a:pt x="267" y="436"/>
                  </a:cubicBezTo>
                  <a:cubicBezTo>
                    <a:pt x="267" y="440"/>
                    <a:pt x="265" y="443"/>
                    <a:pt x="261" y="445"/>
                  </a:cubicBezTo>
                  <a:cubicBezTo>
                    <a:pt x="258" y="447"/>
                    <a:pt x="254" y="447"/>
                    <a:pt x="251" y="445"/>
                  </a:cubicBezTo>
                  <a:cubicBezTo>
                    <a:pt x="6" y="304"/>
                    <a:pt x="6" y="304"/>
                    <a:pt x="6" y="304"/>
                  </a:cubicBezTo>
                  <a:cubicBezTo>
                    <a:pt x="3" y="302"/>
                    <a:pt x="1" y="298"/>
                    <a:pt x="1" y="295"/>
                  </a:cubicBezTo>
                  <a:cubicBezTo>
                    <a:pt x="2" y="13"/>
                    <a:pt x="2" y="13"/>
                    <a:pt x="2" y="13"/>
                  </a:cubicBezTo>
                  <a:cubicBezTo>
                    <a:pt x="2"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p>
              <a:endParaRPr lang="zh-CN" altLang="en-US"/>
            </a:p>
          </p:txBody>
        </p:sp>
        <p:sp>
          <p:nvSpPr>
            <p:cNvPr id="27" name="Freeform 7"/>
            <p:cNvSpPr>
              <a:spLocks noEditPoints="1"/>
            </p:cNvSpPr>
            <p:nvPr>
              <p:custDataLst>
                <p:tags r:id="rId23"/>
              </p:custDataLst>
            </p:nvPr>
          </p:nvSpPr>
          <p:spPr bwMode="auto">
            <a:xfrm>
              <a:off x="17152938" y="2338388"/>
              <a:ext cx="165100" cy="277813"/>
            </a:xfrm>
            <a:custGeom>
              <a:avLst/>
              <a:gdLst>
                <a:gd name="T0" fmla="*/ 267 w 267"/>
                <a:gd name="T1" fmla="*/ 155 h 447"/>
                <a:gd name="T2" fmla="*/ 266 w 267"/>
                <a:gd name="T3" fmla="*/ 436 h 447"/>
                <a:gd name="T4" fmla="*/ 261 w 267"/>
                <a:gd name="T5" fmla="*/ 445 h 447"/>
                <a:gd name="T6" fmla="*/ 251 w 267"/>
                <a:gd name="T7" fmla="*/ 445 h 447"/>
                <a:gd name="T8" fmla="*/ 6 w 267"/>
                <a:gd name="T9" fmla="*/ 304 h 447"/>
                <a:gd name="T10" fmla="*/ 0 w 267"/>
                <a:gd name="T11" fmla="*/ 295 h 447"/>
                <a:gd name="T12" fmla="*/ 1 w 267"/>
                <a:gd name="T13" fmla="*/ 13 h 447"/>
                <a:gd name="T14" fmla="*/ 17 w 267"/>
                <a:gd name="T15" fmla="*/ 4 h 447"/>
                <a:gd name="T16" fmla="*/ 262 w 267"/>
                <a:gd name="T17" fmla="*/ 146 h 447"/>
                <a:gd name="T18" fmla="*/ 267 w 267"/>
                <a:gd name="T19" fmla="*/ 155 h 447"/>
                <a:gd name="T20" fmla="*/ 267 w 267"/>
                <a:gd name="T21" fmla="*/ 155 h 447"/>
                <a:gd name="T22" fmla="*/ 267 w 267"/>
                <a:gd name="T23" fmla="*/ 1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7">
                  <a:moveTo>
                    <a:pt x="267" y="155"/>
                  </a:moveTo>
                  <a:cubicBezTo>
                    <a:pt x="266" y="436"/>
                    <a:pt x="266" y="436"/>
                    <a:pt x="266" y="436"/>
                  </a:cubicBezTo>
                  <a:cubicBezTo>
                    <a:pt x="266" y="440"/>
                    <a:pt x="264" y="443"/>
                    <a:pt x="261" y="445"/>
                  </a:cubicBezTo>
                  <a:cubicBezTo>
                    <a:pt x="258" y="447"/>
                    <a:pt x="254" y="447"/>
                    <a:pt x="251" y="445"/>
                  </a:cubicBezTo>
                  <a:cubicBezTo>
                    <a:pt x="6" y="304"/>
                    <a:pt x="6" y="304"/>
                    <a:pt x="6" y="304"/>
                  </a:cubicBezTo>
                  <a:cubicBezTo>
                    <a:pt x="2" y="302"/>
                    <a:pt x="0" y="298"/>
                    <a:pt x="0" y="295"/>
                  </a:cubicBezTo>
                  <a:cubicBezTo>
                    <a:pt x="1" y="13"/>
                    <a:pt x="1" y="13"/>
                    <a:pt x="1" y="13"/>
                  </a:cubicBezTo>
                  <a:cubicBezTo>
                    <a:pt x="1" y="5"/>
                    <a:pt x="10" y="0"/>
                    <a:pt x="17" y="4"/>
                  </a:cubicBezTo>
                  <a:cubicBezTo>
                    <a:pt x="262" y="146"/>
                    <a:pt x="262" y="146"/>
                    <a:pt x="262" y="146"/>
                  </a:cubicBezTo>
                  <a:cubicBezTo>
                    <a:pt x="265" y="148"/>
                    <a:pt x="267" y="151"/>
                    <a:pt x="267" y="155"/>
                  </a:cubicBezTo>
                  <a:close/>
                  <a:moveTo>
                    <a:pt x="267" y="155"/>
                  </a:moveTo>
                  <a:cubicBezTo>
                    <a:pt x="267" y="155"/>
                    <a:pt x="267" y="155"/>
                    <a:pt x="267" y="155"/>
                  </a:cubicBezTo>
                </a:path>
              </a:pathLst>
            </a:custGeom>
            <a:grpFill/>
            <a:ln w="9525">
              <a:noFill/>
              <a:round/>
            </a:ln>
          </p:spPr>
          <p:txBody>
            <a:bodyPr vert="horz" wrap="square" lIns="91440" tIns="45720" rIns="91440" bIns="45720" numCol="1" anchor="t" anchorCtr="0" compatLnSpc="1"/>
            <a:p>
              <a:endParaRPr lang="zh-CN" altLang="en-US"/>
            </a:p>
          </p:txBody>
        </p:sp>
        <p:sp>
          <p:nvSpPr>
            <p:cNvPr id="28" name="Freeform 8"/>
            <p:cNvSpPr>
              <a:spLocks noEditPoints="1"/>
            </p:cNvSpPr>
            <p:nvPr>
              <p:custDataLst>
                <p:tags r:id="rId24"/>
              </p:custDataLst>
            </p:nvPr>
          </p:nvSpPr>
          <p:spPr bwMode="auto">
            <a:xfrm>
              <a:off x="17549813" y="2000251"/>
              <a:ext cx="166687" cy="503238"/>
            </a:xfrm>
            <a:custGeom>
              <a:avLst/>
              <a:gdLst>
                <a:gd name="T0" fmla="*/ 1 w 268"/>
                <a:gd name="T1" fmla="*/ 519 h 813"/>
                <a:gd name="T2" fmla="*/ 2 w 268"/>
                <a:gd name="T3" fmla="*/ 800 h 813"/>
                <a:gd name="T4" fmla="*/ 17 w 268"/>
                <a:gd name="T5" fmla="*/ 809 h 813"/>
                <a:gd name="T6" fmla="*/ 262 w 268"/>
                <a:gd name="T7" fmla="*/ 668 h 813"/>
                <a:gd name="T8" fmla="*/ 268 w 268"/>
                <a:gd name="T9" fmla="*/ 659 h 813"/>
                <a:gd name="T10" fmla="*/ 267 w 268"/>
                <a:gd name="T11" fmla="*/ 377 h 813"/>
                <a:gd name="T12" fmla="*/ 262 w 268"/>
                <a:gd name="T13" fmla="*/ 368 h 813"/>
                <a:gd name="T14" fmla="*/ 251 w 268"/>
                <a:gd name="T15" fmla="*/ 368 h 813"/>
                <a:gd name="T16" fmla="*/ 6 w 268"/>
                <a:gd name="T17" fmla="*/ 510 h 813"/>
                <a:gd name="T18" fmla="*/ 1 w 268"/>
                <a:gd name="T19" fmla="*/ 519 h 813"/>
                <a:gd name="T20" fmla="*/ 0 w 268"/>
                <a:gd name="T21" fmla="*/ 153 h 813"/>
                <a:gd name="T22" fmla="*/ 1 w 268"/>
                <a:gd name="T23" fmla="*/ 434 h 813"/>
                <a:gd name="T24" fmla="*/ 16 w 268"/>
                <a:gd name="T25" fmla="*/ 443 h 813"/>
                <a:gd name="T26" fmla="*/ 261 w 268"/>
                <a:gd name="T27" fmla="*/ 302 h 813"/>
                <a:gd name="T28" fmla="*/ 267 w 268"/>
                <a:gd name="T29" fmla="*/ 293 h 813"/>
                <a:gd name="T30" fmla="*/ 266 w 268"/>
                <a:gd name="T31" fmla="*/ 11 h 813"/>
                <a:gd name="T32" fmla="*/ 261 w 268"/>
                <a:gd name="T33" fmla="*/ 2 h 813"/>
                <a:gd name="T34" fmla="*/ 250 w 268"/>
                <a:gd name="T35" fmla="*/ 2 h 813"/>
                <a:gd name="T36" fmla="*/ 5 w 268"/>
                <a:gd name="T37" fmla="*/ 144 h 813"/>
                <a:gd name="T38" fmla="*/ 0 w 268"/>
                <a:gd name="T39" fmla="*/ 153 h 813"/>
                <a:gd name="T40" fmla="*/ 0 w 268"/>
                <a:gd name="T41" fmla="*/ 153 h 813"/>
                <a:gd name="T42" fmla="*/ 0 w 268"/>
                <a:gd name="T43" fmla="*/ 15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813">
                  <a:moveTo>
                    <a:pt x="1" y="519"/>
                  </a:moveTo>
                  <a:cubicBezTo>
                    <a:pt x="2" y="800"/>
                    <a:pt x="2" y="800"/>
                    <a:pt x="2" y="800"/>
                  </a:cubicBezTo>
                  <a:cubicBezTo>
                    <a:pt x="2" y="808"/>
                    <a:pt x="11" y="813"/>
                    <a:pt x="17" y="809"/>
                  </a:cubicBezTo>
                  <a:cubicBezTo>
                    <a:pt x="262" y="668"/>
                    <a:pt x="262" y="668"/>
                    <a:pt x="262" y="668"/>
                  </a:cubicBezTo>
                  <a:cubicBezTo>
                    <a:pt x="266" y="666"/>
                    <a:pt x="268" y="662"/>
                    <a:pt x="268" y="659"/>
                  </a:cubicBezTo>
                  <a:cubicBezTo>
                    <a:pt x="267" y="377"/>
                    <a:pt x="267" y="377"/>
                    <a:pt x="267" y="377"/>
                  </a:cubicBezTo>
                  <a:cubicBezTo>
                    <a:pt x="267" y="374"/>
                    <a:pt x="265" y="370"/>
                    <a:pt x="262" y="368"/>
                  </a:cubicBezTo>
                  <a:cubicBezTo>
                    <a:pt x="258" y="367"/>
                    <a:pt x="255" y="367"/>
                    <a:pt x="251" y="368"/>
                  </a:cubicBezTo>
                  <a:cubicBezTo>
                    <a:pt x="6" y="510"/>
                    <a:pt x="6" y="510"/>
                    <a:pt x="6" y="510"/>
                  </a:cubicBezTo>
                  <a:cubicBezTo>
                    <a:pt x="3" y="512"/>
                    <a:pt x="1" y="515"/>
                    <a:pt x="1" y="519"/>
                  </a:cubicBezTo>
                  <a:close/>
                  <a:moveTo>
                    <a:pt x="0" y="153"/>
                  </a:moveTo>
                  <a:cubicBezTo>
                    <a:pt x="1" y="434"/>
                    <a:pt x="1" y="434"/>
                    <a:pt x="1" y="434"/>
                  </a:cubicBezTo>
                  <a:cubicBezTo>
                    <a:pt x="1" y="442"/>
                    <a:pt x="10" y="447"/>
                    <a:pt x="16" y="443"/>
                  </a:cubicBezTo>
                  <a:cubicBezTo>
                    <a:pt x="261" y="302"/>
                    <a:pt x="261" y="302"/>
                    <a:pt x="261" y="302"/>
                  </a:cubicBezTo>
                  <a:cubicBezTo>
                    <a:pt x="265" y="300"/>
                    <a:pt x="267" y="296"/>
                    <a:pt x="267" y="293"/>
                  </a:cubicBezTo>
                  <a:cubicBezTo>
                    <a:pt x="266" y="11"/>
                    <a:pt x="266" y="11"/>
                    <a:pt x="266" y="11"/>
                  </a:cubicBezTo>
                  <a:cubicBezTo>
                    <a:pt x="266" y="8"/>
                    <a:pt x="264" y="4"/>
                    <a:pt x="261" y="2"/>
                  </a:cubicBezTo>
                  <a:cubicBezTo>
                    <a:pt x="257" y="0"/>
                    <a:pt x="254" y="0"/>
                    <a:pt x="250" y="2"/>
                  </a:cubicBezTo>
                  <a:cubicBezTo>
                    <a:pt x="5" y="144"/>
                    <a:pt x="5" y="144"/>
                    <a:pt x="5" y="144"/>
                  </a:cubicBezTo>
                  <a:cubicBezTo>
                    <a:pt x="2" y="146"/>
                    <a:pt x="0" y="149"/>
                    <a:pt x="0" y="153"/>
                  </a:cubicBezTo>
                  <a:close/>
                  <a:moveTo>
                    <a:pt x="0" y="153"/>
                  </a:moveTo>
                  <a:cubicBezTo>
                    <a:pt x="0" y="153"/>
                    <a:pt x="0" y="153"/>
                    <a:pt x="0" y="153"/>
                  </a:cubicBezTo>
                </a:path>
              </a:pathLst>
            </a:custGeom>
            <a:grpFill/>
            <a:ln w="9525">
              <a:noFill/>
              <a:round/>
            </a:ln>
          </p:spPr>
          <p:txBody>
            <a:bodyPr vert="horz" wrap="square" lIns="91440" tIns="45720" rIns="91440" bIns="45720" numCol="1" anchor="t" anchorCtr="0" compatLnSpc="1"/>
            <a:p>
              <a:endParaRPr lang="zh-CN" altLang="en-US"/>
            </a:p>
          </p:txBody>
        </p:sp>
        <p:sp>
          <p:nvSpPr>
            <p:cNvPr id="34" name="Freeform 9"/>
            <p:cNvSpPr>
              <a:spLocks noEditPoints="1"/>
            </p:cNvSpPr>
            <p:nvPr>
              <p:custDataLst>
                <p:tags r:id="rId25"/>
              </p:custDataLst>
            </p:nvPr>
          </p:nvSpPr>
          <p:spPr bwMode="auto">
            <a:xfrm>
              <a:off x="17352963" y="2341563"/>
              <a:ext cx="165100" cy="276225"/>
            </a:xfrm>
            <a:custGeom>
              <a:avLst/>
              <a:gdLst>
                <a:gd name="T0" fmla="*/ 0 w 266"/>
                <a:gd name="T1" fmla="*/ 152 h 446"/>
                <a:gd name="T2" fmla="*/ 0 w 266"/>
                <a:gd name="T3" fmla="*/ 433 h 446"/>
                <a:gd name="T4" fmla="*/ 16 w 266"/>
                <a:gd name="T5" fmla="*/ 442 h 446"/>
                <a:gd name="T6" fmla="*/ 261 w 266"/>
                <a:gd name="T7" fmla="*/ 301 h 446"/>
                <a:gd name="T8" fmla="*/ 266 w 266"/>
                <a:gd name="T9" fmla="*/ 292 h 446"/>
                <a:gd name="T10" fmla="*/ 265 w 266"/>
                <a:gd name="T11" fmla="*/ 10 h 446"/>
                <a:gd name="T12" fmla="*/ 260 w 266"/>
                <a:gd name="T13" fmla="*/ 1 h 446"/>
                <a:gd name="T14" fmla="*/ 250 w 266"/>
                <a:gd name="T15" fmla="*/ 1 h 446"/>
                <a:gd name="T16" fmla="*/ 5 w 266"/>
                <a:gd name="T17" fmla="*/ 143 h 446"/>
                <a:gd name="T18" fmla="*/ 0 w 266"/>
                <a:gd name="T19" fmla="*/ 152 h 446"/>
                <a:gd name="T20" fmla="*/ 0 w 266"/>
                <a:gd name="T21" fmla="*/ 152 h 446"/>
                <a:gd name="T22" fmla="*/ 0 w 266"/>
                <a:gd name="T23" fmla="*/ 15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446">
                  <a:moveTo>
                    <a:pt x="0" y="152"/>
                  </a:moveTo>
                  <a:cubicBezTo>
                    <a:pt x="0" y="433"/>
                    <a:pt x="0" y="433"/>
                    <a:pt x="0" y="433"/>
                  </a:cubicBezTo>
                  <a:cubicBezTo>
                    <a:pt x="0" y="441"/>
                    <a:pt x="9" y="446"/>
                    <a:pt x="16" y="442"/>
                  </a:cubicBezTo>
                  <a:cubicBezTo>
                    <a:pt x="261" y="301"/>
                    <a:pt x="261" y="301"/>
                    <a:pt x="261" y="301"/>
                  </a:cubicBezTo>
                  <a:cubicBezTo>
                    <a:pt x="264" y="299"/>
                    <a:pt x="266" y="295"/>
                    <a:pt x="266" y="292"/>
                  </a:cubicBezTo>
                  <a:cubicBezTo>
                    <a:pt x="265" y="10"/>
                    <a:pt x="265" y="10"/>
                    <a:pt x="265" y="10"/>
                  </a:cubicBezTo>
                  <a:cubicBezTo>
                    <a:pt x="265" y="7"/>
                    <a:pt x="263" y="3"/>
                    <a:pt x="260" y="1"/>
                  </a:cubicBezTo>
                  <a:cubicBezTo>
                    <a:pt x="257" y="0"/>
                    <a:pt x="253" y="0"/>
                    <a:pt x="250" y="1"/>
                  </a:cubicBezTo>
                  <a:cubicBezTo>
                    <a:pt x="5" y="143"/>
                    <a:pt x="5" y="143"/>
                    <a:pt x="5" y="143"/>
                  </a:cubicBezTo>
                  <a:cubicBezTo>
                    <a:pt x="2" y="145"/>
                    <a:pt x="0" y="148"/>
                    <a:pt x="0" y="152"/>
                  </a:cubicBezTo>
                  <a:close/>
                  <a:moveTo>
                    <a:pt x="0" y="152"/>
                  </a:moveTo>
                  <a:cubicBezTo>
                    <a:pt x="0" y="152"/>
                    <a:pt x="0" y="152"/>
                    <a:pt x="0" y="152"/>
                  </a:cubicBezTo>
                </a:path>
              </a:pathLst>
            </a:custGeom>
            <a:grpFill/>
            <a:ln w="9525">
              <a:noFill/>
              <a:round/>
            </a:ln>
          </p:spPr>
          <p:txBody>
            <a:bodyPr vert="horz" wrap="square" lIns="91440" tIns="45720" rIns="91440" bIns="45720" numCol="1" anchor="t" anchorCtr="0" compatLnSpc="1"/>
            <a:p>
              <a:endParaRPr lang="zh-CN" altLang="en-US"/>
            </a:p>
          </p:txBody>
        </p:sp>
        <p:sp>
          <p:nvSpPr>
            <p:cNvPr id="45" name="Freeform 10"/>
            <p:cNvSpPr>
              <a:spLocks noEditPoints="1"/>
            </p:cNvSpPr>
            <p:nvPr>
              <p:custDataLst>
                <p:tags r:id="rId26"/>
              </p:custDataLst>
            </p:nvPr>
          </p:nvSpPr>
          <p:spPr bwMode="auto">
            <a:xfrm>
              <a:off x="17176750" y="1760538"/>
              <a:ext cx="317500" cy="187325"/>
            </a:xfrm>
            <a:custGeom>
              <a:avLst/>
              <a:gdLst>
                <a:gd name="T0" fmla="*/ 261 w 509"/>
                <a:gd name="T1" fmla="*/ 303 h 304"/>
                <a:gd name="T2" fmla="*/ 504 w 509"/>
                <a:gd name="T3" fmla="*/ 161 h 304"/>
                <a:gd name="T4" fmla="*/ 509 w 509"/>
                <a:gd name="T5" fmla="*/ 152 h 304"/>
                <a:gd name="T6" fmla="*/ 504 w 509"/>
                <a:gd name="T7" fmla="*/ 143 h 304"/>
                <a:gd name="T8" fmla="*/ 259 w 509"/>
                <a:gd name="T9" fmla="*/ 2 h 304"/>
                <a:gd name="T10" fmla="*/ 249 w 509"/>
                <a:gd name="T11" fmla="*/ 2 h 304"/>
                <a:gd name="T12" fmla="*/ 5 w 509"/>
                <a:gd name="T13" fmla="*/ 143 h 304"/>
                <a:gd name="T14" fmla="*/ 0 w 509"/>
                <a:gd name="T15" fmla="*/ 152 h 304"/>
                <a:gd name="T16" fmla="*/ 5 w 509"/>
                <a:gd name="T17" fmla="*/ 161 h 304"/>
                <a:gd name="T18" fmla="*/ 250 w 509"/>
                <a:gd name="T19" fmla="*/ 303 h 304"/>
                <a:gd name="T20" fmla="*/ 261 w 509"/>
                <a:gd name="T21" fmla="*/ 303 h 304"/>
                <a:gd name="T22" fmla="*/ 261 w 509"/>
                <a:gd name="T23" fmla="*/ 303 h 304"/>
                <a:gd name="T24" fmla="*/ 261 w 509"/>
                <a:gd name="T25"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304">
                  <a:moveTo>
                    <a:pt x="261" y="303"/>
                  </a:moveTo>
                  <a:cubicBezTo>
                    <a:pt x="504" y="161"/>
                    <a:pt x="504" y="161"/>
                    <a:pt x="504" y="161"/>
                  </a:cubicBezTo>
                  <a:cubicBezTo>
                    <a:pt x="507" y="159"/>
                    <a:pt x="509" y="156"/>
                    <a:pt x="509" y="152"/>
                  </a:cubicBezTo>
                  <a:cubicBezTo>
                    <a:pt x="509" y="149"/>
                    <a:pt x="507" y="145"/>
                    <a:pt x="504" y="143"/>
                  </a:cubicBezTo>
                  <a:cubicBezTo>
                    <a:pt x="259" y="2"/>
                    <a:pt x="259" y="2"/>
                    <a:pt x="259" y="2"/>
                  </a:cubicBezTo>
                  <a:cubicBezTo>
                    <a:pt x="256" y="0"/>
                    <a:pt x="252" y="0"/>
                    <a:pt x="249" y="2"/>
                  </a:cubicBezTo>
                  <a:cubicBezTo>
                    <a:pt x="5" y="143"/>
                    <a:pt x="5" y="143"/>
                    <a:pt x="5" y="143"/>
                  </a:cubicBezTo>
                  <a:cubicBezTo>
                    <a:pt x="2" y="145"/>
                    <a:pt x="0" y="148"/>
                    <a:pt x="0" y="152"/>
                  </a:cubicBezTo>
                  <a:cubicBezTo>
                    <a:pt x="0" y="156"/>
                    <a:pt x="2" y="159"/>
                    <a:pt x="5" y="161"/>
                  </a:cubicBezTo>
                  <a:cubicBezTo>
                    <a:pt x="250" y="303"/>
                    <a:pt x="250" y="303"/>
                    <a:pt x="250" y="303"/>
                  </a:cubicBezTo>
                  <a:cubicBezTo>
                    <a:pt x="254" y="304"/>
                    <a:pt x="258" y="304"/>
                    <a:pt x="261" y="303"/>
                  </a:cubicBezTo>
                  <a:close/>
                  <a:moveTo>
                    <a:pt x="261" y="303"/>
                  </a:moveTo>
                  <a:cubicBezTo>
                    <a:pt x="261" y="303"/>
                    <a:pt x="261" y="303"/>
                    <a:pt x="261" y="303"/>
                  </a:cubicBezTo>
                </a:path>
              </a:pathLst>
            </a:custGeom>
            <a:grpFill/>
            <a:ln w="9525">
              <a:noFill/>
              <a:round/>
            </a:ln>
          </p:spPr>
          <p:txBody>
            <a:bodyPr vert="horz" wrap="square" lIns="91440" tIns="45720" rIns="91440" bIns="45720" numCol="1" anchor="t" anchorCtr="0" compatLnSpc="1"/>
            <a:p>
              <a:endParaRPr lang="zh-CN" altLang="en-US"/>
            </a:p>
          </p:txBody>
        </p:sp>
        <p:sp>
          <p:nvSpPr>
            <p:cNvPr id="46" name="Freeform 11"/>
            <p:cNvSpPr>
              <a:spLocks noEditPoints="1"/>
            </p:cNvSpPr>
            <p:nvPr>
              <p:custDataLst>
                <p:tags r:id="rId27"/>
              </p:custDataLst>
            </p:nvPr>
          </p:nvSpPr>
          <p:spPr bwMode="auto">
            <a:xfrm>
              <a:off x="16979900" y="1873251"/>
              <a:ext cx="712787" cy="527050"/>
            </a:xfrm>
            <a:custGeom>
              <a:avLst/>
              <a:gdLst>
                <a:gd name="T0" fmla="*/ 260 w 1144"/>
                <a:gd name="T1" fmla="*/ 303 h 850"/>
                <a:gd name="T2" fmla="*/ 504 w 1144"/>
                <a:gd name="T3" fmla="*/ 161 h 850"/>
                <a:gd name="T4" fmla="*/ 509 w 1144"/>
                <a:gd name="T5" fmla="*/ 152 h 850"/>
                <a:gd name="T6" fmla="*/ 504 w 1144"/>
                <a:gd name="T7" fmla="*/ 143 h 850"/>
                <a:gd name="T8" fmla="*/ 259 w 1144"/>
                <a:gd name="T9" fmla="*/ 2 h 850"/>
                <a:gd name="T10" fmla="*/ 248 w 1144"/>
                <a:gd name="T11" fmla="*/ 2 h 850"/>
                <a:gd name="T12" fmla="*/ 5 w 1144"/>
                <a:gd name="T13" fmla="*/ 143 h 850"/>
                <a:gd name="T14" fmla="*/ 0 w 1144"/>
                <a:gd name="T15" fmla="*/ 152 h 850"/>
                <a:gd name="T16" fmla="*/ 5 w 1144"/>
                <a:gd name="T17" fmla="*/ 161 h 850"/>
                <a:gd name="T18" fmla="*/ 250 w 1144"/>
                <a:gd name="T19" fmla="*/ 303 h 850"/>
                <a:gd name="T20" fmla="*/ 260 w 1144"/>
                <a:gd name="T21" fmla="*/ 303 h 850"/>
                <a:gd name="T22" fmla="*/ 895 w 1144"/>
                <a:gd name="T23" fmla="*/ 303 h 850"/>
                <a:gd name="T24" fmla="*/ 1139 w 1144"/>
                <a:gd name="T25" fmla="*/ 161 h 850"/>
                <a:gd name="T26" fmla="*/ 1144 w 1144"/>
                <a:gd name="T27" fmla="*/ 152 h 850"/>
                <a:gd name="T28" fmla="*/ 1139 w 1144"/>
                <a:gd name="T29" fmla="*/ 143 h 850"/>
                <a:gd name="T30" fmla="*/ 894 w 1144"/>
                <a:gd name="T31" fmla="*/ 2 h 850"/>
                <a:gd name="T32" fmla="*/ 883 w 1144"/>
                <a:gd name="T33" fmla="*/ 2 h 850"/>
                <a:gd name="T34" fmla="*/ 640 w 1144"/>
                <a:gd name="T35" fmla="*/ 143 h 850"/>
                <a:gd name="T36" fmla="*/ 635 w 1144"/>
                <a:gd name="T37" fmla="*/ 152 h 850"/>
                <a:gd name="T38" fmla="*/ 640 w 1144"/>
                <a:gd name="T39" fmla="*/ 161 h 850"/>
                <a:gd name="T40" fmla="*/ 885 w 1144"/>
                <a:gd name="T41" fmla="*/ 303 h 850"/>
                <a:gd name="T42" fmla="*/ 895 w 1144"/>
                <a:gd name="T43" fmla="*/ 303 h 850"/>
                <a:gd name="T44" fmla="*/ 864 w 1144"/>
                <a:gd name="T45" fmla="*/ 356 h 850"/>
                <a:gd name="T46" fmla="*/ 863 w 1144"/>
                <a:gd name="T47" fmla="*/ 637 h 850"/>
                <a:gd name="T48" fmla="*/ 858 w 1144"/>
                <a:gd name="T49" fmla="*/ 646 h 850"/>
                <a:gd name="T50" fmla="*/ 848 w 1144"/>
                <a:gd name="T51" fmla="*/ 646 h 850"/>
                <a:gd name="T52" fmla="*/ 603 w 1144"/>
                <a:gd name="T53" fmla="*/ 505 h 850"/>
                <a:gd name="T54" fmla="*/ 597 w 1144"/>
                <a:gd name="T55" fmla="*/ 496 h 850"/>
                <a:gd name="T56" fmla="*/ 598 w 1144"/>
                <a:gd name="T57" fmla="*/ 214 h 850"/>
                <a:gd name="T58" fmla="*/ 614 w 1144"/>
                <a:gd name="T59" fmla="*/ 205 h 850"/>
                <a:gd name="T60" fmla="*/ 859 w 1144"/>
                <a:gd name="T61" fmla="*/ 347 h 850"/>
                <a:gd name="T62" fmla="*/ 864 w 1144"/>
                <a:gd name="T63" fmla="*/ 356 h 850"/>
                <a:gd name="T64" fmla="*/ 277 w 1144"/>
                <a:gd name="T65" fmla="*/ 356 h 850"/>
                <a:gd name="T66" fmla="*/ 277 w 1144"/>
                <a:gd name="T67" fmla="*/ 637 h 850"/>
                <a:gd name="T68" fmla="*/ 293 w 1144"/>
                <a:gd name="T69" fmla="*/ 646 h 850"/>
                <a:gd name="T70" fmla="*/ 538 w 1144"/>
                <a:gd name="T71" fmla="*/ 505 h 850"/>
                <a:gd name="T72" fmla="*/ 543 w 1144"/>
                <a:gd name="T73" fmla="*/ 496 h 850"/>
                <a:gd name="T74" fmla="*/ 542 w 1144"/>
                <a:gd name="T75" fmla="*/ 214 h 850"/>
                <a:gd name="T76" fmla="*/ 537 w 1144"/>
                <a:gd name="T77" fmla="*/ 205 h 850"/>
                <a:gd name="T78" fmla="*/ 527 w 1144"/>
                <a:gd name="T79" fmla="*/ 205 h 850"/>
                <a:gd name="T80" fmla="*/ 282 w 1144"/>
                <a:gd name="T81" fmla="*/ 347 h 850"/>
                <a:gd name="T82" fmla="*/ 277 w 1144"/>
                <a:gd name="T83" fmla="*/ 356 h 850"/>
                <a:gd name="T84" fmla="*/ 577 w 1144"/>
                <a:gd name="T85" fmla="*/ 849 h 850"/>
                <a:gd name="T86" fmla="*/ 820 w 1144"/>
                <a:gd name="T87" fmla="*/ 707 h 850"/>
                <a:gd name="T88" fmla="*/ 825 w 1144"/>
                <a:gd name="T89" fmla="*/ 698 h 850"/>
                <a:gd name="T90" fmla="*/ 820 w 1144"/>
                <a:gd name="T91" fmla="*/ 689 h 850"/>
                <a:gd name="T92" fmla="*/ 575 w 1144"/>
                <a:gd name="T93" fmla="*/ 548 h 850"/>
                <a:gd name="T94" fmla="*/ 565 w 1144"/>
                <a:gd name="T95" fmla="*/ 548 h 850"/>
                <a:gd name="T96" fmla="*/ 321 w 1144"/>
                <a:gd name="T97" fmla="*/ 689 h 850"/>
                <a:gd name="T98" fmla="*/ 316 w 1144"/>
                <a:gd name="T99" fmla="*/ 698 h 850"/>
                <a:gd name="T100" fmla="*/ 321 w 1144"/>
                <a:gd name="T101" fmla="*/ 707 h 850"/>
                <a:gd name="T102" fmla="*/ 566 w 1144"/>
                <a:gd name="T103" fmla="*/ 849 h 850"/>
                <a:gd name="T104" fmla="*/ 577 w 1144"/>
                <a:gd name="T105" fmla="*/ 849 h 850"/>
                <a:gd name="T106" fmla="*/ 577 w 1144"/>
                <a:gd name="T107" fmla="*/ 849 h 850"/>
                <a:gd name="T108" fmla="*/ 577 w 1144"/>
                <a:gd name="T109" fmla="*/ 849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4" h="850">
                  <a:moveTo>
                    <a:pt x="260" y="303"/>
                  </a:moveTo>
                  <a:cubicBezTo>
                    <a:pt x="504" y="161"/>
                    <a:pt x="504" y="161"/>
                    <a:pt x="504" y="161"/>
                  </a:cubicBezTo>
                  <a:cubicBezTo>
                    <a:pt x="507" y="159"/>
                    <a:pt x="509" y="156"/>
                    <a:pt x="509" y="152"/>
                  </a:cubicBezTo>
                  <a:cubicBezTo>
                    <a:pt x="509" y="149"/>
                    <a:pt x="507" y="145"/>
                    <a:pt x="504" y="143"/>
                  </a:cubicBezTo>
                  <a:cubicBezTo>
                    <a:pt x="259" y="2"/>
                    <a:pt x="259" y="2"/>
                    <a:pt x="259" y="2"/>
                  </a:cubicBezTo>
                  <a:cubicBezTo>
                    <a:pt x="255" y="0"/>
                    <a:pt x="251" y="0"/>
                    <a:pt x="248" y="2"/>
                  </a:cubicBezTo>
                  <a:cubicBezTo>
                    <a:pt x="5" y="143"/>
                    <a:pt x="5" y="143"/>
                    <a:pt x="5" y="143"/>
                  </a:cubicBezTo>
                  <a:cubicBezTo>
                    <a:pt x="2" y="145"/>
                    <a:pt x="0" y="148"/>
                    <a:pt x="0" y="152"/>
                  </a:cubicBezTo>
                  <a:cubicBezTo>
                    <a:pt x="0" y="156"/>
                    <a:pt x="2" y="159"/>
                    <a:pt x="5" y="161"/>
                  </a:cubicBezTo>
                  <a:cubicBezTo>
                    <a:pt x="250" y="303"/>
                    <a:pt x="250" y="303"/>
                    <a:pt x="250" y="303"/>
                  </a:cubicBezTo>
                  <a:cubicBezTo>
                    <a:pt x="253" y="304"/>
                    <a:pt x="257" y="304"/>
                    <a:pt x="260" y="303"/>
                  </a:cubicBezTo>
                  <a:close/>
                  <a:moveTo>
                    <a:pt x="895" y="303"/>
                  </a:moveTo>
                  <a:cubicBezTo>
                    <a:pt x="1139" y="161"/>
                    <a:pt x="1139" y="161"/>
                    <a:pt x="1139" y="161"/>
                  </a:cubicBezTo>
                  <a:cubicBezTo>
                    <a:pt x="1142" y="159"/>
                    <a:pt x="1144" y="156"/>
                    <a:pt x="1144" y="152"/>
                  </a:cubicBezTo>
                  <a:cubicBezTo>
                    <a:pt x="1144" y="149"/>
                    <a:pt x="1142" y="145"/>
                    <a:pt x="1139" y="143"/>
                  </a:cubicBezTo>
                  <a:cubicBezTo>
                    <a:pt x="894" y="2"/>
                    <a:pt x="894" y="2"/>
                    <a:pt x="894" y="2"/>
                  </a:cubicBezTo>
                  <a:cubicBezTo>
                    <a:pt x="890" y="0"/>
                    <a:pt x="887" y="0"/>
                    <a:pt x="883" y="2"/>
                  </a:cubicBezTo>
                  <a:cubicBezTo>
                    <a:pt x="640" y="143"/>
                    <a:pt x="640" y="143"/>
                    <a:pt x="640" y="143"/>
                  </a:cubicBezTo>
                  <a:cubicBezTo>
                    <a:pt x="637" y="145"/>
                    <a:pt x="635" y="148"/>
                    <a:pt x="635" y="152"/>
                  </a:cubicBezTo>
                  <a:cubicBezTo>
                    <a:pt x="635" y="156"/>
                    <a:pt x="637" y="159"/>
                    <a:pt x="640" y="161"/>
                  </a:cubicBezTo>
                  <a:cubicBezTo>
                    <a:pt x="885" y="303"/>
                    <a:pt x="885" y="303"/>
                    <a:pt x="885" y="303"/>
                  </a:cubicBezTo>
                  <a:cubicBezTo>
                    <a:pt x="888" y="304"/>
                    <a:pt x="892" y="304"/>
                    <a:pt x="895" y="303"/>
                  </a:cubicBezTo>
                  <a:close/>
                  <a:moveTo>
                    <a:pt x="864" y="356"/>
                  </a:moveTo>
                  <a:cubicBezTo>
                    <a:pt x="863" y="637"/>
                    <a:pt x="863" y="637"/>
                    <a:pt x="863" y="637"/>
                  </a:cubicBezTo>
                  <a:cubicBezTo>
                    <a:pt x="863" y="641"/>
                    <a:pt x="861" y="644"/>
                    <a:pt x="858" y="646"/>
                  </a:cubicBezTo>
                  <a:cubicBezTo>
                    <a:pt x="855" y="648"/>
                    <a:pt x="851" y="648"/>
                    <a:pt x="848" y="646"/>
                  </a:cubicBezTo>
                  <a:cubicBezTo>
                    <a:pt x="603" y="505"/>
                    <a:pt x="603" y="505"/>
                    <a:pt x="603" y="505"/>
                  </a:cubicBezTo>
                  <a:cubicBezTo>
                    <a:pt x="599" y="503"/>
                    <a:pt x="597" y="499"/>
                    <a:pt x="597" y="496"/>
                  </a:cubicBezTo>
                  <a:cubicBezTo>
                    <a:pt x="598" y="214"/>
                    <a:pt x="598" y="214"/>
                    <a:pt x="598" y="214"/>
                  </a:cubicBezTo>
                  <a:cubicBezTo>
                    <a:pt x="598" y="206"/>
                    <a:pt x="607" y="201"/>
                    <a:pt x="614" y="205"/>
                  </a:cubicBezTo>
                  <a:cubicBezTo>
                    <a:pt x="859" y="347"/>
                    <a:pt x="859" y="347"/>
                    <a:pt x="859" y="347"/>
                  </a:cubicBezTo>
                  <a:cubicBezTo>
                    <a:pt x="862" y="349"/>
                    <a:pt x="864" y="352"/>
                    <a:pt x="864" y="356"/>
                  </a:cubicBezTo>
                  <a:close/>
                  <a:moveTo>
                    <a:pt x="277" y="356"/>
                  </a:moveTo>
                  <a:cubicBezTo>
                    <a:pt x="277" y="637"/>
                    <a:pt x="277" y="637"/>
                    <a:pt x="277" y="637"/>
                  </a:cubicBezTo>
                  <a:cubicBezTo>
                    <a:pt x="277" y="645"/>
                    <a:pt x="286" y="650"/>
                    <a:pt x="293" y="646"/>
                  </a:cubicBezTo>
                  <a:cubicBezTo>
                    <a:pt x="538" y="505"/>
                    <a:pt x="538" y="505"/>
                    <a:pt x="538" y="505"/>
                  </a:cubicBezTo>
                  <a:cubicBezTo>
                    <a:pt x="541" y="503"/>
                    <a:pt x="543" y="499"/>
                    <a:pt x="543" y="496"/>
                  </a:cubicBezTo>
                  <a:cubicBezTo>
                    <a:pt x="542" y="214"/>
                    <a:pt x="542" y="214"/>
                    <a:pt x="542" y="214"/>
                  </a:cubicBezTo>
                  <a:cubicBezTo>
                    <a:pt x="542" y="211"/>
                    <a:pt x="540" y="207"/>
                    <a:pt x="537" y="205"/>
                  </a:cubicBezTo>
                  <a:cubicBezTo>
                    <a:pt x="534" y="203"/>
                    <a:pt x="530" y="203"/>
                    <a:pt x="527" y="205"/>
                  </a:cubicBezTo>
                  <a:cubicBezTo>
                    <a:pt x="282" y="347"/>
                    <a:pt x="282" y="347"/>
                    <a:pt x="282" y="347"/>
                  </a:cubicBezTo>
                  <a:cubicBezTo>
                    <a:pt x="279" y="349"/>
                    <a:pt x="277" y="352"/>
                    <a:pt x="277" y="356"/>
                  </a:cubicBezTo>
                  <a:close/>
                  <a:moveTo>
                    <a:pt x="577" y="849"/>
                  </a:moveTo>
                  <a:cubicBezTo>
                    <a:pt x="820" y="707"/>
                    <a:pt x="820" y="707"/>
                    <a:pt x="820" y="707"/>
                  </a:cubicBezTo>
                  <a:cubicBezTo>
                    <a:pt x="823" y="705"/>
                    <a:pt x="825" y="702"/>
                    <a:pt x="825" y="698"/>
                  </a:cubicBezTo>
                  <a:cubicBezTo>
                    <a:pt x="825" y="695"/>
                    <a:pt x="823" y="691"/>
                    <a:pt x="820" y="689"/>
                  </a:cubicBezTo>
                  <a:cubicBezTo>
                    <a:pt x="575" y="548"/>
                    <a:pt x="575" y="548"/>
                    <a:pt x="575" y="548"/>
                  </a:cubicBezTo>
                  <a:cubicBezTo>
                    <a:pt x="572" y="546"/>
                    <a:pt x="568" y="546"/>
                    <a:pt x="565" y="548"/>
                  </a:cubicBezTo>
                  <a:cubicBezTo>
                    <a:pt x="321" y="689"/>
                    <a:pt x="321" y="689"/>
                    <a:pt x="321" y="689"/>
                  </a:cubicBezTo>
                  <a:cubicBezTo>
                    <a:pt x="318" y="691"/>
                    <a:pt x="316" y="695"/>
                    <a:pt x="316" y="698"/>
                  </a:cubicBezTo>
                  <a:cubicBezTo>
                    <a:pt x="316" y="702"/>
                    <a:pt x="318" y="705"/>
                    <a:pt x="321" y="707"/>
                  </a:cubicBezTo>
                  <a:cubicBezTo>
                    <a:pt x="566" y="849"/>
                    <a:pt x="566" y="849"/>
                    <a:pt x="566" y="849"/>
                  </a:cubicBezTo>
                  <a:cubicBezTo>
                    <a:pt x="570" y="850"/>
                    <a:pt x="574" y="850"/>
                    <a:pt x="577" y="849"/>
                  </a:cubicBezTo>
                  <a:close/>
                  <a:moveTo>
                    <a:pt x="577" y="849"/>
                  </a:moveTo>
                  <a:cubicBezTo>
                    <a:pt x="577" y="849"/>
                    <a:pt x="577" y="849"/>
                    <a:pt x="577" y="849"/>
                  </a:cubicBezTo>
                </a:path>
              </a:pathLst>
            </a:custGeom>
            <a:grpFill/>
            <a:ln w="9525">
              <a:noFill/>
              <a:round/>
            </a:ln>
          </p:spPr>
          <p:txBody>
            <a:bodyPr vert="horz" wrap="square" lIns="91440" tIns="45720" rIns="91440" bIns="45720" numCol="1" anchor="t" anchorCtr="0" compatLnSpc="1"/>
            <a:p>
              <a:endParaRPr lang="zh-CN" altLang="en-US"/>
            </a:p>
          </p:txBody>
        </p:sp>
      </p:grpSp>
      <p:sp>
        <p:nvSpPr>
          <p:cNvPr id="47" name="文本框 46"/>
          <p:cNvSpPr txBox="1"/>
          <p:nvPr/>
        </p:nvSpPr>
        <p:spPr>
          <a:xfrm>
            <a:off x="6163310" y="5424805"/>
            <a:ext cx="5645785" cy="795020"/>
          </a:xfrm>
          <a:prstGeom prst="rect">
            <a:avLst/>
          </a:prstGeom>
          <a:noFill/>
        </p:spPr>
        <p:txBody>
          <a:bodyPr wrap="square" rtlCol="0">
            <a:noAutofit/>
          </a:bodyPr>
          <a:p>
            <a:pPr algn="l">
              <a:buClrTx/>
              <a:buSzTx/>
              <a:buFontTx/>
            </a:pPr>
            <a:r>
              <a:rPr lang="en-US" altLang="zh-CN" sz="3600">
                <a:solidFill>
                  <a:schemeClr val="bg1"/>
                </a:solidFill>
              </a:rPr>
              <a:t>Other Recommended Books of Liu</a:t>
            </a:r>
            <a:endParaRPr lang="en-US" altLang="zh-CN" sz="3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GrpSpPr/>
          <p:nvPr/>
        </p:nvGrpSpPr>
        <p:grpSpPr>
          <a:xfrm flipH="1" flipV="1">
            <a:off x="589657" y="464062"/>
            <a:ext cx="6164837" cy="979174"/>
            <a:chOff x="1122639" y="5049210"/>
            <a:chExt cx="6501611" cy="1032664"/>
          </a:xfrm>
        </p:grpSpPr>
        <p:pic>
          <p:nvPicPr>
            <p:cNvPr id="3" name="图片 2"/>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4" name="图片 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sp>
        <p:nvSpPr>
          <p:cNvPr id="14" name="文本框 13"/>
          <p:cNvSpPr txBox="1"/>
          <p:nvPr/>
        </p:nvSpPr>
        <p:spPr>
          <a:xfrm>
            <a:off x="1419225" y="258445"/>
            <a:ext cx="7782560" cy="678815"/>
          </a:xfrm>
          <a:prstGeom prst="rect">
            <a:avLst/>
          </a:prstGeom>
          <a:noFill/>
        </p:spPr>
        <p:txBody>
          <a:bodyPr wrap="square" rtlCol="0">
            <a:noAutofit/>
          </a:bodyPr>
          <a:p>
            <a:r>
              <a:rPr lang="en-US" altLang="zh-CN" sz="3200">
                <a:solidFill>
                  <a:schemeClr val="bg1"/>
                </a:solidFill>
              </a:rPr>
              <a:t>1.Brief Introduction to the Book and Author</a:t>
            </a:r>
            <a:endParaRPr lang="en-US" altLang="zh-CN" sz="3200">
              <a:solidFill>
                <a:schemeClr val="bg1"/>
              </a:solidFill>
            </a:endParaRPr>
          </a:p>
        </p:txBody>
      </p:sp>
      <p:sp>
        <p:nvSpPr>
          <p:cNvPr id="27" name="文本框 26"/>
          <p:cNvSpPr txBox="1"/>
          <p:nvPr/>
        </p:nvSpPr>
        <p:spPr>
          <a:xfrm>
            <a:off x="914400" y="1443355"/>
            <a:ext cx="7063740" cy="3641725"/>
          </a:xfrm>
          <a:prstGeom prst="rect">
            <a:avLst/>
          </a:prstGeom>
          <a:noFill/>
        </p:spPr>
        <p:txBody>
          <a:bodyPr wrap="square" rtlCol="0">
            <a:noAutofit/>
          </a:bodyPr>
          <a:p>
            <a:pPr indent="0" algn="just" fontAlgn="auto"/>
            <a:r>
              <a:rPr lang="en-US" altLang="zh-CN" sz="2800">
                <a:solidFill>
                  <a:schemeClr val="bg1"/>
                </a:solidFill>
              </a:rPr>
              <a:t>About the Series</a:t>
            </a:r>
            <a:endParaRPr lang="en-US" altLang="zh-CN" sz="2800">
              <a:solidFill>
                <a:schemeClr val="bg1"/>
              </a:solidFill>
            </a:endParaRPr>
          </a:p>
          <a:p>
            <a:pPr indent="0" algn="just" fontAlgn="auto"/>
            <a:r>
              <a:rPr lang="en-US" altLang="zh-CN" sz="2800" i="1">
                <a:solidFill>
                  <a:schemeClr val="bg1"/>
                </a:solidFill>
                <a:latin typeface="Times New Roman" panose="02020603050405020304" pitchFamily="18" charset="0"/>
                <a:cs typeface="Times New Roman" panose="02020603050405020304" pitchFamily="18" charset="0"/>
              </a:rPr>
              <a:t>The Three-Body Problem</a:t>
            </a:r>
            <a:r>
              <a:rPr lang="en-US" altLang="zh-CN" sz="2800">
                <a:solidFill>
                  <a:schemeClr val="bg1"/>
                </a:solidFill>
                <a:latin typeface="Times New Roman" panose="02020603050405020304" pitchFamily="18" charset="0"/>
                <a:cs typeface="Times New Roman" panose="02020603050405020304" pitchFamily="18" charset="0"/>
              </a:rPr>
              <a:t> is a series of long science fictions written by Chinese writer Liu Cixin. It consists of three novels, namely The </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Three-Body Problem, The Three-Body Problem </a:t>
            </a:r>
            <a:r>
              <a:rPr lang="en-US"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Ⅱ</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 The Dark Forest, and The Three-Body Problem </a:t>
            </a:r>
            <a:r>
              <a:rPr lang="en-US"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Ⅲ</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 Death Forever</a:t>
            </a:r>
            <a:r>
              <a:rPr lang="zh-CN"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（《三体》、《三体Ⅱ</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 ·</a:t>
            </a:r>
            <a:r>
              <a:rPr lang="zh-CN"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黑暗森林》、《三体</a:t>
            </a:r>
            <a:r>
              <a:rPr lang="zh-CN"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sym typeface="+mn-ea"/>
              </a:rPr>
              <a:t>Ⅲ</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sym typeface="+mn-ea"/>
              </a:rPr>
              <a:t>·</a:t>
            </a:r>
            <a:r>
              <a:rPr lang="zh-CN"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sym typeface="+mn-ea"/>
              </a:rPr>
              <a:t>死神永生》</a:t>
            </a:r>
            <a:r>
              <a:rPr lang="zh-CN" altLang="en-US"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a:t>
            </a:r>
            <a:r>
              <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rPr>
              <a:t>. </a:t>
            </a:r>
            <a:endParaRPr lang="en-US" altLang="zh-CN" sz="2800">
              <a:gradFill>
                <a:gsLst>
                  <a:gs pos="50000">
                    <a:schemeClr val="accent1"/>
                  </a:gs>
                  <a:gs pos="0">
                    <a:schemeClr val="accent1">
                      <a:lumMod val="25000"/>
                      <a:lumOff val="75000"/>
                    </a:schemeClr>
                  </a:gs>
                  <a:gs pos="100000">
                    <a:schemeClr val="accent1">
                      <a:lumMod val="85000"/>
                    </a:schemeClr>
                  </a:gs>
                </a:gsLst>
                <a:lin ang="5400000" scaled="1"/>
              </a:gradFill>
              <a:latin typeface="Times New Roman" panose="02020603050405020304" pitchFamily="18" charset="0"/>
              <a:cs typeface="Times New Roman" panose="02020603050405020304" pitchFamily="18" charset="0"/>
            </a:endParaRPr>
          </a:p>
        </p:txBody>
      </p:sp>
      <p:pic>
        <p:nvPicPr>
          <p:cNvPr id="28" name="图片 27" descr="三体三本"/>
          <p:cNvPicPr>
            <a:picLocks noChangeAspect="1"/>
          </p:cNvPicPr>
          <p:nvPr/>
        </p:nvPicPr>
        <p:blipFill>
          <a:blip r:embed="rId3"/>
          <a:stretch>
            <a:fillRect/>
          </a:stretch>
        </p:blipFill>
        <p:spPr>
          <a:xfrm>
            <a:off x="8329295" y="1269365"/>
            <a:ext cx="3364230" cy="40328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GrpSpPr/>
          <p:nvPr/>
        </p:nvGrpSpPr>
        <p:grpSpPr>
          <a:xfrm flipH="1" flipV="1">
            <a:off x="589657" y="464062"/>
            <a:ext cx="6164837" cy="979174"/>
            <a:chOff x="1122639" y="5049210"/>
            <a:chExt cx="6501611" cy="1032664"/>
          </a:xfrm>
        </p:grpSpPr>
        <p:pic>
          <p:nvPicPr>
            <p:cNvPr id="3" name="图片 2"/>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4" name="图片 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sp>
        <p:nvSpPr>
          <p:cNvPr id="14" name="文本框 13"/>
          <p:cNvSpPr txBox="1"/>
          <p:nvPr/>
        </p:nvSpPr>
        <p:spPr>
          <a:xfrm>
            <a:off x="1419225" y="258445"/>
            <a:ext cx="7782560" cy="678815"/>
          </a:xfrm>
          <a:prstGeom prst="rect">
            <a:avLst/>
          </a:prstGeom>
          <a:noFill/>
        </p:spPr>
        <p:txBody>
          <a:bodyPr wrap="square" rtlCol="0">
            <a:noAutofit/>
          </a:bodyPr>
          <a:p>
            <a:r>
              <a:rPr lang="en-US" altLang="zh-CN" sz="3200">
                <a:solidFill>
                  <a:schemeClr val="bg1"/>
                </a:solidFill>
              </a:rPr>
              <a:t>1. Brief Introduction to the Book and Author</a:t>
            </a:r>
            <a:endParaRPr lang="en-US" altLang="zh-CN" sz="3200">
              <a:solidFill>
                <a:schemeClr val="bg1"/>
              </a:solidFill>
            </a:endParaRPr>
          </a:p>
        </p:txBody>
      </p:sp>
      <p:sp>
        <p:nvSpPr>
          <p:cNvPr id="27" name="文本框 26"/>
          <p:cNvSpPr txBox="1"/>
          <p:nvPr/>
        </p:nvSpPr>
        <p:spPr>
          <a:xfrm>
            <a:off x="1483360" y="1080770"/>
            <a:ext cx="8201025" cy="1829435"/>
          </a:xfrm>
          <a:prstGeom prst="rect">
            <a:avLst/>
          </a:prstGeom>
          <a:noFill/>
        </p:spPr>
        <p:txBody>
          <a:bodyPr wrap="square" rtlCol="0">
            <a:noAutofit/>
          </a:bodyPr>
          <a:p>
            <a:pPr indent="0" algn="just" fontAlgn="auto"/>
            <a:r>
              <a:rPr lang="en-US" altLang="zh-CN" sz="2800">
                <a:solidFill>
                  <a:schemeClr val="bg1"/>
                </a:solidFill>
                <a:latin typeface="Times New Roman" panose="02020603050405020304" pitchFamily="18" charset="0"/>
                <a:cs typeface="Times New Roman" panose="02020603050405020304" pitchFamily="18" charset="0"/>
                <a:sym typeface="+mn-ea"/>
              </a:rPr>
              <a:t>The fiction was finished between 2006 and 2010 and first serialized in Science Fiction World magazine, and was later published as a book due to its growing influence.</a:t>
            </a:r>
            <a:endParaRPr lang="en-US" altLang="zh-CN" sz="2800">
              <a:solidFill>
                <a:schemeClr val="bg1"/>
              </a:solidFill>
              <a:latin typeface="Times New Roman" panose="02020603050405020304" pitchFamily="18" charset="0"/>
              <a:cs typeface="Times New Roman" panose="02020603050405020304" pitchFamily="18" charset="0"/>
              <a:sym typeface="+mn-ea"/>
            </a:endParaRPr>
          </a:p>
        </p:txBody>
      </p:sp>
      <p:pic>
        <p:nvPicPr>
          <p:cNvPr id="5" name="图片 4" descr="三体第一部"/>
          <p:cNvPicPr>
            <a:picLocks noChangeAspect="1"/>
          </p:cNvPicPr>
          <p:nvPr/>
        </p:nvPicPr>
        <p:blipFill>
          <a:blip r:embed="rId3"/>
          <a:srcRect l="15163" r="14900" b="-762"/>
          <a:stretch>
            <a:fillRect/>
          </a:stretch>
        </p:blipFill>
        <p:spPr>
          <a:xfrm>
            <a:off x="1779270" y="3161665"/>
            <a:ext cx="2347595" cy="3225800"/>
          </a:xfrm>
          <a:prstGeom prst="rect">
            <a:avLst/>
          </a:prstGeom>
        </p:spPr>
      </p:pic>
      <p:pic>
        <p:nvPicPr>
          <p:cNvPr id="6" name="图片 5" descr="三体第二部"/>
          <p:cNvPicPr>
            <a:picLocks noChangeAspect="1"/>
          </p:cNvPicPr>
          <p:nvPr/>
        </p:nvPicPr>
        <p:blipFill>
          <a:blip r:embed="rId4"/>
          <a:stretch>
            <a:fillRect/>
          </a:stretch>
        </p:blipFill>
        <p:spPr>
          <a:xfrm>
            <a:off x="4683125" y="3161665"/>
            <a:ext cx="2456815" cy="3420110"/>
          </a:xfrm>
          <a:prstGeom prst="rect">
            <a:avLst/>
          </a:prstGeom>
        </p:spPr>
      </p:pic>
      <p:pic>
        <p:nvPicPr>
          <p:cNvPr id="28" name="图片 27" descr="三体第三部"/>
          <p:cNvPicPr>
            <a:picLocks noChangeAspect="1"/>
          </p:cNvPicPr>
          <p:nvPr/>
        </p:nvPicPr>
        <p:blipFill>
          <a:blip r:embed="rId5"/>
          <a:stretch>
            <a:fillRect/>
          </a:stretch>
        </p:blipFill>
        <p:spPr>
          <a:xfrm>
            <a:off x="7504430" y="3161665"/>
            <a:ext cx="2706370" cy="3378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GrpSpPr/>
          <p:nvPr/>
        </p:nvGrpSpPr>
        <p:grpSpPr>
          <a:xfrm flipH="1" flipV="1">
            <a:off x="589657" y="464062"/>
            <a:ext cx="6164837" cy="979174"/>
            <a:chOff x="1122639" y="5049210"/>
            <a:chExt cx="6501611" cy="1032664"/>
          </a:xfrm>
        </p:grpSpPr>
        <p:pic>
          <p:nvPicPr>
            <p:cNvPr id="3" name="图片 2"/>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4" name="图片 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sp>
        <p:nvSpPr>
          <p:cNvPr id="14" name="文本框 13"/>
          <p:cNvSpPr txBox="1"/>
          <p:nvPr/>
        </p:nvSpPr>
        <p:spPr>
          <a:xfrm>
            <a:off x="1419225" y="258445"/>
            <a:ext cx="7782560" cy="678815"/>
          </a:xfrm>
          <a:prstGeom prst="rect">
            <a:avLst/>
          </a:prstGeom>
          <a:noFill/>
        </p:spPr>
        <p:txBody>
          <a:bodyPr wrap="square" rtlCol="0">
            <a:noAutofit/>
          </a:bodyPr>
          <a:p>
            <a:r>
              <a:rPr lang="en-US" altLang="zh-CN" sz="3200">
                <a:solidFill>
                  <a:schemeClr val="bg1"/>
                </a:solidFill>
              </a:rPr>
              <a:t>1. Brief Introduction to the Book and Author</a:t>
            </a:r>
            <a:endParaRPr lang="en-US" altLang="zh-CN" sz="3200">
              <a:solidFill>
                <a:schemeClr val="bg1"/>
              </a:solidFill>
            </a:endParaRPr>
          </a:p>
        </p:txBody>
      </p:sp>
      <p:sp>
        <p:nvSpPr>
          <p:cNvPr id="8" name="文本框 7"/>
          <p:cNvSpPr txBox="1"/>
          <p:nvPr/>
        </p:nvSpPr>
        <p:spPr>
          <a:xfrm>
            <a:off x="509905" y="1347470"/>
            <a:ext cx="7182485" cy="2167890"/>
          </a:xfrm>
          <a:prstGeom prst="rect">
            <a:avLst/>
          </a:prstGeom>
          <a:noFill/>
        </p:spPr>
        <p:txBody>
          <a:bodyPr wrap="square" rtlCol="0" anchor="t">
            <a:noAutofit/>
          </a:bodyPr>
          <a:p>
            <a:pPr indent="0" algn="just" fontAlgn="auto"/>
            <a:r>
              <a:rPr lang="en-US" altLang="zh-CN" sz="2800">
                <a:solidFill>
                  <a:schemeClr val="bg1"/>
                </a:solidFill>
                <a:sym typeface="+mn-ea"/>
              </a:rPr>
              <a:t>About the Author</a:t>
            </a:r>
            <a:endParaRPr lang="en-US" altLang="zh-CN" sz="2800">
              <a:solidFill>
                <a:schemeClr val="bg1"/>
              </a:solidFill>
              <a:sym typeface="+mn-ea"/>
            </a:endParaRPr>
          </a:p>
          <a:p>
            <a:pPr indent="0" algn="just" fontAlgn="auto"/>
            <a:r>
              <a:rPr lang="en-US" altLang="zh-CN" sz="2800">
                <a:solidFill>
                  <a:schemeClr val="bg1"/>
                </a:solidFill>
                <a:latin typeface="Times New Roman" panose="02020603050405020304" pitchFamily="18" charset="0"/>
                <a:cs typeface="Times New Roman" panose="02020603050405020304" pitchFamily="18" charset="0"/>
                <a:sym typeface="+mn-ea"/>
              </a:rPr>
              <a:t>Name: Liu Cixin </a:t>
            </a:r>
            <a:r>
              <a:rPr lang="zh-CN" altLang="en-US" sz="2800">
                <a:solidFill>
                  <a:schemeClr val="bg1"/>
                </a:solidFill>
                <a:latin typeface="Times New Roman" panose="02020603050405020304" pitchFamily="18" charset="0"/>
                <a:cs typeface="Times New Roman" panose="02020603050405020304" pitchFamily="18" charset="0"/>
                <a:sym typeface="+mn-ea"/>
              </a:rPr>
              <a:t>刘慈欣</a:t>
            </a:r>
            <a:endParaRPr lang="zh-CN" altLang="en-US" sz="2800">
              <a:solidFill>
                <a:schemeClr val="bg1"/>
              </a:solidFill>
              <a:latin typeface="Times New Roman" panose="02020603050405020304" pitchFamily="18" charset="0"/>
              <a:cs typeface="Times New Roman" panose="02020603050405020304" pitchFamily="18" charset="0"/>
              <a:sym typeface="+mn-ea"/>
            </a:endParaRPr>
          </a:p>
          <a:p>
            <a:pPr indent="0" algn="just" fontAlgn="auto"/>
            <a:r>
              <a:rPr lang="en-US" altLang="zh-CN" sz="2800">
                <a:solidFill>
                  <a:schemeClr val="bg1"/>
                </a:solidFill>
                <a:latin typeface="Times New Roman" panose="02020603050405020304" pitchFamily="18" charset="0"/>
                <a:cs typeface="Times New Roman" panose="02020603050405020304" pitchFamily="18" charset="0"/>
                <a:sym typeface="+mn-ea"/>
              </a:rPr>
              <a:t>Birthplace: Beijing</a:t>
            </a:r>
            <a:endParaRPr lang="en-US" altLang="zh-CN" sz="2800">
              <a:solidFill>
                <a:schemeClr val="bg1"/>
              </a:solidFill>
              <a:latin typeface="Times New Roman" panose="02020603050405020304" pitchFamily="18" charset="0"/>
              <a:cs typeface="Times New Roman" panose="02020603050405020304" pitchFamily="18" charset="0"/>
              <a:sym typeface="+mn-ea"/>
            </a:endParaRPr>
          </a:p>
          <a:p>
            <a:pPr indent="0" algn="just" fontAlgn="auto"/>
            <a:r>
              <a:rPr lang="en-US" altLang="zh-CN" sz="2800">
                <a:solidFill>
                  <a:schemeClr val="bg1"/>
                </a:solidFill>
                <a:latin typeface="Times New Roman" panose="02020603050405020304" pitchFamily="18" charset="0"/>
                <a:cs typeface="Times New Roman" panose="02020603050405020304" pitchFamily="18" charset="0"/>
                <a:sym typeface="+mn-ea"/>
              </a:rPr>
              <a:t>Working Location: Niangziguan, Shanxi Province</a:t>
            </a:r>
            <a:endParaRPr lang="en-US" altLang="zh-CN" sz="2800">
              <a:solidFill>
                <a:schemeClr val="bg1"/>
              </a:solidFill>
              <a:latin typeface="Times New Roman" panose="02020603050405020304" pitchFamily="18" charset="0"/>
              <a:cs typeface="Times New Roman" panose="02020603050405020304" pitchFamily="18" charset="0"/>
              <a:sym typeface="+mn-ea"/>
            </a:endParaRPr>
          </a:p>
          <a:p>
            <a:pPr indent="0" algn="just" fontAlgn="auto"/>
            <a:r>
              <a:rPr lang="en-US" altLang="zh-CN" sz="2800">
                <a:solidFill>
                  <a:schemeClr val="bg1"/>
                </a:solidFill>
                <a:latin typeface="Times New Roman" panose="02020603050405020304" pitchFamily="18" charset="0"/>
                <a:cs typeface="Times New Roman" panose="02020603050405020304" pitchFamily="18" charset="0"/>
                <a:sym typeface="+mn-ea"/>
              </a:rPr>
              <a:t>Liu embarked his journey of literary creation since the 1985 or so. Before becoming a full-time writer, Liu worked as a senior engineer at the Niangziguan Electric Station for 29 years. </a:t>
            </a:r>
            <a:endParaRPr lang="en-US" altLang="zh-CN" sz="2800">
              <a:solidFill>
                <a:schemeClr val="bg1"/>
              </a:solidFill>
              <a:latin typeface="Times New Roman" panose="02020603050405020304" pitchFamily="18" charset="0"/>
              <a:cs typeface="Times New Roman" panose="02020603050405020304" pitchFamily="18" charset="0"/>
              <a:sym typeface="+mn-ea"/>
            </a:endParaRPr>
          </a:p>
        </p:txBody>
      </p:sp>
      <p:pic>
        <p:nvPicPr>
          <p:cNvPr id="9" name="图片 8" descr="刘慈欣"/>
          <p:cNvPicPr>
            <a:picLocks noChangeAspect="1"/>
          </p:cNvPicPr>
          <p:nvPr/>
        </p:nvPicPr>
        <p:blipFill>
          <a:blip r:embed="rId3"/>
          <a:stretch>
            <a:fillRect/>
          </a:stretch>
        </p:blipFill>
        <p:spPr>
          <a:xfrm>
            <a:off x="7909560" y="1502410"/>
            <a:ext cx="3976370" cy="2970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GrpSpPr/>
          <p:nvPr/>
        </p:nvGrpSpPr>
        <p:grpSpPr>
          <a:xfrm flipH="1" flipV="1">
            <a:off x="589657" y="464062"/>
            <a:ext cx="6164837" cy="979174"/>
            <a:chOff x="1122639" y="5049210"/>
            <a:chExt cx="6501611" cy="1032664"/>
          </a:xfrm>
        </p:grpSpPr>
        <p:pic>
          <p:nvPicPr>
            <p:cNvPr id="3" name="图片 2"/>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4" name="图片 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sp>
        <p:nvSpPr>
          <p:cNvPr id="14" name="文本框 13"/>
          <p:cNvSpPr txBox="1"/>
          <p:nvPr/>
        </p:nvSpPr>
        <p:spPr>
          <a:xfrm>
            <a:off x="1419225" y="258445"/>
            <a:ext cx="7782560" cy="678815"/>
          </a:xfrm>
          <a:prstGeom prst="rect">
            <a:avLst/>
          </a:prstGeom>
          <a:noFill/>
        </p:spPr>
        <p:txBody>
          <a:bodyPr wrap="square" rtlCol="0">
            <a:noAutofit/>
          </a:bodyPr>
          <a:p>
            <a:r>
              <a:rPr lang="en-US" altLang="zh-CN" sz="3200">
                <a:solidFill>
                  <a:schemeClr val="bg1"/>
                </a:solidFill>
              </a:rPr>
              <a:t>1. Brief Introduction to the Book and Author</a:t>
            </a:r>
            <a:endParaRPr lang="en-US" altLang="zh-CN" sz="3200">
              <a:solidFill>
                <a:schemeClr val="bg1"/>
              </a:solidFill>
            </a:endParaRPr>
          </a:p>
        </p:txBody>
      </p:sp>
      <p:sp>
        <p:nvSpPr>
          <p:cNvPr id="8" name="文本框 7"/>
          <p:cNvSpPr txBox="1"/>
          <p:nvPr/>
        </p:nvSpPr>
        <p:spPr>
          <a:xfrm>
            <a:off x="913130" y="1248410"/>
            <a:ext cx="9557385" cy="4686300"/>
          </a:xfrm>
          <a:prstGeom prst="rect">
            <a:avLst/>
          </a:prstGeom>
          <a:noFill/>
        </p:spPr>
        <p:txBody>
          <a:bodyPr wrap="square" rtlCol="0" anchor="t">
            <a:noAutofit/>
          </a:bodyPr>
          <a:p>
            <a:pPr indent="0" algn="just" fontAlgn="auto"/>
            <a:r>
              <a:rPr lang="en-US" altLang="zh-CN" sz="2800">
                <a:solidFill>
                  <a:schemeClr val="bg1"/>
                </a:solidFill>
                <a:sym typeface="+mn-ea"/>
              </a:rPr>
              <a:t>About the Author</a:t>
            </a:r>
            <a:endParaRPr lang="en-US" altLang="zh-CN" sz="2800">
              <a:solidFill>
                <a:schemeClr val="bg1"/>
              </a:solidFill>
              <a:sym typeface="+mn-ea"/>
            </a:endParaRPr>
          </a:p>
          <a:p>
            <a:pPr indent="0" algn="just" fontAlgn="auto">
              <a:lnSpc>
                <a:spcPct val="150000"/>
              </a:lnSpc>
            </a:pPr>
            <a:r>
              <a:rPr lang="en-US" altLang="zh-CN" sz="2400">
                <a:solidFill>
                  <a:schemeClr val="bg1"/>
                </a:solidFill>
                <a:latin typeface="Times New Roman" panose="02020603050405020304" pitchFamily="18" charset="0"/>
                <a:cs typeface="Times New Roman" panose="02020603050405020304" pitchFamily="18" charset="0"/>
                <a:sym typeface="+mn-ea"/>
              </a:rPr>
              <a:t>According to his later interviews, although the outside may thought of Niangziguan as a closed little place, it had sound infrastructure facilities. So he actually had a good life there, embracing relatively easy work and good wages and benefits. All these benefits contributed to his writing in spare time. Many of his works were completed during that period including </a:t>
            </a:r>
            <a:r>
              <a:rPr lang="en-US" altLang="zh-CN" sz="2400" i="1">
                <a:solidFill>
                  <a:schemeClr val="bg1"/>
                </a:solidFill>
                <a:latin typeface="Times New Roman" panose="02020603050405020304" pitchFamily="18" charset="0"/>
                <a:cs typeface="Times New Roman" panose="02020603050405020304" pitchFamily="18" charset="0"/>
                <a:sym typeface="+mn-ea"/>
              </a:rPr>
              <a:t>The Three-Body Problem. </a:t>
            </a:r>
            <a:r>
              <a:rPr lang="en-US" altLang="zh-CN" sz="2400">
                <a:solidFill>
                  <a:schemeClr val="bg1"/>
                </a:solidFill>
                <a:latin typeface="Times New Roman" panose="02020603050405020304" pitchFamily="18" charset="0"/>
                <a:cs typeface="Times New Roman" panose="02020603050405020304" pitchFamily="18" charset="0"/>
                <a:sym typeface="+mn-ea"/>
              </a:rPr>
              <a:t>In 2015, the </a:t>
            </a:r>
            <a:r>
              <a:rPr lang="en-US" altLang="zh-CN" sz="2400" i="1">
                <a:solidFill>
                  <a:schemeClr val="bg1"/>
                </a:solidFill>
                <a:latin typeface="Times New Roman" panose="02020603050405020304" pitchFamily="18" charset="0"/>
                <a:cs typeface="Times New Roman" panose="02020603050405020304" pitchFamily="18" charset="0"/>
                <a:sym typeface="+mn-ea"/>
              </a:rPr>
              <a:t>Three-Body Problem</a:t>
            </a:r>
            <a:r>
              <a:rPr lang="en-US" altLang="zh-CN" sz="2400">
                <a:solidFill>
                  <a:schemeClr val="bg1"/>
                </a:solidFill>
                <a:latin typeface="Times New Roman" panose="02020603050405020304" pitchFamily="18" charset="0"/>
                <a:cs typeface="Times New Roman" panose="02020603050405020304" pitchFamily="18" charset="0"/>
                <a:sym typeface="+mn-ea"/>
              </a:rPr>
              <a:t> won the international Hugo Award, made Liu Cixin a well-known name at home and abroad.</a:t>
            </a:r>
            <a:endParaRPr lang="en-US" altLang="zh-CN" sz="2400">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descr="e7d195523061f1c0c8c9ef2b4c47b9232c7d3c1aa29fc33cC35E69D0959227FEE46513058567BC4DFCDEC239794EE7F7D54C53BFAAED1E91F0142CACD1DBF61753822421AB78C025DC4BB29C14829EC7C6D37D8A9CA70047A09DB626CDC478188AAE788980AD6360B85A7D59C3762F4D50019219ABFE4425658702DD84EB787A2D9C4C9777290CD5"/>
          <p:cNvGrpSpPr/>
          <p:nvPr/>
        </p:nvGrpSpPr>
        <p:grpSpPr>
          <a:xfrm flipH="1" flipV="1">
            <a:off x="589657" y="464062"/>
            <a:ext cx="6164837" cy="979174"/>
            <a:chOff x="1122639" y="5049210"/>
            <a:chExt cx="6501611" cy="1032664"/>
          </a:xfrm>
        </p:grpSpPr>
        <p:pic>
          <p:nvPicPr>
            <p:cNvPr id="3" name="图片 2"/>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88402" y="5049210"/>
              <a:ext cx="1835848" cy="1032664"/>
            </a:xfrm>
            <a:prstGeom prst="rect">
              <a:avLst/>
            </a:prstGeom>
          </p:spPr>
        </p:pic>
        <p:pic>
          <p:nvPicPr>
            <p:cNvPr id="4" name="图片 3"/>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2949" t="24261" r="45638" b="72754"/>
            <a:stretch>
              <a:fillRect/>
            </a:stretch>
          </p:blipFill>
          <p:spPr>
            <a:xfrm flipV="1">
              <a:off x="1122639" y="5536859"/>
              <a:ext cx="5558828" cy="45719"/>
            </a:xfrm>
            <a:prstGeom prst="rect">
              <a:avLst/>
            </a:prstGeom>
          </p:spPr>
        </p:pic>
      </p:grpSp>
      <p:sp>
        <p:nvSpPr>
          <p:cNvPr id="14" name="文本框 13"/>
          <p:cNvSpPr txBox="1"/>
          <p:nvPr/>
        </p:nvSpPr>
        <p:spPr>
          <a:xfrm>
            <a:off x="1419225" y="258445"/>
            <a:ext cx="7782560" cy="678815"/>
          </a:xfrm>
          <a:prstGeom prst="rect">
            <a:avLst/>
          </a:prstGeom>
          <a:noFill/>
        </p:spPr>
        <p:txBody>
          <a:bodyPr wrap="square" rtlCol="0">
            <a:noAutofit/>
          </a:bodyPr>
          <a:p>
            <a:r>
              <a:rPr lang="en-US" altLang="zh-CN" sz="3200">
                <a:solidFill>
                  <a:schemeClr val="bg1"/>
                </a:solidFill>
              </a:rPr>
              <a:t>1. Brief Introduction to the Book and Author</a:t>
            </a:r>
            <a:endParaRPr lang="en-US" altLang="zh-CN" sz="3200">
              <a:solidFill>
                <a:schemeClr val="bg1"/>
              </a:solidFill>
            </a:endParaRPr>
          </a:p>
        </p:txBody>
      </p:sp>
      <p:sp>
        <p:nvSpPr>
          <p:cNvPr id="8" name="文本框 7"/>
          <p:cNvSpPr txBox="1"/>
          <p:nvPr/>
        </p:nvSpPr>
        <p:spPr>
          <a:xfrm>
            <a:off x="636905" y="1033145"/>
            <a:ext cx="5944235" cy="647700"/>
          </a:xfrm>
          <a:prstGeom prst="rect">
            <a:avLst/>
          </a:prstGeom>
          <a:noFill/>
        </p:spPr>
        <p:txBody>
          <a:bodyPr wrap="square" rtlCol="0" anchor="t">
            <a:noAutofit/>
          </a:bodyPr>
          <a:p>
            <a:pPr indent="0" algn="just" fontAlgn="auto"/>
            <a:r>
              <a:rPr lang="en-US" altLang="zh-CN" sz="2800">
                <a:solidFill>
                  <a:schemeClr val="bg1"/>
                </a:solidFill>
                <a:sym typeface="+mn-ea"/>
              </a:rPr>
              <a:t>About the Author</a:t>
            </a:r>
            <a:endParaRPr lang="en-US" altLang="zh-CN" sz="2800">
              <a:solidFill>
                <a:schemeClr val="bg1"/>
              </a:solidFill>
              <a:sym typeface="+mn-ea"/>
            </a:endParaRPr>
          </a:p>
          <a:p>
            <a:pPr indent="0" algn="just" fontAlgn="auto"/>
            <a:endParaRPr lang="en-US" altLang="zh-CN" sz="2400">
              <a:solidFill>
                <a:schemeClr val="bg1"/>
              </a:solidFill>
              <a:latin typeface="Times New Roman" panose="02020603050405020304" pitchFamily="18" charset="0"/>
              <a:cs typeface="Times New Roman" panose="02020603050405020304" pitchFamily="18" charset="0"/>
              <a:sym typeface="+mn-ea"/>
            </a:endParaRPr>
          </a:p>
        </p:txBody>
      </p:sp>
      <p:pic>
        <p:nvPicPr>
          <p:cNvPr id="6" name="图片 5" descr="娘子关1"/>
          <p:cNvPicPr>
            <a:picLocks noChangeAspect="1"/>
          </p:cNvPicPr>
          <p:nvPr/>
        </p:nvPicPr>
        <p:blipFill>
          <a:blip r:embed="rId3"/>
          <a:stretch>
            <a:fillRect/>
          </a:stretch>
        </p:blipFill>
        <p:spPr>
          <a:xfrm>
            <a:off x="549275" y="1927225"/>
            <a:ext cx="5622925" cy="4217670"/>
          </a:xfrm>
          <a:prstGeom prst="rect">
            <a:avLst/>
          </a:prstGeom>
        </p:spPr>
      </p:pic>
      <p:pic>
        <p:nvPicPr>
          <p:cNvPr id="7" name="图片 6" descr="娘子关2"/>
          <p:cNvPicPr>
            <a:picLocks noChangeAspect="1"/>
          </p:cNvPicPr>
          <p:nvPr/>
        </p:nvPicPr>
        <p:blipFill>
          <a:blip r:embed="rId4"/>
          <a:stretch>
            <a:fillRect/>
          </a:stretch>
        </p:blipFill>
        <p:spPr>
          <a:xfrm>
            <a:off x="6252845" y="1927225"/>
            <a:ext cx="5382895" cy="4217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8862" cy="6858000"/>
          </a:xfrm>
          <a:prstGeom prst="rect">
            <a:avLst/>
          </a:prstGeom>
          <a:solidFill>
            <a:srgbClr val="0D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1786" r="11786"/>
          <a:stretch>
            <a:fillRect/>
          </a:stretch>
        </p:blipFill>
        <p:spPr>
          <a:xfrm>
            <a:off x="6794392" y="1221483"/>
            <a:ext cx="3996040" cy="4356000"/>
          </a:xfrm>
          <a:prstGeom prst="rect">
            <a:avLst/>
          </a:prstGeom>
        </p:spPr>
      </p:pic>
      <p:sp>
        <p:nvSpPr>
          <p:cNvPr id="47" name="文本框 46"/>
          <p:cNvSpPr txBox="1"/>
          <p:nvPr/>
        </p:nvSpPr>
        <p:spPr>
          <a:xfrm>
            <a:off x="781050" y="1401445"/>
            <a:ext cx="6297930" cy="4300855"/>
          </a:xfrm>
          <a:prstGeom prst="rect">
            <a:avLst/>
          </a:prstGeom>
          <a:noFill/>
        </p:spPr>
        <p:txBody>
          <a:bodyPr wrap="square" rtlCol="0">
            <a:noAutofit/>
          </a:bodyPr>
          <a:lstStyle/>
          <a:p>
            <a:pPr indent="457200" algn="just" fontAlgn="auto">
              <a:lnSpc>
                <a:spcPct val="150000"/>
              </a:lnSpc>
            </a:pPr>
            <a:r>
              <a:rPr lang="en-US" altLang="zh-CN" sz="2400" spc="40" dirty="0">
                <a:solidFill>
                  <a:srgbClr val="8284C8"/>
                </a:solidFill>
                <a:latin typeface="Times New Roman" panose="02020603050405020304" pitchFamily="18" charset="0"/>
                <a:ea typeface="印品黑体" panose="00000500000000000000" pitchFamily="2" charset="-122"/>
                <a:cs typeface="Times New Roman" panose="02020603050405020304" pitchFamily="18" charset="0"/>
              </a:rPr>
              <a:t>The Three-Body Problem relates humanity’s efforts of preventing the earth from being destroyed by an extraterrestrial intelligence from the 1960s to 500 years later. The fate of characters and the fate of the planet are closely connected, and the ups and donws of plots makes enthralling reading.</a:t>
            </a:r>
            <a:endParaRPr lang="en-US" altLang="zh-CN" sz="2400" spc="40" dirty="0">
              <a:solidFill>
                <a:srgbClr val="8284C8"/>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49" name="文本框 48"/>
          <p:cNvSpPr txBox="1"/>
          <p:nvPr/>
        </p:nvSpPr>
        <p:spPr>
          <a:xfrm>
            <a:off x="2023110" y="414020"/>
            <a:ext cx="5609590" cy="913130"/>
          </a:xfrm>
          <a:prstGeom prst="rect">
            <a:avLst/>
          </a:prstGeom>
          <a:noFill/>
        </p:spPr>
        <p:txBody>
          <a:bodyPr wrap="square" rtlCol="0">
            <a:noAutofit/>
          </a:bodyPr>
          <a:lstStyle/>
          <a:p>
            <a:r>
              <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rPr>
              <a:t>2. The Plot of the Story</a:t>
            </a:r>
            <a:endParaRPr lang="en-US" altLang="zh-CN" sz="3200" b="1" spc="100" dirty="0">
              <a:solidFill>
                <a:schemeClr val="bg1"/>
              </a:solidFill>
              <a:latin typeface="Arial" panose="020B0604020202020204" pitchFamily="34" charset="0"/>
              <a:ea typeface="印品黑体" panose="00000500000000000000" pitchFamily="2" charset="-122"/>
              <a:cs typeface="Arial" panose="020B0604020202020204" pitchFamily="34" charset="0"/>
            </a:endParaRPr>
          </a:p>
        </p:txBody>
      </p:sp>
      <p:grpSp>
        <p:nvGrpSpPr>
          <p:cNvPr id="54" name="组合 53"/>
          <p:cNvGrpSpPr/>
          <p:nvPr/>
        </p:nvGrpSpPr>
        <p:grpSpPr>
          <a:xfrm>
            <a:off x="1047750" y="207645"/>
            <a:ext cx="675640" cy="788035"/>
            <a:chOff x="2593975" y="10299817"/>
            <a:chExt cx="7000875" cy="6305550"/>
          </a:xfrm>
        </p:grpSpPr>
        <p:sp>
          <p:nvSpPr>
            <p:cNvPr id="55" name="Freeform 9"/>
            <p:cNvSpPr>
              <a:spLocks noEditPoints="1"/>
            </p:cNvSpPr>
            <p:nvPr/>
          </p:nvSpPr>
          <p:spPr bwMode="auto">
            <a:xfrm>
              <a:off x="2593975" y="10928467"/>
              <a:ext cx="6022975" cy="5676900"/>
            </a:xfrm>
            <a:custGeom>
              <a:avLst/>
              <a:gdLst>
                <a:gd name="T0" fmla="*/ 2631 w 3116"/>
                <a:gd name="T1" fmla="*/ 1212 h 2951"/>
                <a:gd name="T2" fmla="*/ 2037 w 3116"/>
                <a:gd name="T3" fmla="*/ 1754 h 2951"/>
                <a:gd name="T4" fmla="*/ 1138 w 3116"/>
                <a:gd name="T5" fmla="*/ 822 h 2951"/>
                <a:gd name="T6" fmla="*/ 1787 w 3116"/>
                <a:gd name="T7" fmla="*/ 406 h 2951"/>
                <a:gd name="T8" fmla="*/ 1399 w 3116"/>
                <a:gd name="T9" fmla="*/ 0 h 2951"/>
                <a:gd name="T10" fmla="*/ 0 w 3116"/>
                <a:gd name="T11" fmla="*/ 738 h 2951"/>
                <a:gd name="T12" fmla="*/ 888 w 3116"/>
                <a:gd name="T13" fmla="*/ 1767 h 2951"/>
                <a:gd name="T14" fmla="*/ 1909 w 3116"/>
                <a:gd name="T15" fmla="*/ 2951 h 2951"/>
                <a:gd name="T16" fmla="*/ 2241 w 3116"/>
                <a:gd name="T17" fmla="*/ 2604 h 2951"/>
                <a:gd name="T18" fmla="*/ 3116 w 3116"/>
                <a:gd name="T19" fmla="*/ 1693 h 2951"/>
                <a:gd name="T20" fmla="*/ 2631 w 3116"/>
                <a:gd name="T21" fmla="*/ 1212 h 2951"/>
                <a:gd name="T22" fmla="*/ 2631 w 3116"/>
                <a:gd name="T23" fmla="*/ 1212 h 2951"/>
                <a:gd name="T24" fmla="*/ 2631 w 3116"/>
                <a:gd name="T25" fmla="*/ 1212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6" h="2951">
                  <a:moveTo>
                    <a:pt x="2631" y="1212"/>
                  </a:moveTo>
                  <a:cubicBezTo>
                    <a:pt x="2037" y="1754"/>
                    <a:pt x="2037" y="1754"/>
                    <a:pt x="2037" y="1754"/>
                  </a:cubicBezTo>
                  <a:cubicBezTo>
                    <a:pt x="1138" y="822"/>
                    <a:pt x="1138" y="822"/>
                    <a:pt x="1138" y="822"/>
                  </a:cubicBezTo>
                  <a:cubicBezTo>
                    <a:pt x="1787" y="406"/>
                    <a:pt x="1787" y="406"/>
                    <a:pt x="1787" y="406"/>
                  </a:cubicBezTo>
                  <a:cubicBezTo>
                    <a:pt x="1399" y="0"/>
                    <a:pt x="1399" y="0"/>
                    <a:pt x="1399" y="0"/>
                  </a:cubicBezTo>
                  <a:cubicBezTo>
                    <a:pt x="0" y="738"/>
                    <a:pt x="0" y="738"/>
                    <a:pt x="0" y="738"/>
                  </a:cubicBezTo>
                  <a:cubicBezTo>
                    <a:pt x="282" y="1065"/>
                    <a:pt x="578" y="1408"/>
                    <a:pt x="888" y="1767"/>
                  </a:cubicBezTo>
                  <a:cubicBezTo>
                    <a:pt x="1909" y="2951"/>
                    <a:pt x="1909" y="2951"/>
                    <a:pt x="1909" y="2951"/>
                  </a:cubicBezTo>
                  <a:cubicBezTo>
                    <a:pt x="2023" y="2832"/>
                    <a:pt x="2134" y="2716"/>
                    <a:pt x="2241" y="2604"/>
                  </a:cubicBezTo>
                  <a:cubicBezTo>
                    <a:pt x="2344" y="2497"/>
                    <a:pt x="3020" y="1793"/>
                    <a:pt x="3116" y="1693"/>
                  </a:cubicBezTo>
                  <a:cubicBezTo>
                    <a:pt x="3014" y="1584"/>
                    <a:pt x="2631" y="1212"/>
                    <a:pt x="2631" y="1212"/>
                  </a:cubicBezTo>
                  <a:close/>
                  <a:moveTo>
                    <a:pt x="2631" y="1212"/>
                  </a:moveTo>
                  <a:cubicBezTo>
                    <a:pt x="2631" y="1212"/>
                    <a:pt x="2631" y="1212"/>
                    <a:pt x="2631" y="1212"/>
                  </a:cubicBezTo>
                </a:path>
              </a:pathLst>
            </a:custGeom>
            <a:solidFill>
              <a:srgbClr val="217BFD"/>
            </a:solidFill>
            <a:ln>
              <a:noFill/>
            </a:ln>
          </p:spPr>
          <p:txBody>
            <a:bodyPr vert="horz" wrap="square" lIns="91440" tIns="45720" rIns="91440" bIns="45720" numCol="1" anchor="t" anchorCtr="0" compatLnSpc="1"/>
            <a:lstStyle/>
            <a:p>
              <a:endParaRPr lang="zh-CN" altLang="en-US"/>
            </a:p>
          </p:txBody>
        </p:sp>
        <p:sp>
          <p:nvSpPr>
            <p:cNvPr id="56" name="Freeform 10"/>
            <p:cNvSpPr>
              <a:spLocks noEditPoints="1"/>
            </p:cNvSpPr>
            <p:nvPr/>
          </p:nvSpPr>
          <p:spPr bwMode="auto">
            <a:xfrm>
              <a:off x="5483225" y="10299817"/>
              <a:ext cx="4111625" cy="3565525"/>
            </a:xfrm>
            <a:custGeom>
              <a:avLst/>
              <a:gdLst>
                <a:gd name="T0" fmla="*/ 491 w 2127"/>
                <a:gd name="T1" fmla="*/ 908 h 1853"/>
                <a:gd name="T2" fmla="*/ 255 w 2127"/>
                <a:gd name="T3" fmla="*/ 1067 h 1853"/>
                <a:gd name="T4" fmla="*/ 0 w 2127"/>
                <a:gd name="T5" fmla="*/ 1238 h 1853"/>
                <a:gd name="T6" fmla="*/ 228 w 2127"/>
                <a:gd name="T7" fmla="*/ 1477 h 1853"/>
                <a:gd name="T8" fmla="*/ 464 w 2127"/>
                <a:gd name="T9" fmla="*/ 1725 h 1853"/>
                <a:gd name="T10" fmla="*/ 709 w 2127"/>
                <a:gd name="T11" fmla="*/ 1529 h 1853"/>
                <a:gd name="T12" fmla="*/ 935 w 2127"/>
                <a:gd name="T13" fmla="*/ 1348 h 1853"/>
                <a:gd name="T14" fmla="*/ 710 w 2127"/>
                <a:gd name="T15" fmla="*/ 1125 h 1853"/>
                <a:gd name="T16" fmla="*/ 491 w 2127"/>
                <a:gd name="T17" fmla="*/ 908 h 1853"/>
                <a:gd name="T18" fmla="*/ 678 w 2127"/>
                <a:gd name="T19" fmla="*/ 783 h 1853"/>
                <a:gd name="T20" fmla="*/ 892 w 2127"/>
                <a:gd name="T21" fmla="*/ 991 h 1853"/>
                <a:gd name="T22" fmla="*/ 1113 w 2127"/>
                <a:gd name="T23" fmla="*/ 1206 h 1853"/>
                <a:gd name="T24" fmla="*/ 1310 w 2127"/>
                <a:gd name="T25" fmla="*/ 1048 h 1853"/>
                <a:gd name="T26" fmla="*/ 1494 w 2127"/>
                <a:gd name="T27" fmla="*/ 902 h 1853"/>
                <a:gd name="T28" fmla="*/ 1283 w 2127"/>
                <a:gd name="T29" fmla="*/ 706 h 1853"/>
                <a:gd name="T30" fmla="*/ 1078 w 2127"/>
                <a:gd name="T31" fmla="*/ 516 h 1853"/>
                <a:gd name="T32" fmla="*/ 885 w 2127"/>
                <a:gd name="T33" fmla="*/ 645 h 1853"/>
                <a:gd name="T34" fmla="*/ 678 w 2127"/>
                <a:gd name="T35" fmla="*/ 783 h 1853"/>
                <a:gd name="T36" fmla="*/ 501 w 2127"/>
                <a:gd name="T37" fmla="*/ 612 h 1853"/>
                <a:gd name="T38" fmla="*/ 712 w 2127"/>
                <a:gd name="T39" fmla="*/ 481 h 1853"/>
                <a:gd name="T40" fmla="*/ 908 w 2127"/>
                <a:gd name="T41" fmla="*/ 358 h 1853"/>
                <a:gd name="T42" fmla="*/ 713 w 2127"/>
                <a:gd name="T43" fmla="*/ 177 h 1853"/>
                <a:gd name="T44" fmla="*/ 522 w 2127"/>
                <a:gd name="T45" fmla="*/ 0 h 1853"/>
                <a:gd name="T46" fmla="*/ 318 w 2127"/>
                <a:gd name="T47" fmla="*/ 108 h 1853"/>
                <a:gd name="T48" fmla="*/ 100 w 2127"/>
                <a:gd name="T49" fmla="*/ 223 h 1853"/>
                <a:gd name="T50" fmla="*/ 298 w 2127"/>
                <a:gd name="T51" fmla="*/ 414 h 1853"/>
                <a:gd name="T52" fmla="*/ 501 w 2127"/>
                <a:gd name="T53" fmla="*/ 612 h 1853"/>
                <a:gd name="T54" fmla="*/ 1899 w 2127"/>
                <a:gd name="T55" fmla="*/ 1278 h 1853"/>
                <a:gd name="T56" fmla="*/ 1677 w 2127"/>
                <a:gd name="T57" fmla="*/ 1072 h 1853"/>
                <a:gd name="T58" fmla="*/ 1498 w 2127"/>
                <a:gd name="T59" fmla="*/ 1226 h 1853"/>
                <a:gd name="T60" fmla="*/ 1305 w 2127"/>
                <a:gd name="T61" fmla="*/ 1392 h 1853"/>
                <a:gd name="T62" fmla="*/ 1538 w 2127"/>
                <a:gd name="T63" fmla="*/ 1619 h 1853"/>
                <a:gd name="T64" fmla="*/ 1779 w 2127"/>
                <a:gd name="T65" fmla="*/ 1853 h 1853"/>
                <a:gd name="T66" fmla="*/ 1959 w 2127"/>
                <a:gd name="T67" fmla="*/ 1664 h 1853"/>
                <a:gd name="T68" fmla="*/ 2127 w 2127"/>
                <a:gd name="T69" fmla="*/ 1489 h 1853"/>
                <a:gd name="T70" fmla="*/ 1899 w 2127"/>
                <a:gd name="T71" fmla="*/ 1278 h 1853"/>
                <a:gd name="T72" fmla="*/ 1899 w 2127"/>
                <a:gd name="T73" fmla="*/ 1278 h 1853"/>
                <a:gd name="T74" fmla="*/ 1899 w 2127"/>
                <a:gd name="T75" fmla="*/ 127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7" h="1853">
                  <a:moveTo>
                    <a:pt x="491" y="908"/>
                  </a:moveTo>
                  <a:cubicBezTo>
                    <a:pt x="414" y="960"/>
                    <a:pt x="336" y="1013"/>
                    <a:pt x="255" y="1067"/>
                  </a:cubicBezTo>
                  <a:cubicBezTo>
                    <a:pt x="172" y="1123"/>
                    <a:pt x="87" y="1180"/>
                    <a:pt x="0" y="1238"/>
                  </a:cubicBezTo>
                  <a:cubicBezTo>
                    <a:pt x="228" y="1477"/>
                    <a:pt x="228" y="1477"/>
                    <a:pt x="228" y="1477"/>
                  </a:cubicBezTo>
                  <a:cubicBezTo>
                    <a:pt x="464" y="1725"/>
                    <a:pt x="464" y="1725"/>
                    <a:pt x="464" y="1725"/>
                  </a:cubicBezTo>
                  <a:cubicBezTo>
                    <a:pt x="546" y="1660"/>
                    <a:pt x="627" y="1594"/>
                    <a:pt x="709" y="1529"/>
                  </a:cubicBezTo>
                  <a:cubicBezTo>
                    <a:pt x="786" y="1467"/>
                    <a:pt x="861" y="1407"/>
                    <a:pt x="935" y="1348"/>
                  </a:cubicBezTo>
                  <a:cubicBezTo>
                    <a:pt x="859" y="1273"/>
                    <a:pt x="784" y="1198"/>
                    <a:pt x="710" y="1125"/>
                  </a:cubicBezTo>
                  <a:cubicBezTo>
                    <a:pt x="636" y="1052"/>
                    <a:pt x="563" y="980"/>
                    <a:pt x="491" y="908"/>
                  </a:cubicBezTo>
                  <a:close/>
                  <a:moveTo>
                    <a:pt x="678" y="783"/>
                  </a:moveTo>
                  <a:cubicBezTo>
                    <a:pt x="749" y="852"/>
                    <a:pt x="820" y="921"/>
                    <a:pt x="892" y="991"/>
                  </a:cubicBezTo>
                  <a:cubicBezTo>
                    <a:pt x="965" y="1062"/>
                    <a:pt x="1039" y="1133"/>
                    <a:pt x="1113" y="1206"/>
                  </a:cubicBezTo>
                  <a:cubicBezTo>
                    <a:pt x="1180" y="1152"/>
                    <a:pt x="1246" y="1099"/>
                    <a:pt x="1310" y="1048"/>
                  </a:cubicBezTo>
                  <a:cubicBezTo>
                    <a:pt x="1372" y="998"/>
                    <a:pt x="1434" y="950"/>
                    <a:pt x="1494" y="902"/>
                  </a:cubicBezTo>
                  <a:cubicBezTo>
                    <a:pt x="1283" y="706"/>
                    <a:pt x="1283" y="706"/>
                    <a:pt x="1283" y="706"/>
                  </a:cubicBezTo>
                  <a:cubicBezTo>
                    <a:pt x="1078" y="516"/>
                    <a:pt x="1078" y="516"/>
                    <a:pt x="1078" y="516"/>
                  </a:cubicBezTo>
                  <a:cubicBezTo>
                    <a:pt x="1015" y="558"/>
                    <a:pt x="950" y="601"/>
                    <a:pt x="885" y="645"/>
                  </a:cubicBezTo>
                  <a:cubicBezTo>
                    <a:pt x="817" y="690"/>
                    <a:pt x="749" y="736"/>
                    <a:pt x="678" y="783"/>
                  </a:cubicBezTo>
                  <a:close/>
                  <a:moveTo>
                    <a:pt x="501" y="612"/>
                  </a:moveTo>
                  <a:cubicBezTo>
                    <a:pt x="573" y="567"/>
                    <a:pt x="643" y="524"/>
                    <a:pt x="712" y="481"/>
                  </a:cubicBezTo>
                  <a:cubicBezTo>
                    <a:pt x="908" y="358"/>
                    <a:pt x="908" y="358"/>
                    <a:pt x="908" y="358"/>
                  </a:cubicBezTo>
                  <a:cubicBezTo>
                    <a:pt x="713" y="177"/>
                    <a:pt x="713" y="177"/>
                    <a:pt x="713" y="177"/>
                  </a:cubicBezTo>
                  <a:cubicBezTo>
                    <a:pt x="522" y="0"/>
                    <a:pt x="522" y="0"/>
                    <a:pt x="522" y="0"/>
                  </a:cubicBezTo>
                  <a:cubicBezTo>
                    <a:pt x="455" y="35"/>
                    <a:pt x="387" y="71"/>
                    <a:pt x="318" y="108"/>
                  </a:cubicBezTo>
                  <a:cubicBezTo>
                    <a:pt x="247" y="145"/>
                    <a:pt x="175" y="183"/>
                    <a:pt x="100" y="223"/>
                  </a:cubicBezTo>
                  <a:cubicBezTo>
                    <a:pt x="165" y="286"/>
                    <a:pt x="231" y="350"/>
                    <a:pt x="298" y="414"/>
                  </a:cubicBezTo>
                  <a:cubicBezTo>
                    <a:pt x="365" y="479"/>
                    <a:pt x="433" y="545"/>
                    <a:pt x="501" y="612"/>
                  </a:cubicBezTo>
                  <a:close/>
                  <a:moveTo>
                    <a:pt x="1899" y="1278"/>
                  </a:moveTo>
                  <a:cubicBezTo>
                    <a:pt x="1677" y="1072"/>
                    <a:pt x="1677" y="1072"/>
                    <a:pt x="1677" y="1072"/>
                  </a:cubicBezTo>
                  <a:cubicBezTo>
                    <a:pt x="1498" y="1226"/>
                    <a:pt x="1498" y="1226"/>
                    <a:pt x="1498" y="1226"/>
                  </a:cubicBezTo>
                  <a:cubicBezTo>
                    <a:pt x="1435" y="1280"/>
                    <a:pt x="1371" y="1335"/>
                    <a:pt x="1305" y="1392"/>
                  </a:cubicBezTo>
                  <a:cubicBezTo>
                    <a:pt x="1382" y="1467"/>
                    <a:pt x="1460" y="1542"/>
                    <a:pt x="1538" y="1619"/>
                  </a:cubicBezTo>
                  <a:cubicBezTo>
                    <a:pt x="1617" y="1696"/>
                    <a:pt x="1698" y="1774"/>
                    <a:pt x="1779" y="1853"/>
                  </a:cubicBezTo>
                  <a:cubicBezTo>
                    <a:pt x="1841" y="1788"/>
                    <a:pt x="1900" y="1726"/>
                    <a:pt x="1959" y="1664"/>
                  </a:cubicBezTo>
                  <a:cubicBezTo>
                    <a:pt x="2016" y="1605"/>
                    <a:pt x="2072" y="1547"/>
                    <a:pt x="2127" y="1489"/>
                  </a:cubicBezTo>
                  <a:lnTo>
                    <a:pt x="1899" y="1278"/>
                  </a:lnTo>
                  <a:close/>
                  <a:moveTo>
                    <a:pt x="1899" y="1278"/>
                  </a:moveTo>
                  <a:cubicBezTo>
                    <a:pt x="1899" y="1278"/>
                    <a:pt x="1899" y="1278"/>
                    <a:pt x="1899" y="1278"/>
                  </a:cubicBezTo>
                </a:path>
              </a:pathLst>
            </a:custGeom>
            <a:solidFill>
              <a:srgbClr val="0CC53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1+#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8862" cy="6858000"/>
          </a:xfrm>
          <a:prstGeom prst="rect">
            <a:avLst/>
          </a:prstGeom>
          <a:solidFill>
            <a:srgbClr val="0D0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9123" b="15877"/>
          <a:stretch>
            <a:fillRect/>
          </a:stretch>
        </p:blipFill>
        <p:spPr>
          <a:xfrm>
            <a:off x="0" y="0"/>
            <a:ext cx="12192000" cy="6858000"/>
          </a:xfrm>
          <a:prstGeom prst="rect">
            <a:avLst/>
          </a:prstGeom>
        </p:spPr>
      </p:pic>
      <p:grpSp>
        <p:nvGrpSpPr>
          <p:cNvPr id="39" name="组合 38"/>
          <p:cNvGrpSpPr/>
          <p:nvPr/>
        </p:nvGrpSpPr>
        <p:grpSpPr>
          <a:xfrm>
            <a:off x="7239138" y="5530119"/>
            <a:ext cx="252000" cy="252000"/>
            <a:chOff x="5836023" y="5469467"/>
            <a:chExt cx="914400" cy="914400"/>
          </a:xfrm>
        </p:grpSpPr>
        <p:sp>
          <p:nvSpPr>
            <p:cNvPr id="41" name="椭圆 40"/>
            <p:cNvSpPr/>
            <p:nvPr/>
          </p:nvSpPr>
          <p:spPr>
            <a:xfrm>
              <a:off x="5836023" y="5469467"/>
              <a:ext cx="914400" cy="914400"/>
            </a:xfrm>
            <a:prstGeom prst="ellipse">
              <a:avLst/>
            </a:prstGeom>
            <a:solidFill>
              <a:srgbClr val="217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095223" y="5728667"/>
              <a:ext cx="396000" cy="396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068651" y="3921023"/>
            <a:ext cx="252000" cy="252000"/>
            <a:chOff x="5836023" y="5469467"/>
            <a:chExt cx="914400" cy="914400"/>
          </a:xfrm>
        </p:grpSpPr>
        <p:sp>
          <p:nvSpPr>
            <p:cNvPr id="25" name="椭圆 24"/>
            <p:cNvSpPr/>
            <p:nvPr/>
          </p:nvSpPr>
          <p:spPr>
            <a:xfrm>
              <a:off x="5836023" y="5469467"/>
              <a:ext cx="914400" cy="914400"/>
            </a:xfrm>
            <a:prstGeom prst="ellipse">
              <a:avLst/>
            </a:prstGeom>
            <a:solidFill>
              <a:srgbClr val="217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095223" y="5728667"/>
              <a:ext cx="396000" cy="396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0536926" y="3948291"/>
            <a:ext cx="252000" cy="252000"/>
            <a:chOff x="5836023" y="5469467"/>
            <a:chExt cx="914400" cy="914400"/>
          </a:xfrm>
        </p:grpSpPr>
        <p:sp>
          <p:nvSpPr>
            <p:cNvPr id="34" name="椭圆 33"/>
            <p:cNvSpPr/>
            <p:nvPr/>
          </p:nvSpPr>
          <p:spPr>
            <a:xfrm>
              <a:off x="5836023" y="5469467"/>
              <a:ext cx="914400" cy="914400"/>
            </a:xfrm>
            <a:prstGeom prst="ellipse">
              <a:avLst/>
            </a:prstGeom>
            <a:solidFill>
              <a:srgbClr val="217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095223" y="5728667"/>
              <a:ext cx="396000" cy="396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3220" y="184785"/>
            <a:ext cx="8572500" cy="1196975"/>
            <a:chOff x="5723833" y="2222843"/>
            <a:chExt cx="4939200" cy="1710258"/>
          </a:xfrm>
        </p:grpSpPr>
        <p:sp>
          <p:nvSpPr>
            <p:cNvPr id="44" name="文本框 43"/>
            <p:cNvSpPr txBox="1"/>
            <p:nvPr/>
          </p:nvSpPr>
          <p:spPr>
            <a:xfrm>
              <a:off x="6011801" y="3046576"/>
              <a:ext cx="4362618" cy="587022"/>
            </a:xfrm>
            <a:prstGeom prst="rect">
              <a:avLst/>
            </a:prstGeom>
            <a:noFill/>
          </p:spPr>
          <p:txBody>
            <a:bodyPr wrap="square" rtlCol="0">
              <a:spAutoFit/>
            </a:bodyPr>
            <a:lstStyle/>
            <a:p>
              <a:pPr algn="ctr">
                <a:lnSpc>
                  <a:spcPct val="130000"/>
                </a:lnSpc>
              </a:pPr>
              <a:r>
                <a:rPr lang="en-US" altLang="zh-CN" sz="1600" spc="40" dirty="0">
                  <a:solidFill>
                    <a:srgbClr val="8284C8"/>
                  </a:solidFill>
                  <a:latin typeface="印品黑体" panose="00000500000000000000" pitchFamily="2" charset="-122"/>
                  <a:ea typeface="印品黑体" panose="00000500000000000000" pitchFamily="2" charset="-122"/>
                  <a:cs typeface="Arial" panose="020B0604020202020204" pitchFamily="34" charset="0"/>
                </a:rPr>
                <a:t>.</a:t>
              </a:r>
              <a:endParaRPr lang="zh-CN" altLang="en-US" sz="1600" dirty="0">
                <a:solidFill>
                  <a:schemeClr val="bg1"/>
                </a:solidFill>
                <a:latin typeface="印品黑体" panose="00000500000000000000" pitchFamily="2" charset="-122"/>
                <a:ea typeface="印品黑体" panose="00000500000000000000" pitchFamily="2" charset="-122"/>
              </a:endParaRPr>
            </a:p>
          </p:txBody>
        </p:sp>
        <p:grpSp>
          <p:nvGrpSpPr>
            <p:cNvPr id="49" name="组合 48"/>
            <p:cNvGrpSpPr/>
            <p:nvPr/>
          </p:nvGrpSpPr>
          <p:grpSpPr>
            <a:xfrm>
              <a:off x="5723833" y="2222843"/>
              <a:ext cx="4939200" cy="1710258"/>
              <a:chOff x="5723833" y="2222843"/>
              <a:chExt cx="4939200" cy="1710258"/>
            </a:xfrm>
          </p:grpSpPr>
          <p:sp>
            <p:nvSpPr>
              <p:cNvPr id="59" name="矩形 58"/>
              <p:cNvSpPr/>
              <p:nvPr/>
            </p:nvSpPr>
            <p:spPr>
              <a:xfrm>
                <a:off x="5723833" y="2222843"/>
                <a:ext cx="4939034" cy="1710258"/>
              </a:xfrm>
              <a:prstGeom prst="rect">
                <a:avLst/>
              </a:prstGeom>
              <a:solidFill>
                <a:srgbClr val="2B1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flipH="1">
                <a:off x="5723833" y="2222843"/>
                <a:ext cx="4939200" cy="0"/>
              </a:xfrm>
              <a:prstGeom prst="line">
                <a:avLst/>
              </a:prstGeom>
              <a:solidFill>
                <a:srgbClr val="2B1AD7"/>
              </a:solidFill>
              <a:ln>
                <a:solidFill>
                  <a:srgbClr val="3843DE"/>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p:cNvCxnSpPr/>
              <p:nvPr/>
            </p:nvCxnSpPr>
            <p:spPr>
              <a:xfrm flipH="1">
                <a:off x="5723833" y="2950261"/>
                <a:ext cx="4939200" cy="0"/>
              </a:xfrm>
              <a:prstGeom prst="line">
                <a:avLst/>
              </a:prstGeom>
              <a:solidFill>
                <a:srgbClr val="2B1AD7"/>
              </a:solidFill>
              <a:ln>
                <a:solidFill>
                  <a:srgbClr val="3843DE"/>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27" name="组合 26"/>
          <p:cNvGrpSpPr/>
          <p:nvPr/>
        </p:nvGrpSpPr>
        <p:grpSpPr>
          <a:xfrm>
            <a:off x="803688" y="4236613"/>
            <a:ext cx="432000" cy="432000"/>
            <a:chOff x="5836023" y="5469467"/>
            <a:chExt cx="914400" cy="914400"/>
          </a:xfrm>
        </p:grpSpPr>
        <p:sp>
          <p:nvSpPr>
            <p:cNvPr id="28" name="椭圆 27"/>
            <p:cNvSpPr/>
            <p:nvPr/>
          </p:nvSpPr>
          <p:spPr>
            <a:xfrm>
              <a:off x="5836023" y="5469467"/>
              <a:ext cx="914400" cy="914400"/>
            </a:xfrm>
            <a:prstGeom prst="ellipse">
              <a:avLst/>
            </a:prstGeom>
            <a:solidFill>
              <a:srgbClr val="0CC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095223" y="5728667"/>
              <a:ext cx="396000" cy="396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608330" y="361315"/>
            <a:ext cx="8327390" cy="891540"/>
          </a:xfrm>
          <a:prstGeom prst="rect">
            <a:avLst/>
          </a:prstGeom>
          <a:noFill/>
        </p:spPr>
        <p:txBody>
          <a:bodyPr wrap="square" rtlCol="0">
            <a:noAutofit/>
          </a:bodyPr>
          <a:p>
            <a:r>
              <a:rPr lang="en-US" altLang="zh-CN" sz="3200">
                <a:solidFill>
                  <a:schemeClr val="bg1"/>
                </a:solidFill>
                <a:latin typeface="Times New Roman" panose="02020603050405020304" pitchFamily="18" charset="0"/>
                <a:cs typeface="Times New Roman" panose="02020603050405020304" pitchFamily="18" charset="0"/>
              </a:rPr>
              <a:t>3. The Cultural Values Embodied in the Novel</a:t>
            </a:r>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862965" y="1658620"/>
            <a:ext cx="10647045" cy="4423410"/>
          </a:xfrm>
          <a:prstGeom prst="rect">
            <a:avLst/>
          </a:prstGeom>
          <a:noFill/>
        </p:spPr>
        <p:txBody>
          <a:bodyPr wrap="square" rtlCol="0">
            <a:noAutofit/>
          </a:bodyPr>
          <a:p>
            <a:r>
              <a:rPr lang="en-US" altLang="zh-CN" sz="2800" b="1">
                <a:solidFill>
                  <a:schemeClr val="bg1"/>
                </a:solidFill>
              </a:rPr>
              <a:t>A  A Man Controls His Own Destiny</a:t>
            </a:r>
            <a:endParaRPr lang="en-US" altLang="zh-CN" sz="2800" b="1">
              <a:solidFill>
                <a:schemeClr val="bg1"/>
              </a:solidFill>
            </a:endParaRPr>
          </a:p>
          <a:p>
            <a:pPr indent="0" algn="just" fontAlgn="auto"/>
            <a:r>
              <a:rPr lang="en-US" altLang="zh-CN" sz="2400">
                <a:solidFill>
                  <a:schemeClr val="bg1"/>
                </a:solidFill>
                <a:highlight>
                  <a:srgbClr val="000000"/>
                </a:highlight>
                <a:latin typeface="Times New Roman" panose="02020603050405020304" pitchFamily="18" charset="0"/>
                <a:cs typeface="Times New Roman" panose="02020603050405020304" pitchFamily="18" charset="0"/>
              </a:rPr>
              <a:t>For more than 5,000 years, the Chinese people, in the course of exploring nature and seeking survival, are always in a state of robustness, diligence and courage, optimism and perseverance. In the face of difficulties, Chinese hold a view that man can conquer nature.It is same in The Three-Body Problem. When there is a huge gap between the scientific and technological levels of human civilization and that of the three-body civilization, Chinese people take actions as always and never give up hope no matter how strong the enemies are. The three-body side taunts mankind as backward bugs. Officer Dai stroke back, “But the bugs have never been defeated.” In spite of great danger, Chinese continuously make every endeavor to ensure safety and encourage each other, which is exactly the vivid embodiment of the spirit of resilience of Chinese people.</a:t>
            </a:r>
            <a:endParaRPr lang="en-US" altLang="zh-CN" sz="240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8" name="图片 7"/>
          <p:cNvPicPr>
            <a:picLocks noChangeAspect="1"/>
          </p:cNvPicPr>
          <p:nvPr>
            <p:custDataLst>
              <p:tags r:id="rId2"/>
            </p:custDataLst>
          </p:nvPr>
        </p:nvPicPr>
        <p:blipFill>
          <a:blip r:embed="rId3" cstate="hqprint">
            <a:extLst>
              <a:ext uri="{28A0092B-C50C-407E-A947-70E740481C1C}">
                <a14:useLocalDpi xmlns:a14="http://schemas.microsoft.com/office/drawing/2010/main" val="0"/>
              </a:ext>
            </a:extLst>
          </a:blip>
          <a:stretch>
            <a:fillRect/>
          </a:stretch>
        </p:blipFill>
        <p:spPr>
          <a:xfrm>
            <a:off x="207887" y="1598832"/>
            <a:ext cx="718025" cy="71802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0.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1.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2.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3.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4.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5.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6.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7.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8.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19.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0.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1.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2.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3.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4.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5.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6.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27.xml><?xml version="1.0" encoding="utf-8"?>
<p:tagLst xmlns:p="http://schemas.openxmlformats.org/presentationml/2006/main">
  <p:tag name="KSO_WM_DIAGRAM_VIRTUALLY_FRAME" val="{&quot;height&quot;:325.34669291338577,&quot;left&quot;:412.5190551181102,&quot;top&quot;:104.94228346456694,&quot;width&quot;:453.9579527559055}"/>
</p:tagLst>
</file>

<file path=ppt/tags/tag28.xml><?xml version="1.0" encoding="utf-8"?>
<p:tagLst xmlns:p="http://schemas.openxmlformats.org/presentationml/2006/main">
  <p:tag name="KSO_WM_DIAGRAM_VIRTUALLY_FRAME" val="{&quot;height&quot;:336.73283464566924,&quot;left&quot;:53.78314960629923,&quot;top&quot;:93.55614173228346,&quot;width&quot;:812.6938582677165}"/>
</p:tagLst>
</file>

<file path=ppt/tags/tag29.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30.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1.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2.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3.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4.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5.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6.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7.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8.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39.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4.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40.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41.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42.xml><?xml version="1.0" encoding="utf-8"?>
<p:tagLst xmlns:p="http://schemas.openxmlformats.org/presentationml/2006/main">
  <p:tag name="KSO_WM_DIAGRAM_VIRTUALLY_FRAME" val="{&quot;height&quot;:306.29165354330706,&quot;left&quot;:108.99818897637795,&quot;top&quot;:121.19889763779527,&quot;width&quot;:370.90181102362203}"/>
</p:tagLst>
</file>

<file path=ppt/tags/tag5.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6.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7.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8.xml><?xml version="1.0" encoding="utf-8"?>
<p:tagLst xmlns:p="http://schemas.openxmlformats.org/presentationml/2006/main">
  <p:tag name="KSO_WM_DIAGRAM_VIRTUALLY_FRAME" val="{&quot;height&quot;:441.185748031496,&quot;left&quot;:415.608031496063,&quot;top&quot;:47.65102362204723,&quot;width&quot;:411.6302362204725}"/>
</p:tagLst>
</file>

<file path=ppt/tags/tag9.xml><?xml version="1.0" encoding="utf-8"?>
<p:tagLst xmlns:p="http://schemas.openxmlformats.org/presentationml/2006/main">
  <p:tag name="KSO_WM_DIAGRAM_VIRTUALLY_FRAME" val="{&quot;height&quot;:441.185748031496,&quot;left&quot;:415.608031496063,&quot;top&quot;:47.65102362204723,&quot;width&quot;:411.63023622047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5632</Words>
  <Application>WPS 演示</Application>
  <PresentationFormat>宽屏</PresentationFormat>
  <Paragraphs>109</Paragraphs>
  <Slides>18</Slides>
  <Notes>25</Notes>
  <HiddenSlides>0</HiddenSlides>
  <MMClips>1</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18</vt:i4>
      </vt:variant>
    </vt:vector>
  </HeadingPairs>
  <TitlesOfParts>
    <vt:vector size="43" baseType="lpstr">
      <vt:lpstr>Arial</vt:lpstr>
      <vt:lpstr>宋体</vt:lpstr>
      <vt:lpstr>Wingdings</vt:lpstr>
      <vt:lpstr>Kartika</vt:lpstr>
      <vt:lpstr>DejaVu Math TeX Gyre</vt:lpstr>
      <vt:lpstr>印品黑体</vt:lpstr>
      <vt:lpstr>Arial Black</vt:lpstr>
      <vt:lpstr>Aharoni</vt:lpstr>
      <vt:lpstr>微软雅黑</vt:lpstr>
      <vt:lpstr>等线</vt:lpstr>
      <vt:lpstr>Arial Unicode MS</vt:lpstr>
      <vt:lpstr>等线 Light</vt:lpstr>
      <vt:lpstr>Microsoft JhengHei UI</vt:lpstr>
      <vt:lpstr>Lucida Calligraphy</vt:lpstr>
      <vt:lpstr>Times New Roman</vt:lpstr>
      <vt:lpstr>Calibri</vt:lpstr>
      <vt:lpstr>Calibri Light</vt:lpstr>
      <vt:lpstr>Algerian</vt:lpstr>
      <vt:lpstr>Arial Narrow</vt:lpstr>
      <vt:lpstr>仿宋</vt:lpstr>
      <vt:lpstr>Yu Gothic UI Semilight</vt:lpstr>
      <vt:lpstr>Agency FB</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阳 焦</dc:creator>
  <cp:lastModifiedBy>TOU</cp:lastModifiedBy>
  <cp:revision>129</cp:revision>
  <dcterms:created xsi:type="dcterms:W3CDTF">2019-06-07T04:41:00Z</dcterms:created>
  <dcterms:modified xsi:type="dcterms:W3CDTF">2024-11-30T09:02:49Z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8E9EF9D400D3464586BF1429A3B94B3E_12</vt:lpwstr>
  </property>
  <property fmtid="{D5CDD505-2E9C-101B-9397-08002B2CF9AE}" pid="3" name="KSOProductBuildVer">
    <vt:lpwstr>2052-12.1.0.19302</vt:lpwstr>
  </property>
</Properties>
</file>