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407" r:id="rId2"/>
    <p:sldId id="385" r:id="rId3"/>
    <p:sldId id="386" r:id="rId4"/>
    <p:sldId id="388" r:id="rId5"/>
    <p:sldId id="390" r:id="rId6"/>
    <p:sldId id="405" r:id="rId7"/>
    <p:sldId id="391" r:id="rId8"/>
    <p:sldId id="380" r:id="rId9"/>
    <p:sldId id="394" r:id="rId10"/>
    <p:sldId id="395" r:id="rId11"/>
    <p:sldId id="381" r:id="rId12"/>
    <p:sldId id="396" r:id="rId13"/>
    <p:sldId id="397" r:id="rId14"/>
    <p:sldId id="406" r:id="rId15"/>
    <p:sldId id="399" r:id="rId16"/>
    <p:sldId id="382" r:id="rId17"/>
    <p:sldId id="401" r:id="rId18"/>
    <p:sldId id="402" r:id="rId19"/>
    <p:sldId id="403" r:id="rId20"/>
    <p:sldId id="404" r:id="rId21"/>
    <p:sldId id="378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</p:sldIdLst>
  <p:sldSz cx="9144000" cy="6858000" type="screen4x3"/>
  <p:notesSz cx="6858000" cy="9144000"/>
  <p:defaultTextStyle>
    <a:defPPr>
      <a:defRPr lang="zh-CN"/>
    </a:defPPr>
    <a:lvl1pPr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just" rtl="0" fontAlgn="base">
      <a:spcBef>
        <a:spcPct val="20000"/>
      </a:spcBef>
      <a:spcAft>
        <a:spcPct val="0"/>
      </a:spcAft>
      <a:buClr>
        <a:srgbClr val="A50021"/>
      </a:buClr>
      <a:buSzPct val="75000"/>
      <a:buFont typeface="Wingdings" pitchFamily="2" charset="2"/>
      <a:buChar char="n"/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6" autoAdjust="0"/>
  </p:normalViewPr>
  <p:slideViewPr>
    <p:cSldViewPr>
      <p:cViewPr varScale="1">
        <p:scale>
          <a:sx n="74" d="100"/>
          <a:sy n="74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5F699-71EC-46CD-BA9E-477FC113D34F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6FB14-F934-4C19-8A34-ACF9B0E4B092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AA3CD-4D09-4BB7-8F95-3759804DC46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B5607-4DF6-44ED-AF53-C98B43D263FD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51C0B-B67B-44F9-80A7-ED7AA7E91C2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B4706-EA1E-4F2A-AB4C-C0972EF0CD1C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C4AFB-1029-4790-AAC8-17445C16634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3F356-4818-4F56-9DAE-6472383C7C56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A259E-87EC-4067-8505-5989D9878302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79E13-E1E7-474E-AE73-7036DDF95101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E63816F-BB88-48D2-A3E9-1F6D67E6D780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0479D1E-6A83-4068-900B-E84A1D23F93C}" type="slidenum">
              <a:rPr kumimoji="0" lang="en-US" altLang="zh-CN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481" y="2348880"/>
            <a:ext cx="67071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CN" sz="3000" b="1" dirty="0" smtClean="0">
                <a:latin typeface="Constantia" pitchFamily="18" charset="0"/>
              </a:rPr>
              <a:t>Unit 3 </a:t>
            </a:r>
            <a:br>
              <a:rPr lang="en-US" altLang="zh-CN" sz="3000" b="1" dirty="0" smtClean="0">
                <a:latin typeface="Constantia" pitchFamily="18" charset="0"/>
              </a:rPr>
            </a:br>
            <a:r>
              <a:rPr lang="en-US" altLang="zh-CN" b="1" dirty="0" smtClean="0">
                <a:latin typeface="Constantia" pitchFamily="18" charset="0"/>
              </a:rPr>
              <a:t>Crafts</a:t>
            </a:r>
            <a:endParaRPr lang="zh-CN" altLang="zh-CN" b="1" dirty="0" smtClean="0"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149725"/>
            <a:ext cx="8229600" cy="2506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dirty="0" smtClean="0"/>
          </a:p>
          <a:p>
            <a:pPr eaLnBrk="1" hangingPunct="1">
              <a:buFontTx/>
              <a:buNone/>
            </a:pPr>
            <a:endParaRPr lang="en-US" altLang="zh-CN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0" lang="zh-CN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90575"/>
          </a:xfrm>
        </p:spPr>
        <p:txBody>
          <a:bodyPr/>
          <a:lstStyle/>
          <a:p>
            <a:pPr algn="ctr"/>
            <a:r>
              <a:rPr lang="en-US" altLang="zh-CN" sz="3600"/>
              <a:t>C. Lacquerware</a:t>
            </a:r>
          </a:p>
        </p:txBody>
      </p:sp>
      <p:pic>
        <p:nvPicPr>
          <p:cNvPr id="1132549" name="Picture 5" descr="200904091451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4608512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720080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Questions Concerning Section C</a:t>
            </a:r>
            <a:endParaRPr lang="en-NZ" b="1" dirty="0"/>
          </a:p>
        </p:txBody>
      </p:sp>
      <p:sp>
        <p:nvSpPr>
          <p:cNvPr id="1110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1. What does the </a:t>
            </a:r>
            <a:r>
              <a:rPr lang="en-US" altLang="zh-CN" sz="2800" dirty="0" err="1" smtClean="0"/>
              <a:t>Hemudu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lacquer bowl suggest about the history of Chinese </a:t>
            </a:r>
            <a:r>
              <a:rPr lang="en-US" altLang="zh-CN" sz="2800" dirty="0" err="1"/>
              <a:t>lacquerware</a:t>
            </a:r>
            <a:r>
              <a:rPr lang="en-US" altLang="zh-CN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2. What do you know about the lacquer musical instrument unearthed in </a:t>
            </a:r>
            <a:r>
              <a:rPr lang="en-US" altLang="zh-CN" sz="2800" dirty="0" err="1"/>
              <a:t>Xinyang</a:t>
            </a:r>
            <a:r>
              <a:rPr lang="en-US" altLang="zh-CN" sz="2800" dirty="0"/>
              <a:t>, Henan?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3. What do the </a:t>
            </a:r>
            <a:r>
              <a:rPr lang="en-US" altLang="zh-CN" sz="2800" dirty="0" err="1"/>
              <a:t>Mawangdui</a:t>
            </a:r>
            <a:r>
              <a:rPr lang="en-US" altLang="zh-CN" sz="2800" dirty="0"/>
              <a:t> lacquer coffins suggest about the history of Chinese </a:t>
            </a:r>
            <a:r>
              <a:rPr lang="en-US" altLang="zh-CN" sz="2800" dirty="0" err="1"/>
              <a:t>lacquerware</a:t>
            </a:r>
            <a:r>
              <a:rPr lang="en-US" altLang="zh-CN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4. What advantages does lacquer have?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5. What do you know about the imperial </a:t>
            </a:r>
            <a:r>
              <a:rPr lang="en-US" altLang="zh-CN" sz="2800" dirty="0" err="1"/>
              <a:t>lacquerware</a:t>
            </a:r>
            <a:r>
              <a:rPr lang="en-US" altLang="zh-CN" sz="2800" dirty="0"/>
              <a:t> workshop in Beijing?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6. How fine is Chinese </a:t>
            </a:r>
            <a:r>
              <a:rPr lang="en-US" altLang="zh-CN" sz="2800" dirty="0" err="1"/>
              <a:t>lacquerware</a:t>
            </a:r>
            <a:r>
              <a:rPr lang="en-US" altLang="zh-CN" sz="2800" dirty="0"/>
              <a:t>? </a:t>
            </a: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7380312" y="4112526"/>
            <a:ext cx="964629" cy="43204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719138"/>
          </a:xfrm>
        </p:spPr>
        <p:txBody>
          <a:bodyPr/>
          <a:lstStyle/>
          <a:p>
            <a:pPr algn="ctr"/>
            <a:r>
              <a:rPr lang="en-US" altLang="zh-CN" sz="3200"/>
              <a:t>Lacquer screen</a:t>
            </a:r>
          </a:p>
        </p:txBody>
      </p:sp>
      <p:pic>
        <p:nvPicPr>
          <p:cNvPr id="1134597" name="Picture 5" descr="20060327153856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46863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92725" y="1773238"/>
            <a:ext cx="3546475" cy="6477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/>
              <a:t>Lacquer pot and box</a:t>
            </a:r>
          </a:p>
        </p:txBody>
      </p:sp>
      <p:pic>
        <p:nvPicPr>
          <p:cNvPr id="1136645" name="Picture 5" descr="2008123104597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32263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46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3960812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576262"/>
          </a:xfrm>
        </p:spPr>
        <p:txBody>
          <a:bodyPr>
            <a:normAutofit/>
          </a:bodyPr>
          <a:lstStyle/>
          <a:p>
            <a:r>
              <a:rPr lang="en-US" altLang="zh-CN" sz="3200"/>
              <a:t>Translation exercises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44675"/>
            <a:ext cx="7772400" cy="4371975"/>
          </a:xfrm>
        </p:spPr>
        <p:txBody>
          <a:bodyPr/>
          <a:lstStyle/>
          <a:p>
            <a:r>
              <a:rPr lang="zh-CN" altLang="en-US" sz="2400"/>
              <a:t>马王堆出土的漆器胎质多为木胎，也有竹胎和麻布胎。纹饰线条流畅，色彩绚丽，有的还记有容量。这些制作精美的漆器标志着汉初漆器手工业的高度发展，从一个侧面反映出汉初社会的经济状况。</a:t>
            </a:r>
          </a:p>
          <a:p>
            <a:r>
              <a:rPr lang="zh-CN" altLang="en-US" sz="2400"/>
              <a:t>福建脱胎漆器不仅造型雅致，色泽鲜艳，做工精细，而且耐热、耐酸、耐碱。</a:t>
            </a:r>
            <a:r>
              <a:rPr lang="en-US" altLang="zh-CN" sz="2400"/>
              <a:t>1959</a:t>
            </a:r>
            <a:r>
              <a:rPr lang="zh-CN" altLang="en-US" sz="2400"/>
              <a:t>年，福州脱胎漆器厂为人民大会堂制作的一对仿古铜大狮子，仿佛有几千公斤重，实际却只有</a:t>
            </a:r>
            <a:r>
              <a:rPr lang="en-US" altLang="zh-CN" sz="2400"/>
              <a:t>35</a:t>
            </a:r>
            <a:r>
              <a:rPr lang="zh-CN" altLang="en-US" sz="2400"/>
              <a:t>公斤重。周总理常向外宾介绍这对狮子，至今仍传为佳话。现在，福州漆器畅销</a:t>
            </a:r>
            <a:r>
              <a:rPr lang="en-US" altLang="zh-CN" sz="2400"/>
              <a:t>70</a:t>
            </a:r>
            <a:r>
              <a:rPr lang="zh-CN" altLang="en-US" sz="2400"/>
              <a:t>多个国家和地区，被誉为“真正的中国民族艺术”。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125538"/>
            <a:ext cx="2376487" cy="2590800"/>
          </a:xfrm>
        </p:spPr>
        <p:txBody>
          <a:bodyPr/>
          <a:lstStyle/>
          <a:p>
            <a:pPr algn="ctr"/>
            <a:r>
              <a:rPr lang="en-US" altLang="zh-CN" sz="3200"/>
              <a:t>D. Carving</a:t>
            </a:r>
          </a:p>
        </p:txBody>
      </p:sp>
      <p:pic>
        <p:nvPicPr>
          <p:cNvPr id="1140741" name="Picture 5" descr="119874396715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5080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7772400" cy="647700"/>
          </a:xfrm>
        </p:spPr>
        <p:txBody>
          <a:bodyPr/>
          <a:lstStyle/>
          <a:p>
            <a:pPr algn="ctr"/>
            <a:r>
              <a:rPr lang="en-US" altLang="zh-CN" sz="3200" b="1" dirty="0" smtClean="0"/>
              <a:t>Questions Concerning Sectio</a:t>
            </a:r>
            <a:r>
              <a:rPr lang="en-US" altLang="zh-CN" sz="3200" b="1" dirty="0" smtClean="0"/>
              <a:t>n D</a:t>
            </a:r>
            <a:endParaRPr lang="en-US" altLang="zh-CN" sz="3200" b="1" dirty="0"/>
          </a:p>
        </p:txBody>
      </p:sp>
      <p:sp>
        <p:nvSpPr>
          <p:cNvPr id="1111043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412776"/>
            <a:ext cx="8443664" cy="4803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1. Why has jade been cherished by the Chinese? </a:t>
            </a:r>
          </a:p>
          <a:p>
            <a:pPr marL="0" indent="0">
              <a:buNone/>
            </a:pPr>
            <a:r>
              <a:rPr lang="en-US" altLang="zh-CN" sz="2800" dirty="0"/>
              <a:t>2. How should we judge the craftsman’s skill? </a:t>
            </a:r>
          </a:p>
          <a:p>
            <a:pPr marL="0" indent="0">
              <a:buNone/>
            </a:pPr>
            <a:r>
              <a:rPr lang="en-US" altLang="zh-CN" sz="2800" dirty="0"/>
              <a:t>3. How long is the history of  jade carving in China? </a:t>
            </a:r>
          </a:p>
          <a:p>
            <a:pPr marL="0" indent="0">
              <a:buNone/>
            </a:pPr>
            <a:r>
              <a:rPr lang="en-US" altLang="zh-CN" sz="2800" dirty="0"/>
              <a:t>4. When did jade objects begin to be taken as symbols of personal morality or political authority? </a:t>
            </a:r>
          </a:p>
          <a:p>
            <a:pPr marL="0" indent="0">
              <a:buNone/>
            </a:pPr>
            <a:r>
              <a:rPr lang="en-US" altLang="zh-CN" sz="2800" dirty="0"/>
              <a:t>5. What do you know about the jade carvings on permanent display at the Chinese Arts and Crafts Museum?</a:t>
            </a:r>
          </a:p>
          <a:p>
            <a:pPr marL="0" indent="0">
              <a:buNone/>
            </a:pPr>
            <a:r>
              <a:rPr lang="en-US" altLang="zh-CN" sz="2800" dirty="0"/>
              <a:t>6. What are the most popular materials for wood carving? What are their advantages respectively? 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7956376" y="1529198"/>
            <a:ext cx="740992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8081554" y="5610442"/>
            <a:ext cx="891704" cy="362368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196975"/>
            <a:ext cx="2713037" cy="936625"/>
          </a:xfrm>
        </p:spPr>
        <p:txBody>
          <a:bodyPr>
            <a:normAutofit/>
          </a:bodyPr>
          <a:lstStyle/>
          <a:p>
            <a:r>
              <a:rPr lang="en-US" altLang="zh-CN" sz="3200"/>
              <a:t>Jade carving</a:t>
            </a:r>
          </a:p>
        </p:txBody>
      </p:sp>
      <p:pic>
        <p:nvPicPr>
          <p:cNvPr id="1144837" name="Picture 5" descr="W020080711500077819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431800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839" name="Picture 7" descr="U1182P8T1D154440F913DT20050419181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28575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5762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/>
              <a:t>Jade carving</a:t>
            </a:r>
          </a:p>
        </p:txBody>
      </p:sp>
      <p:pic>
        <p:nvPicPr>
          <p:cNvPr id="1146885" name="Picture 5" descr="5645825082862599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86276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647700"/>
          </a:xfrm>
        </p:spPr>
        <p:txBody>
          <a:bodyPr/>
          <a:lstStyle/>
          <a:p>
            <a:pPr algn="ctr"/>
            <a:r>
              <a:rPr lang="en-US" altLang="zh-CN" sz="3200"/>
              <a:t>Wood carved picture</a:t>
            </a:r>
          </a:p>
        </p:txBody>
      </p:sp>
      <p:pic>
        <p:nvPicPr>
          <p:cNvPr id="1148933" name="Picture 5" descr="20072716481064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561263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7772400" cy="647700"/>
          </a:xfrm>
        </p:spPr>
        <p:txBody>
          <a:bodyPr/>
          <a:lstStyle/>
          <a:p>
            <a:pPr algn="ctr"/>
            <a:r>
              <a:rPr lang="en-US" altLang="zh-CN" sz="3600" b="1" dirty="0"/>
              <a:t>Lesson 3 Crafts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01850"/>
            <a:ext cx="7772400" cy="606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zh-CN" sz="2400" b="1" dirty="0"/>
              <a:t>A. Embroidery</a:t>
            </a:r>
          </a:p>
        </p:txBody>
      </p:sp>
      <p:pic>
        <p:nvPicPr>
          <p:cNvPr id="1115140" name="Picture 4" descr="20091014023726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3313112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141" name="Picture 5" descr="1NKOFCAVJT15OCAEPM05JCA077Q3CCAHPK0HLCAHHSODCCABPQ9J9CA3FU8AVCAA8OM4MCAICCJD1CAXP74NHCAU21T0HCAVKM7LKCA1ZCDYFCARLJQ52CAL8AA2PCAZ2BL84CA4JC0RZCA42DF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3384550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052513"/>
            <a:ext cx="2497138" cy="1584325"/>
          </a:xfrm>
        </p:spPr>
        <p:txBody>
          <a:bodyPr>
            <a:normAutofit/>
          </a:bodyPr>
          <a:lstStyle/>
          <a:p>
            <a:r>
              <a:rPr lang="en-US" altLang="zh-CN" sz="3200"/>
              <a:t>Writing brush holder </a:t>
            </a:r>
            <a:r>
              <a:rPr lang="en-GB" altLang="zh-CN" sz="3200"/>
              <a:t>(right)</a:t>
            </a:r>
            <a:endParaRPr lang="en-US" altLang="zh-CN" sz="3200"/>
          </a:p>
        </p:txBody>
      </p:sp>
      <p:pic>
        <p:nvPicPr>
          <p:cNvPr id="1150981" name="Picture 5" descr="笔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119562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982" name="Picture 6" descr="200863020187962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44913"/>
            <a:ext cx="3095625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790575"/>
          </a:xfrm>
        </p:spPr>
        <p:txBody>
          <a:bodyPr/>
          <a:lstStyle/>
          <a:p>
            <a:pPr algn="ctr"/>
            <a:r>
              <a:rPr lang="en-US" altLang="zh-CN" sz="3200"/>
              <a:t>Topics for discussion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/>
              <a:t>1. With the modernization of our country and the globalization of our economy, some traditional crafts are increasingly in danger of extinction. What shall we do?</a:t>
            </a:r>
          </a:p>
          <a:p>
            <a:r>
              <a:rPr lang="en-US" altLang="zh-CN" sz="2800"/>
              <a:t>2. Other traditional crafts include clay modeling (</a:t>
            </a:r>
            <a:r>
              <a:rPr lang="zh-CN" altLang="en-US" sz="2800"/>
              <a:t>泥塑</a:t>
            </a:r>
            <a:r>
              <a:rPr lang="en-US" altLang="zh-CN" sz="2800"/>
              <a:t>), batik (</a:t>
            </a:r>
            <a:r>
              <a:rPr lang="zh-CN" altLang="en-US" sz="2800"/>
              <a:t>蜡染</a:t>
            </a:r>
            <a:r>
              <a:rPr lang="en-US" altLang="zh-CN" sz="2800"/>
              <a:t>) and kite-making. Do you know anything about them or other crafts?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93191">
            <a:off x="1146504" y="2468875"/>
            <a:ext cx="6347048" cy="142151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 smtClean="0">
                <a:solidFill>
                  <a:srgbClr val="00B050"/>
                </a:solidFill>
              </a:rPr>
              <a:t>See you next time!</a:t>
            </a:r>
            <a:endParaRPr lang="en-NZ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25538"/>
            <a:ext cx="7772400" cy="647700"/>
          </a:xfrm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What </a:t>
            </a:r>
            <a:r>
              <a:rPr lang="en-US" altLang="zh-CN" sz="2800" b="1" dirty="0">
                <a:solidFill>
                  <a:schemeClr val="tx1"/>
                </a:solidFill>
              </a:rPr>
              <a:t>is embroidery? </a:t>
            </a:r>
          </a:p>
        </p:txBody>
      </p:sp>
      <p:pic>
        <p:nvPicPr>
          <p:cNvPr id="1117188" name="Picture 4" descr="1438131_10334207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5"/>
            <a:ext cx="3454400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189" name="Picture 5" descr="2008214164138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3529013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7020272" y="1082666"/>
            <a:ext cx="936104" cy="83416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87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zh-CN" sz="2800" b="1" dirty="0">
                <a:solidFill>
                  <a:schemeClr val="tx1"/>
                </a:solidFill>
              </a:rPr>
              <a:t>What do you know about Hunan Embroidery?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104456" cy="792584"/>
          </a:xfrm>
        </p:spPr>
        <p:txBody>
          <a:bodyPr/>
          <a:lstStyle/>
          <a:p>
            <a:r>
              <a:rPr lang="en-US" altLang="zh-CN" b="0" dirty="0"/>
              <a:t>“Tiger,” a most representative work of Xiang Embroidery</a:t>
            </a:r>
            <a:endParaRPr lang="en-NZ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20261" name="Picture 5" descr="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37211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262" name="Picture 6" descr="3443283390101789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65400"/>
            <a:ext cx="3033712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7015156" y="332656"/>
            <a:ext cx="869212" cy="754384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2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What’s Su Embroidery famous for? 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NZ" sz="3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8" y="1498309"/>
            <a:ext cx="6801854" cy="536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6660311" y="617061"/>
            <a:ext cx="810871" cy="88124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5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1443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What kinds of thread are used in </a:t>
            </a:r>
            <a:r>
              <a:rPr lang="en-US" sz="3600" b="1" dirty="0" err="1">
                <a:solidFill>
                  <a:schemeClr val="tx1"/>
                </a:solidFill>
              </a:rPr>
              <a:t>Yue</a:t>
            </a:r>
            <a:r>
              <a:rPr lang="en-US" sz="3600" b="1" dirty="0">
                <a:solidFill>
                  <a:schemeClr val="tx1"/>
                </a:solidFill>
              </a:rPr>
              <a:t> Embroidery? 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NZ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1936"/>
            <a:ext cx="6336704" cy="476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956376" y="836712"/>
            <a:ext cx="826392" cy="97040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do you know about </a:t>
            </a:r>
            <a:r>
              <a:rPr lang="en-US" sz="4000" b="1" dirty="0" err="1">
                <a:solidFill>
                  <a:schemeClr val="tx1"/>
                </a:solidFill>
              </a:rPr>
              <a:t>Shu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Embroidery</a:t>
            </a:r>
            <a:r>
              <a:rPr lang="zh-CN" altLang="en-US" sz="4000" b="1" dirty="0" smtClean="0">
                <a:solidFill>
                  <a:schemeClr val="tx1"/>
                </a:solidFill>
              </a:rPr>
              <a:t>？</a:t>
            </a:r>
            <a:endParaRPr lang="en-NZ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72816"/>
            <a:ext cx="87534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020272" y="616788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52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62013"/>
          </a:xfrm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What is cloisonné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? 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pic>
        <p:nvPicPr>
          <p:cNvPr id="1128453" name="Picture 5" descr="景泰蓝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3527425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54" name="Picture 6" descr="景泰蓝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844675"/>
            <a:ext cx="351155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7025686" y="948721"/>
            <a:ext cx="936104" cy="863947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06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2260" y="836389"/>
            <a:ext cx="8587680" cy="720725"/>
          </a:xfrm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What do you know about filigree soldering?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1126405" name="Picture 5" descr="景泰蓝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9138"/>
            <a:ext cx="4114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06" name="Picture 6" descr="景泰蓝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989138"/>
            <a:ext cx="276542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179426" y="836712"/>
            <a:ext cx="934912" cy="88124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1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Questions Concerning Section A</a:t>
            </a:r>
            <a:endParaRPr lang="en-NZ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579296" cy="52718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1. What is embroidery?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2. How is the thread related to embroidery?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3. What are the 4 embroidery centers of China?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4. What do you know about Hunan Embroidery?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5. What’s </a:t>
            </a:r>
            <a:r>
              <a:rPr lang="zh-CN" altLang="en-US" sz="2800" dirty="0"/>
              <a:t>同色双面绣、异色双面绣</a:t>
            </a:r>
            <a:r>
              <a:rPr lang="en-US" altLang="zh-CN" sz="2800" dirty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6. What’s Su Embroidery famous for?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7. What kinds of thread are used in </a:t>
            </a:r>
            <a:r>
              <a:rPr lang="en-US" altLang="zh-CN" sz="2800" dirty="0" err="1"/>
              <a:t>Yue</a:t>
            </a:r>
            <a:r>
              <a:rPr lang="en-US" altLang="zh-CN" sz="2800" dirty="0"/>
              <a:t> Embroidery?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800" dirty="0"/>
              <a:t>8. What do you know about </a:t>
            </a:r>
            <a:r>
              <a:rPr lang="en-US" altLang="zh-CN" sz="2800" dirty="0" err="1"/>
              <a:t>Shu</a:t>
            </a:r>
            <a:r>
              <a:rPr lang="en-US" altLang="zh-CN" sz="2800" dirty="0"/>
              <a:t> Embroidery?</a:t>
            </a: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4067944" y="1124744"/>
            <a:ext cx="648072" cy="28803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668344" y="2564904"/>
            <a:ext cx="648072" cy="28803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6228184" y="3554389"/>
            <a:ext cx="648072" cy="28803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ction Button: Forward or Next 6">
            <a:hlinkClick r:id="rId5" action="ppaction://hlinksldjump" highlightClick="1"/>
          </p:cNvPr>
          <p:cNvSpPr/>
          <p:nvPr/>
        </p:nvSpPr>
        <p:spPr>
          <a:xfrm>
            <a:off x="8439379" y="4005064"/>
            <a:ext cx="648072" cy="28803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7236296" y="4509120"/>
            <a:ext cx="648072" cy="288032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tx1"/>
                </a:solidFill>
              </a:rPr>
              <a:t>Why does enamel differ in color? </a:t>
            </a:r>
            <a:br>
              <a:rPr lang="en-US" altLang="zh-CN" sz="4000" b="1" dirty="0">
                <a:solidFill>
                  <a:schemeClr val="tx1"/>
                </a:solidFill>
              </a:rPr>
            </a:br>
            <a:endParaRPr lang="en-NZ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0006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28092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What do the </a:t>
            </a:r>
            <a:r>
              <a:rPr lang="en-US" altLang="zh-CN" sz="3200" b="1" dirty="0" err="1">
                <a:solidFill>
                  <a:schemeClr val="tx1"/>
                </a:solidFill>
              </a:rPr>
              <a:t>Mawangdui</a:t>
            </a:r>
            <a:r>
              <a:rPr lang="en-US" altLang="zh-CN" sz="3200" b="1" dirty="0">
                <a:solidFill>
                  <a:schemeClr val="tx1"/>
                </a:solidFill>
              </a:rPr>
              <a:t> lacquer coffins suggest about the history of Chinese </a:t>
            </a:r>
            <a:r>
              <a:rPr lang="en-US" altLang="zh-CN" sz="3200" b="1" dirty="0" err="1">
                <a:solidFill>
                  <a:schemeClr val="tx1"/>
                </a:solidFill>
              </a:rPr>
              <a:t>lacquerware</a:t>
            </a:r>
            <a:r>
              <a:rPr lang="en-US" altLang="zh-CN" sz="3200" b="1" dirty="0">
                <a:solidFill>
                  <a:schemeClr val="tx1"/>
                </a:solidFill>
              </a:rPr>
              <a:t>? 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1138693" name="Picture 5" descr="马王堆漆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32671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lacquer cup unearthed at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Mawangdui</a:t>
            </a:r>
            <a:endParaRPr lang="en-N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53282" y="1124744"/>
            <a:ext cx="735507" cy="826392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0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1075"/>
            <a:ext cx="7704856" cy="719138"/>
          </a:xfrm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Why has jade been cherished by the Chinese? 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1112068" name="Picture 4" descr="120408132123989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584575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069" name="Picture 5" descr="200812011191094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310515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316416" y="1052736"/>
            <a:ext cx="827584" cy="816658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2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76077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What are the most popular materials for wood carving? What are their advantages respectively? </a:t>
            </a:r>
            <a:br>
              <a:rPr lang="en-US" altLang="zh-CN" sz="3200" b="1" dirty="0">
                <a:solidFill>
                  <a:schemeClr val="tx1"/>
                </a:solidFill>
              </a:rPr>
            </a:br>
            <a:endParaRPr lang="en-US" altLang="zh-CN" sz="3200" b="1" dirty="0">
              <a:solidFill>
                <a:schemeClr val="tx1"/>
              </a:solidFill>
            </a:endParaRPr>
          </a:p>
        </p:txBody>
      </p:sp>
      <p:pic>
        <p:nvPicPr>
          <p:cNvPr id="1142789" name="Picture 5" descr="2007115105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571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0351" y="6300071"/>
            <a:ext cx="24192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NZ" sz="2000" dirty="0">
                <a:solidFill>
                  <a:schemeClr val="accent2">
                    <a:lumMod val="75000"/>
                  </a:schemeClr>
                </a:solidFill>
              </a:rPr>
              <a:t>Pierced wood carving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072490" y="502244"/>
            <a:ext cx="1042416" cy="1042416"/>
          </a:xfrm>
          <a:prstGeom prst="actionButtonHom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2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647700"/>
          </a:xfrm>
        </p:spPr>
        <p:txBody>
          <a:bodyPr/>
          <a:lstStyle/>
          <a:p>
            <a:pPr algn="ctr"/>
            <a:r>
              <a:rPr lang="en-US" altLang="zh-CN" sz="2800" dirty="0"/>
              <a:t>Embroidery screen</a:t>
            </a:r>
          </a:p>
        </p:txBody>
      </p:sp>
      <p:pic>
        <p:nvPicPr>
          <p:cNvPr id="1118213" name="Picture 5" descr="20091010151859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43063"/>
            <a:ext cx="5903912" cy="47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719138"/>
          </a:xfrm>
        </p:spPr>
        <p:txBody>
          <a:bodyPr/>
          <a:lstStyle/>
          <a:p>
            <a:pPr algn="ctr"/>
            <a:r>
              <a:rPr lang="en-US" altLang="zh-CN" sz="3200"/>
              <a:t>Serial screen</a:t>
            </a:r>
          </a:p>
        </p:txBody>
      </p:sp>
      <p:pic>
        <p:nvPicPr>
          <p:cNvPr id="1122309" name="Picture 5" descr="屏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804025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25538"/>
            <a:ext cx="7772400" cy="503237"/>
          </a:xfrm>
        </p:spPr>
        <p:txBody>
          <a:bodyPr>
            <a:normAutofit fontScale="90000"/>
          </a:bodyPr>
          <a:lstStyle/>
          <a:p>
            <a:r>
              <a:rPr lang="en-US" altLang="zh-CN" sz="3200"/>
              <a:t>Translation exercises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60575"/>
            <a:ext cx="7772400" cy="4156075"/>
          </a:xfrm>
        </p:spPr>
        <p:txBody>
          <a:bodyPr/>
          <a:lstStyle/>
          <a:p>
            <a:r>
              <a:rPr lang="zh-CN" altLang="en-US" sz="2400"/>
              <a:t>不要忽略了石岛刺绣。早在隋唐时期，刺绣就在现在的石岛人民中间流传开来。石岛刺绣在设计与图案方面继承了东方艺术的精华，又吸收了西洋绘画的优点，因而形成了自己独特的艺术风格。</a:t>
            </a:r>
          </a:p>
          <a:p>
            <a:r>
              <a:rPr lang="zh-CN" altLang="en-US" sz="2400"/>
              <a:t>湘绣因工艺精湛、图案美观、色彩典雅而闻名于世。</a:t>
            </a:r>
          </a:p>
          <a:p>
            <a:r>
              <a:rPr lang="zh-CN" altLang="en-US" sz="2400"/>
              <a:t>苏绣分实用性绣品和观赏性绣品两类。实用性绣品有枕套、被面、服装、拖鞋等；观赏性绣品有挂屏、插屏、围屏等。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81075"/>
            <a:ext cx="7772400" cy="647700"/>
          </a:xfrm>
        </p:spPr>
        <p:txBody>
          <a:bodyPr/>
          <a:lstStyle/>
          <a:p>
            <a:pPr algn="ctr"/>
            <a:r>
              <a:rPr lang="en-US" altLang="zh-CN" sz="3200" dirty="0"/>
              <a:t>B. </a:t>
            </a:r>
            <a:r>
              <a:rPr lang="en-US" altLang="zh-CN" sz="3200" dirty="0" err="1"/>
              <a:t>Cloisonne</a:t>
            </a:r>
            <a:endParaRPr lang="en-US" altLang="zh-CN" sz="3200" dirty="0"/>
          </a:p>
        </p:txBody>
      </p:sp>
      <p:pic>
        <p:nvPicPr>
          <p:cNvPr id="1124357" name="Picture 5" descr="景泰蓝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73238"/>
            <a:ext cx="4679950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Questions Concerning Section B</a:t>
            </a:r>
            <a:endParaRPr lang="en-NZ" dirty="0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363272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/>
              <a:t>1. What is </a:t>
            </a:r>
            <a:r>
              <a:rPr lang="en-US" altLang="zh-CN" sz="2800" dirty="0" smtClean="0"/>
              <a:t>cloisonné? 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2. How many steps are there in the making of </a:t>
            </a:r>
            <a:r>
              <a:rPr lang="en-US" altLang="zh-CN" sz="2800" dirty="0" smtClean="0"/>
              <a:t>cloisonné? 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3. What material is used for the body? </a:t>
            </a:r>
          </a:p>
          <a:p>
            <a:pPr marL="0" indent="0">
              <a:buNone/>
            </a:pPr>
            <a:r>
              <a:rPr lang="en-US" altLang="zh-CN" sz="2800" dirty="0"/>
              <a:t>4. What do you know about filigree soldering? </a:t>
            </a:r>
          </a:p>
          <a:p>
            <a:pPr marL="0" indent="0">
              <a:buNone/>
            </a:pPr>
            <a:r>
              <a:rPr lang="en-US" altLang="zh-CN" sz="2800" dirty="0"/>
              <a:t>5. Why does enamel differ in color? </a:t>
            </a:r>
          </a:p>
          <a:p>
            <a:pPr marL="0" indent="0">
              <a:buNone/>
            </a:pPr>
            <a:r>
              <a:rPr lang="en-US" altLang="zh-CN" sz="2800" dirty="0"/>
              <a:t>6. How many times  must a </a:t>
            </a:r>
            <a:r>
              <a:rPr lang="en-US" altLang="zh-CN" sz="2800" dirty="0" smtClean="0"/>
              <a:t>cloisonné </a:t>
            </a:r>
            <a:r>
              <a:rPr lang="en-US" altLang="zh-CN" sz="2800" dirty="0"/>
              <a:t>piece be fired? </a:t>
            </a:r>
          </a:p>
          <a:p>
            <a:pPr marL="0" indent="0">
              <a:buNone/>
            </a:pPr>
            <a:r>
              <a:rPr lang="en-US" altLang="zh-CN" sz="2800" dirty="0"/>
              <a:t>7. How is </a:t>
            </a:r>
            <a:r>
              <a:rPr lang="en-US" altLang="zh-CN" sz="2800" dirty="0" smtClean="0"/>
              <a:t>cloisonné </a:t>
            </a:r>
            <a:r>
              <a:rPr lang="en-US" altLang="zh-CN" sz="2800" dirty="0"/>
              <a:t>polished? </a:t>
            </a:r>
          </a:p>
          <a:p>
            <a:pPr marL="0" indent="0">
              <a:buNone/>
            </a:pPr>
            <a:r>
              <a:rPr lang="en-US" altLang="zh-CN" sz="2800" dirty="0"/>
              <a:t>8. What is the final step? </a:t>
            </a: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3923928" y="1563731"/>
            <a:ext cx="864096" cy="397799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7812361" y="3501008"/>
            <a:ext cx="936104" cy="360040"/>
          </a:xfrm>
          <a:prstGeom prst="actionButtonForwardNex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341438"/>
            <a:ext cx="2016125" cy="2519362"/>
          </a:xfrm>
        </p:spPr>
        <p:txBody>
          <a:bodyPr/>
          <a:lstStyle/>
          <a:p>
            <a:r>
              <a:rPr lang="en-US" altLang="zh-CN" sz="3200"/>
              <a:t>Cloisonne plate</a:t>
            </a:r>
          </a:p>
        </p:txBody>
      </p:sp>
      <p:pic>
        <p:nvPicPr>
          <p:cNvPr id="1130503" name="Picture 7" descr="景泰蓝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41438"/>
            <a:ext cx="4856163" cy="49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pattFill prst="pct5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3538</TotalTime>
  <Words>953</Words>
  <Application>Microsoft Office PowerPoint</Application>
  <PresentationFormat>On-screen Show (4:3)</PresentationFormat>
  <Paragraphs>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Unit 3  Crafts</vt:lpstr>
      <vt:lpstr>Lesson 3 Crafts</vt:lpstr>
      <vt:lpstr>Questions Concerning Section A</vt:lpstr>
      <vt:lpstr>Embroidery screen</vt:lpstr>
      <vt:lpstr>Serial screen</vt:lpstr>
      <vt:lpstr>Translation exercises</vt:lpstr>
      <vt:lpstr>B. Cloisonne</vt:lpstr>
      <vt:lpstr>Questions Concerning Section B</vt:lpstr>
      <vt:lpstr>Cloisonne plate</vt:lpstr>
      <vt:lpstr>C. Lacquerware</vt:lpstr>
      <vt:lpstr>Questions Concerning Section C</vt:lpstr>
      <vt:lpstr>Lacquer screen</vt:lpstr>
      <vt:lpstr>Lacquer pot and box</vt:lpstr>
      <vt:lpstr>Translation exercises</vt:lpstr>
      <vt:lpstr>D. Carving</vt:lpstr>
      <vt:lpstr>Questions Concerning Section D</vt:lpstr>
      <vt:lpstr>Jade carving</vt:lpstr>
      <vt:lpstr>Jade carving</vt:lpstr>
      <vt:lpstr>Wood carved picture</vt:lpstr>
      <vt:lpstr>Writing brush holder (right)</vt:lpstr>
      <vt:lpstr>Topics for discussion</vt:lpstr>
      <vt:lpstr>PowerPoint Presentation</vt:lpstr>
      <vt:lpstr>What is embroidery? </vt:lpstr>
      <vt:lpstr>What do you know about Hunan Embroidery? </vt:lpstr>
      <vt:lpstr>What’s Su Embroidery famous for?  </vt:lpstr>
      <vt:lpstr>What kinds of thread are used in Yue Embroidery?  </vt:lpstr>
      <vt:lpstr>What do you know about Shu Embroidery？</vt:lpstr>
      <vt:lpstr>What is cloisonné? </vt:lpstr>
      <vt:lpstr>What do you know about filigree soldering?</vt:lpstr>
      <vt:lpstr>Why does enamel differ in color?  </vt:lpstr>
      <vt:lpstr>What do the Mawangdui lacquer coffins suggest about the history of Chinese lacquerware?  </vt:lpstr>
      <vt:lpstr>Why has jade been cherished by the Chinese? </vt:lpstr>
      <vt:lpstr>What are the most popular materials for wood carving? What are their advantages respectively?  </vt:lpstr>
    </vt:vector>
  </TitlesOfParts>
  <Company>Legend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    Text I   World of the Future</dc:title>
  <dc:creator>Legend User</dc:creator>
  <cp:lastModifiedBy>微软用户</cp:lastModifiedBy>
  <cp:revision>173</cp:revision>
  <dcterms:created xsi:type="dcterms:W3CDTF">2005-10-18T12:50:43Z</dcterms:created>
  <dcterms:modified xsi:type="dcterms:W3CDTF">2014-09-20T07:19:04Z</dcterms:modified>
</cp:coreProperties>
</file>