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4" r:id="rId8"/>
    <p:sldId id="267" r:id="rId9"/>
    <p:sldId id="266" r:id="rId10"/>
    <p:sldId id="268" r:id="rId11"/>
    <p:sldId id="269" r:id="rId12"/>
    <p:sldId id="270" r:id="rId13"/>
    <p:sldId id="263" r:id="rId14"/>
    <p:sldId id="262" r:id="rId15"/>
    <p:sldId id="271" r:id="rId16"/>
    <p:sldId id="265" r:id="rId1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2017/4/8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2017/4/8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2017/4/8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5000"/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2017/4/8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Arial" pitchFamily="34" charset="0"/>
                <a:cs typeface="Arial" pitchFamily="34" charset="0"/>
              </a:rPr>
              <a:t>Examples of World Literature:</a:t>
            </a:r>
            <a:br>
              <a:rPr lang="en-US" altLang="zh-CN" b="1" dirty="0" smtClean="0">
                <a:latin typeface="Arial" pitchFamily="34" charset="0"/>
                <a:cs typeface="Arial" pitchFamily="34" charset="0"/>
              </a:rPr>
            </a:br>
            <a:r>
              <a:rPr lang="en-US" altLang="zh-CN" b="1" dirty="0" smtClean="0">
                <a:latin typeface="Arial" pitchFamily="34" charset="0"/>
                <a:cs typeface="Arial" pitchFamily="34" charset="0"/>
              </a:rPr>
              <a:t>The tales of Mesopotamia and India</a:t>
            </a:r>
            <a:endParaRPr lang="zh-CN" alt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285984" y="4500570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en-US" altLang="zh-CN" sz="2400" dirty="0" smtClean="0"/>
              <a:t>16</a:t>
            </a:r>
            <a:r>
              <a:rPr lang="zh-CN" altLang="en-US" sz="2400" dirty="0" smtClean="0"/>
              <a:t>哲学学院励耘人文科学实验班</a:t>
            </a:r>
            <a:endParaRPr lang="en-US" altLang="zh-CN" sz="2400" dirty="0" smtClean="0"/>
          </a:p>
          <a:p>
            <a:pPr algn="r"/>
            <a:r>
              <a:rPr lang="zh-CN" altLang="en-US" sz="2400" dirty="0" smtClean="0"/>
              <a:t>班皓阳</a:t>
            </a:r>
            <a:endParaRPr lang="en-US" altLang="zh-CN" sz="2400" dirty="0" smtClean="0"/>
          </a:p>
          <a:p>
            <a:pPr algn="r"/>
            <a:r>
              <a:rPr lang="en-US" altLang="zh-CN" sz="2400" dirty="0" smtClean="0"/>
              <a:t>201611940229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Main Gods</a:t>
            </a:r>
            <a:endParaRPr lang="zh-CN" altLang="en-US" dirty="0"/>
          </a:p>
        </p:txBody>
      </p:sp>
      <p:pic>
        <p:nvPicPr>
          <p:cNvPr id="8" name="内容占位符 7" descr="梵天2012091811542744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l="22287" r="22878"/>
          <a:stretch>
            <a:fillRect/>
          </a:stretch>
        </p:blipFill>
        <p:spPr>
          <a:xfrm>
            <a:off x="285720" y="1285860"/>
            <a:ext cx="3936910" cy="4786346"/>
          </a:xfrm>
        </p:spPr>
      </p:pic>
      <p:sp>
        <p:nvSpPr>
          <p:cNvPr id="9" name="内容占位符 8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/>
              <a:t>Brahma</a:t>
            </a:r>
            <a:r>
              <a:rPr lang="zh-CN" altLang="en-US" sz="4000" b="1" dirty="0" smtClean="0"/>
              <a:t>（梵天）</a:t>
            </a:r>
            <a:endParaRPr lang="en-US" altLang="zh-CN" sz="4000" b="1" dirty="0" smtClean="0"/>
          </a:p>
          <a:p>
            <a:r>
              <a:rPr lang="en-US" altLang="zh-CN" sz="3200" dirty="0" smtClean="0"/>
              <a:t>God of creation</a:t>
            </a:r>
          </a:p>
          <a:p>
            <a:r>
              <a:rPr lang="en-US" altLang="zh-CN" sz="3200" dirty="0" smtClean="0"/>
              <a:t>Not most appreciated</a:t>
            </a:r>
          </a:p>
          <a:p>
            <a:r>
              <a:rPr lang="en-US" altLang="zh-CN" sz="3200" dirty="0" smtClean="0"/>
              <a:t>4 faces (once 5)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 descr="湿婆xinsrc_4405012110557761679723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1500174"/>
            <a:ext cx="3857652" cy="4783488"/>
          </a:xfrm>
        </p:spPr>
      </p:pic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/>
              <a:t>Siva</a:t>
            </a:r>
            <a:r>
              <a:rPr lang="zh-CN" altLang="en-US" sz="4000" b="1" dirty="0" smtClean="0"/>
              <a:t>（湿婆）</a:t>
            </a:r>
            <a:endParaRPr lang="en-US" altLang="zh-CN" sz="4000" b="1" dirty="0" smtClean="0"/>
          </a:p>
          <a:p>
            <a:r>
              <a:rPr lang="en-US" altLang="zh-CN" sz="3200" dirty="0" smtClean="0"/>
              <a:t>God of destruction</a:t>
            </a:r>
          </a:p>
          <a:p>
            <a:r>
              <a:rPr lang="en-US" altLang="zh-CN" sz="3200" dirty="0" smtClean="0"/>
              <a:t>Very appreciated(Burned 1 face of Braham)</a:t>
            </a:r>
          </a:p>
          <a:p>
            <a:r>
              <a:rPr lang="en-US" altLang="zh-CN" sz="3200" dirty="0" smtClean="0"/>
              <a:t>Invented Yoga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 descr="毗湿奴200900518T-2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42910" y="1398836"/>
            <a:ext cx="3571900" cy="4800634"/>
          </a:xfrm>
        </p:spPr>
      </p:pic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altLang="zh-CN" sz="4000" b="1" dirty="0" err="1" smtClean="0"/>
              <a:t>Visnu</a:t>
            </a:r>
            <a:r>
              <a:rPr lang="zh-CN" altLang="en-US" sz="4000" b="1" dirty="0" smtClean="0"/>
              <a:t>（毗湿奴）</a:t>
            </a:r>
            <a:endParaRPr lang="en-US" altLang="zh-CN" sz="4000" b="1" dirty="0" smtClean="0"/>
          </a:p>
          <a:p>
            <a:r>
              <a:rPr lang="en-US" altLang="zh-CN" sz="4000" dirty="0" smtClean="0"/>
              <a:t>God of Protection</a:t>
            </a:r>
          </a:p>
          <a:p>
            <a:r>
              <a:rPr lang="en-US" altLang="zh-CN" sz="4000" dirty="0" smtClean="0"/>
              <a:t>Sleep for 1 </a:t>
            </a:r>
            <a:r>
              <a:rPr lang="en-US" altLang="zh-CN" sz="4000" dirty="0" err="1" smtClean="0"/>
              <a:t>kalpa</a:t>
            </a:r>
            <a:r>
              <a:rPr lang="en-US" altLang="zh-CN" sz="4000" dirty="0" smtClean="0"/>
              <a:t> and destroy the world</a:t>
            </a:r>
          </a:p>
          <a:p>
            <a:r>
              <a:rPr lang="en-US" altLang="zh-CN" sz="4000" dirty="0" smtClean="0"/>
              <a:t>Embodiment: Turtle</a:t>
            </a:r>
          </a:p>
        </p:txBody>
      </p:sp>
      <p:sp>
        <p:nvSpPr>
          <p:cNvPr id="6" name="右箭头 5">
            <a:hlinkClick r:id="rId3" action="ppaction://hlinksldjump"/>
          </p:cNvPr>
          <p:cNvSpPr/>
          <p:nvPr/>
        </p:nvSpPr>
        <p:spPr>
          <a:xfrm>
            <a:off x="7715272" y="5572140"/>
            <a:ext cx="571504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Interesting Comparison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Great Flood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Mesopotamia: The Epic of Gilgamesh</a:t>
            </a:r>
          </a:p>
          <a:p>
            <a:r>
              <a:rPr lang="en-US" altLang="zh-CN" dirty="0" smtClean="0"/>
              <a:t>India : The Great Flood</a:t>
            </a:r>
            <a:r>
              <a:rPr lang="zh-CN" altLang="en-US" dirty="0" smtClean="0"/>
              <a:t>（印度教神话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滔天的洪水</a:t>
            </a:r>
            <a:r>
              <a:rPr lang="en-US" altLang="zh-CN" dirty="0" smtClean="0"/>
              <a:t>》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en-US" altLang="zh-CN" dirty="0" smtClean="0"/>
              <a:t>Both aim to destroy human but failed, both built boat and floated on the flood</a:t>
            </a:r>
          </a:p>
          <a:p>
            <a:r>
              <a:rPr lang="en-US" altLang="zh-CN" dirty="0" smtClean="0"/>
              <a:t>Affected by their own geographic elements,  kindness of god(gave out the secret through a dream)/human(saved the fish)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Geographic Effect</a:t>
            </a:r>
            <a:endParaRPr lang="zh-CN" altLang="en-US" dirty="0"/>
          </a:p>
        </p:txBody>
      </p:sp>
      <p:pic>
        <p:nvPicPr>
          <p:cNvPr id="7" name="内容占位符 6" descr="新月沃地timg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85720" y="1428736"/>
            <a:ext cx="4214842" cy="3103101"/>
          </a:xfrm>
        </p:spPr>
      </p:pic>
      <p:pic>
        <p:nvPicPr>
          <p:cNvPr id="8" name="内容占位符 7" descr="印度1-100G9122628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75845" y="1600200"/>
            <a:ext cx="3983309" cy="4525963"/>
          </a:xfrm>
        </p:spPr>
      </p:pic>
      <p:sp>
        <p:nvSpPr>
          <p:cNvPr id="5" name="TextBox 4"/>
          <p:cNvSpPr txBox="1"/>
          <p:nvPr/>
        </p:nvSpPr>
        <p:spPr>
          <a:xfrm>
            <a:off x="714348" y="2928934"/>
            <a:ext cx="7768280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6000" dirty="0" smtClean="0"/>
              <a:t>Civilization, religion, etc.</a:t>
            </a:r>
            <a:endParaRPr lang="zh-CN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~Thanks for your listening~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Catalogue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2" action="ppaction://hlinksldjump"/>
              </a:rPr>
              <a:t>Part1: Introduction of Mesopotamian Tales</a:t>
            </a:r>
            <a:endParaRPr lang="en-US" altLang="zh-CN" dirty="0" smtClean="0"/>
          </a:p>
          <a:p>
            <a:r>
              <a:rPr lang="en-US" altLang="zh-CN" dirty="0" smtClean="0">
                <a:hlinkClick r:id="rId3" action="ppaction://hlinksldjump"/>
              </a:rPr>
              <a:t>Part2:Introduction of Indian Tales</a:t>
            </a:r>
            <a:endParaRPr lang="en-US" altLang="zh-CN" dirty="0" smtClean="0"/>
          </a:p>
          <a:p>
            <a:r>
              <a:rPr lang="en-US" altLang="zh-CN" dirty="0" smtClean="0">
                <a:hlinkClick r:id="rId4" action="ppaction://hlinksldjump"/>
              </a:rPr>
              <a:t>Part3:Interesting Comparison</a:t>
            </a:r>
            <a:endParaRPr lang="en-US" altLang="zh-CN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Tales of Mesopotamia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3000 B.C.</a:t>
            </a:r>
          </a:p>
          <a:p>
            <a:r>
              <a:rPr lang="en-US" dirty="0" smtClean="0"/>
              <a:t>Cuneiform</a:t>
            </a:r>
            <a:r>
              <a:rPr lang="zh-CN" altLang="en-US" dirty="0" smtClean="0"/>
              <a:t>（楔形文字）</a:t>
            </a:r>
            <a:endParaRPr lang="en-US" altLang="zh-CN" dirty="0" smtClean="0"/>
          </a:p>
          <a:p>
            <a:r>
              <a:rPr lang="en-US" dirty="0" smtClean="0"/>
              <a:t>Sumerian, Akkadian and Hittite</a:t>
            </a:r>
          </a:p>
          <a:p>
            <a:r>
              <a:rPr lang="en-US" dirty="0" smtClean="0"/>
              <a:t>‘Library of King Ashurbanipal’</a:t>
            </a:r>
            <a:r>
              <a:rPr lang="zh-CN" altLang="en-US" dirty="0" smtClean="0"/>
              <a:t>，</a:t>
            </a:r>
            <a:r>
              <a:rPr lang="en-US" dirty="0" smtClean="0"/>
              <a:t>Nineveh</a:t>
            </a:r>
          </a:p>
          <a:p>
            <a:pPr>
              <a:buNone/>
            </a:pPr>
            <a:r>
              <a:rPr lang="en-US" altLang="zh-CN" dirty="0" smtClean="0"/>
              <a:t>             </a:t>
            </a:r>
            <a:r>
              <a:rPr lang="en-US" dirty="0" smtClean="0"/>
              <a:t>rediscovered in the 19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</a:p>
        </p:txBody>
      </p:sp>
      <p:sp>
        <p:nvSpPr>
          <p:cNvPr id="4" name="右箭头 3"/>
          <p:cNvSpPr/>
          <p:nvPr/>
        </p:nvSpPr>
        <p:spPr>
          <a:xfrm>
            <a:off x="1142976" y="4071942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Famous Work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CN" sz="4400" b="1" dirty="0" smtClean="0"/>
              <a:t>The </a:t>
            </a:r>
            <a:r>
              <a:rPr lang="en-US" altLang="zh-CN" sz="4400" b="1" dirty="0" smtClean="0">
                <a:solidFill>
                  <a:srgbClr val="FF0000"/>
                </a:solidFill>
              </a:rPr>
              <a:t>Epic</a:t>
            </a:r>
            <a:r>
              <a:rPr lang="en-US" altLang="zh-CN" sz="4400" b="1" dirty="0" smtClean="0"/>
              <a:t> of </a:t>
            </a:r>
            <a:r>
              <a:rPr lang="en-US" altLang="zh-CN" sz="4400" b="1" dirty="0" smtClean="0">
                <a:solidFill>
                  <a:srgbClr val="FF0000"/>
                </a:solidFill>
              </a:rPr>
              <a:t>Gilgamesh</a:t>
            </a:r>
            <a:r>
              <a:rPr lang="zh-CN" altLang="en-US" sz="4400" b="1" dirty="0" smtClean="0"/>
              <a:t>（吉尔伽美什史诗）</a:t>
            </a:r>
            <a:endParaRPr lang="en-US" altLang="zh-CN" sz="4400" b="1" dirty="0" smtClean="0"/>
          </a:p>
          <a:p>
            <a:r>
              <a:rPr lang="en-US" altLang="zh-CN" dirty="0" smtClean="0"/>
              <a:t>10 Tablets</a:t>
            </a:r>
          </a:p>
          <a:p>
            <a:r>
              <a:rPr lang="en-US" altLang="zh-CN" dirty="0" smtClean="0"/>
              <a:t>2000B.C.</a:t>
            </a:r>
            <a:r>
              <a:rPr lang="zh-CN" altLang="en-US" dirty="0" smtClean="0"/>
              <a:t>       </a:t>
            </a:r>
            <a:r>
              <a:rPr lang="en-US" altLang="zh-CN" dirty="0" smtClean="0"/>
              <a:t>1200B.C.</a:t>
            </a:r>
          </a:p>
          <a:p>
            <a:r>
              <a:rPr lang="en-US" altLang="zh-CN" dirty="0" smtClean="0"/>
              <a:t>Hero also fear for death and want to be immortals, and Gilgamesh was a warrior who rebelled against the gods and kept on exploring a way of being immortals. But still, he failed at last.</a:t>
            </a:r>
          </a:p>
        </p:txBody>
      </p:sp>
      <p:sp>
        <p:nvSpPr>
          <p:cNvPr id="4" name="右箭头 3"/>
          <p:cNvSpPr/>
          <p:nvPr/>
        </p:nvSpPr>
        <p:spPr>
          <a:xfrm>
            <a:off x="2357422" y="3643314"/>
            <a:ext cx="42862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5840435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sz="3800" b="1" dirty="0" smtClean="0">
                <a:latin typeface="Blackadder ITC" pitchFamily="82" charset="0"/>
              </a:rPr>
              <a:t>Counsel me, O ferryman </a:t>
            </a:r>
            <a:r>
              <a:rPr lang="en-US" altLang="zh-CN" sz="3800" b="1" dirty="0" err="1" smtClean="0">
                <a:latin typeface="Blackadder ITC" pitchFamily="82" charset="0"/>
              </a:rPr>
              <a:t>Urshanabi</a:t>
            </a:r>
            <a:r>
              <a:rPr lang="en-US" altLang="zh-CN" sz="3800" b="1" dirty="0" smtClean="0">
                <a:latin typeface="Blackadder ITC" pitchFamily="82" charset="0"/>
              </a:rPr>
              <a:t>!</a:t>
            </a:r>
          </a:p>
          <a:p>
            <a:r>
              <a:rPr lang="en-US" altLang="zh-CN" sz="3800" b="1" dirty="0" smtClean="0">
                <a:latin typeface="Blackadder ITC" pitchFamily="82" charset="0"/>
              </a:rPr>
              <a:t>For whom have my arms labored ,</a:t>
            </a:r>
            <a:r>
              <a:rPr lang="en-US" altLang="zh-CN" sz="3800" b="1" dirty="0" err="1" smtClean="0">
                <a:latin typeface="Blackadder ITC" pitchFamily="82" charset="0"/>
              </a:rPr>
              <a:t>Urshanabi</a:t>
            </a:r>
            <a:r>
              <a:rPr lang="en-US" altLang="zh-CN" sz="3800" b="1" dirty="0" smtClean="0">
                <a:latin typeface="Blackadder ITC" pitchFamily="82" charset="0"/>
              </a:rPr>
              <a:t>?</a:t>
            </a:r>
          </a:p>
          <a:p>
            <a:r>
              <a:rPr lang="en-US" altLang="zh-CN" sz="3800" b="1" dirty="0" smtClean="0">
                <a:latin typeface="Blackadder ITC" pitchFamily="82" charset="0"/>
              </a:rPr>
              <a:t>For whom has my heart’s blood roiled?</a:t>
            </a:r>
          </a:p>
          <a:p>
            <a:r>
              <a:rPr lang="en-US" altLang="zh-CN" sz="3800" b="1" dirty="0" smtClean="0">
                <a:latin typeface="Blackadder ITC" pitchFamily="82" charset="0"/>
              </a:rPr>
              <a:t>I have not secured any good deed for myself,</a:t>
            </a:r>
          </a:p>
          <a:p>
            <a:r>
              <a:rPr lang="en-US" altLang="zh-CN" sz="3800" b="1" dirty="0" smtClean="0">
                <a:latin typeface="Blackadder ITC" pitchFamily="82" charset="0"/>
              </a:rPr>
              <a:t>But done a good deed for the ‘lion of the ground’!</a:t>
            </a:r>
          </a:p>
          <a:p>
            <a:r>
              <a:rPr lang="en-US" altLang="zh-CN" sz="3800" b="1" dirty="0" smtClean="0">
                <a:latin typeface="Blackadder ITC" pitchFamily="82" charset="0"/>
              </a:rPr>
              <a:t>Now the high waters are coursing twenty leagues distant,</a:t>
            </a:r>
          </a:p>
          <a:p>
            <a:r>
              <a:rPr lang="en-US" altLang="zh-CN" sz="3800" b="1" dirty="0" smtClean="0">
                <a:latin typeface="Blackadder ITC" pitchFamily="82" charset="0"/>
              </a:rPr>
              <a:t>As I was opening the conduit I turned my equipment over into it.</a:t>
            </a:r>
          </a:p>
          <a:p>
            <a:r>
              <a:rPr lang="en-US" altLang="zh-CN" sz="3800" b="1" dirty="0" smtClean="0">
                <a:latin typeface="Blackadder ITC" pitchFamily="82" charset="0"/>
              </a:rPr>
              <a:t>What can I find to serve as a marker for me?</a:t>
            </a:r>
          </a:p>
          <a:p>
            <a:r>
              <a:rPr lang="en-US" altLang="zh-CN" sz="3800" b="1" dirty="0" smtClean="0">
                <a:latin typeface="Blackadder ITC" pitchFamily="82" charset="0"/>
              </a:rPr>
              <a:t>I will turn back from the journey by sea and leave the boat by the shore!</a:t>
            </a:r>
          </a:p>
          <a:p>
            <a:pPr algn="r">
              <a:buNone/>
            </a:pPr>
            <a:r>
              <a:rPr lang="en-US" altLang="zh-CN" sz="3800" b="1" dirty="0" smtClean="0">
                <a:latin typeface="Blackadder ITC" pitchFamily="82" charset="0"/>
              </a:rPr>
              <a:t>                                                          ----</a:t>
            </a:r>
            <a:r>
              <a:rPr lang="en-US" altLang="zh-CN" sz="3800" b="1" dirty="0" err="1" smtClean="0">
                <a:latin typeface="Blackadder ITC" pitchFamily="82" charset="0"/>
              </a:rPr>
              <a:t>Fr.“The</a:t>
            </a:r>
            <a:r>
              <a:rPr lang="en-US" altLang="zh-CN" sz="3800" b="1" dirty="0" smtClean="0">
                <a:latin typeface="Blackadder ITC" pitchFamily="82" charset="0"/>
              </a:rPr>
              <a:t> Epic of Gilgamesh”</a:t>
            </a:r>
          </a:p>
          <a:p>
            <a:endParaRPr lang="zh-CN" altLang="en-US" dirty="0"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Tear of </a:t>
            </a:r>
            <a:r>
              <a:rPr lang="en-US" altLang="zh-CN" dirty="0" err="1" smtClean="0"/>
              <a:t>Tiamat</a:t>
            </a:r>
            <a:r>
              <a:rPr lang="en-US" altLang="zh-CN" dirty="0" smtClean="0"/>
              <a:t> &amp; </a:t>
            </a:r>
            <a:r>
              <a:rPr lang="en-US" dirty="0" smtClean="0"/>
              <a:t>Euphrates and Tigris</a:t>
            </a:r>
            <a:endParaRPr lang="zh-CN" altLang="en-US" dirty="0"/>
          </a:p>
        </p:txBody>
      </p:sp>
      <p:pic>
        <p:nvPicPr>
          <p:cNvPr id="4" name="内容占位符 3" descr="新月沃地tim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1571612"/>
            <a:ext cx="6714047" cy="4943095"/>
          </a:xfrm>
        </p:spPr>
      </p:pic>
      <p:sp>
        <p:nvSpPr>
          <p:cNvPr id="5" name="TextBox 4"/>
          <p:cNvSpPr txBox="1"/>
          <p:nvPr/>
        </p:nvSpPr>
        <p:spPr>
          <a:xfrm>
            <a:off x="53178" y="2714620"/>
            <a:ext cx="9221242" cy="193899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6000" b="1" dirty="0" smtClean="0"/>
              <a:t>Tales are a way to explain </a:t>
            </a:r>
          </a:p>
          <a:p>
            <a:r>
              <a:rPr lang="en-US" altLang="zh-CN" sz="6000" b="1" dirty="0" smtClean="0"/>
              <a:t>the formation of this world. </a:t>
            </a:r>
          </a:p>
        </p:txBody>
      </p:sp>
      <p:sp>
        <p:nvSpPr>
          <p:cNvPr id="6" name="右箭头 5">
            <a:hlinkClick r:id="rId3" action="ppaction://hlinksldjump"/>
          </p:cNvPr>
          <p:cNvSpPr/>
          <p:nvPr/>
        </p:nvSpPr>
        <p:spPr>
          <a:xfrm>
            <a:off x="8429652" y="5857892"/>
            <a:ext cx="50006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Part2. Indian Tales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印度1-100G912262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500042"/>
            <a:ext cx="5357850" cy="60877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History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Key Word: Religion(</a:t>
            </a:r>
            <a:r>
              <a:rPr lang="en-US" dirty="0" smtClean="0"/>
              <a:t>Brahmanism, Hinduism, Buddhism, Jainism and Sikhism)</a:t>
            </a:r>
          </a:p>
          <a:p>
            <a:r>
              <a:rPr lang="en-US" dirty="0" smtClean="0"/>
              <a:t>B.C.7C---B.C.6C began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396</Words>
  <PresentationFormat>全屏显示(4:3)</PresentationFormat>
  <Paragraphs>58</Paragraphs>
  <Slides>16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Office 主题</vt:lpstr>
      <vt:lpstr>Examples of World Literature: The tales of Mesopotamia and India</vt:lpstr>
      <vt:lpstr>Catalogue</vt:lpstr>
      <vt:lpstr>Tales of Mesopotamia</vt:lpstr>
      <vt:lpstr>Famous Work</vt:lpstr>
      <vt:lpstr>幻灯片 5</vt:lpstr>
      <vt:lpstr>Tear of Tiamat &amp; Euphrates and Tigris</vt:lpstr>
      <vt:lpstr>Part2. Indian Tales</vt:lpstr>
      <vt:lpstr>幻灯片 8</vt:lpstr>
      <vt:lpstr>History</vt:lpstr>
      <vt:lpstr>Main Gods</vt:lpstr>
      <vt:lpstr>幻灯片 11</vt:lpstr>
      <vt:lpstr>幻灯片 12</vt:lpstr>
      <vt:lpstr>Interesting Comparison</vt:lpstr>
      <vt:lpstr>Great Flood</vt:lpstr>
      <vt:lpstr>Geographic Effect</vt:lpstr>
      <vt:lpstr>~Thanks for your listening~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think</dc:creator>
  <cp:lastModifiedBy>think</cp:lastModifiedBy>
  <cp:revision>34</cp:revision>
  <dcterms:created xsi:type="dcterms:W3CDTF">2017-03-29T14:38:51Z</dcterms:created>
  <dcterms:modified xsi:type="dcterms:W3CDTF">2017-04-08T04:30:45Z</dcterms:modified>
</cp:coreProperties>
</file>