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9" r:id="rId1"/>
  </p:sldMasterIdLst>
  <p:notesMasterIdLst>
    <p:notesMasterId r:id="rId11"/>
  </p:notesMasterIdLst>
  <p:sldIdLst>
    <p:sldId id="367" r:id="rId2"/>
    <p:sldId id="368" r:id="rId3"/>
    <p:sldId id="370" r:id="rId4"/>
    <p:sldId id="371" r:id="rId5"/>
    <p:sldId id="373" r:id="rId6"/>
    <p:sldId id="387" r:id="rId7"/>
    <p:sldId id="376" r:id="rId8"/>
    <p:sldId id="388" r:id="rId9"/>
    <p:sldId id="385" r:id="rId10"/>
  </p:sldIdLst>
  <p:sldSz cx="12192000" cy="6858000"/>
  <p:notesSz cx="6858000" cy="9144000"/>
  <p:embeddedFontLst>
    <p:embeddedFont>
      <p:font typeface="汉仪君黑-45简" panose="02010600030101010101" charset="-12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方正舒体" panose="02010601030101010101" pitchFamily="2" charset="-122"/>
      <p:regular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>
          <p15:clr>
            <a:srgbClr val="A4A3A4"/>
          </p15:clr>
        </p15:guide>
        <p15:guide id="2" pos="38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59E"/>
    <a:srgbClr val="904E0E"/>
    <a:srgbClr val="F7F7F7"/>
    <a:srgbClr val="F5F5F5"/>
    <a:srgbClr val="935739"/>
    <a:srgbClr val="EFEFEF"/>
    <a:srgbClr val="FFFFFF"/>
    <a:srgbClr val="E6E6E6"/>
    <a:srgbClr val="F4F4F4"/>
    <a:srgbClr val="414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2" y="96"/>
      </p:cViewPr>
      <p:guideLst>
        <p:guide orient="horz" pos="2240"/>
        <p:guide pos="381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6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6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6" descr="1826169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86360"/>
            <a:ext cx="12192000" cy="6938010"/>
          </a:xfrm>
          <a:prstGeom prst="rect">
            <a:avLst/>
          </a:prstGeom>
        </p:spPr>
      </p:pic>
      <p:pic>
        <p:nvPicPr>
          <p:cNvPr id="2097153" name="图片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45395" y="0"/>
            <a:ext cx="2111375" cy="1868170"/>
          </a:xfrm>
          <a:prstGeom prst="rect">
            <a:avLst/>
          </a:prstGeom>
        </p:spPr>
      </p:pic>
      <p:pic>
        <p:nvPicPr>
          <p:cNvPr id="2097154" name="图片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79375" y="4822825"/>
            <a:ext cx="2442845" cy="2028825"/>
          </a:xfrm>
          <a:prstGeom prst="rect">
            <a:avLst/>
          </a:prstGeom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17" descr="1826169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86360"/>
            <a:ext cx="12192000" cy="6938010"/>
          </a:xfrm>
          <a:prstGeom prst="rect">
            <a:avLst/>
          </a:prstGeom>
        </p:spPr>
      </p:pic>
      <p:pic>
        <p:nvPicPr>
          <p:cNvPr id="2097156" name="图片 5" descr="FRAM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1705" y="183491"/>
            <a:ext cx="5544849" cy="5310530"/>
          </a:xfrm>
          <a:prstGeom prst="rect">
            <a:avLst/>
          </a:prstGeom>
        </p:spPr>
      </p:pic>
      <p:pic>
        <p:nvPicPr>
          <p:cNvPr id="2097157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820" y="0"/>
            <a:ext cx="3057525" cy="2705100"/>
          </a:xfrm>
          <a:prstGeom prst="rect">
            <a:avLst/>
          </a:prstGeom>
        </p:spPr>
      </p:pic>
      <p:pic>
        <p:nvPicPr>
          <p:cNvPr id="2097158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25" y="4152900"/>
            <a:ext cx="3257550" cy="2705100"/>
          </a:xfrm>
          <a:prstGeom prst="rect">
            <a:avLst/>
          </a:prstGeom>
        </p:spPr>
      </p:pic>
      <p:pic>
        <p:nvPicPr>
          <p:cNvPr id="2097159" name="图片 10" descr="background-1913525_19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04"/>
          <a:stretch>
            <a:fillRect/>
          </a:stretch>
        </p:blipFill>
        <p:spPr>
          <a:xfrm rot="1260000">
            <a:off x="2165599" y="656240"/>
            <a:ext cx="2435442" cy="3025830"/>
          </a:xfrm>
          <a:prstGeom prst="rect">
            <a:avLst/>
          </a:prstGeom>
        </p:spPr>
      </p:pic>
      <p:pic>
        <p:nvPicPr>
          <p:cNvPr id="2097160" name="图片 11" descr="Capa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0" flipV="1">
            <a:off x="5040273" y="2899016"/>
            <a:ext cx="2772411" cy="3627872"/>
          </a:xfrm>
          <a:prstGeom prst="rect">
            <a:avLst/>
          </a:prstGeom>
        </p:spPr>
      </p:pic>
      <p:pic>
        <p:nvPicPr>
          <p:cNvPr id="2097161" name="图片 12" descr="background-1913525_1920 copia 2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60000" flipH="1">
            <a:off x="7405173" y="2590039"/>
            <a:ext cx="1376657" cy="2360873"/>
          </a:xfrm>
          <a:prstGeom prst="rect">
            <a:avLst/>
          </a:prstGeom>
        </p:spPr>
      </p:pic>
      <p:sp>
        <p:nvSpPr>
          <p:cNvPr id="1048576" name="文本框 13"/>
          <p:cNvSpPr txBox="1"/>
          <p:nvPr/>
        </p:nvSpPr>
        <p:spPr>
          <a:xfrm>
            <a:off x="3834324" y="2046930"/>
            <a:ext cx="4741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414048"/>
                </a:solidFill>
                <a:latin typeface="汉仪君黑-45简" panose="020B0604020202020204" charset="-122"/>
                <a:ea typeface="汉仪君黑-45简" panose="020B0604020202020204" charset="-122"/>
              </a:rPr>
              <a:t>Chinese Classical Fairy Tales</a:t>
            </a:r>
            <a:endParaRPr lang="zh-CN" altLang="zh-CN" sz="4400" b="1" dirty="0">
              <a:solidFill>
                <a:srgbClr val="414048"/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1048578" name="文本框 15"/>
          <p:cNvSpPr txBox="1"/>
          <p:nvPr/>
        </p:nvSpPr>
        <p:spPr>
          <a:xfrm>
            <a:off x="4973460" y="3718430"/>
            <a:ext cx="3234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rgbClr val="414048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rPr>
              <a:t>——by: Deng Lulu——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8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8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8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76" grpId="0"/>
      <p:bldP spid="10485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16"/>
          <p:cNvGrpSpPr/>
          <p:nvPr/>
        </p:nvGrpSpPr>
        <p:grpSpPr>
          <a:xfrm>
            <a:off x="545908" y="1523566"/>
            <a:ext cx="4051259" cy="3459496"/>
            <a:chOff x="768" y="2207"/>
            <a:chExt cx="6344" cy="5410"/>
          </a:xfrm>
        </p:grpSpPr>
        <p:pic>
          <p:nvPicPr>
            <p:cNvPr id="2097162" name="图片 5" descr="FRAME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63" y="2207"/>
              <a:ext cx="5649" cy="5410"/>
            </a:xfrm>
            <a:prstGeom prst="rect">
              <a:avLst/>
            </a:prstGeom>
          </p:spPr>
        </p:pic>
        <p:pic>
          <p:nvPicPr>
            <p:cNvPr id="2097163" name="图片 10" descr="background-1913525_192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500000">
              <a:off x="768" y="2836"/>
              <a:ext cx="1618" cy="2036"/>
            </a:xfrm>
            <a:prstGeom prst="rect">
              <a:avLst/>
            </a:prstGeom>
          </p:spPr>
        </p:pic>
        <p:sp>
          <p:nvSpPr>
            <p:cNvPr id="1048580" name="文本框 2"/>
            <p:cNvSpPr txBox="1"/>
            <p:nvPr/>
          </p:nvSpPr>
          <p:spPr>
            <a:xfrm rot="16200000">
              <a:off x="4245" y="2897"/>
              <a:ext cx="926" cy="40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3200" b="1" dirty="0">
                  <a:solidFill>
                    <a:srgbClr val="935739"/>
                  </a:solidFill>
                  <a:latin typeface="汉仪君黑-45简" panose="020B0604020202020204" charset="-122"/>
                  <a:ea typeface="汉仪君黑-45简" panose="020B0604020202020204" charset="-122"/>
                </a:rPr>
                <a:t>CONTENTS</a:t>
              </a:r>
            </a:p>
          </p:txBody>
        </p:sp>
      </p:grpSp>
      <p:grpSp>
        <p:nvGrpSpPr>
          <p:cNvPr id="29" name="组合 22"/>
          <p:cNvGrpSpPr/>
          <p:nvPr/>
        </p:nvGrpSpPr>
        <p:grpSpPr>
          <a:xfrm>
            <a:off x="5133456" y="1522663"/>
            <a:ext cx="5239385" cy="706755"/>
            <a:chOff x="9504" y="1885"/>
            <a:chExt cx="8251" cy="1113"/>
          </a:xfrm>
        </p:grpSpPr>
        <p:sp>
          <p:nvSpPr>
            <p:cNvPr id="1048581" name="文本框 4"/>
            <p:cNvSpPr txBox="1"/>
            <p:nvPr/>
          </p:nvSpPr>
          <p:spPr>
            <a:xfrm>
              <a:off x="9504" y="1885"/>
              <a:ext cx="5751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4000" b="1">
                  <a:solidFill>
                    <a:srgbClr val="414048"/>
                  </a:solidFill>
                  <a:latin typeface="汉仪君黑-45简" panose="020B0604020202020204" charset="-122"/>
                  <a:ea typeface="汉仪君黑-45简" panose="020B0604020202020204" charset="-122"/>
                </a:rPr>
                <a:t>01</a:t>
              </a:r>
            </a:p>
          </p:txBody>
        </p:sp>
        <p:sp>
          <p:nvSpPr>
            <p:cNvPr id="1048582" name="文本框 17"/>
            <p:cNvSpPr txBox="1"/>
            <p:nvPr/>
          </p:nvSpPr>
          <p:spPr>
            <a:xfrm>
              <a:off x="11289" y="2091"/>
              <a:ext cx="6466" cy="82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414048"/>
                  </a:solidFill>
                  <a:latin typeface="汉仪君黑-45简" panose="020B0604020202020204" charset="-122"/>
                  <a:ea typeface="汉仪君黑-45简" panose="020B0604020202020204" charset="-122"/>
                  <a:sym typeface="+mn-ea"/>
                </a:rPr>
                <a:t>The Origin of Fairy Tales</a:t>
              </a:r>
              <a:endParaRPr lang="zh-CN" altLang="en-US" sz="2800" b="1" dirty="0">
                <a:solidFill>
                  <a:srgbClr val="414048"/>
                </a:solidFill>
                <a:latin typeface="汉仪君黑-45简" panose="020B0604020202020204" charset="-122"/>
                <a:ea typeface="汉仪君黑-45简" panose="020B0604020202020204" charset="-122"/>
                <a:sym typeface="+mn-ea"/>
              </a:endParaRPr>
            </a:p>
          </p:txBody>
        </p:sp>
      </p:grpSp>
      <p:grpSp>
        <p:nvGrpSpPr>
          <p:cNvPr id="30" name="组合 23"/>
          <p:cNvGrpSpPr/>
          <p:nvPr/>
        </p:nvGrpSpPr>
        <p:grpSpPr>
          <a:xfrm>
            <a:off x="5133456" y="4276307"/>
            <a:ext cx="6213475" cy="706755"/>
            <a:chOff x="9504" y="3244"/>
            <a:chExt cx="9785" cy="1113"/>
          </a:xfrm>
        </p:grpSpPr>
        <p:sp>
          <p:nvSpPr>
            <p:cNvPr id="1048583" name="文本框 6"/>
            <p:cNvSpPr txBox="1"/>
            <p:nvPr/>
          </p:nvSpPr>
          <p:spPr>
            <a:xfrm>
              <a:off x="9504" y="3244"/>
              <a:ext cx="503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4000" b="1" dirty="0">
                  <a:solidFill>
                    <a:srgbClr val="414048"/>
                  </a:solidFill>
                  <a:latin typeface="汉仪君黑-45简" panose="020B0604020202020204" charset="-122"/>
                  <a:ea typeface="汉仪君黑-45简" panose="020B0604020202020204" charset="-122"/>
                </a:rPr>
                <a:t>03</a:t>
              </a:r>
            </a:p>
          </p:txBody>
        </p:sp>
        <p:sp>
          <p:nvSpPr>
            <p:cNvPr id="1048584" name="文本框 18"/>
            <p:cNvSpPr txBox="1"/>
            <p:nvPr/>
          </p:nvSpPr>
          <p:spPr>
            <a:xfrm>
              <a:off x="11289" y="3394"/>
              <a:ext cx="8000" cy="82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800" b="1" dirty="0">
                  <a:solidFill>
                    <a:srgbClr val="414048"/>
                  </a:solidFill>
                  <a:latin typeface="汉仪君黑-45简" panose="020B0604020202020204" charset="-122"/>
                  <a:ea typeface="汉仪君黑-45简" panose="020B0604020202020204" charset="-122"/>
                  <a:sym typeface="+mn-ea"/>
                </a:rPr>
                <a:t>Chinese Traditional Fairy Tales</a:t>
              </a:r>
              <a:endParaRPr lang="zh-CN" altLang="en-US" sz="2800" b="1" dirty="0">
                <a:solidFill>
                  <a:srgbClr val="414048"/>
                </a:solidFill>
                <a:latin typeface="汉仪君黑-45简" panose="020B0604020202020204" charset="-122"/>
                <a:ea typeface="汉仪君黑-45简" panose="020B0604020202020204" charset="-122"/>
                <a:sym typeface="+mn-ea"/>
              </a:endParaRPr>
            </a:p>
          </p:txBody>
        </p:sp>
      </p:grpSp>
      <p:grpSp>
        <p:nvGrpSpPr>
          <p:cNvPr id="31" name="组合 24"/>
          <p:cNvGrpSpPr/>
          <p:nvPr/>
        </p:nvGrpSpPr>
        <p:grpSpPr>
          <a:xfrm>
            <a:off x="5133456" y="2899616"/>
            <a:ext cx="6564630" cy="706755"/>
            <a:chOff x="9504" y="4603"/>
            <a:chExt cx="10338" cy="1113"/>
          </a:xfrm>
        </p:grpSpPr>
        <p:sp>
          <p:nvSpPr>
            <p:cNvPr id="1048585" name="文本框 9"/>
            <p:cNvSpPr txBox="1"/>
            <p:nvPr/>
          </p:nvSpPr>
          <p:spPr>
            <a:xfrm>
              <a:off x="9504" y="4603"/>
              <a:ext cx="6014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4000" b="1" dirty="0">
                  <a:solidFill>
                    <a:srgbClr val="414048"/>
                  </a:solidFill>
                  <a:latin typeface="汉仪君黑-45简" panose="020B0604020202020204" charset="-122"/>
                  <a:ea typeface="汉仪君黑-45简" panose="020B0604020202020204" charset="-122"/>
                </a:rPr>
                <a:t>02</a:t>
              </a:r>
            </a:p>
          </p:txBody>
        </p:sp>
        <p:sp>
          <p:nvSpPr>
            <p:cNvPr id="1048586" name="文本框 19"/>
            <p:cNvSpPr txBox="1"/>
            <p:nvPr/>
          </p:nvSpPr>
          <p:spPr>
            <a:xfrm>
              <a:off x="11337" y="4721"/>
              <a:ext cx="8505" cy="82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414048"/>
                  </a:solidFill>
                  <a:latin typeface="汉仪君黑-45简" panose="020B0604020202020204" charset="-122"/>
                  <a:ea typeface="汉仪君黑-45简" panose="020B0604020202020204" charset="-122"/>
                  <a:sym typeface="+mn-ea"/>
                </a:rPr>
                <a:t>The characteristics of Fairy Tales</a:t>
              </a:r>
              <a:endParaRPr lang="zh-CN" altLang="en-US" sz="2800" b="1" dirty="0">
                <a:solidFill>
                  <a:srgbClr val="414048"/>
                </a:solidFill>
                <a:latin typeface="汉仪君黑-45简" panose="020B0604020202020204" charset="-122"/>
                <a:ea typeface="汉仪君黑-45简" panose="020B0604020202020204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图片 3" descr="Cap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220000">
            <a:off x="4543764" y="1757328"/>
            <a:ext cx="2651760" cy="4121150"/>
          </a:xfrm>
          <a:prstGeom prst="rect">
            <a:avLst/>
          </a:prstGeom>
        </p:spPr>
      </p:pic>
      <p:sp>
        <p:nvSpPr>
          <p:cNvPr id="1048596" name="文本框 4"/>
          <p:cNvSpPr txBox="1"/>
          <p:nvPr/>
        </p:nvSpPr>
        <p:spPr>
          <a:xfrm>
            <a:off x="2392056" y="2436116"/>
            <a:ext cx="670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14048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rPr>
              <a:t>01 The Origin of Fairy Tales </a:t>
            </a:r>
            <a:endParaRPr lang="zh-CN" altLang="en-US" sz="3600" b="1" dirty="0">
              <a:solidFill>
                <a:srgbClr val="414048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21"/>
          <p:cNvGrpSpPr/>
          <p:nvPr/>
        </p:nvGrpSpPr>
        <p:grpSpPr>
          <a:xfrm>
            <a:off x="1442908" y="184558"/>
            <a:ext cx="9000153" cy="6123963"/>
            <a:chOff x="11817" y="2538"/>
            <a:chExt cx="2869" cy="7583"/>
          </a:xfrm>
        </p:grpSpPr>
        <p:sp>
          <p:nvSpPr>
            <p:cNvPr id="1048603" name="缺角矩形 3"/>
            <p:cNvSpPr/>
            <p:nvPr/>
          </p:nvSpPr>
          <p:spPr>
            <a:xfrm>
              <a:off x="11817" y="3019"/>
              <a:ext cx="2849" cy="6722"/>
            </a:xfrm>
            <a:prstGeom prst="plaque">
              <a:avLst>
                <a:gd name="adj" fmla="val 7522"/>
              </a:avLst>
            </a:prstGeom>
            <a:noFill/>
            <a:ln>
              <a:solidFill>
                <a:srgbClr val="9357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汉仪君黑-45简" panose="020B0604020202020204" charset="-122"/>
                <a:ea typeface="汉仪君黑-45简" panose="020B0604020202020204" charset="-122"/>
              </a:endParaRPr>
            </a:p>
          </p:txBody>
        </p:sp>
        <p:sp>
          <p:nvSpPr>
            <p:cNvPr id="1048604" name="椭圆 6"/>
            <p:cNvSpPr/>
            <p:nvPr/>
          </p:nvSpPr>
          <p:spPr>
            <a:xfrm>
              <a:off x="12443" y="2538"/>
              <a:ext cx="1522" cy="1291"/>
            </a:xfrm>
            <a:prstGeom prst="ellipse">
              <a:avLst/>
            </a:prstGeom>
            <a:solidFill>
              <a:srgbClr val="F4F4F4"/>
            </a:solidFill>
            <a:ln>
              <a:solidFill>
                <a:srgbClr val="9357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汉仪君黑-45简" panose="020B0604020202020204" charset="-122"/>
                <a:ea typeface="汉仪君黑-45简" panose="020B0604020202020204" charset="-122"/>
              </a:endParaRPr>
            </a:p>
          </p:txBody>
        </p:sp>
        <p:sp>
          <p:nvSpPr>
            <p:cNvPr id="1048605" name="文本框 9"/>
            <p:cNvSpPr txBox="1"/>
            <p:nvPr/>
          </p:nvSpPr>
          <p:spPr>
            <a:xfrm>
              <a:off x="12174" y="2751"/>
              <a:ext cx="19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rgbClr val="414048"/>
                </a:solidFill>
                <a:latin typeface="汉仪君黑-45简" panose="020B0604020202020204" charset="-122"/>
                <a:ea typeface="汉仪君黑-45简" panose="020B0604020202020204" charset="-122"/>
              </a:endParaRPr>
            </a:p>
          </p:txBody>
        </p:sp>
        <p:pic>
          <p:nvPicPr>
            <p:cNvPr id="2097168" name="图片 13" descr="花 (1)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30" y="8353"/>
              <a:ext cx="556" cy="1768"/>
            </a:xfrm>
            <a:prstGeom prst="rect">
              <a:avLst/>
            </a:prstGeom>
          </p:spPr>
        </p:pic>
      </p:grpSp>
      <p:sp>
        <p:nvSpPr>
          <p:cNvPr id="1048606" name="文本框 14"/>
          <p:cNvSpPr txBox="1"/>
          <p:nvPr/>
        </p:nvSpPr>
        <p:spPr>
          <a:xfrm>
            <a:off x="4785196" y="356575"/>
            <a:ext cx="17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414048"/>
                </a:solidFill>
                <a:latin typeface="汉仪君黑-45简" panose="020B0604020202020204" charset="-122"/>
                <a:ea typeface="汉仪君黑-45简" panose="020B0604020202020204" charset="-122"/>
              </a:rPr>
              <a:t>01 </a:t>
            </a:r>
            <a:r>
              <a:rPr lang="en-US" altLang="zh-CN" sz="2400" b="1" dirty="0">
                <a:solidFill>
                  <a:srgbClr val="414048"/>
                </a:solidFill>
                <a:latin typeface="汉仪君黑-45简" panose="020B0604020202020204" charset="-122"/>
                <a:ea typeface="汉仪君黑-45简" panose="020B0604020202020204" charset="-122"/>
              </a:rPr>
              <a:t>Origin</a:t>
            </a:r>
            <a:endParaRPr lang="zh-CN" altLang="en-US" sz="2400" b="1" dirty="0">
              <a:solidFill>
                <a:srgbClr val="414048"/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8C31999-03E4-44F7-83D7-95A982D4A47E}"/>
              </a:ext>
            </a:extLst>
          </p:cNvPr>
          <p:cNvSpPr txBox="1"/>
          <p:nvPr/>
        </p:nvSpPr>
        <p:spPr>
          <a:xfrm>
            <a:off x="2035634" y="1339768"/>
            <a:ext cx="775195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Fairy tales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originate from oral folk literature, evolving from myths and legends. The fairy tale is a product of the development of oral folklore, an ancient literary style,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 in a state of symbiosis with myths and legends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Originally part of traditional oral folklore, fairy tales were often told dramatically and passed down from generation to generation by word of mouth.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history of fairy tales is therefore difficult to ascertain.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particular, stories told by early illiterate storytellers often have no written record for future generations to refer to.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'fairy tale' is thought to have been first coined by the French writer Ms. d'Aulnoy. In 1909, the literary scholar Sun Yuxiu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（孙毓修）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compiled a series of books called Fairy Tales.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was the first time the term 'fairy tale' had ever appeared in China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it was also the first time that 'fairy tale' had risen to prominence as a genre meaning.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图片 3" descr="Cap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220000">
            <a:off x="4350816" y="1765719"/>
            <a:ext cx="2651760" cy="4121150"/>
          </a:xfrm>
          <a:prstGeom prst="rect">
            <a:avLst/>
          </a:prstGeom>
        </p:spPr>
      </p:pic>
      <p:sp>
        <p:nvSpPr>
          <p:cNvPr id="4" name="文本框 4">
            <a:extLst>
              <a:ext uri="{FF2B5EF4-FFF2-40B4-BE49-F238E27FC236}">
                <a16:creationId xmlns:a16="http://schemas.microsoft.com/office/drawing/2014/main" id="{359B82C4-129E-4642-B79D-C59A35AFB0F4}"/>
              </a:ext>
            </a:extLst>
          </p:cNvPr>
          <p:cNvSpPr txBox="1"/>
          <p:nvPr/>
        </p:nvSpPr>
        <p:spPr>
          <a:xfrm>
            <a:off x="2153771" y="2503228"/>
            <a:ext cx="7884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14048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rPr>
              <a:t>02 The Characteristics of Fairy Tales </a:t>
            </a:r>
            <a:endParaRPr lang="zh-CN" altLang="en-US" sz="3600" b="1" dirty="0">
              <a:solidFill>
                <a:srgbClr val="414048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21"/>
          <p:cNvGrpSpPr/>
          <p:nvPr/>
        </p:nvGrpSpPr>
        <p:grpSpPr>
          <a:xfrm>
            <a:off x="1442908" y="184558"/>
            <a:ext cx="9000153" cy="6123963"/>
            <a:chOff x="11817" y="2538"/>
            <a:chExt cx="2869" cy="7583"/>
          </a:xfrm>
        </p:grpSpPr>
        <p:sp>
          <p:nvSpPr>
            <p:cNvPr id="1048603" name="缺角矩形 3"/>
            <p:cNvSpPr/>
            <p:nvPr/>
          </p:nvSpPr>
          <p:spPr>
            <a:xfrm>
              <a:off x="11817" y="3019"/>
              <a:ext cx="2849" cy="6722"/>
            </a:xfrm>
            <a:prstGeom prst="plaque">
              <a:avLst>
                <a:gd name="adj" fmla="val 7522"/>
              </a:avLst>
            </a:prstGeom>
            <a:noFill/>
            <a:ln>
              <a:solidFill>
                <a:srgbClr val="9357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汉仪君黑-45简" panose="020B0604020202020204" charset="-122"/>
                <a:ea typeface="汉仪君黑-45简" panose="020B0604020202020204" charset="-122"/>
              </a:endParaRPr>
            </a:p>
          </p:txBody>
        </p:sp>
        <p:sp>
          <p:nvSpPr>
            <p:cNvPr id="1048604" name="椭圆 6"/>
            <p:cNvSpPr/>
            <p:nvPr/>
          </p:nvSpPr>
          <p:spPr>
            <a:xfrm>
              <a:off x="12443" y="2538"/>
              <a:ext cx="1522" cy="1291"/>
            </a:xfrm>
            <a:prstGeom prst="ellipse">
              <a:avLst/>
            </a:prstGeom>
            <a:solidFill>
              <a:srgbClr val="F4F4F4"/>
            </a:solidFill>
            <a:ln>
              <a:solidFill>
                <a:srgbClr val="9357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汉仪君黑-45简" panose="020B0604020202020204" charset="-122"/>
                <a:ea typeface="汉仪君黑-45简" panose="020B0604020202020204" charset="-122"/>
              </a:endParaRPr>
            </a:p>
          </p:txBody>
        </p:sp>
        <p:sp>
          <p:nvSpPr>
            <p:cNvPr id="1048605" name="文本框 9"/>
            <p:cNvSpPr txBox="1"/>
            <p:nvPr/>
          </p:nvSpPr>
          <p:spPr>
            <a:xfrm>
              <a:off x="12174" y="2751"/>
              <a:ext cx="19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rgbClr val="414048"/>
                </a:solidFill>
                <a:latin typeface="汉仪君黑-45简" panose="020B0604020202020204" charset="-122"/>
                <a:ea typeface="汉仪君黑-45简" panose="020B0604020202020204" charset="-122"/>
              </a:endParaRPr>
            </a:p>
          </p:txBody>
        </p:sp>
        <p:pic>
          <p:nvPicPr>
            <p:cNvPr id="2097168" name="图片 13" descr="花 (1)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30" y="8353"/>
              <a:ext cx="556" cy="1768"/>
            </a:xfrm>
            <a:prstGeom prst="rect">
              <a:avLst/>
            </a:prstGeom>
          </p:spPr>
        </p:pic>
      </p:grpSp>
      <p:sp>
        <p:nvSpPr>
          <p:cNvPr id="1048606" name="文本框 14"/>
          <p:cNvSpPr txBox="1"/>
          <p:nvPr/>
        </p:nvSpPr>
        <p:spPr>
          <a:xfrm>
            <a:off x="4242512" y="382692"/>
            <a:ext cx="349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414048"/>
                </a:solidFill>
                <a:latin typeface="汉仪君黑-45简" panose="020B0604020202020204" charset="-122"/>
                <a:ea typeface="汉仪君黑-45简" panose="020B0604020202020204" charset="-122"/>
              </a:rPr>
              <a:t>02 </a:t>
            </a:r>
            <a:r>
              <a:rPr lang="en-US" altLang="zh-CN" sz="2400" b="1" dirty="0">
                <a:solidFill>
                  <a:srgbClr val="414048"/>
                </a:solidFill>
                <a:latin typeface="汉仪君黑-45简" panose="020B0604020202020204" charset="-122"/>
                <a:ea typeface="汉仪君黑-45简" panose="020B0604020202020204" charset="-122"/>
              </a:rPr>
              <a:t>Characteristics</a:t>
            </a:r>
            <a:endParaRPr lang="zh-CN" altLang="en-US" sz="2400" b="1" dirty="0">
              <a:solidFill>
                <a:srgbClr val="414048"/>
              </a:solidFill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8C31999-03E4-44F7-83D7-95A982D4A47E}"/>
              </a:ext>
            </a:extLst>
          </p:cNvPr>
          <p:cNvSpPr txBox="1"/>
          <p:nvPr/>
        </p:nvSpPr>
        <p:spPr>
          <a:xfrm>
            <a:off x="2840453" y="1510167"/>
            <a:ext cx="63015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of rich imagination, fantasy and exaggeration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vivid language and strange twists and turns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anthropomorphism to give life to flora and fauna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箭头: 下 2">
            <a:extLst>
              <a:ext uri="{FF2B5EF4-FFF2-40B4-BE49-F238E27FC236}">
                <a16:creationId xmlns:a16="http://schemas.microsoft.com/office/drawing/2014/main" id="{4337013E-9C9A-4DEE-B589-158002CF0E66}"/>
              </a:ext>
            </a:extLst>
          </p:cNvPr>
          <p:cNvSpPr/>
          <p:nvPr/>
        </p:nvSpPr>
        <p:spPr>
          <a:xfrm>
            <a:off x="5578679" y="3756936"/>
            <a:ext cx="125835" cy="70600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rgbClr val="904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D590F87-7251-4494-9A6A-99415DFB5D2B}"/>
              </a:ext>
            </a:extLst>
          </p:cNvPr>
          <p:cNvSpPr txBox="1"/>
          <p:nvPr/>
        </p:nvSpPr>
        <p:spPr>
          <a:xfrm>
            <a:off x="3363716" y="4653260"/>
            <a:ext cx="4600143" cy="923330"/>
          </a:xfrm>
          <a:prstGeom prst="rect">
            <a:avLst/>
          </a:prstGeom>
          <a:solidFill>
            <a:srgbClr val="CDB59E"/>
          </a:solidFill>
          <a:ln>
            <a:solidFill>
              <a:srgbClr val="904E0E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easy for children to read and understand</a:t>
            </a:r>
          </a:p>
          <a:p>
            <a:endParaRPr lang="en-US" altLang="zh-CN" dirty="0"/>
          </a:p>
          <a:p>
            <a:r>
              <a:rPr lang="en-US" altLang="zh-CN" dirty="0"/>
              <a:t>give children inspirations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18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图片 3" descr="Cap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220000">
            <a:off x="4426316" y="1706996"/>
            <a:ext cx="2651760" cy="4121150"/>
          </a:xfrm>
          <a:prstGeom prst="rect">
            <a:avLst/>
          </a:prstGeom>
        </p:spPr>
      </p:pic>
      <p:sp>
        <p:nvSpPr>
          <p:cNvPr id="4" name="文本框 4">
            <a:extLst>
              <a:ext uri="{FF2B5EF4-FFF2-40B4-BE49-F238E27FC236}">
                <a16:creationId xmlns:a16="http://schemas.microsoft.com/office/drawing/2014/main" id="{468ACF56-9D21-46A6-8A1F-0F44F97FCA59}"/>
              </a:ext>
            </a:extLst>
          </p:cNvPr>
          <p:cNvSpPr txBox="1"/>
          <p:nvPr/>
        </p:nvSpPr>
        <p:spPr>
          <a:xfrm>
            <a:off x="2140387" y="2469672"/>
            <a:ext cx="707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14048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rPr>
              <a:t>03 Chinese Classical Fairy Tales</a:t>
            </a:r>
            <a:endParaRPr lang="zh-CN" altLang="en-US" sz="3600" b="1" dirty="0">
              <a:solidFill>
                <a:srgbClr val="414048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8C31999-03E4-44F7-83D7-95A982D4A47E}"/>
              </a:ext>
            </a:extLst>
          </p:cNvPr>
          <p:cNvSpPr txBox="1"/>
          <p:nvPr/>
        </p:nvSpPr>
        <p:spPr>
          <a:xfrm>
            <a:off x="2208835" y="2635654"/>
            <a:ext cx="258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Jingei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Tries to Fill the Sea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04B1B5-4B09-4484-8E82-CCC0350DB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715" y="767534"/>
            <a:ext cx="2659127" cy="171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B041D42-7A59-4076-94FC-5C51BE167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365" y="722678"/>
            <a:ext cx="2771804" cy="171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675128F-2327-4C95-9B11-1390C862F9D3}"/>
              </a:ext>
            </a:extLst>
          </p:cNvPr>
          <p:cNvSpPr txBox="1"/>
          <p:nvPr/>
        </p:nvSpPr>
        <p:spPr>
          <a:xfrm>
            <a:off x="6749284" y="2635654"/>
            <a:ext cx="258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Gun-Yu heals water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25792E3-AF86-436B-81A9-8531B897A8F8}"/>
              </a:ext>
            </a:extLst>
          </p:cNvPr>
          <p:cNvSpPr txBox="1"/>
          <p:nvPr/>
        </p:nvSpPr>
        <p:spPr>
          <a:xfrm>
            <a:off x="2045695" y="5414373"/>
            <a:ext cx="284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Monkey Gets the Moon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0BBC9EE-B67B-4025-A447-D7C92EF9372D}"/>
              </a:ext>
            </a:extLst>
          </p:cNvPr>
          <p:cNvSpPr txBox="1"/>
          <p:nvPr/>
        </p:nvSpPr>
        <p:spPr>
          <a:xfrm>
            <a:off x="6749284" y="5414373"/>
            <a:ext cx="241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Avanti and the Emperor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85D1307-5120-495F-BE59-E48DD63FD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1265" y="3435448"/>
            <a:ext cx="2844921" cy="182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EC9170E-E2DC-4E1C-A2F2-0ABB13483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593" y="3239098"/>
            <a:ext cx="2659127" cy="194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83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图片 1" descr="FRAM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1705" y="658495"/>
            <a:ext cx="5048885" cy="4835525"/>
          </a:xfrm>
          <a:prstGeom prst="rect">
            <a:avLst/>
          </a:prstGeom>
        </p:spPr>
      </p:pic>
      <p:pic>
        <p:nvPicPr>
          <p:cNvPr id="2097192" name="图片 2" descr="Capa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0" flipV="1">
            <a:off x="4909185" y="3213735"/>
            <a:ext cx="2358390" cy="3086100"/>
          </a:xfrm>
          <a:prstGeom prst="rect">
            <a:avLst/>
          </a:prstGeom>
        </p:spPr>
      </p:pic>
      <p:pic>
        <p:nvPicPr>
          <p:cNvPr id="2097193" name="图片 3" descr="background-1913525_1920 copia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60000" flipH="1">
            <a:off x="7442835" y="3043555"/>
            <a:ext cx="1122680" cy="1925320"/>
          </a:xfrm>
          <a:prstGeom prst="rect">
            <a:avLst/>
          </a:prstGeom>
        </p:spPr>
      </p:pic>
      <p:sp>
        <p:nvSpPr>
          <p:cNvPr id="1048736" name="文本框 4"/>
          <p:cNvSpPr txBox="1"/>
          <p:nvPr/>
        </p:nvSpPr>
        <p:spPr>
          <a:xfrm>
            <a:off x="4162462" y="2518410"/>
            <a:ext cx="3744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414048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Thank you</a:t>
            </a:r>
            <a:r>
              <a:rPr lang="zh-CN" altLang="zh-CN" sz="5400" dirty="0">
                <a:solidFill>
                  <a:srgbClr val="414048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！</a:t>
            </a:r>
            <a:endParaRPr lang="en-US" altLang="zh-CN" sz="5400" dirty="0">
              <a:solidFill>
                <a:srgbClr val="414048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282</Words>
  <Application>Microsoft Office PowerPoint</Application>
  <PresentationFormat>宽屏</PresentationFormat>
  <Paragraphs>32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方正舒体</vt:lpstr>
      <vt:lpstr>Times New Roman</vt:lpstr>
      <vt:lpstr>汉仪君黑-45简</vt:lpstr>
      <vt:lpstr>宋体</vt:lpstr>
      <vt:lpstr>Calibri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ELS-AN00</dc:creator>
  <cp:lastModifiedBy>邓 鲁露</cp:lastModifiedBy>
  <cp:revision>4</cp:revision>
  <dcterms:created xsi:type="dcterms:W3CDTF">2019-06-18T10:08:00Z</dcterms:created>
  <dcterms:modified xsi:type="dcterms:W3CDTF">2022-04-10T18:18:23Z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3028e4e3c0df4c38b4f64670bff094e9</vt:lpwstr>
  </property>
  <property fmtid="{D5CDD505-2E9C-101B-9397-08002B2CF9AE}" pid="4" name="KSOTemplateUUID">
    <vt:lpwstr>v1.0_mb_c+nx3J4An2GPDAtLRTRhsw==</vt:lpwstr>
  </property>
</Properties>
</file>