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yellow_elegant_fresh_wedding_vplus_standard_en_20240320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yellow_elegant_fresh_wedding_vplus_standard_en_20240320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yellow_elegant_fresh_wedding_vplus_standard_en_20240320/Session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yellow_elegant_fresh_wedding_vplus_standard_en_20240320/Content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yellow_elegant_fresh_wedding_vplus_standard_en_20240320/End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hyperlink" Target="https://www.bilibili.com/video/BV1SpWfevEvy/&#13;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hyperlink" Target="https://tv.cctv.com/2022/02/16/VIDEMVfaa05i0BrWSzxIM2Fs220216.s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81288" y="1419225"/>
            <a:ext cx="3930015" cy="13477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85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Presentation: Chinese Rice Balls (Tangyuan)</a:t>
            </a:r>
            <a:endParaRPr lang="en-US" sz="2485" dirty="0"/>
          </a:p>
        </p:txBody>
      </p:sp>
      <p:sp>
        <p:nvSpPr>
          <p:cNvPr id="3" name="Text 1"/>
          <p:cNvSpPr/>
          <p:nvPr/>
        </p:nvSpPr>
        <p:spPr>
          <a:xfrm>
            <a:off x="3600450" y="3795713"/>
            <a:ext cx="1943100" cy="2762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A57C0B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Su Yi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3600450" y="4043363"/>
            <a:ext cx="1943100" cy="2762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Ingredients and Fillings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Basic Ingredients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is made with glutinous rice flour, water, and fillings such as black sesame, peanuts, and red beans.</a:t>
            </a:r>
            <a:endParaRPr lang="en-US" sz="168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Preparation Steps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Detail the process of kneading the dough, filling, shaping, and boiling the tangyuan, showcasing the traditional craftsmanship and significance.</a:t>
            </a:r>
            <a:endParaRPr lang="en-US" sz="168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  <a:hlinkClick r:id="rId1" tooltip="" action="ppaction://hlinkfile"/>
              </a:rPr>
              <a:t>https://www.bilibili.com/video/BV1SpWfevEvy/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133475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03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967038" y="2190750"/>
            <a:ext cx="3139440" cy="21669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Legends and Stories of Tangyuan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9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Legends and Stories of Tangyuan</a:t>
            </a:r>
            <a:endParaRPr lang="en-US" sz="259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Historical Legends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Tales Behind the Dish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Historical Legends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19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Legend of Yuanxiao</a:t>
            </a: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A story from the Han Dynasty about a palace maiden named Yuanxiao, whose longing for home gave rise to the tradition of tangyuan as a symbol of reunion.</a:t>
            </a:r>
            <a:endParaRPr lang="en-US" sz="119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19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Tang Dynasty Lantern Festival Legend</a:t>
            </a: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The custom of enjoying lanterns and eating tangyuan during the Lantern Festival symbolizes harmony and reunion.</a:t>
            </a:r>
            <a:endParaRPr lang="en-US" sz="119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19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Ming Dynasty Love Legend</a:t>
            </a: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symbolizes the fulfillment of love, conveying a message of enduring affection.</a:t>
            </a:r>
            <a:endParaRPr lang="en-US" sz="119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19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Legend of Blessing and Protection</a:t>
            </a: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Consuming tangyuan symbolizes the wish for safety and well-being.</a:t>
            </a:r>
            <a:endParaRPr lang="en-US" sz="119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19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  <a:hlinkClick r:id="rId1" tooltip="" action="ppaction://hlinkfile"/>
              </a:rPr>
              <a:t>https://tv.cctv.com/2022/02/16/VIDEMVfaa05i0BrWSzxIM2Fs220216.shtml</a:t>
            </a:r>
            <a:endParaRPr lang="en-US" sz="1190" dirty="0">
              <a:solidFill>
                <a:srgbClr val="000000"/>
              </a:solidFill>
              <a:latin typeface="Noto Serif SC" pitchFamily="34" charset="0"/>
              <a:ea typeface="Noto Serif SC" pitchFamily="34" charset="-122"/>
              <a:cs typeface="Noto Serif SC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133475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04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967038" y="2190750"/>
            <a:ext cx="3139440" cy="21669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Regional Variations of Tangyuan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Regional Variations of Tangyuan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Regional Flavors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in Different Parts of China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Regional Flavors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Sweet South, Savory North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Southern regions prefer sweet tangyuan, while northern regions favor savory versions, highlighting regional differences in taste.</a:t>
            </a:r>
            <a:endParaRPr lang="en-US" sz="168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Diverse Filling and Broth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Various fillings and soup bases used in different regions enrich the flavors of tangyuan, reflecting the diversity of traditional Chinese cuisine.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133475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05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967038" y="2190750"/>
            <a:ext cx="3139440" cy="21669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975" b="1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Modern Innovations and Traditions</a:t>
            </a:r>
            <a:endParaRPr lang="en-US" sz="297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38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Modern Innovations and Traditions</a:t>
            </a:r>
            <a:endParaRPr lang="en-US" sz="238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Innovative Tastes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New Flavors of Tangyuan</a:t>
            </a:r>
            <a:endParaRPr lang="en-US" sz="168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Cultural Heritage and Development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in Chinese Culture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Innovative Tastes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New Flavors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Introducing new tastes such as fruits and chocolate to cater to modern palates.</a:t>
            </a:r>
            <a:endParaRPr lang="en-US" sz="168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Balancing Tradition and Modernity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continues to be a cherished festival food in modern life, preserving traditional values while innovating to sustain cultural transmission.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14613" y="504825"/>
            <a:ext cx="5162550" cy="828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CONTENTS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614613" y="1423988"/>
            <a:ext cx="4133850" cy="3219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Symbolism of Tangyuan</a:t>
            </a:r>
            <a:endParaRPr lang="en-US" sz="175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Making Tangyuan</a:t>
            </a:r>
            <a:endParaRPr lang="en-US" sz="175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Legends and Stories of Tangyuan</a:t>
            </a:r>
            <a:endParaRPr lang="en-US" sz="175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Regional Variations of Tangyuan</a:t>
            </a:r>
            <a:endParaRPr lang="en-US" sz="175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Modern Innovations and Traditions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38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Cultural Heritage and Development</a:t>
            </a:r>
            <a:endParaRPr lang="en-US" sz="238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Symbol of Reunion and Harmony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represents family reunion, happiness, and completeness, deeply rooted in Chinese culture.</a:t>
            </a:r>
            <a:endParaRPr lang="en-US" sz="168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Preservation and Evolution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In modern life, tangyuan retains its traditional significance while continuing to spread its cultural meaning through innovation.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71788" y="1719263"/>
            <a:ext cx="339566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THE END</a:t>
            </a:r>
            <a:endParaRPr lang="en-US" sz="2560" dirty="0"/>
          </a:p>
        </p:txBody>
      </p:sp>
      <p:sp>
        <p:nvSpPr>
          <p:cNvPr id="3" name="Text 1"/>
          <p:cNvSpPr/>
          <p:nvPr/>
        </p:nvSpPr>
        <p:spPr>
          <a:xfrm>
            <a:off x="2871788" y="2162175"/>
            <a:ext cx="3395663" cy="103346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THANKS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133475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01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967038" y="2190750"/>
            <a:ext cx="3139440" cy="21669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Symbolism of Tangyuan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Symbolism of Tangyuan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3333750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47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Rounding and Harmony</a:t>
            </a:r>
            <a: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Tangyuan's round shape symbolizes reunion and harmony.</a:t>
            </a:r>
            <a:endParaRPr lang="en-US" sz="147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47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International Comparisons</a:t>
            </a:r>
            <a: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and Other Global Reunion Foods</a:t>
            </a:r>
            <a:endParaRPr lang="en-US" sz="147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47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Cultural Significance</a:t>
            </a:r>
            <a: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47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in Traditional Festivals</a:t>
            </a:r>
            <a:endParaRPr lang="en-US" sz="1470" dirty="0"/>
          </a:p>
        </p:txBody>
      </p:sp>
      <p:pic>
        <p:nvPicPr>
          <p:cNvPr id="4" name="Image 0" descr="https://assets.mindshow.fun/file/7743100/20241106220227_errm.49.52.png?x-oss-process=style/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6775" y="1323975"/>
            <a:ext cx="1600200" cy="1066800"/>
          </a:xfrm>
          <a:prstGeom prst="rect">
            <a:avLst/>
          </a:prstGeom>
        </p:spPr>
      </p:pic>
      <p:pic>
        <p:nvPicPr>
          <p:cNvPr id="5" name="Image 1" descr="https://assets.mindshow.fun/file/7743100/20241106220716_yura.03.15.png?x-oss-process=style/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37" y="1323975"/>
            <a:ext cx="1600200" cy="1590675"/>
          </a:xfrm>
          <a:prstGeom prst="rect">
            <a:avLst/>
          </a:prstGeom>
        </p:spPr>
      </p:pic>
      <p:pic>
        <p:nvPicPr>
          <p:cNvPr id="6" name="Image 2" descr="https://assets.mindshow.fun/file/7743100/20241106223723_j64i.12.03.png?x-oss-process=style/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2962275"/>
            <a:ext cx="1600200" cy="1119188"/>
          </a:xfrm>
          <a:prstGeom prst="rect">
            <a:avLst/>
          </a:prstGeom>
        </p:spPr>
      </p:pic>
      <p:pic>
        <p:nvPicPr>
          <p:cNvPr id="7" name="Image 3" descr="https://assets.mindshow.fun/file/7743100/20241106220726_9ngm.06.30.png?x-oss-process=style/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837" y="2962275"/>
            <a:ext cx="1309688" cy="170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Rounding and Harmony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Rounding and Harmony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The circular form of tangyuan is a symbol of reunion and harmony in Chinese culture, embodying the essence of family gatherings and happiness. This traditional dessert represents the unity and joy of bringing families together.</a:t>
            </a:r>
            <a:endParaRPr lang="en-US" sz="168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Festival Food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Tangyuan is a traditional dish during festivals such as the Lantern Festival and Winter Solstice, serving as a symbol of reunion and festivity.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International Comparisons</a:t>
            </a:r>
            <a:endParaRPr lang="en-US" sz="266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78738" y="2783618"/>
            <a:ext cx="1827433" cy="47051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2939" y="1527520"/>
            <a:ext cx="3096134" cy="1747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729150" y="2002233"/>
            <a:ext cx="2516397" cy="7309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Diverse Cultural Reunion Dishes</a:t>
            </a:r>
            <a:r>
              <a:rPr lang="en-US" sz="865" dirty="0">
                <a:solidFill>
                  <a:srgbClr val="FFFFFF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865" dirty="0">
                <a:solidFill>
                  <a:srgbClr val="FFFFFF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865" dirty="0">
                <a:solidFill>
                  <a:srgbClr val="FFFFFF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Explore various foods from around the world that symbolize reunion, such as Italy's Ravioli and Japan's Mochi.</a:t>
            </a:r>
            <a:endParaRPr lang="en-US" sz="86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6841" y="2657588"/>
            <a:ext cx="3096134" cy="174761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960368" y="3132301"/>
            <a:ext cx="2516397" cy="7309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Universal Values of Family Bonding</a:t>
            </a:r>
            <a:r>
              <a:rPr lang="en-US" sz="865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865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865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Show how different cultures use food to express the universal value of family reunion and bonding.</a:t>
            </a:r>
            <a:endParaRPr lang="en-US" sz="86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Cultural Significance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Symbol of Reunion in Lantern Festival and Winter Solstice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During the Lantern Festival and Winter Solstice, tangyuan is a symbolic dish that expresses the wish for family reunion.</a:t>
            </a:r>
            <a:endParaRPr lang="en-US" sz="1680" dirty="0"/>
          </a:p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Traditional Customs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Eating tangyuan during festivals is a traditional custom aimed at praying for family harmony and happiness.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133475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02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967038" y="2190750"/>
            <a:ext cx="3139440" cy="21669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83838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Making Tangyuan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750" y="466725"/>
            <a:ext cx="606837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60" b="1" dirty="0">
                <a:solidFill>
                  <a:srgbClr val="A56F23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Making Tangyuan</a:t>
            </a:r>
            <a:endParaRPr lang="en-US" sz="2660" dirty="0"/>
          </a:p>
        </p:txBody>
      </p:sp>
      <p:sp>
        <p:nvSpPr>
          <p:cNvPr id="3" name="Text 1"/>
          <p:cNvSpPr/>
          <p:nvPr/>
        </p:nvSpPr>
        <p:spPr>
          <a:xfrm>
            <a:off x="1200150" y="1323975"/>
            <a:ext cx="6805613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lvl="1" indent="-190500" algn="l">
              <a:lnSpc>
                <a:spcPct val="150000"/>
              </a:lnSpc>
              <a:buSzPct val="100000"/>
              <a:buChar char="•"/>
            </a:pPr>
            <a:r>
              <a:rPr lang="en-US" sz="1680" b="1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Ingredients and Fillings</a:t>
            </a: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:</a:t>
            </a:r>
            <a:b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</a:br>
            <a:r>
              <a:rPr lang="en-US" sz="1680" dirty="0">
                <a:solidFill>
                  <a:srgbClr val="00000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 Essential Components of Tangyuan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3943</Words>
  <Application>WPS 演示</Application>
  <PresentationFormat>On-screen Show (16:9)</PresentationFormat>
  <Paragraphs>104</Paragraphs>
  <Slides>21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Noto Serif SC</vt:lpstr>
      <vt:lpstr>苹方-简</vt:lpstr>
      <vt:lpstr>Noto Serif SC</vt:lpstr>
      <vt:lpstr>Noto Serif SC</vt:lpstr>
      <vt:lpstr>Calibri</vt:lpstr>
      <vt:lpstr>Helvetica Neue</vt:lpstr>
      <vt:lpstr>微软雅黑</vt:lpstr>
      <vt:lpstr>汉仪旗黑</vt:lpstr>
      <vt:lpstr>宋体</vt:lpstr>
      <vt:lpstr>Arial Unicode MS</vt:lpstr>
      <vt:lpstr>等线</vt:lpstr>
      <vt:lpstr>汉仪中等线KW</vt:lpstr>
      <vt:lpstr>汉仪书宋二KW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Chinese Rice Balls (Tangyuan)</dc:title>
  <dc:creator>Su Yi</dc:creator>
  <cp:lastModifiedBy>E．</cp:lastModifiedBy>
  <cp:revision>3</cp:revision>
  <dcterms:created xsi:type="dcterms:W3CDTF">2024-11-07T01:35:18Z</dcterms:created>
  <dcterms:modified xsi:type="dcterms:W3CDTF">2024-11-07T01:35:18Z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3944333214C9A4E856192C67270F752B_43</vt:lpwstr>
  </property>
  <property fmtid="{D5CDD505-2E9C-101B-9397-08002B2CF9AE}" pid="3" name="KSOProductBuildVer">
    <vt:lpwstr>2052-6.4.0.8550</vt:lpwstr>
  </property>
</Properties>
</file>