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2.svg" ContentType="image/svg+xml"/>
  <Override PartName="/ppt/media/image4.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93" r:id="rId4"/>
    <p:sldId id="292" r:id="rId5"/>
    <p:sldId id="278" r:id="rId6"/>
    <p:sldId id="289" r:id="rId7"/>
    <p:sldId id="290" r:id="rId8"/>
    <p:sldId id="276" r:id="rId9"/>
    <p:sldId id="277" r:id="rId10"/>
    <p:sldId id="272" r:id="rId11"/>
    <p:sldId id="279" r:id="rId12"/>
    <p:sldId id="280" r:id="rId13"/>
    <p:sldId id="281" r:id="rId14"/>
    <p:sldId id="282" r:id="rId15"/>
    <p:sldId id="283" r:id="rId16"/>
    <p:sldId id="309" r:id="rId17"/>
    <p:sldId id="291" r:id="rId18"/>
    <p:sldId id="284" r:id="rId19"/>
    <p:sldId id="295" r:id="rId20"/>
  </p:sldIdLst>
  <p:sldSz cx="18288000" cy="10287000"/>
  <p:notesSz cx="6858000" cy="9144000"/>
  <p:embeddedFontLst>
    <p:embeddedFont>
      <p:font typeface="华文行楷" panose="02010800040101010101" pitchFamily="2" charset="-122"/>
      <p:regular r:id="rId24"/>
    </p:embeddedFont>
    <p:embeddedFont>
      <p:font typeface="Calibri" panose="020F0502020204030204" charset="0"/>
      <p:regular r:id="rId25"/>
      <p:bold r:id="rId26"/>
      <p:italic r:id="rId27"/>
      <p:boldItalic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E82"/>
    <a:srgbClr val="8AC787"/>
    <a:srgbClr val="ECEF5F"/>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622" autoAdjust="0"/>
  </p:normalViewPr>
  <p:slideViewPr>
    <p:cSldViewPr>
      <p:cViewPr varScale="1">
        <p:scale>
          <a:sx n="68" d="100"/>
          <a:sy n="68" d="100"/>
        </p:scale>
        <p:origin x="168" y="84"/>
      </p:cViewPr>
      <p:guideLst>
        <p:guide orient="horz" pos="2160"/>
        <p:guide pos="289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5.xml"/><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2.xml"/><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3.xml"/><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4.xml"/><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5.png"/><Relationship Id="rId2" Type="http://schemas.microsoft.com/office/2007/relationships/media" Target="../media/media1.mp4"/><Relationship Id="rId1" Type="http://schemas.openxmlformats.org/officeDocument/2006/relationships/video" Target="../media/media1.mp4"/></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image" Target="../media/image54.jpeg"/></Relationships>
</file>

<file path=ppt/slides/_rels/slide2.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svg"/><Relationship Id="rId13" Type="http://schemas.openxmlformats.org/officeDocument/2006/relationships/slideLayout" Target="../slideLayouts/slideLayout7.xml"/><Relationship Id="rId12" Type="http://schemas.openxmlformats.org/officeDocument/2006/relationships/image" Target="../media/image18.jpeg"/><Relationship Id="rId11" Type="http://schemas.openxmlformats.org/officeDocument/2006/relationships/image" Target="../media/image17.jpeg"/><Relationship Id="rId10" Type="http://schemas.openxmlformats.org/officeDocument/2006/relationships/image" Target="../media/image16.jpe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8.sv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8.sv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8.sv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image" Target="../media/image25.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8.sv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8.sv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jpeg"/><Relationship Id="rId3" Type="http://schemas.openxmlformats.org/officeDocument/2006/relationships/tags" Target="../tags/tag1.xml"/><Relationship Id="rId2" Type="http://schemas.openxmlformats.org/officeDocument/2006/relationships/image" Target="../media/image8.sv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0"/>
            <a:ext cx="4591503" cy="727682"/>
            <a:chOff x="0" y="0"/>
            <a:chExt cx="1553175" cy="246154"/>
          </a:xfrm>
        </p:grpSpPr>
        <p:sp>
          <p:nvSpPr>
            <p:cNvPr id="8" name="Freeform 8"/>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9" name="Group 9"/>
          <p:cNvGrpSpPr/>
          <p:nvPr/>
        </p:nvGrpSpPr>
        <p:grpSpPr>
          <a:xfrm>
            <a:off x="4591503" y="0"/>
            <a:ext cx="4591503" cy="727682"/>
            <a:chOff x="0" y="0"/>
            <a:chExt cx="1553175" cy="246154"/>
          </a:xfrm>
        </p:grpSpPr>
        <p:sp>
          <p:nvSpPr>
            <p:cNvPr id="10" name="Freeform 10"/>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1" name="Group 11"/>
          <p:cNvGrpSpPr/>
          <p:nvPr/>
        </p:nvGrpSpPr>
        <p:grpSpPr>
          <a:xfrm>
            <a:off x="9104993" y="0"/>
            <a:ext cx="4591503" cy="727682"/>
            <a:chOff x="0" y="0"/>
            <a:chExt cx="1553175" cy="246154"/>
          </a:xfrm>
        </p:grpSpPr>
        <p:sp>
          <p:nvSpPr>
            <p:cNvPr id="12" name="Freeform 12"/>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3" name="Group 13"/>
          <p:cNvGrpSpPr/>
          <p:nvPr/>
        </p:nvGrpSpPr>
        <p:grpSpPr>
          <a:xfrm>
            <a:off x="13696497" y="0"/>
            <a:ext cx="4591503" cy="727682"/>
            <a:chOff x="0" y="0"/>
            <a:chExt cx="1553175" cy="246154"/>
          </a:xfrm>
        </p:grpSpPr>
        <p:sp>
          <p:nvSpPr>
            <p:cNvPr id="14" name="Freeform 14"/>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5" name="Group 15"/>
          <p:cNvGrpSpPr/>
          <p:nvPr/>
        </p:nvGrpSpPr>
        <p:grpSpPr>
          <a:xfrm>
            <a:off x="8963116" y="221964"/>
            <a:ext cx="283755" cy="28375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7" name="Group 17"/>
          <p:cNvGrpSpPr/>
          <p:nvPr/>
        </p:nvGrpSpPr>
        <p:grpSpPr>
          <a:xfrm>
            <a:off x="13898521" y="3701141"/>
            <a:ext cx="489497" cy="489497"/>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sp>
      </p:grpSp>
      <p:grpSp>
        <p:nvGrpSpPr>
          <p:cNvPr id="19" name="Group 19"/>
          <p:cNvGrpSpPr/>
          <p:nvPr/>
        </p:nvGrpSpPr>
        <p:grpSpPr>
          <a:xfrm>
            <a:off x="9441401" y="221964"/>
            <a:ext cx="283755" cy="283755"/>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21" name="Group 21"/>
          <p:cNvGrpSpPr/>
          <p:nvPr/>
        </p:nvGrpSpPr>
        <p:grpSpPr>
          <a:xfrm>
            <a:off x="8463939" y="221964"/>
            <a:ext cx="283755" cy="283755"/>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id="23" name="Freeform 23"/>
          <p:cNvSpPr/>
          <p:nvPr/>
        </p:nvSpPr>
        <p:spPr>
          <a:xfrm>
            <a:off x="10211073" y="8648700"/>
            <a:ext cx="1710612" cy="304800"/>
          </a:xfrm>
          <a:custGeom>
            <a:avLst/>
            <a:gdLst/>
            <a:ahLst/>
            <a:cxnLst/>
            <a:rect l="l" t="t" r="r" b="b"/>
            <a:pathLst>
              <a:path w="1710612" h="304800">
                <a:moveTo>
                  <a:pt x="0" y="0"/>
                </a:moveTo>
                <a:lnTo>
                  <a:pt x="1710612" y="0"/>
                </a:lnTo>
                <a:lnTo>
                  <a:pt x="1710612" y="304800"/>
                </a:lnTo>
                <a:lnTo>
                  <a:pt x="0" y="30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24" name="Group 24"/>
          <p:cNvGrpSpPr/>
          <p:nvPr/>
        </p:nvGrpSpPr>
        <p:grpSpPr>
          <a:xfrm>
            <a:off x="16278318" y="23733"/>
            <a:ext cx="2009682" cy="680217"/>
            <a:chOff x="0" y="0"/>
            <a:chExt cx="2679575" cy="906956"/>
          </a:xfrm>
        </p:grpSpPr>
        <p:sp>
          <p:nvSpPr>
            <p:cNvPr id="25" name="Freeform 25"/>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33" name="TextBox 32"/>
          <p:cNvSpPr txBox="1"/>
          <p:nvPr/>
        </p:nvSpPr>
        <p:spPr>
          <a:xfrm>
            <a:off x="75920" y="2019300"/>
            <a:ext cx="12725400" cy="1569660"/>
          </a:xfrm>
          <a:prstGeom prst="rect">
            <a:avLst/>
          </a:prstGeom>
          <a:noFill/>
        </p:spPr>
        <p:txBody>
          <a:bodyPr wrap="square" rtlCol="0">
            <a:spAutoFit/>
          </a:bodyPr>
          <a:lstStyle/>
          <a:p>
            <a:pPr algn="ctr"/>
            <a:r>
              <a:rPr lang="en-US" altLang="zh-CN" sz="9600" b="1" dirty="0">
                <a:latin typeface="Times New Roman" panose="02020603050405020304" pitchFamily="18" charset="0"/>
                <a:cs typeface="Times New Roman" panose="02020603050405020304" pitchFamily="18" charset="0"/>
              </a:rPr>
              <a:t>Chinese  Rural  Dogs</a:t>
            </a:r>
            <a:endParaRPr lang="zh-CN" altLang="en-US" sz="9600" dirty="0">
              <a:latin typeface="Times New Roman" panose="02020603050405020304" pitchFamily="18" charset="0"/>
              <a:cs typeface="Times New Roman" panose="02020603050405020304" pitchFamily="18" charset="0"/>
            </a:endParaRPr>
          </a:p>
        </p:txBody>
      </p:sp>
      <p:sp>
        <p:nvSpPr>
          <p:cNvPr id="34" name="圆角矩形 33"/>
          <p:cNvSpPr/>
          <p:nvPr/>
        </p:nvSpPr>
        <p:spPr>
          <a:xfrm>
            <a:off x="3886200" y="5753100"/>
            <a:ext cx="5471795" cy="986155"/>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3200" dirty="0">
                <a:solidFill>
                  <a:srgbClr val="000000"/>
                </a:solidFill>
                <a:latin typeface="华文行楷" panose="02010800040101010101" pitchFamily="2" charset="-122"/>
                <a:ea typeface="华文行楷" panose="02010800040101010101" pitchFamily="2" charset="-122"/>
                <a:cs typeface="思源黑体 Medium"/>
                <a:sym typeface="思源黑体 Medium"/>
              </a:rPr>
              <a:t>朝鲜语笔译    赵晶</a:t>
            </a:r>
            <a:endParaRPr lang="en-US" altLang="zh-CN" sz="3200" dirty="0">
              <a:solidFill>
                <a:srgbClr val="000000"/>
              </a:solidFill>
              <a:latin typeface="华文行楷" panose="02010800040101010101" pitchFamily="2" charset="-122"/>
              <a:ea typeface="华文行楷" panose="02010800040101010101" pitchFamily="2" charset="-122"/>
              <a:cs typeface="思源黑体 Medium"/>
              <a:sym typeface="思源黑体 Medium"/>
            </a:endParaRPr>
          </a:p>
        </p:txBody>
      </p:sp>
      <p:pic>
        <p:nvPicPr>
          <p:cNvPr id="1026" name="Picture 2"/>
          <p:cNvPicPr>
            <a:picLocks noChangeAspect="1" noChangeArrowheads="1"/>
          </p:cNvPicPr>
          <p:nvPr/>
        </p:nvPicPr>
        <p:blipFill>
          <a:blip r:embed="rId5"/>
          <a:srcRect/>
          <a:stretch>
            <a:fillRect/>
          </a:stretch>
        </p:blipFill>
        <p:spPr bwMode="auto">
          <a:xfrm>
            <a:off x="12895300" y="729687"/>
            <a:ext cx="5375255" cy="955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6"/>
          <a:srcRect/>
          <a:stretch>
            <a:fillRect/>
          </a:stretch>
        </p:blipFill>
        <p:spPr bwMode="auto">
          <a:xfrm>
            <a:off x="76200" y="7727950"/>
            <a:ext cx="456692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2" descr="https://pic3.zhimg.com/80/v2-7dec60e896eb76076082888dead9f548_720w.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TextBox 34"/>
          <p:cNvSpPr txBox="1"/>
          <p:nvPr/>
        </p:nvSpPr>
        <p:spPr>
          <a:xfrm>
            <a:off x="8534400" y="497055"/>
            <a:ext cx="8915399" cy="1015663"/>
          </a:xfrm>
          <a:prstGeom prst="rect">
            <a:avLst/>
          </a:prstGeom>
          <a:noFill/>
        </p:spPr>
        <p:txBody>
          <a:bodyPr wrap="square" rtlCol="0">
            <a:spAutoFit/>
          </a:bodyPr>
          <a:lstStyle/>
          <a:p>
            <a:pPr algn="ctr"/>
            <a:r>
              <a:rPr lang="en-US" altLang="zh-CN" sz="6000" b="1" dirty="0">
                <a:latin typeface="Times New Roman" panose="02020603050405020304" pitchFamily="18" charset="0"/>
                <a:cs typeface="Times New Roman" panose="02020603050405020304" pitchFamily="18" charset="0"/>
              </a:rPr>
              <a:t>Three major strains</a:t>
            </a:r>
            <a:endParaRPr lang="en-US" altLang="zh-CN" sz="6000" b="1"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custDataLst>
              <p:tags r:id="rId2"/>
            </p:custDataLst>
          </p:nvPr>
        </p:nvGraphicFramePr>
        <p:xfrm>
          <a:off x="228600" y="1695866"/>
          <a:ext cx="17751423" cy="7791034"/>
        </p:xfrm>
        <a:graphic>
          <a:graphicData uri="http://schemas.openxmlformats.org/drawingml/2006/table">
            <a:tbl>
              <a:tblPr firstRow="1" bandRow="1">
                <a:tableStyleId>{3B4B98B0-60AC-42C2-AFA5-B58CD77FA1E5}</a:tableStyleId>
              </a:tblPr>
              <a:tblGrid>
                <a:gridCol w="4487595"/>
                <a:gridCol w="4421276"/>
                <a:gridCol w="4421276"/>
                <a:gridCol w="4421276"/>
              </a:tblGrid>
              <a:tr h="1176874">
                <a:tc>
                  <a:txBody>
                    <a:bodyPr/>
                    <a:lstStyle/>
                    <a:p>
                      <a:r>
                        <a:rPr lang="en-US" altLang="zh-CN" sz="3600" dirty="0">
                          <a:latin typeface="Times New Roman" panose="02020603050405020304" pitchFamily="18" charset="0"/>
                          <a:cs typeface="Times New Roman" panose="02020603050405020304" pitchFamily="18" charset="0"/>
                        </a:rPr>
                        <a:t>              Classification</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Listings</a:t>
                      </a:r>
                      <a:endParaRPr lang="zh-CN" altLang="en-US" sz="3600" dirty="0">
                        <a:latin typeface="Times New Roman" panose="02020603050405020304" pitchFamily="18" charset="0"/>
                        <a:cs typeface="Times New Roman" panose="02020603050405020304" pitchFamily="18" charset="0"/>
                      </a:endParaRPr>
                    </a:p>
                  </a:txBody>
                  <a:tcPr>
                    <a:lnTlToBr w="19050" cap="flat" cmpd="sng" algn="ctr">
                      <a:solidFill>
                        <a:schemeClr val="tx1"/>
                      </a:solidFill>
                      <a:prstDash val="solid"/>
                      <a:round/>
                      <a:headEnd type="none" w="med" len="med"/>
                      <a:tailEnd type="none" w="med" len="med"/>
                    </a:lnTlToBr>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Northern strain</a:t>
                      </a:r>
                      <a:endParaRPr lang="zh-CN" altLang="en-US" sz="3600" dirty="0">
                        <a:latin typeface="Times New Roman" panose="02020603050405020304" pitchFamily="18" charset="0"/>
                        <a:cs typeface="Times New Roman" panose="02020603050405020304" pitchFamily="18" charset="0"/>
                      </a:endParaRPr>
                    </a:p>
                  </a:txBody>
                  <a:tcPr anchor="ctr">
                    <a:solidFill>
                      <a:srgbClr val="B2DE82"/>
                    </a:solidFill>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Jiang </a:t>
                      </a:r>
                      <a:r>
                        <a:rPr lang="en-US" altLang="zh-CN" sz="3600" b="1" kern="1200" dirty="0" err="1">
                          <a:solidFill>
                            <a:schemeClr val="tx1"/>
                          </a:solidFill>
                          <a:effectLst/>
                          <a:latin typeface="Times New Roman" panose="02020603050405020304" pitchFamily="18" charset="0"/>
                          <a:ea typeface="+mn-ea"/>
                          <a:cs typeface="Times New Roman" panose="02020603050405020304" pitchFamily="18" charset="0"/>
                        </a:rPr>
                        <a:t>Zhe</a:t>
                      </a: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 strain</a:t>
                      </a:r>
                      <a:endParaRPr lang="zh-CN" altLang="en-US"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Liang </a:t>
                      </a:r>
                      <a:r>
                        <a:rPr lang="en-US" altLang="zh-CN" sz="3600" b="1" kern="1200" dirty="0" err="1">
                          <a:solidFill>
                            <a:schemeClr val="tx1"/>
                          </a:solidFill>
                          <a:effectLst/>
                          <a:latin typeface="Times New Roman" panose="02020603050405020304" pitchFamily="18" charset="0"/>
                          <a:ea typeface="+mn-ea"/>
                          <a:cs typeface="Times New Roman" panose="02020603050405020304" pitchFamily="18" charset="0"/>
                        </a:rPr>
                        <a:t>Guang</a:t>
                      </a: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 strain</a:t>
                      </a:r>
                      <a:endParaRPr lang="zh-CN" altLang="en-US" sz="3600" dirty="0">
                        <a:latin typeface="Times New Roman" panose="02020603050405020304" pitchFamily="18" charset="0"/>
                        <a:cs typeface="Times New Roman" panose="02020603050405020304" pitchFamily="18" charset="0"/>
                      </a:endParaRPr>
                    </a:p>
                  </a:txBody>
                  <a:tcPr anchor="ctr"/>
                </a:tc>
              </a:tr>
              <a:tr h="1601333">
                <a:tc>
                  <a:txBody>
                    <a:bodyPr/>
                    <a:lstStyle/>
                    <a:p>
                      <a:pPr algn="ctr"/>
                      <a:r>
                        <a:rPr lang="en-US" altLang="zh-CN" sz="3200" b="1">
                          <a:latin typeface="Times New Roman" panose="02020603050405020304" pitchFamily="18" charset="0"/>
                          <a:cs typeface="Times New Roman" panose="02020603050405020304" pitchFamily="18" charset="0"/>
                        </a:rPr>
                        <a:t>Distribution</a:t>
                      </a:r>
                      <a:endParaRPr lang="zh-CN" altLang="en-US" sz="3200" b="1"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Distributed in the Northeast - Yellow River basin -</a:t>
                      </a:r>
                      <a:r>
                        <a:rPr lang="en-US" altLang="zh-CN" sz="2400" baseline="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Upper and Middle Yangtze River - Yunnan-</a:t>
                      </a:r>
                      <a:r>
                        <a:rPr lang="en-US" altLang="zh-CN" sz="2400" dirty="0" err="1">
                          <a:latin typeface="Times New Roman" panose="02020603050405020304" pitchFamily="18" charset="0"/>
                          <a:cs typeface="Times New Roman" panose="02020603050405020304" pitchFamily="18" charset="0"/>
                        </a:rPr>
                        <a:t>Guizhou</a:t>
                      </a:r>
                      <a:r>
                        <a:rPr lang="en-US" altLang="zh-CN" sz="2400" dirty="0">
                          <a:latin typeface="Times New Roman" panose="02020603050405020304" pitchFamily="18" charset="0"/>
                          <a:cs typeface="Times New Roman" panose="02020603050405020304" pitchFamily="18" charset="0"/>
                        </a:rPr>
                        <a:t> Plateau area</a:t>
                      </a:r>
                      <a:endParaRPr lang="zh-CN" altLang="en-US" sz="2400" dirty="0">
                        <a:latin typeface="Times New Roman" panose="02020603050405020304" pitchFamily="18" charset="0"/>
                        <a:cs typeface="Times New Roman" panose="02020603050405020304" pitchFamily="18" charset="0"/>
                      </a:endParaRPr>
                    </a:p>
                  </a:txBody>
                  <a:tcPr anchor="ctr">
                    <a:solidFill>
                      <a:srgbClr val="B2DE82"/>
                    </a:solid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Jiang </a:t>
                      </a:r>
                      <a:r>
                        <a:rPr lang="en-US" altLang="zh-CN" sz="2400" dirty="0" err="1">
                          <a:latin typeface="Times New Roman" panose="02020603050405020304" pitchFamily="18" charset="0"/>
                          <a:cs typeface="Times New Roman" panose="02020603050405020304" pitchFamily="18" charset="0"/>
                        </a:rPr>
                        <a:t>Zhe</a:t>
                      </a:r>
                      <a:r>
                        <a:rPr lang="en-US" altLang="zh-CN" sz="2400" dirty="0">
                          <a:latin typeface="Times New Roman" panose="02020603050405020304" pitchFamily="18" charset="0"/>
                          <a:cs typeface="Times New Roman" panose="02020603050405020304" pitchFamily="18" charset="0"/>
                        </a:rPr>
                        <a:t> strain is mainly found in Zhejiang, Jiangsu and Anhui</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Liang </a:t>
                      </a:r>
                      <a:r>
                        <a:rPr lang="en-US" altLang="zh-CN" sz="2400" dirty="0" err="1">
                          <a:latin typeface="Times New Roman" panose="02020603050405020304" pitchFamily="18" charset="0"/>
                          <a:cs typeface="Times New Roman" panose="02020603050405020304" pitchFamily="18" charset="0"/>
                        </a:rPr>
                        <a:t>guang</a:t>
                      </a:r>
                      <a:r>
                        <a:rPr lang="en-US" altLang="zh-CN" sz="2400" dirty="0">
                          <a:latin typeface="Times New Roman" panose="02020603050405020304" pitchFamily="18" charset="0"/>
                          <a:cs typeface="Times New Roman" panose="02020603050405020304" pitchFamily="18" charset="0"/>
                        </a:rPr>
                        <a:t> strain is </a:t>
                      </a:r>
                      <a:r>
                        <a:rPr lang="en-US" altLang="zh-CN" sz="2400" dirty="0" err="1">
                          <a:latin typeface="Times New Roman" panose="02020603050405020304" pitchFamily="18" charset="0"/>
                          <a:cs typeface="Times New Roman" panose="02020603050405020304" pitchFamily="18" charset="0"/>
                        </a:rPr>
                        <a:t>centred</a:t>
                      </a:r>
                      <a:r>
                        <a:rPr lang="en-US" altLang="zh-CN" sz="2400" dirty="0">
                          <a:latin typeface="Times New Roman" panose="02020603050405020304" pitchFamily="18" charset="0"/>
                          <a:cs typeface="Times New Roman" panose="02020603050405020304" pitchFamily="18" charset="0"/>
                        </a:rPr>
                        <a:t> on Guangdong, including parts of Guangxi and Fujian.</a:t>
                      </a:r>
                      <a:endParaRPr lang="zh-CN" altLang="en-US" sz="2400" dirty="0">
                        <a:latin typeface="Times New Roman" panose="02020603050405020304" pitchFamily="18" charset="0"/>
                        <a:cs typeface="Times New Roman" panose="02020603050405020304" pitchFamily="18" charset="0"/>
                      </a:endParaRPr>
                    </a:p>
                  </a:txBody>
                  <a:tcPr anchor="ctr"/>
                </a:tc>
              </a:tr>
              <a:tr h="1601333">
                <a:tc>
                  <a:txBody>
                    <a:bodyPr/>
                    <a:lstStyle/>
                    <a:p>
                      <a:pPr algn="ctr"/>
                      <a:r>
                        <a:rPr lang="en-US" altLang="zh-CN" sz="3200" b="1" dirty="0">
                          <a:latin typeface="Times New Roman" panose="02020603050405020304" pitchFamily="18" charset="0"/>
                          <a:cs typeface="Times New Roman" panose="02020603050405020304" pitchFamily="18" charset="0"/>
                        </a:rPr>
                        <a:t>Characteristic</a:t>
                      </a:r>
                      <a:endParaRPr lang="zh-CN" altLang="en-US" sz="3200" b="1"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Mixed colors; ears will naturally hang down towards the front of the head in a relaxed state, with a dignified face.</a:t>
                      </a:r>
                      <a:endParaRPr lang="zh-CN" altLang="en-US" sz="2400" dirty="0">
                        <a:latin typeface="Times New Roman" panose="02020603050405020304" pitchFamily="18" charset="0"/>
                        <a:cs typeface="Times New Roman" panose="02020603050405020304" pitchFamily="18" charset="0"/>
                      </a:endParaRPr>
                    </a:p>
                  </a:txBody>
                  <a:tcPr anchor="ctr">
                    <a:solidFill>
                      <a:srgbClr val="B2DE82"/>
                    </a:solid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Fewer mixed-</a:t>
                      </a:r>
                      <a:r>
                        <a:rPr lang="en-US" altLang="zh-CN" sz="2400" dirty="0" err="1">
                          <a:latin typeface="Times New Roman" panose="02020603050405020304" pitchFamily="18" charset="0"/>
                          <a:cs typeface="Times New Roman" panose="02020603050405020304" pitchFamily="18" charset="0"/>
                        </a:rPr>
                        <a:t>coloured</a:t>
                      </a:r>
                      <a:r>
                        <a:rPr lang="en-US" altLang="zh-CN" sz="2400" dirty="0">
                          <a:latin typeface="Times New Roman" panose="02020603050405020304" pitchFamily="18" charset="0"/>
                          <a:cs typeface="Times New Roman" panose="02020603050405020304" pitchFamily="18" charset="0"/>
                        </a:rPr>
                        <a:t> dogs in this region, with large, long and erect ears, pointed mouths and long limbs</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Mainly solid colors. Small and upright ears, often with a flowered tongue or black tongue, and a sturdy body.</a:t>
                      </a:r>
                      <a:endParaRPr lang="zh-CN" altLang="en-US" sz="2400" dirty="0">
                        <a:latin typeface="Times New Roman" panose="02020603050405020304" pitchFamily="18" charset="0"/>
                        <a:cs typeface="Times New Roman" panose="02020603050405020304" pitchFamily="18" charset="0"/>
                      </a:endParaRPr>
                    </a:p>
                  </a:txBody>
                  <a:tcPr anchor="ctr"/>
                </a:tc>
              </a:tr>
              <a:tr h="885048">
                <a:tc>
                  <a:txBody>
                    <a:bodyPr/>
                    <a:lstStyle/>
                    <a:p>
                      <a:pPr algn="ctr"/>
                      <a:r>
                        <a:rPr lang="en-US" altLang="zh-CN" sz="3200" b="1" dirty="0">
                          <a:latin typeface="Times New Roman" panose="02020603050405020304" pitchFamily="18" charset="0"/>
                          <a:cs typeface="Times New Roman" panose="02020603050405020304" pitchFamily="18" charset="0"/>
                        </a:rPr>
                        <a:t>Representative varieties</a:t>
                      </a:r>
                      <a:endParaRPr lang="zh-CN" altLang="en-US" sz="3200" b="1"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Big Stupid Dog, Chai Gou</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solidFill>
                      <a:srgbClr val="B2DE82"/>
                    </a:solidFill>
                  </a:tcPr>
                </a:tc>
                <a:tc>
                  <a:txBody>
                    <a:bodyPr/>
                    <a:lstStyle/>
                    <a:p>
                      <a:pPr indent="0" algn="ctr"/>
                      <a:r>
                        <a:rPr lang="en-US" altLang="zh-CN" sz="2400" dirty="0">
                          <a:latin typeface="Times New Roman" panose="02020603050405020304" pitchFamily="18" charset="0"/>
                          <a:cs typeface="Times New Roman" panose="02020603050405020304" pitchFamily="18" charset="0"/>
                        </a:rPr>
                        <a:t>Su </a:t>
                      </a:r>
                      <a:r>
                        <a:rPr lang="en-US" altLang="zh-CN" sz="2400" dirty="0" err="1">
                          <a:latin typeface="Times New Roman" panose="02020603050405020304" pitchFamily="18" charset="0"/>
                          <a:cs typeface="Times New Roman" panose="02020603050405020304" pitchFamily="18" charset="0"/>
                        </a:rPr>
                        <a:t>Quan</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c>
                  <a:txBody>
                    <a:bodyPr/>
                    <a:lstStyle/>
                    <a:p>
                      <a:pPr indent="0" algn="ctr"/>
                      <a:r>
                        <a:rPr lang="en-US" altLang="zh-CN" sz="2400" dirty="0">
                          <a:latin typeface="Times New Roman" panose="02020603050405020304" pitchFamily="18" charset="0"/>
                          <a:cs typeface="Times New Roman" panose="02020603050405020304" pitchFamily="18" charset="0"/>
                        </a:rPr>
                        <a:t>Sha Pi, Chao Shan Big Head, Guangdong Song Shi.</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r>
              <a:tr h="2514600">
                <a:tc>
                  <a:txBody>
                    <a:bodyPr/>
                    <a:lstStyle/>
                    <a:p>
                      <a:pPr algn="ctr"/>
                      <a:r>
                        <a:rPr lang="en-US" altLang="zh-CN" sz="3200" b="1" dirty="0">
                          <a:latin typeface="Times New Roman" panose="02020603050405020304" pitchFamily="18" charset="0"/>
                          <a:cs typeface="Times New Roman" panose="02020603050405020304" pitchFamily="18" charset="0"/>
                        </a:rPr>
                        <a:t>Legend</a:t>
                      </a:r>
                      <a:endParaRPr lang="zh-CN" altLang="en-US" sz="3200" b="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9" name="图片 8"/>
          <p:cNvPicPr>
            <a:picLocks noChangeAspect="1"/>
          </p:cNvPicPr>
          <p:nvPr/>
        </p:nvPicPr>
        <p:blipFill rotWithShape="1">
          <a:blip r:embed="rId3"/>
          <a:srcRect/>
          <a:stretch>
            <a:fillRect/>
          </a:stretch>
        </p:blipFill>
        <p:spPr>
          <a:xfrm>
            <a:off x="9153125" y="7048500"/>
            <a:ext cx="4334275" cy="2350340"/>
          </a:xfrm>
          <a:prstGeom prst="rect">
            <a:avLst/>
          </a:prstGeom>
        </p:spPr>
      </p:pic>
      <p:pic>
        <p:nvPicPr>
          <p:cNvPr id="16" name="图片 15"/>
          <p:cNvPicPr>
            <a:picLocks noChangeAspect="1"/>
          </p:cNvPicPr>
          <p:nvPr/>
        </p:nvPicPr>
        <p:blipFill rotWithShape="1">
          <a:blip r:embed="rId4"/>
          <a:srcRect/>
          <a:stretch>
            <a:fillRect/>
          </a:stretch>
        </p:blipFill>
        <p:spPr>
          <a:xfrm>
            <a:off x="4800599" y="7038474"/>
            <a:ext cx="4304393" cy="2360366"/>
          </a:xfrm>
          <a:prstGeom prst="rect">
            <a:avLst/>
          </a:prstGeom>
        </p:spPr>
      </p:pic>
      <p:pic>
        <p:nvPicPr>
          <p:cNvPr id="17" name="图片 16"/>
          <p:cNvPicPr>
            <a:picLocks noChangeAspect="1"/>
          </p:cNvPicPr>
          <p:nvPr/>
        </p:nvPicPr>
        <p:blipFill rotWithShape="1">
          <a:blip r:embed="rId5"/>
          <a:srcRect/>
          <a:stretch>
            <a:fillRect/>
          </a:stretch>
        </p:blipFill>
        <p:spPr>
          <a:xfrm>
            <a:off x="13646090" y="7038474"/>
            <a:ext cx="4275710" cy="23603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2" descr="https://pic3.zhimg.com/80/v2-7dec60e896eb76076082888dead9f548_720w.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TextBox 34"/>
          <p:cNvSpPr txBox="1"/>
          <p:nvPr/>
        </p:nvSpPr>
        <p:spPr>
          <a:xfrm>
            <a:off x="8534400" y="497055"/>
            <a:ext cx="8915399" cy="1015663"/>
          </a:xfrm>
          <a:prstGeom prst="rect">
            <a:avLst/>
          </a:prstGeom>
          <a:noFill/>
        </p:spPr>
        <p:txBody>
          <a:bodyPr wrap="square" rtlCol="0">
            <a:spAutoFit/>
          </a:bodyPr>
          <a:lstStyle/>
          <a:p>
            <a:pPr algn="ctr"/>
            <a:r>
              <a:rPr lang="en-US" altLang="zh-CN" sz="6000" b="1" dirty="0">
                <a:latin typeface="Times New Roman" panose="02020603050405020304" pitchFamily="18" charset="0"/>
                <a:cs typeface="Times New Roman" panose="02020603050405020304" pitchFamily="18" charset="0"/>
              </a:rPr>
              <a:t>Three major strains</a:t>
            </a:r>
            <a:endParaRPr lang="en-US" altLang="zh-CN" sz="6000" b="1"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custDataLst>
              <p:tags r:id="rId2"/>
            </p:custDataLst>
          </p:nvPr>
        </p:nvGraphicFramePr>
        <p:xfrm>
          <a:off x="228600" y="1695866"/>
          <a:ext cx="17751423" cy="7791034"/>
        </p:xfrm>
        <a:graphic>
          <a:graphicData uri="http://schemas.openxmlformats.org/drawingml/2006/table">
            <a:tbl>
              <a:tblPr firstRow="1" bandRow="1">
                <a:tableStyleId>{3B4B98B0-60AC-42C2-AFA5-B58CD77FA1E5}</a:tableStyleId>
              </a:tblPr>
              <a:tblGrid>
                <a:gridCol w="4487595"/>
                <a:gridCol w="4421276"/>
                <a:gridCol w="4421276"/>
                <a:gridCol w="4421276"/>
              </a:tblGrid>
              <a:tr h="1176874">
                <a:tc>
                  <a:txBody>
                    <a:bodyPr/>
                    <a:lstStyle/>
                    <a:p>
                      <a:r>
                        <a:rPr lang="en-US" altLang="zh-CN" sz="3600" dirty="0">
                          <a:latin typeface="Times New Roman" panose="02020603050405020304" pitchFamily="18" charset="0"/>
                          <a:cs typeface="Times New Roman" panose="02020603050405020304" pitchFamily="18" charset="0"/>
                        </a:rPr>
                        <a:t>              Classification</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Listings</a:t>
                      </a:r>
                      <a:endParaRPr lang="zh-CN" altLang="en-US" sz="3600" dirty="0">
                        <a:latin typeface="Times New Roman" panose="02020603050405020304" pitchFamily="18" charset="0"/>
                        <a:cs typeface="Times New Roman" panose="02020603050405020304" pitchFamily="18" charset="0"/>
                      </a:endParaRPr>
                    </a:p>
                  </a:txBody>
                  <a:tcPr>
                    <a:lnTlToBr w="19050" cap="flat" cmpd="sng" algn="ctr">
                      <a:solidFill>
                        <a:schemeClr val="tx1"/>
                      </a:solidFill>
                      <a:prstDash val="solid"/>
                      <a:round/>
                      <a:headEnd type="none" w="med" len="med"/>
                      <a:tailEnd type="none" w="med" len="med"/>
                    </a:lnTlToBr>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Northern strain</a:t>
                      </a:r>
                      <a:endParaRPr lang="zh-CN" altLang="en-US" sz="3600"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Jiang </a:t>
                      </a:r>
                      <a:r>
                        <a:rPr lang="en-US" altLang="zh-CN" sz="3600" b="1" kern="1200" dirty="0" err="1">
                          <a:solidFill>
                            <a:schemeClr val="tx1"/>
                          </a:solidFill>
                          <a:effectLst/>
                          <a:latin typeface="Times New Roman" panose="02020603050405020304" pitchFamily="18" charset="0"/>
                          <a:ea typeface="+mn-ea"/>
                          <a:cs typeface="Times New Roman" panose="02020603050405020304" pitchFamily="18" charset="0"/>
                        </a:rPr>
                        <a:t>Zhe</a:t>
                      </a: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 strain</a:t>
                      </a:r>
                      <a:endParaRPr lang="zh-CN" altLang="en-US" sz="3600" dirty="0">
                        <a:latin typeface="Times New Roman" panose="02020603050405020304" pitchFamily="18" charset="0"/>
                        <a:cs typeface="Times New Roman" panose="02020603050405020304" pitchFamily="18" charset="0"/>
                      </a:endParaRPr>
                    </a:p>
                  </a:txBody>
                  <a:tcPr anchor="ctr">
                    <a:solidFill>
                      <a:srgbClr val="B2DE82"/>
                    </a:solidFill>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Liang </a:t>
                      </a:r>
                      <a:r>
                        <a:rPr lang="en-US" altLang="zh-CN" sz="3600" b="1" kern="1200" dirty="0" err="1">
                          <a:solidFill>
                            <a:schemeClr val="tx1"/>
                          </a:solidFill>
                          <a:effectLst/>
                          <a:latin typeface="Times New Roman" panose="02020603050405020304" pitchFamily="18" charset="0"/>
                          <a:ea typeface="+mn-ea"/>
                          <a:cs typeface="Times New Roman" panose="02020603050405020304" pitchFamily="18" charset="0"/>
                        </a:rPr>
                        <a:t>Guang</a:t>
                      </a: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 strain</a:t>
                      </a:r>
                      <a:endParaRPr lang="zh-CN" altLang="en-US" sz="3600" dirty="0">
                        <a:latin typeface="Times New Roman" panose="02020603050405020304" pitchFamily="18" charset="0"/>
                        <a:cs typeface="Times New Roman" panose="02020603050405020304" pitchFamily="18" charset="0"/>
                      </a:endParaRPr>
                    </a:p>
                  </a:txBody>
                  <a:tcPr anchor="ctr"/>
                </a:tc>
              </a:tr>
              <a:tr h="1601333">
                <a:tc>
                  <a:txBody>
                    <a:bodyPr/>
                    <a:lstStyle/>
                    <a:p>
                      <a:pPr algn="ctr"/>
                      <a:r>
                        <a:rPr lang="en-US" altLang="zh-CN" sz="3200" b="1">
                          <a:latin typeface="Times New Roman" panose="02020603050405020304" pitchFamily="18" charset="0"/>
                          <a:cs typeface="Times New Roman" panose="02020603050405020304" pitchFamily="18" charset="0"/>
                        </a:rPr>
                        <a:t>Distribution</a:t>
                      </a:r>
                      <a:endParaRPr lang="zh-CN" altLang="en-US" sz="3200" b="1"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Distributed in the Northeast - Yellow River basin -</a:t>
                      </a:r>
                      <a:r>
                        <a:rPr lang="en-US" altLang="zh-CN" sz="2400" baseline="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Upper and Middle Yangtze River - Yunnan-</a:t>
                      </a:r>
                      <a:r>
                        <a:rPr lang="en-US" altLang="zh-CN" sz="2400" dirty="0" err="1">
                          <a:latin typeface="Times New Roman" panose="02020603050405020304" pitchFamily="18" charset="0"/>
                          <a:cs typeface="Times New Roman" panose="02020603050405020304" pitchFamily="18" charset="0"/>
                        </a:rPr>
                        <a:t>Guizhou</a:t>
                      </a:r>
                      <a:r>
                        <a:rPr lang="en-US" altLang="zh-CN" sz="2400" dirty="0">
                          <a:latin typeface="Times New Roman" panose="02020603050405020304" pitchFamily="18" charset="0"/>
                          <a:cs typeface="Times New Roman" panose="02020603050405020304" pitchFamily="18" charset="0"/>
                        </a:rPr>
                        <a:t> Plateau area</a:t>
                      </a:r>
                      <a:endParaRPr lang="zh-CN" altLang="en-US" sz="2400" dirty="0">
                        <a:latin typeface="Times New Roman" panose="02020603050405020304" pitchFamily="18" charset="0"/>
                        <a:cs typeface="Times New Roman" panose="02020603050405020304" pitchFamily="18" charset="0"/>
                      </a:endParaRPr>
                    </a:p>
                  </a:txBody>
                  <a:tcPr anchor="ctr">
                    <a:no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Jiang </a:t>
                      </a:r>
                      <a:r>
                        <a:rPr lang="en-US" altLang="zh-CN" sz="2400" dirty="0" err="1">
                          <a:latin typeface="Times New Roman" panose="02020603050405020304" pitchFamily="18" charset="0"/>
                          <a:cs typeface="Times New Roman" panose="02020603050405020304" pitchFamily="18" charset="0"/>
                        </a:rPr>
                        <a:t>Zhe</a:t>
                      </a:r>
                      <a:r>
                        <a:rPr lang="en-US" altLang="zh-CN" sz="2400" dirty="0">
                          <a:latin typeface="Times New Roman" panose="02020603050405020304" pitchFamily="18" charset="0"/>
                          <a:cs typeface="Times New Roman" panose="02020603050405020304" pitchFamily="18" charset="0"/>
                        </a:rPr>
                        <a:t> strain is mainly found in Zhejiang, Jiangsu and Anhui</a:t>
                      </a:r>
                      <a:endParaRPr lang="zh-CN" altLang="en-US" sz="2400" dirty="0">
                        <a:latin typeface="Times New Roman" panose="02020603050405020304" pitchFamily="18" charset="0"/>
                        <a:cs typeface="Times New Roman" panose="02020603050405020304" pitchFamily="18" charset="0"/>
                      </a:endParaRPr>
                    </a:p>
                  </a:txBody>
                  <a:tcPr anchor="ctr">
                    <a:solidFill>
                      <a:srgbClr val="B2DE82"/>
                    </a:solid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Liang </a:t>
                      </a:r>
                      <a:r>
                        <a:rPr lang="en-US" altLang="zh-CN" sz="2400" dirty="0" err="1">
                          <a:latin typeface="Times New Roman" panose="02020603050405020304" pitchFamily="18" charset="0"/>
                          <a:cs typeface="Times New Roman" panose="02020603050405020304" pitchFamily="18" charset="0"/>
                        </a:rPr>
                        <a:t>guang</a:t>
                      </a:r>
                      <a:r>
                        <a:rPr lang="en-US" altLang="zh-CN" sz="2400" dirty="0">
                          <a:latin typeface="Times New Roman" panose="02020603050405020304" pitchFamily="18" charset="0"/>
                          <a:cs typeface="Times New Roman" panose="02020603050405020304" pitchFamily="18" charset="0"/>
                        </a:rPr>
                        <a:t> strain is </a:t>
                      </a:r>
                      <a:r>
                        <a:rPr lang="en-US" altLang="zh-CN" sz="2400" dirty="0" err="1">
                          <a:latin typeface="Times New Roman" panose="02020603050405020304" pitchFamily="18" charset="0"/>
                          <a:cs typeface="Times New Roman" panose="02020603050405020304" pitchFamily="18" charset="0"/>
                        </a:rPr>
                        <a:t>centred</a:t>
                      </a:r>
                      <a:r>
                        <a:rPr lang="en-US" altLang="zh-CN" sz="2400" dirty="0">
                          <a:latin typeface="Times New Roman" panose="02020603050405020304" pitchFamily="18" charset="0"/>
                          <a:cs typeface="Times New Roman" panose="02020603050405020304" pitchFamily="18" charset="0"/>
                        </a:rPr>
                        <a:t> on Guangdong, including parts of Guangxi and Fujian.</a:t>
                      </a:r>
                      <a:endParaRPr lang="zh-CN" altLang="en-US" sz="2400" dirty="0">
                        <a:latin typeface="Times New Roman" panose="02020603050405020304" pitchFamily="18" charset="0"/>
                        <a:cs typeface="Times New Roman" panose="02020603050405020304" pitchFamily="18" charset="0"/>
                      </a:endParaRPr>
                    </a:p>
                  </a:txBody>
                  <a:tcPr anchor="ctr"/>
                </a:tc>
              </a:tr>
              <a:tr h="1601333">
                <a:tc>
                  <a:txBody>
                    <a:bodyPr/>
                    <a:lstStyle/>
                    <a:p>
                      <a:pPr algn="ctr"/>
                      <a:r>
                        <a:rPr lang="en-US" altLang="zh-CN" sz="3200" b="1" dirty="0">
                          <a:latin typeface="Times New Roman" panose="02020603050405020304" pitchFamily="18" charset="0"/>
                          <a:cs typeface="Times New Roman" panose="02020603050405020304" pitchFamily="18" charset="0"/>
                        </a:rPr>
                        <a:t>Characteristic</a:t>
                      </a:r>
                      <a:endParaRPr lang="zh-CN" altLang="en-US" sz="3200" b="1"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Mixed colors; ears will naturally hang down towards the front of the head in a relaxed state, with a dignified face.</a:t>
                      </a:r>
                      <a:endParaRPr lang="zh-CN" altLang="en-US" sz="2400" dirty="0">
                        <a:latin typeface="Times New Roman" panose="02020603050405020304" pitchFamily="18" charset="0"/>
                        <a:cs typeface="Times New Roman" panose="02020603050405020304" pitchFamily="18" charset="0"/>
                      </a:endParaRPr>
                    </a:p>
                  </a:txBody>
                  <a:tcPr anchor="ctr">
                    <a:no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Fewer mixed-</a:t>
                      </a:r>
                      <a:r>
                        <a:rPr lang="en-US" altLang="zh-CN" sz="2400" dirty="0" err="1">
                          <a:latin typeface="Times New Roman" panose="02020603050405020304" pitchFamily="18" charset="0"/>
                          <a:cs typeface="Times New Roman" panose="02020603050405020304" pitchFamily="18" charset="0"/>
                        </a:rPr>
                        <a:t>coloured</a:t>
                      </a:r>
                      <a:r>
                        <a:rPr lang="en-US" altLang="zh-CN" sz="2400" dirty="0">
                          <a:latin typeface="Times New Roman" panose="02020603050405020304" pitchFamily="18" charset="0"/>
                          <a:cs typeface="Times New Roman" panose="02020603050405020304" pitchFamily="18" charset="0"/>
                        </a:rPr>
                        <a:t> dogs in this region, with large, long and erect ears, pointed mouths and long limbs</a:t>
                      </a:r>
                      <a:endParaRPr lang="zh-CN" altLang="en-US" sz="2400" dirty="0">
                        <a:latin typeface="Times New Roman" panose="02020603050405020304" pitchFamily="18" charset="0"/>
                        <a:cs typeface="Times New Roman" panose="02020603050405020304" pitchFamily="18" charset="0"/>
                      </a:endParaRPr>
                    </a:p>
                  </a:txBody>
                  <a:tcPr anchor="ctr">
                    <a:solidFill>
                      <a:srgbClr val="B2DE82"/>
                    </a:solid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Mainly solid colors. Small and upright ears, often with a flowered tongue or black tongue, and a sturdy body.</a:t>
                      </a:r>
                      <a:endParaRPr lang="zh-CN" altLang="en-US" sz="2400" dirty="0">
                        <a:latin typeface="Times New Roman" panose="02020603050405020304" pitchFamily="18" charset="0"/>
                        <a:cs typeface="Times New Roman" panose="02020603050405020304" pitchFamily="18" charset="0"/>
                      </a:endParaRPr>
                    </a:p>
                  </a:txBody>
                  <a:tcPr anchor="ctr"/>
                </a:tc>
              </a:tr>
              <a:tr h="885048">
                <a:tc>
                  <a:txBody>
                    <a:bodyPr/>
                    <a:lstStyle/>
                    <a:p>
                      <a:pPr algn="ctr"/>
                      <a:r>
                        <a:rPr lang="en-US" altLang="zh-CN" sz="3200" b="1" dirty="0">
                          <a:latin typeface="Times New Roman" panose="02020603050405020304" pitchFamily="18" charset="0"/>
                          <a:cs typeface="Times New Roman" panose="02020603050405020304" pitchFamily="18" charset="0"/>
                        </a:rPr>
                        <a:t>Representative varieties</a:t>
                      </a:r>
                      <a:endParaRPr lang="zh-CN" altLang="en-US" sz="3200" b="1"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Big Stupid Dog, Chai Gou</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noFill/>
                  </a:tcPr>
                </a:tc>
                <a:tc>
                  <a:txBody>
                    <a:bodyPr/>
                    <a:lstStyle/>
                    <a:p>
                      <a:pPr indent="0" algn="ctr"/>
                      <a:r>
                        <a:rPr lang="en-US" altLang="zh-CN" sz="2400" dirty="0">
                          <a:latin typeface="Times New Roman" panose="02020603050405020304" pitchFamily="18" charset="0"/>
                          <a:cs typeface="Times New Roman" panose="02020603050405020304" pitchFamily="18" charset="0"/>
                        </a:rPr>
                        <a:t>Su </a:t>
                      </a:r>
                      <a:r>
                        <a:rPr lang="en-US" altLang="zh-CN" sz="2400" dirty="0" err="1">
                          <a:latin typeface="Times New Roman" panose="02020603050405020304" pitchFamily="18" charset="0"/>
                          <a:cs typeface="Times New Roman" panose="02020603050405020304" pitchFamily="18" charset="0"/>
                        </a:rPr>
                        <a:t>Quan</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solidFill>
                      <a:srgbClr val="B2DE82"/>
                    </a:solidFill>
                  </a:tcPr>
                </a:tc>
                <a:tc>
                  <a:txBody>
                    <a:bodyPr/>
                    <a:lstStyle/>
                    <a:p>
                      <a:pPr indent="0" algn="ctr"/>
                      <a:r>
                        <a:rPr lang="en-US" altLang="zh-CN" sz="2400" dirty="0">
                          <a:latin typeface="Times New Roman" panose="02020603050405020304" pitchFamily="18" charset="0"/>
                          <a:cs typeface="Times New Roman" panose="02020603050405020304" pitchFamily="18" charset="0"/>
                        </a:rPr>
                        <a:t>Sha Pi, Chao Shan Big Head, Guangdong Song Shi.</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r>
              <a:tr h="2514600">
                <a:tc>
                  <a:txBody>
                    <a:bodyPr/>
                    <a:lstStyle/>
                    <a:p>
                      <a:pPr algn="ctr"/>
                      <a:r>
                        <a:rPr lang="en-US" altLang="zh-CN" sz="3200" b="1" dirty="0">
                          <a:latin typeface="Times New Roman" panose="02020603050405020304" pitchFamily="18" charset="0"/>
                          <a:cs typeface="Times New Roman" panose="02020603050405020304" pitchFamily="18" charset="0"/>
                        </a:rPr>
                        <a:t>Legend</a:t>
                      </a:r>
                      <a:endParaRPr lang="zh-CN" altLang="en-US" sz="3200" b="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9" name="图片 8"/>
          <p:cNvPicPr>
            <a:picLocks noChangeAspect="1"/>
          </p:cNvPicPr>
          <p:nvPr/>
        </p:nvPicPr>
        <p:blipFill rotWithShape="1">
          <a:blip r:embed="rId3"/>
          <a:srcRect/>
          <a:stretch>
            <a:fillRect/>
          </a:stretch>
        </p:blipFill>
        <p:spPr>
          <a:xfrm>
            <a:off x="9153125" y="7048500"/>
            <a:ext cx="4334275" cy="2350340"/>
          </a:xfrm>
          <a:prstGeom prst="rect">
            <a:avLst/>
          </a:prstGeom>
        </p:spPr>
      </p:pic>
      <p:pic>
        <p:nvPicPr>
          <p:cNvPr id="16" name="图片 15"/>
          <p:cNvPicPr>
            <a:picLocks noChangeAspect="1"/>
          </p:cNvPicPr>
          <p:nvPr/>
        </p:nvPicPr>
        <p:blipFill rotWithShape="1">
          <a:blip r:embed="rId4"/>
          <a:srcRect/>
          <a:stretch>
            <a:fillRect/>
          </a:stretch>
        </p:blipFill>
        <p:spPr>
          <a:xfrm>
            <a:off x="4800599" y="7038474"/>
            <a:ext cx="4304393" cy="2360366"/>
          </a:xfrm>
          <a:prstGeom prst="rect">
            <a:avLst/>
          </a:prstGeom>
        </p:spPr>
      </p:pic>
      <p:pic>
        <p:nvPicPr>
          <p:cNvPr id="17" name="图片 16"/>
          <p:cNvPicPr>
            <a:picLocks noChangeAspect="1"/>
          </p:cNvPicPr>
          <p:nvPr/>
        </p:nvPicPr>
        <p:blipFill rotWithShape="1">
          <a:blip r:embed="rId5"/>
          <a:srcRect/>
          <a:stretch>
            <a:fillRect/>
          </a:stretch>
        </p:blipFill>
        <p:spPr>
          <a:xfrm>
            <a:off x="13646090" y="7038474"/>
            <a:ext cx="4275710" cy="23603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pan/>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2" descr="https://pic3.zhimg.com/80/v2-7dec60e896eb76076082888dead9f548_720w.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TextBox 34"/>
          <p:cNvSpPr txBox="1"/>
          <p:nvPr/>
        </p:nvSpPr>
        <p:spPr>
          <a:xfrm>
            <a:off x="8534400" y="497055"/>
            <a:ext cx="8915399" cy="1015663"/>
          </a:xfrm>
          <a:prstGeom prst="rect">
            <a:avLst/>
          </a:prstGeom>
          <a:noFill/>
        </p:spPr>
        <p:txBody>
          <a:bodyPr wrap="square" rtlCol="0">
            <a:spAutoFit/>
          </a:bodyPr>
          <a:lstStyle/>
          <a:p>
            <a:pPr algn="ctr"/>
            <a:r>
              <a:rPr lang="en-US" altLang="zh-CN" sz="6000" b="1" dirty="0">
                <a:latin typeface="Times New Roman" panose="02020603050405020304" pitchFamily="18" charset="0"/>
                <a:cs typeface="Times New Roman" panose="02020603050405020304" pitchFamily="18" charset="0"/>
              </a:rPr>
              <a:t>Three major strains</a:t>
            </a:r>
            <a:endParaRPr lang="en-US" altLang="zh-CN" sz="6000" b="1"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custDataLst>
              <p:tags r:id="rId2"/>
            </p:custDataLst>
          </p:nvPr>
        </p:nvGraphicFramePr>
        <p:xfrm>
          <a:off x="228600" y="1695866"/>
          <a:ext cx="17751423" cy="7791034"/>
        </p:xfrm>
        <a:graphic>
          <a:graphicData uri="http://schemas.openxmlformats.org/drawingml/2006/table">
            <a:tbl>
              <a:tblPr firstRow="1" bandRow="1">
                <a:tableStyleId>{3B4B98B0-60AC-42C2-AFA5-B58CD77FA1E5}</a:tableStyleId>
              </a:tblPr>
              <a:tblGrid>
                <a:gridCol w="4487595"/>
                <a:gridCol w="4421276"/>
                <a:gridCol w="4421276"/>
                <a:gridCol w="4421276"/>
              </a:tblGrid>
              <a:tr h="1176874">
                <a:tc>
                  <a:txBody>
                    <a:bodyPr/>
                    <a:lstStyle/>
                    <a:p>
                      <a:r>
                        <a:rPr lang="en-US" altLang="zh-CN" sz="3600" dirty="0">
                          <a:latin typeface="Times New Roman" panose="02020603050405020304" pitchFamily="18" charset="0"/>
                          <a:cs typeface="Times New Roman" panose="02020603050405020304" pitchFamily="18" charset="0"/>
                        </a:rPr>
                        <a:t>              Classification</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Listings</a:t>
                      </a:r>
                      <a:endParaRPr lang="zh-CN" altLang="en-US" sz="3600" dirty="0">
                        <a:latin typeface="Times New Roman" panose="02020603050405020304" pitchFamily="18" charset="0"/>
                        <a:cs typeface="Times New Roman" panose="02020603050405020304" pitchFamily="18" charset="0"/>
                      </a:endParaRPr>
                    </a:p>
                  </a:txBody>
                  <a:tcPr>
                    <a:lnTlToBr w="19050" cap="flat" cmpd="sng" algn="ctr">
                      <a:solidFill>
                        <a:schemeClr val="tx1"/>
                      </a:solidFill>
                      <a:prstDash val="solid"/>
                      <a:round/>
                      <a:headEnd type="none" w="med" len="med"/>
                      <a:tailEnd type="none" w="med" len="med"/>
                    </a:lnTlToBr>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Northern strain</a:t>
                      </a:r>
                      <a:endParaRPr lang="zh-CN" altLang="en-US" sz="36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Jiang </a:t>
                      </a:r>
                      <a:r>
                        <a:rPr lang="en-US" altLang="zh-CN" sz="3600" b="1" kern="1200" dirty="0" err="1">
                          <a:solidFill>
                            <a:schemeClr val="tx1"/>
                          </a:solidFill>
                          <a:effectLst/>
                          <a:latin typeface="Times New Roman" panose="02020603050405020304" pitchFamily="18" charset="0"/>
                          <a:ea typeface="+mn-ea"/>
                          <a:cs typeface="Times New Roman" panose="02020603050405020304" pitchFamily="18" charset="0"/>
                        </a:rPr>
                        <a:t>Zhe</a:t>
                      </a: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 strain</a:t>
                      </a:r>
                      <a:endParaRPr lang="zh-CN" altLang="en-US"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Liang </a:t>
                      </a:r>
                      <a:r>
                        <a:rPr lang="en-US" altLang="zh-CN" sz="3600" b="1" kern="1200" dirty="0" err="1">
                          <a:solidFill>
                            <a:schemeClr val="tx1"/>
                          </a:solidFill>
                          <a:effectLst/>
                          <a:latin typeface="Times New Roman" panose="02020603050405020304" pitchFamily="18" charset="0"/>
                          <a:ea typeface="+mn-ea"/>
                          <a:cs typeface="Times New Roman" panose="02020603050405020304" pitchFamily="18" charset="0"/>
                        </a:rPr>
                        <a:t>Guang</a:t>
                      </a:r>
                      <a:r>
                        <a:rPr lang="en-US" altLang="zh-CN" sz="3600" b="1" kern="1200" dirty="0">
                          <a:solidFill>
                            <a:schemeClr val="tx1"/>
                          </a:solidFill>
                          <a:effectLst/>
                          <a:latin typeface="Times New Roman" panose="02020603050405020304" pitchFamily="18" charset="0"/>
                          <a:ea typeface="+mn-ea"/>
                          <a:cs typeface="Times New Roman" panose="02020603050405020304" pitchFamily="18" charset="0"/>
                        </a:rPr>
                        <a:t> strain</a:t>
                      </a:r>
                      <a:endParaRPr lang="zh-CN" altLang="en-US" sz="3600" dirty="0">
                        <a:latin typeface="Times New Roman" panose="02020603050405020304" pitchFamily="18" charset="0"/>
                        <a:cs typeface="Times New Roman" panose="02020603050405020304" pitchFamily="18" charset="0"/>
                      </a:endParaRPr>
                    </a:p>
                  </a:txBody>
                  <a:tcPr anchor="ctr">
                    <a:solidFill>
                      <a:srgbClr val="B2DE82"/>
                    </a:solidFill>
                  </a:tcPr>
                </a:tc>
              </a:tr>
              <a:tr h="1601333">
                <a:tc>
                  <a:txBody>
                    <a:bodyPr/>
                    <a:lstStyle/>
                    <a:p>
                      <a:pPr algn="ctr"/>
                      <a:r>
                        <a:rPr lang="en-US" altLang="zh-CN" sz="3200" b="1">
                          <a:latin typeface="Times New Roman" panose="02020603050405020304" pitchFamily="18" charset="0"/>
                          <a:cs typeface="Times New Roman" panose="02020603050405020304" pitchFamily="18" charset="0"/>
                        </a:rPr>
                        <a:t>Distribution</a:t>
                      </a:r>
                      <a:endParaRPr lang="zh-CN" altLang="en-US" sz="3200" b="1"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Distributed in the Northeast - Yellow River basin -</a:t>
                      </a:r>
                      <a:r>
                        <a:rPr lang="en-US" altLang="zh-CN" sz="2400" baseline="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Upper and Middle Yangtze River - Yunnan-</a:t>
                      </a:r>
                      <a:r>
                        <a:rPr lang="en-US" altLang="zh-CN" sz="2400" dirty="0" err="1">
                          <a:latin typeface="Times New Roman" panose="02020603050405020304" pitchFamily="18" charset="0"/>
                          <a:cs typeface="Times New Roman" panose="02020603050405020304" pitchFamily="18" charset="0"/>
                        </a:rPr>
                        <a:t>Guizhou</a:t>
                      </a:r>
                      <a:r>
                        <a:rPr lang="en-US" altLang="zh-CN" sz="2400" dirty="0">
                          <a:latin typeface="Times New Roman" panose="02020603050405020304" pitchFamily="18" charset="0"/>
                          <a:cs typeface="Times New Roman" panose="02020603050405020304" pitchFamily="18" charset="0"/>
                        </a:rPr>
                        <a:t> Plateau area</a:t>
                      </a:r>
                      <a:endParaRPr lang="zh-CN" altLang="en-US" sz="24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Jiang </a:t>
                      </a:r>
                      <a:r>
                        <a:rPr lang="en-US" altLang="zh-CN" sz="2400" dirty="0" err="1">
                          <a:latin typeface="Times New Roman" panose="02020603050405020304" pitchFamily="18" charset="0"/>
                          <a:cs typeface="Times New Roman" panose="02020603050405020304" pitchFamily="18" charset="0"/>
                        </a:rPr>
                        <a:t>Zhe</a:t>
                      </a:r>
                      <a:r>
                        <a:rPr lang="en-US" altLang="zh-CN" sz="2400" dirty="0">
                          <a:latin typeface="Times New Roman" panose="02020603050405020304" pitchFamily="18" charset="0"/>
                          <a:cs typeface="Times New Roman" panose="02020603050405020304" pitchFamily="18" charset="0"/>
                        </a:rPr>
                        <a:t> strain is mainly found in Zhejiang, Jiangsu and Anhui</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Liang </a:t>
                      </a:r>
                      <a:r>
                        <a:rPr lang="en-US" altLang="zh-CN" sz="2400" dirty="0" err="1">
                          <a:latin typeface="Times New Roman" panose="02020603050405020304" pitchFamily="18" charset="0"/>
                          <a:cs typeface="Times New Roman" panose="02020603050405020304" pitchFamily="18" charset="0"/>
                        </a:rPr>
                        <a:t>guang</a:t>
                      </a:r>
                      <a:r>
                        <a:rPr lang="en-US" altLang="zh-CN" sz="2400" dirty="0">
                          <a:latin typeface="Times New Roman" panose="02020603050405020304" pitchFamily="18" charset="0"/>
                          <a:cs typeface="Times New Roman" panose="02020603050405020304" pitchFamily="18" charset="0"/>
                        </a:rPr>
                        <a:t> strain is </a:t>
                      </a:r>
                      <a:r>
                        <a:rPr lang="en-US" altLang="zh-CN" sz="2400" dirty="0" err="1">
                          <a:latin typeface="Times New Roman" panose="02020603050405020304" pitchFamily="18" charset="0"/>
                          <a:cs typeface="Times New Roman" panose="02020603050405020304" pitchFamily="18" charset="0"/>
                        </a:rPr>
                        <a:t>centred</a:t>
                      </a:r>
                      <a:r>
                        <a:rPr lang="en-US" altLang="zh-CN" sz="2400" dirty="0">
                          <a:latin typeface="Times New Roman" panose="02020603050405020304" pitchFamily="18" charset="0"/>
                          <a:cs typeface="Times New Roman" panose="02020603050405020304" pitchFamily="18" charset="0"/>
                        </a:rPr>
                        <a:t> on Guangdong, including parts of Guangxi and Fujian.</a:t>
                      </a:r>
                      <a:endParaRPr lang="zh-CN" altLang="en-US" sz="2400" dirty="0">
                        <a:latin typeface="Times New Roman" panose="02020603050405020304" pitchFamily="18" charset="0"/>
                        <a:cs typeface="Times New Roman" panose="02020603050405020304" pitchFamily="18" charset="0"/>
                      </a:endParaRPr>
                    </a:p>
                  </a:txBody>
                  <a:tcPr anchor="ctr">
                    <a:solidFill>
                      <a:srgbClr val="B2DE82"/>
                    </a:solidFill>
                  </a:tcPr>
                </a:tc>
              </a:tr>
              <a:tr h="1601333">
                <a:tc>
                  <a:txBody>
                    <a:bodyPr/>
                    <a:lstStyle/>
                    <a:p>
                      <a:pPr algn="ctr"/>
                      <a:r>
                        <a:rPr lang="en-US" altLang="zh-CN" sz="3200" b="1" dirty="0">
                          <a:latin typeface="Times New Roman" panose="02020603050405020304" pitchFamily="18" charset="0"/>
                          <a:cs typeface="Times New Roman" panose="02020603050405020304" pitchFamily="18" charset="0"/>
                        </a:rPr>
                        <a:t>Characteristic</a:t>
                      </a:r>
                      <a:endParaRPr lang="zh-CN" altLang="en-US" sz="3200" b="1"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Mixed colors; ears will naturally hang down towards the front of the head in a relaxed state, with a dignified face.</a:t>
                      </a:r>
                      <a:endParaRPr lang="zh-CN" altLang="en-US" sz="24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indent="457200" algn="just"/>
                      <a:r>
                        <a:rPr lang="en-US" altLang="zh-CN" sz="2400" dirty="0">
                          <a:latin typeface="Times New Roman" panose="02020603050405020304" pitchFamily="18" charset="0"/>
                          <a:cs typeface="Times New Roman" panose="02020603050405020304" pitchFamily="18" charset="0"/>
                        </a:rPr>
                        <a:t>Fewer mixed-</a:t>
                      </a:r>
                      <a:r>
                        <a:rPr lang="en-US" altLang="zh-CN" sz="2400" dirty="0" err="1">
                          <a:latin typeface="Times New Roman" panose="02020603050405020304" pitchFamily="18" charset="0"/>
                          <a:cs typeface="Times New Roman" panose="02020603050405020304" pitchFamily="18" charset="0"/>
                        </a:rPr>
                        <a:t>coloured</a:t>
                      </a:r>
                      <a:r>
                        <a:rPr lang="en-US" altLang="zh-CN" sz="2400" dirty="0">
                          <a:latin typeface="Times New Roman" panose="02020603050405020304" pitchFamily="18" charset="0"/>
                          <a:cs typeface="Times New Roman" panose="02020603050405020304" pitchFamily="18" charset="0"/>
                        </a:rPr>
                        <a:t> dogs in this region, with large, long and erect ears, pointed mouths and long limbs</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indent="457200" algn="just"/>
                      <a:r>
                        <a:rPr lang="en-US" altLang="zh-CN" sz="2400" dirty="0">
                          <a:latin typeface="Times New Roman" panose="02020603050405020304" pitchFamily="18" charset="0"/>
                          <a:cs typeface="Times New Roman" panose="02020603050405020304" pitchFamily="18" charset="0"/>
                        </a:rPr>
                        <a:t>Mainly solid colors. Small and upright ears, often with a flowered tongue or black tongue, and a sturdy body.</a:t>
                      </a:r>
                      <a:endParaRPr lang="zh-CN" altLang="en-US" sz="2400" dirty="0">
                        <a:latin typeface="Times New Roman" panose="02020603050405020304" pitchFamily="18" charset="0"/>
                        <a:cs typeface="Times New Roman" panose="02020603050405020304" pitchFamily="18" charset="0"/>
                      </a:endParaRPr>
                    </a:p>
                  </a:txBody>
                  <a:tcPr anchor="ctr">
                    <a:solidFill>
                      <a:srgbClr val="B2DE82"/>
                    </a:solidFill>
                  </a:tcPr>
                </a:tc>
              </a:tr>
              <a:tr h="885048">
                <a:tc>
                  <a:txBody>
                    <a:bodyPr/>
                    <a:lstStyle/>
                    <a:p>
                      <a:pPr algn="ctr"/>
                      <a:r>
                        <a:rPr lang="en-US" altLang="zh-CN" sz="3200" b="1" dirty="0">
                          <a:latin typeface="Times New Roman" panose="02020603050405020304" pitchFamily="18" charset="0"/>
                          <a:cs typeface="Times New Roman" panose="02020603050405020304" pitchFamily="18" charset="0"/>
                        </a:rPr>
                        <a:t>Representative varieties</a:t>
                      </a:r>
                      <a:endParaRPr lang="zh-CN" altLang="en-US" sz="3200" b="1"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Big Stupid Dog, Chai Gou</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indent="0" algn="ctr"/>
                      <a:r>
                        <a:rPr lang="en-US" altLang="zh-CN" sz="2400" dirty="0">
                          <a:latin typeface="Times New Roman" panose="02020603050405020304" pitchFamily="18" charset="0"/>
                          <a:cs typeface="Times New Roman" panose="02020603050405020304" pitchFamily="18" charset="0"/>
                        </a:rPr>
                        <a:t>Su </a:t>
                      </a:r>
                      <a:r>
                        <a:rPr lang="en-US" altLang="zh-CN" sz="2400" dirty="0" err="1">
                          <a:latin typeface="Times New Roman" panose="02020603050405020304" pitchFamily="18" charset="0"/>
                          <a:cs typeface="Times New Roman" panose="02020603050405020304" pitchFamily="18" charset="0"/>
                        </a:rPr>
                        <a:t>Quan</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tcPr>
                </a:tc>
                <a:tc>
                  <a:txBody>
                    <a:bodyPr/>
                    <a:lstStyle/>
                    <a:p>
                      <a:pPr indent="0" algn="ctr"/>
                      <a:r>
                        <a:rPr lang="en-US" altLang="zh-CN" sz="2400" dirty="0">
                          <a:latin typeface="Times New Roman" panose="02020603050405020304" pitchFamily="18" charset="0"/>
                          <a:cs typeface="Times New Roman" panose="02020603050405020304" pitchFamily="18" charset="0"/>
                        </a:rPr>
                        <a:t>Sha Pi, Chao Shan Big Head, Guangdong Song Shi.</a:t>
                      </a:r>
                      <a:endParaRPr lang="zh-CN" altLang="en-US" sz="2400" dirty="0">
                        <a:latin typeface="Times New Roman" panose="02020603050405020304" pitchFamily="18" charset="0"/>
                        <a:cs typeface="Times New Roman" panose="02020603050405020304" pitchFamily="18" charset="0"/>
                      </a:endParaRPr>
                    </a:p>
                  </a:txBody>
                  <a:tcPr anchor="ctr">
                    <a:lnB w="19050" cap="flat" cmpd="sng" algn="ctr">
                      <a:solidFill>
                        <a:schemeClr val="tx1"/>
                      </a:solidFill>
                      <a:prstDash val="solid"/>
                      <a:round/>
                      <a:headEnd type="none" w="med" len="med"/>
                      <a:tailEnd type="none" w="med" len="med"/>
                    </a:lnB>
                    <a:solidFill>
                      <a:srgbClr val="B2DE82"/>
                    </a:solidFill>
                  </a:tcPr>
                </a:tc>
              </a:tr>
              <a:tr h="2514600">
                <a:tc>
                  <a:txBody>
                    <a:bodyPr/>
                    <a:lstStyle/>
                    <a:p>
                      <a:pPr algn="ctr"/>
                      <a:r>
                        <a:rPr lang="en-US" altLang="zh-CN" sz="3200" b="1" dirty="0">
                          <a:latin typeface="Times New Roman" panose="02020603050405020304" pitchFamily="18" charset="0"/>
                          <a:cs typeface="Times New Roman" panose="02020603050405020304" pitchFamily="18" charset="0"/>
                        </a:rPr>
                        <a:t>Legend</a:t>
                      </a:r>
                      <a:endParaRPr lang="zh-CN" altLang="en-US" sz="3200" b="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r>
            </a:tbl>
          </a:graphicData>
        </a:graphic>
      </p:graphicFrame>
      <p:pic>
        <p:nvPicPr>
          <p:cNvPr id="9" name="图片 8"/>
          <p:cNvPicPr>
            <a:picLocks noChangeAspect="1"/>
          </p:cNvPicPr>
          <p:nvPr/>
        </p:nvPicPr>
        <p:blipFill rotWithShape="1">
          <a:blip r:embed="rId3"/>
          <a:srcRect/>
          <a:stretch>
            <a:fillRect/>
          </a:stretch>
        </p:blipFill>
        <p:spPr>
          <a:xfrm>
            <a:off x="9153125" y="7048500"/>
            <a:ext cx="4334275" cy="2350340"/>
          </a:xfrm>
          <a:prstGeom prst="rect">
            <a:avLst/>
          </a:prstGeom>
        </p:spPr>
      </p:pic>
      <p:pic>
        <p:nvPicPr>
          <p:cNvPr id="16" name="图片 15"/>
          <p:cNvPicPr>
            <a:picLocks noChangeAspect="1"/>
          </p:cNvPicPr>
          <p:nvPr/>
        </p:nvPicPr>
        <p:blipFill rotWithShape="1">
          <a:blip r:embed="rId4"/>
          <a:srcRect/>
          <a:stretch>
            <a:fillRect/>
          </a:stretch>
        </p:blipFill>
        <p:spPr>
          <a:xfrm>
            <a:off x="4800599" y="7038474"/>
            <a:ext cx="4304393" cy="2360366"/>
          </a:xfrm>
          <a:prstGeom prst="rect">
            <a:avLst/>
          </a:prstGeom>
        </p:spPr>
      </p:pic>
      <p:pic>
        <p:nvPicPr>
          <p:cNvPr id="17" name="图片 16"/>
          <p:cNvPicPr>
            <a:picLocks noChangeAspect="1"/>
          </p:cNvPicPr>
          <p:nvPr/>
        </p:nvPicPr>
        <p:blipFill rotWithShape="1">
          <a:blip r:embed="rId5"/>
          <a:srcRect/>
          <a:stretch>
            <a:fillRect/>
          </a:stretch>
        </p:blipFill>
        <p:spPr>
          <a:xfrm>
            <a:off x="13646090" y="7038474"/>
            <a:ext cx="4275710" cy="23603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pan/>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6887254" y="419100"/>
            <a:ext cx="10105346" cy="1754326"/>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Chinese Rural Dogs with Chinese Traditional Culture</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圆角矩形 32"/>
          <p:cNvSpPr/>
          <p:nvPr/>
        </p:nvSpPr>
        <p:spPr>
          <a:xfrm>
            <a:off x="8001000" y="7124077"/>
            <a:ext cx="9878023" cy="2362823"/>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In traditional Chinese culture, dogs have always been regarded as symbols of loyalty, bravery and good fortune, so the Chinese Rural Dog is also endowed with many auspicious symbols.</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26" name="圆角矩形 25"/>
          <p:cNvSpPr/>
          <p:nvPr/>
        </p:nvSpPr>
        <p:spPr>
          <a:xfrm>
            <a:off x="384175" y="2173426"/>
            <a:ext cx="7312025" cy="289387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As one of the oldest dog breeds in China, the Chinese Rural Dog is a product of China's thousands of years of agricultural society, a living fossil of history and culture.</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rotWithShape="1">
          <a:blip r:embed="rId2"/>
          <a:srcRect/>
          <a:stretch>
            <a:fillRect/>
          </a:stretch>
        </p:blipFill>
        <p:spPr bwMode="auto">
          <a:xfrm>
            <a:off x="8000999" y="2173426"/>
            <a:ext cx="9878023" cy="474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srcRect/>
          <a:stretch>
            <a:fillRect/>
          </a:stretch>
        </p:blipFill>
        <p:spPr bwMode="auto">
          <a:xfrm>
            <a:off x="493022" y="5245468"/>
            <a:ext cx="7203178" cy="431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6887254" y="419100"/>
            <a:ext cx="10105346" cy="1754326"/>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Chinese Rural Dogs with Chinese Traditional Culture</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 name="圆角矩形 25"/>
          <p:cNvSpPr/>
          <p:nvPr/>
        </p:nvSpPr>
        <p:spPr>
          <a:xfrm>
            <a:off x="8554244" y="6362302"/>
            <a:ext cx="9428956" cy="3169762"/>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In art and </a:t>
            </a:r>
            <a:r>
              <a:rPr lang="en-US" altLang="zh-CN" sz="2800" dirty="0" err="1">
                <a:solidFill>
                  <a:schemeClr val="tx1"/>
                </a:solidFill>
                <a:latin typeface="Times New Roman" panose="02020603050405020304" pitchFamily="18" charset="0"/>
                <a:cs typeface="Times New Roman" panose="02020603050405020304" pitchFamily="18" charset="0"/>
              </a:rPr>
              <a:t>literature,"The</a:t>
            </a:r>
            <a:r>
              <a:rPr lang="en-US" altLang="zh-CN" sz="2800" dirty="0">
                <a:solidFill>
                  <a:schemeClr val="tx1"/>
                </a:solidFill>
                <a:latin typeface="Times New Roman" panose="02020603050405020304" pitchFamily="18" charset="0"/>
                <a:cs typeface="Times New Roman" panose="02020603050405020304" pitchFamily="18" charset="0"/>
              </a:rPr>
              <a:t> Yellow Dog on the Left, the goshawk on the Right. </a:t>
            </a:r>
            <a:endParaRPr lang="en-US" altLang="zh-CN" sz="2800" dirty="0">
              <a:solidFill>
                <a:schemeClr val="tx1"/>
              </a:solidFill>
              <a:latin typeface="Times New Roman" panose="02020603050405020304" pitchFamily="18" charset="0"/>
              <a:cs typeface="Times New Roman" panose="02020603050405020304" pitchFamily="18" charset="0"/>
            </a:endParaRPr>
          </a:p>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In art, "A Beauty Wearing a Hairpin " .</a:t>
            </a:r>
            <a:endParaRPr lang="en-US" altLang="zh-CN" sz="2800" dirty="0">
              <a:solidFill>
                <a:schemeClr val="tx1"/>
              </a:solidFill>
              <a:latin typeface="Times New Roman" panose="02020603050405020304" pitchFamily="18" charset="0"/>
              <a:cs typeface="Times New Roman" panose="02020603050405020304" pitchFamily="18" charset="0"/>
            </a:endParaRPr>
          </a:p>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In porcelain works, the three-</a:t>
            </a:r>
            <a:r>
              <a:rPr lang="en-US" altLang="zh-CN" sz="2800" dirty="0" err="1">
                <a:solidFill>
                  <a:schemeClr val="tx1"/>
                </a:solidFill>
                <a:latin typeface="Times New Roman" panose="02020603050405020304" pitchFamily="18" charset="0"/>
                <a:cs typeface="Times New Roman" panose="02020603050405020304" pitchFamily="18" charset="0"/>
              </a:rPr>
              <a:t>colour</a:t>
            </a:r>
            <a:r>
              <a:rPr lang="en-US" altLang="zh-CN" sz="2800" dirty="0">
                <a:solidFill>
                  <a:schemeClr val="tx1"/>
                </a:solidFill>
                <a:latin typeface="Times New Roman" panose="02020603050405020304" pitchFamily="18" charset="0"/>
                <a:cs typeface="Times New Roman" panose="02020603050405020304" pitchFamily="18" charset="0"/>
              </a:rPr>
              <a:t> dog of the Tang Dynasty is realistic and highly skilled in sculpture.</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2"/>
          <a:srcRect/>
          <a:stretch>
            <a:fillRect/>
          </a:stretch>
        </p:blipFill>
        <p:spPr bwMode="auto">
          <a:xfrm>
            <a:off x="287922" y="1698945"/>
            <a:ext cx="8094078" cy="561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s://n.sinaimg.cn/collect/180/w2048h532/20220810/8c8b-cc53e5e3897bc253c3585878a52208eb.jpg"/>
          <p:cNvPicPr>
            <a:picLocks noChangeAspect="1" noChangeArrowheads="1"/>
          </p:cNvPicPr>
          <p:nvPr/>
        </p:nvPicPr>
        <p:blipFill>
          <a:blip r:embed="rId3"/>
          <a:srcRect/>
          <a:stretch>
            <a:fillRect/>
          </a:stretch>
        </p:blipFill>
        <p:spPr bwMode="auto">
          <a:xfrm>
            <a:off x="287923" y="7429500"/>
            <a:ext cx="8094078" cy="210256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srcRect/>
          <a:stretch>
            <a:fillRect/>
          </a:stretch>
        </p:blipFill>
        <p:spPr bwMode="auto">
          <a:xfrm>
            <a:off x="8610600" y="2207515"/>
            <a:ext cx="5376962" cy="40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5"/>
          <a:srcRect/>
          <a:stretch>
            <a:fillRect/>
          </a:stretch>
        </p:blipFill>
        <p:spPr bwMode="auto">
          <a:xfrm>
            <a:off x="14173200" y="2195195"/>
            <a:ext cx="2962275" cy="40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果然你可以永远相信老祖宗严选：中华田园犬爱与忠诚，从未改变">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9805"/>
            <a:ext cx="18259720" cy="10239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8714" t="5799" r="13704"/>
          <a:stretch>
            <a:fillRect/>
          </a:stretch>
        </p:blipFill>
        <p:spPr bwMode="auto">
          <a:xfrm>
            <a:off x="5484370" y="1873371"/>
            <a:ext cx="7926829" cy="7689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椭圆 28"/>
          <p:cNvSpPr/>
          <p:nvPr/>
        </p:nvSpPr>
        <p:spPr>
          <a:xfrm>
            <a:off x="6710791" y="2990568"/>
            <a:ext cx="5496552" cy="52838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oup 2"/>
          <p:cNvGrpSpPr/>
          <p:nvPr/>
        </p:nvGrpSpPr>
        <p:grpSpPr>
          <a:xfrm>
            <a:off x="228497" y="647730"/>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2"/>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2"/>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2"/>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2"/>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2982595" y="419100"/>
            <a:ext cx="15733395" cy="922020"/>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What can we do to protect the Chinese Rural Dog?</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27" name="Group 14"/>
          <p:cNvGrpSpPr/>
          <p:nvPr/>
        </p:nvGrpSpPr>
        <p:grpSpPr>
          <a:xfrm>
            <a:off x="13696497" y="9645043"/>
            <a:ext cx="4591503" cy="727682"/>
            <a:chOff x="0" y="0"/>
            <a:chExt cx="1553175" cy="246154"/>
          </a:xfrm>
        </p:grpSpPr>
        <p:sp>
          <p:nvSpPr>
            <p:cNvPr id="28"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sp>
        <p:nvSpPr>
          <p:cNvPr id="30" name="TextBox 29"/>
          <p:cNvSpPr txBox="1"/>
          <p:nvPr/>
        </p:nvSpPr>
        <p:spPr>
          <a:xfrm>
            <a:off x="6411298" y="5149972"/>
            <a:ext cx="6340938" cy="830997"/>
          </a:xfrm>
          <a:prstGeom prst="rect">
            <a:avLst/>
          </a:prstGeom>
          <a:noFill/>
        </p:spPr>
        <p:txBody>
          <a:bodyPr wrap="square" rtlCol="0">
            <a:spAutoFit/>
          </a:bodyPr>
          <a:lstStyle/>
          <a:p>
            <a:pPr algn="ctr"/>
            <a:r>
              <a:rPr lang="en-US" altLang="zh-CN"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 be seen everywhere</a:t>
            </a:r>
            <a:endParaRPr lang="zh-CN" alt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 name="TextBox 32"/>
          <p:cNvSpPr txBox="1"/>
          <p:nvPr/>
        </p:nvSpPr>
        <p:spPr>
          <a:xfrm>
            <a:off x="9491466" y="7147573"/>
            <a:ext cx="2798345" cy="646331"/>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 very dirty</a:t>
            </a:r>
            <a:endParaRPr lang="zh-CN" altLang="en-US" sz="3600"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6753726" y="3974343"/>
            <a:ext cx="1828800" cy="646331"/>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lose</a:t>
            </a:r>
            <a:r>
              <a:rPr lang="en-US" altLang="zh-CN" sz="3200" b="1" dirty="0">
                <a:latin typeface="Times New Roman" panose="02020603050405020304" pitchFamily="18" charset="0"/>
                <a:cs typeface="Times New Roman" panose="02020603050405020304" pitchFamily="18" charset="0"/>
              </a:rPr>
              <a:t> </a:t>
            </a:r>
            <a:r>
              <a:rPr lang="en-US" altLang="zh-CN" sz="3600" b="1" dirty="0">
                <a:latin typeface="Times New Roman" panose="02020603050405020304" pitchFamily="18" charset="0"/>
                <a:cs typeface="Times New Roman" panose="02020603050405020304" pitchFamily="18" charset="0"/>
              </a:rPr>
              <a:t>face</a:t>
            </a:r>
            <a:endParaRPr lang="zh-CN" altLang="en-US" sz="36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6586383" y="6433927"/>
            <a:ext cx="3672754" cy="646331"/>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low beauty-value</a:t>
            </a:r>
            <a:endParaRPr lang="zh-CN" altLang="en-US" sz="3600" b="1"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494926" y="7545169"/>
            <a:ext cx="2280405" cy="646331"/>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savage</a:t>
            </a:r>
            <a:endParaRPr lang="zh-CN" altLang="en-US" sz="36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9439763" y="3974891"/>
            <a:ext cx="2767580" cy="646331"/>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easy to raise</a:t>
            </a:r>
            <a:endParaRPr lang="zh-CN" altLang="en-US" sz="360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8230699" y="2876820"/>
            <a:ext cx="3089264" cy="646331"/>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Too common</a:t>
            </a:r>
            <a:endParaRPr lang="zh-CN" altLang="en-US" sz="3600" b="1"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954"/>
          <a:stretch>
            <a:fillRect/>
          </a:stretch>
        </p:blipFill>
        <p:spPr bwMode="auto">
          <a:xfrm>
            <a:off x="304800" y="1714500"/>
            <a:ext cx="5179570" cy="379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652853"/>
            <a:ext cx="5179570" cy="345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5"/>
          <a:srcRect/>
          <a:stretch>
            <a:fillRect/>
          </a:stretch>
        </p:blipFill>
        <p:spPr bwMode="auto">
          <a:xfrm>
            <a:off x="13411200" y="5524500"/>
            <a:ext cx="4495799" cy="401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rotWithShape="1">
          <a:blip r:embed="rId6"/>
          <a:srcRect/>
          <a:stretch>
            <a:fillRect/>
          </a:stretch>
        </p:blipFill>
        <p:spPr bwMode="auto">
          <a:xfrm flipH="1">
            <a:off x="13411198" y="2141223"/>
            <a:ext cx="4495801" cy="334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8610600" y="419100"/>
            <a:ext cx="10105346" cy="1754326"/>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What can we do to protect the Chinese Rural Dog?</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27" name="Group 14"/>
          <p:cNvGrpSpPr/>
          <p:nvPr/>
        </p:nvGrpSpPr>
        <p:grpSpPr>
          <a:xfrm>
            <a:off x="13696497" y="9645043"/>
            <a:ext cx="4591503" cy="727682"/>
            <a:chOff x="0" y="0"/>
            <a:chExt cx="1553175" cy="246154"/>
          </a:xfrm>
        </p:grpSpPr>
        <p:sp>
          <p:nvSpPr>
            <p:cNvPr id="28"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sp>
        <p:nvSpPr>
          <p:cNvPr id="44" name="圆角矩形 43"/>
          <p:cNvSpPr/>
          <p:nvPr/>
        </p:nvSpPr>
        <p:spPr>
          <a:xfrm>
            <a:off x="5943600" y="6819900"/>
            <a:ext cx="12115800" cy="271216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The Chinese Rural Dog is not just a breed of dog, but also a symbol of culture and spirit. It represents the diligence, wisdom and kindness of the Chinese people, and is the inheritor and promoter of our national spirit. We should act together to protect and pass on the valuable cultural heritage of the Chinese Rural Dog!</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1031" name="Picture 7"/>
          <p:cNvPicPr>
            <a:picLocks noChangeAspect="1" noChangeArrowheads="1"/>
          </p:cNvPicPr>
          <p:nvPr/>
        </p:nvPicPr>
        <p:blipFill rotWithShape="1">
          <a:blip r:embed="rId2"/>
          <a:srcRect/>
          <a:stretch>
            <a:fillRect/>
          </a:stretch>
        </p:blipFill>
        <p:spPr bwMode="auto">
          <a:xfrm>
            <a:off x="231775" y="2173426"/>
            <a:ext cx="5645379" cy="735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3"/>
          <a:srcRect/>
          <a:stretch>
            <a:fillRect/>
          </a:stretch>
        </p:blipFill>
        <p:spPr bwMode="auto">
          <a:xfrm>
            <a:off x="11748135" y="2247900"/>
            <a:ext cx="6311265" cy="441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4"/>
          <a:srcRect/>
          <a:stretch>
            <a:fillRect/>
          </a:stretch>
        </p:blipFill>
        <p:spPr bwMode="auto">
          <a:xfrm>
            <a:off x="5879465" y="2218055"/>
            <a:ext cx="5868670" cy="455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a:stretch>
            <a:fillRect/>
          </a:stretch>
        </p:blipFill>
        <p:spPr>
          <a:xfrm>
            <a:off x="0" y="8077200"/>
            <a:ext cx="18288000" cy="2171700"/>
          </a:xfrm>
          <a:prstGeom prst="rect">
            <a:avLst/>
          </a:prstGeom>
        </p:spPr>
      </p:pic>
      <p:pic>
        <p:nvPicPr>
          <p:cNvPr id="7170" name="Picture 2"/>
          <p:cNvPicPr>
            <a:picLocks noChangeAspect="1" noChangeArrowheads="1"/>
          </p:cNvPicPr>
          <p:nvPr/>
        </p:nvPicPr>
        <p:blipFill rotWithShape="1">
          <a:blip r:embed="rId2"/>
          <a:srcRect/>
          <a:stretch>
            <a:fillRect/>
          </a:stretch>
        </p:blipFill>
        <p:spPr bwMode="auto">
          <a:xfrm>
            <a:off x="0" y="803882"/>
            <a:ext cx="18288000" cy="860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0"/>
          <p:cNvGrpSpPr/>
          <p:nvPr/>
        </p:nvGrpSpPr>
        <p:grpSpPr>
          <a:xfrm>
            <a:off x="0" y="0"/>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4591503" y="0"/>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9104993" y="0"/>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6" name="Group 16"/>
          <p:cNvGrpSpPr/>
          <p:nvPr/>
        </p:nvGrpSpPr>
        <p:grpSpPr>
          <a:xfrm>
            <a:off x="13696497" y="0"/>
            <a:ext cx="4591503" cy="727682"/>
            <a:chOff x="0" y="0"/>
            <a:chExt cx="1553175" cy="246154"/>
          </a:xfrm>
        </p:grpSpPr>
        <p:sp>
          <p:nvSpPr>
            <p:cNvPr id="17" name="Freeform 17"/>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8" name="Group 18"/>
          <p:cNvGrpSpPr/>
          <p:nvPr/>
        </p:nvGrpSpPr>
        <p:grpSpPr>
          <a:xfrm>
            <a:off x="8963116" y="221964"/>
            <a:ext cx="283755" cy="28375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20" name="Group 20"/>
          <p:cNvGrpSpPr/>
          <p:nvPr/>
        </p:nvGrpSpPr>
        <p:grpSpPr>
          <a:xfrm>
            <a:off x="9441401" y="221964"/>
            <a:ext cx="283755" cy="28375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22" name="Group 22"/>
          <p:cNvGrpSpPr/>
          <p:nvPr/>
        </p:nvGrpSpPr>
        <p:grpSpPr>
          <a:xfrm>
            <a:off x="8463939" y="221964"/>
            <a:ext cx="283755" cy="28375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24" name="Group 24"/>
          <p:cNvGrpSpPr/>
          <p:nvPr/>
        </p:nvGrpSpPr>
        <p:grpSpPr>
          <a:xfrm>
            <a:off x="16278318" y="23733"/>
            <a:ext cx="2009682" cy="680217"/>
            <a:chOff x="0" y="0"/>
            <a:chExt cx="2679575" cy="906956"/>
          </a:xfrm>
        </p:grpSpPr>
        <p:sp>
          <p:nvSpPr>
            <p:cNvPr id="25" name="Freeform 25"/>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9" name="TextBox 28"/>
          <p:cNvSpPr txBox="1"/>
          <p:nvPr/>
        </p:nvSpPr>
        <p:spPr>
          <a:xfrm>
            <a:off x="579477" y="3877938"/>
            <a:ext cx="16840200" cy="2215991"/>
          </a:xfrm>
          <a:prstGeom prst="rect">
            <a:avLst/>
          </a:prstGeom>
          <a:noFill/>
        </p:spPr>
        <p:txBody>
          <a:bodyPr wrap="square" rtlCol="0">
            <a:spAutoFit/>
          </a:bodyPr>
          <a:lstStyle/>
          <a:p>
            <a:pPr algn="ctr"/>
            <a:r>
              <a:rPr lang="en-US" altLang="zh-CN" sz="13800" dirty="0">
                <a:solidFill>
                  <a:srgbClr val="FFFF00"/>
                </a:solidFill>
                <a:latin typeface="华文行楷" panose="02010800040101010101" pitchFamily="2" charset="-122"/>
                <a:ea typeface="华文行楷" panose="02010800040101010101" pitchFamily="2" charset="-122"/>
                <a:cs typeface="Times New Roman" panose="02020603050405020304" pitchFamily="18" charset="0"/>
              </a:rPr>
              <a:t>Thanks for Watching</a:t>
            </a:r>
            <a:endParaRPr lang="en-US" altLang="zh-CN" sz="13800" dirty="0">
              <a:solidFill>
                <a:srgbClr val="FFFF00"/>
              </a:solidFill>
              <a:latin typeface="华文行楷" panose="02010800040101010101" pitchFamily="2" charset="-122"/>
              <a:ea typeface="华文行楷" panose="02010800040101010101" pitchFamily="2" charset="-122"/>
              <a:cs typeface="Times New Roman" panose="02020603050405020304" pitchFamily="18" charset="0"/>
            </a:endParaRPr>
          </a:p>
        </p:txBody>
      </p:sp>
      <p:pic>
        <p:nvPicPr>
          <p:cNvPr id="7171" name="Picture 3"/>
          <p:cNvPicPr>
            <a:picLocks noChangeAspect="1" noChangeArrowheads="1"/>
          </p:cNvPicPr>
          <p:nvPr/>
        </p:nvPicPr>
        <p:blipFill>
          <a:blip r:embed="rId5"/>
          <a:srcRect/>
          <a:stretch>
            <a:fillRect/>
          </a:stretch>
        </p:blipFill>
        <p:spPr bwMode="auto">
          <a:xfrm>
            <a:off x="15627484" y="8149776"/>
            <a:ext cx="2708807" cy="213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TextBox 34"/>
          <p:cNvSpPr txBox="1"/>
          <p:nvPr/>
        </p:nvSpPr>
        <p:spPr>
          <a:xfrm>
            <a:off x="3810000" y="712499"/>
            <a:ext cx="13335000" cy="583565"/>
          </a:xfrm>
          <a:prstGeom prst="rect">
            <a:avLst/>
          </a:prstGeom>
          <a:noFill/>
        </p:spPr>
        <p:txBody>
          <a:bodyPr wrap="square" rtlCol="0">
            <a:spAutoFit/>
          </a:bodyPr>
          <a:lstStyle/>
          <a:p>
            <a:pPr algn="l"/>
            <a:r>
              <a:rPr lang="en-US" altLang="zh-CN" sz="3200" b="1" dirty="0">
                <a:latin typeface="Times New Roman" panose="02020603050405020304" pitchFamily="18" charset="0"/>
                <a:cs typeface="Times New Roman" panose="02020603050405020304" pitchFamily="18" charset="0"/>
              </a:rPr>
              <a:t>If you could have a dog, which one would it be?</a:t>
            </a:r>
            <a:endParaRPr lang="en-US" altLang="zh-CN" sz="3200" b="1" dirty="0">
              <a:latin typeface="Times New Roman" panose="02020603050405020304" pitchFamily="18" charset="0"/>
              <a:cs typeface="Times New Roman" panose="02020603050405020304" pitchFamily="18" charset="0"/>
            </a:endParaRPr>
          </a:p>
        </p:txBody>
      </p:sp>
      <p:pic>
        <p:nvPicPr>
          <p:cNvPr id="1028" name="Picture 4" descr="https://q4.itc.cn/q_70/images01/20240222/564fd063e039466389091e02df42053f.jpeg"/>
          <p:cNvPicPr>
            <a:picLocks noChangeAspect="1" noChangeArrowheads="1"/>
          </p:cNvPicPr>
          <p:nvPr/>
        </p:nvPicPr>
        <p:blipFill rotWithShape="1">
          <a:blip r:embed="rId3"/>
          <a:srcRect/>
          <a:stretch>
            <a:fillRect/>
          </a:stretch>
        </p:blipFill>
        <p:spPr bwMode="auto">
          <a:xfrm>
            <a:off x="6076575" y="1485900"/>
            <a:ext cx="2862058" cy="34813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2.baidu.com/it/u=3363365409,50552655&amp;fm=253&amp;fmt=auto&amp;app=138&amp;f=JPEG?w=800&amp;h=964"/>
          <p:cNvPicPr>
            <a:picLocks noChangeAspect="1" noChangeArrowheads="1"/>
          </p:cNvPicPr>
          <p:nvPr/>
        </p:nvPicPr>
        <p:blipFill rotWithShape="1">
          <a:blip r:embed="rId4"/>
          <a:srcRect/>
          <a:stretch>
            <a:fillRect/>
          </a:stretch>
        </p:blipFill>
        <p:spPr bwMode="auto">
          <a:xfrm>
            <a:off x="15449175" y="1474243"/>
            <a:ext cx="2610225" cy="3481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mg1.baidu.com/it/u=137030069,844681199&amp;fm=253&amp;fmt=auto&amp;app=138&amp;f=JPEG?w=785&amp;h=500"/>
          <p:cNvPicPr>
            <a:picLocks noChangeAspect="1" noChangeArrowheads="1"/>
          </p:cNvPicPr>
          <p:nvPr/>
        </p:nvPicPr>
        <p:blipFill rotWithShape="1">
          <a:blip r:embed="rId5"/>
          <a:srcRect/>
          <a:stretch>
            <a:fillRect/>
          </a:stretch>
        </p:blipFill>
        <p:spPr bwMode="auto">
          <a:xfrm>
            <a:off x="209175" y="1509712"/>
            <a:ext cx="5701582" cy="3481388"/>
          </a:xfrm>
          <a:prstGeom prst="rect">
            <a:avLst/>
          </a:prstGeom>
          <a:noFill/>
          <a:extLst>
            <a:ext uri="{909E8E84-426E-40DD-AFC4-6F175D3DCCD1}">
              <a14:hiddenFill xmlns:a14="http://schemas.microsoft.com/office/drawing/2010/main">
                <a:solidFill>
                  <a:srgbClr val="FFFFFF"/>
                </a:solidFill>
              </a14:hiddenFill>
            </a:ext>
          </a:extLst>
        </p:spPr>
      </p:pic>
      <p:sp>
        <p:nvSpPr>
          <p:cNvPr id="7" name="等腰三角形 6"/>
          <p:cNvSpPr/>
          <p:nvPr/>
        </p:nvSpPr>
        <p:spPr>
          <a:xfrm>
            <a:off x="2930084" y="5013035"/>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a:off x="7377722" y="4981327"/>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a:off x="10699982" y="5038727"/>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a:off x="14004192" y="5012410"/>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a:off x="16624405" y="5037600"/>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p:cNvSpPr/>
          <p:nvPr/>
        </p:nvSpPr>
        <p:spPr>
          <a:xfrm>
            <a:off x="1844248" y="9220193"/>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a:off x="5743799" y="9158286"/>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a:off x="9625081" y="9220194"/>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a:off x="13696497" y="9228844"/>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a:off x="16836152" y="9228845"/>
            <a:ext cx="259763" cy="314573"/>
          </a:xfrm>
          <a:prstGeom prst="triangl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p:cNvPicPr>
            <a:picLocks noChangeAspect="1" noChangeArrowheads="1"/>
          </p:cNvPicPr>
          <p:nvPr/>
        </p:nvPicPr>
        <p:blipFill rotWithShape="1">
          <a:blip r:embed="rId6"/>
          <a:srcRect/>
          <a:stretch>
            <a:fillRect/>
          </a:stretch>
        </p:blipFill>
        <p:spPr bwMode="auto">
          <a:xfrm>
            <a:off x="9124575" y="1509712"/>
            <a:ext cx="3410578"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7"/>
          <a:srcRect/>
          <a:stretch>
            <a:fillRect/>
          </a:stretch>
        </p:blipFill>
        <p:spPr bwMode="auto">
          <a:xfrm>
            <a:off x="12705975" y="1509712"/>
            <a:ext cx="2534373"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8"/>
          <a:srcRect/>
          <a:stretch>
            <a:fillRect/>
          </a:stretch>
        </p:blipFill>
        <p:spPr bwMode="auto">
          <a:xfrm>
            <a:off x="221206" y="5422357"/>
            <a:ext cx="3505849" cy="37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9"/>
          <a:srcRect/>
          <a:stretch>
            <a:fillRect/>
          </a:stretch>
        </p:blipFill>
        <p:spPr bwMode="auto">
          <a:xfrm>
            <a:off x="3886200" y="5422356"/>
            <a:ext cx="3974963" cy="373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rotWithShape="1">
          <a:blip r:embed="rId10"/>
          <a:srcRect/>
          <a:stretch>
            <a:fillRect/>
          </a:stretch>
        </p:blipFill>
        <p:spPr bwMode="auto">
          <a:xfrm>
            <a:off x="8077200" y="5422357"/>
            <a:ext cx="3355527" cy="37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rotWithShape="1">
          <a:blip r:embed="rId11"/>
          <a:srcRect/>
          <a:stretch>
            <a:fillRect/>
          </a:stretch>
        </p:blipFill>
        <p:spPr bwMode="auto">
          <a:xfrm>
            <a:off x="11513810" y="5422357"/>
            <a:ext cx="4183390" cy="3735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2"/>
          <a:srcRect/>
          <a:stretch>
            <a:fillRect/>
          </a:stretch>
        </p:blipFill>
        <p:spPr bwMode="auto">
          <a:xfrm>
            <a:off x="15872668" y="5422358"/>
            <a:ext cx="2186732" cy="3735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pic>
        <p:nvPicPr>
          <p:cNvPr id="3074" name="Picture 2" descr="https://bkimg.cdn.bcebos.com/pic/21a4462309f79052480e113b06f3d7ca7bcbd5a6?x-bce-process=image/format,f_auto"/>
          <p:cNvPicPr>
            <a:picLocks noChangeAspect="1" noChangeArrowheads="1"/>
          </p:cNvPicPr>
          <p:nvPr/>
        </p:nvPicPr>
        <p:blipFill rotWithShape="1">
          <a:blip r:embed="rId3"/>
          <a:srcRect/>
          <a:stretch>
            <a:fillRect/>
          </a:stretch>
        </p:blipFill>
        <p:spPr bwMode="auto">
          <a:xfrm>
            <a:off x="115315" y="5676900"/>
            <a:ext cx="6524625" cy="32651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bkimg.cdn.bcebos.com/pic/9345d688d43f8794c7431e2bd81b0ef41bd53a72?x-bce-process=image/format,f_auto"/>
          <p:cNvPicPr>
            <a:picLocks noChangeAspect="1" noChangeArrowheads="1"/>
          </p:cNvPicPr>
          <p:nvPr/>
        </p:nvPicPr>
        <p:blipFill rotWithShape="1">
          <a:blip r:embed="rId4"/>
          <a:srcRect/>
          <a:stretch>
            <a:fillRect/>
          </a:stretch>
        </p:blipFill>
        <p:spPr bwMode="auto">
          <a:xfrm>
            <a:off x="115316" y="2171700"/>
            <a:ext cx="6528636" cy="3397900"/>
          </a:xfrm>
          <a:prstGeom prst="rect">
            <a:avLst/>
          </a:prstGeom>
          <a:noFill/>
          <a:extLst>
            <a:ext uri="{909E8E84-426E-40DD-AFC4-6F175D3DCCD1}">
              <a14:hiddenFill xmlns:a14="http://schemas.microsoft.com/office/drawing/2010/main">
                <a:solidFill>
                  <a:srgbClr val="FFFFFF"/>
                </a:solidFill>
              </a14:hiddenFill>
            </a:ext>
          </a:extLst>
        </p:spPr>
      </p:pic>
      <p:sp>
        <p:nvSpPr>
          <p:cNvPr id="30" name="虚尾箭头 29"/>
          <p:cNvSpPr/>
          <p:nvPr/>
        </p:nvSpPr>
        <p:spPr>
          <a:xfrm>
            <a:off x="6742698" y="4655200"/>
            <a:ext cx="3544302" cy="1828800"/>
          </a:xfrm>
          <a:prstGeom prst="stripedRightArrow">
            <a:avLst/>
          </a:prstGeom>
          <a:solidFill>
            <a:schemeClr val="accent5">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6643952" y="3543300"/>
            <a:ext cx="3414448" cy="1322070"/>
          </a:xfrm>
          <a:prstGeom prst="rect">
            <a:avLst/>
          </a:prstGeom>
          <a:noFill/>
        </p:spPr>
        <p:txBody>
          <a:bodyPr wrap="square" rtlCol="0">
            <a:spAutoFit/>
          </a:bodyPr>
          <a:lstStyle/>
          <a:p>
            <a:pPr algn="ctr"/>
            <a:r>
              <a:rPr lang="en-US" altLang="zh-CN" dirty="0"/>
              <a:t> </a:t>
            </a:r>
            <a:r>
              <a:rPr lang="en-US" altLang="zh-CN" sz="4000" b="1" dirty="0">
                <a:latin typeface="Times New Roman" panose="02020603050405020304" pitchFamily="18" charset="0"/>
                <a:cs typeface="Times New Roman" panose="02020603050405020304" pitchFamily="18" charset="0"/>
              </a:rPr>
              <a:t>natural</a:t>
            </a:r>
            <a:endParaRPr lang="en-US" altLang="zh-CN" sz="4000" b="1" dirty="0">
              <a:latin typeface="Times New Roman" panose="02020603050405020304" pitchFamily="18" charset="0"/>
              <a:cs typeface="Times New Roman" panose="02020603050405020304" pitchFamily="18" charset="0"/>
            </a:endParaRPr>
          </a:p>
          <a:p>
            <a:pPr algn="ctr"/>
            <a:r>
              <a:rPr lang="en-US" altLang="zh-CN" sz="4000" b="1" dirty="0">
                <a:latin typeface="Times New Roman" panose="02020603050405020304" pitchFamily="18" charset="0"/>
                <a:cs typeface="Times New Roman" panose="02020603050405020304" pitchFamily="18" charset="0"/>
              </a:rPr>
              <a:t> selection</a:t>
            </a:r>
            <a:endParaRPr lang="en-US" altLang="zh-CN" sz="40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6751817" y="6258461"/>
            <a:ext cx="3306583" cy="1323439"/>
          </a:xfrm>
          <a:prstGeom prst="rect">
            <a:avLst/>
          </a:prstGeom>
          <a:noFill/>
        </p:spPr>
        <p:txBody>
          <a:bodyPr wrap="square" rtlCol="0">
            <a:spAutoFit/>
          </a:bodyPr>
          <a:lstStyle/>
          <a:p>
            <a:pPr algn="ctr"/>
            <a:r>
              <a:rPr lang="en-US" altLang="zh-CN" sz="4000" b="1" dirty="0">
                <a:latin typeface="Times New Roman" panose="02020603050405020304" pitchFamily="18" charset="0"/>
                <a:cs typeface="Times New Roman" panose="02020603050405020304" pitchFamily="18" charset="0"/>
              </a:rPr>
              <a:t>human </a:t>
            </a:r>
            <a:endParaRPr lang="en-US" altLang="zh-CN" sz="4000" b="1" dirty="0">
              <a:latin typeface="Times New Roman" panose="02020603050405020304" pitchFamily="18" charset="0"/>
              <a:cs typeface="Times New Roman" panose="02020603050405020304" pitchFamily="18" charset="0"/>
            </a:endParaRPr>
          </a:p>
          <a:p>
            <a:pPr algn="ctr"/>
            <a:r>
              <a:rPr lang="en-US" altLang="zh-CN" sz="4000" b="1" dirty="0">
                <a:latin typeface="Times New Roman" panose="02020603050405020304" pitchFamily="18" charset="0"/>
                <a:cs typeface="Times New Roman" panose="02020603050405020304" pitchFamily="18" charset="0"/>
              </a:rPr>
              <a:t>domestication</a:t>
            </a:r>
            <a:endParaRPr lang="zh-CN" altLang="en-US" sz="4000" b="1" dirty="0">
              <a:latin typeface="Times New Roman" panose="02020603050405020304" pitchFamily="18" charset="0"/>
              <a:cs typeface="Times New Roman" panose="02020603050405020304" pitchFamily="18" charset="0"/>
            </a:endParaRPr>
          </a:p>
        </p:txBody>
      </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3083" name="Picture 11"/>
          <p:cNvPicPr>
            <a:picLocks noChangeAspect="1" noChangeArrowheads="1"/>
          </p:cNvPicPr>
          <p:nvPr/>
        </p:nvPicPr>
        <p:blipFill rotWithShape="1">
          <a:blip r:embed="rId5"/>
          <a:srcRect/>
          <a:stretch>
            <a:fillRect/>
          </a:stretch>
        </p:blipFill>
        <p:spPr bwMode="auto">
          <a:xfrm>
            <a:off x="10363199" y="2255672"/>
            <a:ext cx="7772401" cy="641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6248399" y="497055"/>
            <a:ext cx="11887201" cy="1015663"/>
          </a:xfrm>
          <a:prstGeom prst="rect">
            <a:avLst/>
          </a:prstGeom>
          <a:noFill/>
        </p:spPr>
        <p:txBody>
          <a:bodyPr wrap="square" rtlCol="0">
            <a:spAutoFit/>
          </a:bodyPr>
          <a:lstStyle/>
          <a:p>
            <a:pPr algn="ctr"/>
            <a:r>
              <a:rPr lang="en-US" altLang="zh-CN" sz="6000" b="1" dirty="0">
                <a:latin typeface="Times New Roman" panose="02020603050405020304" pitchFamily="18" charset="0"/>
                <a:cs typeface="Times New Roman" panose="02020603050405020304" pitchFamily="18" charset="0"/>
              </a:rPr>
              <a:t>Origin of the Chinese Rural Dog</a:t>
            </a:r>
            <a:endParaRPr lang="en-US" altLang="zh-CN"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2" descr="https://pic3.zhimg.com/80/v2-7dec60e896eb76076082888dead9f548_720w.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100" name="Picture 4"/>
          <p:cNvPicPr>
            <a:picLocks noChangeAspect="1" noChangeArrowheads="1"/>
          </p:cNvPicPr>
          <p:nvPr/>
        </p:nvPicPr>
        <p:blipFill rotWithShape="1">
          <a:blip r:embed="rId3"/>
          <a:srcRect/>
          <a:stretch>
            <a:fillRect/>
          </a:stretch>
        </p:blipFill>
        <p:spPr bwMode="auto">
          <a:xfrm>
            <a:off x="10104016" y="2324100"/>
            <a:ext cx="8044007"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圆角矩形 8"/>
          <p:cNvSpPr/>
          <p:nvPr/>
        </p:nvSpPr>
        <p:spPr>
          <a:xfrm>
            <a:off x="228600" y="2388235"/>
            <a:ext cx="9740265" cy="587819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3600" dirty="0">
                <a:solidFill>
                  <a:schemeClr val="tx1"/>
                </a:solidFill>
                <a:latin typeface="Times New Roman" panose="02020603050405020304" pitchFamily="18" charset="0"/>
                <a:cs typeface="Times New Roman" panose="02020603050405020304" pitchFamily="18" charset="0"/>
              </a:rPr>
              <a:t>Li Si, the prime minister of the Qin Dynasty, lamented before his execution: I can no longer lead the yellow dog out with me to chase after the crafty rabbit at the east gate of </a:t>
            </a:r>
            <a:r>
              <a:rPr lang="en-US" altLang="zh-CN" sz="3600" dirty="0" err="1">
                <a:solidFill>
                  <a:schemeClr val="tx1"/>
                </a:solidFill>
                <a:latin typeface="Times New Roman" panose="02020603050405020304" pitchFamily="18" charset="0"/>
                <a:cs typeface="Times New Roman" panose="02020603050405020304" pitchFamily="18" charset="0"/>
              </a:rPr>
              <a:t>CAI.The</a:t>
            </a:r>
            <a:r>
              <a:rPr lang="en-US" altLang="zh-CN" sz="3600" dirty="0">
                <a:solidFill>
                  <a:schemeClr val="tx1"/>
                </a:solidFill>
                <a:latin typeface="Times New Roman" panose="02020603050405020304" pitchFamily="18" charset="0"/>
                <a:cs typeface="Times New Roman" panose="02020603050405020304" pitchFamily="18" charset="0"/>
              </a:rPr>
              <a:t> “yellow dog” here refers to the Chinese Rural dog.</a:t>
            </a:r>
            <a:endParaRPr lang="en-US" altLang="zh-CN" sz="3600" dirty="0">
              <a:solidFill>
                <a:schemeClr val="tx1"/>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628390" y="504825"/>
            <a:ext cx="14507210" cy="1014730"/>
          </a:xfrm>
          <a:prstGeom prst="rect">
            <a:avLst/>
          </a:prstGeom>
          <a:noFill/>
        </p:spPr>
        <p:txBody>
          <a:bodyPr wrap="square" rtlCol="0">
            <a:spAutoFit/>
          </a:bodyPr>
          <a:lstStyle/>
          <a:p>
            <a:pPr algn="l"/>
            <a:r>
              <a:rPr lang="en-US" altLang="zh-CN" sz="6000" b="1" dirty="0">
                <a:latin typeface="Times New Roman" panose="02020603050405020304" pitchFamily="18" charset="0"/>
                <a:cs typeface="Times New Roman" panose="02020603050405020304" pitchFamily="18" charset="0"/>
              </a:rPr>
              <a:t>Origin of the Chinese Rural Dog</a:t>
            </a:r>
            <a:endParaRPr lang="en-US" altLang="zh-CN"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297" y="800130"/>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3761740" y="419100"/>
            <a:ext cx="14331315" cy="1753235"/>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Morphological characteristics of the Chinese Rural Dog</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圆角矩形 32"/>
          <p:cNvSpPr/>
          <p:nvPr/>
        </p:nvSpPr>
        <p:spPr>
          <a:xfrm>
            <a:off x="304800" y="2173426"/>
            <a:ext cx="7483371" cy="327487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Short mouth and a flat forehead; its tail is shaped like a sickle and is raised upwards, especially when walking; its hair is rough and easy to keep clean, and it comes in a variety of colors, mainly yellow, white and black.</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srcRect/>
          <a:stretch>
            <a:fillRect/>
          </a:stretch>
        </p:blipFill>
        <p:spPr bwMode="auto">
          <a:xfrm>
            <a:off x="7847338" y="2554426"/>
            <a:ext cx="10259520" cy="670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srcRect/>
          <a:stretch>
            <a:fillRect/>
          </a:stretch>
        </p:blipFill>
        <p:spPr bwMode="auto">
          <a:xfrm>
            <a:off x="304800" y="5753963"/>
            <a:ext cx="7483371" cy="376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1"/>
          <a:srcRect/>
          <a:stretch>
            <a:fillRect/>
          </a:stretch>
        </p:blipFill>
        <p:spPr bwMode="auto">
          <a:xfrm>
            <a:off x="5437833" y="1714501"/>
            <a:ext cx="8170913" cy="793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2"/>
          <a:srcRect/>
          <a:stretch>
            <a:fillRect/>
          </a:stretch>
        </p:blipFill>
        <p:spPr bwMode="auto">
          <a:xfrm>
            <a:off x="13325484" y="5302066"/>
            <a:ext cx="4962516" cy="448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3443627" y="445669"/>
            <a:ext cx="12010346" cy="923330"/>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Life Habits of the Chinese Rural Dog</a:t>
            </a:r>
            <a:endParaRPr lang="en-US" altLang="zh-CN" sz="5400" b="1" dirty="0">
              <a:latin typeface="Times New Roman" panose="02020603050405020304" pitchFamily="18" charset="0"/>
              <a:cs typeface="Times New Roman" panose="02020603050405020304" pitchFamily="18" charset="0"/>
            </a:endParaRPr>
          </a:p>
        </p:txBody>
      </p:sp>
      <p:sp>
        <p:nvSpPr>
          <p:cNvPr id="8" name="椭圆 7"/>
          <p:cNvSpPr/>
          <p:nvPr/>
        </p:nvSpPr>
        <p:spPr>
          <a:xfrm>
            <a:off x="6325506" y="2895058"/>
            <a:ext cx="6095094" cy="57431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TextBox 16"/>
          <p:cNvSpPr txBox="1"/>
          <p:nvPr/>
        </p:nvSpPr>
        <p:spPr>
          <a:xfrm>
            <a:off x="8496300" y="5276334"/>
            <a:ext cx="1905000" cy="830997"/>
          </a:xfrm>
          <a:prstGeom prst="rect">
            <a:avLst/>
          </a:prstGeom>
          <a:noFill/>
        </p:spPr>
        <p:txBody>
          <a:bodyPr wrap="square" rtlCol="0">
            <a:spAutoFit/>
          </a:bodyPr>
          <a:lstStyle/>
          <a:p>
            <a:pPr algn="ctr"/>
            <a:r>
              <a:rPr lang="en-US" altLang="zh-CN"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loyal</a:t>
            </a:r>
            <a:endParaRPr lang="zh-CN" alt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 name="TextBox 29"/>
          <p:cNvSpPr txBox="1"/>
          <p:nvPr/>
        </p:nvSpPr>
        <p:spPr>
          <a:xfrm>
            <a:off x="8608889" y="2690471"/>
            <a:ext cx="1828800"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docile</a:t>
            </a:r>
            <a:endParaRPr lang="zh-CN" altLang="en-US" sz="32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6477000" y="6819900"/>
            <a:ext cx="4753654"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 not prone to skin diseases</a:t>
            </a:r>
            <a:endParaRPr lang="zh-CN" altLang="en-US" sz="32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9987350" y="3759352"/>
            <a:ext cx="1828800"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hunting</a:t>
            </a:r>
            <a:endParaRPr lang="zh-CN" altLang="en-US" sz="3200" b="1"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9895794" y="5965155"/>
            <a:ext cx="3009900"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home guarding</a:t>
            </a:r>
            <a:endParaRPr lang="zh-CN" altLang="en-US" sz="320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7904491" y="7804102"/>
            <a:ext cx="3795372"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strong adaptability</a:t>
            </a:r>
            <a:endParaRPr lang="zh-CN" altLang="en-US" sz="32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6887254" y="3390900"/>
            <a:ext cx="2767580"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easy to raise</a:t>
            </a:r>
            <a:endParaRPr lang="zh-CN" altLang="en-US" sz="3200" b="1"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6484766" y="4403712"/>
            <a:ext cx="5776573"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Understand human nature well.</a:t>
            </a:r>
            <a:endParaRPr lang="zh-CN" altLang="en-US" sz="3200" b="1" dirty="0">
              <a:latin typeface="Times New Roman" panose="02020603050405020304" pitchFamily="18" charset="0"/>
              <a:cs typeface="Times New Roman" panose="02020603050405020304" pitchFamily="18" charset="0"/>
            </a:endParaRPr>
          </a:p>
        </p:txBody>
      </p:sp>
      <p:pic>
        <p:nvPicPr>
          <p:cNvPr id="6148" name="Picture 4"/>
          <p:cNvPicPr>
            <a:picLocks noChangeAspect="1" noChangeArrowheads="1"/>
          </p:cNvPicPr>
          <p:nvPr/>
        </p:nvPicPr>
        <p:blipFill rotWithShape="1">
          <a:blip r:embed="rId5"/>
          <a:srcRect/>
          <a:stretch>
            <a:fillRect/>
          </a:stretch>
        </p:blipFill>
        <p:spPr bwMode="auto">
          <a:xfrm>
            <a:off x="13360194" y="1333500"/>
            <a:ext cx="4927806" cy="388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6"/>
          <a:srcRect/>
          <a:stretch>
            <a:fillRect/>
          </a:stretch>
        </p:blipFill>
        <p:spPr bwMode="auto">
          <a:xfrm>
            <a:off x="0" y="2145879"/>
            <a:ext cx="5346118" cy="727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rotWithShape="1">
          <a:blip r:embed="rId7"/>
          <a:srcRect/>
          <a:stretch>
            <a:fillRect/>
          </a:stretch>
        </p:blipFill>
        <p:spPr bwMode="auto">
          <a:xfrm>
            <a:off x="1884171" y="2171700"/>
            <a:ext cx="3457936" cy="378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6282571" y="5623468"/>
            <a:ext cx="2187749"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obedience</a:t>
            </a:r>
            <a:endParaRPr lang="zh-CN" alt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3443627" y="445669"/>
            <a:ext cx="12010346" cy="923330"/>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Life Habits of the Chinese Rural Dog</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7171" name="Picture 3"/>
          <p:cNvPicPr>
            <a:picLocks noChangeAspect="1" noChangeArrowheads="1"/>
          </p:cNvPicPr>
          <p:nvPr/>
        </p:nvPicPr>
        <p:blipFill rotWithShape="1">
          <a:blip r:embed="rId3"/>
          <a:srcRect/>
          <a:stretch>
            <a:fillRect/>
          </a:stretch>
        </p:blipFill>
        <p:spPr bwMode="auto">
          <a:xfrm>
            <a:off x="12192000" y="5150505"/>
            <a:ext cx="5772230" cy="441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s://pic4.zhimg.com/v2-37a8bfd2d16d7ef92598200642ac5337_r.jpg"/>
          <p:cNvPicPr>
            <a:picLocks noChangeAspect="1" noChangeArrowheads="1"/>
          </p:cNvPicPr>
          <p:nvPr/>
        </p:nvPicPr>
        <p:blipFill>
          <a:blip r:embed="rId4"/>
          <a:srcRect/>
          <a:stretch>
            <a:fillRect/>
          </a:stretch>
        </p:blipFill>
        <p:spPr bwMode="auto">
          <a:xfrm>
            <a:off x="12192000" y="1527762"/>
            <a:ext cx="5772230" cy="3463338"/>
          </a:xfrm>
          <a:prstGeom prst="rect">
            <a:avLst/>
          </a:prstGeom>
          <a:noFill/>
          <a:extLst>
            <a:ext uri="{909E8E84-426E-40DD-AFC4-6F175D3DCCD1}">
              <a14:hiddenFill xmlns:a14="http://schemas.microsoft.com/office/drawing/2010/main">
                <a:solidFill>
                  <a:srgbClr val="FFFFFF"/>
                </a:solidFill>
              </a14:hiddenFill>
            </a:ext>
          </a:extLst>
        </p:spPr>
      </p:pic>
      <p:sp>
        <p:nvSpPr>
          <p:cNvPr id="4" name="流程图: 联系 3"/>
          <p:cNvSpPr/>
          <p:nvPr/>
        </p:nvSpPr>
        <p:spPr>
          <a:xfrm>
            <a:off x="11616721" y="7410944"/>
            <a:ext cx="562656" cy="304800"/>
          </a:xfrm>
          <a:prstGeom prst="flowChartConnector">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联系 37"/>
          <p:cNvSpPr/>
          <p:nvPr/>
        </p:nvSpPr>
        <p:spPr>
          <a:xfrm>
            <a:off x="10725330" y="5067300"/>
            <a:ext cx="1238070" cy="914400"/>
          </a:xfrm>
          <a:prstGeom prst="flowChartConnector">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联系 39"/>
          <p:cNvSpPr/>
          <p:nvPr/>
        </p:nvSpPr>
        <p:spPr>
          <a:xfrm>
            <a:off x="10058400" y="3259431"/>
            <a:ext cx="2133600" cy="1198269"/>
          </a:xfrm>
          <a:prstGeom prst="flowChartConnector">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4782801" y="4270962"/>
            <a:ext cx="3165388" cy="720138"/>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Wonderful imagination</a:t>
            </a:r>
            <a:endParaRPr lang="zh-CN" altLang="en-US" sz="2400" dirty="0">
              <a:latin typeface="Times New Roman" panose="02020603050405020304" pitchFamily="18" charset="0"/>
              <a:cs typeface="Times New Roman" panose="02020603050405020304" pitchFamily="18" charset="0"/>
            </a:endParaRPr>
          </a:p>
        </p:txBody>
      </p:sp>
      <p:sp>
        <p:nvSpPr>
          <p:cNvPr id="43" name="流程图: 联系 42"/>
          <p:cNvSpPr/>
          <p:nvPr/>
        </p:nvSpPr>
        <p:spPr>
          <a:xfrm>
            <a:off x="11125200" y="6515100"/>
            <a:ext cx="838200" cy="609600"/>
          </a:xfrm>
          <a:prstGeom prst="flowChartConnector">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15453973" y="8842962"/>
            <a:ext cx="2510256" cy="720138"/>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Unpleasant reality</a:t>
            </a:r>
            <a:endParaRPr lang="zh-CN" altLang="en-US" sz="2400" dirty="0">
              <a:latin typeface="Times New Roman" panose="02020603050405020304" pitchFamily="18" charset="0"/>
              <a:cs typeface="Times New Roman" panose="02020603050405020304" pitchFamily="18" charset="0"/>
            </a:endParaRPr>
          </a:p>
        </p:txBody>
      </p:sp>
      <p:sp>
        <p:nvSpPr>
          <p:cNvPr id="45" name="圆角矩形 44"/>
          <p:cNvSpPr/>
          <p:nvPr/>
        </p:nvSpPr>
        <p:spPr>
          <a:xfrm>
            <a:off x="417195" y="1842135"/>
            <a:ext cx="9336405" cy="720026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3600" dirty="0">
                <a:solidFill>
                  <a:schemeClr val="tx1"/>
                </a:solidFill>
                <a:latin typeface="Times New Roman" panose="02020603050405020304" pitchFamily="18" charset="0"/>
                <a:cs typeface="Times New Roman" panose="02020603050405020304" pitchFamily="18" charset="0"/>
              </a:rPr>
              <a:t>Chinese Rural Dog is a carnivore, when feeding needs to be formulated more animal protein to maintain the normal development and health of the dog, but in rural areas, most people are not too focused on the dog's nutritional formulations, and just feed the dog with leftovers.</a:t>
            </a:r>
            <a:endParaRPr lang="en-US" altLang="zh-CN"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TextBox 8"/>
          <p:cNvSpPr txBox="1"/>
          <p:nvPr/>
        </p:nvSpPr>
        <p:spPr>
          <a:xfrm>
            <a:off x="3443627" y="445669"/>
            <a:ext cx="12010346" cy="923330"/>
          </a:xfrm>
          <a:prstGeom prst="rect">
            <a:avLst/>
          </a:prstGeom>
          <a:noFill/>
        </p:spPr>
        <p:txBody>
          <a:bodyPr wrap="square" rtlCol="0">
            <a:spAutoFit/>
          </a:bodyPr>
          <a:lstStyle/>
          <a:p>
            <a:pPr algn="ctr"/>
            <a:r>
              <a:rPr lang="en-US" altLang="zh-CN" sz="5400" b="1" dirty="0">
                <a:latin typeface="Times New Roman" panose="02020603050405020304" pitchFamily="18" charset="0"/>
                <a:cs typeface="Times New Roman" panose="02020603050405020304" pitchFamily="18" charset="0"/>
              </a:rPr>
              <a:t>Life Habits of the Chinese Rural Dog</a:t>
            </a:r>
            <a:endParaRPr lang="en-US" altLang="zh-CN" sz="5400" b="1" dirty="0">
              <a:latin typeface="Times New Roman" panose="02020603050405020304" pitchFamily="18" charset="0"/>
              <a:cs typeface="Times New Roman" panose="02020603050405020304" pitchFamily="18" charset="0"/>
            </a:endParaRPr>
          </a:p>
        </p:txBody>
      </p:sp>
      <p:sp>
        <p:nvSpPr>
          <p:cNvPr id="16" name="AutoShape 6" descr="https://bkimg.cdn.bcebos.com/pic/8d5494eef01f3a292df5b484b07dab315c6034a8d67b?x-bce-process=image/format,f_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8194" name="Picture 2"/>
          <p:cNvPicPr>
            <a:picLocks noChangeAspect="1" noChangeArrowheads="1"/>
          </p:cNvPicPr>
          <p:nvPr/>
        </p:nvPicPr>
        <p:blipFill rotWithShape="1">
          <a:blip r:embed="rId3"/>
          <a:srcRect/>
          <a:stretch>
            <a:fillRect/>
          </a:stretch>
        </p:blipFill>
        <p:spPr bwMode="auto">
          <a:xfrm>
            <a:off x="8001000" y="1333635"/>
            <a:ext cx="7131682" cy="547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圆角矩形 44"/>
          <p:cNvSpPr/>
          <p:nvPr/>
        </p:nvSpPr>
        <p:spPr>
          <a:xfrm>
            <a:off x="1" y="6972300"/>
            <a:ext cx="18288000" cy="2700500"/>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Chinese Rural Dogs can live in groups. They will use urine to mark territory, attract the opposite sex or as signposts. They love to have their bellies and backs stroked and like to wag their tails when they are happy. They will leave their owner's home when they realize they are going to die and wait silently for death by themselves.</a:t>
            </a:r>
            <a:endParaRPr lang="en-US" altLang="zh-CN" sz="32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srcRect/>
          <a:stretch>
            <a:fillRect/>
          </a:stretch>
        </p:blipFill>
        <p:spPr bwMode="auto">
          <a:xfrm>
            <a:off x="1676400" y="1301115"/>
            <a:ext cx="5130800" cy="554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017" y="752505"/>
            <a:ext cx="2533031" cy="504765"/>
            <a:chOff x="0" y="0"/>
            <a:chExt cx="1515486" cy="301996"/>
          </a:xfrm>
        </p:grpSpPr>
        <p:sp>
          <p:nvSpPr>
            <p:cNvPr id="3" name="Freeform 3"/>
            <p:cNvSpPr/>
            <p:nvPr/>
          </p:nvSpPr>
          <p:spPr>
            <a:xfrm>
              <a:off x="0" y="0"/>
              <a:ext cx="1515486" cy="301996"/>
            </a:xfrm>
            <a:custGeom>
              <a:avLst/>
              <a:gdLst/>
              <a:ahLst/>
              <a:cxnLst/>
              <a:rect l="l" t="t" r="r" b="b"/>
              <a:pathLst>
                <a:path w="1515486" h="301996">
                  <a:moveTo>
                    <a:pt x="0" y="0"/>
                  </a:moveTo>
                  <a:lnTo>
                    <a:pt x="1515486" y="0"/>
                  </a:lnTo>
                  <a:lnTo>
                    <a:pt x="1515486" y="301996"/>
                  </a:lnTo>
                  <a:lnTo>
                    <a:pt x="0" y="301996"/>
                  </a:lnTo>
                  <a:close/>
                </a:path>
              </a:pathLst>
            </a:custGeom>
            <a:solidFill>
              <a:srgbClr val="B8E02D"/>
            </a:solidFill>
          </p:spPr>
        </p:sp>
      </p:grpSp>
      <p:grpSp>
        <p:nvGrpSpPr>
          <p:cNvPr id="5" name="Group 5"/>
          <p:cNvGrpSpPr/>
          <p:nvPr/>
        </p:nvGrpSpPr>
        <p:grpSpPr>
          <a:xfrm>
            <a:off x="0" y="9645043"/>
            <a:ext cx="4591503" cy="727682"/>
            <a:chOff x="0" y="0"/>
            <a:chExt cx="1553175" cy="246154"/>
          </a:xfrm>
        </p:grpSpPr>
        <p:sp>
          <p:nvSpPr>
            <p:cNvPr id="6" name="Freeform 6"/>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FFFFFF"/>
            </a:solidFill>
          </p:spPr>
        </p:sp>
      </p:grpSp>
      <p:grpSp>
        <p:nvGrpSpPr>
          <p:cNvPr id="10" name="Group 10"/>
          <p:cNvGrpSpPr/>
          <p:nvPr/>
        </p:nvGrpSpPr>
        <p:grpSpPr>
          <a:xfrm>
            <a:off x="4591503" y="9645043"/>
            <a:ext cx="4591503" cy="727682"/>
            <a:chOff x="0" y="0"/>
            <a:chExt cx="1553175" cy="246154"/>
          </a:xfrm>
        </p:grpSpPr>
        <p:sp>
          <p:nvSpPr>
            <p:cNvPr id="11" name="Freeform 11"/>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2" name="Group 12"/>
          <p:cNvGrpSpPr/>
          <p:nvPr/>
        </p:nvGrpSpPr>
        <p:grpSpPr>
          <a:xfrm>
            <a:off x="9104993" y="9645043"/>
            <a:ext cx="4591503" cy="727682"/>
            <a:chOff x="0" y="0"/>
            <a:chExt cx="1553175" cy="246154"/>
          </a:xfrm>
        </p:grpSpPr>
        <p:sp>
          <p:nvSpPr>
            <p:cNvPr id="13" name="Freeform 13"/>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14" name="Group 14"/>
          <p:cNvGrpSpPr/>
          <p:nvPr/>
        </p:nvGrpSpPr>
        <p:grpSpPr>
          <a:xfrm>
            <a:off x="13696497" y="9645043"/>
            <a:ext cx="4591503" cy="727682"/>
            <a:chOff x="0" y="0"/>
            <a:chExt cx="1553175" cy="246154"/>
          </a:xfrm>
        </p:grpSpPr>
        <p:sp>
          <p:nvSpPr>
            <p:cNvPr id="15" name="Freeform 15"/>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solidFill>
              <a:srgbClr val="B8E02D"/>
            </a:solidFill>
          </p:spPr>
        </p:sp>
      </p:grpSp>
      <p:grpSp>
        <p:nvGrpSpPr>
          <p:cNvPr id="21" name="Group 21"/>
          <p:cNvGrpSpPr/>
          <p:nvPr/>
        </p:nvGrpSpPr>
        <p:grpSpPr>
          <a:xfrm>
            <a:off x="23859" y="9645043"/>
            <a:ext cx="2009682" cy="680217"/>
            <a:chOff x="0" y="0"/>
            <a:chExt cx="2679575" cy="906956"/>
          </a:xfrm>
        </p:grpSpPr>
        <p:sp>
          <p:nvSpPr>
            <p:cNvPr id="22" name="Freeform 22"/>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Freeform 23"/>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4" name="Freeform 24"/>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5" name="Freeform 25"/>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sp>
        <p:nvSpPr>
          <p:cNvPr id="32" name="AutoShape 8" descr="https://pic1.zhimg.com/80/v2-cb3c30ef58e49e53f0fa178512a98904_720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AutoShape 10" descr="https://pic1.zhimg.com/80/v2-cb3c30ef58e49e53f0fa178512a98904_720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2" descr="https://pic3.zhimg.com/80/v2-7dec60e896eb76076082888dead9f548_720w.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圆角矩形 32"/>
          <p:cNvSpPr/>
          <p:nvPr/>
        </p:nvSpPr>
        <p:spPr>
          <a:xfrm>
            <a:off x="8915400" y="3164617"/>
            <a:ext cx="8915400" cy="5181600"/>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altLang="zh-CN" sz="4000" dirty="0">
                <a:solidFill>
                  <a:schemeClr val="tx1"/>
                </a:solidFill>
                <a:latin typeface="Times New Roman" panose="02020603050405020304" pitchFamily="18" charset="0"/>
                <a:cs typeface="Times New Roman" panose="02020603050405020304" pitchFamily="18" charset="0"/>
              </a:rPr>
              <a:t>The Chinese Rural Dog  can be roughly divided into three major strains, namely the northern strain, the Jiang </a:t>
            </a:r>
            <a:r>
              <a:rPr lang="en-US" altLang="zh-CN" sz="4000" dirty="0" err="1">
                <a:solidFill>
                  <a:schemeClr val="tx1"/>
                </a:solidFill>
                <a:latin typeface="Times New Roman" panose="02020603050405020304" pitchFamily="18" charset="0"/>
                <a:cs typeface="Times New Roman" panose="02020603050405020304" pitchFamily="18" charset="0"/>
              </a:rPr>
              <a:t>Zhe</a:t>
            </a:r>
            <a:r>
              <a:rPr lang="en-US" altLang="zh-CN" sz="4000" dirty="0">
                <a:solidFill>
                  <a:schemeClr val="tx1"/>
                </a:solidFill>
                <a:latin typeface="Times New Roman" panose="02020603050405020304" pitchFamily="18" charset="0"/>
                <a:cs typeface="Times New Roman" panose="02020603050405020304" pitchFamily="18" charset="0"/>
              </a:rPr>
              <a:t> strain, and the Liang </a:t>
            </a:r>
            <a:r>
              <a:rPr lang="en-US" altLang="zh-CN" sz="4000" dirty="0" err="1">
                <a:solidFill>
                  <a:schemeClr val="tx1"/>
                </a:solidFill>
                <a:latin typeface="Times New Roman" panose="02020603050405020304" pitchFamily="18" charset="0"/>
                <a:cs typeface="Times New Roman" panose="02020603050405020304" pitchFamily="18" charset="0"/>
              </a:rPr>
              <a:t>Guang</a:t>
            </a:r>
            <a:r>
              <a:rPr lang="en-US" altLang="zh-CN" sz="4000" dirty="0">
                <a:solidFill>
                  <a:schemeClr val="tx1"/>
                </a:solidFill>
                <a:latin typeface="Times New Roman" panose="02020603050405020304" pitchFamily="18" charset="0"/>
                <a:cs typeface="Times New Roman" panose="02020603050405020304" pitchFamily="18" charset="0"/>
              </a:rPr>
              <a:t> strain. </a:t>
            </a:r>
            <a:endParaRPr lang="en-US" altLang="zh-CN" sz="4000" dirty="0">
              <a:solidFill>
                <a:schemeClr val="tx1"/>
              </a:solidFill>
              <a:latin typeface="Times New Roman" panose="02020603050405020304" pitchFamily="18" charset="0"/>
              <a:cs typeface="Times New Roman" panose="02020603050405020304" pitchFamily="18" charset="0"/>
            </a:endParaRPr>
          </a:p>
        </p:txBody>
      </p:sp>
      <p:sp>
        <p:nvSpPr>
          <p:cNvPr id="35" name="TextBox 34"/>
          <p:cNvSpPr txBox="1"/>
          <p:nvPr>
            <p:custDataLst>
              <p:tags r:id="rId3"/>
            </p:custDataLst>
          </p:nvPr>
        </p:nvSpPr>
        <p:spPr>
          <a:xfrm>
            <a:off x="8839835" y="419100"/>
            <a:ext cx="8835390" cy="1014730"/>
          </a:xfrm>
          <a:prstGeom prst="rect">
            <a:avLst/>
          </a:prstGeom>
          <a:noFill/>
        </p:spPr>
        <p:txBody>
          <a:bodyPr wrap="square" rtlCol="0">
            <a:spAutoFit/>
          </a:bodyPr>
          <a:lstStyle/>
          <a:p>
            <a:pPr algn="ctr"/>
            <a:r>
              <a:rPr lang="en-US" altLang="zh-CN" sz="6000" b="1" dirty="0">
                <a:latin typeface="Times New Roman" panose="02020603050405020304" pitchFamily="18" charset="0"/>
                <a:cs typeface="Times New Roman" panose="02020603050405020304" pitchFamily="18" charset="0"/>
              </a:rPr>
              <a:t>Three major strains</a:t>
            </a:r>
            <a:endParaRPr lang="en-US" altLang="zh-CN" sz="6000" b="1"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rotWithShape="1">
          <a:blip r:embed="rId4"/>
          <a:srcRect/>
          <a:stretch>
            <a:fillRect/>
          </a:stretch>
        </p:blipFill>
        <p:spPr bwMode="auto">
          <a:xfrm>
            <a:off x="485001" y="1986314"/>
            <a:ext cx="8354199" cy="753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ags/tag1.xml><?xml version="1.0" encoding="utf-8"?>
<p:tagLst xmlns:p="http://schemas.openxmlformats.org/presentationml/2006/main">
  <p:tag name="KSO_WM_UNIT_PLACING_PICTURE_USER_VIEWPORT" val="{&quot;height&quot;:1599.4692913385827,&quot;width&quot;:14039.99842519685}"/>
</p:tagLst>
</file>

<file path=ppt/tags/tag2.xml><?xml version="1.0" encoding="utf-8"?>
<p:tagLst xmlns:p="http://schemas.openxmlformats.org/presentationml/2006/main">
  <p:tag name="KSO_WM_UNIT_TABLE_BEAUTIFY" val="smartTable{f05f23e7-d6f2-4682-9b99-0e9d5299fba4}"/>
</p:tagLst>
</file>

<file path=ppt/tags/tag3.xml><?xml version="1.0" encoding="utf-8"?>
<p:tagLst xmlns:p="http://schemas.openxmlformats.org/presentationml/2006/main">
  <p:tag name="KSO_WM_UNIT_TABLE_BEAUTIFY" val="smartTable{4d3b2bcf-a018-44c1-9c69-81a85a58190e}"/>
</p:tagLst>
</file>

<file path=ppt/tags/tag4.xml><?xml version="1.0" encoding="utf-8"?>
<p:tagLst xmlns:p="http://schemas.openxmlformats.org/presentationml/2006/main">
  <p:tag name="KSO_WM_UNIT_TABLE_BEAUTIFY" val="smartTable{852de3d7-c791-463a-b861-cf1902f76fe0}"/>
</p:tagLst>
</file>

<file path=ppt/tags/tag5.xml><?xml version="1.0" encoding="utf-8"?>
<p:tagLst xmlns:p="http://schemas.openxmlformats.org/presentationml/2006/main">
  <p:tag name="KSO_WPP_MARK_KEY" val="3ec9d476-d40b-40b9-9e11-3a8ce7fb5453"/>
  <p:tag name="COMMONDATA" val="eyJoZGlkIjoiZTI4Yzg0N2MxMmIzM2VmMDk4ZmY4YzQzZjUwMWRlNjk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5421</Words>
  <Application>WPS 演示</Application>
  <PresentationFormat>自定义</PresentationFormat>
  <Paragraphs>203</Paragraphs>
  <Slides>18</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Arial</vt:lpstr>
      <vt:lpstr>宋体</vt:lpstr>
      <vt:lpstr>Wingdings</vt:lpstr>
      <vt:lpstr>Times New Roman</vt:lpstr>
      <vt:lpstr>华文行楷</vt:lpstr>
      <vt:lpstr>思源黑体 Medium</vt:lpstr>
      <vt:lpstr>黑体</vt:lpstr>
      <vt:lpstr>微软雅黑</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绿白色心理健康精致校园交流中文演示文稿</dc:title>
  <dc:creator>liguangda</dc:creator>
  <cp:lastModifiedBy>조정</cp:lastModifiedBy>
  <cp:revision>79</cp:revision>
  <dcterms:created xsi:type="dcterms:W3CDTF">2006-08-16T00:00:00Z</dcterms:created>
  <dcterms:modified xsi:type="dcterms:W3CDTF">2024-11-14T07:25:17Z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888F1E73F7344616B3AA4E3B06352FBF</vt:lpwstr>
  </property>
  <property fmtid="{D5CDD505-2E9C-101B-9397-08002B2CF9AE}" pid="3" name="KSOProductBuildVer">
    <vt:lpwstr>2052-11.1.0.12165</vt:lpwstr>
  </property>
</Properties>
</file>