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1" r:id="rId4"/>
    <p:sldId id="276" r:id="rId5"/>
    <p:sldId id="277" r:id="rId6"/>
    <p:sldId id="258" r:id="rId7"/>
    <p:sldId id="265" r:id="rId8"/>
    <p:sldId id="269" r:id="rId9"/>
    <p:sldId id="278" r:id="rId10"/>
    <p:sldId id="270" r:id="rId11"/>
    <p:sldId id="273" r:id="rId12"/>
    <p:sldId id="267" r:id="rId13"/>
    <p:sldId id="266" r:id="rId14"/>
    <p:sldId id="279" r:id="rId15"/>
    <p:sldId id="264" r:id="rId16"/>
    <p:sldId id="272" r:id="rId17"/>
    <p:sldId id="274" r:id="rId18"/>
  </p:sldIdLst>
  <p:sldSz cx="1219009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8D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5" d="100"/>
          <a:sy n="75" d="100"/>
        </p:scale>
        <p:origin x="-294" y="-726"/>
      </p:cViewPr>
      <p:guideLst>
        <p:guide orient="horz" pos="2105"/>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7" name="Picture 2" descr="C:\Users\Administrator\Desktop\238.jp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16690" r="49124" b="6271"/>
          <a:stretch>
            <a:fillRect/>
          </a:stretch>
        </p:blipFill>
        <p:spPr bwMode="auto">
          <a:xfrm flipH="1">
            <a:off x="7188199" y="0"/>
            <a:ext cx="50022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238.jp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29444" r="46520" b="6271"/>
          <a:stretch>
            <a:fillRect/>
          </a:stretch>
        </p:blipFill>
        <p:spPr bwMode="auto">
          <a:xfrm flipH="1">
            <a:off x="3730228" y="0"/>
            <a:ext cx="351710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istrator\Desktop\238.jp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29444" r="46520" b="6271"/>
          <a:stretch>
            <a:fillRect/>
          </a:stretch>
        </p:blipFill>
        <p:spPr bwMode="auto">
          <a:xfrm flipH="1">
            <a:off x="0" y="0"/>
            <a:ext cx="3730228"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23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6690" b="6271"/>
          <a:stretch>
            <a:fillRect/>
          </a:stretch>
        </p:blipFill>
        <p:spPr bwMode="auto">
          <a:xfrm>
            <a:off x="-1" y="0"/>
            <a:ext cx="12190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190217" y="1628666"/>
            <a:ext cx="6829425" cy="3138170"/>
          </a:xfrm>
          <a:prstGeom prst="rect">
            <a:avLst/>
          </a:prstGeom>
        </p:spPr>
        <p:txBody>
          <a:bodyPr wrap="none">
            <a:spAutoFit/>
          </a:bodyPr>
          <a:lstStyle/>
          <a:p>
            <a:pPr algn="ctr"/>
            <a:r>
              <a:rPr lang="en-US" altLang="zh-CN" sz="5400" dirty="0">
                <a:blipFill>
                  <a:blip r:embed="rId2"/>
                  <a:stretch>
                    <a:fillRect/>
                  </a:stretch>
                </a:blipFill>
                <a:effectLst>
                  <a:outerShdw blurRad="38100" dist="38100" dir="2700000" algn="tl">
                    <a:srgbClr val="000000">
                      <a:alpha val="43137"/>
                    </a:srgbClr>
                  </a:outerShdw>
                </a:effectLst>
                <a:latin typeface="Times New Roman" panose="02020603050405020304" charset="0"/>
                <a:ea typeface="汉仪尚巍手书W" panose="00020600040101010101" pitchFamily="18" charset="-122"/>
                <a:cs typeface="Times New Roman" panose="02020603050405020304" charset="0"/>
              </a:rPr>
              <a:t>The Past and Present of </a:t>
            </a:r>
            <a:endParaRPr lang="en-US" altLang="zh-CN" sz="5400" dirty="0">
              <a:blipFill>
                <a:blip r:embed="rId2"/>
                <a:stretch>
                  <a:fillRect/>
                </a:stretch>
              </a:blipFill>
              <a:effectLst>
                <a:outerShdw blurRad="38100" dist="38100" dir="2700000" algn="tl">
                  <a:srgbClr val="000000">
                    <a:alpha val="43137"/>
                  </a:srgbClr>
                </a:outerShdw>
              </a:effectLst>
              <a:latin typeface="Times New Roman" panose="02020603050405020304" charset="0"/>
              <a:ea typeface="汉仪尚巍手书W" panose="00020600040101010101" pitchFamily="18" charset="-122"/>
              <a:cs typeface="Times New Roman" panose="02020603050405020304" charset="0"/>
            </a:endParaRPr>
          </a:p>
          <a:p>
            <a:pPr algn="ctr"/>
            <a:r>
              <a:rPr lang="en-US" altLang="zh-CN" sz="7200" dirty="0">
                <a:blipFill>
                  <a:blip r:embed="rId2"/>
                  <a:stretch>
                    <a:fillRect/>
                  </a:stretch>
                </a:blipFill>
                <a:effectLst>
                  <a:outerShdw blurRad="38100" dist="38100" dir="2700000" algn="tl">
                    <a:srgbClr val="000000">
                      <a:alpha val="43137"/>
                    </a:srgbClr>
                  </a:outerShdw>
                </a:effectLst>
                <a:latin typeface="Times New Roman" panose="02020603050405020304" charset="0"/>
                <a:ea typeface="汉仪尚巍手书W" panose="00020600040101010101" pitchFamily="18" charset="-122"/>
                <a:cs typeface="Times New Roman" panose="02020603050405020304" charset="0"/>
              </a:rPr>
              <a:t>Cheongsam</a:t>
            </a:r>
            <a:endParaRPr lang="en-US" altLang="zh-CN" sz="7200" dirty="0">
              <a:blipFill>
                <a:blip r:embed="rId2"/>
                <a:stretch>
                  <a:fillRect/>
                </a:stretch>
              </a:blipFill>
              <a:effectLst>
                <a:outerShdw blurRad="38100" dist="38100" dir="2700000" algn="tl">
                  <a:srgbClr val="000000">
                    <a:alpha val="43137"/>
                  </a:srgbClr>
                </a:outerShdw>
              </a:effectLst>
              <a:latin typeface="Times New Roman" panose="02020603050405020304" charset="0"/>
              <a:ea typeface="汉仪尚巍手书W" panose="00020600040101010101" pitchFamily="18" charset="-122"/>
              <a:cs typeface="Times New Roman" panose="02020603050405020304" charset="0"/>
            </a:endParaRPr>
          </a:p>
          <a:p>
            <a:pPr algn="ctr"/>
            <a:endParaRPr lang="en-US" altLang="zh-CN" sz="7200" dirty="0">
              <a:blipFill>
                <a:blip r:embed="rId2"/>
                <a:stretch>
                  <a:fillRect/>
                </a:stretch>
              </a:blipFill>
              <a:effectLst>
                <a:outerShdw blurRad="38100" dist="38100" dir="2700000" algn="tl">
                  <a:srgbClr val="000000">
                    <a:alpha val="43137"/>
                  </a:srgbClr>
                </a:outerShdw>
              </a:effectLst>
              <a:latin typeface="Times New Roman" panose="02020603050405020304" charset="0"/>
              <a:ea typeface="汉仪尚巍手书W" panose="00020600040101010101" pitchFamily="18"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478155" y="1772920"/>
            <a:ext cx="2786380" cy="3743325"/>
          </a:xfrm>
          <a:prstGeom prst="rect">
            <a:avLst/>
          </a:prstGeom>
        </p:spPr>
      </p:pic>
      <p:sp>
        <p:nvSpPr>
          <p:cNvPr id="3" name="文本框 2"/>
          <p:cNvSpPr txBox="1"/>
          <p:nvPr/>
        </p:nvSpPr>
        <p:spPr>
          <a:xfrm>
            <a:off x="118745" y="188595"/>
            <a:ext cx="11389995" cy="1076325"/>
          </a:xfrm>
          <a:prstGeom prst="rect">
            <a:avLst/>
          </a:prstGeom>
          <a:noFill/>
        </p:spPr>
        <p:txBody>
          <a:bodyPr wrap="square" rtlCol="0">
            <a:spAutoFit/>
          </a:bodyPr>
          <a:p>
            <a:r>
              <a:rPr lang="en-US" altLang="zh-CN" sz="3200">
                <a:solidFill>
                  <a:srgbClr val="E2E2DA"/>
                </a:solidFill>
                <a:latin typeface="华文楷体" panose="02010600040101010101" pitchFamily="2" charset="-122"/>
                <a:ea typeface="华文楷体" panose="02010600040101010101" pitchFamily="2" charset="-122"/>
                <a:cs typeface="+mn-ea"/>
              </a:rPr>
              <a:t>In the early years of the Republic of China： </a:t>
            </a:r>
            <a:endParaRPr lang="en-US" altLang="zh-CN" sz="3200">
              <a:solidFill>
                <a:srgbClr val="E2E2DA"/>
              </a:solidFill>
              <a:latin typeface="华文楷体" panose="02010600040101010101" pitchFamily="2" charset="-122"/>
              <a:ea typeface="华文楷体" panose="02010600040101010101" pitchFamily="2" charset="-122"/>
              <a:cs typeface="+mn-ea"/>
            </a:endParaRPr>
          </a:p>
          <a:p>
            <a:r>
              <a:rPr lang="en-US" altLang="zh-CN" sz="3200">
                <a:solidFill>
                  <a:srgbClr val="E2E2DA"/>
                </a:solidFill>
                <a:latin typeface="华文楷体" panose="02010600040101010101" pitchFamily="2" charset="-122"/>
                <a:ea typeface="华文楷体" panose="02010600040101010101" pitchFamily="2" charset="-122"/>
                <a:cs typeface="+mn-ea"/>
              </a:rPr>
              <a:t>short jackets with large round collars paired with skirts</a:t>
            </a:r>
            <a:r>
              <a:rPr lang="zh-CN" altLang="en-US" sz="3200">
                <a:solidFill>
                  <a:srgbClr val="E2E2DA"/>
                </a:solidFill>
                <a:latin typeface="华文楷体" panose="02010600040101010101" pitchFamily="2" charset="-122"/>
                <a:ea typeface="华文楷体" panose="02010600040101010101" pitchFamily="2" charset="-122"/>
                <a:cs typeface="+mn-ea"/>
              </a:rPr>
              <a:t>大圆角短袄裙</a:t>
            </a:r>
            <a:endParaRPr lang="zh-CN" altLang="en-US" sz="3200">
              <a:solidFill>
                <a:srgbClr val="E2E2DA"/>
              </a:solidFill>
              <a:latin typeface="华文楷体" panose="02010600040101010101" pitchFamily="2" charset="-122"/>
              <a:ea typeface="华文楷体" panose="02010600040101010101" pitchFamily="2" charset="-122"/>
              <a:cs typeface="+mn-ea"/>
            </a:endParaRPr>
          </a:p>
        </p:txBody>
      </p:sp>
      <p:sp>
        <p:nvSpPr>
          <p:cNvPr id="4" name="文本框 3"/>
          <p:cNvSpPr txBox="1"/>
          <p:nvPr/>
        </p:nvSpPr>
        <p:spPr>
          <a:xfrm>
            <a:off x="4439285" y="1844675"/>
            <a:ext cx="4063365" cy="460375"/>
          </a:xfrm>
          <a:prstGeom prst="rect">
            <a:avLst/>
          </a:prstGeom>
          <a:noFill/>
        </p:spPr>
        <p:txBody>
          <a:bodyPr wrap="square" rtlCol="0">
            <a:spAutoFit/>
          </a:bodyPr>
          <a:p>
            <a:pPr algn="l">
              <a:buClrTx/>
              <a:buSzTx/>
              <a:buNone/>
            </a:pPr>
            <a:r>
              <a:rPr lang="en-US" altLang="zh-CN" sz="2400" dirty="0" smtClean="0">
                <a:solidFill>
                  <a:schemeClr val="bg1"/>
                </a:solidFill>
                <a:latin typeface="Times New Roman" panose="02020603050405020304" charset="0"/>
                <a:cs typeface="Times New Roman" panose="02020603050405020304" charset="0"/>
              </a:rPr>
              <a:t>Mandarin collar </a:t>
            </a:r>
            <a:endParaRPr lang="en-US" altLang="zh-CN" sz="2400" dirty="0" smtClean="0">
              <a:solidFill>
                <a:schemeClr val="bg1"/>
              </a:solidFill>
              <a:latin typeface="Times New Roman" panose="02020603050405020304" charset="0"/>
              <a:cs typeface="Times New Roman" panose="02020603050405020304" charset="0"/>
            </a:endParaRPr>
          </a:p>
        </p:txBody>
      </p:sp>
      <p:sp>
        <p:nvSpPr>
          <p:cNvPr id="5" name="文本框 4"/>
          <p:cNvSpPr txBox="1"/>
          <p:nvPr/>
        </p:nvSpPr>
        <p:spPr>
          <a:xfrm>
            <a:off x="4448175" y="2996565"/>
            <a:ext cx="4063365" cy="460375"/>
          </a:xfrm>
          <a:prstGeom prst="rect">
            <a:avLst/>
          </a:prstGeom>
          <a:noFill/>
        </p:spPr>
        <p:txBody>
          <a:bodyPr wrap="square" rtlCol="0">
            <a:spAutoFit/>
          </a:bodyPr>
          <a:p>
            <a:r>
              <a:rPr lang="en-US" altLang="zh-CN" sz="2400" dirty="0" smtClean="0">
                <a:solidFill>
                  <a:schemeClr val="bg1"/>
                </a:solidFill>
                <a:latin typeface="Times New Roman" panose="02020603050405020304" charset="0"/>
                <a:cs typeface="Times New Roman" panose="02020603050405020304" charset="0"/>
              </a:rPr>
              <a:t>oblique placket</a:t>
            </a:r>
            <a:endParaRPr lang="en-US" altLang="zh-CN" sz="2400" dirty="0" smtClean="0">
              <a:solidFill>
                <a:schemeClr val="bg1"/>
              </a:solidFill>
              <a:latin typeface="Times New Roman" panose="02020603050405020304" charset="0"/>
              <a:cs typeface="Times New Roman" panose="02020603050405020304" charset="0"/>
            </a:endParaRPr>
          </a:p>
        </p:txBody>
      </p:sp>
      <p:sp>
        <p:nvSpPr>
          <p:cNvPr id="6" name="文本框 5"/>
          <p:cNvSpPr txBox="1"/>
          <p:nvPr/>
        </p:nvSpPr>
        <p:spPr>
          <a:xfrm>
            <a:off x="4439285" y="4149090"/>
            <a:ext cx="5588000" cy="737235"/>
          </a:xfrm>
          <a:prstGeom prst="rect">
            <a:avLst/>
          </a:prstGeom>
          <a:noFill/>
        </p:spPr>
        <p:txBody>
          <a:bodyPr wrap="square" rtlCol="0">
            <a:spAutoFit/>
          </a:bodyPr>
          <a:p>
            <a:r>
              <a:rPr lang="en-US" altLang="zh-CN" sz="2400" dirty="0" smtClean="0">
                <a:solidFill>
                  <a:schemeClr val="bg1"/>
                </a:solidFill>
                <a:latin typeface="Times New Roman" panose="02020603050405020304" charset="0"/>
                <a:cs typeface="Times New Roman" panose="02020603050405020304" charset="0"/>
              </a:rPr>
              <a:t>The length of the skirt reaching the ground</a:t>
            </a:r>
            <a:endParaRPr lang="en-US" altLang="zh-CN" sz="2400" dirty="0" smtClean="0">
              <a:solidFill>
                <a:schemeClr val="bg1"/>
              </a:solidFill>
              <a:latin typeface="Times New Roman" panose="02020603050405020304" charset="0"/>
              <a:cs typeface="Times New Roman" panose="02020603050405020304" charset="0"/>
            </a:endParaRPr>
          </a:p>
          <a:p>
            <a:endParaRPr lang="en-US" altLang="zh-CN"/>
          </a:p>
        </p:txBody>
      </p:sp>
      <p:sp>
        <p:nvSpPr>
          <p:cNvPr id="7" name="矩形 6"/>
          <p:cNvSpPr/>
          <p:nvPr/>
        </p:nvSpPr>
        <p:spPr>
          <a:xfrm>
            <a:off x="1480185" y="1916430"/>
            <a:ext cx="638175" cy="285750"/>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矩形 7"/>
          <p:cNvSpPr/>
          <p:nvPr/>
        </p:nvSpPr>
        <p:spPr>
          <a:xfrm>
            <a:off x="1343025" y="2276475"/>
            <a:ext cx="360045" cy="504190"/>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矩形 10"/>
          <p:cNvSpPr/>
          <p:nvPr/>
        </p:nvSpPr>
        <p:spPr>
          <a:xfrm>
            <a:off x="982345" y="4869180"/>
            <a:ext cx="1511935" cy="575945"/>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p:bldP spid="4" grpId="1"/>
      <p:bldP spid="8" grpId="0" animBg="1"/>
      <p:bldP spid="8" grpId="1" animBg="1"/>
      <p:bldP spid="5" grpId="0"/>
      <p:bldP spid="5" grpId="1"/>
      <p:bldP spid="11" grpId="0" animBg="1"/>
      <p:bldP spid="11" grpId="1" animBg="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2255" y="116840"/>
            <a:ext cx="5899150" cy="860425"/>
          </a:xfrm>
          <a:prstGeom prst="rect">
            <a:avLst/>
          </a:prstGeom>
          <a:noFill/>
        </p:spPr>
        <p:txBody>
          <a:bodyPr wrap="square" rtlCol="0">
            <a:spAutoFit/>
          </a:bodyPr>
          <a:p>
            <a:r>
              <a:rPr lang="en-US" altLang="zh-CN" sz="3200">
                <a:solidFill>
                  <a:srgbClr val="E2E2DA"/>
                </a:solidFill>
                <a:latin typeface="华文楷体" panose="02010600040101010101" pitchFamily="2" charset="-122"/>
                <a:ea typeface="华文楷体" panose="02010600040101010101" pitchFamily="2" charset="-122"/>
                <a:cs typeface="+mn-ea"/>
              </a:rPr>
              <a:t>The 1920s : Shanghai Cheongsam</a:t>
            </a:r>
            <a:endParaRPr lang="en-US" altLang="zh-CN"/>
          </a:p>
          <a:p>
            <a:endParaRPr lang="en-US" altLang="zh-CN"/>
          </a:p>
        </p:txBody>
      </p:sp>
      <p:pic>
        <p:nvPicPr>
          <p:cNvPr id="3" name="图片 2"/>
          <p:cNvPicPr/>
          <p:nvPr/>
        </p:nvPicPr>
        <p:blipFill>
          <a:blip r:embed="rId1"/>
          <a:stretch>
            <a:fillRect/>
          </a:stretch>
        </p:blipFill>
        <p:spPr>
          <a:xfrm>
            <a:off x="478155" y="1628775"/>
            <a:ext cx="2752725" cy="3655695"/>
          </a:xfrm>
          <a:prstGeom prst="rect">
            <a:avLst/>
          </a:prstGeom>
        </p:spPr>
      </p:pic>
      <p:sp>
        <p:nvSpPr>
          <p:cNvPr id="4" name="文本框 3"/>
          <p:cNvSpPr txBox="1"/>
          <p:nvPr/>
        </p:nvSpPr>
        <p:spPr>
          <a:xfrm>
            <a:off x="3646805" y="2637155"/>
            <a:ext cx="4243705" cy="1471930"/>
          </a:xfrm>
          <a:prstGeom prst="rect">
            <a:avLst/>
          </a:prstGeom>
          <a:noFill/>
        </p:spPr>
        <p:txBody>
          <a:bodyPr wrap="square" rtlCol="0">
            <a:noAutofit/>
          </a:bodyPr>
          <a:p>
            <a:r>
              <a:rPr lang="en-US" altLang="zh-CN" sz="2400" dirty="0" smtClean="0">
                <a:solidFill>
                  <a:schemeClr val="bg1"/>
                </a:solidFill>
                <a:latin typeface="Times New Roman" panose="02020603050405020304" charset="0"/>
                <a:cs typeface="Times New Roman" panose="02020603050405020304" charset="0"/>
              </a:rPr>
              <a:t>The short jacket and the long waistcoat combining into one.</a:t>
            </a:r>
            <a:endParaRPr lang="en-US" altLang="zh-CN" sz="2400" dirty="0" smtClean="0">
              <a:solidFill>
                <a:schemeClr val="bg1"/>
              </a:solidFill>
              <a:latin typeface="Times New Roman" panose="02020603050405020304" charset="0"/>
              <a:cs typeface="Times New Roman" panose="02020603050405020304" charset="0"/>
            </a:endParaRPr>
          </a:p>
          <a:p>
            <a:endParaRPr lang="en-US" altLang="zh-CN" sz="2400" dirty="0" smtClean="0">
              <a:solidFill>
                <a:schemeClr val="bg1"/>
              </a:solidFill>
              <a:latin typeface="Times New Roman" panose="02020603050405020304" charset="0"/>
              <a:cs typeface="Times New Roman" panose="02020603050405020304" charset="0"/>
            </a:endParaRPr>
          </a:p>
        </p:txBody>
      </p:sp>
      <p:pic>
        <p:nvPicPr>
          <p:cNvPr id="5" name="图片 4"/>
          <p:cNvPicPr/>
          <p:nvPr/>
        </p:nvPicPr>
        <p:blipFill>
          <a:blip r:embed="rId2"/>
          <a:stretch>
            <a:fillRect/>
          </a:stretch>
        </p:blipFill>
        <p:spPr>
          <a:xfrm>
            <a:off x="7534910" y="-27305"/>
            <a:ext cx="2478405" cy="3544570"/>
          </a:xfrm>
          <a:prstGeom prst="rect">
            <a:avLst/>
          </a:prstGeom>
        </p:spPr>
      </p:pic>
      <p:pic>
        <p:nvPicPr>
          <p:cNvPr id="6" name="图片 5"/>
          <p:cNvPicPr/>
          <p:nvPr/>
        </p:nvPicPr>
        <p:blipFill>
          <a:blip r:embed="rId3"/>
          <a:stretch>
            <a:fillRect/>
          </a:stretch>
        </p:blipFill>
        <p:spPr>
          <a:xfrm>
            <a:off x="9634220" y="3517265"/>
            <a:ext cx="2555875" cy="3340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tretch>
            <a:fillRect/>
          </a:stretch>
        </p:blipFill>
        <p:spPr>
          <a:xfrm>
            <a:off x="694055" y="1557020"/>
            <a:ext cx="2466340" cy="3896995"/>
          </a:xfrm>
          <a:prstGeom prst="rect">
            <a:avLst/>
          </a:prstGeom>
        </p:spPr>
      </p:pic>
      <p:sp>
        <p:nvSpPr>
          <p:cNvPr id="2" name="文本框 1"/>
          <p:cNvSpPr txBox="1"/>
          <p:nvPr/>
        </p:nvSpPr>
        <p:spPr>
          <a:xfrm>
            <a:off x="118110" y="116840"/>
            <a:ext cx="10651490" cy="1353185"/>
          </a:xfrm>
          <a:prstGeom prst="rect">
            <a:avLst/>
          </a:prstGeom>
          <a:noFill/>
        </p:spPr>
        <p:txBody>
          <a:bodyPr wrap="square" rtlCol="0">
            <a:spAutoFit/>
          </a:bodyPr>
          <a:p>
            <a:r>
              <a:rPr lang="en-US" altLang="zh-CN" sz="3200">
                <a:solidFill>
                  <a:srgbClr val="E2E2DA"/>
                </a:solidFill>
                <a:latin typeface="华文楷体" panose="02010600040101010101" pitchFamily="2" charset="-122"/>
                <a:ea typeface="华文楷体" panose="02010600040101010101" pitchFamily="2" charset="-122"/>
                <a:cs typeface="+mn-ea"/>
              </a:rPr>
              <a:t>The 1930s:</a:t>
            </a:r>
            <a:endParaRPr lang="en-US" altLang="zh-CN" sz="3200">
              <a:solidFill>
                <a:srgbClr val="E2E2DA"/>
              </a:solidFill>
              <a:latin typeface="华文楷体" panose="02010600040101010101" pitchFamily="2" charset="-122"/>
              <a:ea typeface="华文楷体" panose="02010600040101010101" pitchFamily="2" charset="-122"/>
              <a:cs typeface="+mn-ea"/>
            </a:endParaRPr>
          </a:p>
          <a:p>
            <a:r>
              <a:rPr lang="en-US" altLang="zh-CN" sz="3200">
                <a:solidFill>
                  <a:srgbClr val="E2E2DA"/>
                </a:solidFill>
                <a:latin typeface="华文楷体" panose="02010600040101010101" pitchFamily="2" charset="-122"/>
                <a:ea typeface="华文楷体" panose="02010600040101010101" pitchFamily="2" charset="-122"/>
                <a:cs typeface="+mn-ea"/>
              </a:rPr>
              <a:t>The Modern Era, a combination of Chinese and Western style</a:t>
            </a:r>
            <a:r>
              <a:rPr lang="en-US" altLang="zh-CN" sz="3200">
                <a:solidFill>
                  <a:srgbClr val="E2E2DA"/>
                </a:solidFill>
                <a:latin typeface="华文楷体" panose="02010600040101010101" pitchFamily="2" charset="-122"/>
                <a:ea typeface="华文楷体" panose="02010600040101010101" pitchFamily="2" charset="-122"/>
                <a:cs typeface="+mn-ea"/>
              </a:rPr>
              <a:t>s</a:t>
            </a:r>
            <a:endParaRPr lang="en-US" altLang="zh-CN" sz="3200">
              <a:solidFill>
                <a:srgbClr val="E2E2DA"/>
              </a:solidFill>
              <a:latin typeface="华文楷体" panose="02010600040101010101" pitchFamily="2" charset="-122"/>
              <a:ea typeface="华文楷体" panose="02010600040101010101" pitchFamily="2" charset="-122"/>
              <a:cs typeface="+mn-ea"/>
            </a:endParaRPr>
          </a:p>
          <a:p>
            <a:endParaRPr lang="en-US" altLang="zh-CN"/>
          </a:p>
        </p:txBody>
      </p:sp>
      <p:sp>
        <p:nvSpPr>
          <p:cNvPr id="3" name="文本框 2"/>
          <p:cNvSpPr txBox="1"/>
          <p:nvPr/>
        </p:nvSpPr>
        <p:spPr>
          <a:xfrm>
            <a:off x="5302885" y="1988820"/>
            <a:ext cx="5251450" cy="829945"/>
          </a:xfrm>
          <a:prstGeom prst="rect">
            <a:avLst/>
          </a:prstGeom>
          <a:noFill/>
        </p:spPr>
        <p:txBody>
          <a:bodyPr wrap="square" rtlCol="0">
            <a:spAutoFit/>
          </a:bodyPr>
          <a:p>
            <a:r>
              <a:rPr lang="en-US" altLang="zh-CN" sz="2400" dirty="0" smtClean="0">
                <a:solidFill>
                  <a:schemeClr val="bg1"/>
                </a:solidFill>
                <a:latin typeface="Times New Roman" panose="02020603050405020304" charset="0"/>
                <a:cs typeface="Times New Roman" panose="02020603050405020304" charset="0"/>
              </a:rPr>
              <a:t>Lotus leaf collars, Western-style turn-down collars, lotus leaf sleeves emerging</a:t>
            </a:r>
            <a:endParaRPr lang="en-US" altLang="zh-CN" sz="2400" dirty="0" smtClean="0">
              <a:solidFill>
                <a:schemeClr val="bg1"/>
              </a:solidFill>
              <a:latin typeface="Times New Roman" panose="02020603050405020304" charset="0"/>
              <a:cs typeface="Times New Roman" panose="02020603050405020304" charset="0"/>
            </a:endParaRPr>
          </a:p>
        </p:txBody>
      </p:sp>
      <p:sp>
        <p:nvSpPr>
          <p:cNvPr id="5" name="文本框 4"/>
          <p:cNvSpPr txBox="1"/>
          <p:nvPr/>
        </p:nvSpPr>
        <p:spPr>
          <a:xfrm>
            <a:off x="5374640" y="3933190"/>
            <a:ext cx="4674870" cy="805180"/>
          </a:xfrm>
          <a:prstGeom prst="rect">
            <a:avLst/>
          </a:prstGeom>
          <a:noFill/>
        </p:spPr>
        <p:txBody>
          <a:bodyPr wrap="square" rtlCol="0">
            <a:noAutofit/>
          </a:bodyPr>
          <a:p>
            <a:r>
              <a:rPr lang="en-US" altLang="zh-CN" sz="2400" dirty="0" smtClean="0">
                <a:solidFill>
                  <a:schemeClr val="bg1"/>
                </a:solidFill>
                <a:latin typeface="Times New Roman" panose="02020603050405020304" charset="0"/>
                <a:cs typeface="Times New Roman" panose="02020603050405020304" charset="0"/>
              </a:rPr>
              <a:t>The hem of the cheongsam rising higher and higher</a:t>
            </a:r>
            <a:endParaRPr lang="en-US" altLang="zh-CN" sz="2400" dirty="0" smtClean="0">
              <a:solidFill>
                <a:schemeClr val="bg1"/>
              </a:solidFill>
              <a:latin typeface="Times New Roman" panose="02020603050405020304" charset="0"/>
              <a:cs typeface="Times New Roman" panose="02020603050405020304" charset="0"/>
            </a:endParaRPr>
          </a:p>
        </p:txBody>
      </p:sp>
      <p:sp>
        <p:nvSpPr>
          <p:cNvPr id="6" name="矩形 5"/>
          <p:cNvSpPr/>
          <p:nvPr/>
        </p:nvSpPr>
        <p:spPr>
          <a:xfrm>
            <a:off x="1486535" y="1557020"/>
            <a:ext cx="864235" cy="504190"/>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7" name="矩形 6"/>
          <p:cNvSpPr/>
          <p:nvPr/>
        </p:nvSpPr>
        <p:spPr>
          <a:xfrm>
            <a:off x="1198245" y="3861435"/>
            <a:ext cx="1728470" cy="647700"/>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P spid="3" grpId="1"/>
      <p:bldP spid="7" grpId="0" animBg="1"/>
      <p:bldP spid="7" grpId="1" animBg="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a:stretch>
            <a:fillRect/>
          </a:stretch>
        </p:blipFill>
        <p:spPr>
          <a:xfrm>
            <a:off x="477176" y="108556"/>
            <a:ext cx="1938035" cy="751483"/>
          </a:xfrm>
          <a:prstGeom prst="rect">
            <a:avLst/>
          </a:prstGeom>
        </p:spPr>
      </p:pic>
      <p:pic>
        <p:nvPicPr>
          <p:cNvPr id="35" name="图片 34"/>
          <p:cNvPicPr>
            <a:picLocks noChangeAspect="1"/>
          </p:cNvPicPr>
          <p:nvPr/>
        </p:nvPicPr>
        <p:blipFill>
          <a:blip r:embed="rId2"/>
          <a:stretch>
            <a:fillRect/>
          </a:stretch>
        </p:blipFill>
        <p:spPr>
          <a:xfrm>
            <a:off x="10581362" y="4673742"/>
            <a:ext cx="1312766" cy="509031"/>
          </a:xfrm>
          <a:prstGeom prst="rect">
            <a:avLst/>
          </a:prstGeom>
        </p:spPr>
      </p:pic>
      <p:pic>
        <p:nvPicPr>
          <p:cNvPr id="20" name="图片 19"/>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rot="5400000">
            <a:off x="3760470" y="290195"/>
            <a:ext cx="4879975" cy="6259830"/>
          </a:xfrm>
          <a:prstGeom prst="rect">
            <a:avLst/>
          </a:prstGeom>
        </p:spPr>
      </p:pic>
      <p:pic>
        <p:nvPicPr>
          <p:cNvPr id="22" name="图片 21"/>
          <p:cNvPicPr>
            <a:picLocks noChangeAspect="1"/>
          </p:cNvPicPr>
          <p:nvPr/>
        </p:nvPicPr>
        <p:blipFill>
          <a:blip r:embed="rId5"/>
          <a:stretch>
            <a:fillRect/>
          </a:stretch>
        </p:blipFill>
        <p:spPr>
          <a:xfrm>
            <a:off x="263085" y="4076501"/>
            <a:ext cx="3451964" cy="2403067"/>
          </a:xfrm>
          <a:prstGeom prst="rect">
            <a:avLst/>
          </a:prstGeom>
        </p:spPr>
      </p:pic>
      <p:sp>
        <p:nvSpPr>
          <p:cNvPr id="23" name="文本框 22"/>
          <p:cNvSpPr txBox="1"/>
          <p:nvPr/>
        </p:nvSpPr>
        <p:spPr>
          <a:xfrm>
            <a:off x="5519219" y="1340212"/>
            <a:ext cx="1431008" cy="1861185"/>
          </a:xfrm>
          <a:prstGeom prst="rect">
            <a:avLst/>
          </a:prstGeom>
          <a:noFill/>
        </p:spPr>
        <p:txBody>
          <a:bodyPr wrap="square" rtlCol="0">
            <a:spAutoFit/>
          </a:bodyPr>
          <a:lstStyle/>
          <a:p>
            <a:pPr algn="ctr"/>
            <a:r>
              <a:rPr lang="zh-CN" altLang="en-US" sz="11500">
                <a:solidFill>
                  <a:srgbClr val="5D8D71"/>
                </a:solidFill>
                <a:latin typeface="隶书" panose="02010509060101010101" charset="-122"/>
                <a:ea typeface="隶书" panose="02010509060101010101" charset="-122"/>
              </a:rPr>
              <a:t>叁</a:t>
            </a:r>
            <a:endParaRPr lang="en-US" altLang="zh-CN" sz="11500">
              <a:solidFill>
                <a:srgbClr val="5D8D71"/>
              </a:solidFill>
              <a:latin typeface="隶书" panose="02010509060101010101" charset="-122"/>
              <a:ea typeface="隶书" panose="02010509060101010101" charset="-122"/>
            </a:endParaRPr>
          </a:p>
        </p:txBody>
      </p:sp>
      <p:sp>
        <p:nvSpPr>
          <p:cNvPr id="24" name="TextBox 7"/>
          <p:cNvSpPr txBox="1">
            <a:spLocks noChangeArrowheads="1"/>
          </p:cNvSpPr>
          <p:nvPr/>
        </p:nvSpPr>
        <p:spPr bwMode="auto">
          <a:xfrm>
            <a:off x="3790939" y="2997496"/>
            <a:ext cx="4926938" cy="209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88" tIns="60892" rIns="121788" bIns="60892">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1218565" eaLnBrk="1" fontAlgn="base" hangingPunct="1">
              <a:spcBef>
                <a:spcPct val="0"/>
              </a:spcBef>
              <a:spcAft>
                <a:spcPct val="0"/>
              </a:spcAft>
            </a:pPr>
            <a:r>
              <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rPr>
              <a:t>Modern Times: </a:t>
            </a:r>
            <a:endPar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endParaRPr>
          </a:p>
          <a:p>
            <a:pPr algn="ctr" defTabSz="1218565" eaLnBrk="1" fontAlgn="base" hangingPunct="1">
              <a:spcBef>
                <a:spcPct val="0"/>
              </a:spcBef>
              <a:spcAft>
                <a:spcPct val="0"/>
              </a:spcAft>
            </a:pPr>
            <a:r>
              <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rPr>
              <a:t>The Diverse Charms of Cheongsam</a:t>
            </a:r>
            <a:endPar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endParaRPr>
          </a:p>
          <a:p>
            <a:pPr algn="ctr" defTabSz="1218565" eaLnBrk="1" fontAlgn="base" hangingPunct="1">
              <a:spcBef>
                <a:spcPct val="0"/>
              </a:spcBef>
              <a:spcAft>
                <a:spcPct val="0"/>
              </a:spcAft>
            </a:pPr>
            <a:endPar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endParaRPr>
          </a:p>
        </p:txBody>
      </p:sp>
      <p:pic>
        <p:nvPicPr>
          <p:cNvPr id="32" name="图片 31"/>
          <p:cNvPicPr>
            <a:picLocks noChangeAspect="1"/>
          </p:cNvPicPr>
          <p:nvPr/>
        </p:nvPicPr>
        <p:blipFill>
          <a:blip r:embed="rId6"/>
          <a:stretch>
            <a:fillRect/>
          </a:stretch>
        </p:blipFill>
        <p:spPr>
          <a:xfrm rot="5400000" flipH="1">
            <a:off x="8221198" y="-622135"/>
            <a:ext cx="3238207" cy="46995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ppt_x"/>
                                          </p:val>
                                        </p:tav>
                                        <p:tav tm="100000">
                                          <p:val>
                                            <p:strVal val="#ppt_x"/>
                                          </p:val>
                                        </p:tav>
                                      </p:tavLst>
                                    </p:anim>
                                    <p:anim calcmode="lin" valueType="num">
                                      <p:cBhvr additive="base">
                                        <p:cTn id="8" dur="1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ppt_x"/>
                                          </p:val>
                                        </p:tav>
                                        <p:tav tm="100000">
                                          <p:val>
                                            <p:strVal val="#ppt_x"/>
                                          </p:val>
                                        </p:tav>
                                      </p:tavLst>
                                    </p:anim>
                                    <p:anim calcmode="lin" valueType="num">
                                      <p:cBhvr additive="base">
                                        <p:cTn id="12" dur="15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3" presetClass="entr" presetSubtype="528" fill="hold" grpId="0" nodeType="afterEffect">
                                  <p:stCondLst>
                                    <p:cond delay="0"/>
                                  </p:stCondLst>
                                  <p:iterate type="lt">
                                    <p:tmPct val="5000"/>
                                  </p:iterate>
                                  <p:childTnLst>
                                    <p:set>
                                      <p:cBhvr>
                                        <p:cTn id="21" dur="1" fill="hold">
                                          <p:stCondLst>
                                            <p:cond delay="0"/>
                                          </p:stCondLst>
                                        </p:cTn>
                                        <p:tgtEl>
                                          <p:spTgt spid="24"/>
                                        </p:tgtEl>
                                        <p:attrNameLst>
                                          <p:attrName>style.visibility</p:attrName>
                                        </p:attrNameLst>
                                      </p:cBhvr>
                                      <p:to>
                                        <p:strVal val="visible"/>
                                      </p:to>
                                    </p:set>
                                    <p:anim to="" calcmode="lin" valueType="num">
                                      <p:cBhvr>
                                        <p:cTn id="22" dur="1000" fill="hold">
                                          <p:stCondLst>
                                            <p:cond delay="0"/>
                                          </p:stCondLst>
                                        </p:cTn>
                                        <p:tgtEl>
                                          <p:spTgt spid="24"/>
                                        </p:tgtEl>
                                        <p:attrNameLst>
                                          <p:attrName>ppt_x</p:attrName>
                                        </p:attrNameLst>
                                      </p:cBhvr>
                                      <p:tavLst>
                                        <p:tav tm="0" fmla="#ppt_x+(8/9)*(#ppt_x-(#ppt_x-#ppt_w/2))*((1.5-1.5*$)^2-(1.5-1.5*$)^3)">
                                          <p:val>
                                            <p:fltVal val="0"/>
                                          </p:val>
                                        </p:tav>
                                        <p:tav tm="100000">
                                          <p:val>
                                            <p:fltVal val="1"/>
                                          </p:val>
                                        </p:tav>
                                      </p:tavLst>
                                    </p:anim>
                                    <p:anim to="" calcmode="lin" valueType="num">
                                      <p:cBhvr>
                                        <p:cTn id="23" dur="1000" fill="hold">
                                          <p:stCondLst>
                                            <p:cond delay="0"/>
                                          </p:stCondLst>
                                        </p:cTn>
                                        <p:tgtEl>
                                          <p:spTgt spid="24"/>
                                        </p:tgtEl>
                                        <p:attrNameLst>
                                          <p:attrName>ppt_y</p:attrName>
                                        </p:attrNameLst>
                                      </p:cBhvr>
                                      <p:tavLst>
                                        <p:tav tm="0" fmla="#ppt_y+(8/9)*(#ppt_y-(#ppt_y+#ppt_h/2))*((1.5-1.5*$)^2-(1.5-1.5*$)^3)">
                                          <p:val>
                                            <p:fltVal val="0"/>
                                          </p:val>
                                        </p:tav>
                                        <p:tav tm="100000">
                                          <p:val>
                                            <p:fltVal val="1"/>
                                          </p:val>
                                        </p:tav>
                                      </p:tavLst>
                                    </p:anim>
                                    <p:anim to="" calcmode="lin" valueType="num">
                                      <p:cBhvr>
                                        <p:cTn id="24" dur="1000" fill="hold">
                                          <p:stCondLst>
                                            <p:cond delay="0"/>
                                          </p:stCondLst>
                                        </p:cTn>
                                        <p:tgtEl>
                                          <p:spTgt spid="24"/>
                                        </p:tgtEl>
                                        <p:attrNameLst>
                                          <p:attrName>ppt_w</p:attrName>
                                        </p:attrNameLst>
                                      </p:cBhvr>
                                      <p:tavLst>
                                        <p:tav tm="0" fmla="#ppt_w+(8/9)*(#ppt_w-0)*((1.5-1.5*$)^2-(1.5-1.5*$)^3)">
                                          <p:val>
                                            <p:fltVal val="0"/>
                                          </p:val>
                                        </p:tav>
                                        <p:tav tm="100000">
                                          <p:val>
                                            <p:fltVal val="1"/>
                                          </p:val>
                                        </p:tav>
                                      </p:tavLst>
                                    </p:anim>
                                    <p:anim to="" calcmode="lin" valueType="num">
                                      <p:cBhvr>
                                        <p:cTn id="25" dur="1000" fill="hold">
                                          <p:stCondLst>
                                            <p:cond delay="0"/>
                                          </p:stCondLst>
                                        </p:cTn>
                                        <p:tgtEl>
                                          <p:spTgt spid="24"/>
                                        </p:tgtEl>
                                        <p:attrNameLst>
                                          <p:attrName>ppt_h</p:attrName>
                                        </p:attrNameLst>
                                      </p:cBhvr>
                                      <p:tavLst>
                                        <p:tav tm="0" fmla="#ppt_h+(8/9)*(#ppt_h-0)*((1.5-1.5*$)^2-(1.5-1.5*$)^3)">
                                          <p:val>
                                            <p:fltVal val="0"/>
                                          </p:val>
                                        </p:tav>
                                        <p:tav tm="100000">
                                          <p:val>
                                            <p:fltVal val="1"/>
                                          </p:val>
                                        </p:tav>
                                      </p:tavLst>
                                    </p:anim>
                                  </p:childTnLst>
                                </p:cTn>
                              </p:par>
                              <p:par>
                                <p:cTn id="26" presetID="2" presetClass="entr" presetSubtype="8" decel="10000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1500" fill="hold"/>
                                        <p:tgtEl>
                                          <p:spTgt spid="34"/>
                                        </p:tgtEl>
                                        <p:attrNameLst>
                                          <p:attrName>ppt_x</p:attrName>
                                        </p:attrNameLst>
                                      </p:cBhvr>
                                      <p:tavLst>
                                        <p:tav tm="0">
                                          <p:val>
                                            <p:strVal val="0-#ppt_w/2"/>
                                          </p:val>
                                        </p:tav>
                                        <p:tav tm="100000">
                                          <p:val>
                                            <p:strVal val="#ppt_x"/>
                                          </p:val>
                                        </p:tav>
                                      </p:tavLst>
                                    </p:anim>
                                    <p:anim calcmode="lin" valueType="num">
                                      <p:cBhvr additive="base">
                                        <p:cTn id="29" dur="1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500" fill="hold"/>
                                        <p:tgtEl>
                                          <p:spTgt spid="35"/>
                                        </p:tgtEl>
                                        <p:attrNameLst>
                                          <p:attrName>ppt_x</p:attrName>
                                        </p:attrNameLst>
                                      </p:cBhvr>
                                      <p:tavLst>
                                        <p:tav tm="0">
                                          <p:val>
                                            <p:strVal val="1+#ppt_w/2"/>
                                          </p:val>
                                        </p:tav>
                                        <p:tav tm="100000">
                                          <p:val>
                                            <p:strVal val="#ppt_x"/>
                                          </p:val>
                                        </p:tav>
                                      </p:tavLst>
                                    </p:anim>
                                    <p:anim calcmode="lin" valueType="num">
                                      <p:cBhvr additive="base">
                                        <p:cTn id="33" dur="1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0500" y="188595"/>
            <a:ext cx="8763635" cy="860425"/>
          </a:xfrm>
          <a:prstGeom prst="rect">
            <a:avLst/>
          </a:prstGeom>
          <a:noFill/>
        </p:spPr>
        <p:txBody>
          <a:bodyPr wrap="square" rtlCol="0">
            <a:spAutoFit/>
          </a:bodyPr>
          <a:p>
            <a:r>
              <a:rPr lang="en-US" altLang="zh-CN" sz="3200">
                <a:solidFill>
                  <a:srgbClr val="E2E2DA"/>
                </a:solidFill>
                <a:latin typeface="华文楷体" panose="02010600040101010101" pitchFamily="2" charset="-122"/>
                <a:ea typeface="华文楷体" panose="02010600040101010101" pitchFamily="2" charset="-122"/>
                <a:cs typeface="+mn-ea"/>
                <a:sym typeface="+mn-lt"/>
              </a:rPr>
              <a:t>Modern Times:The Diverse Charms of Cheongsam</a:t>
            </a:r>
            <a:endParaRPr lang="en-US" altLang="zh-CN" sz="3200">
              <a:solidFill>
                <a:srgbClr val="E2E2DA"/>
              </a:solidFill>
              <a:latin typeface="华文楷体" panose="02010600040101010101" pitchFamily="2" charset="-122"/>
              <a:ea typeface="华文楷体" panose="02010600040101010101" pitchFamily="2" charset="-122"/>
              <a:cs typeface="+mn-ea"/>
              <a:sym typeface="+mn-lt"/>
            </a:endParaRPr>
          </a:p>
          <a:p>
            <a:endParaRPr lang="zh-CN" altLang="en-US"/>
          </a:p>
        </p:txBody>
      </p:sp>
      <p:sp>
        <p:nvSpPr>
          <p:cNvPr id="5" name="文本框 4"/>
          <p:cNvSpPr txBox="1"/>
          <p:nvPr/>
        </p:nvSpPr>
        <p:spPr>
          <a:xfrm>
            <a:off x="46355" y="908685"/>
            <a:ext cx="6967855" cy="829945"/>
          </a:xfrm>
          <a:prstGeom prst="rect">
            <a:avLst/>
          </a:prstGeom>
          <a:noFill/>
        </p:spPr>
        <p:txBody>
          <a:bodyPr wrap="square" rtlCol="0">
            <a:spAutoFit/>
          </a:bodyPr>
          <a:p>
            <a:r>
              <a:rPr lang="en-US" altLang="zh-CN" sz="2400" dirty="0" smtClean="0">
                <a:solidFill>
                  <a:schemeClr val="bg1"/>
                </a:solidFill>
                <a:latin typeface="Times New Roman" panose="02020603050405020304" charset="0"/>
                <a:cs typeface="Times New Roman" panose="02020603050405020304" charset="0"/>
              </a:rPr>
              <a:t>The deconstruction and reconstruction of traditional styles</a:t>
            </a:r>
            <a:endParaRPr lang="en-US" altLang="zh-CN" sz="2400" dirty="0" smtClean="0">
              <a:solidFill>
                <a:schemeClr val="bg1"/>
              </a:solidFill>
              <a:latin typeface="Times New Roman" panose="02020603050405020304" charset="0"/>
              <a:cs typeface="Times New Roman" panose="02020603050405020304" charset="0"/>
            </a:endParaRPr>
          </a:p>
        </p:txBody>
      </p:sp>
      <p:sp>
        <p:nvSpPr>
          <p:cNvPr id="6" name="文本框 5"/>
          <p:cNvSpPr txBox="1"/>
          <p:nvPr/>
        </p:nvSpPr>
        <p:spPr>
          <a:xfrm>
            <a:off x="6598920" y="1557020"/>
            <a:ext cx="6989445" cy="460375"/>
          </a:xfrm>
          <a:prstGeom prst="rect">
            <a:avLst/>
          </a:prstGeom>
          <a:noFill/>
        </p:spPr>
        <p:txBody>
          <a:bodyPr wrap="square" rtlCol="0">
            <a:spAutoFit/>
          </a:bodyPr>
          <a:p>
            <a:pPr algn="l">
              <a:buClrTx/>
              <a:buSzTx/>
              <a:buFontTx/>
            </a:pPr>
            <a:r>
              <a:rPr lang="en-US" altLang="zh-CN" sz="2400" dirty="0" smtClean="0">
                <a:solidFill>
                  <a:schemeClr val="bg1"/>
                </a:solidFill>
                <a:latin typeface="Times New Roman" panose="02020603050405020304" charset="0"/>
                <a:cs typeface="Times New Roman" panose="02020603050405020304" charset="0"/>
              </a:rPr>
              <a:t>Incorporating novel patterns and colors</a:t>
            </a:r>
            <a:endParaRPr lang="en-US" altLang="zh-CN" sz="2400" dirty="0" smtClean="0">
              <a:solidFill>
                <a:schemeClr val="bg1"/>
              </a:solidFill>
              <a:latin typeface="Times New Roman" panose="02020603050405020304" charset="0"/>
              <a:cs typeface="Times New Roman" panose="02020603050405020304" charset="0"/>
            </a:endParaRPr>
          </a:p>
        </p:txBody>
      </p:sp>
      <p:pic>
        <p:nvPicPr>
          <p:cNvPr id="7" name="图片 6"/>
          <p:cNvPicPr/>
          <p:nvPr/>
        </p:nvPicPr>
        <p:blipFill>
          <a:blip r:embed="rId1"/>
          <a:srcRect l="5387" t="19130" r="1447" b="2429"/>
          <a:stretch>
            <a:fillRect/>
          </a:stretch>
        </p:blipFill>
        <p:spPr>
          <a:xfrm>
            <a:off x="334010" y="1988820"/>
            <a:ext cx="5364480" cy="3503930"/>
          </a:xfrm>
          <a:prstGeom prst="rect">
            <a:avLst/>
          </a:prstGeom>
        </p:spPr>
      </p:pic>
      <p:pic>
        <p:nvPicPr>
          <p:cNvPr id="9" name="图片 8"/>
          <p:cNvPicPr/>
          <p:nvPr/>
        </p:nvPicPr>
        <p:blipFill>
          <a:blip r:embed="rId2"/>
          <a:stretch>
            <a:fillRect/>
          </a:stretch>
        </p:blipFill>
        <p:spPr>
          <a:xfrm>
            <a:off x="5878830" y="2320925"/>
            <a:ext cx="3636010" cy="3171825"/>
          </a:xfrm>
          <a:prstGeom prst="rect">
            <a:avLst/>
          </a:prstGeom>
        </p:spPr>
      </p:pic>
      <p:pic>
        <p:nvPicPr>
          <p:cNvPr id="10" name="图片 9"/>
          <p:cNvPicPr/>
          <p:nvPr/>
        </p:nvPicPr>
        <p:blipFill>
          <a:blip r:embed="rId3"/>
          <a:srcRect l="26589" t="3426"/>
          <a:stretch>
            <a:fillRect/>
          </a:stretch>
        </p:blipFill>
        <p:spPr>
          <a:xfrm>
            <a:off x="9020810" y="2320925"/>
            <a:ext cx="3169285" cy="3171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0" y="836930"/>
            <a:ext cx="5558155" cy="3922395"/>
          </a:xfrm>
          <a:prstGeom prst="rect">
            <a:avLst/>
          </a:prstGeom>
        </p:spPr>
      </p:pic>
      <p:pic>
        <p:nvPicPr>
          <p:cNvPr id="3" name="图片 2"/>
          <p:cNvPicPr>
            <a:picLocks noChangeAspect="1"/>
          </p:cNvPicPr>
          <p:nvPr/>
        </p:nvPicPr>
        <p:blipFill>
          <a:blip r:embed="rId2"/>
          <a:stretch>
            <a:fillRect/>
          </a:stretch>
        </p:blipFill>
        <p:spPr>
          <a:xfrm>
            <a:off x="5951220" y="836930"/>
            <a:ext cx="6254115" cy="3604260"/>
          </a:xfrm>
          <a:prstGeom prst="rect">
            <a:avLst/>
          </a:prstGeom>
        </p:spPr>
      </p:pic>
      <p:pic>
        <p:nvPicPr>
          <p:cNvPr id="5" name="图片 4"/>
          <p:cNvPicPr/>
          <p:nvPr/>
        </p:nvPicPr>
        <p:blipFill>
          <a:blip r:embed="rId3"/>
          <a:stretch>
            <a:fillRect/>
          </a:stretch>
        </p:blipFill>
        <p:spPr>
          <a:xfrm>
            <a:off x="3862705" y="332740"/>
            <a:ext cx="4618990" cy="55029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23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6690" b="6271"/>
          <a:stretch>
            <a:fillRect/>
          </a:stretch>
        </p:blipFill>
        <p:spPr bwMode="auto">
          <a:xfrm>
            <a:off x="-1" y="0"/>
            <a:ext cx="12190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1054100" y="1988820"/>
            <a:ext cx="5852160" cy="2949575"/>
          </a:xfrm>
          <a:prstGeom prst="rect">
            <a:avLst/>
          </a:prstGeom>
        </p:spPr>
        <p:txBody>
          <a:bodyPr wrap="none">
            <a:noAutofit/>
          </a:bodyPr>
          <a:lstStyle/>
          <a:p>
            <a:r>
              <a:rPr lang="en-US" altLang="zh-CN" sz="9600" dirty="0">
                <a:blipFill>
                  <a:blip r:embed="rId2"/>
                  <a:stretch>
                    <a:fillRect/>
                  </a:stretch>
                </a:blipFill>
                <a:effectLst>
                  <a:outerShdw blurRad="38100" dist="38100" dir="2700000" algn="tl">
                    <a:srgbClr val="000000">
                      <a:alpha val="43137"/>
                    </a:srgbClr>
                  </a:outerShdw>
                </a:effectLst>
                <a:latin typeface="Times New Roman" panose="02020603050405020304" charset="0"/>
                <a:ea typeface="汉仪尚巍手书W" panose="00020600040101010101" pitchFamily="18" charset="-122"/>
                <a:cs typeface="Times New Roman" panose="02020603050405020304" charset="0"/>
              </a:rPr>
              <a:t>Thanks	!</a:t>
            </a:r>
            <a:endParaRPr lang="en-US" altLang="zh-CN" sz="9600" dirty="0">
              <a:blipFill>
                <a:blip r:embed="rId2"/>
                <a:stretch>
                  <a:fillRect/>
                </a:stretch>
              </a:blipFill>
              <a:effectLst>
                <a:outerShdw blurRad="38100" dist="38100" dir="2700000" algn="tl">
                  <a:srgbClr val="000000">
                    <a:alpha val="43137"/>
                  </a:srgbClr>
                </a:outerShdw>
              </a:effectLst>
              <a:latin typeface="Times New Roman" panose="02020603050405020304" charset="0"/>
              <a:ea typeface="汉仪尚巍手书W" panose="00020600040101010101" pitchFamily="18"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p:nvPr/>
        </p:nvGrpSpPr>
        <p:grpSpPr>
          <a:xfrm>
            <a:off x="190110" y="476828"/>
            <a:ext cx="5907405" cy="5520690"/>
            <a:chOff x="8358684" y="1109923"/>
            <a:chExt cx="5907405" cy="5520690"/>
          </a:xfrm>
          <a:solidFill>
            <a:srgbClr val="002060"/>
          </a:solidFill>
          <a:effectLst>
            <a:outerShdw blurRad="50800" dist="38100" dir="5400000" algn="t" rotWithShape="0">
              <a:prstClr val="black">
                <a:alpha val="29000"/>
              </a:prstClr>
            </a:outerShdw>
          </a:effectLst>
        </p:grpSpPr>
        <p:sp>
          <p:nvSpPr>
            <p:cNvPr id="6" name="Rounded Rectangle 23"/>
            <p:cNvSpPr/>
            <p:nvPr/>
          </p:nvSpPr>
          <p:spPr>
            <a:xfrm>
              <a:off x="8552994" y="1210253"/>
              <a:ext cx="2990083" cy="4946526"/>
            </a:xfrm>
            <a:prstGeom prst="roundRect">
              <a:avLst>
                <a:gd name="adj" fmla="val 1231"/>
              </a:avLst>
            </a:prstGeom>
            <a:grp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华文细黑" panose="02010600040101010101" charset="-122"/>
                <a:ea typeface="字酷堂清楷体"/>
                <a:cs typeface="+mn-ea"/>
                <a:sym typeface="华文细黑" panose="02010600040101010101" charset="-122"/>
              </a:endParaRPr>
            </a:p>
          </p:txBody>
        </p:sp>
        <p:sp>
          <p:nvSpPr>
            <p:cNvPr id="7" name="Title 3"/>
            <p:cNvSpPr txBox="1"/>
            <p:nvPr/>
          </p:nvSpPr>
          <p:spPr>
            <a:xfrm>
              <a:off x="8358684" y="1109923"/>
              <a:ext cx="5907405" cy="5520690"/>
            </a:xfrm>
            <a:prstGeom prst="rect">
              <a:avLst/>
            </a:prstGeom>
            <a:grp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zh-CN" altLang="en-US" sz="2800">
                  <a:solidFill>
                    <a:srgbClr val="5D8D71"/>
                  </a:solidFill>
                  <a:latin typeface="隶书" panose="02010509060101010101" charset="-122"/>
                  <a:ea typeface="隶书" panose="02010509060101010101" charset="-122"/>
                  <a:cs typeface="+mn-ea"/>
                  <a:sym typeface="+mn-lt"/>
                </a:rPr>
                <a:t>芊芊淑女，婀娜旗袍着身，曼妙多姿，笑颜如花绽，玉音婉转流，皎皎兮似轻云之蔽月，飘飘兮若回风之流雪。</a:t>
              </a:r>
              <a:endParaRPr lang="zh-CN" altLang="en-US" sz="2800">
                <a:solidFill>
                  <a:srgbClr val="5D8D71"/>
                </a:solidFill>
                <a:latin typeface="隶书" panose="02010509060101010101" charset="-122"/>
                <a:ea typeface="隶书" panose="02010509060101010101" charset="-122"/>
                <a:cs typeface="+mn-ea"/>
                <a:sym typeface="+mn-lt"/>
              </a:endParaRPr>
            </a:p>
            <a:p>
              <a:pPr algn="ctr">
                <a:lnSpc>
                  <a:spcPct val="80000"/>
                </a:lnSpc>
              </a:pPr>
              <a:endParaRPr lang="zh-CN" altLang="en-US" sz="2800">
                <a:solidFill>
                  <a:srgbClr val="5D8D71"/>
                </a:solidFill>
                <a:latin typeface="隶书" panose="02010509060101010101" charset="-122"/>
                <a:ea typeface="隶书" panose="02010509060101010101" charset="-122"/>
                <a:cs typeface="+mn-ea"/>
                <a:sym typeface="+mn-lt"/>
              </a:endParaRPr>
            </a:p>
            <a:p>
              <a:pPr algn="ctr">
                <a:lnSpc>
                  <a:spcPct val="80000"/>
                </a:lnSpc>
              </a:pPr>
              <a:r>
                <a:rPr lang="en-US" altLang="zh-CN" sz="2800">
                  <a:solidFill>
                    <a:srgbClr val="5D8D71"/>
                  </a:solidFill>
                  <a:latin typeface="Times New Roman" panose="02020603050405020304" charset="0"/>
                  <a:ea typeface="隶书" panose="02010509060101010101" charset="-122"/>
                  <a:cs typeface="Times New Roman" panose="02020603050405020304" charset="0"/>
                  <a:sym typeface="+mn-lt"/>
                </a:rPr>
                <a:t>Graceful ladies, adorned in cheongsams that fit them snugly, exude an enchanting charm. Their postures are full of elegance and allure. Their smiling faces bloom like flowers, and their voices flow with a melodious and gentle tone. They are as radiant as the moon veiled by thin clouds, and as ethereal as the snowflakes dancing in the swirling breeze.</a:t>
              </a:r>
              <a:endParaRPr lang="en-US" altLang="zh-CN" sz="2800">
                <a:solidFill>
                  <a:srgbClr val="5D8D71"/>
                </a:solidFill>
                <a:latin typeface="Times New Roman" panose="02020603050405020304" charset="0"/>
                <a:ea typeface="隶书" panose="02010509060101010101" charset="-122"/>
                <a:cs typeface="Times New Roman" panose="02020603050405020304" charset="0"/>
                <a:sym typeface="+mn-lt"/>
              </a:endParaRPr>
            </a:p>
            <a:p>
              <a:pPr algn="ctr">
                <a:lnSpc>
                  <a:spcPct val="80000"/>
                </a:lnSpc>
              </a:pPr>
              <a:endParaRPr lang="en-US" altLang="zh-CN" sz="2800" b="0" dirty="0">
                <a:solidFill>
                  <a:srgbClr val="5D8D71"/>
                </a:solidFill>
                <a:latin typeface="Times New Roman" panose="02020603050405020304" charset="0"/>
                <a:ea typeface="隶书" panose="02010509060101010101" charset="-122"/>
                <a:cs typeface="Times New Roman" panose="02020603050405020304" charset="0"/>
                <a:sym typeface="+mn-lt"/>
              </a:endParaRPr>
            </a:p>
          </p:txBody>
        </p:sp>
        <p:cxnSp>
          <p:nvCxnSpPr>
            <p:cNvPr id="10" name="Straight Connector 7"/>
            <p:cNvCxnSpPr/>
            <p:nvPr/>
          </p:nvCxnSpPr>
          <p:spPr>
            <a:xfrm>
              <a:off x="8552994" y="2881086"/>
              <a:ext cx="2990083" cy="0"/>
            </a:xfrm>
            <a:prstGeom prst="line">
              <a:avLst/>
            </a:prstGeom>
            <a:grpFill/>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8"/>
          <p:cNvCxnSpPr/>
          <p:nvPr/>
        </p:nvCxnSpPr>
        <p:spPr>
          <a:xfrm flipH="1">
            <a:off x="46627" y="261237"/>
            <a:ext cx="3024505"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16" name="云形 15"/>
          <p:cNvSpPr/>
          <p:nvPr/>
        </p:nvSpPr>
        <p:spPr>
          <a:xfrm>
            <a:off x="6454775" y="836930"/>
            <a:ext cx="2030095" cy="1030605"/>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a:latin typeface="Times New Roman" panose="02020603050405020304" charset="0"/>
                <a:cs typeface="Times New Roman" panose="02020603050405020304" charset="0"/>
              </a:rPr>
              <a:t>elegant</a:t>
            </a:r>
            <a:endParaRPr lang="en-US" altLang="zh-CN" sz="2800">
              <a:latin typeface="Times New Roman" panose="02020603050405020304" charset="0"/>
              <a:cs typeface="Times New Roman" panose="02020603050405020304" charset="0"/>
            </a:endParaRPr>
          </a:p>
        </p:txBody>
      </p:sp>
      <p:sp>
        <p:nvSpPr>
          <p:cNvPr id="17" name="云形 16"/>
          <p:cNvSpPr/>
          <p:nvPr/>
        </p:nvSpPr>
        <p:spPr>
          <a:xfrm>
            <a:off x="9263380" y="1844675"/>
            <a:ext cx="2096135" cy="122428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a:latin typeface="Times New Roman" panose="02020603050405020304" charset="0"/>
                <a:cs typeface="Times New Roman" panose="02020603050405020304" charset="0"/>
              </a:rPr>
              <a:t>graceful</a:t>
            </a:r>
            <a:endParaRPr lang="en-US" altLang="zh-CN" sz="2800">
              <a:latin typeface="Times New Roman" panose="02020603050405020304" charset="0"/>
              <a:cs typeface="Times New Roman" panose="02020603050405020304" charset="0"/>
            </a:endParaRPr>
          </a:p>
        </p:txBody>
      </p:sp>
      <p:sp>
        <p:nvSpPr>
          <p:cNvPr id="18" name="云形 17"/>
          <p:cNvSpPr/>
          <p:nvPr/>
        </p:nvSpPr>
        <p:spPr>
          <a:xfrm>
            <a:off x="6310630" y="3068955"/>
            <a:ext cx="2162810" cy="1046480"/>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latin typeface="Times New Roman" panose="02020603050405020304" charset="0"/>
                <a:cs typeface="Times New Roman" panose="02020603050405020304" charset="0"/>
              </a:rPr>
              <a:t>Timeless</a:t>
            </a:r>
            <a:endParaRPr lang="en-US" altLang="zh-CN" sz="2400">
              <a:latin typeface="Times New Roman" panose="02020603050405020304" charset="0"/>
              <a:cs typeface="Times New Roman" panose="02020603050405020304" charset="0"/>
            </a:endParaRPr>
          </a:p>
        </p:txBody>
      </p:sp>
      <p:sp>
        <p:nvSpPr>
          <p:cNvPr id="19" name="云形 18"/>
          <p:cNvSpPr/>
          <p:nvPr/>
        </p:nvSpPr>
        <p:spPr>
          <a:xfrm>
            <a:off x="8686800" y="3644900"/>
            <a:ext cx="3318510" cy="1223645"/>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a:latin typeface="Times New Roman" panose="02020603050405020304" charset="0"/>
                <a:cs typeface="Times New Roman" panose="02020603050405020304" charset="0"/>
              </a:rPr>
              <a:t>Sophisticated</a:t>
            </a:r>
            <a:endParaRPr lang="en-US" altLang="zh-CN" sz="2800">
              <a:latin typeface="Times New Roman" panose="02020603050405020304" charset="0"/>
              <a:cs typeface="Times New Roman" panose="02020603050405020304" charset="0"/>
            </a:endParaRPr>
          </a:p>
        </p:txBody>
      </p:sp>
      <p:sp>
        <p:nvSpPr>
          <p:cNvPr id="20" name="文本框 19"/>
          <p:cNvSpPr txBox="1"/>
          <p:nvPr/>
        </p:nvSpPr>
        <p:spPr>
          <a:xfrm>
            <a:off x="7670165" y="5182870"/>
            <a:ext cx="1736725" cy="706755"/>
          </a:xfrm>
          <a:prstGeom prst="rect">
            <a:avLst/>
          </a:prstGeom>
          <a:noFill/>
        </p:spPr>
        <p:txBody>
          <a:bodyPr wrap="square" rtlCol="0">
            <a:spAutoFit/>
          </a:bodyPr>
          <a:p>
            <a:r>
              <a:rPr lang="en-US" altLang="zh-CN" sz="4000">
                <a:solidFill>
                  <a:srgbClr val="FF0000"/>
                </a:solidFill>
              </a:rPr>
              <a:t>…</a:t>
            </a:r>
            <a:endParaRPr lang="en-US" altLang="zh-CN"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9" grpId="0" animBg="1"/>
      <p:bldP spid="19" grpId="1" animBg="1"/>
      <p:bldP spid="20" grpId="0"/>
      <p:bldP spid="20" grpId="1"/>
      <p:bldP spid="18" grpId="0" animBg="1"/>
      <p:bldP spid="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2"/>
          <a:stretch>
            <a:fillRect/>
          </a:stretch>
        </p:blipFill>
        <p:spPr>
          <a:xfrm>
            <a:off x="1198790" y="188810"/>
            <a:ext cx="1986717" cy="1117528"/>
          </a:xfrm>
          <a:prstGeom prst="rect">
            <a:avLst/>
          </a:prstGeom>
        </p:spPr>
      </p:pic>
      <p:sp>
        <p:nvSpPr>
          <p:cNvPr id="13" name="TextBox 7"/>
          <p:cNvSpPr txBox="1">
            <a:spLocks noChangeArrowheads="1"/>
          </p:cNvSpPr>
          <p:nvPr>
            <p:custDataLst>
              <p:tags r:id="rId3"/>
            </p:custDataLst>
          </p:nvPr>
        </p:nvSpPr>
        <p:spPr bwMode="auto">
          <a:xfrm>
            <a:off x="46921" y="1052785"/>
            <a:ext cx="4646054" cy="98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88" tIns="60892" rIns="121788" bIns="60892">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1218565" eaLnBrk="1" fontAlgn="base" hangingPunct="1">
              <a:spcBef>
                <a:spcPct val="0"/>
              </a:spcBef>
              <a:spcAft>
                <a:spcPct val="0"/>
              </a:spcAft>
            </a:pPr>
            <a:r>
              <a:rPr lang="zh-CN" altLang="en-US" sz="2800">
                <a:solidFill>
                  <a:srgbClr val="E2E2DA"/>
                </a:solidFill>
                <a:latin typeface="华文楷体" panose="02010600040101010101" pitchFamily="2" charset="-122"/>
                <a:ea typeface="华文楷体" panose="02010600040101010101" pitchFamily="2" charset="-122"/>
                <a:cs typeface="+mn-ea"/>
                <a:sym typeface="+mn-lt"/>
              </a:rPr>
              <a:t>壹</a:t>
            </a:r>
            <a:r>
              <a:rPr lang="en-US" altLang="zh-CN" sz="2800">
                <a:solidFill>
                  <a:srgbClr val="E2E2DA"/>
                </a:solidFill>
                <a:latin typeface="华文楷体" panose="02010600040101010101" pitchFamily="2" charset="-122"/>
                <a:ea typeface="华文楷体" panose="02010600040101010101" pitchFamily="2" charset="-122"/>
                <a:cs typeface="+mn-ea"/>
                <a:sym typeface="+mn-lt"/>
              </a:rPr>
              <a:t>·The Qing Dynasty: The Origin of Cheongsam</a:t>
            </a:r>
            <a:endParaRPr lang="en-US" altLang="zh-CN" sz="2800">
              <a:solidFill>
                <a:srgbClr val="E2E2DA"/>
              </a:solidFill>
              <a:latin typeface="华文楷体" panose="02010600040101010101" pitchFamily="2" charset="-122"/>
              <a:ea typeface="华文楷体" panose="02010600040101010101" pitchFamily="2" charset="-122"/>
              <a:cs typeface="+mn-ea"/>
              <a:sym typeface="+mn-lt"/>
            </a:endParaRPr>
          </a:p>
        </p:txBody>
      </p:sp>
      <p:pic>
        <p:nvPicPr>
          <p:cNvPr id="14" name="图片 13"/>
          <p:cNvPicPr>
            <a:picLocks noChangeAspect="1"/>
          </p:cNvPicPr>
          <p:nvPr>
            <p:custDataLst>
              <p:tags r:id="rId4"/>
            </p:custDataLst>
          </p:nvPr>
        </p:nvPicPr>
        <p:blipFill>
          <a:blip r:embed="rId2"/>
          <a:stretch>
            <a:fillRect/>
          </a:stretch>
        </p:blipFill>
        <p:spPr>
          <a:xfrm>
            <a:off x="5303430" y="1773209"/>
            <a:ext cx="1986717" cy="1117528"/>
          </a:xfrm>
          <a:prstGeom prst="rect">
            <a:avLst/>
          </a:prstGeom>
        </p:spPr>
      </p:pic>
      <p:sp>
        <p:nvSpPr>
          <p:cNvPr id="15" name="TextBox 7"/>
          <p:cNvSpPr txBox="1">
            <a:spLocks noChangeArrowheads="1"/>
          </p:cNvSpPr>
          <p:nvPr>
            <p:custDataLst>
              <p:tags r:id="rId5"/>
            </p:custDataLst>
          </p:nvPr>
        </p:nvSpPr>
        <p:spPr bwMode="auto">
          <a:xfrm>
            <a:off x="3863340" y="2564765"/>
            <a:ext cx="491109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88" tIns="60892" rIns="121788" bIns="60892">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1218565" eaLnBrk="1" fontAlgn="base" hangingPunct="1">
              <a:spcBef>
                <a:spcPct val="0"/>
              </a:spcBef>
              <a:spcAft>
                <a:spcPct val="0"/>
              </a:spcAft>
            </a:pPr>
            <a:r>
              <a:rPr lang="zh-CN" altLang="en-US" sz="2800">
                <a:solidFill>
                  <a:srgbClr val="E2E2DA"/>
                </a:solidFill>
                <a:latin typeface="华文楷体" panose="02010600040101010101" pitchFamily="2" charset="-122"/>
                <a:ea typeface="华文楷体" panose="02010600040101010101" pitchFamily="2" charset="-122"/>
                <a:cs typeface="+mn-ea"/>
                <a:sym typeface="+mn-lt"/>
              </a:rPr>
              <a:t>贰</a:t>
            </a:r>
            <a:r>
              <a:rPr lang="en-US" altLang="zh-CN" sz="2800">
                <a:solidFill>
                  <a:srgbClr val="E2E2DA"/>
                </a:solidFill>
                <a:latin typeface="华文楷体" panose="02010600040101010101" pitchFamily="2" charset="-122"/>
                <a:ea typeface="华文楷体" panose="02010600040101010101" pitchFamily="2" charset="-122"/>
                <a:cs typeface="+mn-ea"/>
                <a:sym typeface="+mn-lt"/>
              </a:rPr>
              <a:t>·The Period of the Republic of China: The Transformation and Prosperity of Cheongsam</a:t>
            </a:r>
            <a:endParaRPr lang="en-US" altLang="zh-CN" sz="2800">
              <a:solidFill>
                <a:srgbClr val="E2E2DA"/>
              </a:solidFill>
              <a:latin typeface="华文楷体" panose="02010600040101010101" pitchFamily="2" charset="-122"/>
              <a:ea typeface="华文楷体" panose="02010600040101010101" pitchFamily="2" charset="-122"/>
              <a:cs typeface="+mn-ea"/>
              <a:sym typeface="+mn-lt"/>
            </a:endParaRPr>
          </a:p>
        </p:txBody>
      </p:sp>
      <p:pic>
        <p:nvPicPr>
          <p:cNvPr id="16" name="图片 15"/>
          <p:cNvPicPr>
            <a:picLocks noChangeAspect="1"/>
          </p:cNvPicPr>
          <p:nvPr>
            <p:custDataLst>
              <p:tags r:id="rId6"/>
            </p:custDataLst>
          </p:nvPr>
        </p:nvPicPr>
        <p:blipFill>
          <a:blip r:embed="rId2"/>
          <a:stretch>
            <a:fillRect/>
          </a:stretch>
        </p:blipFill>
        <p:spPr>
          <a:xfrm>
            <a:off x="8039645" y="4076428"/>
            <a:ext cx="1986717" cy="1117528"/>
          </a:xfrm>
          <a:prstGeom prst="rect">
            <a:avLst/>
          </a:prstGeom>
        </p:spPr>
      </p:pic>
      <p:sp>
        <p:nvSpPr>
          <p:cNvPr id="17" name="TextBox 7"/>
          <p:cNvSpPr txBox="1">
            <a:spLocks noChangeArrowheads="1"/>
          </p:cNvSpPr>
          <p:nvPr>
            <p:custDataLst>
              <p:tags r:id="rId7"/>
            </p:custDataLst>
          </p:nvPr>
        </p:nvSpPr>
        <p:spPr bwMode="auto">
          <a:xfrm>
            <a:off x="6743631" y="5013427"/>
            <a:ext cx="4646054" cy="98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88" tIns="60892" rIns="121788" bIns="60892">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1218565" eaLnBrk="1" fontAlgn="base" hangingPunct="1">
              <a:spcBef>
                <a:spcPct val="0"/>
              </a:spcBef>
              <a:spcAft>
                <a:spcPct val="0"/>
              </a:spcAft>
            </a:pPr>
            <a:r>
              <a:rPr lang="zh-CN" altLang="en-US" sz="2800">
                <a:solidFill>
                  <a:srgbClr val="E2E2DA"/>
                </a:solidFill>
                <a:latin typeface="华文楷体" panose="02010600040101010101" pitchFamily="2" charset="-122"/>
                <a:ea typeface="华文楷体" panose="02010600040101010101" pitchFamily="2" charset="-122"/>
                <a:cs typeface="+mn-ea"/>
                <a:sym typeface="+mn-lt"/>
              </a:rPr>
              <a:t>叁</a:t>
            </a:r>
            <a:r>
              <a:rPr lang="en-US" altLang="zh-CN" sz="2800">
                <a:solidFill>
                  <a:srgbClr val="E2E2DA"/>
                </a:solidFill>
                <a:latin typeface="华文楷体" panose="02010600040101010101" pitchFamily="2" charset="-122"/>
                <a:ea typeface="华文楷体" panose="02010600040101010101" pitchFamily="2" charset="-122"/>
                <a:cs typeface="+mn-ea"/>
                <a:sym typeface="+mn-lt"/>
              </a:rPr>
              <a:t>·Modern Times: The Diverse Charms of Cheongsam</a:t>
            </a:r>
            <a:endParaRPr lang="en-US" altLang="zh-CN" sz="2800">
              <a:solidFill>
                <a:srgbClr val="E2E2DA"/>
              </a:solidFill>
              <a:latin typeface="华文楷体" panose="02010600040101010101" pitchFamily="2" charset="-122"/>
              <a:ea typeface="华文楷体" panose="02010600040101010101" pitchFamily="2"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ppt_x"/>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7" presetClass="entr" presetSubtype="10" fill="hold" grpId="0" nodeType="after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childTnLst>
                                </p:cTn>
                              </p:par>
                            </p:childTnLst>
                          </p:cTn>
                        </p:par>
                        <p:par>
                          <p:cTn id="22" fill="hold">
                            <p:stCondLst>
                              <p:cond delay="5099"/>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strVal val="#ppt_h"/>
                                          </p:val>
                                        </p:tav>
                                        <p:tav tm="100000">
                                          <p:val>
                                            <p:strVal val="#ppt_h"/>
                                          </p:val>
                                        </p:tav>
                                      </p:tavLst>
                                    </p:anim>
                                  </p:childTnLst>
                                </p:cTn>
                              </p:par>
                            </p:childTnLst>
                          </p:cTn>
                        </p:par>
                        <p:par>
                          <p:cTn id="27" fill="hold">
                            <p:stCondLst>
                              <p:cond delay="9799"/>
                            </p:stCondLst>
                            <p:childTnLst>
                              <p:par>
                                <p:cTn id="28" presetID="17" presetClass="entr" presetSubtype="10" fill="hold" grpId="0" nodeType="afterEffect">
                                  <p:stCondLst>
                                    <p:cond delay="0"/>
                                  </p:stCondLst>
                                  <p:iterate type="lt">
                                    <p:tmPct val="10000"/>
                                  </p:iterate>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a:stretch>
            <a:fillRect/>
          </a:stretch>
        </p:blipFill>
        <p:spPr>
          <a:xfrm>
            <a:off x="477176" y="108556"/>
            <a:ext cx="1938035" cy="751483"/>
          </a:xfrm>
          <a:prstGeom prst="rect">
            <a:avLst/>
          </a:prstGeom>
        </p:spPr>
      </p:pic>
      <p:pic>
        <p:nvPicPr>
          <p:cNvPr id="35" name="图片 34"/>
          <p:cNvPicPr>
            <a:picLocks noChangeAspect="1"/>
          </p:cNvPicPr>
          <p:nvPr/>
        </p:nvPicPr>
        <p:blipFill>
          <a:blip r:embed="rId2"/>
          <a:stretch>
            <a:fillRect/>
          </a:stretch>
        </p:blipFill>
        <p:spPr>
          <a:xfrm>
            <a:off x="10581362" y="4673742"/>
            <a:ext cx="1312766" cy="509031"/>
          </a:xfrm>
          <a:prstGeom prst="rect">
            <a:avLst/>
          </a:prstGeom>
        </p:spPr>
      </p:pic>
      <p:pic>
        <p:nvPicPr>
          <p:cNvPr id="20" name="图片 19"/>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rot="5400000">
            <a:off x="3760470" y="290195"/>
            <a:ext cx="4879975" cy="6259830"/>
          </a:xfrm>
          <a:prstGeom prst="rect">
            <a:avLst/>
          </a:prstGeom>
        </p:spPr>
      </p:pic>
      <p:pic>
        <p:nvPicPr>
          <p:cNvPr id="22" name="图片 21"/>
          <p:cNvPicPr>
            <a:picLocks noChangeAspect="1"/>
          </p:cNvPicPr>
          <p:nvPr/>
        </p:nvPicPr>
        <p:blipFill>
          <a:blip r:embed="rId5"/>
          <a:stretch>
            <a:fillRect/>
          </a:stretch>
        </p:blipFill>
        <p:spPr>
          <a:xfrm>
            <a:off x="263085" y="4076501"/>
            <a:ext cx="3451964" cy="2403067"/>
          </a:xfrm>
          <a:prstGeom prst="rect">
            <a:avLst/>
          </a:prstGeom>
        </p:spPr>
      </p:pic>
      <p:sp>
        <p:nvSpPr>
          <p:cNvPr id="23" name="文本框 22"/>
          <p:cNvSpPr txBox="1"/>
          <p:nvPr/>
        </p:nvSpPr>
        <p:spPr>
          <a:xfrm>
            <a:off x="5519219" y="1340212"/>
            <a:ext cx="1431008" cy="1861185"/>
          </a:xfrm>
          <a:prstGeom prst="rect">
            <a:avLst/>
          </a:prstGeom>
          <a:noFill/>
        </p:spPr>
        <p:txBody>
          <a:bodyPr wrap="square" rtlCol="0">
            <a:spAutoFit/>
          </a:bodyPr>
          <a:lstStyle/>
          <a:p>
            <a:pPr algn="ctr"/>
            <a:r>
              <a:rPr lang="zh-CN" altLang="en-US" sz="11500">
                <a:solidFill>
                  <a:srgbClr val="5D8D71"/>
                </a:solidFill>
                <a:latin typeface="隶书" panose="02010509060101010101" charset="-122"/>
                <a:ea typeface="隶书" panose="02010509060101010101" charset="-122"/>
              </a:rPr>
              <a:t>壹</a:t>
            </a:r>
            <a:endParaRPr lang="zh-CN" altLang="en-US" sz="11500">
              <a:solidFill>
                <a:srgbClr val="5D8D71"/>
              </a:solidFill>
              <a:latin typeface="隶书" panose="02010509060101010101" charset="-122"/>
              <a:ea typeface="隶书" panose="02010509060101010101" charset="-122"/>
            </a:endParaRPr>
          </a:p>
        </p:txBody>
      </p:sp>
      <p:sp>
        <p:nvSpPr>
          <p:cNvPr id="24" name="TextBox 7"/>
          <p:cNvSpPr txBox="1">
            <a:spLocks noChangeArrowheads="1"/>
          </p:cNvSpPr>
          <p:nvPr/>
        </p:nvSpPr>
        <p:spPr bwMode="auto">
          <a:xfrm>
            <a:off x="3719184" y="3213396"/>
            <a:ext cx="4926938" cy="159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88" tIns="60892" rIns="121788" bIns="60892">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1218565" eaLnBrk="1" fontAlgn="base" hangingPunct="1">
              <a:spcBef>
                <a:spcPct val="0"/>
              </a:spcBef>
              <a:spcAft>
                <a:spcPct val="0"/>
              </a:spcAft>
            </a:pPr>
            <a:r>
              <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rPr>
              <a:t>The Qing Dynasty: </a:t>
            </a:r>
            <a:endPar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endParaRPr>
          </a:p>
          <a:p>
            <a:pPr algn="ctr" defTabSz="1218565" eaLnBrk="1" fontAlgn="base" hangingPunct="1">
              <a:spcBef>
                <a:spcPct val="0"/>
              </a:spcBef>
              <a:spcAft>
                <a:spcPct val="0"/>
              </a:spcAft>
            </a:pPr>
            <a:r>
              <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rPr>
              <a:t>The Origin of Cheongsam</a:t>
            </a:r>
            <a:endPar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endParaRPr>
          </a:p>
          <a:p>
            <a:pPr algn="ctr" defTabSz="1218565" eaLnBrk="1" fontAlgn="base" hangingPunct="1">
              <a:spcBef>
                <a:spcPct val="0"/>
              </a:spcBef>
              <a:spcAft>
                <a:spcPct val="0"/>
              </a:spcAft>
            </a:pPr>
            <a:endPar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endParaRPr>
          </a:p>
        </p:txBody>
      </p:sp>
      <p:pic>
        <p:nvPicPr>
          <p:cNvPr id="32" name="图片 31"/>
          <p:cNvPicPr>
            <a:picLocks noChangeAspect="1"/>
          </p:cNvPicPr>
          <p:nvPr/>
        </p:nvPicPr>
        <p:blipFill>
          <a:blip r:embed="rId6"/>
          <a:stretch>
            <a:fillRect/>
          </a:stretch>
        </p:blipFill>
        <p:spPr>
          <a:xfrm rot="5400000" flipH="1">
            <a:off x="8221198" y="-622135"/>
            <a:ext cx="3238207" cy="46995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ppt_x"/>
                                          </p:val>
                                        </p:tav>
                                        <p:tav tm="100000">
                                          <p:val>
                                            <p:strVal val="#ppt_x"/>
                                          </p:val>
                                        </p:tav>
                                      </p:tavLst>
                                    </p:anim>
                                    <p:anim calcmode="lin" valueType="num">
                                      <p:cBhvr additive="base">
                                        <p:cTn id="8" dur="1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ppt_x"/>
                                          </p:val>
                                        </p:tav>
                                        <p:tav tm="100000">
                                          <p:val>
                                            <p:strVal val="#ppt_x"/>
                                          </p:val>
                                        </p:tav>
                                      </p:tavLst>
                                    </p:anim>
                                    <p:anim calcmode="lin" valueType="num">
                                      <p:cBhvr additive="base">
                                        <p:cTn id="12" dur="15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3" presetClass="entr" presetSubtype="528" fill="hold" grpId="0" nodeType="afterEffect">
                                  <p:stCondLst>
                                    <p:cond delay="0"/>
                                  </p:stCondLst>
                                  <p:iterate type="lt">
                                    <p:tmPct val="5000"/>
                                  </p:iterate>
                                  <p:childTnLst>
                                    <p:set>
                                      <p:cBhvr>
                                        <p:cTn id="21" dur="1" fill="hold">
                                          <p:stCondLst>
                                            <p:cond delay="0"/>
                                          </p:stCondLst>
                                        </p:cTn>
                                        <p:tgtEl>
                                          <p:spTgt spid="24"/>
                                        </p:tgtEl>
                                        <p:attrNameLst>
                                          <p:attrName>style.visibility</p:attrName>
                                        </p:attrNameLst>
                                      </p:cBhvr>
                                      <p:to>
                                        <p:strVal val="visible"/>
                                      </p:to>
                                    </p:set>
                                    <p:anim to="" calcmode="lin" valueType="num">
                                      <p:cBhvr>
                                        <p:cTn id="22" dur="1000" fill="hold">
                                          <p:stCondLst>
                                            <p:cond delay="0"/>
                                          </p:stCondLst>
                                        </p:cTn>
                                        <p:tgtEl>
                                          <p:spTgt spid="24"/>
                                        </p:tgtEl>
                                        <p:attrNameLst>
                                          <p:attrName>ppt_x</p:attrName>
                                        </p:attrNameLst>
                                      </p:cBhvr>
                                      <p:tavLst>
                                        <p:tav tm="0" fmla="#ppt_x+(8/9)*(#ppt_x-(#ppt_x-#ppt_w/2))*((1.5-1.5*$)^2-(1.5-1.5*$)^3)">
                                          <p:val>
                                            <p:fltVal val="0"/>
                                          </p:val>
                                        </p:tav>
                                        <p:tav tm="100000">
                                          <p:val>
                                            <p:fltVal val="1"/>
                                          </p:val>
                                        </p:tav>
                                      </p:tavLst>
                                    </p:anim>
                                    <p:anim to="" calcmode="lin" valueType="num">
                                      <p:cBhvr>
                                        <p:cTn id="23" dur="1000" fill="hold">
                                          <p:stCondLst>
                                            <p:cond delay="0"/>
                                          </p:stCondLst>
                                        </p:cTn>
                                        <p:tgtEl>
                                          <p:spTgt spid="24"/>
                                        </p:tgtEl>
                                        <p:attrNameLst>
                                          <p:attrName>ppt_y</p:attrName>
                                        </p:attrNameLst>
                                      </p:cBhvr>
                                      <p:tavLst>
                                        <p:tav tm="0" fmla="#ppt_y+(8/9)*(#ppt_y-(#ppt_y+#ppt_h/2))*((1.5-1.5*$)^2-(1.5-1.5*$)^3)">
                                          <p:val>
                                            <p:fltVal val="0"/>
                                          </p:val>
                                        </p:tav>
                                        <p:tav tm="100000">
                                          <p:val>
                                            <p:fltVal val="1"/>
                                          </p:val>
                                        </p:tav>
                                      </p:tavLst>
                                    </p:anim>
                                    <p:anim to="" calcmode="lin" valueType="num">
                                      <p:cBhvr>
                                        <p:cTn id="24" dur="1000" fill="hold">
                                          <p:stCondLst>
                                            <p:cond delay="0"/>
                                          </p:stCondLst>
                                        </p:cTn>
                                        <p:tgtEl>
                                          <p:spTgt spid="24"/>
                                        </p:tgtEl>
                                        <p:attrNameLst>
                                          <p:attrName>ppt_w</p:attrName>
                                        </p:attrNameLst>
                                      </p:cBhvr>
                                      <p:tavLst>
                                        <p:tav tm="0" fmla="#ppt_w+(8/9)*(#ppt_w-0)*((1.5-1.5*$)^2-(1.5-1.5*$)^3)">
                                          <p:val>
                                            <p:fltVal val="0"/>
                                          </p:val>
                                        </p:tav>
                                        <p:tav tm="100000">
                                          <p:val>
                                            <p:fltVal val="1"/>
                                          </p:val>
                                        </p:tav>
                                      </p:tavLst>
                                    </p:anim>
                                    <p:anim to="" calcmode="lin" valueType="num">
                                      <p:cBhvr>
                                        <p:cTn id="25" dur="1000" fill="hold">
                                          <p:stCondLst>
                                            <p:cond delay="0"/>
                                          </p:stCondLst>
                                        </p:cTn>
                                        <p:tgtEl>
                                          <p:spTgt spid="24"/>
                                        </p:tgtEl>
                                        <p:attrNameLst>
                                          <p:attrName>ppt_h</p:attrName>
                                        </p:attrNameLst>
                                      </p:cBhvr>
                                      <p:tavLst>
                                        <p:tav tm="0" fmla="#ppt_h+(8/9)*(#ppt_h-0)*((1.5-1.5*$)^2-(1.5-1.5*$)^3)">
                                          <p:val>
                                            <p:fltVal val="0"/>
                                          </p:val>
                                        </p:tav>
                                        <p:tav tm="100000">
                                          <p:val>
                                            <p:fltVal val="1"/>
                                          </p:val>
                                        </p:tav>
                                      </p:tavLst>
                                    </p:anim>
                                  </p:childTnLst>
                                </p:cTn>
                              </p:par>
                              <p:par>
                                <p:cTn id="26" presetID="2" presetClass="entr" presetSubtype="8" decel="10000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1500" fill="hold"/>
                                        <p:tgtEl>
                                          <p:spTgt spid="34"/>
                                        </p:tgtEl>
                                        <p:attrNameLst>
                                          <p:attrName>ppt_x</p:attrName>
                                        </p:attrNameLst>
                                      </p:cBhvr>
                                      <p:tavLst>
                                        <p:tav tm="0">
                                          <p:val>
                                            <p:strVal val="0-#ppt_w/2"/>
                                          </p:val>
                                        </p:tav>
                                        <p:tav tm="100000">
                                          <p:val>
                                            <p:strVal val="#ppt_x"/>
                                          </p:val>
                                        </p:tav>
                                      </p:tavLst>
                                    </p:anim>
                                    <p:anim calcmode="lin" valueType="num">
                                      <p:cBhvr additive="base">
                                        <p:cTn id="29" dur="1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500" fill="hold"/>
                                        <p:tgtEl>
                                          <p:spTgt spid="35"/>
                                        </p:tgtEl>
                                        <p:attrNameLst>
                                          <p:attrName>ppt_x</p:attrName>
                                        </p:attrNameLst>
                                      </p:cBhvr>
                                      <p:tavLst>
                                        <p:tav tm="0">
                                          <p:val>
                                            <p:strVal val="1+#ppt_w/2"/>
                                          </p:val>
                                        </p:tav>
                                        <p:tav tm="100000">
                                          <p:val>
                                            <p:strVal val="#ppt_x"/>
                                          </p:val>
                                        </p:tav>
                                      </p:tavLst>
                                    </p:anim>
                                    <p:anim calcmode="lin" valueType="num">
                                      <p:cBhvr additive="base">
                                        <p:cTn id="33" dur="1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6814820" y="1052830"/>
            <a:ext cx="4832350" cy="4950460"/>
          </a:xfrm>
          <a:prstGeom prst="rect">
            <a:avLst/>
          </a:prstGeom>
        </p:spPr>
        <p:txBody>
          <a:bodyPr wrap="square">
            <a:noAutofit/>
          </a:bodyPr>
          <a:lstStyle/>
          <a:p>
            <a:pPr algn="l">
              <a:lnSpc>
                <a:spcPct val="150000"/>
              </a:lnSpc>
            </a:pPr>
            <a:r>
              <a:rPr lang="en-US" altLang="zh-CN" sz="2800" dirty="0" smtClean="0">
                <a:solidFill>
                  <a:schemeClr val="bg1"/>
                </a:solidFill>
                <a:latin typeface="Times New Roman" panose="02020603050405020304" charset="0"/>
                <a:cs typeface="Times New Roman" panose="02020603050405020304" charset="0"/>
              </a:rPr>
              <a:t>The cheongsam originated from the women of the Manchu ethnic group in the Qing Dynasty. It was initially called qifu or qizhuang.</a:t>
            </a:r>
            <a:endParaRPr lang="en-US" altLang="zh-CN" sz="2800" dirty="0" smtClean="0">
              <a:solidFill>
                <a:schemeClr val="bg1"/>
              </a:solidFill>
              <a:latin typeface="Times New Roman" panose="02020603050405020304" charset="0"/>
              <a:cs typeface="Times New Roman" panose="02020603050405020304" charset="0"/>
            </a:endParaRPr>
          </a:p>
          <a:p>
            <a:pPr>
              <a:lnSpc>
                <a:spcPct val="150000"/>
              </a:lnSpc>
            </a:pPr>
            <a:endParaRPr lang="en-US" altLang="zh-CN" sz="2800" dirty="0" smtClean="0">
              <a:solidFill>
                <a:schemeClr val="bg1"/>
              </a:solidFill>
              <a:latin typeface="Times New Roman" panose="02020603050405020304" charset="0"/>
              <a:cs typeface="Times New Roman" panose="02020603050405020304" charset="0"/>
            </a:endParaRPr>
          </a:p>
          <a:p>
            <a:pPr>
              <a:lnSpc>
                <a:spcPct val="150000"/>
              </a:lnSpc>
            </a:pPr>
            <a:endParaRPr lang="en-US" altLang="zh-CN" sz="2800" dirty="0" smtClean="0">
              <a:solidFill>
                <a:schemeClr val="bg1"/>
              </a:solidFill>
              <a:latin typeface="Times New Roman" panose="02020603050405020304" charset="0"/>
              <a:cs typeface="Times New Roman" panose="02020603050405020304" charset="0"/>
            </a:endParaRPr>
          </a:p>
        </p:txBody>
      </p:sp>
      <p:pic>
        <p:nvPicPr>
          <p:cNvPr id="3" name="图片 2"/>
          <p:cNvPicPr/>
          <p:nvPr/>
        </p:nvPicPr>
        <p:blipFill>
          <a:blip r:embed="rId1"/>
          <a:srcRect l="6120" r="8392" b="4195"/>
          <a:stretch>
            <a:fillRect/>
          </a:stretch>
        </p:blipFill>
        <p:spPr>
          <a:xfrm>
            <a:off x="635" y="0"/>
            <a:ext cx="3710305" cy="5975985"/>
          </a:xfrm>
          <a:prstGeom prst="rect">
            <a:avLst/>
          </a:prstGeom>
        </p:spPr>
      </p:pic>
      <p:sp>
        <p:nvSpPr>
          <p:cNvPr id="4" name="文本框 3"/>
          <p:cNvSpPr txBox="1"/>
          <p:nvPr/>
        </p:nvSpPr>
        <p:spPr>
          <a:xfrm>
            <a:off x="4117340" y="1412875"/>
            <a:ext cx="1662430" cy="1014730"/>
          </a:xfrm>
          <a:prstGeom prst="rect">
            <a:avLst/>
          </a:prstGeom>
          <a:noFill/>
        </p:spPr>
        <p:txBody>
          <a:bodyPr wrap="square" rtlCol="0">
            <a:spAutoFit/>
          </a:bodyPr>
          <a:p>
            <a:r>
              <a:rPr lang="en-US" altLang="zh-CN" sz="2000" dirty="0" smtClean="0">
                <a:solidFill>
                  <a:schemeClr val="bg1"/>
                </a:solidFill>
                <a:latin typeface="Times New Roman" panose="02020603050405020304" charset="0"/>
                <a:cs typeface="Times New Roman" panose="02020603050405020304" charset="0"/>
                <a:sym typeface="+mn-ea"/>
              </a:rPr>
              <a:t>In the shape of a rectangle.</a:t>
            </a:r>
            <a:endParaRPr lang="en-US" altLang="zh-CN" sz="2000" dirty="0" smtClean="0">
              <a:solidFill>
                <a:schemeClr val="bg1"/>
              </a:solidFill>
              <a:latin typeface="Times New Roman" panose="02020603050405020304" charset="0"/>
              <a:cs typeface="Times New Roman" panose="02020603050405020304" charset="0"/>
            </a:endParaRPr>
          </a:p>
          <a:p>
            <a:endParaRPr lang="zh-CN" altLang="en-US" sz="2000"/>
          </a:p>
        </p:txBody>
      </p:sp>
      <p:sp>
        <p:nvSpPr>
          <p:cNvPr id="7" name="矩形 6"/>
          <p:cNvSpPr/>
          <p:nvPr/>
        </p:nvSpPr>
        <p:spPr>
          <a:xfrm>
            <a:off x="729615" y="0"/>
            <a:ext cx="2183765" cy="5949315"/>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文本框 7"/>
          <p:cNvSpPr txBox="1"/>
          <p:nvPr/>
        </p:nvSpPr>
        <p:spPr>
          <a:xfrm>
            <a:off x="4117340" y="404495"/>
            <a:ext cx="4063365" cy="398780"/>
          </a:xfrm>
          <a:prstGeom prst="rect">
            <a:avLst/>
          </a:prstGeom>
          <a:noFill/>
        </p:spPr>
        <p:txBody>
          <a:bodyPr wrap="square" rtlCol="0">
            <a:spAutoFit/>
          </a:bodyPr>
          <a:p>
            <a:pPr algn="l">
              <a:buClrTx/>
              <a:buSzTx/>
              <a:buFontTx/>
            </a:pPr>
            <a:r>
              <a:rPr lang="en-US" altLang="zh-CN" sz="2000" dirty="0" smtClean="0">
                <a:solidFill>
                  <a:schemeClr val="bg1"/>
                </a:solidFill>
                <a:latin typeface="Times New Roman" panose="02020603050405020304" charset="0"/>
                <a:cs typeface="Times New Roman" panose="02020603050405020304" charset="0"/>
              </a:rPr>
              <a:t>round neckline</a:t>
            </a:r>
            <a:endParaRPr lang="en-US" altLang="zh-CN" sz="2000" dirty="0" smtClean="0">
              <a:solidFill>
                <a:schemeClr val="bg1"/>
              </a:solidFill>
              <a:latin typeface="Times New Roman" panose="02020603050405020304" charset="0"/>
              <a:cs typeface="Times New Roman" panose="02020603050405020304" charset="0"/>
            </a:endParaRPr>
          </a:p>
        </p:txBody>
      </p:sp>
      <p:sp>
        <p:nvSpPr>
          <p:cNvPr id="9" name="矩形 8"/>
          <p:cNvSpPr/>
          <p:nvPr/>
        </p:nvSpPr>
        <p:spPr>
          <a:xfrm>
            <a:off x="1486535" y="0"/>
            <a:ext cx="791845" cy="332740"/>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0" name="矩形 9"/>
          <p:cNvSpPr/>
          <p:nvPr/>
        </p:nvSpPr>
        <p:spPr>
          <a:xfrm>
            <a:off x="838200" y="2924810"/>
            <a:ext cx="215900" cy="288290"/>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文本框 10"/>
          <p:cNvSpPr txBox="1"/>
          <p:nvPr/>
        </p:nvSpPr>
        <p:spPr>
          <a:xfrm>
            <a:off x="4117340" y="2774315"/>
            <a:ext cx="4063365" cy="398780"/>
          </a:xfrm>
          <a:prstGeom prst="rect">
            <a:avLst/>
          </a:prstGeom>
          <a:noFill/>
        </p:spPr>
        <p:txBody>
          <a:bodyPr wrap="square" rtlCol="0">
            <a:spAutoFit/>
          </a:bodyPr>
          <a:p>
            <a:r>
              <a:rPr lang="en-US" altLang="zh-CN" sz="2000" dirty="0" smtClean="0">
                <a:solidFill>
                  <a:schemeClr val="bg1"/>
                </a:solidFill>
                <a:latin typeface="Times New Roman" panose="02020603050405020304" charset="0"/>
                <a:cs typeface="Times New Roman" panose="02020603050405020304" charset="0"/>
              </a:rPr>
              <a:t>button loop</a:t>
            </a:r>
            <a:endParaRPr lang="en-US" altLang="zh-CN" sz="2000" dirty="0" smtClean="0">
              <a:solidFill>
                <a:schemeClr val="bg1"/>
              </a:solidFill>
              <a:latin typeface="Times New Roman" panose="02020603050405020304" charset="0"/>
              <a:cs typeface="Times New Roman" panose="02020603050405020304" charset="0"/>
            </a:endParaRPr>
          </a:p>
        </p:txBody>
      </p:sp>
      <p:sp>
        <p:nvSpPr>
          <p:cNvPr id="12" name="文本框 11"/>
          <p:cNvSpPr txBox="1"/>
          <p:nvPr/>
        </p:nvSpPr>
        <p:spPr>
          <a:xfrm>
            <a:off x="4078605" y="3857625"/>
            <a:ext cx="4689475" cy="398780"/>
          </a:xfrm>
          <a:prstGeom prst="rect">
            <a:avLst/>
          </a:prstGeom>
          <a:noFill/>
        </p:spPr>
        <p:txBody>
          <a:bodyPr wrap="square" rtlCol="0">
            <a:spAutoFit/>
          </a:bodyPr>
          <a:p>
            <a:r>
              <a:rPr lang="en-US" altLang="zh-CN" sz="2000" dirty="0" smtClean="0">
                <a:solidFill>
                  <a:schemeClr val="bg1"/>
                </a:solidFill>
                <a:latin typeface="Times New Roman" panose="02020603050405020304" charset="0"/>
                <a:cs typeface="Times New Roman" panose="02020603050405020304" charset="0"/>
              </a:rPr>
              <a:t> Slits of t</a:t>
            </a:r>
            <a:r>
              <a:rPr lang="en-US" altLang="zh-CN" sz="2000" dirty="0" smtClean="0">
                <a:solidFill>
                  <a:schemeClr val="bg1"/>
                </a:solidFill>
                <a:latin typeface="Times New Roman" panose="02020603050405020304" charset="0"/>
                <a:cs typeface="Times New Roman" panose="02020603050405020304" charset="0"/>
                <a:sym typeface="+mn-ea"/>
              </a:rPr>
              <a:t>he lower part </a:t>
            </a:r>
            <a:endParaRPr lang="en-US" altLang="zh-CN" sz="2000" dirty="0" smtClean="0">
              <a:solidFill>
                <a:schemeClr val="bg1"/>
              </a:solidFill>
              <a:latin typeface="Times New Roman" panose="02020603050405020304" charset="0"/>
              <a:cs typeface="Times New Roman" panose="02020603050405020304" charset="0"/>
            </a:endParaRPr>
          </a:p>
        </p:txBody>
      </p:sp>
      <p:sp>
        <p:nvSpPr>
          <p:cNvPr id="14" name="矩形 13"/>
          <p:cNvSpPr/>
          <p:nvPr/>
        </p:nvSpPr>
        <p:spPr>
          <a:xfrm>
            <a:off x="766445" y="2060575"/>
            <a:ext cx="360045" cy="2232660"/>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5" name="文本框 14"/>
          <p:cNvSpPr txBox="1"/>
          <p:nvPr/>
        </p:nvSpPr>
        <p:spPr>
          <a:xfrm>
            <a:off x="4150995" y="4940935"/>
            <a:ext cx="1898650" cy="398780"/>
          </a:xfrm>
          <a:prstGeom prst="rect">
            <a:avLst/>
          </a:prstGeom>
          <a:noFill/>
        </p:spPr>
        <p:txBody>
          <a:bodyPr wrap="square" rtlCol="0">
            <a:spAutoFit/>
          </a:bodyPr>
          <a:p>
            <a:r>
              <a:rPr lang="en-US" altLang="zh-CN" sz="2000" dirty="0" smtClean="0">
                <a:solidFill>
                  <a:schemeClr val="bg1"/>
                </a:solidFill>
                <a:latin typeface="Times New Roman" panose="02020603050405020304" charset="0"/>
                <a:cs typeface="Times New Roman" panose="02020603050405020304" charset="0"/>
                <a:sym typeface="+mn-ea"/>
              </a:rPr>
              <a:t>Wide </a:t>
            </a:r>
            <a:r>
              <a:rPr lang="en-US" altLang="zh-CN" sz="2000" dirty="0" smtClean="0">
                <a:solidFill>
                  <a:schemeClr val="bg1"/>
                </a:solidFill>
                <a:latin typeface="Times New Roman" panose="02020603050405020304" charset="0"/>
                <a:cs typeface="Times New Roman" panose="02020603050405020304" charset="0"/>
              </a:rPr>
              <a:t>hem</a:t>
            </a:r>
            <a:r>
              <a:rPr lang="en-US" altLang="zh-CN"/>
              <a:t> </a:t>
            </a:r>
            <a:endParaRPr lang="en-US" altLang="zh-CN"/>
          </a:p>
        </p:txBody>
      </p:sp>
      <p:sp>
        <p:nvSpPr>
          <p:cNvPr id="19" name="矩形 18"/>
          <p:cNvSpPr/>
          <p:nvPr/>
        </p:nvSpPr>
        <p:spPr>
          <a:xfrm>
            <a:off x="545465" y="5298440"/>
            <a:ext cx="2560955" cy="506730"/>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strips(down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strips(down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strips(downLeft)">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p:bldP spid="4" grpId="1"/>
      <p:bldP spid="9" grpId="0" animBg="1"/>
      <p:bldP spid="9" grpId="1" animBg="1"/>
      <p:bldP spid="8" grpId="0"/>
      <p:bldP spid="8" grpId="1"/>
      <p:bldP spid="10" grpId="0" animBg="1"/>
      <p:bldP spid="10" grpId="1" animBg="1"/>
      <p:bldP spid="11" grpId="0"/>
      <p:bldP spid="11" grpId="1"/>
      <p:bldP spid="14" grpId="0" animBg="1"/>
      <p:bldP spid="14" grpId="1" animBg="1"/>
      <p:bldP spid="12" grpId="0"/>
      <p:bldP spid="12" grpId="1"/>
      <p:bldP spid="19" grpId="0" animBg="1"/>
      <p:bldP spid="19" grpId="1" animBg="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8110" y="116840"/>
            <a:ext cx="4711700" cy="583565"/>
          </a:xfrm>
          <a:prstGeom prst="rect">
            <a:avLst/>
          </a:prstGeom>
          <a:noFill/>
        </p:spPr>
        <p:txBody>
          <a:bodyPr wrap="square" rtlCol="0">
            <a:spAutoFit/>
          </a:bodyPr>
          <a:p>
            <a:r>
              <a:rPr lang="en-US" altLang="zh-CN" sz="3200">
                <a:solidFill>
                  <a:srgbClr val="E2E2DA"/>
                </a:solidFill>
                <a:latin typeface="华文楷体" panose="02010600040101010101" pitchFamily="2" charset="-122"/>
                <a:ea typeface="华文楷体" panose="02010600040101010101" pitchFamily="2" charset="-122"/>
                <a:cs typeface="+mn-ea"/>
              </a:rPr>
              <a:t>Waistcoat</a:t>
            </a:r>
            <a:r>
              <a:rPr lang="en-US" altLang="zh-CN"/>
              <a:t>   </a:t>
            </a:r>
            <a:r>
              <a:rPr lang="zh-CN" altLang="en-US" sz="3200">
                <a:latin typeface="隶书" panose="02010509060101010101" charset="-122"/>
                <a:ea typeface="隶书" panose="02010509060101010101" charset="-122"/>
                <a:cs typeface="隶书" panose="02010509060101010101" charset="-122"/>
              </a:rPr>
              <a:t>坎肩</a:t>
            </a:r>
            <a:r>
              <a:rPr lang="en-US" altLang="zh-CN" sz="3200">
                <a:latin typeface="隶书" panose="02010509060101010101" charset="-122"/>
                <a:ea typeface="隶书" panose="02010509060101010101" charset="-122"/>
                <a:cs typeface="隶书" panose="02010509060101010101" charset="-122"/>
              </a:rPr>
              <a:t> </a:t>
            </a:r>
            <a:r>
              <a:rPr altLang="en-US" sz="3200">
                <a:solidFill>
                  <a:srgbClr val="E2E2DA"/>
                </a:solidFill>
                <a:latin typeface="华文楷体" panose="02010600040101010101" pitchFamily="2" charset="-122"/>
                <a:ea typeface="华文楷体" panose="02010600040101010101" pitchFamily="2" charset="-122"/>
                <a:cs typeface="+mn-ea"/>
              </a:rPr>
              <a:t>kǎn jiān</a:t>
            </a:r>
            <a:r>
              <a:rPr lang="en-US" altLang="zh-CN" sz="3200">
                <a:latin typeface="隶书" panose="02010509060101010101" charset="-122"/>
                <a:ea typeface="隶书" panose="02010509060101010101" charset="-122"/>
                <a:cs typeface="隶书" panose="02010509060101010101" charset="-122"/>
              </a:rPr>
              <a:t> </a:t>
            </a:r>
            <a:endParaRPr lang="zh-CN" altLang="en-US" sz="3200">
              <a:latin typeface="隶书" panose="02010509060101010101" charset="-122"/>
              <a:ea typeface="隶书" panose="02010509060101010101" charset="-122"/>
              <a:cs typeface="隶书" panose="02010509060101010101" charset="-122"/>
            </a:endParaRPr>
          </a:p>
        </p:txBody>
      </p:sp>
      <p:sp>
        <p:nvSpPr>
          <p:cNvPr id="5" name="文本框 4"/>
          <p:cNvSpPr txBox="1"/>
          <p:nvPr/>
        </p:nvSpPr>
        <p:spPr>
          <a:xfrm>
            <a:off x="334010" y="836930"/>
            <a:ext cx="3112770" cy="4241800"/>
          </a:xfrm>
          <a:prstGeom prst="rect">
            <a:avLst/>
          </a:prstGeom>
        </p:spPr>
        <p:txBody>
          <a:bodyPr>
            <a:noAutofit/>
          </a:bodyPr>
          <a:p>
            <a:pPr marL="0" indent="0"/>
            <a:r>
              <a:rPr lang="en-US" altLang="zh-CN" sz="2800" b="0" i="0" dirty="0" smtClean="0">
                <a:solidFill>
                  <a:schemeClr val="bg1"/>
                </a:solidFill>
                <a:latin typeface="Times New Roman" panose="02020603050405020304" charset="0"/>
                <a:cs typeface="Times New Roman" panose="02020603050405020304" charset="0"/>
              </a:rPr>
              <a:t> </a:t>
            </a:r>
            <a:r>
              <a:rPr lang="en-US" altLang="zh-CN" sz="2400" b="0" i="0" dirty="0" smtClean="0">
                <a:solidFill>
                  <a:schemeClr val="bg1"/>
                </a:solidFill>
                <a:latin typeface="Times New Roman" panose="02020603050405020304" charset="0"/>
                <a:cs typeface="Times New Roman" panose="02020603050405020304" charset="0"/>
              </a:rPr>
              <a:t>A kind of warm clothing for women </a:t>
            </a:r>
            <a:endParaRPr lang="en-US" altLang="zh-CN" sz="2400" b="0" i="0" dirty="0" smtClean="0">
              <a:solidFill>
                <a:schemeClr val="bg1"/>
              </a:solidFill>
              <a:latin typeface="Times New Roman" panose="02020603050405020304" charset="0"/>
              <a:cs typeface="Times New Roman" panose="02020603050405020304" charset="0"/>
            </a:endParaRPr>
          </a:p>
          <a:p>
            <a:pPr marL="0" indent="0"/>
            <a:r>
              <a:rPr lang="en-US" altLang="zh-CN" sz="2400" b="0" i="0" dirty="0" smtClean="0">
                <a:solidFill>
                  <a:schemeClr val="bg1"/>
                </a:solidFill>
                <a:latin typeface="Times New Roman" panose="02020603050405020304" charset="0"/>
                <a:cs typeface="Times New Roman" panose="02020603050405020304" charset="0"/>
              </a:rPr>
              <a:t>in the Qing Dynasty, usually worn over a cheongsam or a skirt.</a:t>
            </a:r>
            <a:endParaRPr lang="en-US" altLang="zh-CN" sz="2400" b="0" i="0" dirty="0" smtClean="0">
              <a:solidFill>
                <a:schemeClr val="bg1"/>
              </a:solidFill>
              <a:latin typeface="Times New Roman" panose="02020603050405020304" charset="0"/>
              <a:cs typeface="Times New Roman" panose="02020603050405020304" charset="0"/>
            </a:endParaRPr>
          </a:p>
        </p:txBody>
      </p:sp>
      <p:pic>
        <p:nvPicPr>
          <p:cNvPr id="6" name="图片 5"/>
          <p:cNvPicPr/>
          <p:nvPr/>
        </p:nvPicPr>
        <p:blipFill>
          <a:blip r:embed="rId1"/>
          <a:srcRect r="647" b="-390"/>
          <a:stretch>
            <a:fillRect/>
          </a:stretch>
        </p:blipFill>
        <p:spPr>
          <a:xfrm>
            <a:off x="3646805" y="692785"/>
            <a:ext cx="7085965" cy="5299710"/>
          </a:xfrm>
          <a:prstGeom prst="rect">
            <a:avLst/>
          </a:prstGeom>
        </p:spPr>
      </p:pic>
      <p:sp>
        <p:nvSpPr>
          <p:cNvPr id="7" name="文本框 6"/>
          <p:cNvSpPr txBox="1"/>
          <p:nvPr/>
        </p:nvSpPr>
        <p:spPr>
          <a:xfrm>
            <a:off x="46355" y="3357245"/>
            <a:ext cx="3166745" cy="1106805"/>
          </a:xfrm>
          <a:prstGeom prst="rect">
            <a:avLst/>
          </a:prstGeom>
          <a:noFill/>
        </p:spPr>
        <p:txBody>
          <a:bodyPr wrap="square" rtlCol="0">
            <a:spAutoFit/>
          </a:bodyPr>
          <a:p>
            <a:pPr algn="ctr"/>
            <a:r>
              <a:rPr lang="en-US" altLang="zh-CN" sz="2400" dirty="0" smtClean="0">
                <a:solidFill>
                  <a:schemeClr val="bg1"/>
                </a:solidFill>
                <a:latin typeface="Times New Roman" panose="02020603050405020304" charset="0"/>
                <a:cs typeface="Times New Roman" panose="02020603050405020304" charset="0"/>
              </a:rPr>
              <a:t>large-lapel</a:t>
            </a:r>
            <a:endParaRPr lang="en-US" altLang="zh-CN" sz="2400" dirty="0" smtClean="0">
              <a:solidFill>
                <a:schemeClr val="bg1"/>
              </a:solidFill>
              <a:latin typeface="Times New Roman" panose="02020603050405020304" charset="0"/>
              <a:cs typeface="Times New Roman" panose="02020603050405020304" charset="0"/>
            </a:endParaRPr>
          </a:p>
          <a:p>
            <a:endParaRPr lang="en-US" altLang="zh-CN"/>
          </a:p>
          <a:p>
            <a:pPr algn="l">
              <a:buClrTx/>
              <a:buSzTx/>
              <a:buFontTx/>
            </a:pPr>
            <a:r>
              <a:rPr lang="en-US" altLang="zh-CN" sz="2400" dirty="0" smtClean="0">
                <a:solidFill>
                  <a:schemeClr val="bg1"/>
                </a:solidFill>
                <a:latin typeface="Times New Roman" panose="02020603050405020304" charset="0"/>
                <a:cs typeface="Times New Roman" panose="02020603050405020304" charset="0"/>
              </a:rPr>
              <a:t>in </a:t>
            </a:r>
            <a:r>
              <a:rPr lang="en-US" altLang="zh-CN" sz="2400" dirty="0" smtClean="0">
                <a:solidFill>
                  <a:schemeClr val="bg1"/>
                </a:solidFill>
                <a:latin typeface="Times New Roman" panose="02020603050405020304" charset="0"/>
                <a:cs typeface="Times New Roman" panose="02020603050405020304" charset="0"/>
                <a:sym typeface="+mn-ea"/>
              </a:rPr>
              <a:t>an oblique cut shape</a:t>
            </a:r>
            <a:endParaRPr lang="en-US" altLang="zh-CN" sz="2400" dirty="0" smtClean="0">
              <a:solidFill>
                <a:schemeClr val="bg1"/>
              </a:solidFill>
              <a:latin typeface="Times New Roman" panose="02020603050405020304" charset="0"/>
              <a:cs typeface="Times New Roman" panose="02020603050405020304" charset="0"/>
            </a:endParaRPr>
          </a:p>
        </p:txBody>
      </p:sp>
      <p:sp>
        <p:nvSpPr>
          <p:cNvPr id="9" name="矩形 8"/>
          <p:cNvSpPr/>
          <p:nvPr/>
        </p:nvSpPr>
        <p:spPr>
          <a:xfrm>
            <a:off x="4562475" y="2190115"/>
            <a:ext cx="956310" cy="1311275"/>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0" name="文本框 9"/>
          <p:cNvSpPr txBox="1"/>
          <p:nvPr/>
        </p:nvSpPr>
        <p:spPr>
          <a:xfrm>
            <a:off x="189865" y="5078730"/>
            <a:ext cx="2987040" cy="829945"/>
          </a:xfrm>
          <a:prstGeom prst="rect">
            <a:avLst/>
          </a:prstGeom>
          <a:noFill/>
        </p:spPr>
        <p:txBody>
          <a:bodyPr wrap="square" rtlCol="0">
            <a:spAutoFit/>
          </a:bodyPr>
          <a:p>
            <a:pPr algn="ctr"/>
            <a:r>
              <a:rPr lang="en-US" altLang="zh-CN"/>
              <a:t> </a:t>
            </a:r>
            <a:r>
              <a:rPr lang="en-US" altLang="zh-CN" sz="2400" dirty="0" smtClean="0">
                <a:solidFill>
                  <a:schemeClr val="bg1"/>
                </a:solidFill>
                <a:latin typeface="Times New Roman" panose="02020603050405020304" charset="0"/>
                <a:cs typeface="Times New Roman" panose="02020603050405020304" charset="0"/>
              </a:rPr>
              <a:t>simple and elegant</a:t>
            </a:r>
            <a:endParaRPr lang="en-US" altLang="zh-CN" sz="2400" dirty="0" smtClean="0">
              <a:solidFill>
                <a:schemeClr val="bg1"/>
              </a:solidFill>
              <a:latin typeface="Times New Roman" panose="02020603050405020304" charset="0"/>
              <a:cs typeface="Times New Roman" panose="02020603050405020304" charset="0"/>
            </a:endParaRPr>
          </a:p>
          <a:p>
            <a:pPr algn="ctr"/>
            <a:r>
              <a:rPr lang="en-US" altLang="zh-CN" sz="2400" dirty="0" smtClean="0">
                <a:solidFill>
                  <a:schemeClr val="bg1"/>
                </a:solidFill>
                <a:latin typeface="Times New Roman" panose="02020603050405020304" charset="0"/>
                <a:cs typeface="Times New Roman" panose="02020603050405020304" charset="0"/>
              </a:rPr>
              <a:t>suitable for daily wear</a:t>
            </a:r>
            <a:endParaRPr lang="en-US" altLang="zh-CN" sz="2400" dirty="0" smtClean="0">
              <a:solidFill>
                <a:schemeClr val="bg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animBg="1"/>
      <p:bldP spid="9" grpId="1" animBg="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110" y="116840"/>
            <a:ext cx="6474460" cy="583565"/>
          </a:xfrm>
          <a:prstGeom prst="rect">
            <a:avLst/>
          </a:prstGeom>
          <a:noFill/>
        </p:spPr>
        <p:txBody>
          <a:bodyPr wrap="square" rtlCol="0">
            <a:spAutoFit/>
          </a:bodyPr>
          <a:p>
            <a:r>
              <a:rPr lang="en-US" altLang="zh-CN" sz="3200">
                <a:solidFill>
                  <a:srgbClr val="E2E2DA"/>
                </a:solidFill>
                <a:latin typeface="华文楷体" panose="02010600040101010101" pitchFamily="2" charset="-122"/>
                <a:ea typeface="华文楷体" panose="02010600040101010101" pitchFamily="2" charset="-122"/>
                <a:cs typeface="+mn-ea"/>
              </a:rPr>
              <a:t>Mandarin jacket hem </a:t>
            </a:r>
            <a:r>
              <a:rPr lang="zh-CN" altLang="en-US" sz="3200">
                <a:latin typeface="隶书" panose="02010509060101010101" charset="-122"/>
                <a:ea typeface="隶书" panose="02010509060101010101" charset="-122"/>
                <a:cs typeface="隶书" panose="02010509060101010101" charset="-122"/>
              </a:rPr>
              <a:t>褂襕</a:t>
            </a:r>
            <a:r>
              <a:rPr lang="en-US" altLang="zh-CN" sz="3200">
                <a:latin typeface="隶书" panose="02010509060101010101" charset="-122"/>
                <a:ea typeface="隶书" panose="02010509060101010101" charset="-122"/>
                <a:cs typeface="隶书" panose="02010509060101010101" charset="-122"/>
              </a:rPr>
              <a:t> </a:t>
            </a:r>
            <a:r>
              <a:rPr lang="en-US" altLang="zh-CN" sz="3200">
                <a:solidFill>
                  <a:srgbClr val="E2E2DA"/>
                </a:solidFill>
                <a:latin typeface="华文楷体" panose="02010600040101010101" pitchFamily="2" charset="-122"/>
                <a:ea typeface="华文楷体" panose="02010600040101010101" pitchFamily="2" charset="-122"/>
                <a:cs typeface="+mn-ea"/>
              </a:rPr>
              <a:t>k</a:t>
            </a:r>
            <a:r>
              <a:rPr lang="en-US" altLang="en-US" sz="3200">
                <a:solidFill>
                  <a:srgbClr val="E2E2DA"/>
                </a:solidFill>
                <a:latin typeface="华文楷体" panose="02010600040101010101" pitchFamily="2" charset="-122"/>
                <a:ea typeface="华文楷体" panose="02010600040101010101" pitchFamily="2" charset="-122"/>
                <a:cs typeface="+mn-ea"/>
              </a:rPr>
              <a:t>ǎ</a:t>
            </a:r>
            <a:r>
              <a:rPr lang="en-US" altLang="zh-CN" sz="3200">
                <a:solidFill>
                  <a:srgbClr val="E2E2DA"/>
                </a:solidFill>
                <a:latin typeface="华文楷体" panose="02010600040101010101" pitchFamily="2" charset="-122"/>
                <a:ea typeface="华文楷体" panose="02010600040101010101" pitchFamily="2" charset="-122"/>
                <a:cs typeface="+mn-ea"/>
              </a:rPr>
              <a:t>n ji</a:t>
            </a:r>
            <a:r>
              <a:rPr lang="en-US" altLang="en-US" sz="3200">
                <a:solidFill>
                  <a:srgbClr val="E2E2DA"/>
                </a:solidFill>
                <a:latin typeface="华文楷体" panose="02010600040101010101" pitchFamily="2" charset="-122"/>
                <a:ea typeface="华文楷体" panose="02010600040101010101" pitchFamily="2" charset="-122"/>
                <a:cs typeface="+mn-ea"/>
              </a:rPr>
              <a:t>ā</a:t>
            </a:r>
            <a:r>
              <a:rPr lang="en-US" altLang="zh-CN" sz="3200">
                <a:solidFill>
                  <a:srgbClr val="E2E2DA"/>
                </a:solidFill>
                <a:latin typeface="华文楷体" panose="02010600040101010101" pitchFamily="2" charset="-122"/>
                <a:ea typeface="华文楷体" panose="02010600040101010101" pitchFamily="2" charset="-122"/>
                <a:cs typeface="+mn-ea"/>
              </a:rPr>
              <a:t>n</a:t>
            </a:r>
            <a:r>
              <a:rPr lang="en-US" altLang="zh-CN" sz="3200">
                <a:solidFill>
                  <a:srgbClr val="E2E2DA"/>
                </a:solidFill>
                <a:latin typeface="华文楷体" panose="02010600040101010101" pitchFamily="2" charset="-122"/>
                <a:ea typeface="华文楷体" panose="02010600040101010101" pitchFamily="2" charset="-122"/>
                <a:cs typeface="+mn-ea"/>
              </a:rPr>
              <a:t> </a:t>
            </a:r>
            <a:endParaRPr lang="en-US" altLang="zh-CN" sz="3200">
              <a:solidFill>
                <a:srgbClr val="E2E2DA"/>
              </a:solidFill>
              <a:latin typeface="华文楷体" panose="02010600040101010101" pitchFamily="2" charset="-122"/>
              <a:ea typeface="华文楷体" panose="02010600040101010101" pitchFamily="2" charset="-122"/>
              <a:cs typeface="+mn-ea"/>
            </a:endParaRPr>
          </a:p>
        </p:txBody>
      </p:sp>
      <p:sp>
        <p:nvSpPr>
          <p:cNvPr id="3" name="文本框 2"/>
          <p:cNvSpPr txBox="1"/>
          <p:nvPr/>
        </p:nvSpPr>
        <p:spPr>
          <a:xfrm>
            <a:off x="118110" y="1341120"/>
            <a:ext cx="4063365" cy="1198880"/>
          </a:xfrm>
          <a:prstGeom prst="rect">
            <a:avLst/>
          </a:prstGeom>
          <a:noFill/>
        </p:spPr>
        <p:txBody>
          <a:bodyPr wrap="square" rtlCol="0">
            <a:spAutoFit/>
          </a:bodyPr>
          <a:p>
            <a:pPr algn="ctr"/>
            <a:r>
              <a:rPr lang="en-US" altLang="zh-CN" sz="2400" dirty="0" smtClean="0">
                <a:solidFill>
                  <a:schemeClr val="bg1"/>
                </a:solidFill>
                <a:latin typeface="Times New Roman" panose="02020603050405020304" charset="0"/>
                <a:cs typeface="Times New Roman" panose="02020603050405020304" charset="0"/>
              </a:rPr>
              <a:t>a long waistcoat</a:t>
            </a:r>
            <a:endParaRPr lang="en-US" altLang="zh-CN" sz="2400" dirty="0" smtClean="0">
              <a:solidFill>
                <a:schemeClr val="bg1"/>
              </a:solidFill>
              <a:latin typeface="Times New Roman" panose="02020603050405020304" charset="0"/>
              <a:cs typeface="Times New Roman" panose="02020603050405020304" charset="0"/>
            </a:endParaRPr>
          </a:p>
          <a:p>
            <a:r>
              <a:rPr lang="en-US" altLang="zh-CN" sz="2400" dirty="0" smtClean="0">
                <a:solidFill>
                  <a:schemeClr val="bg1"/>
                </a:solidFill>
                <a:latin typeface="Times New Roman" panose="02020603050405020304" charset="0"/>
                <a:cs typeface="Times New Roman" panose="02020603050405020304" charset="0"/>
              </a:rPr>
              <a:t>often worn over a cheongsam</a:t>
            </a:r>
            <a:endParaRPr lang="en-US" altLang="zh-CN" sz="2400" dirty="0" smtClean="0">
              <a:solidFill>
                <a:schemeClr val="bg1"/>
              </a:solidFill>
              <a:latin typeface="Times New Roman" panose="02020603050405020304" charset="0"/>
              <a:cs typeface="Times New Roman" panose="02020603050405020304" charset="0"/>
            </a:endParaRPr>
          </a:p>
          <a:p>
            <a:endParaRPr lang="en-US" altLang="zh-CN" sz="2400" dirty="0" smtClean="0">
              <a:solidFill>
                <a:schemeClr val="bg1"/>
              </a:solidFill>
              <a:latin typeface="Times New Roman" panose="02020603050405020304" charset="0"/>
              <a:cs typeface="Times New Roman" panose="02020603050405020304" charset="0"/>
            </a:endParaRPr>
          </a:p>
        </p:txBody>
      </p:sp>
      <p:pic>
        <p:nvPicPr>
          <p:cNvPr id="4" name="图片 3"/>
          <p:cNvPicPr/>
          <p:nvPr/>
        </p:nvPicPr>
        <p:blipFill>
          <a:blip r:embed="rId1"/>
          <a:stretch>
            <a:fillRect/>
          </a:stretch>
        </p:blipFill>
        <p:spPr>
          <a:xfrm>
            <a:off x="5132070" y="805815"/>
            <a:ext cx="5762625" cy="5283835"/>
          </a:xfrm>
          <a:prstGeom prst="rect">
            <a:avLst/>
          </a:prstGeom>
        </p:spPr>
      </p:pic>
      <p:sp>
        <p:nvSpPr>
          <p:cNvPr id="5" name="文本框 4"/>
          <p:cNvSpPr txBox="1"/>
          <p:nvPr/>
        </p:nvSpPr>
        <p:spPr>
          <a:xfrm>
            <a:off x="792480" y="3429000"/>
            <a:ext cx="4063365" cy="460375"/>
          </a:xfrm>
          <a:prstGeom prst="rect">
            <a:avLst/>
          </a:prstGeom>
          <a:noFill/>
        </p:spPr>
        <p:txBody>
          <a:bodyPr wrap="square" rtlCol="0">
            <a:spAutoFit/>
          </a:bodyPr>
          <a:p>
            <a:r>
              <a:rPr lang="en-US" altLang="zh-CN" sz="2400" dirty="0" smtClean="0">
                <a:solidFill>
                  <a:schemeClr val="bg1"/>
                </a:solidFill>
                <a:latin typeface="Times New Roman" panose="02020603050405020304" charset="0"/>
                <a:cs typeface="Times New Roman" panose="02020603050405020304" charset="0"/>
              </a:rPr>
              <a:t>a round neckline</a:t>
            </a:r>
            <a:endParaRPr lang="en-US" altLang="zh-CN" sz="2400" dirty="0" smtClean="0">
              <a:solidFill>
                <a:schemeClr val="bg1"/>
              </a:solidFill>
              <a:latin typeface="Times New Roman" panose="02020603050405020304" charset="0"/>
              <a:cs typeface="Times New Roman" panose="02020603050405020304" charset="0"/>
            </a:endParaRPr>
          </a:p>
        </p:txBody>
      </p:sp>
      <p:sp>
        <p:nvSpPr>
          <p:cNvPr id="7" name="矩形 6"/>
          <p:cNvSpPr/>
          <p:nvPr/>
        </p:nvSpPr>
        <p:spPr>
          <a:xfrm>
            <a:off x="5901690" y="981075"/>
            <a:ext cx="917575" cy="342900"/>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文本框 7"/>
          <p:cNvSpPr txBox="1"/>
          <p:nvPr/>
        </p:nvSpPr>
        <p:spPr>
          <a:xfrm>
            <a:off x="1126490" y="4221480"/>
            <a:ext cx="4063365" cy="460375"/>
          </a:xfrm>
          <a:prstGeom prst="rect">
            <a:avLst/>
          </a:prstGeom>
          <a:noFill/>
        </p:spPr>
        <p:txBody>
          <a:bodyPr wrap="square" rtlCol="0">
            <a:spAutoFit/>
          </a:bodyPr>
          <a:p>
            <a:pPr algn="l">
              <a:buClrTx/>
              <a:buSzTx/>
              <a:buFontTx/>
            </a:pPr>
            <a:r>
              <a:rPr lang="en-US" altLang="zh-CN" sz="2400" dirty="0" smtClean="0">
                <a:solidFill>
                  <a:schemeClr val="bg1"/>
                </a:solidFill>
                <a:latin typeface="Times New Roman" panose="02020603050405020304" charset="0"/>
                <a:cs typeface="Times New Roman" panose="02020603050405020304" charset="0"/>
              </a:rPr>
              <a:t>sleeveless</a:t>
            </a:r>
            <a:endParaRPr lang="en-US" altLang="zh-CN" sz="2400" dirty="0" smtClean="0">
              <a:solidFill>
                <a:schemeClr val="bg1"/>
              </a:solidFill>
              <a:latin typeface="Times New Roman" panose="02020603050405020304" charset="0"/>
              <a:cs typeface="Times New Roman" panose="02020603050405020304" charset="0"/>
            </a:endParaRPr>
          </a:p>
        </p:txBody>
      </p:sp>
      <p:sp>
        <p:nvSpPr>
          <p:cNvPr id="9" name="矩形 8"/>
          <p:cNvSpPr/>
          <p:nvPr/>
        </p:nvSpPr>
        <p:spPr>
          <a:xfrm>
            <a:off x="8110855" y="1124585"/>
            <a:ext cx="1224280" cy="576580"/>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矩形 10"/>
          <p:cNvSpPr/>
          <p:nvPr/>
        </p:nvSpPr>
        <p:spPr>
          <a:xfrm>
            <a:off x="5350510" y="2837815"/>
            <a:ext cx="2112645" cy="807085"/>
          </a:xfrm>
          <a:prstGeom prst="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4" name="文本框 13"/>
          <p:cNvSpPr txBox="1"/>
          <p:nvPr/>
        </p:nvSpPr>
        <p:spPr>
          <a:xfrm>
            <a:off x="478155" y="4941570"/>
            <a:ext cx="4063365" cy="460375"/>
          </a:xfrm>
          <a:prstGeom prst="rect">
            <a:avLst/>
          </a:prstGeom>
          <a:noFill/>
        </p:spPr>
        <p:txBody>
          <a:bodyPr wrap="square" rtlCol="0">
            <a:spAutoFit/>
          </a:bodyPr>
          <a:p>
            <a:r>
              <a:rPr lang="en-US" altLang="zh-CN" sz="2400" dirty="0" smtClean="0">
                <a:solidFill>
                  <a:schemeClr val="bg1"/>
                </a:solidFill>
                <a:latin typeface="Times New Roman" panose="02020603050405020304" charset="0"/>
                <a:cs typeface="Times New Roman" panose="02020603050405020304" charset="0"/>
              </a:rPr>
              <a:t>longer than the knee</a:t>
            </a:r>
            <a:endParaRPr lang="en-US" altLang="zh-CN" sz="2400" dirty="0" smtClean="0">
              <a:solidFill>
                <a:schemeClr val="bg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p:bldP spid="5" grpId="1"/>
      <p:bldP spid="9" grpId="0" animBg="1"/>
      <p:bldP spid="9" grpId="1" animBg="1"/>
      <p:bldP spid="8" grpId="0"/>
      <p:bldP spid="8" grpId="1"/>
      <p:bldP spid="11" grpId="0" bldLvl="0" animBg="1"/>
      <p:bldP spid="11" grpId="1" animBg="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a:stretch>
            <a:fillRect/>
          </a:stretch>
        </p:blipFill>
        <p:spPr>
          <a:xfrm>
            <a:off x="477176" y="108556"/>
            <a:ext cx="1938035" cy="751483"/>
          </a:xfrm>
          <a:prstGeom prst="rect">
            <a:avLst/>
          </a:prstGeom>
        </p:spPr>
      </p:pic>
      <p:pic>
        <p:nvPicPr>
          <p:cNvPr id="35" name="图片 34"/>
          <p:cNvPicPr>
            <a:picLocks noChangeAspect="1"/>
          </p:cNvPicPr>
          <p:nvPr/>
        </p:nvPicPr>
        <p:blipFill>
          <a:blip r:embed="rId2"/>
          <a:stretch>
            <a:fillRect/>
          </a:stretch>
        </p:blipFill>
        <p:spPr>
          <a:xfrm>
            <a:off x="10581362" y="4673742"/>
            <a:ext cx="1312766" cy="509031"/>
          </a:xfrm>
          <a:prstGeom prst="rect">
            <a:avLst/>
          </a:prstGeom>
        </p:spPr>
      </p:pic>
      <p:pic>
        <p:nvPicPr>
          <p:cNvPr id="20" name="图片 19"/>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rot="5400000">
            <a:off x="3760470" y="290195"/>
            <a:ext cx="4879975" cy="6259830"/>
          </a:xfrm>
          <a:prstGeom prst="rect">
            <a:avLst/>
          </a:prstGeom>
        </p:spPr>
      </p:pic>
      <p:pic>
        <p:nvPicPr>
          <p:cNvPr id="22" name="图片 21"/>
          <p:cNvPicPr>
            <a:picLocks noChangeAspect="1"/>
          </p:cNvPicPr>
          <p:nvPr/>
        </p:nvPicPr>
        <p:blipFill>
          <a:blip r:embed="rId5"/>
          <a:stretch>
            <a:fillRect/>
          </a:stretch>
        </p:blipFill>
        <p:spPr>
          <a:xfrm>
            <a:off x="263085" y="4076501"/>
            <a:ext cx="3451964" cy="2403067"/>
          </a:xfrm>
          <a:prstGeom prst="rect">
            <a:avLst/>
          </a:prstGeom>
        </p:spPr>
      </p:pic>
      <p:sp>
        <p:nvSpPr>
          <p:cNvPr id="23" name="文本框 22"/>
          <p:cNvSpPr txBox="1"/>
          <p:nvPr/>
        </p:nvSpPr>
        <p:spPr>
          <a:xfrm>
            <a:off x="5519219" y="1340212"/>
            <a:ext cx="1431008" cy="1861185"/>
          </a:xfrm>
          <a:prstGeom prst="rect">
            <a:avLst/>
          </a:prstGeom>
          <a:noFill/>
        </p:spPr>
        <p:txBody>
          <a:bodyPr wrap="square" rtlCol="0">
            <a:spAutoFit/>
          </a:bodyPr>
          <a:lstStyle/>
          <a:p>
            <a:pPr algn="ctr"/>
            <a:r>
              <a:rPr lang="zh-CN" altLang="en-US" sz="11500">
                <a:solidFill>
                  <a:srgbClr val="5D8D71"/>
                </a:solidFill>
                <a:latin typeface="隶书" panose="02010509060101010101" charset="-122"/>
                <a:ea typeface="隶书" panose="02010509060101010101" charset="-122"/>
              </a:rPr>
              <a:t>贰</a:t>
            </a:r>
            <a:endParaRPr lang="zh-CN" altLang="en-US" sz="11500">
              <a:solidFill>
                <a:srgbClr val="5D8D71"/>
              </a:solidFill>
              <a:latin typeface="隶书" panose="02010509060101010101" charset="-122"/>
              <a:ea typeface="隶书" panose="02010509060101010101" charset="-122"/>
            </a:endParaRPr>
          </a:p>
        </p:txBody>
      </p:sp>
      <p:sp>
        <p:nvSpPr>
          <p:cNvPr id="24" name="TextBox 7"/>
          <p:cNvSpPr txBox="1">
            <a:spLocks noChangeArrowheads="1"/>
          </p:cNvSpPr>
          <p:nvPr/>
        </p:nvSpPr>
        <p:spPr bwMode="auto">
          <a:xfrm>
            <a:off x="3714739" y="2997496"/>
            <a:ext cx="4926938" cy="307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88" tIns="60892" rIns="121788" bIns="60892">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1218565" eaLnBrk="1" fontAlgn="base" hangingPunct="1">
              <a:spcBef>
                <a:spcPct val="0"/>
              </a:spcBef>
              <a:spcAft>
                <a:spcPct val="0"/>
              </a:spcAft>
            </a:pPr>
            <a:r>
              <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rPr>
              <a:t>The Period of the Republic of China: </a:t>
            </a:r>
            <a:endPar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endParaRPr>
          </a:p>
          <a:p>
            <a:pPr algn="ctr" defTabSz="1218565" eaLnBrk="1" fontAlgn="base" hangingPunct="1">
              <a:spcBef>
                <a:spcPct val="0"/>
              </a:spcBef>
              <a:spcAft>
                <a:spcPct val="0"/>
              </a:spcAft>
            </a:pPr>
            <a:r>
              <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rPr>
              <a:t>The Transformation and Prosperity of Cheongsam</a:t>
            </a:r>
            <a:endPar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endParaRPr>
          </a:p>
          <a:p>
            <a:pPr algn="ctr" defTabSz="1218565" eaLnBrk="1" fontAlgn="base" hangingPunct="1">
              <a:spcBef>
                <a:spcPct val="0"/>
              </a:spcBef>
              <a:spcAft>
                <a:spcPct val="0"/>
              </a:spcAft>
            </a:pPr>
            <a:endPar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endParaRPr>
          </a:p>
          <a:p>
            <a:pPr algn="ctr" defTabSz="1218565" eaLnBrk="1" fontAlgn="base" hangingPunct="1">
              <a:spcBef>
                <a:spcPct val="0"/>
              </a:spcBef>
              <a:spcAft>
                <a:spcPct val="0"/>
              </a:spcAft>
            </a:pPr>
            <a:endParaRPr lang="zh-CN" altLang="en-US" sz="3200" b="1">
              <a:solidFill>
                <a:srgbClr val="5D8D71"/>
              </a:solidFill>
              <a:latin typeface="Times New Roman" panose="02020603050405020304" charset="0"/>
              <a:ea typeface="Source Han Serif SC Heavy" panose="02020A00000000000000" charset="-122"/>
              <a:cs typeface="Times New Roman" panose="02020603050405020304" charset="0"/>
              <a:sym typeface="+mn-lt"/>
            </a:endParaRPr>
          </a:p>
        </p:txBody>
      </p:sp>
      <p:pic>
        <p:nvPicPr>
          <p:cNvPr id="32" name="图片 31"/>
          <p:cNvPicPr>
            <a:picLocks noChangeAspect="1"/>
          </p:cNvPicPr>
          <p:nvPr/>
        </p:nvPicPr>
        <p:blipFill>
          <a:blip r:embed="rId6"/>
          <a:stretch>
            <a:fillRect/>
          </a:stretch>
        </p:blipFill>
        <p:spPr>
          <a:xfrm rot="5400000" flipH="1">
            <a:off x="8221198" y="-622135"/>
            <a:ext cx="3238207" cy="46995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ppt_x"/>
                                          </p:val>
                                        </p:tav>
                                        <p:tav tm="100000">
                                          <p:val>
                                            <p:strVal val="#ppt_x"/>
                                          </p:val>
                                        </p:tav>
                                      </p:tavLst>
                                    </p:anim>
                                    <p:anim calcmode="lin" valueType="num">
                                      <p:cBhvr additive="base">
                                        <p:cTn id="8" dur="1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ppt_x"/>
                                          </p:val>
                                        </p:tav>
                                        <p:tav tm="100000">
                                          <p:val>
                                            <p:strVal val="#ppt_x"/>
                                          </p:val>
                                        </p:tav>
                                      </p:tavLst>
                                    </p:anim>
                                    <p:anim calcmode="lin" valueType="num">
                                      <p:cBhvr additive="base">
                                        <p:cTn id="12" dur="15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3" presetClass="entr" presetSubtype="528" fill="hold" grpId="0" nodeType="afterEffect">
                                  <p:stCondLst>
                                    <p:cond delay="0"/>
                                  </p:stCondLst>
                                  <p:iterate type="lt">
                                    <p:tmPct val="5000"/>
                                  </p:iterate>
                                  <p:childTnLst>
                                    <p:set>
                                      <p:cBhvr>
                                        <p:cTn id="21" dur="1" fill="hold">
                                          <p:stCondLst>
                                            <p:cond delay="0"/>
                                          </p:stCondLst>
                                        </p:cTn>
                                        <p:tgtEl>
                                          <p:spTgt spid="24"/>
                                        </p:tgtEl>
                                        <p:attrNameLst>
                                          <p:attrName>style.visibility</p:attrName>
                                        </p:attrNameLst>
                                      </p:cBhvr>
                                      <p:to>
                                        <p:strVal val="visible"/>
                                      </p:to>
                                    </p:set>
                                    <p:anim to="" calcmode="lin" valueType="num">
                                      <p:cBhvr>
                                        <p:cTn id="22" dur="1000" fill="hold">
                                          <p:stCondLst>
                                            <p:cond delay="0"/>
                                          </p:stCondLst>
                                        </p:cTn>
                                        <p:tgtEl>
                                          <p:spTgt spid="24"/>
                                        </p:tgtEl>
                                        <p:attrNameLst>
                                          <p:attrName>ppt_x</p:attrName>
                                        </p:attrNameLst>
                                      </p:cBhvr>
                                      <p:tavLst>
                                        <p:tav tm="0" fmla="#ppt_x+(8/9)*(#ppt_x-(#ppt_x-#ppt_w/2))*((1.5-1.5*$)^2-(1.5-1.5*$)^3)">
                                          <p:val>
                                            <p:fltVal val="0"/>
                                          </p:val>
                                        </p:tav>
                                        <p:tav tm="100000">
                                          <p:val>
                                            <p:fltVal val="1"/>
                                          </p:val>
                                        </p:tav>
                                      </p:tavLst>
                                    </p:anim>
                                    <p:anim to="" calcmode="lin" valueType="num">
                                      <p:cBhvr>
                                        <p:cTn id="23" dur="1000" fill="hold">
                                          <p:stCondLst>
                                            <p:cond delay="0"/>
                                          </p:stCondLst>
                                        </p:cTn>
                                        <p:tgtEl>
                                          <p:spTgt spid="24"/>
                                        </p:tgtEl>
                                        <p:attrNameLst>
                                          <p:attrName>ppt_y</p:attrName>
                                        </p:attrNameLst>
                                      </p:cBhvr>
                                      <p:tavLst>
                                        <p:tav tm="0" fmla="#ppt_y+(8/9)*(#ppt_y-(#ppt_y+#ppt_h/2))*((1.5-1.5*$)^2-(1.5-1.5*$)^3)">
                                          <p:val>
                                            <p:fltVal val="0"/>
                                          </p:val>
                                        </p:tav>
                                        <p:tav tm="100000">
                                          <p:val>
                                            <p:fltVal val="1"/>
                                          </p:val>
                                        </p:tav>
                                      </p:tavLst>
                                    </p:anim>
                                    <p:anim to="" calcmode="lin" valueType="num">
                                      <p:cBhvr>
                                        <p:cTn id="24" dur="1000" fill="hold">
                                          <p:stCondLst>
                                            <p:cond delay="0"/>
                                          </p:stCondLst>
                                        </p:cTn>
                                        <p:tgtEl>
                                          <p:spTgt spid="24"/>
                                        </p:tgtEl>
                                        <p:attrNameLst>
                                          <p:attrName>ppt_w</p:attrName>
                                        </p:attrNameLst>
                                      </p:cBhvr>
                                      <p:tavLst>
                                        <p:tav tm="0" fmla="#ppt_w+(8/9)*(#ppt_w-0)*((1.5-1.5*$)^2-(1.5-1.5*$)^3)">
                                          <p:val>
                                            <p:fltVal val="0"/>
                                          </p:val>
                                        </p:tav>
                                        <p:tav tm="100000">
                                          <p:val>
                                            <p:fltVal val="1"/>
                                          </p:val>
                                        </p:tav>
                                      </p:tavLst>
                                    </p:anim>
                                    <p:anim to="" calcmode="lin" valueType="num">
                                      <p:cBhvr>
                                        <p:cTn id="25" dur="1000" fill="hold">
                                          <p:stCondLst>
                                            <p:cond delay="0"/>
                                          </p:stCondLst>
                                        </p:cTn>
                                        <p:tgtEl>
                                          <p:spTgt spid="24"/>
                                        </p:tgtEl>
                                        <p:attrNameLst>
                                          <p:attrName>ppt_h</p:attrName>
                                        </p:attrNameLst>
                                      </p:cBhvr>
                                      <p:tavLst>
                                        <p:tav tm="0" fmla="#ppt_h+(8/9)*(#ppt_h-0)*((1.5-1.5*$)^2-(1.5-1.5*$)^3)">
                                          <p:val>
                                            <p:fltVal val="0"/>
                                          </p:val>
                                        </p:tav>
                                        <p:tav tm="100000">
                                          <p:val>
                                            <p:fltVal val="1"/>
                                          </p:val>
                                        </p:tav>
                                      </p:tavLst>
                                    </p:anim>
                                  </p:childTnLst>
                                </p:cTn>
                              </p:par>
                              <p:par>
                                <p:cTn id="26" presetID="2" presetClass="entr" presetSubtype="8" decel="10000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1500" fill="hold"/>
                                        <p:tgtEl>
                                          <p:spTgt spid="34"/>
                                        </p:tgtEl>
                                        <p:attrNameLst>
                                          <p:attrName>ppt_x</p:attrName>
                                        </p:attrNameLst>
                                      </p:cBhvr>
                                      <p:tavLst>
                                        <p:tav tm="0">
                                          <p:val>
                                            <p:strVal val="0-#ppt_w/2"/>
                                          </p:val>
                                        </p:tav>
                                        <p:tav tm="100000">
                                          <p:val>
                                            <p:strVal val="#ppt_x"/>
                                          </p:val>
                                        </p:tav>
                                      </p:tavLst>
                                    </p:anim>
                                    <p:anim calcmode="lin" valueType="num">
                                      <p:cBhvr additive="base">
                                        <p:cTn id="29" dur="1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500" fill="hold"/>
                                        <p:tgtEl>
                                          <p:spTgt spid="35"/>
                                        </p:tgtEl>
                                        <p:attrNameLst>
                                          <p:attrName>ppt_x</p:attrName>
                                        </p:attrNameLst>
                                      </p:cBhvr>
                                      <p:tavLst>
                                        <p:tav tm="0">
                                          <p:val>
                                            <p:strVal val="1+#ppt_w/2"/>
                                          </p:val>
                                        </p:tav>
                                        <p:tav tm="100000">
                                          <p:val>
                                            <p:strVal val="#ppt_x"/>
                                          </p:val>
                                        </p:tav>
                                      </p:tavLst>
                                    </p:anim>
                                    <p:anim calcmode="lin" valueType="num">
                                      <p:cBhvr additive="base">
                                        <p:cTn id="33" dur="1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4726940" y="1412875"/>
            <a:ext cx="2212340" cy="3302000"/>
          </a:xfrm>
          <a:prstGeom prst="rect">
            <a:avLst/>
          </a:prstGeom>
        </p:spPr>
      </p:pic>
      <p:pic>
        <p:nvPicPr>
          <p:cNvPr id="3" name="图片 2"/>
          <p:cNvPicPr/>
          <p:nvPr/>
        </p:nvPicPr>
        <p:blipFill>
          <a:blip r:embed="rId2"/>
          <a:stretch>
            <a:fillRect/>
          </a:stretch>
        </p:blipFill>
        <p:spPr>
          <a:xfrm>
            <a:off x="739140" y="1412875"/>
            <a:ext cx="2259965" cy="3302000"/>
          </a:xfrm>
          <a:prstGeom prst="rect">
            <a:avLst/>
          </a:prstGeom>
        </p:spPr>
      </p:pic>
      <p:pic>
        <p:nvPicPr>
          <p:cNvPr id="4" name="图片 3"/>
          <p:cNvPicPr/>
          <p:nvPr/>
        </p:nvPicPr>
        <p:blipFill>
          <a:blip r:embed="rId3"/>
          <a:stretch>
            <a:fillRect/>
          </a:stretch>
        </p:blipFill>
        <p:spPr>
          <a:xfrm>
            <a:off x="9047480" y="1435735"/>
            <a:ext cx="2053590" cy="3279140"/>
          </a:xfrm>
          <a:prstGeom prst="rect">
            <a:avLst/>
          </a:prstGeom>
        </p:spPr>
      </p:pic>
      <p:sp>
        <p:nvSpPr>
          <p:cNvPr id="6" name="文本框 5"/>
          <p:cNvSpPr txBox="1"/>
          <p:nvPr/>
        </p:nvSpPr>
        <p:spPr>
          <a:xfrm>
            <a:off x="2999105" y="332740"/>
            <a:ext cx="6550660" cy="583565"/>
          </a:xfrm>
          <a:prstGeom prst="rect">
            <a:avLst/>
          </a:prstGeom>
          <a:noFill/>
        </p:spPr>
        <p:txBody>
          <a:bodyPr wrap="square" rtlCol="0">
            <a:spAutoFit/>
          </a:bodyPr>
          <a:p>
            <a:r>
              <a:rPr lang="en-US" altLang="zh-CN" sz="3200">
                <a:solidFill>
                  <a:srgbClr val="E2E2DA"/>
                </a:solidFill>
                <a:latin typeface="华文楷体" panose="02010600040101010101" pitchFamily="2" charset="-122"/>
                <a:ea typeface="华文楷体" panose="02010600040101010101" pitchFamily="2" charset="-122"/>
                <a:cs typeface="+mn-ea"/>
              </a:rPr>
              <a:t>Please sort the following pictures</a:t>
            </a:r>
            <a:endParaRPr lang="zh-CN" altLang="en-US" sz="3200">
              <a:solidFill>
                <a:srgbClr val="E2E2DA"/>
              </a:solidFill>
              <a:latin typeface="华文楷体" panose="02010600040101010101" pitchFamily="2" charset="-122"/>
              <a:ea typeface="华文楷体" panose="02010600040101010101" pitchFamily="2" charset="-122"/>
              <a:cs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DIAGRAM_VIRTUALLY_FRAME" val="{&quot;height&quot;:464.86772619340564,&quot;left&quot;:3.694538287401542,&quot;top&quot;:7.240314960629917,&quot;width&quot;:893.1310522637796}"/>
</p:tagLst>
</file>

<file path=ppt/tags/tag2.xml><?xml version="1.0" encoding="utf-8"?>
<p:tagLst xmlns:p="http://schemas.openxmlformats.org/presentationml/2006/main">
  <p:tag name="KSO_WM_DIAGRAM_VIRTUALLY_FRAME" val="{&quot;height&quot;:464.86772619340564,&quot;left&quot;:3.694538287401542,&quot;top&quot;:7.240314960629917,&quot;width&quot;:893.1310522637796}"/>
</p:tagLst>
</file>

<file path=ppt/tags/tag3.xml><?xml version="1.0" encoding="utf-8"?>
<p:tagLst xmlns:p="http://schemas.openxmlformats.org/presentationml/2006/main">
  <p:tag name="KSO_WM_DIAGRAM_VIRTUALLY_FRAME" val="{&quot;height&quot;:464.86772619340564,&quot;left&quot;:3.694538287401542,&quot;top&quot;:7.240314960629917,&quot;width&quot;:893.1310522637796}"/>
</p:tagLst>
</file>

<file path=ppt/tags/tag4.xml><?xml version="1.0" encoding="utf-8"?>
<p:tagLst xmlns:p="http://schemas.openxmlformats.org/presentationml/2006/main">
  <p:tag name="KSO_WM_DIAGRAM_VIRTUALLY_FRAME" val="{&quot;height&quot;:464.86772619340564,&quot;left&quot;:3.694538287401542,&quot;top&quot;:7.240314960629917,&quot;width&quot;:893.1310522637796}"/>
</p:tagLst>
</file>

<file path=ppt/tags/tag5.xml><?xml version="1.0" encoding="utf-8"?>
<p:tagLst xmlns:p="http://schemas.openxmlformats.org/presentationml/2006/main">
  <p:tag name="KSO_WM_DIAGRAM_VIRTUALLY_FRAME" val="{&quot;height&quot;:464.86772619340564,&quot;left&quot;:3.694538287401542,&quot;top&quot;:7.240314960629917,&quot;width&quot;:893.1310522637796}"/>
</p:tagLst>
</file>

<file path=ppt/tags/tag6.xml><?xml version="1.0" encoding="utf-8"?>
<p:tagLst xmlns:p="http://schemas.openxmlformats.org/presentationml/2006/main">
  <p:tag name="KSO_WM_DIAGRAM_VIRTUALLY_FRAME" val="{&quot;height&quot;:464.86772619340564,&quot;left&quot;:3.694538287401542,&quot;top&quot;:7.240314960629917,&quot;width&quot;:893.1310522637796}"/>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D80000"/>
      </a:accent1>
      <a:accent2>
        <a:srgbClr val="454545"/>
      </a:accent2>
      <a:accent3>
        <a:srgbClr val="646464"/>
      </a:accent3>
      <a:accent4>
        <a:srgbClr val="818181"/>
      </a:accent4>
      <a:accent5>
        <a:srgbClr val="A5A5A5"/>
      </a:accent5>
      <a:accent6>
        <a:srgbClr val="C9C9C9"/>
      </a:accent6>
      <a:hlink>
        <a:srgbClr val="4472C4"/>
      </a:hlink>
      <a:folHlink>
        <a:srgbClr val="BFBFBF"/>
      </a:folHlink>
    </a:clrScheme>
    <a:fontScheme name="oykv3mcd">
      <a:majorFont>
        <a:latin typeface="华文细黑"/>
        <a:ea typeface="字酷堂清楷体"/>
        <a:cs typeface=""/>
      </a:majorFont>
      <a:minorFont>
        <a:latin typeface="华文细黑"/>
        <a:ea typeface="字酷堂清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D80000"/>
    </a:accent1>
    <a:accent2>
      <a:srgbClr val="454545"/>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D80000"/>
    </a:accent1>
    <a:accent2>
      <a:srgbClr val="454545"/>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2005</Words>
  <Application>WPS 演示</Application>
  <PresentationFormat>自定义</PresentationFormat>
  <Paragraphs>118</Paragraphs>
  <Slides>16</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宋体</vt:lpstr>
      <vt:lpstr>Wingdings</vt:lpstr>
      <vt:lpstr>Times New Roman</vt:lpstr>
      <vt:lpstr>汉仪尚巍手书W</vt:lpstr>
      <vt:lpstr>华文细黑</vt:lpstr>
      <vt:lpstr>字酷堂清楷体</vt:lpstr>
      <vt:lpstr>Roboto Thin</vt:lpstr>
      <vt:lpstr>Segoe Print</vt:lpstr>
      <vt:lpstr>隶书</vt:lpstr>
      <vt:lpstr>Calibri</vt:lpstr>
      <vt:lpstr>华文楷体</vt:lpstr>
      <vt:lpstr>Source Han Serif SC Heavy</vt:lpstr>
      <vt:lpstr>微软雅黑</vt:lpstr>
      <vt:lpstr>Arial Unicode MS</vt:lpstr>
      <vt:lpstr>字酷堂清楷体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i星</cp:lastModifiedBy>
  <cp:revision>36</cp:revision>
  <dcterms:created xsi:type="dcterms:W3CDTF">2019-08-18T12:20:00Z</dcterms:created>
  <dcterms:modified xsi:type="dcterms:W3CDTF">2025-04-08T14:52:53Z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F01C695FC2654B909B687BD7910FF4A2_11</vt:lpwstr>
  </property>
  <property fmtid="{D5CDD505-2E9C-101B-9397-08002B2CF9AE}" pid="3" name="KSOProductBuildVer">
    <vt:lpwstr>2052-12.1.0.20305</vt:lpwstr>
  </property>
</Properties>
</file>