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71" r:id="rId2"/>
    <p:sldId id="272" r:id="rId3"/>
    <p:sldId id="273" r:id="rId4"/>
    <p:sldId id="274" r:id="rId5"/>
    <p:sldId id="275" r:id="rId6"/>
    <p:sldId id="276" r:id="rId7"/>
    <p:sldId id="277" r:id="rId8"/>
    <p:sldId id="278" r:id="rId9"/>
    <p:sldId id="279" r:id="rId1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5" d="100"/>
          <a:sy n="85" d="100"/>
        </p:scale>
        <p:origin x="547"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1D0B55-2FF1-4E97-837A-2AB5834FD991}" type="datetimeFigureOut">
              <a:rPr lang="zh-CN" altLang="en-US" smtClean="0"/>
              <a:t>2023/3/14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33BD30-0270-4C0E-8C04-FA644F235D78}" type="slidenum">
              <a:rPr lang="zh-CN" altLang="en-US" smtClean="0"/>
              <a:t>‹#›</a:t>
            </a:fld>
            <a:endParaRPr lang="zh-CN" altLang="en-US"/>
          </a:p>
        </p:txBody>
      </p:sp>
    </p:spTree>
    <p:extLst>
      <p:ext uri="{BB962C8B-B14F-4D97-AF65-F5344CB8AC3E}">
        <p14:creationId xmlns:p14="http://schemas.microsoft.com/office/powerpoint/2010/main" val="3326233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a:t>
            </a:fld>
            <a:endParaRPr lang="zh-CN" altLang="en-US"/>
          </a:p>
        </p:txBody>
      </p:sp>
    </p:spTree>
    <p:extLst>
      <p:ext uri="{BB962C8B-B14F-4D97-AF65-F5344CB8AC3E}">
        <p14:creationId xmlns:p14="http://schemas.microsoft.com/office/powerpoint/2010/main" val="1587618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a:t>
            </a:fld>
            <a:endParaRPr lang="zh-CN" altLang="en-US"/>
          </a:p>
        </p:txBody>
      </p:sp>
    </p:spTree>
    <p:extLst>
      <p:ext uri="{BB962C8B-B14F-4D97-AF65-F5344CB8AC3E}">
        <p14:creationId xmlns:p14="http://schemas.microsoft.com/office/powerpoint/2010/main" val="3209811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3</a:t>
            </a:fld>
            <a:endParaRPr lang="zh-CN" altLang="en-US"/>
          </a:p>
        </p:txBody>
      </p:sp>
    </p:spTree>
    <p:extLst>
      <p:ext uri="{BB962C8B-B14F-4D97-AF65-F5344CB8AC3E}">
        <p14:creationId xmlns:p14="http://schemas.microsoft.com/office/powerpoint/2010/main" val="526202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4</a:t>
            </a:fld>
            <a:endParaRPr lang="zh-CN" altLang="en-US"/>
          </a:p>
        </p:txBody>
      </p:sp>
    </p:spTree>
    <p:extLst>
      <p:ext uri="{BB962C8B-B14F-4D97-AF65-F5344CB8AC3E}">
        <p14:creationId xmlns:p14="http://schemas.microsoft.com/office/powerpoint/2010/main" val="1370913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5</a:t>
            </a:fld>
            <a:endParaRPr lang="zh-CN" altLang="en-US"/>
          </a:p>
        </p:txBody>
      </p:sp>
    </p:spTree>
    <p:extLst>
      <p:ext uri="{BB962C8B-B14F-4D97-AF65-F5344CB8AC3E}">
        <p14:creationId xmlns:p14="http://schemas.microsoft.com/office/powerpoint/2010/main" val="1427928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6</a:t>
            </a:fld>
            <a:endParaRPr lang="zh-CN" altLang="en-US"/>
          </a:p>
        </p:txBody>
      </p:sp>
    </p:spTree>
    <p:extLst>
      <p:ext uri="{BB962C8B-B14F-4D97-AF65-F5344CB8AC3E}">
        <p14:creationId xmlns:p14="http://schemas.microsoft.com/office/powerpoint/2010/main" val="2315363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7</a:t>
            </a:fld>
            <a:endParaRPr lang="zh-CN" altLang="en-US"/>
          </a:p>
        </p:txBody>
      </p:sp>
    </p:spTree>
    <p:extLst>
      <p:ext uri="{BB962C8B-B14F-4D97-AF65-F5344CB8AC3E}">
        <p14:creationId xmlns:p14="http://schemas.microsoft.com/office/powerpoint/2010/main" val="3444700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8</a:t>
            </a:fld>
            <a:endParaRPr lang="zh-CN" altLang="en-US"/>
          </a:p>
        </p:txBody>
      </p:sp>
    </p:spTree>
    <p:extLst>
      <p:ext uri="{BB962C8B-B14F-4D97-AF65-F5344CB8AC3E}">
        <p14:creationId xmlns:p14="http://schemas.microsoft.com/office/powerpoint/2010/main" val="1311527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9</a:t>
            </a:fld>
            <a:endParaRPr lang="zh-CN" altLang="en-US"/>
          </a:p>
        </p:txBody>
      </p:sp>
    </p:spTree>
    <p:extLst>
      <p:ext uri="{BB962C8B-B14F-4D97-AF65-F5344CB8AC3E}">
        <p14:creationId xmlns:p14="http://schemas.microsoft.com/office/powerpoint/2010/main" val="2070748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949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2023/3/14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2023/3/14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2023/3/14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2023/3/14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2023/3/14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2023/3/14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2023/3/14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ags" Target="../tags/tag1.xml"/><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B21CB5FB-B82F-5F61-A1C7-5CAD0AD0F99A}"/>
              </a:ext>
            </a:extLst>
          </p:cNvPr>
          <p:cNvSpPr txBox="1"/>
          <p:nvPr/>
        </p:nvSpPr>
        <p:spPr>
          <a:xfrm>
            <a:off x="277905" y="179295"/>
            <a:ext cx="10058401" cy="1754326"/>
          </a:xfrm>
          <a:prstGeom prst="rect">
            <a:avLst/>
          </a:prstGeom>
          <a:noFill/>
        </p:spPr>
        <p:txBody>
          <a:bodyPr wrap="square" rtlCol="0">
            <a:spAutoFit/>
          </a:bodyPr>
          <a:lstStyle/>
          <a:p>
            <a:r>
              <a:rPr lang="en-US" altLang="zh-CN" sz="5400" b="1" dirty="0">
                <a:ln/>
                <a:solidFill>
                  <a:schemeClr val="accent3"/>
                </a:solidFill>
              </a:rPr>
              <a:t>Fujian dialect </a:t>
            </a:r>
            <a:r>
              <a:rPr lang="zh-CN" altLang="en-US" sz="5400" b="1" dirty="0">
                <a:ln/>
                <a:solidFill>
                  <a:schemeClr val="accent3"/>
                </a:solidFill>
              </a:rPr>
              <a:t>（</a:t>
            </a:r>
            <a:r>
              <a:rPr lang="en-US" altLang="zh-CN" sz="5400" b="1" dirty="0">
                <a:ln/>
                <a:solidFill>
                  <a:schemeClr val="accent3"/>
                </a:solidFill>
              </a:rPr>
              <a:t>min language</a:t>
            </a:r>
            <a:r>
              <a:rPr lang="zh-CN" altLang="en-US" sz="5400" b="1" dirty="0">
                <a:ln/>
                <a:solidFill>
                  <a:schemeClr val="accent3"/>
                </a:solidFill>
              </a:rPr>
              <a:t>）（闽方言）</a:t>
            </a:r>
          </a:p>
        </p:txBody>
      </p:sp>
      <p:sp>
        <p:nvSpPr>
          <p:cNvPr id="2" name="文本框 1">
            <a:extLst>
              <a:ext uri="{FF2B5EF4-FFF2-40B4-BE49-F238E27FC236}">
                <a16:creationId xmlns:a16="http://schemas.microsoft.com/office/drawing/2014/main" id="{312F6BCA-2647-61A6-31A2-B335271FBDDC}"/>
              </a:ext>
            </a:extLst>
          </p:cNvPr>
          <p:cNvSpPr txBox="1"/>
          <p:nvPr/>
        </p:nvSpPr>
        <p:spPr>
          <a:xfrm>
            <a:off x="277905" y="2303929"/>
            <a:ext cx="6284258" cy="1569660"/>
          </a:xfrm>
          <a:prstGeom prst="rect">
            <a:avLst/>
          </a:prstGeom>
          <a:noFill/>
        </p:spPr>
        <p:txBody>
          <a:bodyPr wrap="square" rtlCol="0">
            <a:spAutoFit/>
          </a:bodyPr>
          <a:lstStyle/>
          <a:p>
            <a:pPr algn="just"/>
            <a:r>
              <a:rPr lang="en-US" altLang="zh-CN" sz="2400" dirty="0">
                <a:solidFill>
                  <a:schemeClr val="tx1">
                    <a:lumMod val="75000"/>
                    <a:lumOff val="25000"/>
                  </a:schemeClr>
                </a:solidFill>
                <a:latin typeface="微软雅黑" panose="020B0503020204020204" charset="-122"/>
                <a:ea typeface="微软雅黑" panose="020B0503020204020204" charset="-122"/>
              </a:rPr>
              <a:t>The Min language is spoken mainly in </a:t>
            </a:r>
            <a:r>
              <a:rPr lang="en-US" altLang="zh-CN" sz="2400" u="sng" dirty="0">
                <a:solidFill>
                  <a:schemeClr val="tx1">
                    <a:lumMod val="75000"/>
                    <a:lumOff val="25000"/>
                  </a:schemeClr>
                </a:solidFill>
                <a:latin typeface="微软雅黑" panose="020B0503020204020204" charset="-122"/>
                <a:ea typeface="微软雅黑" panose="020B0503020204020204" charset="-122"/>
              </a:rPr>
              <a:t>Fujian, Guangdong, Taiwan, Hainan and the south-western corner of Zhejiang Province.</a:t>
            </a:r>
            <a:endParaRPr lang="zh-CN" altLang="en-US" sz="2400" u="sng" dirty="0">
              <a:solidFill>
                <a:schemeClr val="tx1">
                  <a:lumMod val="75000"/>
                  <a:lumOff val="25000"/>
                </a:schemeClr>
              </a:solidFill>
              <a:latin typeface="微软雅黑" panose="020B0503020204020204" charset="-122"/>
              <a:ea typeface="微软雅黑" panose="020B0503020204020204" charset="-122"/>
            </a:endParaRPr>
          </a:p>
        </p:txBody>
      </p:sp>
      <p:pic>
        <p:nvPicPr>
          <p:cNvPr id="4" name="图片 3">
            <a:extLst>
              <a:ext uri="{FF2B5EF4-FFF2-40B4-BE49-F238E27FC236}">
                <a16:creationId xmlns:a16="http://schemas.microsoft.com/office/drawing/2014/main" id="{75329A82-0A87-A6B3-E5BC-E567E7B98BB9}"/>
              </a:ext>
            </a:extLst>
          </p:cNvPr>
          <p:cNvPicPr>
            <a:picLocks noChangeAspect="1"/>
          </p:cNvPicPr>
          <p:nvPr/>
        </p:nvPicPr>
        <p:blipFill>
          <a:blip r:embed="rId5"/>
          <a:stretch>
            <a:fillRect/>
          </a:stretch>
        </p:blipFill>
        <p:spPr>
          <a:xfrm>
            <a:off x="6992902" y="1056458"/>
            <a:ext cx="4921193" cy="3621741"/>
          </a:xfrm>
          <a:prstGeom prst="rect">
            <a:avLst/>
          </a:prstGeom>
        </p:spPr>
      </p:pic>
      <p:sp>
        <p:nvSpPr>
          <p:cNvPr id="5" name="文本框 4">
            <a:extLst>
              <a:ext uri="{FF2B5EF4-FFF2-40B4-BE49-F238E27FC236}">
                <a16:creationId xmlns:a16="http://schemas.microsoft.com/office/drawing/2014/main" id="{E3A77732-1847-F1D1-AEFF-D57F68928D8E}"/>
              </a:ext>
            </a:extLst>
          </p:cNvPr>
          <p:cNvSpPr txBox="1"/>
          <p:nvPr/>
        </p:nvSpPr>
        <p:spPr>
          <a:xfrm>
            <a:off x="394447" y="4303059"/>
            <a:ext cx="5011271" cy="1200329"/>
          </a:xfrm>
          <a:prstGeom prst="rect">
            <a:avLst/>
          </a:prstGeom>
          <a:noFill/>
        </p:spPr>
        <p:txBody>
          <a:bodyPr wrap="square" rtlCol="0">
            <a:spAutoFit/>
          </a:bodyPr>
          <a:lstStyle/>
          <a:p>
            <a:r>
              <a:rPr lang="en-US" altLang="zh-CN" sz="2400" dirty="0">
                <a:solidFill>
                  <a:srgbClr val="FF0000"/>
                </a:solidFill>
                <a:latin typeface="微软雅黑" panose="020B0503020204020204" charset="-122"/>
                <a:ea typeface="微软雅黑" panose="020B0503020204020204" charset="-122"/>
              </a:rPr>
              <a:t>Very difficult to understand Rather tongue-twisting</a:t>
            </a:r>
          </a:p>
          <a:p>
            <a:r>
              <a:rPr lang="en-US" altLang="zh-CN" sz="2400" dirty="0">
                <a:solidFill>
                  <a:srgbClr val="FF0000"/>
                </a:solidFill>
                <a:latin typeface="微软雅黑" panose="020B0503020204020204" charset="-122"/>
                <a:ea typeface="微软雅黑" panose="020B0503020204020204" charset="-122"/>
              </a:rPr>
              <a:t>Speaks very fast</a:t>
            </a:r>
            <a:endParaRPr lang="zh-CN" altLang="en-US" sz="2400" dirty="0">
              <a:solidFill>
                <a:srgbClr val="FF0000"/>
              </a:solidFill>
              <a:latin typeface="微软雅黑" panose="020B0503020204020204" charset="-122"/>
              <a:ea typeface="微软雅黑" panose="020B0503020204020204" charset="-122"/>
            </a:endParaRPr>
          </a:p>
        </p:txBody>
      </p:sp>
      <p:pic>
        <p:nvPicPr>
          <p:cNvPr id="6" name="福建各地口音-福建人怎么讲话 - 1.福建各地口音-福建人怎么讲话(Av371171694,P1)">
            <a:hlinkClick r:id="" action="ppaction://media"/>
            <a:extLst>
              <a:ext uri="{FF2B5EF4-FFF2-40B4-BE49-F238E27FC236}">
                <a16:creationId xmlns:a16="http://schemas.microsoft.com/office/drawing/2014/main" id="{724425A6-14FD-D558-7DAC-CEC97750194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654306" y="303967"/>
            <a:ext cx="3112739" cy="6554033"/>
          </a:xfrm>
          <a:prstGeom prst="rect">
            <a:avLst/>
          </a:prstGeom>
        </p:spPr>
      </p:pic>
    </p:spTree>
    <p:extLst>
      <p:ext uri="{BB962C8B-B14F-4D97-AF65-F5344CB8AC3E}">
        <p14:creationId xmlns:p14="http://schemas.microsoft.com/office/powerpoint/2010/main" val="63294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down)">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style.rotation</p:attrName>
                                        </p:attrNameLst>
                                      </p:cBhvr>
                                      <p:tavLst>
                                        <p:tav tm="0">
                                          <p:val>
                                            <p:fltVal val="90"/>
                                          </p:val>
                                        </p:tav>
                                        <p:tav tm="100000">
                                          <p:val>
                                            <p:fltVal val="0"/>
                                          </p:val>
                                        </p:tav>
                                      </p:tavLst>
                                    </p:anim>
                                    <p:animEffect transition="in" filter="fade">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FD3B68ED-6558-9C48-487E-42BF3C23A79F}"/>
              </a:ext>
            </a:extLst>
          </p:cNvPr>
          <p:cNvSpPr/>
          <p:nvPr/>
        </p:nvSpPr>
        <p:spPr>
          <a:xfrm>
            <a:off x="419120" y="143453"/>
            <a:ext cx="7803739"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altLang="zh-CN" sz="5400" b="1" cap="none" spc="0" dirty="0">
                <a:ln/>
                <a:solidFill>
                  <a:schemeClr val="accent3"/>
                </a:solidFill>
                <a:effectLst/>
              </a:rPr>
              <a:t>Hunan dialect </a:t>
            </a:r>
            <a:r>
              <a:rPr lang="zh-CN" altLang="en-US" sz="5400" b="1" cap="none" spc="0" dirty="0">
                <a:ln/>
                <a:solidFill>
                  <a:schemeClr val="accent3"/>
                </a:solidFill>
                <a:effectLst/>
              </a:rPr>
              <a:t>（湘方言）</a:t>
            </a:r>
          </a:p>
        </p:txBody>
      </p:sp>
      <p:sp>
        <p:nvSpPr>
          <p:cNvPr id="4" name="文本框 3">
            <a:extLst>
              <a:ext uri="{FF2B5EF4-FFF2-40B4-BE49-F238E27FC236}">
                <a16:creationId xmlns:a16="http://schemas.microsoft.com/office/drawing/2014/main" id="{8DFD5290-3178-C5B8-B2A8-8F4CCA68B670}"/>
              </a:ext>
            </a:extLst>
          </p:cNvPr>
          <p:cNvSpPr txBox="1"/>
          <p:nvPr/>
        </p:nvSpPr>
        <p:spPr>
          <a:xfrm>
            <a:off x="753035" y="1281953"/>
            <a:ext cx="6813177" cy="2677656"/>
          </a:xfrm>
          <a:prstGeom prst="rect">
            <a:avLst/>
          </a:prstGeom>
          <a:noFill/>
        </p:spPr>
        <p:txBody>
          <a:bodyPr wrap="square" rtlCol="0">
            <a:spAutoFit/>
          </a:bodyPr>
          <a:lstStyle/>
          <a:p>
            <a:pPr algn="just"/>
            <a:r>
              <a:rPr lang="en-US" altLang="zh-CN" sz="2400" dirty="0" err="1">
                <a:solidFill>
                  <a:srgbClr val="000000"/>
                </a:solidFill>
                <a:effectLst/>
                <a:latin typeface="Times New Roman" panose="02020603050405020304" pitchFamily="18" charset="0"/>
              </a:rPr>
              <a:t>Xiangyu</a:t>
            </a:r>
            <a:r>
              <a:rPr lang="en-US" altLang="zh-CN" sz="2400" dirty="0">
                <a:solidFill>
                  <a:srgbClr val="000000"/>
                </a:solidFill>
                <a:effectLst/>
                <a:latin typeface="Times New Roman" panose="02020603050405020304" pitchFamily="18" charset="0"/>
              </a:rPr>
              <a:t>, also known as </a:t>
            </a:r>
            <a:r>
              <a:rPr lang="en-US" altLang="zh-CN" sz="2400" dirty="0" err="1">
                <a:solidFill>
                  <a:srgbClr val="000000"/>
                </a:solidFill>
                <a:effectLst/>
                <a:latin typeface="Times New Roman" panose="02020603050405020304" pitchFamily="18" charset="0"/>
              </a:rPr>
              <a:t>xiang</a:t>
            </a:r>
            <a:r>
              <a:rPr lang="en-US" altLang="zh-CN" sz="2400" dirty="0">
                <a:solidFill>
                  <a:srgbClr val="000000"/>
                </a:solidFill>
                <a:effectLst/>
                <a:latin typeface="Times New Roman" panose="02020603050405020304" pitchFamily="18" charset="0"/>
              </a:rPr>
              <a:t> dialect or Hunan dialect is the main language used by the Hunan people who live in </a:t>
            </a:r>
            <a:r>
              <a:rPr lang="en-US" altLang="zh-CN" sz="2400" dirty="0" err="1">
                <a:solidFill>
                  <a:srgbClr val="000000"/>
                </a:solidFill>
                <a:effectLst/>
                <a:latin typeface="Times New Roman" panose="02020603050405020304" pitchFamily="18" charset="0"/>
              </a:rPr>
              <a:t>xiangjiang</a:t>
            </a:r>
            <a:r>
              <a:rPr lang="en-US" altLang="zh-CN" sz="2400" dirty="0">
                <a:solidFill>
                  <a:srgbClr val="000000"/>
                </a:solidFill>
                <a:effectLst/>
                <a:latin typeface="Times New Roman" panose="02020603050405020304" pitchFamily="18" charset="0"/>
              </a:rPr>
              <a:t> river basin and its branches.</a:t>
            </a:r>
          </a:p>
          <a:p>
            <a:pPr algn="just"/>
            <a:r>
              <a:rPr lang="en-US" altLang="zh-CN" sz="2400" dirty="0">
                <a:solidFill>
                  <a:srgbClr val="000000"/>
                </a:solidFill>
                <a:effectLst/>
                <a:latin typeface="Times New Roman" panose="02020603050405020304" pitchFamily="18" charset="0"/>
              </a:rPr>
              <a:t>It is divided into two categories: </a:t>
            </a:r>
            <a:r>
              <a:rPr lang="en-US" altLang="zh-CN" sz="2400" dirty="0">
                <a:solidFill>
                  <a:srgbClr val="C00000"/>
                </a:solidFill>
                <a:effectLst/>
                <a:latin typeface="Times New Roman" panose="02020603050405020304" pitchFamily="18" charset="0"/>
              </a:rPr>
              <a:t>new </a:t>
            </a:r>
            <a:r>
              <a:rPr lang="en-US" altLang="zh-CN" sz="2400" dirty="0" err="1">
                <a:solidFill>
                  <a:srgbClr val="C00000"/>
                </a:solidFill>
                <a:effectLst/>
                <a:latin typeface="Times New Roman" panose="02020603050405020304" pitchFamily="18" charset="0"/>
              </a:rPr>
              <a:t>Xiangyu</a:t>
            </a:r>
            <a:r>
              <a:rPr lang="zh-CN" altLang="en-US" sz="2400" dirty="0">
                <a:solidFill>
                  <a:srgbClr val="C00000"/>
                </a:solidFill>
                <a:latin typeface="Times New Roman" panose="02020603050405020304" pitchFamily="18" charset="0"/>
              </a:rPr>
              <a:t>（</a:t>
            </a:r>
            <a:r>
              <a:rPr lang="en-US" altLang="zh-CN" sz="2400" dirty="0">
                <a:solidFill>
                  <a:srgbClr val="C00000"/>
                </a:solidFill>
                <a:latin typeface="Times New Roman" panose="02020603050405020304" pitchFamily="18" charset="0"/>
              </a:rPr>
              <a:t>represented by Changsha dialect</a:t>
            </a:r>
            <a:r>
              <a:rPr lang="zh-CN" altLang="en-US" sz="2400" dirty="0">
                <a:solidFill>
                  <a:srgbClr val="C00000"/>
                </a:solidFill>
                <a:latin typeface="Times New Roman" panose="02020603050405020304" pitchFamily="18" charset="0"/>
              </a:rPr>
              <a:t>）</a:t>
            </a:r>
            <a:r>
              <a:rPr lang="en-US" altLang="zh-CN" sz="2400" dirty="0">
                <a:solidFill>
                  <a:srgbClr val="C00000"/>
                </a:solidFill>
                <a:effectLst/>
                <a:latin typeface="Times New Roman" panose="02020603050405020304" pitchFamily="18" charset="0"/>
              </a:rPr>
              <a:t> </a:t>
            </a:r>
            <a:r>
              <a:rPr lang="en-US" altLang="zh-CN" sz="2400" dirty="0">
                <a:solidFill>
                  <a:srgbClr val="000000"/>
                </a:solidFill>
                <a:effectLst/>
                <a:latin typeface="Times New Roman" panose="02020603050405020304" pitchFamily="18" charset="0"/>
              </a:rPr>
              <a:t>and </a:t>
            </a:r>
            <a:r>
              <a:rPr lang="en-US" altLang="zh-CN" sz="2400" dirty="0">
                <a:solidFill>
                  <a:srgbClr val="C00000"/>
                </a:solidFill>
                <a:effectLst/>
                <a:latin typeface="Times New Roman" panose="02020603050405020304" pitchFamily="18" charset="0"/>
              </a:rPr>
              <a:t>old </a:t>
            </a:r>
            <a:r>
              <a:rPr lang="en-US" altLang="zh-CN" sz="2400" dirty="0" err="1">
                <a:solidFill>
                  <a:srgbClr val="C00000"/>
                </a:solidFill>
                <a:effectLst/>
                <a:latin typeface="Times New Roman" panose="02020603050405020304" pitchFamily="18" charset="0"/>
              </a:rPr>
              <a:t>Xiangyu</a:t>
            </a:r>
            <a:r>
              <a:rPr lang="zh-CN" altLang="en-US" sz="2400" dirty="0">
                <a:solidFill>
                  <a:srgbClr val="C00000"/>
                </a:solidFill>
                <a:effectLst/>
                <a:latin typeface="Times New Roman" panose="02020603050405020304" pitchFamily="18" charset="0"/>
              </a:rPr>
              <a:t>（</a:t>
            </a:r>
            <a:r>
              <a:rPr lang="en-US" altLang="zh-CN" sz="2400" dirty="0">
                <a:solidFill>
                  <a:srgbClr val="C00000"/>
                </a:solidFill>
                <a:effectLst/>
                <a:latin typeface="Times New Roman" panose="02020603050405020304" pitchFamily="18" charset="0"/>
              </a:rPr>
              <a:t>represented by </a:t>
            </a:r>
            <a:r>
              <a:rPr lang="en-US" altLang="zh-CN" sz="2400" dirty="0" err="1">
                <a:solidFill>
                  <a:srgbClr val="C00000"/>
                </a:solidFill>
                <a:effectLst/>
                <a:latin typeface="Times New Roman" panose="02020603050405020304" pitchFamily="18" charset="0"/>
              </a:rPr>
              <a:t>Shuangfeng</a:t>
            </a:r>
            <a:r>
              <a:rPr lang="en-US" altLang="zh-CN" sz="2400" dirty="0">
                <a:solidFill>
                  <a:srgbClr val="C00000"/>
                </a:solidFill>
                <a:effectLst/>
                <a:latin typeface="Times New Roman" panose="02020603050405020304" pitchFamily="18" charset="0"/>
              </a:rPr>
              <a:t> dialect.</a:t>
            </a:r>
            <a:r>
              <a:rPr lang="zh-CN" altLang="en-US" sz="2400" dirty="0">
                <a:solidFill>
                  <a:srgbClr val="C00000"/>
                </a:solidFill>
                <a:effectLst/>
                <a:latin typeface="Times New Roman" panose="02020603050405020304" pitchFamily="18" charset="0"/>
              </a:rPr>
              <a:t>）</a:t>
            </a:r>
            <a:r>
              <a:rPr lang="en-US" altLang="zh-CN" sz="2400" dirty="0">
                <a:solidFill>
                  <a:srgbClr val="C00000"/>
                </a:solidFill>
                <a:latin typeface="Times New Roman" panose="02020603050405020304" pitchFamily="18" charset="0"/>
              </a:rPr>
              <a:t>.</a:t>
            </a:r>
          </a:p>
        </p:txBody>
      </p:sp>
      <p:sp>
        <p:nvSpPr>
          <p:cNvPr id="5" name="文本框 4">
            <a:extLst>
              <a:ext uri="{FF2B5EF4-FFF2-40B4-BE49-F238E27FC236}">
                <a16:creationId xmlns:a16="http://schemas.microsoft.com/office/drawing/2014/main" id="{9F9A657E-9FAE-BF84-988C-8C60AC1D123D}"/>
              </a:ext>
            </a:extLst>
          </p:cNvPr>
          <p:cNvSpPr txBox="1"/>
          <p:nvPr/>
        </p:nvSpPr>
        <p:spPr>
          <a:xfrm>
            <a:off x="636495" y="4140352"/>
            <a:ext cx="6831105" cy="1938992"/>
          </a:xfrm>
          <a:prstGeom prst="rect">
            <a:avLst/>
          </a:prstGeom>
          <a:noFill/>
        </p:spPr>
        <p:txBody>
          <a:bodyPr wrap="square" rtlCol="0">
            <a:spAutoFit/>
          </a:bodyPr>
          <a:lstStyle/>
          <a:p>
            <a:pPr algn="just"/>
            <a:r>
              <a:rPr lang="en-US" altLang="zh-CN" sz="2400" dirty="0">
                <a:solidFill>
                  <a:srgbClr val="000000"/>
                </a:solidFill>
                <a:effectLst/>
                <a:latin typeface="Times New Roman" panose="02020603050405020304" pitchFamily="18" charset="0"/>
              </a:rPr>
              <a:t>Modern </a:t>
            </a:r>
            <a:r>
              <a:rPr lang="en-US" altLang="zh-CN" sz="2400" dirty="0" err="1">
                <a:solidFill>
                  <a:srgbClr val="000000"/>
                </a:solidFill>
                <a:effectLst/>
                <a:latin typeface="Times New Roman" panose="02020603050405020304" pitchFamily="18" charset="0"/>
              </a:rPr>
              <a:t>Xiangyu</a:t>
            </a:r>
            <a:r>
              <a:rPr lang="en-US" altLang="zh-CN" sz="2400" dirty="0">
                <a:solidFill>
                  <a:srgbClr val="000000"/>
                </a:solidFill>
                <a:effectLst/>
                <a:latin typeface="Times New Roman" panose="02020603050405020304" pitchFamily="18" charset="0"/>
              </a:rPr>
              <a:t> speakers are mainly distributed in a considerable part of Hunan province in Mainland China, including </a:t>
            </a:r>
            <a:r>
              <a:rPr lang="en-US" altLang="zh-CN" sz="2400" u="sng" dirty="0">
                <a:solidFill>
                  <a:srgbClr val="000000"/>
                </a:solidFill>
                <a:effectLst/>
                <a:latin typeface="Times New Roman" panose="02020603050405020304" pitchFamily="18" charset="0"/>
              </a:rPr>
              <a:t>Changsha, Zhuzhou, Xiangtan, </a:t>
            </a:r>
            <a:r>
              <a:rPr lang="en-US" altLang="zh-CN" sz="2400" u="sng" dirty="0" err="1">
                <a:solidFill>
                  <a:srgbClr val="000000"/>
                </a:solidFill>
                <a:effectLst/>
                <a:latin typeface="Times New Roman" panose="02020603050405020304" pitchFamily="18" charset="0"/>
              </a:rPr>
              <a:t>Yueyang</a:t>
            </a:r>
            <a:r>
              <a:rPr lang="en-US" altLang="zh-CN" sz="2400" u="sng" dirty="0">
                <a:solidFill>
                  <a:srgbClr val="000000"/>
                </a:solidFill>
                <a:effectLst/>
                <a:latin typeface="Times New Roman" panose="02020603050405020304" pitchFamily="18" charset="0"/>
              </a:rPr>
              <a:t>, </a:t>
            </a:r>
            <a:r>
              <a:rPr lang="en-US" altLang="zh-CN" sz="2400" u="sng" dirty="0" err="1">
                <a:solidFill>
                  <a:srgbClr val="000000"/>
                </a:solidFill>
                <a:effectLst/>
                <a:latin typeface="Times New Roman" panose="02020603050405020304" pitchFamily="18" charset="0"/>
              </a:rPr>
              <a:t>Yiyang</a:t>
            </a:r>
            <a:r>
              <a:rPr lang="en-US" altLang="zh-CN" sz="2400" u="sng" dirty="0">
                <a:solidFill>
                  <a:srgbClr val="000000"/>
                </a:solidFill>
                <a:effectLst/>
                <a:latin typeface="Times New Roman" panose="02020603050405020304" pitchFamily="18" charset="0"/>
              </a:rPr>
              <a:t>, Loudi, Hengyang, </a:t>
            </a:r>
            <a:r>
              <a:rPr lang="en-US" altLang="zh-CN" sz="2400" u="sng" dirty="0" err="1">
                <a:solidFill>
                  <a:srgbClr val="000000"/>
                </a:solidFill>
                <a:effectLst/>
                <a:latin typeface="Times New Roman" panose="02020603050405020304" pitchFamily="18" charset="0"/>
              </a:rPr>
              <a:t>Shaoyang</a:t>
            </a:r>
            <a:r>
              <a:rPr lang="en-US" altLang="zh-CN" sz="2400" u="sng" dirty="0">
                <a:solidFill>
                  <a:srgbClr val="000000"/>
                </a:solidFill>
                <a:effectLst/>
                <a:latin typeface="Times New Roman" panose="02020603050405020304" pitchFamily="18" charset="0"/>
              </a:rPr>
              <a:t>, </a:t>
            </a:r>
            <a:r>
              <a:rPr lang="en-US" altLang="zh-CN" sz="2400" u="sng" dirty="0" err="1">
                <a:solidFill>
                  <a:srgbClr val="000000"/>
                </a:solidFill>
                <a:effectLst/>
                <a:latin typeface="Times New Roman" panose="02020603050405020304" pitchFamily="18" charset="0"/>
              </a:rPr>
              <a:t>Yongzhou</a:t>
            </a:r>
            <a:r>
              <a:rPr lang="en-US" altLang="zh-CN" sz="2400" u="sng" dirty="0">
                <a:solidFill>
                  <a:srgbClr val="000000"/>
                </a:solidFill>
                <a:effectLst/>
                <a:latin typeface="Times New Roman" panose="02020603050405020304" pitchFamily="18" charset="0"/>
              </a:rPr>
              <a:t> and so on. </a:t>
            </a:r>
            <a:endParaRPr lang="zh-CN" altLang="en-US" sz="1600" u="sng" dirty="0">
              <a:solidFill>
                <a:schemeClr val="tx1">
                  <a:lumMod val="75000"/>
                  <a:lumOff val="25000"/>
                </a:schemeClr>
              </a:solidFill>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3751778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7B56123-6871-1624-4DDA-A2F8A72D26A6}"/>
              </a:ext>
            </a:extLst>
          </p:cNvPr>
          <p:cNvPicPr>
            <a:picLocks noChangeAspect="1"/>
          </p:cNvPicPr>
          <p:nvPr/>
        </p:nvPicPr>
        <p:blipFill>
          <a:blip r:embed="rId3"/>
          <a:stretch>
            <a:fillRect/>
          </a:stretch>
        </p:blipFill>
        <p:spPr>
          <a:xfrm>
            <a:off x="65637" y="0"/>
            <a:ext cx="10073466" cy="6681541"/>
          </a:xfrm>
          <a:prstGeom prst="rect">
            <a:avLst/>
          </a:prstGeom>
        </p:spPr>
      </p:pic>
      <p:pic>
        <p:nvPicPr>
          <p:cNvPr id="3" name="图片 2">
            <a:extLst>
              <a:ext uri="{FF2B5EF4-FFF2-40B4-BE49-F238E27FC236}">
                <a16:creationId xmlns:a16="http://schemas.microsoft.com/office/drawing/2014/main" id="{40C8FE99-BF7C-E923-7225-98FFA65FD214}"/>
              </a:ext>
            </a:extLst>
          </p:cNvPr>
          <p:cNvPicPr>
            <a:picLocks noChangeAspect="1"/>
          </p:cNvPicPr>
          <p:nvPr/>
        </p:nvPicPr>
        <p:blipFill>
          <a:blip r:embed="rId4"/>
          <a:stretch>
            <a:fillRect/>
          </a:stretch>
        </p:blipFill>
        <p:spPr>
          <a:xfrm>
            <a:off x="2052897" y="854569"/>
            <a:ext cx="9906861" cy="6388914"/>
          </a:xfrm>
          <a:prstGeom prst="rect">
            <a:avLst/>
          </a:prstGeom>
        </p:spPr>
      </p:pic>
    </p:spTree>
    <p:extLst>
      <p:ext uri="{BB962C8B-B14F-4D97-AF65-F5344CB8AC3E}">
        <p14:creationId xmlns:p14="http://schemas.microsoft.com/office/powerpoint/2010/main" val="1254523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DACD988-D44F-E463-570D-67961D79E3DD}"/>
              </a:ext>
            </a:extLst>
          </p:cNvPr>
          <p:cNvSpPr/>
          <p:nvPr/>
        </p:nvSpPr>
        <p:spPr>
          <a:xfrm>
            <a:off x="393458" y="98628"/>
            <a:ext cx="5595955"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altLang="zh-CN" sz="5400" b="1" cap="none" spc="0" dirty="0">
                <a:ln/>
                <a:solidFill>
                  <a:schemeClr val="accent3"/>
                </a:solidFill>
                <a:effectLst/>
              </a:rPr>
              <a:t>Hakka </a:t>
            </a:r>
            <a:r>
              <a:rPr lang="zh-CN" altLang="en-US" sz="5400" b="1" cap="none" spc="0" dirty="0">
                <a:ln/>
                <a:solidFill>
                  <a:schemeClr val="accent3"/>
                </a:solidFill>
                <a:effectLst/>
              </a:rPr>
              <a:t>（客家话）</a:t>
            </a:r>
          </a:p>
        </p:txBody>
      </p:sp>
      <p:sp>
        <p:nvSpPr>
          <p:cNvPr id="3" name="文本框 2">
            <a:extLst>
              <a:ext uri="{FF2B5EF4-FFF2-40B4-BE49-F238E27FC236}">
                <a16:creationId xmlns:a16="http://schemas.microsoft.com/office/drawing/2014/main" id="{C0E98C3F-DF3A-632E-0340-A5A479648D7E}"/>
              </a:ext>
            </a:extLst>
          </p:cNvPr>
          <p:cNvSpPr txBox="1"/>
          <p:nvPr/>
        </p:nvSpPr>
        <p:spPr>
          <a:xfrm>
            <a:off x="609600" y="1308847"/>
            <a:ext cx="4903694" cy="3785652"/>
          </a:xfrm>
          <a:prstGeom prst="rect">
            <a:avLst/>
          </a:prstGeom>
          <a:noFill/>
        </p:spPr>
        <p:txBody>
          <a:bodyPr wrap="square" rtlCol="0">
            <a:spAutoFit/>
          </a:bodyPr>
          <a:lstStyle/>
          <a:p>
            <a:pPr algn="just"/>
            <a:r>
              <a:rPr lang="en-US" altLang="zh-CN" sz="2000" dirty="0">
                <a:solidFill>
                  <a:schemeClr val="tx1">
                    <a:lumMod val="75000"/>
                    <a:lumOff val="25000"/>
                  </a:schemeClr>
                </a:solidFill>
                <a:latin typeface="微软雅黑" panose="020B0503020204020204" charset="-122"/>
                <a:ea typeface="微软雅黑" panose="020B0503020204020204" charset="-122"/>
              </a:rPr>
              <a:t>Hakka is one of the official languages of Taiwan, and one of the official languages of the Republic of Suriname. It was one of the main languages spoken in the </a:t>
            </a:r>
            <a:r>
              <a:rPr lang="en-US" altLang="zh-CN" sz="2000" dirty="0" err="1">
                <a:solidFill>
                  <a:schemeClr val="tx1">
                    <a:lumMod val="75000"/>
                    <a:lumOff val="25000"/>
                  </a:schemeClr>
                </a:solidFill>
                <a:latin typeface="微软雅黑" panose="020B0503020204020204" charset="-122"/>
                <a:ea typeface="微软雅黑" panose="020B0503020204020204" charset="-122"/>
              </a:rPr>
              <a:t>Lanfang</a:t>
            </a:r>
            <a:r>
              <a:rPr lang="en-US" altLang="zh-CN" sz="2000" dirty="0">
                <a:solidFill>
                  <a:schemeClr val="tx1">
                    <a:lumMod val="75000"/>
                    <a:lumOff val="25000"/>
                  </a:schemeClr>
                </a:solidFill>
                <a:latin typeface="微软雅黑" panose="020B0503020204020204" charset="-122"/>
                <a:ea typeface="微软雅黑" panose="020B0503020204020204" charset="-122"/>
              </a:rPr>
              <a:t> Republic; it was the “national language” of the Taiping Heavenly Kingdom.</a:t>
            </a:r>
          </a:p>
          <a:p>
            <a:pPr algn="just"/>
            <a:r>
              <a:rPr lang="en-US" altLang="zh-CN" sz="2000" dirty="0">
                <a:solidFill>
                  <a:schemeClr val="tx1">
                    <a:lumMod val="75000"/>
                    <a:lumOff val="25000"/>
                  </a:schemeClr>
                </a:solidFill>
                <a:latin typeface="微软雅黑" panose="020B0503020204020204" charset="-122"/>
                <a:ea typeface="微软雅黑" panose="020B0503020204020204" charset="-122"/>
              </a:rPr>
              <a:t>The Hakka language is mainly distributed in </a:t>
            </a:r>
            <a:r>
              <a:rPr lang="en-US" altLang="zh-CN" sz="2000" u="sng" dirty="0">
                <a:solidFill>
                  <a:schemeClr val="tx1">
                    <a:lumMod val="75000"/>
                    <a:lumOff val="25000"/>
                  </a:schemeClr>
                </a:solidFill>
                <a:latin typeface="微软雅黑" panose="020B0503020204020204" charset="-122"/>
                <a:ea typeface="微软雅黑" panose="020B0503020204020204" charset="-122"/>
              </a:rPr>
              <a:t>Eastern Guangdong, Northern Guangdong, Southern Jiangnan, Western Fujian and the eastern coast of the Pearl River Estuary.</a:t>
            </a:r>
            <a:endParaRPr lang="zh-CN" altLang="en-US" sz="2000" u="sng" dirty="0">
              <a:solidFill>
                <a:schemeClr val="tx1">
                  <a:lumMod val="75000"/>
                  <a:lumOff val="25000"/>
                </a:schemeClr>
              </a:solidFill>
              <a:latin typeface="微软雅黑" panose="020B0503020204020204" charset="-122"/>
              <a:ea typeface="微软雅黑" panose="020B0503020204020204" charset="-122"/>
            </a:endParaRPr>
          </a:p>
        </p:txBody>
      </p:sp>
      <p:pic>
        <p:nvPicPr>
          <p:cNvPr id="4" name="图片 3">
            <a:extLst>
              <a:ext uri="{FF2B5EF4-FFF2-40B4-BE49-F238E27FC236}">
                <a16:creationId xmlns:a16="http://schemas.microsoft.com/office/drawing/2014/main" id="{D7EE2B33-2C6A-15A3-6F40-5633C5F93A29}"/>
              </a:ext>
            </a:extLst>
          </p:cNvPr>
          <p:cNvPicPr>
            <a:picLocks noChangeAspect="1"/>
          </p:cNvPicPr>
          <p:nvPr/>
        </p:nvPicPr>
        <p:blipFill>
          <a:blip r:embed="rId5"/>
          <a:stretch>
            <a:fillRect/>
          </a:stretch>
        </p:blipFill>
        <p:spPr>
          <a:xfrm>
            <a:off x="8710576" y="2160494"/>
            <a:ext cx="3320159" cy="4697506"/>
          </a:xfrm>
          <a:prstGeom prst="rect">
            <a:avLst/>
          </a:prstGeom>
        </p:spPr>
      </p:pic>
      <p:pic>
        <p:nvPicPr>
          <p:cNvPr id="5" name="图片 4">
            <a:extLst>
              <a:ext uri="{FF2B5EF4-FFF2-40B4-BE49-F238E27FC236}">
                <a16:creationId xmlns:a16="http://schemas.microsoft.com/office/drawing/2014/main" id="{7E51798C-6688-87B7-5EFF-6208E0D86D6A}"/>
              </a:ext>
            </a:extLst>
          </p:cNvPr>
          <p:cNvPicPr>
            <a:picLocks noChangeAspect="1"/>
          </p:cNvPicPr>
          <p:nvPr/>
        </p:nvPicPr>
        <p:blipFill>
          <a:blip r:embed="rId6"/>
          <a:stretch>
            <a:fillRect/>
          </a:stretch>
        </p:blipFill>
        <p:spPr>
          <a:xfrm>
            <a:off x="5620248" y="170345"/>
            <a:ext cx="3090328" cy="3785652"/>
          </a:xfrm>
          <a:prstGeom prst="rect">
            <a:avLst/>
          </a:prstGeom>
        </p:spPr>
      </p:pic>
      <p:pic>
        <p:nvPicPr>
          <p:cNvPr id="6" name="国台办发言人秀客家话：自家人讲自家话才最自在！ - 1.莲(Av380897166,P1)">
            <a:hlinkClick r:id="" action="ppaction://media"/>
            <a:extLst>
              <a:ext uri="{FF2B5EF4-FFF2-40B4-BE49-F238E27FC236}">
                <a16:creationId xmlns:a16="http://schemas.microsoft.com/office/drawing/2014/main" id="{238BF31E-6D26-A9D1-5E08-9B615775AAA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881776" y="214473"/>
            <a:ext cx="3657600" cy="6499225"/>
          </a:xfrm>
          <a:prstGeom prst="rect">
            <a:avLst/>
          </a:prstGeom>
        </p:spPr>
      </p:pic>
    </p:spTree>
    <p:extLst>
      <p:ext uri="{BB962C8B-B14F-4D97-AF65-F5344CB8AC3E}">
        <p14:creationId xmlns:p14="http://schemas.microsoft.com/office/powerpoint/2010/main" val="4060688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6"/>
                </p:tgtEl>
              </p:cMediaNode>
            </p:video>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860E767-E0EC-B583-9B57-B610FEF21490}"/>
              </a:ext>
            </a:extLst>
          </p:cNvPr>
          <p:cNvSpPr/>
          <p:nvPr/>
        </p:nvSpPr>
        <p:spPr>
          <a:xfrm>
            <a:off x="101493" y="166262"/>
            <a:ext cx="7220246"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altLang="zh-CN" sz="5400" b="1" cap="none" spc="0" dirty="0">
                <a:ln/>
                <a:solidFill>
                  <a:schemeClr val="accent3"/>
                </a:solidFill>
                <a:effectLst/>
              </a:rPr>
              <a:t> Gan dialect </a:t>
            </a:r>
            <a:r>
              <a:rPr lang="zh-CN" altLang="en-US" sz="5400" b="1" cap="none" spc="0" dirty="0">
                <a:ln/>
                <a:solidFill>
                  <a:schemeClr val="accent3"/>
                </a:solidFill>
                <a:effectLst/>
              </a:rPr>
              <a:t>（赣方言）</a:t>
            </a:r>
          </a:p>
        </p:txBody>
      </p:sp>
      <p:sp>
        <p:nvSpPr>
          <p:cNvPr id="3" name="文本框 2">
            <a:extLst>
              <a:ext uri="{FF2B5EF4-FFF2-40B4-BE49-F238E27FC236}">
                <a16:creationId xmlns:a16="http://schemas.microsoft.com/office/drawing/2014/main" id="{58AD9472-AC6E-D84E-1D26-183F6E71E047}"/>
              </a:ext>
            </a:extLst>
          </p:cNvPr>
          <p:cNvSpPr txBox="1"/>
          <p:nvPr/>
        </p:nvSpPr>
        <p:spPr>
          <a:xfrm>
            <a:off x="520861" y="1261640"/>
            <a:ext cx="6800878" cy="2677656"/>
          </a:xfrm>
          <a:prstGeom prst="rect">
            <a:avLst/>
          </a:prstGeom>
          <a:noFill/>
        </p:spPr>
        <p:txBody>
          <a:bodyPr wrap="square" rtlCol="0">
            <a:spAutoFit/>
          </a:bodyPr>
          <a:lstStyle/>
          <a:p>
            <a:pPr algn="just"/>
            <a:r>
              <a:rPr lang="en-US" altLang="zh-CN" sz="2400" dirty="0">
                <a:solidFill>
                  <a:schemeClr val="tx1">
                    <a:lumMod val="75000"/>
                    <a:lumOff val="25000"/>
                  </a:schemeClr>
                </a:solidFill>
                <a:latin typeface="微软雅黑" panose="020B0503020204020204" charset="-122"/>
                <a:ea typeface="微软雅黑" panose="020B0503020204020204" charset="-122"/>
              </a:rPr>
              <a:t>The majority of the Gan dialect is spoken in </a:t>
            </a:r>
            <a:r>
              <a:rPr lang="en-US" altLang="zh-CN" sz="2400" u="sng" dirty="0">
                <a:solidFill>
                  <a:schemeClr val="tx1">
                    <a:lumMod val="75000"/>
                    <a:lumOff val="25000"/>
                  </a:schemeClr>
                </a:solidFill>
                <a:latin typeface="微软雅黑" panose="020B0503020204020204" charset="-122"/>
                <a:ea typeface="微软雅黑" panose="020B0503020204020204" charset="-122"/>
              </a:rPr>
              <a:t>Jiangxi province</a:t>
            </a:r>
            <a:r>
              <a:rPr lang="en-US" altLang="zh-CN" sz="2400" dirty="0">
                <a:solidFill>
                  <a:schemeClr val="tx1">
                    <a:lumMod val="75000"/>
                    <a:lumOff val="25000"/>
                  </a:schemeClr>
                </a:solidFill>
                <a:latin typeface="微软雅黑" panose="020B0503020204020204" charset="-122"/>
                <a:ea typeface="微软雅黑" panose="020B0503020204020204" charset="-122"/>
              </a:rPr>
              <a:t>, mainly in the middle and lower reaches of the Gan River, the Fei River basin and the Poyang Lake basin, as well as in the surrounding areas, eastern Hunan and northwestern Fujian, southwestern Anhui, southeastern Hubei and southwestern Hunan.</a:t>
            </a:r>
            <a:endParaRPr lang="zh-CN" altLang="en-US" sz="2400" dirty="0">
              <a:solidFill>
                <a:schemeClr val="tx1">
                  <a:lumMod val="75000"/>
                  <a:lumOff val="25000"/>
                </a:schemeClr>
              </a:solidFill>
              <a:latin typeface="微软雅黑" panose="020B0503020204020204" charset="-122"/>
              <a:ea typeface="微软雅黑" panose="020B0503020204020204" charset="-122"/>
            </a:endParaRPr>
          </a:p>
        </p:txBody>
      </p:sp>
      <p:pic>
        <p:nvPicPr>
          <p:cNvPr id="4" name="图片 3">
            <a:extLst>
              <a:ext uri="{FF2B5EF4-FFF2-40B4-BE49-F238E27FC236}">
                <a16:creationId xmlns:a16="http://schemas.microsoft.com/office/drawing/2014/main" id="{43D4E283-442D-08CC-8D6A-02F3EF938F30}"/>
              </a:ext>
            </a:extLst>
          </p:cNvPr>
          <p:cNvPicPr>
            <a:picLocks noChangeAspect="1"/>
          </p:cNvPicPr>
          <p:nvPr/>
        </p:nvPicPr>
        <p:blipFill>
          <a:blip r:embed="rId5"/>
          <a:stretch>
            <a:fillRect/>
          </a:stretch>
        </p:blipFill>
        <p:spPr>
          <a:xfrm>
            <a:off x="9165380" y="0"/>
            <a:ext cx="2925127" cy="1928756"/>
          </a:xfrm>
          <a:prstGeom prst="rect">
            <a:avLst/>
          </a:prstGeom>
        </p:spPr>
      </p:pic>
      <p:pic>
        <p:nvPicPr>
          <p:cNvPr id="5" name="图片 4">
            <a:extLst>
              <a:ext uri="{FF2B5EF4-FFF2-40B4-BE49-F238E27FC236}">
                <a16:creationId xmlns:a16="http://schemas.microsoft.com/office/drawing/2014/main" id="{DD58FFF2-BD4A-D709-1799-05A003AFAFA9}"/>
              </a:ext>
            </a:extLst>
          </p:cNvPr>
          <p:cNvPicPr>
            <a:picLocks noChangeAspect="1"/>
          </p:cNvPicPr>
          <p:nvPr/>
        </p:nvPicPr>
        <p:blipFill>
          <a:blip r:embed="rId6"/>
          <a:stretch>
            <a:fillRect/>
          </a:stretch>
        </p:blipFill>
        <p:spPr>
          <a:xfrm>
            <a:off x="0" y="3904275"/>
            <a:ext cx="4658872" cy="2953725"/>
          </a:xfrm>
          <a:prstGeom prst="rect">
            <a:avLst/>
          </a:prstGeom>
        </p:spPr>
      </p:pic>
      <p:pic>
        <p:nvPicPr>
          <p:cNvPr id="6" name="1.1(Av2182196,P1)">
            <a:hlinkClick r:id="" action="ppaction://media"/>
            <a:extLst>
              <a:ext uri="{FF2B5EF4-FFF2-40B4-BE49-F238E27FC236}">
                <a16:creationId xmlns:a16="http://schemas.microsoft.com/office/drawing/2014/main" id="{C2B7DE6C-CA5B-FACB-C800-9D2BEAD0003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657834" y="643940"/>
            <a:ext cx="9689357" cy="5570119"/>
          </a:xfrm>
          <a:prstGeom prst="rect">
            <a:avLst/>
          </a:prstGeom>
        </p:spPr>
      </p:pic>
    </p:spTree>
    <p:extLst>
      <p:ext uri="{BB962C8B-B14F-4D97-AF65-F5344CB8AC3E}">
        <p14:creationId xmlns:p14="http://schemas.microsoft.com/office/powerpoint/2010/main" val="4187250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6"/>
                </p:tgtEl>
              </p:cMediaNode>
            </p:video>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97D11FD1-9955-BC9C-C32B-29028575C070}"/>
              </a:ext>
            </a:extLst>
          </p:cNvPr>
          <p:cNvSpPr/>
          <p:nvPr/>
        </p:nvSpPr>
        <p:spPr>
          <a:xfrm>
            <a:off x="233290" y="0"/>
            <a:ext cx="6192722"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altLang="zh-CN" sz="5400" b="1" cap="none" spc="0" dirty="0">
                <a:ln/>
                <a:solidFill>
                  <a:schemeClr val="accent3"/>
                </a:solidFill>
                <a:effectLst/>
              </a:rPr>
              <a:t>Hui dialect </a:t>
            </a:r>
            <a:r>
              <a:rPr lang="zh-CN" altLang="en-US" sz="5400" b="1" cap="none" spc="0" dirty="0">
                <a:ln/>
                <a:solidFill>
                  <a:schemeClr val="accent3"/>
                </a:solidFill>
                <a:effectLst/>
              </a:rPr>
              <a:t>（徽语）</a:t>
            </a:r>
          </a:p>
        </p:txBody>
      </p:sp>
      <p:sp>
        <p:nvSpPr>
          <p:cNvPr id="3" name="文本框 2">
            <a:extLst>
              <a:ext uri="{FF2B5EF4-FFF2-40B4-BE49-F238E27FC236}">
                <a16:creationId xmlns:a16="http://schemas.microsoft.com/office/drawing/2014/main" id="{E718B23E-5BA6-4332-88E7-4C7FE2AF7D1F}"/>
              </a:ext>
            </a:extLst>
          </p:cNvPr>
          <p:cNvSpPr txBox="1"/>
          <p:nvPr/>
        </p:nvSpPr>
        <p:spPr>
          <a:xfrm>
            <a:off x="474562" y="1169043"/>
            <a:ext cx="5951450" cy="2677656"/>
          </a:xfrm>
          <a:prstGeom prst="rect">
            <a:avLst/>
          </a:prstGeom>
          <a:noFill/>
        </p:spPr>
        <p:txBody>
          <a:bodyPr wrap="square" rtlCol="0">
            <a:spAutoFit/>
          </a:bodyPr>
          <a:lstStyle/>
          <a:p>
            <a:pPr algn="just"/>
            <a:r>
              <a:rPr lang="en-US" altLang="zh-CN" sz="2400" dirty="0">
                <a:solidFill>
                  <a:schemeClr val="tx1">
                    <a:lumMod val="75000"/>
                    <a:lumOff val="25000"/>
                  </a:schemeClr>
                </a:solidFill>
                <a:latin typeface="微软雅黑" panose="020B0503020204020204" charset="-122"/>
                <a:ea typeface="微软雅黑" panose="020B0503020204020204" charset="-122"/>
              </a:rPr>
              <a:t>The Huizhou language, also known as the </a:t>
            </a:r>
            <a:r>
              <a:rPr lang="en-US" altLang="zh-CN" sz="2400" dirty="0">
                <a:solidFill>
                  <a:schemeClr val="tx1">
                    <a:lumMod val="75000"/>
                    <a:lumOff val="25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rPr>
              <a:t>Wu language </a:t>
            </a:r>
            <a:r>
              <a:rPr lang="en-US" altLang="zh-CN" sz="2400" dirty="0">
                <a:solidFill>
                  <a:schemeClr val="tx1">
                    <a:lumMod val="75000"/>
                    <a:lumOff val="25000"/>
                  </a:schemeClr>
                </a:solidFill>
                <a:latin typeface="微软雅黑" panose="020B0503020204020204" charset="-122"/>
                <a:ea typeface="微软雅黑" panose="020B0503020204020204" charset="-122"/>
              </a:rPr>
              <a:t>Huizhou Yan piece, was once considered a Wu dialect for a considerable period of time. And the Huizhou language is mainly found in the upper reaches of the Qiantang River.</a:t>
            </a:r>
            <a:endParaRPr lang="zh-CN" altLang="en-US" sz="2400" dirty="0">
              <a:solidFill>
                <a:schemeClr val="tx1">
                  <a:lumMod val="75000"/>
                  <a:lumOff val="25000"/>
                </a:schemeClr>
              </a:solidFill>
              <a:latin typeface="微软雅黑" panose="020B0503020204020204" charset="-122"/>
              <a:ea typeface="微软雅黑" panose="020B0503020204020204" charset="-122"/>
            </a:endParaRPr>
          </a:p>
        </p:txBody>
      </p:sp>
      <p:sp>
        <p:nvSpPr>
          <p:cNvPr id="4" name="文本框 3">
            <a:extLst>
              <a:ext uri="{FF2B5EF4-FFF2-40B4-BE49-F238E27FC236}">
                <a16:creationId xmlns:a16="http://schemas.microsoft.com/office/drawing/2014/main" id="{CC685C36-3AD5-A331-AB59-9A5AD7D6B06A}"/>
              </a:ext>
            </a:extLst>
          </p:cNvPr>
          <p:cNvSpPr txBox="1"/>
          <p:nvPr/>
        </p:nvSpPr>
        <p:spPr>
          <a:xfrm>
            <a:off x="474562" y="3993266"/>
            <a:ext cx="5951450" cy="1938992"/>
          </a:xfrm>
          <a:prstGeom prst="rect">
            <a:avLst/>
          </a:prstGeom>
          <a:noFill/>
        </p:spPr>
        <p:txBody>
          <a:bodyPr wrap="square" rtlCol="0">
            <a:spAutoFit/>
          </a:bodyPr>
          <a:lstStyle/>
          <a:p>
            <a:pPr algn="just"/>
            <a:r>
              <a:rPr lang="en-US" altLang="zh-CN" sz="2400" dirty="0">
                <a:solidFill>
                  <a:schemeClr val="tx1">
                    <a:lumMod val="75000"/>
                    <a:lumOff val="25000"/>
                  </a:schemeClr>
                </a:solidFill>
                <a:latin typeface="微软雅黑" panose="020B0503020204020204" charset="-122"/>
                <a:ea typeface="微软雅黑" panose="020B0503020204020204" charset="-122"/>
              </a:rPr>
              <a:t>The Huizhou dialect is quite distinctive and is a group of vernacular languages that differ greatly from Mandarin.</a:t>
            </a:r>
            <a:r>
              <a:rPr lang="zh-CN" altLang="en-US" sz="2400" dirty="0">
                <a:solidFill>
                  <a:schemeClr val="tx1">
                    <a:lumMod val="75000"/>
                    <a:lumOff val="25000"/>
                  </a:schemeClr>
                </a:solidFill>
                <a:latin typeface="微软雅黑" panose="020B0503020204020204" charset="-122"/>
                <a:ea typeface="微软雅黑" panose="020B0503020204020204" charset="-122"/>
              </a:rPr>
              <a:t> </a:t>
            </a:r>
            <a:r>
              <a:rPr lang="en-US" altLang="zh-CN" sz="2400" dirty="0">
                <a:solidFill>
                  <a:schemeClr val="tx1">
                    <a:lumMod val="75000"/>
                    <a:lumOff val="25000"/>
                  </a:schemeClr>
                </a:solidFill>
                <a:latin typeface="微软雅黑" panose="020B0503020204020204" charset="-122"/>
                <a:ea typeface="微软雅黑" panose="020B0503020204020204" charset="-122"/>
              </a:rPr>
              <a:t>And the dialects within each dialect area are in turn different from each other.</a:t>
            </a:r>
            <a:endParaRPr lang="zh-CN" altLang="en-US" sz="2400" dirty="0">
              <a:solidFill>
                <a:schemeClr val="tx1">
                  <a:lumMod val="75000"/>
                  <a:lumOff val="25000"/>
                </a:schemeClr>
              </a:solidFill>
              <a:latin typeface="微软雅黑" panose="020B0503020204020204" charset="-122"/>
              <a:ea typeface="微软雅黑" panose="020B0503020204020204" charset="-122"/>
            </a:endParaRPr>
          </a:p>
        </p:txBody>
      </p:sp>
      <p:pic>
        <p:nvPicPr>
          <p:cNvPr id="5" name="图片 4">
            <a:extLst>
              <a:ext uri="{FF2B5EF4-FFF2-40B4-BE49-F238E27FC236}">
                <a16:creationId xmlns:a16="http://schemas.microsoft.com/office/drawing/2014/main" id="{9832E451-A3EC-CD8F-BA2A-9A9AB2595229}"/>
              </a:ext>
            </a:extLst>
          </p:cNvPr>
          <p:cNvPicPr>
            <a:picLocks noChangeAspect="1"/>
          </p:cNvPicPr>
          <p:nvPr/>
        </p:nvPicPr>
        <p:blipFill>
          <a:blip r:embed="rId5"/>
          <a:stretch>
            <a:fillRect/>
          </a:stretch>
        </p:blipFill>
        <p:spPr>
          <a:xfrm>
            <a:off x="6530185" y="320163"/>
            <a:ext cx="5527224" cy="4895788"/>
          </a:xfrm>
          <a:prstGeom prst="rect">
            <a:avLst/>
          </a:prstGeom>
        </p:spPr>
      </p:pic>
      <p:pic>
        <p:nvPicPr>
          <p:cNvPr id="6" name="徽语诵读《春思》#徽语# - 1.徽语诵读《春思》#徽语#(Av523310445,P1)">
            <a:hlinkClick r:id="" action="ppaction://media"/>
            <a:extLst>
              <a:ext uri="{FF2B5EF4-FFF2-40B4-BE49-F238E27FC236}">
                <a16:creationId xmlns:a16="http://schemas.microsoft.com/office/drawing/2014/main" id="{ECFD4ACF-C8B1-C7A1-1E3E-71967A6583C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62030" y="923330"/>
            <a:ext cx="8531767" cy="5332933"/>
          </a:xfrm>
          <a:prstGeom prst="rect">
            <a:avLst/>
          </a:prstGeom>
        </p:spPr>
      </p:pic>
    </p:spTree>
    <p:extLst>
      <p:ext uri="{BB962C8B-B14F-4D97-AF65-F5344CB8AC3E}">
        <p14:creationId xmlns:p14="http://schemas.microsoft.com/office/powerpoint/2010/main" val="5942597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6"/>
                </p:tgtEl>
              </p:cMediaNode>
            </p:video>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0E2BD2C-C920-6F07-0289-7333016705CA}"/>
              </a:ext>
            </a:extLst>
          </p:cNvPr>
          <p:cNvSpPr/>
          <p:nvPr/>
        </p:nvSpPr>
        <p:spPr>
          <a:xfrm>
            <a:off x="568980" y="154687"/>
            <a:ext cx="5984332"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altLang="zh-CN" sz="5400" b="1" cap="none" spc="0" dirty="0" err="1">
                <a:ln/>
                <a:solidFill>
                  <a:schemeClr val="accent3"/>
                </a:solidFill>
                <a:effectLst/>
              </a:rPr>
              <a:t>Jin</a:t>
            </a:r>
            <a:r>
              <a:rPr lang="en-US" altLang="zh-CN" sz="5400" b="1" cap="none" spc="0" dirty="0">
                <a:ln/>
                <a:solidFill>
                  <a:schemeClr val="accent3"/>
                </a:solidFill>
                <a:effectLst/>
              </a:rPr>
              <a:t> dialect </a:t>
            </a:r>
            <a:r>
              <a:rPr lang="zh-CN" altLang="en-US" sz="5400" b="1" cap="none" spc="0" dirty="0">
                <a:ln/>
                <a:solidFill>
                  <a:schemeClr val="accent3"/>
                </a:solidFill>
                <a:effectLst/>
              </a:rPr>
              <a:t>（晋语）</a:t>
            </a:r>
          </a:p>
        </p:txBody>
      </p:sp>
      <p:sp>
        <p:nvSpPr>
          <p:cNvPr id="3" name="文本框 2">
            <a:extLst>
              <a:ext uri="{FF2B5EF4-FFF2-40B4-BE49-F238E27FC236}">
                <a16:creationId xmlns:a16="http://schemas.microsoft.com/office/drawing/2014/main" id="{14FE3CD7-639E-210A-D921-17B6CDEAA256}"/>
              </a:ext>
            </a:extLst>
          </p:cNvPr>
          <p:cNvSpPr txBox="1"/>
          <p:nvPr/>
        </p:nvSpPr>
        <p:spPr>
          <a:xfrm>
            <a:off x="4052959" y="5593581"/>
            <a:ext cx="5440101" cy="1200329"/>
          </a:xfrm>
          <a:prstGeom prst="rect">
            <a:avLst/>
          </a:prstGeom>
          <a:noFill/>
        </p:spPr>
        <p:txBody>
          <a:bodyPr wrap="square" rtlCol="0">
            <a:spAutoFit/>
          </a:bodyPr>
          <a:lstStyle/>
          <a:p>
            <a:pPr algn="just"/>
            <a:r>
              <a:rPr lang="en-US" altLang="zh-CN" sz="2400" dirty="0">
                <a:solidFill>
                  <a:schemeClr val="tx1">
                    <a:lumMod val="75000"/>
                    <a:lumOff val="25000"/>
                  </a:schemeClr>
                </a:solidFill>
                <a:highlight>
                  <a:srgbClr val="C0C0C0"/>
                </a:highlight>
                <a:latin typeface="微软雅黑" panose="020B0503020204020204" charset="-122"/>
                <a:ea typeface="微软雅黑" panose="020B0503020204020204" charset="-122"/>
              </a:rPr>
              <a:t>The dialectologist Mr. Li Rong said, </a:t>
            </a:r>
            <a:r>
              <a:rPr lang="en-US" altLang="zh-CN" sz="2400" dirty="0">
                <a:solidFill>
                  <a:srgbClr val="0070C0"/>
                </a:solidFill>
                <a:highlight>
                  <a:srgbClr val="C0C0C0"/>
                </a:highlight>
                <a:latin typeface="微软雅黑" panose="020B0503020204020204" charset="-122"/>
                <a:ea typeface="微软雅黑" panose="020B0503020204020204" charset="-122"/>
              </a:rPr>
              <a:t>"The dialects of Shanxi are as rich as the coal of Shanxi."</a:t>
            </a:r>
            <a:endParaRPr lang="zh-CN" altLang="en-US" sz="2400" dirty="0">
              <a:solidFill>
                <a:srgbClr val="0070C0"/>
              </a:solidFill>
              <a:highlight>
                <a:srgbClr val="C0C0C0"/>
              </a:highlight>
              <a:latin typeface="微软雅黑" panose="020B0503020204020204" charset="-122"/>
              <a:ea typeface="微软雅黑" panose="020B0503020204020204" charset="-122"/>
            </a:endParaRPr>
          </a:p>
        </p:txBody>
      </p:sp>
      <p:sp>
        <p:nvSpPr>
          <p:cNvPr id="4" name="文本框 3">
            <a:extLst>
              <a:ext uri="{FF2B5EF4-FFF2-40B4-BE49-F238E27FC236}">
                <a16:creationId xmlns:a16="http://schemas.microsoft.com/office/drawing/2014/main" id="{EB6623C7-F857-A1FB-1DE0-16F0D3E163C8}"/>
              </a:ext>
            </a:extLst>
          </p:cNvPr>
          <p:cNvSpPr txBox="1"/>
          <p:nvPr/>
        </p:nvSpPr>
        <p:spPr>
          <a:xfrm>
            <a:off x="568980" y="5593581"/>
            <a:ext cx="4419709" cy="1077218"/>
          </a:xfrm>
          <a:prstGeom prst="rect">
            <a:avLst/>
          </a:prstGeom>
          <a:noFill/>
        </p:spPr>
        <p:txBody>
          <a:bodyPr wrap="square" rtlCol="0">
            <a:spAutoFit/>
          </a:bodyPr>
          <a:lstStyle/>
          <a:p>
            <a:r>
              <a:rPr lang="en-US" altLang="zh-CN" sz="3200" dirty="0">
                <a:solidFill>
                  <a:srgbClr val="FF0000"/>
                </a:solidFill>
                <a:latin typeface="微软雅黑" panose="020B0503020204020204" charset="-122"/>
                <a:ea typeface="微软雅黑" panose="020B0503020204020204" charset="-122"/>
              </a:rPr>
              <a:t>Sense of Tone</a:t>
            </a:r>
          </a:p>
          <a:p>
            <a:r>
              <a:rPr lang="en-US" altLang="zh-CN" sz="3200" dirty="0">
                <a:solidFill>
                  <a:srgbClr val="FF0000"/>
                </a:solidFill>
                <a:latin typeface="微软雅黑" panose="020B0503020204020204" charset="-122"/>
                <a:ea typeface="微软雅黑" panose="020B0503020204020204" charset="-122"/>
              </a:rPr>
              <a:t>Figurative</a:t>
            </a:r>
            <a:endParaRPr lang="zh-CN" altLang="en-US" sz="3200" dirty="0">
              <a:solidFill>
                <a:srgbClr val="FF0000"/>
              </a:solidFill>
              <a:latin typeface="微软雅黑" panose="020B0503020204020204" charset="-122"/>
              <a:ea typeface="微软雅黑" panose="020B0503020204020204" charset="-122"/>
            </a:endParaRPr>
          </a:p>
        </p:txBody>
      </p:sp>
      <p:sp>
        <p:nvSpPr>
          <p:cNvPr id="5" name="文本框 4">
            <a:extLst>
              <a:ext uri="{FF2B5EF4-FFF2-40B4-BE49-F238E27FC236}">
                <a16:creationId xmlns:a16="http://schemas.microsoft.com/office/drawing/2014/main" id="{06AED5FE-31EE-2D85-E644-EFCB797E143C}"/>
              </a:ext>
            </a:extLst>
          </p:cNvPr>
          <p:cNvSpPr txBox="1"/>
          <p:nvPr/>
        </p:nvSpPr>
        <p:spPr>
          <a:xfrm>
            <a:off x="439838" y="1264419"/>
            <a:ext cx="6713316" cy="4154984"/>
          </a:xfrm>
          <a:prstGeom prst="rect">
            <a:avLst/>
          </a:prstGeom>
          <a:noFill/>
        </p:spPr>
        <p:txBody>
          <a:bodyPr wrap="square" rtlCol="0">
            <a:spAutoFit/>
          </a:bodyPr>
          <a:lstStyle/>
          <a:p>
            <a:r>
              <a:rPr lang="en-US" altLang="zh-CN" sz="2400" dirty="0">
                <a:solidFill>
                  <a:schemeClr val="tx1">
                    <a:lumMod val="75000"/>
                    <a:lumOff val="25000"/>
                  </a:schemeClr>
                </a:solidFill>
                <a:latin typeface="微软雅黑" panose="020B0503020204020204" charset="-122"/>
                <a:ea typeface="微软雅黑" panose="020B0503020204020204" charset="-122"/>
              </a:rPr>
              <a:t>The main areas where the </a:t>
            </a:r>
            <a:r>
              <a:rPr lang="en-US" altLang="zh-CN" sz="2400" dirty="0" err="1">
                <a:solidFill>
                  <a:schemeClr val="tx1">
                    <a:lumMod val="75000"/>
                    <a:lumOff val="25000"/>
                  </a:schemeClr>
                </a:solidFill>
                <a:latin typeface="微软雅黑" panose="020B0503020204020204" charset="-122"/>
                <a:ea typeface="微软雅黑" panose="020B0503020204020204" charset="-122"/>
              </a:rPr>
              <a:t>Jin</a:t>
            </a:r>
            <a:r>
              <a:rPr lang="en-US" altLang="zh-CN" sz="2400" dirty="0">
                <a:solidFill>
                  <a:schemeClr val="tx1">
                    <a:lumMod val="75000"/>
                    <a:lumOff val="25000"/>
                  </a:schemeClr>
                </a:solidFill>
                <a:latin typeface="微软雅黑" panose="020B0503020204020204" charset="-122"/>
                <a:ea typeface="微软雅黑" panose="020B0503020204020204" charset="-122"/>
              </a:rPr>
              <a:t> language is spoken are Shanxi Province, central and western Inner Mongolia Autonomous Region, northern Shaanxi Province, most of Henan Province north of the Yellow River, and western Hebei Province.</a:t>
            </a:r>
          </a:p>
          <a:p>
            <a:r>
              <a:rPr lang="en-US" altLang="zh-CN" sz="2400" dirty="0">
                <a:solidFill>
                  <a:schemeClr val="tx1">
                    <a:lumMod val="75000"/>
                    <a:lumOff val="25000"/>
                  </a:schemeClr>
                </a:solidFill>
                <a:latin typeface="微软雅黑" panose="020B0503020204020204" charset="-122"/>
                <a:ea typeface="微软雅黑" panose="020B0503020204020204" charset="-122"/>
              </a:rPr>
              <a:t>The location of the </a:t>
            </a:r>
            <a:r>
              <a:rPr lang="en-US" altLang="zh-CN" sz="2400" dirty="0" err="1">
                <a:solidFill>
                  <a:schemeClr val="tx1">
                    <a:lumMod val="75000"/>
                    <a:lumOff val="25000"/>
                  </a:schemeClr>
                </a:solidFill>
                <a:latin typeface="微软雅黑" panose="020B0503020204020204" charset="-122"/>
                <a:ea typeface="微软雅黑" panose="020B0503020204020204" charset="-122"/>
              </a:rPr>
              <a:t>Jin</a:t>
            </a:r>
            <a:r>
              <a:rPr lang="en-US" altLang="zh-CN" sz="2400" dirty="0">
                <a:solidFill>
                  <a:schemeClr val="tx1">
                    <a:lumMod val="75000"/>
                    <a:lumOff val="25000"/>
                  </a:schemeClr>
                </a:solidFill>
                <a:latin typeface="微软雅黑" panose="020B0503020204020204" charset="-122"/>
                <a:ea typeface="微软雅黑" panose="020B0503020204020204" charset="-122"/>
              </a:rPr>
              <a:t> language on the Loess Plateau</a:t>
            </a:r>
            <a:r>
              <a:rPr lang="zh-CN" altLang="en-US" sz="2400" dirty="0">
                <a:solidFill>
                  <a:schemeClr val="tx1">
                    <a:lumMod val="75000"/>
                    <a:lumOff val="25000"/>
                  </a:schemeClr>
                </a:solidFill>
                <a:latin typeface="微软雅黑" panose="020B0503020204020204" charset="-122"/>
                <a:ea typeface="微软雅黑" panose="020B0503020204020204" charset="-122"/>
              </a:rPr>
              <a:t>（黄土高原）</a:t>
            </a:r>
            <a:r>
              <a:rPr lang="en-US" altLang="zh-CN" sz="2400" dirty="0">
                <a:solidFill>
                  <a:schemeClr val="tx1">
                    <a:lumMod val="75000"/>
                    <a:lumOff val="25000"/>
                  </a:schemeClr>
                </a:solidFill>
                <a:latin typeface="微软雅黑" panose="020B0503020204020204" charset="-122"/>
                <a:ea typeface="微软雅黑" panose="020B0503020204020204" charset="-122"/>
              </a:rPr>
              <a:t> and its relatively closed geographical environment are the reasons why the </a:t>
            </a:r>
            <a:r>
              <a:rPr lang="en-US" altLang="zh-CN" sz="2400" dirty="0" err="1">
                <a:solidFill>
                  <a:schemeClr val="tx1">
                    <a:lumMod val="75000"/>
                    <a:lumOff val="25000"/>
                  </a:schemeClr>
                </a:solidFill>
                <a:latin typeface="微软雅黑" panose="020B0503020204020204" charset="-122"/>
                <a:ea typeface="微软雅黑" panose="020B0503020204020204" charset="-122"/>
              </a:rPr>
              <a:t>Jin</a:t>
            </a:r>
            <a:r>
              <a:rPr lang="en-US" altLang="zh-CN" sz="2400" dirty="0">
                <a:solidFill>
                  <a:schemeClr val="tx1">
                    <a:lumMod val="75000"/>
                    <a:lumOff val="25000"/>
                  </a:schemeClr>
                </a:solidFill>
                <a:latin typeface="微软雅黑" panose="020B0503020204020204" charset="-122"/>
                <a:ea typeface="微软雅黑" panose="020B0503020204020204" charset="-122"/>
              </a:rPr>
              <a:t> language is more unique in the north.</a:t>
            </a:r>
            <a:endParaRPr lang="zh-CN" altLang="en-US" sz="2400" dirty="0">
              <a:solidFill>
                <a:schemeClr val="tx1">
                  <a:lumMod val="75000"/>
                  <a:lumOff val="25000"/>
                </a:schemeClr>
              </a:solidFill>
              <a:latin typeface="微软雅黑" panose="020B0503020204020204" charset="-122"/>
              <a:ea typeface="微软雅黑" panose="020B0503020204020204" charset="-122"/>
            </a:endParaRPr>
          </a:p>
        </p:txBody>
      </p:sp>
      <p:pic>
        <p:nvPicPr>
          <p:cNvPr id="6" name="图片 5">
            <a:extLst>
              <a:ext uri="{FF2B5EF4-FFF2-40B4-BE49-F238E27FC236}">
                <a16:creationId xmlns:a16="http://schemas.microsoft.com/office/drawing/2014/main" id="{237F8A13-227E-9426-C11D-05D80C328DF4}"/>
              </a:ext>
            </a:extLst>
          </p:cNvPr>
          <p:cNvPicPr>
            <a:picLocks noChangeAspect="1"/>
          </p:cNvPicPr>
          <p:nvPr/>
        </p:nvPicPr>
        <p:blipFill>
          <a:blip r:embed="rId3"/>
          <a:stretch>
            <a:fillRect/>
          </a:stretch>
        </p:blipFill>
        <p:spPr>
          <a:xfrm>
            <a:off x="7646051" y="336708"/>
            <a:ext cx="3454071" cy="4907659"/>
          </a:xfrm>
          <a:prstGeom prst="rect">
            <a:avLst/>
          </a:prstGeom>
        </p:spPr>
      </p:pic>
    </p:spTree>
    <p:extLst>
      <p:ext uri="{BB962C8B-B14F-4D97-AF65-F5344CB8AC3E}">
        <p14:creationId xmlns:p14="http://schemas.microsoft.com/office/powerpoint/2010/main" val="3249712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 calcmode="lin" valueType="num">
                                      <p:cBhvr>
                                        <p:cTn id="24" dur="1000" fill="hold"/>
                                        <p:tgtEl>
                                          <p:spTgt spid="6"/>
                                        </p:tgtEl>
                                        <p:attrNameLst>
                                          <p:attrName>style.rotation</p:attrName>
                                        </p:attrNameLst>
                                      </p:cBhvr>
                                      <p:tavLst>
                                        <p:tav tm="0">
                                          <p:val>
                                            <p:fltVal val="90"/>
                                          </p:val>
                                        </p:tav>
                                        <p:tav tm="100000">
                                          <p:val>
                                            <p:fltVal val="0"/>
                                          </p:val>
                                        </p:tav>
                                      </p:tavLst>
                                    </p:anim>
                                    <p:animEffect transition="in" filter="fade">
                                      <p:cBhvr>
                                        <p:cTn id="2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2D855100-2DF0-CF40-3171-B3620F4E1CD0}"/>
              </a:ext>
            </a:extLst>
          </p:cNvPr>
          <p:cNvSpPr/>
          <p:nvPr/>
        </p:nvSpPr>
        <p:spPr>
          <a:xfrm>
            <a:off x="104172" y="177837"/>
            <a:ext cx="5606023"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altLang="zh-CN" sz="5400" b="1" cap="none" spc="0" dirty="0">
                <a:ln/>
                <a:solidFill>
                  <a:schemeClr val="accent3"/>
                </a:solidFill>
                <a:effectLst/>
              </a:rPr>
              <a:t> </a:t>
            </a:r>
            <a:r>
              <a:rPr lang="en-US" altLang="zh-CN" sz="5400" b="1" cap="none" spc="0" dirty="0" err="1">
                <a:ln/>
                <a:solidFill>
                  <a:schemeClr val="accent3"/>
                </a:solidFill>
                <a:effectLst/>
              </a:rPr>
              <a:t>Pinghua</a:t>
            </a:r>
            <a:r>
              <a:rPr lang="en-US" altLang="zh-CN" sz="5400" b="1" cap="none" spc="0" dirty="0">
                <a:ln/>
                <a:solidFill>
                  <a:schemeClr val="accent3"/>
                </a:solidFill>
                <a:effectLst/>
              </a:rPr>
              <a:t> </a:t>
            </a:r>
            <a:r>
              <a:rPr lang="zh-CN" altLang="en-US" sz="5400" b="1" cap="none" spc="0" dirty="0">
                <a:ln/>
                <a:solidFill>
                  <a:schemeClr val="accent3"/>
                </a:solidFill>
                <a:effectLst/>
              </a:rPr>
              <a:t>（平话）</a:t>
            </a:r>
          </a:p>
        </p:txBody>
      </p:sp>
      <p:sp>
        <p:nvSpPr>
          <p:cNvPr id="4" name="文本框 3">
            <a:extLst>
              <a:ext uri="{FF2B5EF4-FFF2-40B4-BE49-F238E27FC236}">
                <a16:creationId xmlns:a16="http://schemas.microsoft.com/office/drawing/2014/main" id="{753D2A9A-9AFA-CCE1-2FF5-ABDF18F6CA43}"/>
              </a:ext>
            </a:extLst>
          </p:cNvPr>
          <p:cNvSpPr txBox="1"/>
          <p:nvPr/>
        </p:nvSpPr>
        <p:spPr>
          <a:xfrm>
            <a:off x="250785" y="1319514"/>
            <a:ext cx="5845215" cy="1938992"/>
          </a:xfrm>
          <a:prstGeom prst="rect">
            <a:avLst/>
          </a:prstGeom>
          <a:noFill/>
        </p:spPr>
        <p:txBody>
          <a:bodyPr wrap="square" rtlCol="0">
            <a:spAutoFit/>
          </a:bodyPr>
          <a:lstStyle/>
          <a:p>
            <a:pPr algn="just"/>
            <a:r>
              <a:rPr lang="en-US" altLang="zh-CN" sz="2400" dirty="0" err="1">
                <a:solidFill>
                  <a:schemeClr val="tx1">
                    <a:lumMod val="75000"/>
                    <a:lumOff val="25000"/>
                  </a:schemeClr>
                </a:solidFill>
                <a:latin typeface="微软雅黑" panose="020B0503020204020204" charset="-122"/>
                <a:ea typeface="微软雅黑" panose="020B0503020204020204" charset="-122"/>
              </a:rPr>
              <a:t>Pinghua</a:t>
            </a:r>
            <a:r>
              <a:rPr lang="en-US" altLang="zh-CN" sz="2400" dirty="0">
                <a:solidFill>
                  <a:schemeClr val="tx1">
                    <a:lumMod val="75000"/>
                    <a:lumOff val="25000"/>
                  </a:schemeClr>
                </a:solidFill>
                <a:latin typeface="微软雅黑" panose="020B0503020204020204" charset="-122"/>
                <a:ea typeface="微软雅黑" panose="020B0503020204020204" charset="-122"/>
              </a:rPr>
              <a:t> is a dialect of Chinese spoken in the southwest. Some scholars or dialect books classify Ping dialect as Cantonese, while others consider it a separate dialect.</a:t>
            </a:r>
            <a:endParaRPr lang="zh-CN" altLang="en-US" sz="2400" dirty="0">
              <a:solidFill>
                <a:schemeClr val="tx1">
                  <a:lumMod val="75000"/>
                  <a:lumOff val="25000"/>
                </a:schemeClr>
              </a:solidFill>
              <a:latin typeface="微软雅黑" panose="020B0503020204020204" charset="-122"/>
              <a:ea typeface="微软雅黑" panose="020B0503020204020204" charset="-122"/>
            </a:endParaRPr>
          </a:p>
        </p:txBody>
      </p:sp>
      <p:pic>
        <p:nvPicPr>
          <p:cNvPr id="6" name="图片 5">
            <a:extLst>
              <a:ext uri="{FF2B5EF4-FFF2-40B4-BE49-F238E27FC236}">
                <a16:creationId xmlns:a16="http://schemas.microsoft.com/office/drawing/2014/main" id="{799DC597-9A07-E0A4-5056-5A9EB76920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7183" y="1319514"/>
            <a:ext cx="8884492" cy="5014973"/>
          </a:xfrm>
          <a:prstGeom prst="rect">
            <a:avLst/>
          </a:prstGeom>
        </p:spPr>
      </p:pic>
    </p:spTree>
    <p:extLst>
      <p:ext uri="{BB962C8B-B14F-4D97-AF65-F5344CB8AC3E}">
        <p14:creationId xmlns:p14="http://schemas.microsoft.com/office/powerpoint/2010/main" val="38498156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4753512" y="1316765"/>
            <a:ext cx="2592288" cy="1732915"/>
          </a:xfrm>
          <a:prstGeom prst="rect">
            <a:avLst/>
          </a:prstGeom>
        </p:spPr>
        <p:txBody>
          <a:bodyPr wrap="square">
            <a:spAutoFit/>
          </a:bodyPr>
          <a:lstStyle/>
          <a:p>
            <a:pPr fontAlgn="auto">
              <a:spcBef>
                <a:spcPts val="0"/>
              </a:spcBef>
              <a:spcAft>
                <a:spcPts val="0"/>
              </a:spcAft>
              <a:defRPr/>
            </a:pPr>
            <a:r>
              <a:rPr lang="en-US" altLang="zh-CN" sz="10665" spc="300" dirty="0">
                <a:solidFill>
                  <a:schemeClr val="tx1">
                    <a:lumMod val="65000"/>
                    <a:lumOff val="35000"/>
                  </a:schemeClr>
                </a:solidFill>
                <a:latin typeface="Agency FB" panose="020B0503020202020204" pitchFamily="34" charset="0"/>
                <a:cs typeface="+mn-ea"/>
                <a:sym typeface="+mn-lt"/>
              </a:rPr>
              <a:t>2019</a:t>
            </a:r>
            <a:endParaRPr lang="zh-CN" altLang="en-US" sz="10665" spc="300" dirty="0">
              <a:solidFill>
                <a:schemeClr val="tx1">
                  <a:lumMod val="65000"/>
                  <a:lumOff val="35000"/>
                </a:schemeClr>
              </a:solidFill>
              <a:latin typeface="Agency FB" panose="020B0503020202020204" pitchFamily="34" charset="0"/>
              <a:cs typeface="+mn-ea"/>
              <a:sym typeface="+mn-lt"/>
            </a:endParaRPr>
          </a:p>
        </p:txBody>
      </p:sp>
      <p:sp>
        <p:nvSpPr>
          <p:cNvPr id="9" name="TextBox 7"/>
          <p:cNvSpPr>
            <a:spLocks noChangeArrowheads="1"/>
          </p:cNvSpPr>
          <p:nvPr/>
        </p:nvSpPr>
        <p:spPr bwMode="auto">
          <a:xfrm>
            <a:off x="2447595" y="2797553"/>
            <a:ext cx="7584843" cy="9023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defRPr/>
            </a:pPr>
            <a:r>
              <a:rPr lang="zh-CN" altLang="en-US" sz="5865" dirty="0">
                <a:solidFill>
                  <a:schemeClr val="tx1">
                    <a:lumMod val="75000"/>
                    <a:lumOff val="25000"/>
                  </a:schemeClr>
                </a:solidFill>
                <a:latin typeface="微软雅黑" panose="020B0503020204020204" charset="-122"/>
                <a:ea typeface="微软雅黑" panose="020B0503020204020204" charset="-122"/>
                <a:cs typeface="+mn-ea"/>
                <a:sym typeface="+mn-lt"/>
              </a:rPr>
              <a:t>商务工作总结</a:t>
            </a:r>
            <a:r>
              <a:rPr lang="en-US" altLang="zh-CN" sz="5865" dirty="0">
                <a:solidFill>
                  <a:schemeClr val="tx1">
                    <a:lumMod val="75000"/>
                    <a:lumOff val="25000"/>
                  </a:schemeClr>
                </a:solidFill>
                <a:latin typeface="微软雅黑" panose="020B0503020204020204" charset="-122"/>
                <a:ea typeface="微软雅黑" panose="020B0503020204020204" charset="-122"/>
                <a:cs typeface="+mn-ea"/>
                <a:sym typeface="+mn-lt"/>
              </a:rPr>
              <a:t>PPT</a:t>
            </a:r>
            <a:r>
              <a:rPr lang="zh-CN" altLang="en-US" sz="5865" dirty="0">
                <a:solidFill>
                  <a:schemeClr val="tx1">
                    <a:lumMod val="75000"/>
                    <a:lumOff val="25000"/>
                  </a:schemeClr>
                </a:solidFill>
                <a:latin typeface="微软雅黑" panose="020B0503020204020204" charset="-122"/>
                <a:ea typeface="微软雅黑" panose="020B0503020204020204" charset="-122"/>
                <a:cs typeface="+mn-ea"/>
                <a:sym typeface="+mn-lt"/>
              </a:rPr>
              <a:t>模板</a:t>
            </a:r>
          </a:p>
        </p:txBody>
      </p:sp>
      <p:sp>
        <p:nvSpPr>
          <p:cNvPr id="10" name="TextBox 7"/>
          <p:cNvSpPr>
            <a:spLocks noChangeArrowheads="1"/>
          </p:cNvSpPr>
          <p:nvPr/>
        </p:nvSpPr>
        <p:spPr bwMode="auto">
          <a:xfrm>
            <a:off x="3026983" y="3675971"/>
            <a:ext cx="6045348" cy="3689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defRPr/>
            </a:pPr>
            <a:r>
              <a:rPr lang="zh-CN" altLang="en-US" sz="2400" dirty="0">
                <a:solidFill>
                  <a:schemeClr val="tx1">
                    <a:lumMod val="65000"/>
                    <a:lumOff val="35000"/>
                  </a:schemeClr>
                </a:solidFill>
                <a:latin typeface="微软雅黑" panose="020B0503020204020204" charset="-122"/>
                <a:ea typeface="微软雅黑" panose="020B0503020204020204" charset="-122"/>
                <a:cs typeface="+mn-ea"/>
                <a:sym typeface="+mn-lt"/>
              </a:rPr>
              <a:t>年终总结</a:t>
            </a:r>
            <a:r>
              <a:rPr lang="en-US" altLang="zh-CN" sz="2400" dirty="0">
                <a:solidFill>
                  <a:schemeClr val="tx1">
                    <a:lumMod val="65000"/>
                    <a:lumOff val="35000"/>
                  </a:schemeClr>
                </a:solidFill>
                <a:latin typeface="微软雅黑" panose="020B0503020204020204" charset="-122"/>
                <a:ea typeface="微软雅黑" panose="020B0503020204020204" charset="-122"/>
                <a:cs typeface="+mn-ea"/>
                <a:sym typeface="+mn-lt"/>
              </a:rPr>
              <a:t>  </a:t>
            </a:r>
            <a:r>
              <a:rPr lang="zh-CN" altLang="en-US" sz="2400" dirty="0">
                <a:solidFill>
                  <a:schemeClr val="tx1">
                    <a:lumMod val="65000"/>
                    <a:lumOff val="35000"/>
                  </a:schemeClr>
                </a:solidFill>
                <a:latin typeface="微软雅黑" panose="020B0503020204020204" charset="-122"/>
                <a:ea typeface="微软雅黑" panose="020B0503020204020204" charset="-122"/>
                <a:cs typeface="+mn-ea"/>
                <a:sym typeface="+mn-lt"/>
              </a:rPr>
              <a:t>新年计划</a:t>
            </a:r>
            <a:r>
              <a:rPr lang="en-US" altLang="zh-CN" sz="2400" dirty="0">
                <a:solidFill>
                  <a:schemeClr val="tx1">
                    <a:lumMod val="65000"/>
                    <a:lumOff val="35000"/>
                  </a:schemeClr>
                </a:solidFill>
                <a:latin typeface="微软雅黑" panose="020B0503020204020204" charset="-122"/>
                <a:ea typeface="微软雅黑" panose="020B0503020204020204" charset="-122"/>
                <a:cs typeface="+mn-ea"/>
                <a:sym typeface="+mn-lt"/>
              </a:rPr>
              <a:t>  </a:t>
            </a:r>
            <a:r>
              <a:rPr lang="zh-CN" altLang="en-US" sz="2400" dirty="0">
                <a:solidFill>
                  <a:schemeClr val="tx1">
                    <a:lumMod val="65000"/>
                    <a:lumOff val="35000"/>
                  </a:schemeClr>
                </a:solidFill>
                <a:latin typeface="微软雅黑" panose="020B0503020204020204" charset="-122"/>
                <a:ea typeface="微软雅黑" panose="020B0503020204020204" charset="-122"/>
                <a:cs typeface="+mn-ea"/>
                <a:sym typeface="+mn-lt"/>
              </a:rPr>
              <a:t>述职报告  工作汇报</a:t>
            </a:r>
          </a:p>
        </p:txBody>
      </p:sp>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966857"/>
          </a:xfrm>
          <a:prstGeom prst="rect">
            <a:avLst/>
          </a:prstGeom>
        </p:spPr>
      </p:pic>
      <p:sp>
        <p:nvSpPr>
          <p:cNvPr id="12" name="矩形 11"/>
          <p:cNvSpPr/>
          <p:nvPr>
            <p:custDataLst>
              <p:tags r:id="rId1"/>
            </p:custDataLst>
          </p:nvPr>
        </p:nvSpPr>
        <p:spPr>
          <a:xfrm>
            <a:off x="4559829" y="2468893"/>
            <a:ext cx="7296811" cy="2112235"/>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60768C"/>
              </a:solidFill>
            </a:endParaRPr>
          </a:p>
        </p:txBody>
      </p:sp>
      <p:cxnSp>
        <p:nvCxnSpPr>
          <p:cNvPr id="13" name="直接连接符 12"/>
          <p:cNvCxnSpPr>
            <a:stCxn id="12" idx="3"/>
            <a:endCxn id="18" idx="6"/>
          </p:cNvCxnSpPr>
          <p:nvPr/>
        </p:nvCxnSpPr>
        <p:spPr>
          <a:xfrm flipH="1">
            <a:off x="5981395" y="3525011"/>
            <a:ext cx="5875245" cy="18773"/>
          </a:xfrm>
          <a:prstGeom prst="line">
            <a:avLst/>
          </a:prstGeom>
          <a:ln w="28575">
            <a:solidFill>
              <a:srgbClr val="60768C"/>
            </a:solidFill>
          </a:ln>
        </p:spPr>
        <p:style>
          <a:lnRef idx="1">
            <a:schemeClr val="accent1"/>
          </a:lnRef>
          <a:fillRef idx="0">
            <a:schemeClr val="accent1"/>
          </a:fillRef>
          <a:effectRef idx="0">
            <a:schemeClr val="accent1"/>
          </a:effectRef>
          <a:fontRef idx="minor">
            <a:schemeClr val="tx1"/>
          </a:fontRef>
        </p:style>
      </p:cxnSp>
      <p:sp>
        <p:nvSpPr>
          <p:cNvPr id="14" name="椭圆 13"/>
          <p:cNvSpPr/>
          <p:nvPr/>
        </p:nvSpPr>
        <p:spPr>
          <a:xfrm>
            <a:off x="5384800" y="3351763"/>
            <a:ext cx="384043" cy="384043"/>
          </a:xfrm>
          <a:prstGeom prst="ellipse">
            <a:avLst/>
          </a:prstGeom>
          <a:solidFill>
            <a:srgbClr val="60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7" name="矩形 16"/>
          <p:cNvSpPr/>
          <p:nvPr/>
        </p:nvSpPr>
        <p:spPr>
          <a:xfrm>
            <a:off x="6096000" y="2724776"/>
            <a:ext cx="4301672" cy="829945"/>
          </a:xfrm>
          <a:prstGeom prst="rect">
            <a:avLst/>
          </a:prstGeom>
        </p:spPr>
        <p:txBody>
          <a:bodyPr wrap="square">
            <a:spAutoFit/>
          </a:bodyPr>
          <a:lstStyle/>
          <a:p>
            <a:pPr algn="ctr"/>
            <a:r>
              <a:rPr lang="en-US" altLang="zh-CN" sz="4800" b="1" spc="300" dirty="0">
                <a:solidFill>
                  <a:srgbClr val="60768C"/>
                </a:solidFill>
                <a:latin typeface="微软雅黑" panose="020B0503020204020204" charset="-122"/>
                <a:ea typeface="微软雅黑" panose="020B0503020204020204" charset="-122"/>
                <a:cs typeface="+mn-ea"/>
                <a:sym typeface="+mn-lt"/>
              </a:rPr>
              <a:t>Thanks</a:t>
            </a:r>
          </a:p>
        </p:txBody>
      </p:sp>
      <p:sp>
        <p:nvSpPr>
          <p:cNvPr id="18" name="椭圆 17"/>
          <p:cNvSpPr/>
          <p:nvPr/>
        </p:nvSpPr>
        <p:spPr>
          <a:xfrm>
            <a:off x="5174117" y="3140145"/>
            <a:ext cx="807277" cy="807277"/>
          </a:xfrm>
          <a:prstGeom prst="ellipse">
            <a:avLst/>
          </a:prstGeom>
          <a:noFill/>
          <a:ln>
            <a:solidFill>
              <a:srgbClr val="607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198001840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326.353805774278,&quot;width&quot;:11491.04041994750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529</Words>
  <Application>Microsoft Office PowerPoint</Application>
  <PresentationFormat>宽屏</PresentationFormat>
  <Paragraphs>37</Paragraphs>
  <Slides>9</Slides>
  <Notes>9</Notes>
  <HiddenSlides>0</HiddenSlides>
  <MMClips>4</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9</vt:i4>
      </vt:variant>
    </vt:vector>
  </HeadingPairs>
  <TitlesOfParts>
    <vt:vector size="16" baseType="lpstr">
      <vt:lpstr>等线</vt:lpstr>
      <vt:lpstr>微软雅黑</vt:lpstr>
      <vt:lpstr>Agency FB</vt:lpstr>
      <vt:lpstr>Arial</vt:lpstr>
      <vt:lpstr>Calibri</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XIN</dc:creator>
  <cp:lastModifiedBy>欣平 胡</cp:lastModifiedBy>
  <cp:revision>5</cp:revision>
  <dcterms:created xsi:type="dcterms:W3CDTF">2023-03-14T14:15:58Z</dcterms:created>
  <dcterms:modified xsi:type="dcterms:W3CDTF">2023-03-14T14:19:57Z</dcterms:modified>
</cp:coreProperties>
</file>