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3" r:id="rId7"/>
    <p:sldId id="277" r:id="rId8"/>
    <p:sldId id="279" r:id="rId9"/>
    <p:sldId id="280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2B9"/>
    <a:srgbClr val="FF644E"/>
    <a:srgbClr val="FED981"/>
    <a:srgbClr val="FA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906" y="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7DCA-1019-4268-A509-AF91E83E6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10BE-096A-4B95-9CAF-518D2F5380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10BE-096A-4B95-9CAF-518D2F538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101" y="177800"/>
            <a:ext cx="11836400" cy="6500813"/>
          </a:xfrm>
          <a:prstGeom prst="rect">
            <a:avLst/>
          </a:prstGeom>
          <a:noFill/>
          <a:ln w="381000">
            <a:solidFill>
              <a:srgbClr val="94D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31215" y="2435225"/>
            <a:ext cx="105295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ea typeface="阿里巴巴普惠体 B" panose="00020600040101010101" pitchFamily="18" charset="-122"/>
                <a:cs typeface="Times New Roman" panose="02020603050405020304" charset="0"/>
              </a:rPr>
              <a:t>Discovering the Enchanting Summer Palace: </a:t>
            </a:r>
            <a:endParaRPr lang="en-US" altLang="zh-CN" sz="44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ea typeface="阿里巴巴普惠体 B" panose="00020600040101010101" pitchFamily="18" charset="-122"/>
              <a:cs typeface="Times New Roman" panose="02020603050405020304" charset="0"/>
            </a:endParaRPr>
          </a:p>
          <a:p>
            <a:pPr algn="ctr"/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ea typeface="阿里巴巴普惠体 B" panose="00020600040101010101" pitchFamily="18" charset="-122"/>
                <a:cs typeface="Times New Roman" panose="02020603050405020304" charset="0"/>
              </a:rPr>
              <a:t>A Timeless Gem of Chinese Imperial Gardens</a:t>
            </a:r>
            <a:endParaRPr lang="en-US" altLang="zh-CN" sz="44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ea typeface="阿里巴巴普惠体 B" panose="00020600040101010101" pitchFamily="18" charset="-122"/>
              <a:cs typeface="Times New Roman" panose="02020603050405020304" charset="0"/>
            </a:endParaRPr>
          </a:p>
          <a:p>
            <a:pPr algn="ctr"/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ea typeface="阿里巴巴普惠体 B" panose="00020600040101010101" pitchFamily="18" charset="-122"/>
              <a:cs typeface="Times New Roman" panose="02020603050405020304" charset="0"/>
            </a:endParaRPr>
          </a:p>
          <a:p>
            <a:pPr algn="ctr"/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ea typeface="阿里巴巴普惠体 B" panose="00020600040101010101" pitchFamily="18" charset="-122"/>
                <a:cs typeface="Times New Roman" panose="02020603050405020304" charset="0"/>
              </a:rPr>
              <a:t>Li Mei    Feb.28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ea typeface="阿里巴巴普惠体 B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5" name="等腰三角形 14"/>
          <p:cNvSpPr/>
          <p:nvPr/>
        </p:nvSpPr>
        <p:spPr>
          <a:xfrm rot="3592439">
            <a:off x="746988" y="613897"/>
            <a:ext cx="913384" cy="787400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774327">
            <a:off x="1062156" y="4074280"/>
            <a:ext cx="919988" cy="793093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060062">
            <a:off x="10725934" y="1587357"/>
            <a:ext cx="1221232" cy="1052786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9749097">
            <a:off x="4354211" y="5078950"/>
            <a:ext cx="1125075" cy="969892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173696">
            <a:off x="10903337" y="5452469"/>
            <a:ext cx="1125075" cy="969892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2840139">
            <a:off x="7311460" y="322464"/>
            <a:ext cx="1409700" cy="1215259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840139">
            <a:off x="3742762" y="627265"/>
            <a:ext cx="1409700" cy="1215259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840139">
            <a:off x="9033996" y="4754539"/>
            <a:ext cx="598151" cy="515648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颐和园全景"/>
          <p:cNvPicPr>
            <a:picLocks noChangeAspect="1"/>
          </p:cNvPicPr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>
            <a:off x="0" y="3577590"/>
            <a:ext cx="5059045" cy="3280410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 flipH="1">
            <a:off x="8763000" y="3429000"/>
            <a:ext cx="3429000" cy="3429000"/>
          </a:xfrm>
          <a:prstGeom prst="rt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3416300" cy="3416300"/>
          </a:xfrm>
          <a:prstGeom prst="rt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86075" y="398780"/>
            <a:ext cx="8201025" cy="480758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Times New Roman" panose="02020603050405020304"/>
                <a:ea typeface="Times New Roman" panose="02020603050405020304"/>
              </a:rPr>
              <a:t>The Development of its name</a:t>
            </a:r>
            <a:endParaRPr lang="en-US" altLang="zh-CN" sz="3200" b="1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 panose="02020603050405020304"/>
                <a:ea typeface="Times New Roman" panose="02020603050405020304"/>
              </a:rPr>
              <a:t>Qingyiyuan</a:t>
            </a:r>
            <a:r>
              <a:rPr lang="zh-CN" altLang="en-US" sz="2400">
                <a:latin typeface="Times New Roman" panose="02020603050405020304"/>
                <a:ea typeface="Times New Roman" panose="02020603050405020304"/>
              </a:rPr>
              <a:t>清漪园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 -- </a:t>
            </a:r>
            <a:r>
              <a:rPr lang="en-US" altLang="zh-CN" sz="2400" i="1">
                <a:latin typeface="Times New Roman" panose="02020603050405020304"/>
                <a:ea typeface="Times New Roman" panose="02020603050405020304"/>
              </a:rPr>
              <a:t>the Book of Songs 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en-US" sz="24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河水清且涟猗</a:t>
            </a:r>
            <a:r>
              <a:rPr lang="en-US" altLang="zh-CN" sz="24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”</a:t>
            </a:r>
            <a:endParaRPr lang="zh-CN" altLang="en-US" sz="24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Qing --&gt; clear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Yi --&gt; the ripples on the water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</a:rPr>
              <a:t>Describe the clear waters of Kunming Lake and convey aspirations for a peaceful and prosperous era</a:t>
            </a: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82895" y="3756660"/>
            <a:ext cx="485457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Yiheyuan</a:t>
            </a:r>
            <a:r>
              <a:rPr lang="zh-CN" altLang="en-US" sz="2400">
                <a:latin typeface="Times New Roman" panose="02020603050405020304"/>
                <a:ea typeface="宋体" panose="02010600030101010101" pitchFamily="2" charset="-122"/>
                <a:sym typeface="+mn-ea"/>
              </a:rPr>
              <a:t>颐和园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 --&gt; nourishing harmony and tranquility</a:t>
            </a:r>
            <a:r>
              <a:rPr lang="zh-CN" altLang="en-US" sz="2400">
                <a:latin typeface="Times New Roman" panose="02020603050405020304"/>
                <a:ea typeface="Times New Roman" panose="02020603050405020304"/>
                <a:sym typeface="+mn-ea"/>
              </a:rPr>
              <a:t>颐养冲和</a:t>
            </a:r>
            <a:endParaRPr lang="zh-CN" altLang="en-US" sz="240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The Summer Palace 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-- English name </a:t>
            </a:r>
            <a:endParaRPr lang="en-US" altLang="zh-CN" sz="2400" b="1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Its function as a summer retreat for royalty</a:t>
            </a:r>
            <a:endParaRPr lang="en-US" altLang="zh-CN" sz="24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/>
        </p:nvSpPr>
        <p:spPr>
          <a:xfrm flipH="1">
            <a:off x="8763000" y="3429000"/>
            <a:ext cx="3429000" cy="3429000"/>
          </a:xfrm>
          <a:prstGeom prst="rt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7" name="直角三角形 16"/>
          <p:cNvSpPr/>
          <p:nvPr/>
        </p:nvSpPr>
        <p:spPr>
          <a:xfrm flipV="1">
            <a:off x="0" y="0"/>
            <a:ext cx="3416300" cy="3416300"/>
          </a:xfrm>
          <a:prstGeom prst="rt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33375" y="1195705"/>
            <a:ext cx="660654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The Museum of Imperial Gardens</a:t>
            </a:r>
            <a:endParaRPr lang="en-US" altLang="zh-CN" sz="32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56080" y="3402330"/>
            <a:ext cx="2220595" cy="21659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508885" y="2202815"/>
            <a:ext cx="2181225" cy="2218690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95020" y="2266315"/>
            <a:ext cx="2282190" cy="210312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5020" y="2733675"/>
            <a:ext cx="3081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Confucianism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7210" y="3137535"/>
            <a:ext cx="235648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Buddhism</a:t>
            </a:r>
            <a:endParaRPr lang="en-US" altLang="zh-CN" sz="28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0595" y="4491673"/>
            <a:ext cx="5080000" cy="52197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Taoism</a:t>
            </a:r>
            <a:endParaRPr lang="en-US" altLang="zh-CN" sz="28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</p:txBody>
      </p:sp>
      <p:pic>
        <p:nvPicPr>
          <p:cNvPr id="14" name="图片 13" descr="儒家文化"/>
          <p:cNvPicPr>
            <a:picLocks noChangeAspect="1"/>
          </p:cNvPicPr>
          <p:nvPr/>
        </p:nvPicPr>
        <p:blipFill>
          <a:blip r:embed="rId1"/>
          <a:srcRect r="50204"/>
          <a:stretch>
            <a:fillRect/>
          </a:stretch>
        </p:blipFill>
        <p:spPr>
          <a:xfrm>
            <a:off x="6605270" y="799465"/>
            <a:ext cx="1645920" cy="2860040"/>
          </a:xfrm>
          <a:prstGeom prst="rect">
            <a:avLst/>
          </a:prstGeom>
        </p:spPr>
      </p:pic>
      <p:pic>
        <p:nvPicPr>
          <p:cNvPr id="15" name="图片 14" descr="佛教文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190" y="799465"/>
            <a:ext cx="3427095" cy="2860040"/>
          </a:xfrm>
          <a:prstGeom prst="rect">
            <a:avLst/>
          </a:prstGeom>
        </p:spPr>
      </p:pic>
      <p:pic>
        <p:nvPicPr>
          <p:cNvPr id="16" name="图片 15" descr="道家文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15" y="3661410"/>
            <a:ext cx="4517390" cy="263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中轴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8310" y="635"/>
            <a:ext cx="5699125" cy="3659505"/>
          </a:xfrm>
          <a:prstGeom prst="rect">
            <a:avLst/>
          </a:prstGeom>
        </p:spPr>
      </p:pic>
      <p:pic>
        <p:nvPicPr>
          <p:cNvPr id="14" name="图片 13" descr="德和园"/>
          <p:cNvPicPr>
            <a:picLocks noChangeAspect="1"/>
          </p:cNvPicPr>
          <p:nvPr/>
        </p:nvPicPr>
        <p:blipFill>
          <a:blip r:embed="rId2"/>
          <a:srcRect b="4237"/>
          <a:stretch>
            <a:fillRect/>
          </a:stretch>
        </p:blipFill>
        <p:spPr>
          <a:xfrm>
            <a:off x="8487410" y="635"/>
            <a:ext cx="5727065" cy="3660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3041650" cy="366014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Times New Roman" panose="02020603050405020304"/>
                <a:ea typeface="Times New Roman" panose="02020603050405020304"/>
                <a:sym typeface="+mn-ea"/>
              </a:rPr>
              <a:t>Confucianism</a:t>
            </a:r>
            <a:endParaRPr lang="zh-CN" altLang="en-US" sz="36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图片 14" descr="仁寿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270" y="3660140"/>
            <a:ext cx="6592570" cy="43795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41650" y="3659505"/>
            <a:ext cx="3053715" cy="319849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6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zh-CN" alt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6095365" y="0"/>
            <a:ext cx="3041015" cy="365950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36380" y="3660140"/>
            <a:ext cx="3041015" cy="319786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Dehe Garden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德和园</a:t>
            </a:r>
            <a:endParaRPr lang="zh-CN" altLang="en-US" sz="2200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De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德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--&gt;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virtue: a core concept in Confucianism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The pursuit of moral cultivation and social harmony.</a:t>
            </a:r>
            <a:endParaRPr lang="en-US" altLang="zh-CN" sz="2200" spc="6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Aharoni" panose="02010803020104030203" pitchFamily="2" charset="-79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0380" y="3923665"/>
            <a:ext cx="3054985" cy="44958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Order &amp; Hierarchy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守序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Layout: Longevity Hill lies at the heart, with the buildings on the front hill symmetrically distributed along the central axis. 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9815" y="234315"/>
            <a:ext cx="3027680" cy="3425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latin typeface="Times New Roman" panose="02020603050405020304"/>
                <a:ea typeface="Times New Roman" panose="02020603050405020304"/>
                <a:sym typeface="+mn-ea"/>
              </a:rPr>
              <a:t>Renshou Hall</a:t>
            </a:r>
            <a:r>
              <a:rPr lang="zh-CN" altLang="en-US" sz="2200" b="1">
                <a:latin typeface="Times New Roman" panose="02020603050405020304"/>
                <a:ea typeface="Times New Roman" panose="02020603050405020304"/>
                <a:sym typeface="+mn-ea"/>
              </a:rPr>
              <a:t>仁寿殿</a:t>
            </a:r>
            <a:endParaRPr lang="zh-CN" altLang="en-US" sz="2200" b="1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Times New Roman" panose="02020603050405020304"/>
                <a:ea typeface="Times New Roman" panose="02020603050405020304"/>
                <a:sym typeface="+mn-ea"/>
              </a:rPr>
              <a:t>-- The Analects of Confucius 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“</a:t>
            </a:r>
            <a:r>
              <a:rPr lang="zh-CN" altLang="en-US" sz="1600">
                <a:latin typeface="Times New Roman" panose="02020603050405020304"/>
                <a:ea typeface="Times New Roman" panose="02020603050405020304"/>
              </a:rPr>
              <a:t>知者乐，</a:t>
            </a:r>
            <a:r>
              <a:rPr lang="zh-CN" altLang="en-US" sz="1600" b="1">
                <a:latin typeface="Times New Roman" panose="02020603050405020304"/>
                <a:ea typeface="Times New Roman" panose="02020603050405020304"/>
              </a:rPr>
              <a:t>仁者寿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”</a:t>
            </a:r>
            <a:endParaRPr lang="en-US" altLang="zh-CN" sz="2200">
              <a:latin typeface="Times New Roman" panose="02020603050405020304"/>
              <a:ea typeface="Times New Roman" panose="02020603050405020304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Times New Roman" panose="02020603050405020304"/>
                <a:ea typeface="Times New Roman" panose="02020603050405020304"/>
                <a:sym typeface="+mn-ea"/>
              </a:rPr>
              <a:t>The importance of rulers governing with benevolence, bringing prosperity and well - being to the people.</a:t>
            </a:r>
            <a:endParaRPr lang="en-US" altLang="zh-CN" sz="22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pic>
        <p:nvPicPr>
          <p:cNvPr id="9" name="图片 8" descr="儒家文化"/>
          <p:cNvPicPr>
            <a:picLocks noChangeAspect="1"/>
          </p:cNvPicPr>
          <p:nvPr/>
        </p:nvPicPr>
        <p:blipFill>
          <a:blip r:embed="rId4"/>
          <a:srcRect r="21628"/>
          <a:stretch>
            <a:fillRect/>
          </a:stretch>
        </p:blipFill>
        <p:spPr>
          <a:xfrm>
            <a:off x="0" y="3660140"/>
            <a:ext cx="2997200" cy="330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智慧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2540" y="3422650"/>
            <a:ext cx="5158105" cy="3435350"/>
          </a:xfrm>
          <a:prstGeom prst="rect">
            <a:avLst/>
          </a:prstGeom>
        </p:spPr>
      </p:pic>
      <p:pic>
        <p:nvPicPr>
          <p:cNvPr id="6" name="图片 5" descr="佛香阁正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-925830"/>
            <a:ext cx="4151630" cy="61207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030980" cy="342836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Times New Roman" panose="02020603050405020304"/>
                <a:ea typeface="Times New Roman" panose="02020603050405020304"/>
                <a:sym typeface="+mn-ea"/>
              </a:rPr>
              <a:t>Buddhism</a:t>
            </a:r>
            <a:endParaRPr lang="zh-CN" altLang="en-US" sz="36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0345" y="3429000"/>
            <a:ext cx="4152265" cy="3429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indent="0" algn="just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Foxiangge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佛香阁</a:t>
            </a:r>
            <a:endParaRPr lang="zh-CN" altLang="en-US" sz="22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179705" indent="0" algn="just" defTabSz="266700" fontAlgn="auto">
              <a:spcBef>
                <a:spcPct val="0"/>
              </a:spcBef>
              <a:spcAft>
                <a:spcPct val="0"/>
              </a:spcAft>
            </a:pPr>
            <a:endParaRPr lang="zh-CN" altLang="en-US" sz="22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Home to a gilded copper standing statue of the Thousand Hand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   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Buddha.  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千手观音</a:t>
            </a:r>
            <a:endParaRPr lang="zh-CN" altLang="en-US" sz="2200" dirty="0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81975" y="0"/>
            <a:ext cx="4010025" cy="3429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The Sea of Wisdom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智慧海</a:t>
            </a:r>
            <a:endParaRPr lang="zh-CN" altLang="en-US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A remarkable Buddhist hall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It enshrines the Buddha of Infinite Life. 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无量寿佛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Its name is sourced from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a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sutra, symbolizing the boundless wisdom of Buddha. </a:t>
            </a:r>
            <a:endParaRPr lang="en-US" altLang="zh-CN" sz="2200" spc="6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Aharoni" panose="02010803020104030203" pitchFamily="2" charset="-79"/>
              <a:sym typeface="+mn-ea"/>
            </a:endParaRPr>
          </a:p>
        </p:txBody>
      </p:sp>
      <p:pic>
        <p:nvPicPr>
          <p:cNvPr id="9" name="图片 8" descr="佛教文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3429000"/>
            <a:ext cx="410972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四大部洲"/>
          <p:cNvPicPr>
            <a:picLocks noChangeAspect="1"/>
          </p:cNvPicPr>
          <p:nvPr/>
        </p:nvPicPr>
        <p:blipFill>
          <a:blip r:embed="rId1"/>
          <a:srcRect r="11380" b="17469"/>
          <a:stretch>
            <a:fillRect/>
          </a:stretch>
        </p:blipFill>
        <p:spPr>
          <a:xfrm>
            <a:off x="3075940" y="0"/>
            <a:ext cx="5780405" cy="3429000"/>
          </a:xfrm>
          <a:prstGeom prst="rect">
            <a:avLst/>
          </a:prstGeom>
        </p:spPr>
      </p:pic>
      <p:pic>
        <p:nvPicPr>
          <p:cNvPr id="7" name="图片 6" descr="长廊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55" y="3428365"/>
            <a:ext cx="5142865" cy="342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030980" cy="342836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Times New Roman" panose="02020603050405020304"/>
                <a:ea typeface="Times New Roman" panose="02020603050405020304"/>
                <a:sym typeface="+mn-ea"/>
              </a:rPr>
              <a:t>Buddhism</a:t>
            </a:r>
            <a:endParaRPr lang="zh-CN" altLang="en-US" sz="36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0345" y="3429000"/>
            <a:ext cx="4151630" cy="3429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The Four Great Continents Architectural Complex 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四大部洲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-- A complete Buddhist universe model</a:t>
            </a:r>
            <a:endParaRPr lang="en-US" altLang="zh-CN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 charset="0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Centered around the Pavilion representing Mount Sumeru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须弥山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Four Great Continents -- 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东胜神洲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西牛贺洲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南赡部洲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北俱芦洲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 </a:t>
            </a:r>
            <a:endParaRPr lang="en-US" altLang="zh-CN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81975" y="0"/>
            <a:ext cx="4010025" cy="3429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The Long Corridor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长廊</a:t>
            </a:r>
            <a:endParaRPr lang="en-US" altLang="zh-CN" sz="22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Over 14,000 exquisite paintings on its beams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A medium to spread Buddhist teachings</a:t>
            </a:r>
            <a:endParaRPr lang="en-US" altLang="zh-CN" sz="2200" spc="6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Aharoni" panose="02010803020104030203" pitchFamily="2" charset="-79"/>
              <a:sym typeface="+mn-ea"/>
            </a:endParaRPr>
          </a:p>
        </p:txBody>
      </p:sp>
      <p:pic>
        <p:nvPicPr>
          <p:cNvPr id="9" name="图片 8" descr="佛教文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3429000"/>
            <a:ext cx="410972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顺应自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340" y="0"/>
            <a:ext cx="5839460" cy="3427730"/>
          </a:xfrm>
          <a:prstGeom prst="rect">
            <a:avLst/>
          </a:prstGeom>
        </p:spPr>
      </p:pic>
      <p:pic>
        <p:nvPicPr>
          <p:cNvPr id="6" name="图片 5" descr="万寿山"/>
          <p:cNvPicPr>
            <a:picLocks noChangeAspect="1"/>
          </p:cNvPicPr>
          <p:nvPr/>
        </p:nvPicPr>
        <p:blipFill>
          <a:blip r:embed="rId2"/>
          <a:srcRect b="5956"/>
          <a:stretch>
            <a:fillRect/>
          </a:stretch>
        </p:blipFill>
        <p:spPr>
          <a:xfrm>
            <a:off x="7536815" y="3429000"/>
            <a:ext cx="5468620" cy="3429000"/>
          </a:xfrm>
          <a:prstGeom prst="rect">
            <a:avLst/>
          </a:prstGeom>
        </p:spPr>
      </p:pic>
      <p:pic>
        <p:nvPicPr>
          <p:cNvPr id="4" name="图片 3" descr="道家文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4105" y="3429000"/>
            <a:ext cx="5873115" cy="342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030980" cy="342836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Times New Roman" panose="02020603050405020304"/>
                <a:ea typeface="Times New Roman" panose="02020603050405020304"/>
                <a:sym typeface="+mn-ea"/>
              </a:rPr>
              <a:t>Taoism</a:t>
            </a:r>
            <a:endParaRPr lang="zh-CN" altLang="en-US" sz="3600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0345" y="3429000"/>
            <a:ext cx="4151630" cy="3429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Going with the flow of nature</a:t>
            </a:r>
            <a:endParaRPr lang="en-US" altLang="zh-CN" sz="22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顺应自然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Natural Design: The vast expanse of Kunming Lake, with its meandering shorelines, and the natural topography of Longevity Hill have been preserved with 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minimal artificial alteration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  <a:endParaRPr lang="en-US" altLang="zh-CN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81975" y="0"/>
            <a:ext cx="4010025" cy="3429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indent="0" algn="just" defTabSz="266700" fontAlgn="auto">
              <a:spcBef>
                <a:spcPct val="0"/>
              </a:spcBef>
              <a:spcAft>
                <a:spcPct val="0"/>
              </a:spcAft>
            </a:pP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void and solid 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虚实相生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endParaRPr lang="en-US" altLang="zh-CN" sz="22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void --&gt; 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Kunming Lake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, represents an open water space that gives people a sense of emptiness and distance. </a:t>
            </a:r>
            <a:endParaRPr lang="en-US" altLang="zh-CN" sz="220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179705"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solid --&gt; </a:t>
            </a:r>
            <a:r>
              <a:rPr lang="en-US" altLang="zh-CN" sz="2200" b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Longevity Hill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, is home to numerous buildings.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endParaRPr lang="en-US" altLang="zh-CN" sz="2200" spc="600" dirty="0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  <a:cs typeface="Aharoni" panose="02010803020104030203" pitchFamily="2" charset="-79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175250" y="0"/>
            <a:ext cx="7016750" cy="6858000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6014720" y="368300"/>
            <a:ext cx="5337810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"Purple Air from the East" Gate Tower</a:t>
            </a:r>
            <a:endParaRPr lang="en-US" altLang="zh-CN" sz="2400" b="1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紫气东来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城关</a:t>
            </a:r>
            <a:endParaRPr lang="en-US" altLang="zh-CN" sz="2400" b="1">
              <a:latin typeface="Times New Roman" panose="02020603050405020304"/>
              <a:ea typeface="宋体" panose="02010600030101010101" pitchFamily="2" charset="-122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-- a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story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about Laozi, symbolizing good luck and prosperity. </a:t>
            </a:r>
            <a:endParaRPr lang="en-US" altLang="zh-CN" sz="2400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During the Spring and Autumn Period, Laozi, the founder of Taoism, planned to leave for the Western Regions as the country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declined. When he reached the Hangu Pass on a green ox, the guard saw </a:t>
            </a:r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a purple cloud coming from the east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. Knowing it meant </a:t>
            </a:r>
            <a:r>
              <a:rPr lang="en-US" altLang="zh-CN" sz="2400" b="1">
                <a:latin typeface="Times New Roman" panose="02020603050405020304"/>
                <a:ea typeface="Times New Roman" panose="02020603050405020304"/>
                <a:sym typeface="+mn-ea"/>
              </a:rPr>
              <a:t>a sage's arrival</a:t>
            </a:r>
            <a:r>
              <a:rPr lang="en-US" altLang="zh-CN" sz="2400">
                <a:latin typeface="Times New Roman" panose="02020603050405020304"/>
                <a:ea typeface="Times New Roman" panose="02020603050405020304"/>
                <a:sym typeface="+mn-ea"/>
              </a:rPr>
              <a:t>, he welcomed Laozi. Touched by the guard's sincerity, Laozi stayed there and wrote the Tao Te Ching, a work influencing Chinese and world cultures.</a:t>
            </a:r>
            <a:endParaRPr lang="en-US" altLang="zh-CN" sz="2400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pic>
        <p:nvPicPr>
          <p:cNvPr id="4" name="图片 3" descr="紫气东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2075" cy="3806190"/>
          </a:xfrm>
          <a:prstGeom prst="rect">
            <a:avLst/>
          </a:prstGeom>
        </p:spPr>
      </p:pic>
      <p:pic>
        <p:nvPicPr>
          <p:cNvPr id="13" name="图片 12" descr="紫气东来老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7730"/>
            <a:ext cx="5175885" cy="3430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2422</Words>
  <Application>WPS 演示</Application>
  <PresentationFormat>宽屏</PresentationFormat>
  <Paragraphs>91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阿里巴巴普惠体 B</vt:lpstr>
      <vt:lpstr>Times New Roman</vt:lpstr>
      <vt:lpstr>Aharoni</vt:lpstr>
      <vt:lpstr>Yu Gothic UI Semibold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振兴</dc:creator>
  <cp:lastModifiedBy>梧澜箫</cp:lastModifiedBy>
  <cp:revision>19</cp:revision>
  <dcterms:created xsi:type="dcterms:W3CDTF">2020-02-22T10:39:00Z</dcterms:created>
  <dcterms:modified xsi:type="dcterms:W3CDTF">2025-02-27T08:06:32Z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EF261F3EC87846D3A0F0FE552BA8A02B_11</vt:lpwstr>
  </property>
  <property fmtid="{D5CDD505-2E9C-101B-9397-08002B2CF9AE}" pid="3" name="KSOProductBuildVer">
    <vt:lpwstr>2052-12.1.0.20305</vt:lpwstr>
  </property>
  <property fmtid="{D5CDD505-2E9C-101B-9397-08002B2CF9AE}" pid="4" name="KSOTemplateUUID">
    <vt:lpwstr>v1.0_mb_b9SCMW4SDOx7JT5ho52Wbg==</vt:lpwstr>
  </property>
</Properties>
</file>