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56" r:id="rId5"/>
    <p:sldId id="275" r:id="rId6"/>
    <p:sldId id="264" r:id="rId7"/>
    <p:sldId id="283" r:id="rId8"/>
    <p:sldId id="297" r:id="rId9"/>
    <p:sldId id="280" r:id="rId10"/>
    <p:sldId id="298" r:id="rId11"/>
    <p:sldId id="284" r:id="rId12"/>
    <p:sldId id="282" r:id="rId13"/>
    <p:sldId id="300" r:id="rId14"/>
    <p:sldId id="301" r:id="rId15"/>
    <p:sldId id="285" r:id="rId16"/>
    <p:sldId id="272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6"/>
    <a:srgbClr val="2A2827"/>
    <a:srgbClr val="F4B183"/>
    <a:srgbClr val="E7C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50B36-9D4A-468C-8410-95B190081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8910-327C-4EAC-AB95-1250C2EE64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3193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>
            <a:stCxn id="7" idx="3"/>
          </p:cNvCxnSpPr>
          <p:nvPr userDrawn="1"/>
        </p:nvCxnSpPr>
        <p:spPr>
          <a:xfrm flipV="1">
            <a:off x="3217762" y="898746"/>
            <a:ext cx="8974238" cy="2805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图: 终止 6"/>
          <p:cNvSpPr/>
          <p:nvPr userDrawn="1"/>
        </p:nvSpPr>
        <p:spPr>
          <a:xfrm>
            <a:off x="414617" y="557278"/>
            <a:ext cx="2803145" cy="739035"/>
          </a:xfrm>
          <a:prstGeom prst="flowChartTerminator">
            <a:avLst/>
          </a:prstGeom>
          <a:noFill/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98745"/>
            <a:ext cx="414618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rot="16200000">
            <a:off x="1364776" y="898745"/>
            <a:ext cx="414618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ECF6-13F7-4665-8CC8-E6D7D0DC72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6810-A8C4-4E47-9E58-14159F80C2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/>
          <p:cNvSpPr txBox="1"/>
          <p:nvPr/>
        </p:nvSpPr>
        <p:spPr>
          <a:xfrm>
            <a:off x="2954454" y="2841338"/>
            <a:ext cx="6281822" cy="101473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88886"/>
                </a:solidFill>
                <a:latin typeface="+mj-ea"/>
                <a:ea typeface="+mj-ea"/>
              </a:rPr>
              <a:t>Chinese Movies</a:t>
            </a:r>
            <a:endParaRPr lang="en-US" sz="6000" dirty="0">
              <a:solidFill>
                <a:srgbClr val="888886"/>
              </a:solidFill>
              <a:latin typeface="+mj-ea"/>
              <a:ea typeface="+mj-ea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1658810" y="1546945"/>
            <a:ext cx="8874380" cy="3764111"/>
          </a:xfrm>
          <a:prstGeom prst="flowChartTerminator">
            <a:avLst/>
          </a:prstGeom>
          <a:noFill/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88886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03254" y="5311055"/>
            <a:ext cx="2860402" cy="1546944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102989" y="0"/>
            <a:ext cx="2860402" cy="1546944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/>
          <p:nvPr/>
        </p:nvSpPr>
        <p:spPr>
          <a:xfrm>
            <a:off x="499110" y="406400"/>
            <a:ext cx="3761105" cy="2375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Fifth Generation Directors</a:t>
            </a:r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conventional idea in chinese movie community, often refers to the young directors graduated from Beijing Film Academy in the 1980s.</a:t>
            </a:r>
            <a:endParaRPr lang="en-US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Nominated four times for the Academy Award for Best Foreign Language Film.</a:t>
            </a:r>
            <a:endParaRPr lang="en-US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41"/>
          <p:cNvSpPr txBox="1"/>
          <p:nvPr/>
        </p:nvSpPr>
        <p:spPr>
          <a:xfrm>
            <a:off x="424180" y="3556635"/>
            <a:ext cx="3879215" cy="2016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The Sixth Generation Directors</a:t>
            </a:r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Jiang Wen(姜文), Lou Ye(娄烨), Jia Zhangke(贾樟柯) are the most influential figures among what we called the sixth generation directors.</a:t>
            </a:r>
            <a:endParaRPr lang="en-US" sz="1800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Their movies have totally different style from the fifth generation, or we can say, they are talented in forming their own style. </a:t>
            </a:r>
            <a:endParaRPr lang="en-US" sz="1800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 descr="t017c35a71bf3b35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0245" y="268605"/>
            <a:ext cx="2122170" cy="3081020"/>
          </a:xfrm>
          <a:prstGeom prst="rect">
            <a:avLst/>
          </a:prstGeom>
        </p:spPr>
      </p:pic>
      <p:pic>
        <p:nvPicPr>
          <p:cNvPr id="8" name="图片 7" descr="t01eb77f66a87d82539"/>
          <p:cNvPicPr>
            <a:picLocks noChangeAspect="1"/>
          </p:cNvPicPr>
          <p:nvPr/>
        </p:nvPicPr>
        <p:blipFill>
          <a:blip r:embed="rId2"/>
          <a:srcRect l="19008" r="10936" b="-2571"/>
          <a:stretch>
            <a:fillRect/>
          </a:stretch>
        </p:blipFill>
        <p:spPr>
          <a:xfrm>
            <a:off x="7040245" y="3440430"/>
            <a:ext cx="2122170" cy="3270250"/>
          </a:xfrm>
          <a:prstGeom prst="rect">
            <a:avLst/>
          </a:prstGeom>
        </p:spPr>
      </p:pic>
      <p:pic>
        <p:nvPicPr>
          <p:cNvPr id="9" name="图片 8" descr="t01eda3bb646d5a1a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795" y="3440430"/>
            <a:ext cx="2132330" cy="3091815"/>
          </a:xfrm>
          <a:prstGeom prst="rect">
            <a:avLst/>
          </a:prstGeom>
        </p:spPr>
      </p:pic>
      <p:pic>
        <p:nvPicPr>
          <p:cNvPr id="10" name="图片 9" descr="t01160a9663a0e6b080"/>
          <p:cNvPicPr>
            <a:picLocks noChangeAspect="1"/>
          </p:cNvPicPr>
          <p:nvPr/>
        </p:nvPicPr>
        <p:blipFill>
          <a:blip r:embed="rId4"/>
          <a:srcRect l="10015" t="-1408" b="-3560"/>
          <a:stretch>
            <a:fillRect/>
          </a:stretch>
        </p:blipFill>
        <p:spPr>
          <a:xfrm>
            <a:off x="4580890" y="3439160"/>
            <a:ext cx="2212975" cy="327215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/>
          <p:nvPr/>
        </p:nvSpPr>
        <p:spPr>
          <a:xfrm>
            <a:off x="488315" y="945515"/>
            <a:ext cx="4763135" cy="2312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姜文</a:t>
            </a:r>
            <a:endParaRPr lang="zh-CN" alt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20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Representatives</a:t>
            </a:r>
            <a:endParaRPr 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Devils on the Doorstep </a:t>
            </a:r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(</a:t>
            </a:r>
            <a:r>
              <a:rPr lang="zh-CN" alt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《鬼子来了》</a:t>
            </a:r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)</a:t>
            </a:r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/>
            <a:r>
              <a:rPr 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Let the Bullets Fly</a:t>
            </a:r>
            <a:r>
              <a:rPr lang="zh-CN" alt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（《让子弹飞》）</a:t>
            </a:r>
            <a:endParaRPr lang="zh-CN" alt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/>
            <a:r>
              <a:rPr 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In the Heat of the Sun </a:t>
            </a:r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(</a:t>
            </a:r>
            <a:r>
              <a:rPr lang="zh-CN" alt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《阳光灿烂的日子》</a:t>
            </a:r>
            <a:r>
              <a:rPr lang="en-US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)</a:t>
            </a:r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/>
            <a:r>
              <a:rPr 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the Sun Also Aise (</a:t>
            </a:r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《太阳照常升起》</a:t>
            </a:r>
            <a:r>
              <a:rPr 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)</a:t>
            </a:r>
            <a:endParaRPr lang="en-US" b="1" i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/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41"/>
          <p:cNvSpPr txBox="1"/>
          <p:nvPr/>
        </p:nvSpPr>
        <p:spPr>
          <a:xfrm>
            <a:off x="585470" y="3556635"/>
            <a:ext cx="3879215" cy="2016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Black Humors (</a:t>
            </a:r>
            <a:r>
              <a:rPr lang="zh-CN" alt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黑色幽默</a:t>
            </a:r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endParaRPr 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Mataphors</a:t>
            </a:r>
            <a:r>
              <a:rPr lang="zh-CN" alt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（隐喻）</a:t>
            </a:r>
            <a:endParaRPr 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Magical Realism </a:t>
            </a:r>
            <a:r>
              <a:rPr lang="zh-CN" alt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（魔幻现实主义）</a:t>
            </a:r>
            <a:endParaRPr 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Unspoken Words </a:t>
            </a:r>
            <a:r>
              <a:rPr lang="zh-CN" alt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（潜台词）</a:t>
            </a:r>
            <a:endParaRPr lang="zh-CN" alt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 descr="t01867210907d21c0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2960" y="113030"/>
            <a:ext cx="2319655" cy="3314700"/>
          </a:xfrm>
          <a:prstGeom prst="rect">
            <a:avLst/>
          </a:prstGeom>
        </p:spPr>
      </p:pic>
      <p:pic>
        <p:nvPicPr>
          <p:cNvPr id="6" name="图片 5" descr="t01d6ba9c01c7a46a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109220"/>
            <a:ext cx="2249805" cy="3318510"/>
          </a:xfrm>
          <a:prstGeom prst="rect">
            <a:avLst/>
          </a:prstGeom>
        </p:spPr>
      </p:pic>
      <p:pic>
        <p:nvPicPr>
          <p:cNvPr id="11" name="图片 10" descr="t01b9fdc629acfb47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3556635"/>
            <a:ext cx="2319655" cy="3314065"/>
          </a:xfrm>
          <a:prstGeom prst="rect">
            <a:avLst/>
          </a:prstGeom>
        </p:spPr>
      </p:pic>
      <p:pic>
        <p:nvPicPr>
          <p:cNvPr id="12" name="图片 11" descr="p1512562287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0" y="3556635"/>
            <a:ext cx="2249805" cy="330009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/>
          <p:nvPr/>
        </p:nvSpPr>
        <p:spPr>
          <a:xfrm>
            <a:off x="488315" y="945515"/>
            <a:ext cx="4763135" cy="2312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贾樟柯</a:t>
            </a:r>
            <a:endParaRPr lang="zh-CN" alt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20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Representatives</a:t>
            </a:r>
            <a:endParaRPr lang="en-US" sz="20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《山河故人》（</a:t>
            </a:r>
            <a:r>
              <a:rPr lang="en-US" altLang="zh-CN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M</a:t>
            </a:r>
            <a:r>
              <a:rPr lang="en-US" altLang="zh-CN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ountains May Depart</a:t>
            </a:r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）</a:t>
            </a:r>
            <a:endParaRPr lang="zh-CN" altLang="en-US" b="1" i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  <a:sym typeface="+mn-ea"/>
            </a:endParaRPr>
          </a:p>
          <a:p>
            <a:pPr algn="just"/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《三峡好人》（Still Life）</a:t>
            </a:r>
            <a:endParaRPr lang="zh-CN" altLang="en-US" b="1" i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  <a:sym typeface="+mn-ea"/>
            </a:endParaRPr>
          </a:p>
          <a:p>
            <a:pPr algn="just"/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 《小武》</a:t>
            </a:r>
            <a:r>
              <a:rPr lang="en-US" altLang="zh-CN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 </a:t>
            </a:r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（</a:t>
            </a:r>
            <a:r>
              <a:rPr lang="en-US" altLang="zh-CN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Xiao Wu</a:t>
            </a:r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  <a:sym typeface="+mn-ea"/>
              </a:rPr>
              <a:t>）</a:t>
            </a:r>
            <a:endParaRPr lang="zh-CN" alt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/>
            <a:r>
              <a:rPr lang="zh-CN" altLang="en-US" b="1" i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《天注定》（A Touch of Sin）</a:t>
            </a:r>
            <a:endParaRPr lang="en-US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41"/>
          <p:cNvSpPr txBox="1"/>
          <p:nvPr/>
        </p:nvSpPr>
        <p:spPr>
          <a:xfrm>
            <a:off x="488315" y="3556635"/>
            <a:ext cx="3879215" cy="2016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His movie is a </a:t>
            </a:r>
            <a:r>
              <a:rPr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special way to understand China and reinterpret the realism of Chinese films</a:t>
            </a:r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endParaRPr 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8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 foucuses on showing the changes in China and telling stories of normal people.</a:t>
            </a:r>
            <a:endParaRPr lang="en-US" sz="18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 descr="p22659946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3910" y="45085"/>
            <a:ext cx="2338705" cy="3446780"/>
          </a:xfrm>
          <a:prstGeom prst="rect">
            <a:avLst/>
          </a:prstGeom>
        </p:spPr>
      </p:pic>
      <p:pic>
        <p:nvPicPr>
          <p:cNvPr id="8" name="图片 7" descr="p2274317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45085"/>
            <a:ext cx="2515235" cy="3430905"/>
          </a:xfrm>
          <a:prstGeom prst="rect">
            <a:avLst/>
          </a:prstGeom>
        </p:spPr>
      </p:pic>
      <p:pic>
        <p:nvPicPr>
          <p:cNvPr id="9" name="图片 8" descr="t0163679d286403ea51"/>
          <p:cNvPicPr>
            <a:picLocks noChangeAspect="1"/>
          </p:cNvPicPr>
          <p:nvPr/>
        </p:nvPicPr>
        <p:blipFill>
          <a:blip r:embed="rId3"/>
          <a:srcRect l="6128" r="8280" b="3223"/>
          <a:stretch>
            <a:fillRect/>
          </a:stretch>
        </p:blipFill>
        <p:spPr>
          <a:xfrm>
            <a:off x="9043035" y="3554730"/>
            <a:ext cx="2437130" cy="3246755"/>
          </a:xfrm>
          <a:prstGeom prst="rect">
            <a:avLst/>
          </a:prstGeom>
        </p:spPr>
      </p:pic>
      <p:pic>
        <p:nvPicPr>
          <p:cNvPr id="10" name="图片 9" descr="t01baf8ed44f3ba1534"/>
          <p:cNvPicPr>
            <a:picLocks noChangeAspect="1"/>
          </p:cNvPicPr>
          <p:nvPr/>
        </p:nvPicPr>
        <p:blipFill>
          <a:blip r:embed="rId4"/>
          <a:srcRect r="2486" b="6945"/>
          <a:stretch>
            <a:fillRect/>
          </a:stretch>
        </p:blipFill>
        <p:spPr>
          <a:xfrm>
            <a:off x="5883910" y="3554730"/>
            <a:ext cx="2338705" cy="324294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rot="18900000" flipH="1">
            <a:off x="3077933" y="3429000"/>
            <a:ext cx="4419025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05126" y="1105287"/>
            <a:ext cx="192232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0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Yu Gothic UI Light" panose="020B0300000000000000" pitchFamily="34" charset="-128"/>
              </a:rPr>
              <a:t>04</a:t>
            </a:r>
            <a:endParaRPr lang="zh-CN" altLang="en-US" sz="13000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95522" y="3085851"/>
            <a:ext cx="1983846" cy="686298"/>
            <a:chOff x="5104077" y="3085851"/>
            <a:chExt cx="1983846" cy="686298"/>
          </a:xfrm>
        </p:grpSpPr>
        <p:sp>
          <p:nvSpPr>
            <p:cNvPr id="7" name="流程图: 终止 6"/>
            <p:cNvSpPr/>
            <p:nvPr/>
          </p:nvSpPr>
          <p:spPr>
            <a:xfrm>
              <a:off x="5104077" y="3085851"/>
              <a:ext cx="1983846" cy="686298"/>
            </a:xfrm>
            <a:prstGeom prst="flowChartTerminator">
              <a:avLst/>
            </a:prstGeom>
            <a:solidFill>
              <a:schemeClr val="bg1"/>
            </a:solidFill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46509" y="3198168"/>
              <a:ext cx="169862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8888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Staus quo</a:t>
              </a:r>
              <a:endParaRPr lang="en-US" altLang="zh-CN" sz="24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519057" y="3966257"/>
            <a:ext cx="410265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endParaRPr lang="en-US" altLang="zh-CN" sz="1200">
              <a:solidFill>
                <a:srgbClr val="88888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02010" y="514023"/>
            <a:ext cx="974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04</a:t>
            </a:r>
            <a:endParaRPr lang="zh-CN" altLang="en-US" sz="4400" b="1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7" name="Oval 1"/>
          <p:cNvSpPr/>
          <p:nvPr/>
        </p:nvSpPr>
        <p:spPr>
          <a:xfrm>
            <a:off x="1320800" y="2032000"/>
            <a:ext cx="684914" cy="684914"/>
          </a:xfrm>
          <a:prstGeom prst="ellipse">
            <a:avLst/>
          </a:prstGeom>
          <a:noFill/>
          <a:ln>
            <a:solidFill>
              <a:srgbClr val="888886"/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微软雅黑 Light" panose="020B0502040204020203" pitchFamily="34" charset="-122"/>
              </a:rPr>
              <a:t>01</a:t>
            </a:r>
            <a:endParaRPr lang="en-US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微软雅黑 Light" panose="020B0502040204020203" pitchFamily="34" charset="-122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104390" y="2007235"/>
            <a:ext cx="8804910" cy="7099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sz="1400" b="1" dirty="0">
                <a:solidFill>
                  <a:srgbClr val="888886"/>
                </a:solidFill>
                <a:sym typeface="+mn-ea"/>
              </a:rPr>
              <a:t>Film censorship system</a:t>
            </a:r>
            <a:endParaRPr lang="en-GB" sz="1400" b="1" dirty="0">
              <a:solidFill>
                <a:srgbClr val="888886"/>
              </a:solidFill>
            </a:endParaRPr>
          </a:p>
          <a:p>
            <a:endParaRPr lang="en-US" sz="1400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sz="1400" dirty="0">
                <a:solidFill>
                  <a:srgbClr val="888886"/>
                </a:solidFill>
                <a:sym typeface="+mn-ea"/>
              </a:rPr>
              <a:t>Where crime stories are crime free, ghost tales have no ghosts and crooked politicians cant be crooked.</a:t>
            </a:r>
            <a:endParaRPr lang="en-US" sz="1400" dirty="0">
              <a:solidFill>
                <a:srgbClr val="888886"/>
              </a:solidFill>
            </a:endParaRPr>
          </a:p>
          <a:p>
            <a:endParaRPr lang="en-US" sz="1400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Oval 7"/>
          <p:cNvSpPr/>
          <p:nvPr/>
        </p:nvSpPr>
        <p:spPr>
          <a:xfrm>
            <a:off x="1333410" y="3379526"/>
            <a:ext cx="684914" cy="684914"/>
          </a:xfrm>
          <a:prstGeom prst="ellipse">
            <a:avLst/>
          </a:prstGeom>
          <a:noFill/>
          <a:ln>
            <a:solidFill>
              <a:srgbClr val="888886"/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微软雅黑 Light" panose="020B0502040204020203" pitchFamily="34" charset="-122"/>
              </a:rPr>
              <a:t>02</a:t>
            </a:r>
            <a:endParaRPr lang="en-US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微软雅黑 Light" panose="020B0502040204020203" pitchFamily="34" charset="-12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2104390" y="3379470"/>
            <a:ext cx="8397875" cy="962025"/>
          </a:xfrm>
          <a:prstGeom prst="rect">
            <a:avLst/>
          </a:prstGeom>
        </p:spPr>
        <p:txBody>
          <a:bodyPr wrap="square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400" b="1" dirty="0">
                <a:solidFill>
                  <a:srgbClr val="88888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Rating system</a:t>
            </a:r>
            <a:endParaRPr lang="en-US" altLang="zh-CN" sz="1400" b="1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900" dirty="0">
              <a:solidFill>
                <a:srgbClr val="888886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888886"/>
                </a:solidFill>
                <a:sym typeface="+mn-ea"/>
              </a:rPr>
              <a:t>Since China has no proper ratings system, every film must be suitable for all.</a:t>
            </a:r>
            <a:endParaRPr lang="en-US" sz="1400" dirty="0">
              <a:solidFill>
                <a:srgbClr val="888886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888886"/>
                </a:solidFill>
                <a:sym typeface="+mn-ea"/>
              </a:rPr>
              <a:t>. </a:t>
            </a:r>
            <a:endParaRPr lang="en-US" sz="1400" dirty="0">
              <a:solidFill>
                <a:srgbClr val="888886"/>
              </a:solidFill>
              <a:sym typeface="+mn-ea"/>
            </a:endParaRPr>
          </a:p>
        </p:txBody>
      </p:sp>
      <p:sp>
        <p:nvSpPr>
          <p:cNvPr id="11" name="Oval 9"/>
          <p:cNvSpPr/>
          <p:nvPr/>
        </p:nvSpPr>
        <p:spPr>
          <a:xfrm>
            <a:off x="1320800" y="4677094"/>
            <a:ext cx="684914" cy="684914"/>
          </a:xfrm>
          <a:prstGeom prst="ellipse">
            <a:avLst/>
          </a:prstGeom>
          <a:noFill/>
          <a:ln>
            <a:solidFill>
              <a:srgbClr val="888886"/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微软雅黑 Light" panose="020B0502040204020203" pitchFamily="34" charset="-122"/>
              </a:rPr>
              <a:t>03</a:t>
            </a:r>
            <a:endParaRPr lang="en-US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微软雅黑 Light" panose="020B0502040204020203" pitchFamily="34" charset="-122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104390" y="4652645"/>
            <a:ext cx="10264775" cy="80962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400" b="1" dirty="0">
                <a:solidFill>
                  <a:srgbClr val="888886"/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Film market</a:t>
            </a:r>
            <a:endParaRPr lang="en-US" altLang="zh-CN" sz="1400" b="1" dirty="0">
              <a:solidFill>
                <a:srgbClr val="888886"/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b="1" dirty="0">
              <a:solidFill>
                <a:srgbClr val="888886"/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buClrTx/>
              <a:buSzTx/>
              <a:buNone/>
            </a:pPr>
            <a:r>
              <a:rPr lang="en-US" sz="1400" dirty="0">
                <a:solidFill>
                  <a:srgbClr val="888886"/>
                </a:solidFill>
              </a:rPr>
              <a:t>China has a large but  not inclusive market.</a:t>
            </a:r>
            <a:endParaRPr lang="en-US" sz="1400" dirty="0">
              <a:solidFill>
                <a:srgbClr val="88888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2699882" y="3228945"/>
            <a:ext cx="679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88886"/>
                </a:solidFill>
                <a:latin typeface="Script MT Bold" panose="03040602040607080904" pitchFamily="66" charset="0"/>
                <a:ea typeface="微软雅黑 Light" panose="020B0502040204020203" pitchFamily="34" charset="-122"/>
              </a:rPr>
              <a:t>The truth is that beauty is in the eye of the beholder.</a:t>
            </a:r>
            <a:endParaRPr lang="en-US" sz="2000" dirty="0">
              <a:solidFill>
                <a:srgbClr val="888886"/>
              </a:solidFill>
              <a:latin typeface="Script MT Bold" panose="03040602040607080904" pitchFamily="66" charset="0"/>
              <a:ea typeface="微软雅黑 Light" panose="020B0502040204020203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3750916" y="2151728"/>
            <a:ext cx="4690169" cy="2554545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lang="en-US" altLang="zh-CN" sz="8000" b="1" dirty="0">
              <a:solidFill>
                <a:srgbClr val="8888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en-US" sz="8000" b="1" dirty="0">
              <a:solidFill>
                <a:srgbClr val="8888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04162" y="3429000"/>
            <a:ext cx="3487838" cy="1"/>
          </a:xfrm>
          <a:prstGeom prst="line">
            <a:avLst/>
          </a:prstGeom>
          <a:ln w="15875" cmpd="sng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" y="3424164"/>
            <a:ext cx="3487838" cy="1"/>
          </a:xfrm>
          <a:prstGeom prst="line">
            <a:avLst/>
          </a:prstGeom>
          <a:ln w="15875" cmpd="sng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 flipV="1">
            <a:off x="1752301" y="1"/>
            <a:ext cx="1" cy="6857999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752301" y="1313262"/>
            <a:ext cx="10420869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流程图: 终止 33"/>
          <p:cNvSpPr/>
          <p:nvPr/>
        </p:nvSpPr>
        <p:spPr>
          <a:xfrm>
            <a:off x="3353852" y="985072"/>
            <a:ext cx="3359462" cy="703321"/>
          </a:xfrm>
          <a:prstGeom prst="flowChartTerminator">
            <a:avLst/>
          </a:prstGeom>
          <a:solidFill>
            <a:schemeClr val="bg1"/>
          </a:solidFill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1752301" y="2716901"/>
            <a:ext cx="10439699" cy="11344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流程图: 终止 36"/>
          <p:cNvSpPr/>
          <p:nvPr/>
        </p:nvSpPr>
        <p:spPr>
          <a:xfrm>
            <a:off x="3353852" y="2379917"/>
            <a:ext cx="3359462" cy="703321"/>
          </a:xfrm>
          <a:prstGeom prst="flowChartTerminator">
            <a:avLst/>
          </a:prstGeom>
          <a:solidFill>
            <a:schemeClr val="bg1"/>
          </a:solidFill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1752301" y="4102068"/>
            <a:ext cx="10420869" cy="24354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流程图: 终止 38"/>
          <p:cNvSpPr/>
          <p:nvPr/>
        </p:nvSpPr>
        <p:spPr>
          <a:xfrm>
            <a:off x="3353852" y="3774762"/>
            <a:ext cx="3359462" cy="703321"/>
          </a:xfrm>
          <a:prstGeom prst="flowChartTerminator">
            <a:avLst/>
          </a:prstGeom>
          <a:solidFill>
            <a:schemeClr val="bg1"/>
          </a:solidFill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1752301" y="5487236"/>
            <a:ext cx="10439699" cy="34031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流程图: 终止 40"/>
          <p:cNvSpPr/>
          <p:nvPr/>
        </p:nvSpPr>
        <p:spPr>
          <a:xfrm>
            <a:off x="3353852" y="5169607"/>
            <a:ext cx="3359462" cy="703321"/>
          </a:xfrm>
          <a:prstGeom prst="flowChartTerminator">
            <a:avLst/>
          </a:prstGeom>
          <a:solidFill>
            <a:schemeClr val="bg1"/>
          </a:solidFill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3429000"/>
            <a:ext cx="1752301" cy="0"/>
          </a:xfrm>
          <a:prstGeom prst="line">
            <a:avLst/>
          </a:prstGeom>
          <a:ln w="15875" cmpd="sng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28"/>
          <p:cNvSpPr txBox="1"/>
          <p:nvPr/>
        </p:nvSpPr>
        <p:spPr>
          <a:xfrm>
            <a:off x="3718484" y="1039347"/>
            <a:ext cx="31224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88886"/>
                </a:solidFill>
                <a:latin typeface="+mj-ea"/>
                <a:ea typeface="+mj-ea"/>
              </a:rPr>
              <a:t>Film Festival</a:t>
            </a:r>
            <a:endParaRPr lang="en-US" sz="3200" dirty="0">
              <a:solidFill>
                <a:srgbClr val="888886"/>
              </a:solidFill>
              <a:latin typeface="+mj-ea"/>
              <a:ea typeface="+mj-ea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3718484" y="2424514"/>
            <a:ext cx="31224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88886"/>
                </a:solidFill>
                <a:latin typeface="+mj-ea"/>
                <a:ea typeface="+mj-ea"/>
              </a:rPr>
              <a:t>About Oscar</a:t>
            </a:r>
            <a:endParaRPr lang="en-US" sz="3200" dirty="0">
              <a:solidFill>
                <a:srgbClr val="888886"/>
              </a:solidFill>
              <a:latin typeface="+mj-ea"/>
              <a:ea typeface="+mj-ea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3718484" y="3809681"/>
            <a:ext cx="31224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Directors</a:t>
            </a:r>
            <a:endParaRPr lang="en-US" sz="3200" dirty="0">
              <a:solidFill>
                <a:srgbClr val="8888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3718560" y="5194935"/>
            <a:ext cx="3122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Status quo </a:t>
            </a:r>
            <a:endParaRPr lang="en-US" altLang="zh-CN" sz="3200" dirty="0">
              <a:solidFill>
                <a:srgbClr val="8888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16310" y="551072"/>
            <a:ext cx="671979" cy="1569660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1</a:t>
            </a:r>
            <a:endParaRPr lang="zh-CN" altLang="en-US" sz="9600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59212" y="4703909"/>
            <a:ext cx="825867" cy="1569660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4</a:t>
            </a:r>
            <a:endParaRPr lang="zh-CN" altLang="en-US" sz="9600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60817" y="3322910"/>
            <a:ext cx="825867" cy="1569660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3</a:t>
            </a:r>
            <a:endParaRPr lang="zh-CN" altLang="en-US" sz="9600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60818" y="1932071"/>
            <a:ext cx="827471" cy="1569660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2</a:t>
            </a:r>
            <a:endParaRPr lang="zh-CN" altLang="en-US" sz="9600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35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rot="18900000" flipH="1">
            <a:off x="3077933" y="3429000"/>
            <a:ext cx="4419025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05126" y="1105287"/>
            <a:ext cx="17139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0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Yu Gothic UI Light" panose="020B0300000000000000" pitchFamily="34" charset="-128"/>
              </a:rPr>
              <a:t>01</a:t>
            </a:r>
            <a:endParaRPr lang="zh-CN" altLang="en-US" sz="13000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19057" y="3966257"/>
            <a:ext cx="41026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>
                <a:solidFill>
                  <a:srgbClr val="888886"/>
                </a:solidFill>
              </a:rPr>
              <a:t>Around the world we have all sorts of movie festivals to celebrate and give credit for those remarkable movies, we have the most influential one, oscar. </a:t>
            </a:r>
            <a:endParaRPr lang="en-US" altLang="zh-CN" sz="1200">
              <a:solidFill>
                <a:srgbClr val="888886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95522" y="3085851"/>
            <a:ext cx="1983846" cy="686298"/>
            <a:chOff x="5104077" y="3085851"/>
            <a:chExt cx="1983846" cy="686298"/>
          </a:xfrm>
        </p:grpSpPr>
        <p:sp>
          <p:nvSpPr>
            <p:cNvPr id="7" name="流程图: 终止 6"/>
            <p:cNvSpPr/>
            <p:nvPr/>
          </p:nvSpPr>
          <p:spPr>
            <a:xfrm>
              <a:off x="5104077" y="3085851"/>
              <a:ext cx="1983846" cy="686298"/>
            </a:xfrm>
            <a:prstGeom prst="flowChartTerminator">
              <a:avLst/>
            </a:prstGeom>
            <a:solidFill>
              <a:schemeClr val="bg1"/>
            </a:solidFill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88114" y="3198168"/>
              <a:ext cx="148463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8888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Festivals</a:t>
              </a:r>
              <a:endParaRPr lang="en-US" altLang="zh-CN" sz="24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4822825" y="5627370"/>
            <a:ext cx="3827780" cy="692785"/>
            <a:chOff x="861426" y="4109806"/>
            <a:chExt cx="2819978" cy="650630"/>
          </a:xfrm>
        </p:grpSpPr>
        <p:sp>
          <p:nvSpPr>
            <p:cNvPr id="66" name="流程图: 终止 65"/>
            <p:cNvSpPr/>
            <p:nvPr/>
          </p:nvSpPr>
          <p:spPr>
            <a:xfrm>
              <a:off x="861426" y="4109806"/>
              <a:ext cx="2065630" cy="650630"/>
            </a:xfrm>
            <a:prstGeom prst="flowChartTerminator">
              <a:avLst/>
            </a:prstGeom>
            <a:noFill/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67" name="TextBox 30"/>
            <p:cNvSpPr txBox="1"/>
            <p:nvPr/>
          </p:nvSpPr>
          <p:spPr>
            <a:xfrm>
              <a:off x="996624" y="4250455"/>
              <a:ext cx="2684780" cy="34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888886"/>
                  </a:solidFill>
                  <a:sym typeface="+mn-ea"/>
                </a:rPr>
                <a:t>Golden Horse Award</a:t>
              </a:r>
              <a:endParaRPr lang="en-US" b="1" dirty="0">
                <a:solidFill>
                  <a:srgbClr val="888886"/>
                </a:solidFill>
              </a:endParaRPr>
            </a:p>
          </p:txBody>
        </p:sp>
      </p:grpSp>
      <p:sp>
        <p:nvSpPr>
          <p:cNvPr id="69" name="流程图: 终止 68"/>
          <p:cNvSpPr/>
          <p:nvPr/>
        </p:nvSpPr>
        <p:spPr>
          <a:xfrm>
            <a:off x="8261350" y="5627370"/>
            <a:ext cx="2804160" cy="661035"/>
          </a:xfrm>
          <a:prstGeom prst="flowChartTerminator">
            <a:avLst/>
          </a:prstGeom>
          <a:noFill/>
          <a:ln w="15875">
            <a:solidFill>
              <a:srgbClr val="88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88886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2310" y="513715"/>
            <a:ext cx="721995" cy="76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 b="1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01</a:t>
            </a:r>
            <a:endParaRPr lang="zh-CN" altLang="en-US" sz="4400" b="1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2310" y="5605145"/>
            <a:ext cx="2879090" cy="683260"/>
            <a:chOff x="1536404" y="7394399"/>
            <a:chExt cx="2120826" cy="650630"/>
          </a:xfrm>
        </p:grpSpPr>
        <p:sp>
          <p:nvSpPr>
            <p:cNvPr id="6" name="流程图: 终止 5"/>
            <p:cNvSpPr/>
            <p:nvPr/>
          </p:nvSpPr>
          <p:spPr>
            <a:xfrm>
              <a:off x="1536404" y="7394399"/>
              <a:ext cx="2065630" cy="650630"/>
            </a:xfrm>
            <a:prstGeom prst="flowChartTerminator">
              <a:avLst/>
            </a:prstGeom>
            <a:noFill/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7" name="TextBox 30"/>
            <p:cNvSpPr txBox="1"/>
            <p:nvPr/>
          </p:nvSpPr>
          <p:spPr>
            <a:xfrm>
              <a:off x="1591600" y="7527792"/>
              <a:ext cx="2065630" cy="350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b="1" dirty="0">
                  <a:solidFill>
                    <a:srgbClr val="888886"/>
                  </a:solidFill>
                </a:rPr>
                <a:t>golden roaster awards</a:t>
              </a:r>
              <a:endParaRPr lang="en-US" b="1" dirty="0">
                <a:solidFill>
                  <a:srgbClr val="888886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64855" y="57772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>
                <a:solidFill>
                  <a:srgbClr val="888886"/>
                </a:solidFill>
                <a:sym typeface="+mn-ea"/>
              </a:rPr>
              <a:t>hundred flowers award</a:t>
            </a:r>
            <a:endParaRPr lang="en-US" b="1" dirty="0">
              <a:solidFill>
                <a:srgbClr val="888886"/>
              </a:solidFill>
            </a:endParaRPr>
          </a:p>
          <a:p>
            <a:endParaRPr lang="en-US" b="1" dirty="0">
              <a:solidFill>
                <a:srgbClr val="888886"/>
              </a:solidFill>
            </a:endParaRPr>
          </a:p>
        </p:txBody>
      </p:sp>
      <p:pic>
        <p:nvPicPr>
          <p:cNvPr id="2" name="图片 1" descr="t017f775c802122310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519045"/>
            <a:ext cx="4383405" cy="2543175"/>
          </a:xfrm>
          <a:prstGeom prst="rect">
            <a:avLst/>
          </a:prstGeom>
        </p:spPr>
      </p:pic>
      <p:pic>
        <p:nvPicPr>
          <p:cNvPr id="3" name="图片 2" descr="Img404823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1165225"/>
            <a:ext cx="2755900" cy="4147820"/>
          </a:xfrm>
          <a:prstGeom prst="rect">
            <a:avLst/>
          </a:prstGeom>
        </p:spPr>
      </p:pic>
      <p:pic>
        <p:nvPicPr>
          <p:cNvPr id="4" name="图片 3" descr="t015f5ae1f56d220c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50" y="1504950"/>
            <a:ext cx="2804160" cy="3702685"/>
          </a:xfrm>
          <a:prstGeom prst="rect">
            <a:avLst/>
          </a:prstGeom>
        </p:spPr>
      </p:pic>
      <p:pic>
        <p:nvPicPr>
          <p:cNvPr id="9" name="图片 8" descr="t018f2cbb854558ba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25" y="1539240"/>
            <a:ext cx="2714625" cy="3810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69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rot="18900000" flipH="1">
            <a:off x="3077933" y="3429000"/>
            <a:ext cx="4419025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05126" y="1105287"/>
            <a:ext cx="192392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0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Yu Gothic UI Light" panose="020B0300000000000000" pitchFamily="34" charset="-128"/>
              </a:rPr>
              <a:t>02</a:t>
            </a:r>
            <a:endParaRPr lang="zh-CN" altLang="en-US" sz="13000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18785" y="3944620"/>
            <a:ext cx="5687060" cy="318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1200" dirty="0">
                <a:solidFill>
                  <a:srgbClr val="888886"/>
                </a:solidFill>
              </a:rPr>
              <a:t>Oscar is probably the most influential festival around the world</a:t>
            </a:r>
            <a:endParaRPr lang="zh-CN" altLang="en-US" b="1" dirty="0">
              <a:solidFill>
                <a:srgbClr val="888886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41445" y="3096895"/>
            <a:ext cx="3414395" cy="729615"/>
            <a:chOff x="5104077" y="3085851"/>
            <a:chExt cx="2326832" cy="686298"/>
          </a:xfrm>
        </p:grpSpPr>
        <p:sp>
          <p:nvSpPr>
            <p:cNvPr id="7" name="流程图: 终止 6"/>
            <p:cNvSpPr/>
            <p:nvPr/>
          </p:nvSpPr>
          <p:spPr>
            <a:xfrm>
              <a:off x="5104077" y="3085851"/>
              <a:ext cx="1983846" cy="686298"/>
            </a:xfrm>
            <a:prstGeom prst="flowChartTerminator">
              <a:avLst/>
            </a:prstGeom>
            <a:solidFill>
              <a:schemeClr val="bg1"/>
            </a:solidFill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88114" y="3198168"/>
              <a:ext cx="2042795" cy="43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8888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oscar</a:t>
              </a:r>
              <a:endParaRPr lang="en-US" altLang="zh-CN" sz="24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2470" y="513715"/>
            <a:ext cx="850265" cy="779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 b="1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02</a:t>
            </a:r>
            <a:endParaRPr lang="zh-CN" altLang="en-US" sz="4400" b="1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pic>
        <p:nvPicPr>
          <p:cNvPr id="10" name="图片 9" descr="大红灯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3090" y="2013585"/>
            <a:ext cx="2647950" cy="3707765"/>
          </a:xfrm>
          <a:prstGeom prst="rect">
            <a:avLst/>
          </a:prstGeom>
        </p:spPr>
      </p:pic>
      <p:pic>
        <p:nvPicPr>
          <p:cNvPr id="11" name="图片 10" descr="t019615e1bc913ccb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" y="2013585"/>
            <a:ext cx="2391410" cy="3796030"/>
          </a:xfrm>
          <a:prstGeom prst="rect">
            <a:avLst/>
          </a:prstGeom>
        </p:spPr>
      </p:pic>
      <p:pic>
        <p:nvPicPr>
          <p:cNvPr id="12" name="图片 11" descr="t01f3e7a814f450f6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25" y="2013585"/>
            <a:ext cx="2767965" cy="394208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2310" y="513715"/>
            <a:ext cx="839470" cy="1337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 b="1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02</a:t>
            </a:r>
            <a:endParaRPr lang="zh-CN" altLang="en-US" sz="4400" b="1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pic>
        <p:nvPicPr>
          <p:cNvPr id="13" name="图片 12" descr="t0181c5bef9b5f47f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1931670"/>
            <a:ext cx="2677795" cy="3789680"/>
          </a:xfrm>
          <a:prstGeom prst="rect">
            <a:avLst/>
          </a:prstGeom>
        </p:spPr>
      </p:pic>
      <p:pic>
        <p:nvPicPr>
          <p:cNvPr id="14" name="图片 13" descr="201007150458166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90" y="1931670"/>
            <a:ext cx="2645410" cy="3888740"/>
          </a:xfrm>
          <a:prstGeom prst="rect">
            <a:avLst/>
          </a:prstGeom>
        </p:spPr>
      </p:pic>
      <p:pic>
        <p:nvPicPr>
          <p:cNvPr id="15" name="图片 14" descr="t013e2767f9e9df9d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485" y="1931035"/>
            <a:ext cx="2799715" cy="38893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2310" y="513715"/>
            <a:ext cx="89408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 b="1" dirty="0">
                <a:solidFill>
                  <a:srgbClr val="888886"/>
                </a:solidFill>
                <a:latin typeface="Script MT Bold" panose="03040602040607080904" pitchFamily="66" charset="0"/>
                <a:ea typeface="Yu Gothic UI Light" panose="020B0300000000000000" pitchFamily="34" charset="-128"/>
              </a:rPr>
              <a:t>02</a:t>
            </a:r>
            <a:endParaRPr lang="zh-CN" altLang="en-US" sz="4400" b="1" dirty="0">
              <a:solidFill>
                <a:srgbClr val="888886"/>
              </a:solidFill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pic>
        <p:nvPicPr>
          <p:cNvPr id="3" name="图片 2" descr="t0111510c3baf955e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930" y="1558290"/>
            <a:ext cx="3111500" cy="4620895"/>
          </a:xfrm>
          <a:prstGeom prst="rect">
            <a:avLst/>
          </a:prstGeom>
        </p:spPr>
      </p:pic>
      <p:pic>
        <p:nvPicPr>
          <p:cNvPr id="4" name="图片 3" descr="t01db2a77be3cb49b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35" y="1536065"/>
            <a:ext cx="3302000" cy="462407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rot="18900000" flipH="1">
            <a:off x="3077933" y="3429000"/>
            <a:ext cx="4419025" cy="0"/>
          </a:xfrm>
          <a:prstGeom prst="line">
            <a:avLst/>
          </a:prstGeom>
          <a:ln w="15875">
            <a:solidFill>
              <a:srgbClr val="88888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05126" y="1105287"/>
            <a:ext cx="192232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0" dirty="0">
                <a:solidFill>
                  <a:srgbClr val="888886"/>
                </a:solidFill>
                <a:effectLst>
                  <a:outerShdw blurRad="50800" dist="50800" dir="2700000" algn="ctr" rotWithShape="0">
                    <a:srgbClr val="000000">
                      <a:alpha val="40000"/>
                    </a:srgbClr>
                  </a:outerShdw>
                </a:effectLst>
                <a:latin typeface="Script MT Bold" panose="03040602040607080904" pitchFamily="66" charset="0"/>
                <a:ea typeface="Yu Gothic UI Light" panose="020B0300000000000000" pitchFamily="34" charset="-128"/>
              </a:rPr>
              <a:t>03</a:t>
            </a:r>
            <a:endParaRPr lang="zh-CN" altLang="en-US" sz="13000" dirty="0">
              <a:solidFill>
                <a:srgbClr val="888886"/>
              </a:solidFill>
              <a:effectLst>
                <a:outerShdw blurRad="50800" dist="50800" dir="2700000" algn="ctr" rotWithShape="0">
                  <a:srgbClr val="000000">
                    <a:alpha val="40000"/>
                  </a:srgbClr>
                </a:outerShdw>
              </a:effectLst>
              <a:latin typeface="Script MT Bold" panose="03040602040607080904" pitchFamily="66" charset="0"/>
              <a:ea typeface="Yu Gothic UI Light" panose="020B03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19057" y="3966257"/>
            <a:ext cx="41026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>
                <a:solidFill>
                  <a:srgbClr val="888886"/>
                </a:solidFill>
              </a:rPr>
              <a:t>We have also behind these movies impressive directors including 李安, 张艺谋. </a:t>
            </a:r>
            <a:endParaRPr lang="en-US" altLang="zh-CN" sz="1200">
              <a:solidFill>
                <a:srgbClr val="888886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19957" y="3085851"/>
            <a:ext cx="1983846" cy="686298"/>
            <a:chOff x="5104077" y="3085851"/>
            <a:chExt cx="1983846" cy="686298"/>
          </a:xfrm>
        </p:grpSpPr>
        <p:sp>
          <p:nvSpPr>
            <p:cNvPr id="7" name="流程图: 终止 6"/>
            <p:cNvSpPr/>
            <p:nvPr/>
          </p:nvSpPr>
          <p:spPr>
            <a:xfrm>
              <a:off x="5104077" y="3085851"/>
              <a:ext cx="1983846" cy="686298"/>
            </a:xfrm>
            <a:prstGeom prst="flowChartTerminator">
              <a:avLst/>
            </a:prstGeom>
            <a:solidFill>
              <a:schemeClr val="bg1"/>
            </a:solidFill>
            <a:ln w="15875">
              <a:solidFill>
                <a:srgbClr val="888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8888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88114" y="3198168"/>
              <a:ext cx="158115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8888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Directors</a:t>
              </a:r>
              <a:endParaRPr lang="en-US" altLang="zh-CN" sz="2400" b="1" dirty="0">
                <a:solidFill>
                  <a:srgbClr val="8888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640,&quot;width&quot;:8000}"/>
</p:tagLst>
</file>

<file path=ppt/tags/tag2.xml><?xml version="1.0" encoding="utf-8"?>
<p:tagLst xmlns:p="http://schemas.openxmlformats.org/presentationml/2006/main">
  <p:tag name="ISPRING_PRESENTATION_TITLE" val="质感灰色简约线条工作总结商务PPT模板"/>
  <p:tag name="KSO_WPP_MARK_KEY" val="1e391fa1-2253-4b92-a417-9a123aff034b"/>
  <p:tag name="COMMONDATA" val="eyJoZGlkIjoiMTAyMzJkOGNiMDEyZDQzM2FkNGM4ODJmZGE4NDczMD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文：微软雅黑 西文：Arial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WPS 演示</Application>
  <PresentationFormat>宽屏</PresentationFormat>
  <Paragraphs>118</Paragraphs>
  <Slides>15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Script MT Bold</vt:lpstr>
      <vt:lpstr>Yu Gothic UI Light</vt:lpstr>
      <vt:lpstr>微软雅黑 Light</vt:lpstr>
      <vt:lpstr>Arial Unicode MS</vt:lpstr>
      <vt:lpstr>等线</vt:lpstr>
      <vt:lpstr>Open Sans</vt:lpstr>
      <vt:lpstr>Segoe Print</vt:lpstr>
      <vt:lpstr>Calibri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97</cp:revision>
  <dcterms:created xsi:type="dcterms:W3CDTF">2017-06-21T08:21:00Z</dcterms:created>
  <dcterms:modified xsi:type="dcterms:W3CDTF">2022-12-09T08:45:51Z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67DE9D0AFFB144CA832A20673AA8E27A</vt:lpwstr>
  </property>
  <property fmtid="{D5CDD505-2E9C-101B-9397-08002B2CF9AE}" pid="3" name="KSOProductBuildVer">
    <vt:lpwstr>2052-11.1.0.12763</vt:lpwstr>
  </property>
</Properties>
</file>