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wdp" ContentType="image/vnd.ms-photo"/>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4.xml" ContentType="application/vnd.openxmlformats-officedocument.presentationml.notesSlide+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8"/>
  </p:notesMasterIdLst>
  <p:sldIdLst>
    <p:sldId id="256" r:id="rId2"/>
    <p:sldId id="257" r:id="rId3"/>
    <p:sldId id="258" r:id="rId4"/>
    <p:sldId id="264" r:id="rId5"/>
    <p:sldId id="265" r:id="rId6"/>
    <p:sldId id="290" r:id="rId7"/>
    <p:sldId id="282" r:id="rId8"/>
    <p:sldId id="270" r:id="rId9"/>
    <p:sldId id="284" r:id="rId10"/>
    <p:sldId id="285" r:id="rId11"/>
    <p:sldId id="283" r:id="rId12"/>
    <p:sldId id="278" r:id="rId13"/>
    <p:sldId id="288" r:id="rId14"/>
    <p:sldId id="286" r:id="rId15"/>
    <p:sldId id="287" r:id="rId16"/>
    <p:sldId id="291" r:id="rId1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5347"/>
    <a:srgbClr val="3D3730"/>
    <a:srgbClr val="A39C98"/>
    <a:srgbClr val="B29D89"/>
    <a:srgbClr val="E9E8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47" autoAdjust="0"/>
    <p:restoredTop sz="94660"/>
  </p:normalViewPr>
  <p:slideViewPr>
    <p:cSldViewPr snapToGrid="0">
      <p:cViewPr varScale="1">
        <p:scale>
          <a:sx n="115" d="100"/>
          <a:sy n="115" d="100"/>
        </p:scale>
        <p:origin x="688" y="192"/>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5A8C7-CC1A-4A08-9B4B-31F43B054C7F}" type="datetimeFigureOut">
              <a:rPr lang="zh-CN" altLang="en-US" smtClean="0"/>
              <a:t>2020/9/27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E1B693-632D-4080-9CF6-EA28B66DC80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pitchFamily="34" charset="0"/>
                <a:ea typeface="微软雅黑" panose="020B0503020204020204" pitchFamily="34" charset="-122"/>
              </a:rPr>
              <a:t>1</a:t>
            </a:fld>
            <a:endParaRPr kumimoji="0" lang="zh-CN" altLang="en-US" sz="1200" b="0" i="0" u="none" strike="noStrike" kern="1200" cap="none" spc="0" normalizeH="0" baseline="0" noProof="0">
              <a:ln>
                <a:noFill/>
              </a:ln>
              <a:solidFill>
                <a:prstClr val="black"/>
              </a:solidFill>
              <a:effectLst/>
              <a:uLnTx/>
              <a:uFillTx/>
              <a:latin typeface="Calibri" panose="020F0502020204030204" pitchFamily="34" charset="0"/>
              <a:ea typeface="微软雅黑" panose="020B0503020204020204" pitchFamily="34"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pitchFamily="34" charset="0"/>
                <a:ea typeface="微软雅黑" panose="020B0503020204020204" pitchFamily="34" charset="-122"/>
              </a:rPr>
              <a:t>2</a:t>
            </a:fld>
            <a:endParaRPr kumimoji="0" lang="zh-CN" altLang="en-US" sz="1200" b="0" i="0" u="none" strike="noStrike" kern="1200" cap="none" spc="0" normalizeH="0" baseline="0" noProof="0">
              <a:ln>
                <a:noFill/>
              </a:ln>
              <a:solidFill>
                <a:prstClr val="black"/>
              </a:solidFill>
              <a:effectLst/>
              <a:uLnTx/>
              <a:uFillTx/>
              <a:latin typeface="Calibri" panose="020F0502020204030204" pitchFamily="34" charset="0"/>
              <a:ea typeface="微软雅黑" panose="020B0503020204020204" pitchFamily="34"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pitchFamily="34" charset="0"/>
                <a:ea typeface="微软雅黑" panose="020B0503020204020204" pitchFamily="34" charset="-122"/>
              </a:rPr>
              <a:t>3</a:t>
            </a:fld>
            <a:endParaRPr kumimoji="0" lang="zh-CN" altLang="en-US" sz="1200" b="0" i="0" u="none" strike="noStrike" kern="1200" cap="none" spc="0" normalizeH="0" baseline="0" noProof="0">
              <a:ln>
                <a:noFill/>
              </a:ln>
              <a:solidFill>
                <a:prstClr val="black"/>
              </a:solidFill>
              <a:effectLst/>
              <a:uLnTx/>
              <a:uFillTx/>
              <a:latin typeface="Calibri" panose="020F0502020204030204" pitchFamily="34" charset="0"/>
              <a:ea typeface="微软雅黑" panose="020B0503020204020204" pitchFamily="34"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pitchFamily="34" charset="0"/>
                <a:ea typeface="微软雅黑" panose="020B0503020204020204" pitchFamily="34" charset="-122"/>
              </a:rPr>
              <a:t>11</a:t>
            </a:fld>
            <a:endParaRPr kumimoji="0" lang="zh-CN" altLang="en-US" sz="1200" b="0" i="0" u="none" strike="noStrike" kern="1200" cap="none" spc="0" normalizeH="0" baseline="0" noProof="0">
              <a:ln>
                <a:noFill/>
              </a:ln>
              <a:solidFill>
                <a:prstClr val="black"/>
              </a:solidFill>
              <a:effectLst/>
              <a:uLnTx/>
              <a:uFillTx/>
              <a:latin typeface="Calibri" panose="020F0502020204030204" pitchFamily="34" charset="0"/>
              <a:ea typeface="微软雅黑" panose="020B0503020204020204" pitchFamily="34" charset="-122"/>
            </a:endParaRPr>
          </a:p>
        </p:txBody>
      </p:sp>
    </p:spTree>
    <p:extLst>
      <p:ext uri="{BB962C8B-B14F-4D97-AF65-F5344CB8AC3E}">
        <p14:creationId xmlns:p14="http://schemas.microsoft.com/office/powerpoint/2010/main" val="397949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854199"/>
            <a:ext cx="9144000" cy="1655763"/>
          </a:xfrm>
        </p:spPr>
        <p:txBody>
          <a:bodyPr anchor="b">
            <a:normAutofit/>
          </a:bodyPr>
          <a:lstStyle>
            <a:lvl1pPr algn="ctr">
              <a:defRPr sz="7200" b="0"/>
            </a:lvl1pPr>
          </a:lstStyle>
          <a:p>
            <a:r>
              <a:rPr lang="zh-CN" altLang="en-US" dirty="0"/>
              <a:t>单击此处编辑标题</a:t>
            </a:r>
          </a:p>
        </p:txBody>
      </p:sp>
      <p:sp>
        <p:nvSpPr>
          <p:cNvPr id="3" name="副标题 2"/>
          <p:cNvSpPr>
            <a:spLocks noGrp="1"/>
          </p:cNvSpPr>
          <p:nvPr>
            <p:ph type="subTitle" idx="1"/>
          </p:nvPr>
        </p:nvSpPr>
        <p:spPr>
          <a:xfrm>
            <a:off x="1524000" y="3602038"/>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4" name="日期占位符 3"/>
          <p:cNvSpPr>
            <a:spLocks noGrp="1"/>
          </p:cNvSpPr>
          <p:nvPr>
            <p:ph type="dt" sz="half" idx="10"/>
          </p:nvPr>
        </p:nvSpPr>
        <p:spPr>
          <a:xfrm>
            <a:off x="838200" y="6356350"/>
            <a:ext cx="2743200" cy="365125"/>
          </a:xfrm>
        </p:spPr>
        <p:txBody>
          <a:bodyPr/>
          <a:lstStyle/>
          <a:p>
            <a:fld id="{D997B5FA-0921-464F-AAE1-844C04324D75}" type="datetimeFigureOut">
              <a:rPr lang="zh-CN" altLang="en-US" smtClean="0"/>
              <a:t>2020/9/27</a:t>
            </a:fld>
            <a:endParaRPr lang="zh-CN" altLang="en-US" dirty="0"/>
          </a:p>
        </p:txBody>
      </p:sp>
      <p:sp>
        <p:nvSpPr>
          <p:cNvPr id="5" name="页脚占位符 4"/>
          <p:cNvSpPr>
            <a:spLocks noGrp="1"/>
          </p:cNvSpPr>
          <p:nvPr>
            <p:ph type="ftr" sz="quarter" idx="11"/>
          </p:nvPr>
        </p:nvSpPr>
        <p:spPr>
          <a:xfrm>
            <a:off x="4038600" y="6356350"/>
            <a:ext cx="4114800" cy="365125"/>
          </a:xfr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p:spPr>
        <p:txBody>
          <a:bodyPr/>
          <a:lstStyle/>
          <a:p>
            <a:fld id="{565CE74E-AB26-4998-AD42-012C4C1AD076}"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838200" y="6356350"/>
            <a:ext cx="2743200" cy="365125"/>
          </a:xfrm>
        </p:spPr>
        <p:txBody>
          <a:bodyPr/>
          <a:lstStyle/>
          <a:p>
            <a:fld id="{760FBDFE-C587-4B4C-A407-44438C67B59E}" type="datetimeFigureOut">
              <a:rPr lang="zh-CN" altLang="en-US" smtClean="0"/>
              <a:t>2020/9/27</a:t>
            </a:fld>
            <a:endParaRPr lang="zh-CN" altLang="en-US"/>
          </a:p>
        </p:txBody>
      </p:sp>
      <p:sp>
        <p:nvSpPr>
          <p:cNvPr id="4" name="页脚占位符 3"/>
          <p:cNvSpPr>
            <a:spLocks noGrp="1"/>
          </p:cNvSpPr>
          <p:nvPr>
            <p:ph type="ftr" sz="quarter" idx="11"/>
          </p:nvPr>
        </p:nvSpPr>
        <p:spPr>
          <a:xfrm>
            <a:off x="4038600" y="6356350"/>
            <a:ext cx="4114800" cy="365125"/>
          </a:xfrm>
        </p:spPr>
        <p:txBody>
          <a:bodyPr/>
          <a:lstStyle/>
          <a:p>
            <a:endParaRPr lang="zh-CN" altLang="en-US"/>
          </a:p>
        </p:txBody>
      </p:sp>
      <p:sp>
        <p:nvSpPr>
          <p:cNvPr id="5" name="灯片编号占位符 4"/>
          <p:cNvSpPr>
            <a:spLocks noGrp="1"/>
          </p:cNvSpPr>
          <p:nvPr>
            <p:ph type="sldNum" sz="quarter" idx="12"/>
          </p:nvPr>
        </p:nvSpPr>
        <p:spPr>
          <a:xfrm>
            <a:off x="8610600" y="6356350"/>
            <a:ext cx="2743200" cy="365125"/>
          </a:xfrm>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nchor="ctr" anchorCtr="0"/>
          <a:lstStyle/>
          <a:p>
            <a:r>
              <a:rPr lang="zh-CN" altLang="en-US" dirty="0"/>
              <a:t>单击此处编辑母版标题样式</a:t>
            </a:r>
          </a:p>
        </p:txBody>
      </p:sp>
      <p:sp>
        <p:nvSpPr>
          <p:cNvPr id="3" name="内容占位符 2"/>
          <p:cNvSpPr>
            <a:spLocks noGrp="1"/>
          </p:cNvSpPr>
          <p:nvPr>
            <p:ph idx="1"/>
          </p:nvPr>
        </p:nvSpPr>
        <p:spPr>
          <a:xfrm>
            <a:off x="838200" y="1825625"/>
            <a:ext cx="10515600" cy="4351338"/>
          </a:xfrm>
        </p:spPr>
        <p:txBody>
          <a:bodyPr/>
          <a:lstStyle>
            <a:lvl1pPr>
              <a:defRPr sz="2400"/>
            </a:lvl1pPr>
            <a:lvl2pPr>
              <a:defRPr sz="2000"/>
            </a:lvl2pPr>
            <a:lvl3pPr>
              <a:defRPr sz="1800"/>
            </a:lvl3pPr>
            <a:lvl4pPr>
              <a:defRPr sz="1800"/>
            </a:lvl4pPr>
            <a:lvl5pPr>
              <a:defRPr sz="18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a:xfrm>
            <a:off x="838200" y="6356350"/>
            <a:ext cx="2743200" cy="365125"/>
          </a:xfrm>
        </p:spPr>
        <p:txBody>
          <a:bodyPr/>
          <a:lstStyle/>
          <a:p>
            <a:fld id="{760FBDFE-C587-4B4C-A407-44438C67B59E}" type="datetimeFigureOut">
              <a:rPr lang="zh-CN" altLang="en-US" smtClean="0"/>
              <a:t>2020/9/27</a:t>
            </a:fld>
            <a:endParaRPr lang="zh-CN" altLang="en-US" dirty="0"/>
          </a:p>
        </p:txBody>
      </p:sp>
      <p:sp>
        <p:nvSpPr>
          <p:cNvPr id="5" name="页脚占位符 4"/>
          <p:cNvSpPr>
            <a:spLocks noGrp="1"/>
          </p:cNvSpPr>
          <p:nvPr>
            <p:ph type="ftr" sz="quarter" idx="11"/>
          </p:nvPr>
        </p:nvSpPr>
        <p:spPr>
          <a:xfrm>
            <a:off x="4038600" y="6356350"/>
            <a:ext cx="4114800" cy="365125"/>
          </a:xfrm>
        </p:spPr>
        <p:txBody>
          <a:bodyPr/>
          <a:lstStyle/>
          <a:p>
            <a:endParaRPr lang="zh-CN" altLang="en-US" dirty="0"/>
          </a:p>
        </p:txBody>
      </p:sp>
      <p:sp>
        <p:nvSpPr>
          <p:cNvPr id="6" name="灯片编号占位符 5"/>
          <p:cNvSpPr>
            <a:spLocks noGrp="1"/>
          </p:cNvSpPr>
          <p:nvPr>
            <p:ph type="sldNum" sz="quarter" idx="12"/>
          </p:nvPr>
        </p:nvSpPr>
        <p:spPr>
          <a:xfrm>
            <a:off x="8610600" y="6356350"/>
            <a:ext cx="2743200" cy="365125"/>
          </a:xfrm>
        </p:spPr>
        <p:txBody>
          <a:bodyPr/>
          <a:lstStyle/>
          <a:p>
            <a:fld id="{49AE70B2-8BF9-45C0-BB95-33D1B9D3A854}"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节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fld id="{20DD7636-5BE1-44BC-BB5F-15739D9E18E1}" type="datetimeFigureOut">
              <a:rPr lang="zh-CN" altLang="en-US" smtClean="0"/>
              <a:t>2020/9/27</a:t>
            </a:fld>
            <a:endParaRPr lang="zh-CN" altLang="en-US"/>
          </a:p>
        </p:txBody>
      </p:sp>
      <p:sp>
        <p:nvSpPr>
          <p:cNvPr id="3" name="页脚占位符 2"/>
          <p:cNvSpPr>
            <a:spLocks noGrp="1"/>
          </p:cNvSpPr>
          <p:nvPr>
            <p:ph type="ftr" sz="quarter" idx="11"/>
          </p:nvPr>
        </p:nvSpPr>
        <p:spPr>
          <a:xfrm>
            <a:off x="4038600" y="6356350"/>
            <a:ext cx="4114800" cy="365125"/>
          </a:xfr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p:spPr>
        <p:txBody>
          <a:bodyPr/>
          <a:lstStyle/>
          <a:p>
            <a:fld id="{E87C0E1D-24C4-406F-9615-DBDA8D2D1F93}" type="slidenum">
              <a:rPr lang="zh-CN" altLang="en-US" smtClean="0"/>
              <a:t>‹#›</a:t>
            </a:fld>
            <a:endParaRPr lang="zh-CN" altLang="en-US"/>
          </a:p>
        </p:txBody>
      </p:sp>
      <p:sp>
        <p:nvSpPr>
          <p:cNvPr id="5" name="标题 4"/>
          <p:cNvSpPr>
            <a:spLocks noGrp="1"/>
          </p:cNvSpPr>
          <p:nvPr>
            <p:ph type="title" hasCustomPrompt="1"/>
          </p:nvPr>
        </p:nvSpPr>
        <p:spPr>
          <a:xfrm>
            <a:off x="838200" y="2187443"/>
            <a:ext cx="10515600" cy="2483115"/>
          </a:xfrm>
        </p:spPr>
        <p:txBody>
          <a:bodyPr>
            <a:normAutofit/>
          </a:bodyPr>
          <a:lstStyle>
            <a:lvl1pPr algn="ctr">
              <a:defRPr sz="6000" b="0"/>
            </a:lvl1pPr>
          </a:lstStyle>
          <a:p>
            <a:r>
              <a:rPr lang="zh-CN" altLang="en-US" dirty="0"/>
              <a:t>单击此处编辑标题</a:t>
            </a:r>
          </a:p>
        </p:txBody>
      </p:sp>
    </p:spTree>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nchor="ctr" anchorCtr="0"/>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nvPr>
        </p:nvSpPr>
        <p:spPr>
          <a:xfrm>
            <a:off x="838200" y="6356350"/>
            <a:ext cx="2743200" cy="365125"/>
          </a:xfrm>
        </p:spPr>
        <p:txBody>
          <a:bodyPr/>
          <a:lstStyle/>
          <a:p>
            <a:fld id="{760FBDFE-C587-4B4C-A407-44438C67B59E}" type="datetimeFigureOut">
              <a:rPr lang="zh-CN" altLang="en-US" smtClean="0"/>
              <a:t>2020/9/27</a:t>
            </a:fld>
            <a:endParaRPr lang="zh-CN" altLang="en-US"/>
          </a:p>
        </p:txBody>
      </p:sp>
      <p:sp>
        <p:nvSpPr>
          <p:cNvPr id="6" name="页脚占位符 5"/>
          <p:cNvSpPr>
            <a:spLocks noGrp="1"/>
          </p:cNvSpPr>
          <p:nvPr>
            <p:ph type="ftr" sz="quarter" idx="11"/>
          </p:nvPr>
        </p:nvSpPr>
        <p:spPr>
          <a:xfrm>
            <a:off x="4038600" y="6356350"/>
            <a:ext cx="4114800" cy="365125"/>
          </a:xfr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p:spPr>
        <p:txBody>
          <a:bodyPr/>
          <a:lstStyle/>
          <a:p>
            <a:fld id="{49AE70B2-8BF9-45C0-BB95-33D1B9D3A854}"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nchor="ctr" anchorCtr="0"/>
          <a:lstStyle/>
          <a:p>
            <a:r>
              <a:rPr lang="zh-CN" altLang="en-US"/>
              <a:t>单击此处编辑母版标题样式</a:t>
            </a:r>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日期占位符 6"/>
          <p:cNvSpPr>
            <a:spLocks noGrp="1"/>
          </p:cNvSpPr>
          <p:nvPr>
            <p:ph type="dt" sz="half" idx="10"/>
          </p:nvPr>
        </p:nvSpPr>
        <p:spPr>
          <a:xfrm>
            <a:off x="838200" y="6356350"/>
            <a:ext cx="2743200" cy="365125"/>
          </a:xfrm>
        </p:spPr>
        <p:txBody>
          <a:bodyPr/>
          <a:lstStyle/>
          <a:p>
            <a:fld id="{760FBDFE-C587-4B4C-A407-44438C67B59E}" type="datetimeFigureOut">
              <a:rPr lang="zh-CN" altLang="en-US" smtClean="0"/>
              <a:t>2020/9/27</a:t>
            </a:fld>
            <a:endParaRPr lang="zh-CN" altLang="en-US"/>
          </a:p>
        </p:txBody>
      </p:sp>
      <p:sp>
        <p:nvSpPr>
          <p:cNvPr id="8" name="页脚占位符 7"/>
          <p:cNvSpPr>
            <a:spLocks noGrp="1"/>
          </p:cNvSpPr>
          <p:nvPr>
            <p:ph type="ftr" sz="quarter" idx="11"/>
          </p:nvPr>
        </p:nvSpPr>
        <p:spPr>
          <a:xfrm>
            <a:off x="4038600" y="6356350"/>
            <a:ext cx="4114800" cy="365125"/>
          </a:xfrm>
        </p:spPr>
        <p:txBody>
          <a:bodyPr/>
          <a:lstStyle/>
          <a:p>
            <a:endParaRPr lang="zh-CN" altLang="en-US"/>
          </a:p>
        </p:txBody>
      </p:sp>
      <p:sp>
        <p:nvSpPr>
          <p:cNvPr id="9" name="灯片编号占位符 8"/>
          <p:cNvSpPr>
            <a:spLocks noGrp="1"/>
          </p:cNvSpPr>
          <p:nvPr>
            <p:ph type="sldNum" sz="quarter" idx="12"/>
          </p:nvPr>
        </p:nvSpPr>
        <p:spPr>
          <a:xfrm>
            <a:off x="8610600" y="6356350"/>
            <a:ext cx="2743200" cy="365125"/>
          </a:xfrm>
        </p:spPr>
        <p:txBody>
          <a:bodyPr/>
          <a:lstStyle/>
          <a:p>
            <a:fld id="{49AE70B2-8BF9-45C0-BB95-33D1B9D3A854}"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3238500" y="2159000"/>
            <a:ext cx="5715000" cy="1382450"/>
          </a:xfrm>
        </p:spPr>
        <p:txBody>
          <a:bodyPr anchor="b" anchorCtr="0">
            <a:normAutofit/>
          </a:bodyPr>
          <a:lstStyle>
            <a:lvl1pPr algn="ctr">
              <a:defRPr sz="8000" b="0">
                <a:solidFill>
                  <a:schemeClr val="tx1"/>
                </a:solidFill>
              </a:defRPr>
            </a:lvl1pPr>
          </a:lstStyle>
          <a:p>
            <a:r>
              <a:rPr lang="zh-CN" altLang="en-US" dirty="0"/>
              <a:t>编辑标题</a:t>
            </a:r>
          </a:p>
        </p:txBody>
      </p:sp>
      <p:sp>
        <p:nvSpPr>
          <p:cNvPr id="3" name="日期占位符 2"/>
          <p:cNvSpPr>
            <a:spLocks noGrp="1"/>
          </p:cNvSpPr>
          <p:nvPr>
            <p:ph type="dt" sz="half" idx="10"/>
          </p:nvPr>
        </p:nvSpPr>
        <p:spPr>
          <a:xfrm>
            <a:off x="838200" y="6356350"/>
            <a:ext cx="2743200" cy="365125"/>
          </a:xfrm>
        </p:spPr>
        <p:txBody>
          <a:bodyPr/>
          <a:lstStyle/>
          <a:p>
            <a:fld id="{20DD7636-5BE1-44BC-BB5F-15739D9E18E1}" type="datetimeFigureOut">
              <a:rPr lang="zh-CN" altLang="en-US" smtClean="0"/>
              <a:t>2020/9/27</a:t>
            </a:fld>
            <a:endParaRPr lang="zh-CN" altLang="en-US"/>
          </a:p>
        </p:txBody>
      </p:sp>
      <p:sp>
        <p:nvSpPr>
          <p:cNvPr id="4" name="页脚占位符 3"/>
          <p:cNvSpPr>
            <a:spLocks noGrp="1"/>
          </p:cNvSpPr>
          <p:nvPr>
            <p:ph type="ftr" sz="quarter" idx="11"/>
          </p:nvPr>
        </p:nvSpPr>
        <p:spPr>
          <a:xfrm>
            <a:off x="4038600" y="6356350"/>
            <a:ext cx="4114800" cy="365125"/>
          </a:xfrm>
        </p:spPr>
        <p:txBody>
          <a:bodyPr/>
          <a:lstStyle/>
          <a:p>
            <a:endParaRPr lang="zh-CN" altLang="en-US"/>
          </a:p>
        </p:txBody>
      </p:sp>
      <p:sp>
        <p:nvSpPr>
          <p:cNvPr id="5" name="灯片编号占位符 4"/>
          <p:cNvSpPr>
            <a:spLocks noGrp="1"/>
          </p:cNvSpPr>
          <p:nvPr>
            <p:ph type="sldNum" sz="quarter" idx="12"/>
          </p:nvPr>
        </p:nvSpPr>
        <p:spPr>
          <a:xfrm>
            <a:off x="8610600" y="6356350"/>
            <a:ext cx="2743200" cy="365125"/>
          </a:xfrm>
        </p:spPr>
        <p:txBody>
          <a:bodyPr/>
          <a:lstStyle/>
          <a:p>
            <a:fld id="{E87C0E1D-24C4-406F-9615-DBDA8D2D1F93}" type="slidenum">
              <a:rPr lang="zh-CN" altLang="en-US" smtClean="0"/>
              <a:t>‹#›</a:t>
            </a:fld>
            <a:endParaRPr lang="zh-CN" altLang="en-US"/>
          </a:p>
        </p:txBody>
      </p:sp>
      <p:sp>
        <p:nvSpPr>
          <p:cNvPr id="37" name="内容占位符 36"/>
          <p:cNvSpPr>
            <a:spLocks noGrp="1"/>
          </p:cNvSpPr>
          <p:nvPr>
            <p:ph sz="quarter" idx="13" hasCustomPrompt="1"/>
          </p:nvPr>
        </p:nvSpPr>
        <p:spPr>
          <a:xfrm>
            <a:off x="3238500" y="3733201"/>
            <a:ext cx="5715000" cy="1185937"/>
          </a:xfrm>
        </p:spPr>
        <p:txBody>
          <a:bodyPr>
            <a:normAutofit/>
          </a:bodyPr>
          <a:lstStyle>
            <a:lvl1pPr marL="0" indent="0" algn="ctr">
              <a:buNone/>
              <a:defRPr sz="3200">
                <a:solidFill>
                  <a:schemeClr val="tx1"/>
                </a:solidFill>
              </a:defRPr>
            </a:lvl1pPr>
          </a:lstStyle>
          <a:p>
            <a:pPr lvl="0"/>
            <a:r>
              <a:rPr lang="zh-CN" altLang="en-US" dirty="0"/>
              <a:t>编辑文本</a:t>
            </a:r>
          </a:p>
        </p:txBody>
      </p:sp>
    </p:spTree>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fld id="{760FBDFE-C587-4B4C-A407-44438C67B59E}" type="datetimeFigureOut">
              <a:rPr lang="zh-CN" altLang="en-US" smtClean="0"/>
              <a:t>2020/9/27</a:t>
            </a:fld>
            <a:endParaRPr lang="zh-CN" altLang="en-US"/>
          </a:p>
        </p:txBody>
      </p:sp>
      <p:sp>
        <p:nvSpPr>
          <p:cNvPr id="3" name="页脚占位符 2"/>
          <p:cNvSpPr>
            <a:spLocks noGrp="1"/>
          </p:cNvSpPr>
          <p:nvPr>
            <p:ph type="ftr" sz="quarter" idx="11"/>
          </p:nvPr>
        </p:nvSpPr>
        <p:spPr>
          <a:xfrm>
            <a:off x="4038600" y="6356350"/>
            <a:ext cx="4114800" cy="365125"/>
          </a:xfr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p:spPr>
        <p:txBody>
          <a:bodyPr/>
          <a:lstStyle/>
          <a:p>
            <a:fld id="{49AE70B2-8BF9-45C0-BB95-33D1B9D3A854}"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838200" y="713673"/>
            <a:ext cx="4681654" cy="1428161"/>
          </a:xfrm>
        </p:spPr>
        <p:txBody>
          <a:bodyPr anchor="t" anchorCtr="0">
            <a:normAutofit/>
          </a:bodyPr>
          <a:lstStyle>
            <a:lvl1pPr>
              <a:defRPr sz="3600"/>
            </a:lvl1pPr>
          </a:lstStyle>
          <a:p>
            <a:r>
              <a:rPr lang="zh-CN" altLang="en-US" dirty="0"/>
              <a:t>单击此处编辑标题</a:t>
            </a:r>
          </a:p>
        </p:txBody>
      </p:sp>
      <p:sp>
        <p:nvSpPr>
          <p:cNvPr id="3" name="图片占位符 2"/>
          <p:cNvSpPr>
            <a:spLocks noGrp="1" noChangeAspect="1"/>
          </p:cNvSpPr>
          <p:nvPr>
            <p:ph type="pic" idx="1"/>
          </p:nvPr>
        </p:nvSpPr>
        <p:spPr>
          <a:xfrm>
            <a:off x="5642517" y="713673"/>
            <a:ext cx="5711882"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838200" y="2313873"/>
            <a:ext cx="4681654"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p>
        </p:txBody>
      </p:sp>
      <p:sp>
        <p:nvSpPr>
          <p:cNvPr id="5" name="日期占位符 4"/>
          <p:cNvSpPr>
            <a:spLocks noGrp="1"/>
          </p:cNvSpPr>
          <p:nvPr>
            <p:ph type="dt" sz="half" idx="10"/>
          </p:nvPr>
        </p:nvSpPr>
        <p:spPr>
          <a:xfrm>
            <a:off x="838200" y="6356350"/>
            <a:ext cx="2743200" cy="365125"/>
          </a:xfrm>
        </p:spPr>
        <p:txBody>
          <a:bodyPr/>
          <a:lstStyle/>
          <a:p>
            <a:fld id="{9EFD9D74-47D9-4702-A33C-335B63B48DBF}" type="datetimeFigureOut">
              <a:rPr lang="zh-CN" altLang="en-US" smtClean="0"/>
              <a:t>2020/9/27</a:t>
            </a:fld>
            <a:endParaRPr lang="zh-CN" altLang="en-US" dirty="0"/>
          </a:p>
        </p:txBody>
      </p:sp>
      <p:sp>
        <p:nvSpPr>
          <p:cNvPr id="6" name="页脚占位符 5"/>
          <p:cNvSpPr>
            <a:spLocks noGrp="1"/>
          </p:cNvSpPr>
          <p:nvPr>
            <p:ph type="ftr" sz="quarter" idx="11"/>
          </p:nvPr>
        </p:nvSpPr>
        <p:spPr>
          <a:xfrm>
            <a:off x="4038600" y="6356350"/>
            <a:ext cx="4114800" cy="365125"/>
          </a:xfrm>
        </p:spPr>
        <p:txBody>
          <a:bodyPr/>
          <a:lstStyle/>
          <a:p>
            <a:endParaRPr lang="zh-CN" altLang="en-US" dirty="0"/>
          </a:p>
        </p:txBody>
      </p:sp>
      <p:sp>
        <p:nvSpPr>
          <p:cNvPr id="7" name="灯片编号占位符 6"/>
          <p:cNvSpPr>
            <a:spLocks noGrp="1"/>
          </p:cNvSpPr>
          <p:nvPr>
            <p:ph type="sldNum" sz="quarter" idx="12"/>
          </p:nvPr>
        </p:nvSpPr>
        <p:spPr>
          <a:xfrm>
            <a:off x="8610600" y="6356350"/>
            <a:ext cx="2743200" cy="365125"/>
          </a:xfrm>
        </p:spPr>
        <p:txBody>
          <a:bodyPr/>
          <a:lstStyle/>
          <a:p>
            <a:fld id="{FABC47A4-756D-490B-A52F-7D9E2C9FC0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10444898" y="365125"/>
            <a:ext cx="908901" cy="5811838"/>
          </a:xfrm>
        </p:spPr>
        <p:txBody>
          <a:bodyPr vert="eaVert">
            <a:normAutofit/>
          </a:bodyPr>
          <a:lstStyle>
            <a:lvl1pPr>
              <a:defRPr sz="4400"/>
            </a:lvl1pPr>
          </a:lstStyle>
          <a:p>
            <a:r>
              <a:rPr lang="zh-CN" altLang="en-US" dirty="0"/>
              <a:t>单击此处编辑标题</a:t>
            </a:r>
          </a:p>
        </p:txBody>
      </p:sp>
      <p:sp>
        <p:nvSpPr>
          <p:cNvPr id="3" name="竖排文字占位符 2"/>
          <p:cNvSpPr>
            <a:spLocks noGrp="1"/>
          </p:cNvSpPr>
          <p:nvPr>
            <p:ph type="body" orient="vert" idx="1"/>
          </p:nvPr>
        </p:nvSpPr>
        <p:spPr>
          <a:xfrm>
            <a:off x="838199" y="365125"/>
            <a:ext cx="9446443" cy="5811838"/>
          </a:xfrm>
        </p:spPr>
        <p:txBody>
          <a:bodyPr vert="eaVert"/>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a:xfrm>
            <a:off x="838200" y="6356350"/>
            <a:ext cx="2743200" cy="365125"/>
          </a:xfrm>
        </p:spPr>
        <p:txBody>
          <a:bodyPr/>
          <a:lstStyle/>
          <a:p>
            <a:fld id="{760FBDFE-C587-4B4C-A407-44438C67B59E}" type="datetimeFigureOut">
              <a:rPr lang="zh-CN" altLang="en-US" smtClean="0"/>
              <a:t>2020/9/27</a:t>
            </a:fld>
            <a:endParaRPr lang="zh-CN" altLang="en-US"/>
          </a:p>
        </p:txBody>
      </p:sp>
      <p:sp>
        <p:nvSpPr>
          <p:cNvPr id="5" name="页脚占位符 4"/>
          <p:cNvSpPr>
            <a:spLocks noGrp="1"/>
          </p:cNvSpPr>
          <p:nvPr>
            <p:ph type="ftr" sz="quarter" idx="11"/>
          </p:nvPr>
        </p:nvSpPr>
        <p:spPr>
          <a:xfrm>
            <a:off x="4038600" y="6356350"/>
            <a:ext cx="4114800" cy="365125"/>
          </a:xfr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p:spPr>
        <p:txBody>
          <a:bodyPr/>
          <a:lstStyle/>
          <a:p>
            <a:fld id="{49AE70B2-8BF9-45C0-BB95-33D1B9D3A854}"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gs" Target="../tags/tag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KSO_TEMPLATE" hidden="1"/>
          <p:cNvSpPr/>
          <p:nvPr userDrawn="1">
            <p:custDataLst>
              <p:tags r:id="rId12"/>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userDrawn="1"/>
        </p:nvSpPr>
        <p:spPr>
          <a:xfrm>
            <a:off x="0" y="0"/>
            <a:ext cx="12192000" cy="6858000"/>
          </a:xfrm>
          <a:prstGeom prst="rect">
            <a:avLst/>
          </a:prstGeom>
          <a:blipFill>
            <a:blip r:embed="rId1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2.png"/><Relationship Id="rId5" Type="http://schemas.openxmlformats.org/officeDocument/2006/relationships/image" Target="../media/image3.png"/><Relationship Id="rId1" Type="http://schemas.openxmlformats.org/officeDocument/2006/relationships/tags" Target="../tags/tag2.xml"/><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tags" Target="../tags/tag11.xml"/><Relationship Id="rId2" Type="http://schemas.openxmlformats.org/officeDocument/2006/relationships/slideLayout" Target="../slideLayouts/slideLayout2.xml"/><Relationship Id="rId3" Type="http://schemas.openxmlformats.org/officeDocument/2006/relationships/image" Target="../media/image11.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4" Type="http://schemas.openxmlformats.org/officeDocument/2006/relationships/image" Target="../media/image2.png"/><Relationship Id="rId1" Type="http://schemas.openxmlformats.org/officeDocument/2006/relationships/tags" Target="../tags/tag12.xml"/><Relationship Id="rId2"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tags" Target="../tags/tag13.xml"/><Relationship Id="rId2" Type="http://schemas.openxmlformats.org/officeDocument/2006/relationships/slideLayout" Target="../slideLayouts/slideLayout2.xml"/><Relationship Id="rId3" Type="http://schemas.openxmlformats.org/officeDocument/2006/relationships/image" Target="../media/image12.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 Id="rId3"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4" Type="http://schemas.openxmlformats.org/officeDocument/2006/relationships/image" Target="../media/image2.png"/><Relationship Id="rId1" Type="http://schemas.openxmlformats.org/officeDocument/2006/relationships/tags" Target="../tags/tag3.xml"/><Relationship Id="rId2"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4" Type="http://schemas.openxmlformats.org/officeDocument/2006/relationships/image" Target="../media/image2.png"/><Relationship Id="rId1" Type="http://schemas.openxmlformats.org/officeDocument/2006/relationships/tags" Target="../tags/tag4.xml"/><Relationship Id="rId2"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4" Type="http://schemas.openxmlformats.org/officeDocument/2006/relationships/image" Target="../media/image5.jpg"/><Relationship Id="rId5" Type="http://schemas.openxmlformats.org/officeDocument/2006/relationships/image" Target="../media/image6.jpg"/><Relationship Id="rId6" Type="http://schemas.openxmlformats.org/officeDocument/2006/relationships/image" Target="../media/image7.jpg"/><Relationship Id="rId1" Type="http://schemas.openxmlformats.org/officeDocument/2006/relationships/tags" Target="../tags/tag5.xml"/><Relationship Id="rId2"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8.jpg"/><Relationship Id="rId1" Type="http://schemas.openxmlformats.org/officeDocument/2006/relationships/tags" Target="../tags/tag6.xml"/><Relationship Id="rId2"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8.jpg"/><Relationship Id="rId1" Type="http://schemas.openxmlformats.org/officeDocument/2006/relationships/tags" Target="../tags/tag7.xml"/><Relationship Id="rId2"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2.xml"/><Relationship Id="rId3" Type="http://schemas.openxmlformats.org/officeDocument/2006/relationships/image" Target="../media/image9.jpg"/></Relationships>
</file>

<file path=ppt/slides/_rels/slide8.xml.rels><?xml version="1.0" encoding="UTF-8" standalone="yes"?>
<Relationships xmlns="http://schemas.openxmlformats.org/package/2006/relationships"><Relationship Id="rId1" Type="http://schemas.openxmlformats.org/officeDocument/2006/relationships/tags" Target="../tags/tag9.xml"/><Relationship Id="rId2" Type="http://schemas.openxmlformats.org/officeDocument/2006/relationships/slideLayout" Target="../slideLayouts/slideLayout2.xml"/><Relationship Id="rId3" Type="http://schemas.openxmlformats.org/officeDocument/2006/relationships/image" Target="../media/image10.jpg"/></Relationships>
</file>

<file path=ppt/slides/_rels/slide9.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2.xml"/><Relationship Id="rId3"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pic>
        <p:nvPicPr>
          <p:cNvPr id="26" name="图片 25"/>
          <p:cNvPicPr>
            <a:picLocks noChangeAspect="1"/>
          </p:cNvPicPr>
          <p:nvPr/>
        </p:nvPicPr>
        <p:blipFill>
          <a:blip r:embed="rId4" cstate="screen"/>
          <a:stretch>
            <a:fillRect/>
          </a:stretch>
        </p:blipFill>
        <p:spPr>
          <a:xfrm>
            <a:off x="1512535" y="3947845"/>
            <a:ext cx="2465613" cy="1200111"/>
          </a:xfrm>
          <a:prstGeom prst="rect">
            <a:avLst/>
          </a:prstGeom>
        </p:spPr>
      </p:pic>
      <p:pic>
        <p:nvPicPr>
          <p:cNvPr id="27" name="图片 26"/>
          <p:cNvPicPr>
            <a:picLocks noChangeAspect="1"/>
          </p:cNvPicPr>
          <p:nvPr/>
        </p:nvPicPr>
        <p:blipFill>
          <a:blip r:embed="rId5" cstate="screen"/>
          <a:stretch>
            <a:fillRect/>
          </a:stretch>
        </p:blipFill>
        <p:spPr>
          <a:xfrm>
            <a:off x="8124890" y="179300"/>
            <a:ext cx="3009808" cy="1454661"/>
          </a:xfrm>
          <a:prstGeom prst="rect">
            <a:avLst/>
          </a:prstGeom>
        </p:spPr>
      </p:pic>
      <p:grpSp>
        <p:nvGrpSpPr>
          <p:cNvPr id="3" name="组 2"/>
          <p:cNvGrpSpPr/>
          <p:nvPr/>
        </p:nvGrpSpPr>
        <p:grpSpPr>
          <a:xfrm>
            <a:off x="1391690" y="1633961"/>
            <a:ext cx="9932370" cy="2302620"/>
            <a:chOff x="1391690" y="2245281"/>
            <a:chExt cx="9932370" cy="2302620"/>
          </a:xfrm>
        </p:grpSpPr>
        <p:sp>
          <p:nvSpPr>
            <p:cNvPr id="10" name="矩形 9"/>
            <p:cNvSpPr/>
            <p:nvPr/>
          </p:nvSpPr>
          <p:spPr>
            <a:xfrm rot="16200000">
              <a:off x="5206565" y="-1459142"/>
              <a:ext cx="2302620" cy="9711466"/>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391690" y="2519427"/>
              <a:ext cx="9932370" cy="1661993"/>
            </a:xfrm>
            <a:prstGeom prst="rect">
              <a:avLst/>
            </a:prstGeom>
            <a:noFill/>
          </p:spPr>
          <p:txBody>
            <a:bodyPr wrap="square" rtlCol="0">
              <a:spAutoFit/>
            </a:bodyPr>
            <a:lstStyle/>
            <a:p>
              <a:pPr algn="ctr"/>
              <a:r>
                <a:rPr kumimoji="1" lang="en-US" altLang="zh-CN" sz="5400" b="1" dirty="0" smtClean="0">
                  <a:solidFill>
                    <a:schemeClr val="accent4">
                      <a:lumMod val="50000"/>
                    </a:schemeClr>
                  </a:solidFill>
                  <a:latin typeface="Times New Roman" charset="0"/>
                  <a:ea typeface="Times New Roman" charset="0"/>
                  <a:cs typeface="Times New Roman" charset="0"/>
                </a:rPr>
                <a:t>Ancient Science and Technology</a:t>
              </a:r>
            </a:p>
            <a:p>
              <a:pPr algn="ctr"/>
              <a:r>
                <a:rPr kumimoji="1" lang="en-US" altLang="zh-CN" sz="4400" b="1" dirty="0">
                  <a:solidFill>
                    <a:schemeClr val="accent4">
                      <a:lumMod val="50000"/>
                    </a:schemeClr>
                  </a:solidFill>
                  <a:latin typeface="Times New Roman" charset="0"/>
                  <a:ea typeface="Times New Roman" charset="0"/>
                  <a:cs typeface="Times New Roman" charset="0"/>
                </a:rPr>
                <a:t>——</a:t>
              </a:r>
              <a:r>
                <a:rPr kumimoji="1" lang="en-US" altLang="zh-CN" sz="4400" b="1" dirty="0" smtClean="0">
                  <a:solidFill>
                    <a:schemeClr val="accent4">
                      <a:lumMod val="50000"/>
                    </a:schemeClr>
                  </a:solidFill>
                  <a:latin typeface="Times New Roman" charset="0"/>
                  <a:ea typeface="Times New Roman" charset="0"/>
                  <a:cs typeface="Times New Roman" charset="0"/>
                </a:rPr>
                <a:t>Paper-making</a:t>
              </a:r>
              <a:r>
                <a:rPr kumimoji="1" lang="zh-CN" altLang="en-US" sz="4400" b="1" dirty="0" smtClean="0">
                  <a:solidFill>
                    <a:schemeClr val="accent4">
                      <a:lumMod val="50000"/>
                    </a:schemeClr>
                  </a:solidFill>
                  <a:latin typeface="Times New Roman" charset="0"/>
                  <a:ea typeface="Times New Roman" charset="0"/>
                  <a:cs typeface="Times New Roman" charset="0"/>
                </a:rPr>
                <a:t> </a:t>
              </a:r>
              <a:r>
                <a:rPr kumimoji="1" lang="en-US" altLang="zh-CN" sz="4400" b="1" dirty="0" smtClean="0">
                  <a:solidFill>
                    <a:schemeClr val="accent4">
                      <a:lumMod val="50000"/>
                    </a:schemeClr>
                  </a:solidFill>
                  <a:latin typeface="Times New Roman" charset="0"/>
                  <a:ea typeface="Times New Roman" charset="0"/>
                  <a:cs typeface="Times New Roman" charset="0"/>
                </a:rPr>
                <a:t>Technology </a:t>
              </a:r>
              <a:r>
                <a:rPr kumimoji="1" lang="en-US" altLang="zh-CN" sz="4400" b="1" dirty="0" smtClean="0">
                  <a:solidFill>
                    <a:schemeClr val="accent4">
                      <a:lumMod val="50000"/>
                    </a:schemeClr>
                  </a:solidFill>
                </a:rPr>
                <a:t> </a:t>
              </a:r>
              <a:endParaRPr kumimoji="1" lang="zh-CN" altLang="en-US" sz="4400" b="1" dirty="0">
                <a:solidFill>
                  <a:schemeClr val="accent4">
                    <a:lumMod val="50000"/>
                  </a:schemeClr>
                </a:solidFill>
              </a:endParaRPr>
            </a:p>
          </p:txBody>
        </p:sp>
      </p:grpSp>
      <p:sp>
        <p:nvSpPr>
          <p:cNvPr id="4" name="文本框 3"/>
          <p:cNvSpPr txBox="1"/>
          <p:nvPr/>
        </p:nvSpPr>
        <p:spPr>
          <a:xfrm>
            <a:off x="8124890" y="5344380"/>
            <a:ext cx="3340847" cy="830997"/>
          </a:xfrm>
          <a:prstGeom prst="rect">
            <a:avLst/>
          </a:prstGeom>
          <a:noFill/>
        </p:spPr>
        <p:txBody>
          <a:bodyPr wrap="square" rtlCol="0">
            <a:spAutoFit/>
          </a:bodyPr>
          <a:lstStyle/>
          <a:p>
            <a:r>
              <a:rPr kumimoji="1" lang="en-US" altLang="zh-CN" sz="2400" dirty="0" smtClean="0">
                <a:latin typeface="Times New Roman" charset="0"/>
                <a:ea typeface="Times New Roman" charset="0"/>
                <a:cs typeface="Times New Roman" charset="0"/>
              </a:rPr>
              <a:t>Chen Han </a:t>
            </a:r>
            <a:r>
              <a:rPr kumimoji="1" lang="zh-CN" altLang="en-US" sz="2400" dirty="0" smtClean="0">
                <a:latin typeface="SimSun" charset="-122"/>
                <a:ea typeface="SimSun" charset="-122"/>
                <a:cs typeface="SimSun" charset="-122"/>
              </a:rPr>
              <a:t>陈涵</a:t>
            </a:r>
            <a:endParaRPr kumimoji="1" lang="en-US" altLang="zh-CN" sz="2400" dirty="0" smtClean="0">
              <a:latin typeface="SimSun" charset="-122"/>
              <a:ea typeface="SimSun" charset="-122"/>
              <a:cs typeface="SimSun" charset="-122"/>
            </a:endParaRPr>
          </a:p>
          <a:p>
            <a:r>
              <a:rPr kumimoji="1" lang="en-US" altLang="zh-CN" sz="2400" dirty="0" smtClean="0">
                <a:latin typeface="Times New Roman" charset="0"/>
                <a:ea typeface="Times New Roman" charset="0"/>
                <a:cs typeface="Times New Roman" charset="0"/>
              </a:rPr>
              <a:t>Zeng </a:t>
            </a:r>
            <a:r>
              <a:rPr kumimoji="1" lang="en-US" altLang="zh-CN" sz="2400" dirty="0" err="1" smtClean="0">
                <a:latin typeface="Times New Roman" charset="0"/>
                <a:ea typeface="Times New Roman" charset="0"/>
                <a:cs typeface="Times New Roman" charset="0"/>
              </a:rPr>
              <a:t>Xinyuan</a:t>
            </a:r>
            <a:r>
              <a:rPr kumimoji="1" lang="zh-CN" altLang="en-US" sz="2400" dirty="0" smtClean="0">
                <a:latin typeface="Times New Roman" charset="0"/>
                <a:ea typeface="Times New Roman" charset="0"/>
                <a:cs typeface="Times New Roman" charset="0"/>
              </a:rPr>
              <a:t> </a:t>
            </a:r>
            <a:r>
              <a:rPr kumimoji="1" lang="zh-CN" altLang="en-US" sz="2400" dirty="0" smtClean="0">
                <a:latin typeface="SimSun" charset="-122"/>
                <a:ea typeface="SimSun" charset="-122"/>
                <a:cs typeface="SimSun" charset="-122"/>
              </a:rPr>
              <a:t>曾心媛</a:t>
            </a:r>
            <a:endParaRPr kumimoji="1" lang="zh-CN" altLang="en-US" sz="2400" dirty="0">
              <a:latin typeface="SimSun" charset="-122"/>
              <a:ea typeface="SimSun" charset="-122"/>
              <a:cs typeface="SimSun" charset="-122"/>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4277" y="2254292"/>
            <a:ext cx="4375489" cy="2549888"/>
          </a:xfrm>
          <a:prstGeom prst="rect">
            <a:avLst/>
          </a:prstGeom>
        </p:spPr>
      </p:pic>
      <p:sp>
        <p:nvSpPr>
          <p:cNvPr id="29" name="文本框 28"/>
          <p:cNvSpPr txBox="1"/>
          <p:nvPr/>
        </p:nvSpPr>
        <p:spPr>
          <a:xfrm>
            <a:off x="5594407" y="1636410"/>
            <a:ext cx="6153897" cy="3785652"/>
          </a:xfrm>
          <a:prstGeom prst="rect">
            <a:avLst/>
          </a:prstGeom>
          <a:noFill/>
        </p:spPr>
        <p:txBody>
          <a:bodyPr wrap="square" rtlCol="0">
            <a:spAutoFit/>
          </a:bodyPr>
          <a:lstStyle/>
          <a:p>
            <a:pPr algn="just">
              <a:lnSpc>
                <a:spcPct val="150000"/>
              </a:lnSpc>
            </a:pPr>
            <a:r>
              <a:rPr lang="zh-CN" altLang="en-US" sz="2000" dirty="0" smtClean="0"/>
              <a:t>    </a:t>
            </a:r>
            <a:r>
              <a:rPr lang="en-US" altLang="zh-CN" sz="2000" dirty="0"/>
              <a:t>In 1150, Spain built the first paper making factory in Europe, henceforth, France, German, Netherlands, Italy, and Britain acquired the technology in secession. In the 16th century, paper had completely replaced the traditional writing carrier, sheepskin, and common people could afford it, popularizing and developing cultures of different European countries, and laying a material foundation for the Renaissance.</a:t>
            </a:r>
            <a:endParaRPr kumimoji="1" lang="zh-CN" altLang="en-US" dirty="0"/>
          </a:p>
        </p:txBody>
      </p:sp>
      <p:grpSp>
        <p:nvGrpSpPr>
          <p:cNvPr id="34" name="组 33"/>
          <p:cNvGrpSpPr/>
          <p:nvPr/>
        </p:nvGrpSpPr>
        <p:grpSpPr>
          <a:xfrm>
            <a:off x="781592" y="185492"/>
            <a:ext cx="6785399" cy="981566"/>
            <a:chOff x="3336479" y="2536468"/>
            <a:chExt cx="7392348" cy="1463384"/>
          </a:xfrm>
        </p:grpSpPr>
        <p:sp>
          <p:nvSpPr>
            <p:cNvPr id="35" name="矩形 34"/>
            <p:cNvSpPr/>
            <p:nvPr/>
          </p:nvSpPr>
          <p:spPr>
            <a:xfrm rot="5400000">
              <a:off x="6510271" y="-495313"/>
              <a:ext cx="933588" cy="6997150"/>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文本框 35"/>
            <p:cNvSpPr txBox="1"/>
            <p:nvPr/>
          </p:nvSpPr>
          <p:spPr>
            <a:xfrm>
              <a:off x="3336479" y="2577406"/>
              <a:ext cx="7392348" cy="1422446"/>
            </a:xfrm>
            <a:prstGeom prst="rect">
              <a:avLst/>
            </a:prstGeom>
            <a:noFill/>
          </p:spPr>
          <p:txBody>
            <a:bodyPr wrap="square" rtlCol="0">
              <a:spAutoFit/>
            </a:bodyPr>
            <a:lstStyle/>
            <a:p>
              <a:pPr algn="ctr"/>
              <a:r>
                <a:rPr kumimoji="1" lang="en-US" altLang="zh-CN" sz="2800" b="1" i="1" dirty="0">
                  <a:solidFill>
                    <a:srgbClr val="3D3730"/>
                  </a:solidFill>
                  <a:latin typeface="Times New Roman" charset="0"/>
                  <a:ea typeface="Times New Roman" charset="0"/>
                  <a:cs typeface="Times New Roman" charset="0"/>
                </a:rPr>
                <a:t>The spread and influence of paper-making</a:t>
              </a:r>
            </a:p>
          </p:txBody>
        </p:sp>
      </p:grpSp>
    </p:spTree>
    <p:custDataLst>
      <p:tags r:id="rId1"/>
    </p:custDataLst>
    <p:extLst>
      <p:ext uri="{BB962C8B-B14F-4D97-AF65-F5344CB8AC3E}">
        <p14:creationId xmlns:p14="http://schemas.microsoft.com/office/powerpoint/2010/main" val="724185884"/>
      </p:ext>
    </p:ext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pic>
        <p:nvPicPr>
          <p:cNvPr id="26" name="图片 25"/>
          <p:cNvPicPr>
            <a:picLocks noChangeAspect="1"/>
          </p:cNvPicPr>
          <p:nvPr/>
        </p:nvPicPr>
        <p:blipFill>
          <a:blip r:embed="rId4" cstate="screen"/>
          <a:stretch>
            <a:fillRect/>
          </a:stretch>
        </p:blipFill>
        <p:spPr>
          <a:xfrm>
            <a:off x="9379817" y="5343570"/>
            <a:ext cx="2465613" cy="1200111"/>
          </a:xfrm>
          <a:prstGeom prst="rect">
            <a:avLst/>
          </a:prstGeom>
        </p:spPr>
      </p:pic>
      <p:cxnSp>
        <p:nvCxnSpPr>
          <p:cNvPr id="29" name="直接连接符 5"/>
          <p:cNvCxnSpPr/>
          <p:nvPr/>
        </p:nvCxnSpPr>
        <p:spPr>
          <a:xfrm flipH="1">
            <a:off x="5047247" y="3637757"/>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0" name="直接连接符 6"/>
          <p:cNvCxnSpPr/>
          <p:nvPr/>
        </p:nvCxnSpPr>
        <p:spPr>
          <a:xfrm flipH="1">
            <a:off x="6893018" y="1861818"/>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1" name="直接连接符 7"/>
          <p:cNvCxnSpPr/>
          <p:nvPr/>
        </p:nvCxnSpPr>
        <p:spPr>
          <a:xfrm flipH="1">
            <a:off x="5526010" y="3641228"/>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2" name="直接连接符 8"/>
          <p:cNvCxnSpPr/>
          <p:nvPr/>
        </p:nvCxnSpPr>
        <p:spPr>
          <a:xfrm flipH="1">
            <a:off x="6321518" y="1861819"/>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nvGrpSpPr>
          <p:cNvPr id="2" name="组 1"/>
          <p:cNvGrpSpPr/>
          <p:nvPr/>
        </p:nvGrpSpPr>
        <p:grpSpPr>
          <a:xfrm>
            <a:off x="2326511" y="2498725"/>
            <a:ext cx="8194875" cy="1482966"/>
            <a:chOff x="3220275" y="2474784"/>
            <a:chExt cx="7392348" cy="1267713"/>
          </a:xfrm>
        </p:grpSpPr>
        <p:sp>
          <p:nvSpPr>
            <p:cNvPr id="28" name="矩形 27"/>
            <p:cNvSpPr/>
            <p:nvPr/>
          </p:nvSpPr>
          <p:spPr>
            <a:xfrm rot="5400000">
              <a:off x="6439361" y="-556997"/>
              <a:ext cx="933588" cy="6997149"/>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3220275" y="2556857"/>
              <a:ext cx="7392348" cy="1185640"/>
            </a:xfrm>
            <a:prstGeom prst="rect">
              <a:avLst/>
            </a:prstGeom>
            <a:noFill/>
          </p:spPr>
          <p:txBody>
            <a:bodyPr wrap="square" rtlCol="0">
              <a:spAutoFit/>
            </a:bodyPr>
            <a:lstStyle/>
            <a:p>
              <a:pPr algn="ctr"/>
              <a:r>
                <a:rPr kumimoji="1" lang="en-US" altLang="zh-CN" sz="4400" b="1" i="1" dirty="0" smtClean="0">
                  <a:solidFill>
                    <a:srgbClr val="3D3730"/>
                  </a:solidFill>
                  <a:latin typeface="Times New Roman" charset="0"/>
                  <a:ea typeface="Times New Roman" charset="0"/>
                  <a:cs typeface="Times New Roman" charset="0"/>
                </a:rPr>
                <a:t>II. Difficulties </a:t>
              </a:r>
              <a:r>
                <a:rPr kumimoji="1" lang="en-US" altLang="zh-CN" sz="4400" b="1" i="1" dirty="0">
                  <a:solidFill>
                    <a:srgbClr val="3D3730"/>
                  </a:solidFill>
                  <a:latin typeface="Times New Roman" charset="0"/>
                  <a:ea typeface="Times New Roman" charset="0"/>
                  <a:cs typeface="Times New Roman" charset="0"/>
                </a:rPr>
                <a:t>during translation </a:t>
              </a:r>
            </a:p>
          </p:txBody>
        </p:sp>
      </p:grpSp>
    </p:spTree>
    <p:custDataLst>
      <p:tags r:id="rId1"/>
    </p:custDataLst>
    <p:extLst>
      <p:ext uri="{BB962C8B-B14F-4D97-AF65-F5344CB8AC3E}">
        <p14:creationId xmlns:p14="http://schemas.microsoft.com/office/powerpoint/2010/main" val="65443540"/>
      </p:ext>
    </p:ext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7" name="组合 6"/>
          <p:cNvGrpSpPr/>
          <p:nvPr/>
        </p:nvGrpSpPr>
        <p:grpSpPr>
          <a:xfrm>
            <a:off x="2541072" y="1770472"/>
            <a:ext cx="7464186" cy="3617811"/>
            <a:chOff x="2967208" y="2196639"/>
            <a:chExt cx="7464186" cy="3617811"/>
          </a:xfrm>
        </p:grpSpPr>
        <p:pic>
          <p:nvPicPr>
            <p:cNvPr id="26" name="图片 20"/>
            <p:cNvPicPr>
              <a:picLocks noChangeAspect="1" noChangeArrowheads="1"/>
            </p:cNvPicPr>
            <p:nvPr/>
          </p:nvPicPr>
          <p:blipFill>
            <a:blip r:embed="rId3" cstate="email"/>
            <a:srcRect/>
            <a:stretch>
              <a:fillRect/>
            </a:stretch>
          </p:blipFill>
          <p:spPr bwMode="auto">
            <a:xfrm>
              <a:off x="2967208" y="2196639"/>
              <a:ext cx="1101326" cy="1040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文本框 23"/>
            <p:cNvSpPr txBox="1">
              <a:spLocks noChangeArrowheads="1"/>
            </p:cNvSpPr>
            <p:nvPr/>
          </p:nvSpPr>
          <p:spPr bwMode="auto">
            <a:xfrm>
              <a:off x="3107596" y="2373362"/>
              <a:ext cx="80473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3600" dirty="0">
                  <a:solidFill>
                    <a:schemeClr val="bg1"/>
                  </a:solidFill>
                  <a:latin typeface="全字库正楷体" panose="02010604000101010101" pitchFamily="2" charset="-122"/>
                  <a:ea typeface="全字库正楷体" panose="02010604000101010101" pitchFamily="2" charset="-122"/>
                  <a:cs typeface="全字库正楷体" panose="02010604000101010101" pitchFamily="2" charset="-122"/>
                </a:rPr>
                <a:t>1</a:t>
              </a:r>
              <a:endParaRPr lang="zh-CN" altLang="zh-CN" sz="3600" dirty="0">
                <a:solidFill>
                  <a:schemeClr val="bg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pic>
          <p:nvPicPr>
            <p:cNvPr id="28" name="图片 21"/>
            <p:cNvPicPr>
              <a:picLocks noChangeAspect="1" noChangeArrowheads="1"/>
            </p:cNvPicPr>
            <p:nvPr/>
          </p:nvPicPr>
          <p:blipFill>
            <a:blip r:embed="rId3" cstate="email"/>
            <a:srcRect/>
            <a:stretch>
              <a:fillRect/>
            </a:stretch>
          </p:blipFill>
          <p:spPr bwMode="auto">
            <a:xfrm>
              <a:off x="2967208" y="3504984"/>
              <a:ext cx="1101326" cy="1040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文本框 24"/>
            <p:cNvSpPr txBox="1">
              <a:spLocks noChangeArrowheads="1"/>
            </p:cNvSpPr>
            <p:nvPr/>
          </p:nvSpPr>
          <p:spPr bwMode="auto">
            <a:xfrm>
              <a:off x="3091592" y="3675421"/>
              <a:ext cx="80680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3600" dirty="0">
                  <a:solidFill>
                    <a:schemeClr val="bg1"/>
                  </a:solidFill>
                  <a:latin typeface="全字库正楷体" panose="02010604000101010101" pitchFamily="2" charset="-122"/>
                  <a:ea typeface="全字库正楷体" panose="02010604000101010101" pitchFamily="2" charset="-122"/>
                  <a:cs typeface="全字库正楷体" panose="02010604000101010101" pitchFamily="2" charset="-122"/>
                </a:rPr>
                <a:t>2</a:t>
              </a:r>
              <a:endParaRPr lang="zh-CN" altLang="zh-CN" sz="3600" dirty="0">
                <a:solidFill>
                  <a:schemeClr val="bg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pic>
          <p:nvPicPr>
            <p:cNvPr id="30" name="图片 22"/>
            <p:cNvPicPr>
              <a:picLocks noChangeAspect="1" noChangeArrowheads="1"/>
            </p:cNvPicPr>
            <p:nvPr/>
          </p:nvPicPr>
          <p:blipFill>
            <a:blip r:embed="rId3" cstate="email"/>
            <a:srcRect/>
            <a:stretch>
              <a:fillRect/>
            </a:stretch>
          </p:blipFill>
          <p:spPr bwMode="auto">
            <a:xfrm>
              <a:off x="2967208" y="4774309"/>
              <a:ext cx="1101326" cy="1040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文本框 25"/>
            <p:cNvSpPr txBox="1">
              <a:spLocks noChangeArrowheads="1"/>
            </p:cNvSpPr>
            <p:nvPr/>
          </p:nvSpPr>
          <p:spPr bwMode="auto">
            <a:xfrm>
              <a:off x="3129293" y="4945533"/>
              <a:ext cx="80680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3600" dirty="0">
                  <a:solidFill>
                    <a:schemeClr val="bg1"/>
                  </a:solidFill>
                  <a:latin typeface="全字库正楷体" panose="02010604000101010101" pitchFamily="2" charset="-122"/>
                  <a:ea typeface="全字库正楷体" panose="02010604000101010101" pitchFamily="2" charset="-122"/>
                  <a:cs typeface="全字库正楷体" panose="02010604000101010101" pitchFamily="2" charset="-122"/>
                </a:rPr>
                <a:t>3</a:t>
              </a:r>
              <a:endParaRPr lang="zh-CN" altLang="zh-CN" sz="3600" dirty="0">
                <a:solidFill>
                  <a:schemeClr val="bg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32" name="矩形 31"/>
            <p:cNvSpPr/>
            <p:nvPr/>
          </p:nvSpPr>
          <p:spPr>
            <a:xfrm>
              <a:off x="4335394" y="2373362"/>
              <a:ext cx="6096000" cy="738664"/>
            </a:xfrm>
            <a:prstGeom prst="rect">
              <a:avLst/>
            </a:prstGeom>
          </p:spPr>
          <p:txBody>
            <a:bodyPr>
              <a:spAutoFit/>
            </a:bodyPr>
            <a:lstStyle/>
            <a:p>
              <a:pPr>
                <a:lnSpc>
                  <a:spcPct val="150000"/>
                </a:lnSpc>
              </a:pPr>
              <a:r>
                <a:rPr lang="en-US" altLang="zh-CN" sz="2800" dirty="0" smtClean="0">
                  <a:latin typeface="全字库正楷体" panose="02010604000101010101" pitchFamily="2" charset="-122"/>
                  <a:ea typeface="全字库正楷体" panose="02010604000101010101" pitchFamily="2" charset="-122"/>
                  <a:cs typeface="全字库正楷体" panose="02010604000101010101" pitchFamily="2" charset="-122"/>
                </a:rPr>
                <a:t>Lack of background knowledge</a:t>
              </a:r>
              <a:endParaRPr lang="zh-CN" altLang="en-US" sz="2800" dirty="0">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33" name="矩形 32"/>
            <p:cNvSpPr/>
            <p:nvPr/>
          </p:nvSpPr>
          <p:spPr>
            <a:xfrm>
              <a:off x="4335394" y="3673022"/>
              <a:ext cx="6096000" cy="661207"/>
            </a:xfrm>
            <a:prstGeom prst="rect">
              <a:avLst/>
            </a:prstGeom>
          </p:spPr>
          <p:txBody>
            <a:bodyPr>
              <a:spAutoFit/>
            </a:bodyPr>
            <a:lstStyle/>
            <a:p>
              <a:pPr>
                <a:lnSpc>
                  <a:spcPct val="150000"/>
                </a:lnSpc>
              </a:pPr>
              <a:endParaRPr lang="zh-CN" altLang="en-US" sz="2800" dirty="0">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34" name="矩形 33"/>
            <p:cNvSpPr/>
            <p:nvPr/>
          </p:nvSpPr>
          <p:spPr>
            <a:xfrm>
              <a:off x="4335394" y="4942347"/>
              <a:ext cx="6096000" cy="661207"/>
            </a:xfrm>
            <a:prstGeom prst="rect">
              <a:avLst/>
            </a:prstGeom>
          </p:spPr>
          <p:txBody>
            <a:bodyPr>
              <a:spAutoFit/>
            </a:bodyPr>
            <a:lstStyle/>
            <a:p>
              <a:pPr>
                <a:lnSpc>
                  <a:spcPct val="150000"/>
                </a:lnSpc>
              </a:pPr>
              <a:r>
                <a:rPr lang="en-US" altLang="zh-CN" sz="2800" dirty="0" smtClean="0">
                  <a:latin typeface="全字库正楷体" panose="02010604000101010101" pitchFamily="2" charset="-122"/>
                  <a:ea typeface="全字库正楷体" panose="02010604000101010101" pitchFamily="2" charset="-122"/>
                  <a:cs typeface="全字库正楷体" panose="02010604000101010101" pitchFamily="2" charset="-122"/>
                </a:rPr>
                <a:t>Selection </a:t>
              </a:r>
              <a:r>
                <a:rPr lang="en-US" altLang="zh-CN" sz="2800" dirty="0">
                  <a:latin typeface="全字库正楷体" panose="02010604000101010101" pitchFamily="2" charset="-122"/>
                  <a:ea typeface="全字库正楷体" panose="02010604000101010101" pitchFamily="2" charset="-122"/>
                  <a:cs typeface="全字库正楷体" panose="02010604000101010101" pitchFamily="2" charset="-122"/>
                </a:rPr>
                <a:t>of verbs involved</a:t>
              </a:r>
              <a:endParaRPr lang="zh-CN" altLang="en-US" sz="2800" dirty="0">
                <a:latin typeface="全字库正楷体" panose="02010604000101010101" pitchFamily="2" charset="-122"/>
                <a:ea typeface="全字库正楷体" panose="02010604000101010101" pitchFamily="2" charset="-122"/>
                <a:cs typeface="全字库正楷体" panose="02010604000101010101" pitchFamily="2" charset="-122"/>
              </a:endParaRPr>
            </a:p>
          </p:txBody>
        </p:sp>
      </p:grpSp>
      <p:grpSp>
        <p:nvGrpSpPr>
          <p:cNvPr id="35" name="组 34"/>
          <p:cNvGrpSpPr/>
          <p:nvPr/>
        </p:nvGrpSpPr>
        <p:grpSpPr>
          <a:xfrm>
            <a:off x="781592" y="363172"/>
            <a:ext cx="5227359" cy="626205"/>
            <a:chOff x="3336479" y="2536468"/>
            <a:chExt cx="7392348" cy="933588"/>
          </a:xfrm>
        </p:grpSpPr>
        <p:sp>
          <p:nvSpPr>
            <p:cNvPr id="36" name="矩形 35"/>
            <p:cNvSpPr/>
            <p:nvPr/>
          </p:nvSpPr>
          <p:spPr>
            <a:xfrm rot="5400000">
              <a:off x="6510271" y="-495313"/>
              <a:ext cx="933588" cy="6997150"/>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文本框 36"/>
            <p:cNvSpPr txBox="1"/>
            <p:nvPr/>
          </p:nvSpPr>
          <p:spPr>
            <a:xfrm>
              <a:off x="3336479" y="2577406"/>
              <a:ext cx="7392348" cy="780051"/>
            </a:xfrm>
            <a:prstGeom prst="rect">
              <a:avLst/>
            </a:prstGeom>
            <a:noFill/>
          </p:spPr>
          <p:txBody>
            <a:bodyPr wrap="square" rtlCol="0">
              <a:spAutoFit/>
            </a:bodyPr>
            <a:lstStyle/>
            <a:p>
              <a:pPr algn="ctr"/>
              <a:r>
                <a:rPr kumimoji="1" lang="en-US" altLang="zh-CN" sz="2800" b="1" i="1" dirty="0" smtClean="0">
                  <a:solidFill>
                    <a:srgbClr val="3D3730"/>
                  </a:solidFill>
                  <a:latin typeface="Times New Roman" charset="0"/>
                  <a:ea typeface="Times New Roman" charset="0"/>
                  <a:cs typeface="Times New Roman" charset="0"/>
                </a:rPr>
                <a:t>Difficulties</a:t>
              </a:r>
              <a:r>
                <a:rPr kumimoji="1" lang="zh-CN" altLang="en-US" sz="2800" b="1" i="1" dirty="0" smtClean="0">
                  <a:solidFill>
                    <a:srgbClr val="3D3730"/>
                  </a:solidFill>
                  <a:latin typeface="Times New Roman" charset="0"/>
                  <a:ea typeface="Times New Roman" charset="0"/>
                  <a:cs typeface="Times New Roman" charset="0"/>
                </a:rPr>
                <a:t> </a:t>
              </a:r>
              <a:r>
                <a:rPr kumimoji="1" lang="en-US" altLang="zh-CN" sz="2800" b="1" i="1" dirty="0" smtClean="0">
                  <a:solidFill>
                    <a:srgbClr val="3D3730"/>
                  </a:solidFill>
                  <a:latin typeface="Times New Roman" charset="0"/>
                  <a:ea typeface="Times New Roman" charset="0"/>
                  <a:cs typeface="Times New Roman" charset="0"/>
                </a:rPr>
                <a:t>during</a:t>
              </a:r>
              <a:r>
                <a:rPr kumimoji="1" lang="zh-CN" altLang="en-US" sz="2800" b="1" i="1" dirty="0" smtClean="0">
                  <a:solidFill>
                    <a:srgbClr val="3D3730"/>
                  </a:solidFill>
                  <a:latin typeface="Times New Roman" charset="0"/>
                  <a:ea typeface="Times New Roman" charset="0"/>
                  <a:cs typeface="Times New Roman" charset="0"/>
                </a:rPr>
                <a:t> </a:t>
              </a:r>
              <a:r>
                <a:rPr kumimoji="1" lang="en-US" altLang="zh-CN" sz="2800" b="1" i="1" dirty="0" smtClean="0">
                  <a:solidFill>
                    <a:srgbClr val="3D3730"/>
                  </a:solidFill>
                  <a:latin typeface="Times New Roman" charset="0"/>
                  <a:ea typeface="Times New Roman" charset="0"/>
                  <a:cs typeface="Times New Roman" charset="0"/>
                </a:rPr>
                <a:t>translation</a:t>
              </a:r>
              <a:endParaRPr kumimoji="1" lang="en-US" altLang="zh-CN" sz="2800" b="1" i="1" dirty="0">
                <a:solidFill>
                  <a:srgbClr val="3D3730"/>
                </a:solidFill>
                <a:latin typeface="Times New Roman" charset="0"/>
                <a:ea typeface="Times New Roman" charset="0"/>
                <a:cs typeface="Times New Roman" charset="0"/>
              </a:endParaRPr>
            </a:p>
          </p:txBody>
        </p:sp>
      </p:grpSp>
      <p:sp>
        <p:nvSpPr>
          <p:cNvPr id="5" name="矩形 4"/>
          <p:cNvSpPr/>
          <p:nvPr/>
        </p:nvSpPr>
        <p:spPr>
          <a:xfrm>
            <a:off x="3909258" y="3315848"/>
            <a:ext cx="5428089" cy="523220"/>
          </a:xfrm>
          <a:prstGeom prst="rect">
            <a:avLst/>
          </a:prstGeom>
        </p:spPr>
        <p:txBody>
          <a:bodyPr wrap="none">
            <a:spAutoFit/>
          </a:bodyPr>
          <a:lstStyle/>
          <a:p>
            <a:r>
              <a:rPr lang="en-US" altLang="zh-CN" sz="2800" dirty="0">
                <a:latin typeface="全字库正楷体" panose="02010604000101010101" pitchFamily="2" charset="-122"/>
                <a:ea typeface="全字库正楷体" panose="02010604000101010101" pitchFamily="2" charset="-122"/>
                <a:cs typeface="全字库正楷体" panose="02010604000101010101" pitchFamily="2" charset="-122"/>
              </a:rPr>
              <a:t>Understanding of words and phrases</a:t>
            </a:r>
            <a:endParaRPr lang="zh-CN" altLang="en-US" sz="2800" dirty="0">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48692" y="1805651"/>
            <a:ext cx="4962995" cy="3269847"/>
          </a:xfrm>
          <a:prstGeom prst="rect">
            <a:avLst/>
          </a:prstGeom>
          <a:solidFill>
            <a:srgbClr val="B29D89">
              <a:alpha val="4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1272209" y="2286412"/>
            <a:ext cx="4033658" cy="2308324"/>
          </a:xfrm>
          <a:prstGeom prst="rect">
            <a:avLst/>
          </a:prstGeom>
          <a:noFill/>
        </p:spPr>
        <p:txBody>
          <a:bodyPr wrap="square" rtlCol="0">
            <a:spAutoFit/>
          </a:bodyPr>
          <a:lstStyle/>
          <a:p>
            <a:pPr>
              <a:lnSpc>
                <a:spcPct val="150000"/>
              </a:lnSpc>
            </a:pPr>
            <a:r>
              <a:rPr lang="zh-CN" altLang="en-US" sz="2400" dirty="0" smtClean="0"/>
              <a:t>    </a:t>
            </a:r>
            <a:r>
              <a:rPr lang="zh-CN" altLang="zh-CN" sz="2400" dirty="0" smtClean="0">
                <a:solidFill>
                  <a:srgbClr val="5D5347"/>
                </a:solidFill>
              </a:rPr>
              <a:t>他</a:t>
            </a:r>
            <a:r>
              <a:rPr lang="zh-CN" altLang="zh-CN" sz="2400" dirty="0">
                <a:solidFill>
                  <a:srgbClr val="5D5347"/>
                </a:solidFill>
              </a:rPr>
              <a:t>用</a:t>
            </a:r>
            <a:r>
              <a:rPr lang="zh-CN" altLang="zh-CN" sz="2400" dirty="0">
                <a:solidFill>
                  <a:srgbClr val="0070C0"/>
                </a:solidFill>
              </a:rPr>
              <a:t>树皮、麻头及敝布、鱼网</a:t>
            </a:r>
            <a:r>
              <a:rPr lang="zh-CN" altLang="zh-CN" sz="2400" dirty="0">
                <a:solidFill>
                  <a:srgbClr val="5D5347"/>
                </a:solidFill>
              </a:rPr>
              <a:t>等原料</a:t>
            </a:r>
            <a:r>
              <a:rPr lang="zh-CN" altLang="zh-CN" sz="2400" dirty="0" smtClean="0">
                <a:solidFill>
                  <a:srgbClr val="5D5347"/>
                </a:solidFill>
              </a:rPr>
              <a:t>，经过</a:t>
            </a:r>
            <a:r>
              <a:rPr lang="zh-CN" altLang="zh-CN" sz="2400" dirty="0">
                <a:solidFill>
                  <a:srgbClr val="0070C0"/>
                </a:solidFill>
              </a:rPr>
              <a:t>挫、捣、抄、烘</a:t>
            </a:r>
            <a:r>
              <a:rPr lang="zh-CN" altLang="zh-CN" sz="2400" dirty="0">
                <a:solidFill>
                  <a:srgbClr val="5D5347"/>
                </a:solidFill>
              </a:rPr>
              <a:t>等工艺制造的纸，是现代纸的渊源。</a:t>
            </a:r>
            <a:endParaRPr kumimoji="1" lang="zh-CN" altLang="en-US" sz="2400" dirty="0">
              <a:solidFill>
                <a:srgbClr val="5D5347"/>
              </a:solidFill>
            </a:endParaRPr>
          </a:p>
        </p:txBody>
      </p:sp>
      <p:sp>
        <p:nvSpPr>
          <p:cNvPr id="6" name="矩形 5"/>
          <p:cNvSpPr/>
          <p:nvPr/>
        </p:nvSpPr>
        <p:spPr>
          <a:xfrm>
            <a:off x="5711686" y="1805651"/>
            <a:ext cx="5947682" cy="3269847"/>
          </a:xfrm>
          <a:prstGeom prst="rect">
            <a:avLst/>
          </a:prstGeom>
          <a:solidFill>
            <a:srgbClr val="B29D89">
              <a:alpha val="1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5D5347"/>
              </a:solidFill>
            </a:endParaRPr>
          </a:p>
        </p:txBody>
      </p:sp>
      <p:sp>
        <p:nvSpPr>
          <p:cNvPr id="7" name="文本框 6"/>
          <p:cNvSpPr txBox="1"/>
          <p:nvPr/>
        </p:nvSpPr>
        <p:spPr>
          <a:xfrm>
            <a:off x="5783036" y="1732414"/>
            <a:ext cx="5804983" cy="3416320"/>
          </a:xfrm>
          <a:prstGeom prst="rect">
            <a:avLst/>
          </a:prstGeom>
          <a:noFill/>
        </p:spPr>
        <p:txBody>
          <a:bodyPr wrap="square" rtlCol="0">
            <a:spAutoFit/>
          </a:bodyPr>
          <a:lstStyle/>
          <a:p>
            <a:pPr algn="just">
              <a:lnSpc>
                <a:spcPct val="150000"/>
              </a:lnSpc>
            </a:pPr>
            <a:r>
              <a:rPr lang="zh-CN" altLang="en-US" sz="2400" dirty="0" smtClean="0"/>
              <a:t>    </a:t>
            </a:r>
            <a:r>
              <a:rPr lang="en-US" altLang="zh-CN" sz="2400" dirty="0" smtClean="0"/>
              <a:t>He </a:t>
            </a:r>
            <a:r>
              <a:rPr lang="en-US" altLang="zh-CN" sz="2400" dirty="0"/>
              <a:t>used the </a:t>
            </a:r>
            <a:r>
              <a:rPr lang="en-US" altLang="zh-CN" sz="2400" dirty="0">
                <a:solidFill>
                  <a:srgbClr val="0070C0"/>
                </a:solidFill>
              </a:rPr>
              <a:t>bark of trees, remnants of hemp, rags of </a:t>
            </a:r>
            <a:r>
              <a:rPr lang="en-US" altLang="zh-CN" sz="2400" dirty="0" smtClean="0">
                <a:solidFill>
                  <a:srgbClr val="0070C0"/>
                </a:solidFill>
              </a:rPr>
              <a:t>cloth, </a:t>
            </a:r>
            <a:r>
              <a:rPr lang="en-US" altLang="zh-CN" sz="2400" dirty="0">
                <a:solidFill>
                  <a:srgbClr val="0070C0"/>
                </a:solidFill>
              </a:rPr>
              <a:t>fishing nets</a:t>
            </a:r>
            <a:r>
              <a:rPr lang="en-US" altLang="zh-CN" sz="2400" dirty="0"/>
              <a:t> and other materials to make paper through basic </a:t>
            </a:r>
            <a:r>
              <a:rPr lang="en-US" altLang="zh-CN" sz="2400" dirty="0" smtClean="0"/>
              <a:t>procedures </a:t>
            </a:r>
            <a:r>
              <a:rPr lang="en-US" altLang="zh-CN" sz="2400" dirty="0"/>
              <a:t>such as </a:t>
            </a:r>
            <a:r>
              <a:rPr lang="en-US" altLang="zh-CN" sz="2400" dirty="0">
                <a:solidFill>
                  <a:srgbClr val="0070C0"/>
                </a:solidFill>
              </a:rPr>
              <a:t>cutting, pounding, manufacturing, and drying</a:t>
            </a:r>
            <a:r>
              <a:rPr lang="en-US" altLang="zh-CN" sz="2400" dirty="0" smtClean="0"/>
              <a:t>.</a:t>
            </a:r>
            <a:r>
              <a:rPr lang="zh-CN" altLang="zh-CN" sz="2400" dirty="0" smtClean="0"/>
              <a:t> </a:t>
            </a:r>
            <a:r>
              <a:rPr lang="en-US" altLang="zh-CN" sz="2400" dirty="0"/>
              <a:t>It was the origin of modern paper.</a:t>
            </a:r>
            <a:endParaRPr kumimoji="1" lang="zh-CN" altLang="en-US" sz="2400" dirty="0">
              <a:solidFill>
                <a:srgbClr val="5D5347"/>
              </a:solidFill>
            </a:endParaRPr>
          </a:p>
        </p:txBody>
      </p:sp>
      <p:cxnSp>
        <p:nvCxnSpPr>
          <p:cNvPr id="3" name="直线箭头连接符 2"/>
          <p:cNvCxnSpPr/>
          <p:nvPr/>
        </p:nvCxnSpPr>
        <p:spPr>
          <a:xfrm flipH="1">
            <a:off x="1386934" y="3935392"/>
            <a:ext cx="13603" cy="13426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400537" y="5278056"/>
            <a:ext cx="3796496" cy="646331"/>
          </a:xfrm>
          <a:prstGeom prst="rect">
            <a:avLst/>
          </a:prstGeom>
          <a:noFill/>
        </p:spPr>
        <p:txBody>
          <a:bodyPr wrap="square" rtlCol="0">
            <a:spAutoFit/>
          </a:bodyPr>
          <a:lstStyle/>
          <a:p>
            <a:r>
              <a:rPr kumimoji="1" lang="zh-CN" altLang="en-US" dirty="0" smtClean="0">
                <a:solidFill>
                  <a:schemeClr val="accent2">
                    <a:lumMod val="50000"/>
                  </a:schemeClr>
                </a:solidFill>
              </a:rPr>
              <a:t>抄造：</a:t>
            </a:r>
            <a:r>
              <a:rPr lang="zh-CN" altLang="en-US" dirty="0">
                <a:solidFill>
                  <a:schemeClr val="accent2">
                    <a:lumMod val="50000"/>
                  </a:schemeClr>
                </a:solidFill>
              </a:rPr>
              <a:t>由纸浆到纸的生产工艺</a:t>
            </a:r>
            <a:r>
              <a:rPr lang="zh-CN" altLang="en-US" dirty="0" smtClean="0">
                <a:solidFill>
                  <a:schemeClr val="accent2">
                    <a:lumMod val="50000"/>
                  </a:schemeClr>
                </a:solidFill>
              </a:rPr>
              <a:t>。</a:t>
            </a:r>
            <a:endParaRPr lang="en-US" altLang="zh-CN" dirty="0" smtClean="0">
              <a:solidFill>
                <a:schemeClr val="accent2">
                  <a:lumMod val="50000"/>
                </a:schemeClr>
              </a:solidFill>
            </a:endParaRPr>
          </a:p>
          <a:p>
            <a:r>
              <a:rPr kumimoji="1" lang="en-US" altLang="zh-CN" dirty="0" smtClean="0">
                <a:solidFill>
                  <a:schemeClr val="accent2">
                    <a:lumMod val="50000"/>
                  </a:schemeClr>
                </a:solidFill>
              </a:rPr>
              <a:t>Manufacturing with the pulp (</a:t>
            </a:r>
            <a:r>
              <a:rPr kumimoji="1" lang="zh-CN" altLang="en-US" dirty="0" smtClean="0">
                <a:solidFill>
                  <a:schemeClr val="accent2">
                    <a:lumMod val="50000"/>
                  </a:schemeClr>
                </a:solidFill>
              </a:rPr>
              <a:t>纸浆</a:t>
            </a:r>
            <a:r>
              <a:rPr kumimoji="1" lang="en-US" altLang="zh-CN" dirty="0" smtClean="0">
                <a:solidFill>
                  <a:schemeClr val="accent2">
                    <a:lumMod val="50000"/>
                  </a:schemeClr>
                </a:solidFill>
              </a:rPr>
              <a:t>)</a:t>
            </a:r>
            <a:endParaRPr kumimoji="1" lang="zh-CN" altLang="en-US" dirty="0">
              <a:solidFill>
                <a:schemeClr val="accent2">
                  <a:lumMod val="50000"/>
                </a:schemeClr>
              </a:solidFill>
            </a:endParaRPr>
          </a:p>
        </p:txBody>
      </p:sp>
      <p:sp>
        <p:nvSpPr>
          <p:cNvPr id="10" name="文本框 9"/>
          <p:cNvSpPr txBox="1"/>
          <p:nvPr/>
        </p:nvSpPr>
        <p:spPr>
          <a:xfrm>
            <a:off x="8057741" y="580663"/>
            <a:ext cx="3796496" cy="646331"/>
          </a:xfrm>
          <a:prstGeom prst="rect">
            <a:avLst/>
          </a:prstGeom>
          <a:noFill/>
        </p:spPr>
        <p:txBody>
          <a:bodyPr wrap="square" rtlCol="0">
            <a:spAutoFit/>
          </a:bodyPr>
          <a:lstStyle/>
          <a:p>
            <a:r>
              <a:rPr kumimoji="1" lang="en-US" altLang="zh-CN" dirty="0">
                <a:solidFill>
                  <a:schemeClr val="accent2">
                    <a:lumMod val="50000"/>
                  </a:schemeClr>
                </a:solidFill>
              </a:rPr>
              <a:t>a small part or portion that remains after the main part no longer exists</a:t>
            </a:r>
          </a:p>
        </p:txBody>
      </p:sp>
      <p:cxnSp>
        <p:nvCxnSpPr>
          <p:cNvPr id="12" name="直线箭头连接符 11"/>
          <p:cNvCxnSpPr/>
          <p:nvPr/>
        </p:nvCxnSpPr>
        <p:spPr>
          <a:xfrm flipV="1">
            <a:off x="10440365" y="1261641"/>
            <a:ext cx="11574" cy="7292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0644215"/>
      </p:ext>
    </p:ext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up)">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linds(horizontal)">
                                      <p:cBhvr>
                                        <p:cTn id="16" dur="500"/>
                                        <p:tgtEl>
                                          <p:spTgt spid="5"/>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checkerboard(across)">
                                      <p:cBhvr>
                                        <p:cTn id="24" dur="500"/>
                                        <p:tgtEl>
                                          <p:spTgt spid="3"/>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checkerboard(across)">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heckerboard(across)">
                                      <p:cBhvr>
                                        <p:cTn id="32" dur="500"/>
                                        <p:tgtEl>
                                          <p:spTgt spid="12"/>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checkerboard(across)">
                                      <p:cBhvr>
                                        <p:cTn id="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p:bldP spid="6" grpId="0" bldLvl="0" animBg="1"/>
      <p:bldP spid="7" grpId="0"/>
      <p:bldP spid="8"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48692" y="1805651"/>
            <a:ext cx="4962995" cy="3269847"/>
          </a:xfrm>
          <a:prstGeom prst="rect">
            <a:avLst/>
          </a:prstGeom>
          <a:solidFill>
            <a:srgbClr val="B29D89">
              <a:alpha val="4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1154511" y="2286412"/>
            <a:ext cx="4151356" cy="2242409"/>
          </a:xfrm>
          <a:prstGeom prst="rect">
            <a:avLst/>
          </a:prstGeom>
          <a:noFill/>
        </p:spPr>
        <p:txBody>
          <a:bodyPr wrap="square" rtlCol="0">
            <a:spAutoFit/>
          </a:bodyPr>
          <a:lstStyle/>
          <a:p>
            <a:pPr>
              <a:lnSpc>
                <a:spcPct val="150000"/>
              </a:lnSpc>
            </a:pPr>
            <a:r>
              <a:rPr kumimoji="1" lang="zh-CN" altLang="en-US" sz="2400" dirty="0">
                <a:solidFill>
                  <a:srgbClr val="5D5347"/>
                </a:solidFill>
              </a:rPr>
              <a:t>据考证</a:t>
            </a:r>
            <a:r>
              <a:rPr kumimoji="1" lang="en-US" altLang="zh-CN" sz="2400" dirty="0">
                <a:solidFill>
                  <a:srgbClr val="5D5347"/>
                </a:solidFill>
              </a:rPr>
              <a:t>,</a:t>
            </a:r>
            <a:r>
              <a:rPr kumimoji="1" lang="zh-CN" altLang="en-US" sz="2400" dirty="0">
                <a:solidFill>
                  <a:srgbClr val="5D5347"/>
                </a:solidFill>
              </a:rPr>
              <a:t>阿拉伯人在</a:t>
            </a:r>
            <a:r>
              <a:rPr kumimoji="1" lang="en-US" altLang="zh-CN" sz="2400" dirty="0">
                <a:solidFill>
                  <a:srgbClr val="5D5347"/>
                </a:solidFill>
              </a:rPr>
              <a:t>12</a:t>
            </a:r>
            <a:r>
              <a:rPr kumimoji="1" lang="zh-CN" altLang="en-US" sz="2400" dirty="0">
                <a:solidFill>
                  <a:srgbClr val="5D5347"/>
                </a:solidFill>
              </a:rPr>
              <a:t>世纪才将唐代</a:t>
            </a:r>
            <a:r>
              <a:rPr kumimoji="1" lang="zh-CN" altLang="en-US" sz="2400" dirty="0">
                <a:solidFill>
                  <a:srgbClr val="0070C0"/>
                </a:solidFill>
              </a:rPr>
              <a:t>麻纸</a:t>
            </a:r>
            <a:r>
              <a:rPr kumimoji="1" lang="en-US" altLang="zh-CN" sz="2400" dirty="0">
                <a:solidFill>
                  <a:srgbClr val="0070C0"/>
                </a:solidFill>
              </a:rPr>
              <a:t>(</a:t>
            </a:r>
            <a:r>
              <a:rPr kumimoji="1" lang="zh-CN" altLang="en-US" sz="2400" dirty="0">
                <a:solidFill>
                  <a:srgbClr val="0070C0"/>
                </a:solidFill>
              </a:rPr>
              <a:t>主要由桑树皮、枸树皮和稻草做原料）</a:t>
            </a:r>
            <a:r>
              <a:rPr kumimoji="1" lang="zh-CN" altLang="en-US" sz="2400" dirty="0">
                <a:solidFill>
                  <a:srgbClr val="5D5347"/>
                </a:solidFill>
              </a:rPr>
              <a:t>技术带到</a:t>
            </a:r>
            <a:r>
              <a:rPr kumimoji="1" lang="zh-CN" altLang="en-US" sz="2400" dirty="0" smtClean="0">
                <a:solidFill>
                  <a:srgbClr val="5D5347"/>
                </a:solidFill>
              </a:rPr>
              <a:t>欧洲。</a:t>
            </a:r>
            <a:endParaRPr kumimoji="1" lang="zh-CN" altLang="en-US" sz="2400" dirty="0">
              <a:solidFill>
                <a:srgbClr val="5D5347"/>
              </a:solidFill>
            </a:endParaRPr>
          </a:p>
        </p:txBody>
      </p:sp>
      <p:sp>
        <p:nvSpPr>
          <p:cNvPr id="6" name="矩形 5"/>
          <p:cNvSpPr/>
          <p:nvPr/>
        </p:nvSpPr>
        <p:spPr>
          <a:xfrm>
            <a:off x="5711686" y="1805651"/>
            <a:ext cx="5947682" cy="3269847"/>
          </a:xfrm>
          <a:prstGeom prst="rect">
            <a:avLst/>
          </a:prstGeom>
          <a:solidFill>
            <a:srgbClr val="B29D89">
              <a:alpha val="1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5D5347"/>
              </a:solidFill>
            </a:endParaRPr>
          </a:p>
        </p:txBody>
      </p:sp>
      <p:sp>
        <p:nvSpPr>
          <p:cNvPr id="7" name="文本框 6"/>
          <p:cNvSpPr txBox="1"/>
          <p:nvPr/>
        </p:nvSpPr>
        <p:spPr>
          <a:xfrm>
            <a:off x="5929550" y="2009413"/>
            <a:ext cx="5321545" cy="2862322"/>
          </a:xfrm>
          <a:prstGeom prst="rect">
            <a:avLst/>
          </a:prstGeom>
          <a:noFill/>
        </p:spPr>
        <p:txBody>
          <a:bodyPr wrap="square" rtlCol="0">
            <a:spAutoFit/>
          </a:bodyPr>
          <a:lstStyle/>
          <a:p>
            <a:pPr algn="just">
              <a:lnSpc>
                <a:spcPct val="150000"/>
              </a:lnSpc>
            </a:pPr>
            <a:r>
              <a:rPr lang="zh-CN" altLang="en-US" sz="2400" dirty="0"/>
              <a:t> </a:t>
            </a:r>
            <a:r>
              <a:rPr lang="en-US" altLang="zh-CN" sz="2400" dirty="0" smtClean="0"/>
              <a:t>Evidences </a:t>
            </a:r>
            <a:r>
              <a:rPr lang="en-US" altLang="zh-CN" sz="2400" dirty="0"/>
              <a:t>suggested that Arabian brought </a:t>
            </a:r>
            <a:r>
              <a:rPr lang="en-US" altLang="zh-CN" sz="2400" dirty="0">
                <a:solidFill>
                  <a:srgbClr val="0070C0"/>
                </a:solidFill>
              </a:rPr>
              <a:t>Ma paper (which is mainly made of bark of paper mulberries, and straws)</a:t>
            </a:r>
            <a:r>
              <a:rPr lang="en-US" altLang="zh-CN" sz="2400" dirty="0"/>
              <a:t> technology </a:t>
            </a:r>
            <a:r>
              <a:rPr lang="en-US" altLang="zh-CN" sz="2400" dirty="0" smtClean="0"/>
              <a:t>from</a:t>
            </a:r>
            <a:r>
              <a:rPr lang="zh-CN" altLang="en-US" sz="2400" dirty="0" smtClean="0"/>
              <a:t> </a:t>
            </a:r>
            <a:r>
              <a:rPr lang="en-US" altLang="zh-CN" sz="2400" dirty="0" smtClean="0"/>
              <a:t>the Tang Dynasty</a:t>
            </a:r>
            <a:r>
              <a:rPr lang="zh-CN" altLang="en-US" sz="2400" dirty="0" smtClean="0"/>
              <a:t> </a:t>
            </a:r>
            <a:r>
              <a:rPr lang="en-US" altLang="zh-CN" sz="2400" dirty="0" smtClean="0"/>
              <a:t>into </a:t>
            </a:r>
            <a:r>
              <a:rPr lang="en-US" altLang="zh-CN" sz="2400" dirty="0"/>
              <a:t>Europe. </a:t>
            </a:r>
            <a:endParaRPr kumimoji="1" lang="zh-CN" altLang="en-US" sz="2400" dirty="0">
              <a:solidFill>
                <a:srgbClr val="5D5347"/>
              </a:solidFill>
            </a:endParaRPr>
          </a:p>
        </p:txBody>
      </p:sp>
      <p:sp>
        <p:nvSpPr>
          <p:cNvPr id="11" name="文本框 10"/>
          <p:cNvSpPr txBox="1"/>
          <p:nvPr/>
        </p:nvSpPr>
        <p:spPr>
          <a:xfrm>
            <a:off x="1154511" y="5357569"/>
            <a:ext cx="3796496" cy="646331"/>
          </a:xfrm>
          <a:prstGeom prst="rect">
            <a:avLst/>
          </a:prstGeom>
          <a:noFill/>
        </p:spPr>
        <p:txBody>
          <a:bodyPr wrap="square" rtlCol="0">
            <a:spAutoFit/>
          </a:bodyPr>
          <a:lstStyle/>
          <a:p>
            <a:r>
              <a:rPr kumimoji="1" lang="en-US" altLang="zh-CN" dirty="0">
                <a:solidFill>
                  <a:schemeClr val="accent2">
                    <a:lumMod val="50000"/>
                  </a:schemeClr>
                </a:solidFill>
              </a:rPr>
              <a:t>Family </a:t>
            </a:r>
            <a:r>
              <a:rPr kumimoji="1" lang="en-US" altLang="zh-CN" dirty="0" err="1">
                <a:solidFill>
                  <a:schemeClr val="accent2">
                    <a:lumMod val="50000"/>
                  </a:schemeClr>
                </a:solidFill>
              </a:rPr>
              <a:t>Moraceae</a:t>
            </a:r>
            <a:r>
              <a:rPr kumimoji="1" lang="en-US" altLang="zh-CN" dirty="0">
                <a:solidFill>
                  <a:schemeClr val="accent2">
                    <a:lumMod val="50000"/>
                  </a:schemeClr>
                </a:solidFill>
              </a:rPr>
              <a:t>: </a:t>
            </a:r>
            <a:r>
              <a:rPr kumimoji="1" lang="zh-CN" altLang="en-US" dirty="0">
                <a:solidFill>
                  <a:schemeClr val="accent2">
                    <a:lumMod val="50000"/>
                  </a:schemeClr>
                </a:solidFill>
              </a:rPr>
              <a:t>桑科</a:t>
            </a:r>
          </a:p>
          <a:p>
            <a:endParaRPr kumimoji="1" lang="zh-CN" altLang="en-US" dirty="0">
              <a:solidFill>
                <a:schemeClr val="accent2">
                  <a:lumMod val="50000"/>
                </a:schemeClr>
              </a:solidFill>
            </a:endParaRPr>
          </a:p>
        </p:txBody>
      </p:sp>
    </p:spTree>
    <p:extLst>
      <p:ext uri="{BB962C8B-B14F-4D97-AF65-F5344CB8AC3E}">
        <p14:creationId xmlns:p14="http://schemas.microsoft.com/office/powerpoint/2010/main" val="2122741233"/>
      </p:ext>
    </p:ext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up)">
                                      <p:cBhvr>
                                        <p:cTn id="11" dur="500"/>
                                        <p:tgtEl>
                                          <p:spTgt spid="6"/>
                                        </p:tgtEl>
                                      </p:cBhvr>
                                    </p:animEffect>
                                  </p:childTnLst>
                                </p:cTn>
                              </p:par>
                              <p:par>
                                <p:cTn id="12" presetID="5" presetClass="entr" presetSubtype="10" fill="hold" grpId="0" nodeType="with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checkerboard(across)">
                                      <p:cBhvr>
                                        <p:cTn id="1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6" grpId="0" bldLvl="0" animBg="1"/>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48692" y="1805651"/>
            <a:ext cx="4962995" cy="3269847"/>
          </a:xfrm>
          <a:prstGeom prst="rect">
            <a:avLst/>
          </a:prstGeom>
          <a:solidFill>
            <a:srgbClr val="B29D89">
              <a:alpha val="4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1154511" y="2286412"/>
            <a:ext cx="4151356" cy="2793842"/>
          </a:xfrm>
          <a:prstGeom prst="rect">
            <a:avLst/>
          </a:prstGeom>
          <a:noFill/>
        </p:spPr>
        <p:txBody>
          <a:bodyPr wrap="square" rtlCol="0">
            <a:spAutoFit/>
          </a:bodyPr>
          <a:lstStyle/>
          <a:p>
            <a:pPr>
              <a:lnSpc>
                <a:spcPct val="150000"/>
              </a:lnSpc>
            </a:pPr>
            <a:r>
              <a:rPr lang="en-US" altLang="zh-CN" sz="2400" dirty="0">
                <a:solidFill>
                  <a:srgbClr val="5D5347"/>
                </a:solidFill>
              </a:rPr>
              <a:t> </a:t>
            </a:r>
            <a:r>
              <a:rPr lang="en-US" altLang="zh-CN" sz="2400" dirty="0" smtClean="0">
                <a:solidFill>
                  <a:srgbClr val="5D5347"/>
                </a:solidFill>
              </a:rPr>
              <a:t>   </a:t>
            </a:r>
            <a:r>
              <a:rPr lang="zh-CN" altLang="en-US" sz="2400" dirty="0" smtClean="0">
                <a:solidFill>
                  <a:srgbClr val="5D5347"/>
                </a:solidFill>
              </a:rPr>
              <a:t>在</a:t>
            </a:r>
            <a:r>
              <a:rPr lang="zh-CN" altLang="en-US" sz="2400" dirty="0">
                <a:solidFill>
                  <a:srgbClr val="5D5347"/>
                </a:solidFill>
              </a:rPr>
              <a:t>蔡伦之前古代文献中所提到的纸，都是</a:t>
            </a:r>
            <a:r>
              <a:rPr lang="zh-CN" altLang="en-US" sz="2400" dirty="0">
                <a:solidFill>
                  <a:srgbClr val="0070C0"/>
                </a:solidFill>
              </a:rPr>
              <a:t>丝质纤维</a:t>
            </a:r>
            <a:r>
              <a:rPr lang="zh-CN" altLang="en-US" sz="2400" dirty="0">
                <a:solidFill>
                  <a:srgbClr val="5D5347"/>
                </a:solidFill>
              </a:rPr>
              <a:t>所造的，实际上不是纸，只是</a:t>
            </a:r>
            <a:r>
              <a:rPr lang="zh-CN" altLang="en-US" sz="2400" dirty="0">
                <a:solidFill>
                  <a:srgbClr val="0070C0"/>
                </a:solidFill>
              </a:rPr>
              <a:t>漂丝</a:t>
            </a:r>
            <a:r>
              <a:rPr lang="zh-CN" altLang="en-US" sz="2400" dirty="0">
                <a:solidFill>
                  <a:srgbClr val="5D5347"/>
                </a:solidFill>
              </a:rPr>
              <a:t>的副产品。</a:t>
            </a:r>
          </a:p>
          <a:p>
            <a:pPr>
              <a:lnSpc>
                <a:spcPct val="150000"/>
              </a:lnSpc>
            </a:pPr>
            <a:endParaRPr kumimoji="1" lang="zh-CN" altLang="en-US" sz="2400" dirty="0">
              <a:solidFill>
                <a:srgbClr val="5D5347"/>
              </a:solidFill>
            </a:endParaRPr>
          </a:p>
        </p:txBody>
      </p:sp>
      <p:sp>
        <p:nvSpPr>
          <p:cNvPr id="6" name="矩形 5"/>
          <p:cNvSpPr/>
          <p:nvPr/>
        </p:nvSpPr>
        <p:spPr>
          <a:xfrm>
            <a:off x="5711686" y="1805651"/>
            <a:ext cx="5947682" cy="3269847"/>
          </a:xfrm>
          <a:prstGeom prst="rect">
            <a:avLst/>
          </a:prstGeom>
          <a:solidFill>
            <a:srgbClr val="B29D89">
              <a:alpha val="1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5D5347"/>
              </a:solidFill>
            </a:endParaRPr>
          </a:p>
        </p:txBody>
      </p:sp>
      <p:sp>
        <p:nvSpPr>
          <p:cNvPr id="7" name="文本框 6"/>
          <p:cNvSpPr txBox="1"/>
          <p:nvPr/>
        </p:nvSpPr>
        <p:spPr>
          <a:xfrm>
            <a:off x="5783036" y="2043653"/>
            <a:ext cx="5804983" cy="2793842"/>
          </a:xfrm>
          <a:prstGeom prst="rect">
            <a:avLst/>
          </a:prstGeom>
          <a:noFill/>
        </p:spPr>
        <p:txBody>
          <a:bodyPr wrap="square" rtlCol="0">
            <a:spAutoFit/>
          </a:bodyPr>
          <a:lstStyle/>
          <a:p>
            <a:pPr algn="just">
              <a:lnSpc>
                <a:spcPct val="150000"/>
              </a:lnSpc>
            </a:pPr>
            <a:r>
              <a:rPr lang="zh-CN" altLang="en-US" sz="2400" dirty="0" smtClean="0"/>
              <a:t>    </a:t>
            </a:r>
            <a:r>
              <a:rPr lang="en-US" altLang="zh-CN" sz="2400" dirty="0"/>
              <a:t>T</a:t>
            </a:r>
            <a:r>
              <a:rPr lang="en-US" altLang="zh-CN" sz="2400" dirty="0" smtClean="0"/>
              <a:t>he </a:t>
            </a:r>
            <a:r>
              <a:rPr lang="en-US" altLang="zh-CN" sz="2400" dirty="0"/>
              <a:t>paper mentioned in some age-old documents before </a:t>
            </a:r>
            <a:r>
              <a:rPr lang="en-US" altLang="zh-CN" sz="2400" dirty="0" err="1"/>
              <a:t>Cai</a:t>
            </a:r>
            <a:r>
              <a:rPr lang="en-US" altLang="zh-CN" sz="2400" dirty="0"/>
              <a:t> </a:t>
            </a:r>
            <a:r>
              <a:rPr lang="en-US" altLang="zh-CN" sz="2400" dirty="0" err="1"/>
              <a:t>Lun’s</a:t>
            </a:r>
            <a:r>
              <a:rPr lang="en-US" altLang="zh-CN" sz="2400" dirty="0"/>
              <a:t> time was made of </a:t>
            </a:r>
            <a:r>
              <a:rPr lang="en-US" altLang="zh-CN" sz="2400" dirty="0">
                <a:solidFill>
                  <a:srgbClr val="0070C0"/>
                </a:solidFill>
              </a:rPr>
              <a:t>silk-fiber</a:t>
            </a:r>
            <a:r>
              <a:rPr lang="en-US" altLang="zh-CN" sz="2400" dirty="0"/>
              <a:t>. In effect, that was not paper but a by-product of </a:t>
            </a:r>
            <a:r>
              <a:rPr lang="en-US" altLang="zh-CN" sz="2400" dirty="0">
                <a:solidFill>
                  <a:srgbClr val="0070C0"/>
                </a:solidFill>
              </a:rPr>
              <a:t>rinsing silk</a:t>
            </a:r>
            <a:r>
              <a:rPr lang="en-US" altLang="zh-CN" sz="2400" dirty="0"/>
              <a:t>.</a:t>
            </a:r>
          </a:p>
          <a:p>
            <a:pPr algn="just">
              <a:lnSpc>
                <a:spcPct val="150000"/>
              </a:lnSpc>
            </a:pPr>
            <a:endParaRPr kumimoji="1" lang="zh-CN" altLang="en-US" sz="2400" dirty="0">
              <a:solidFill>
                <a:srgbClr val="5D5347"/>
              </a:solidFill>
            </a:endParaRPr>
          </a:p>
        </p:txBody>
      </p:sp>
    </p:spTree>
    <p:extLst>
      <p:ext uri="{BB962C8B-B14F-4D97-AF65-F5344CB8AC3E}">
        <p14:creationId xmlns:p14="http://schemas.microsoft.com/office/powerpoint/2010/main" val="1197673878"/>
      </p:ext>
    </p:ext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up)">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6"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90699" y="2704564"/>
            <a:ext cx="10515600" cy="1325563"/>
          </a:xfrm>
        </p:spPr>
        <p:txBody>
          <a:bodyPr/>
          <a:lstStyle/>
          <a:p>
            <a:pPr algn="ctr"/>
            <a:r>
              <a:rPr kumimoji="1" lang="en-US" altLang="zh-CN" sz="6000" b="1" dirty="0" smtClean="0">
                <a:solidFill>
                  <a:srgbClr val="5D5347"/>
                </a:solidFill>
                <a:latin typeface="Microsoft YaHei" charset="-122"/>
                <a:ea typeface="Microsoft YaHei" charset="-122"/>
                <a:cs typeface="Microsoft YaHei" charset="-122"/>
              </a:rPr>
              <a:t>Thank</a:t>
            </a:r>
            <a:r>
              <a:rPr kumimoji="1" lang="zh-CN" altLang="en-US" sz="6000" b="1" dirty="0" smtClean="0">
                <a:solidFill>
                  <a:srgbClr val="5D5347"/>
                </a:solidFill>
                <a:latin typeface="Microsoft YaHei" charset="-122"/>
                <a:ea typeface="Microsoft YaHei" charset="-122"/>
                <a:cs typeface="Microsoft YaHei" charset="-122"/>
              </a:rPr>
              <a:t> </a:t>
            </a:r>
            <a:r>
              <a:rPr kumimoji="1" lang="en-US" altLang="zh-CN" sz="6000" b="1" dirty="0" smtClean="0">
                <a:solidFill>
                  <a:srgbClr val="5D5347"/>
                </a:solidFill>
                <a:latin typeface="Microsoft YaHei" charset="-122"/>
                <a:ea typeface="Microsoft YaHei" charset="-122"/>
                <a:cs typeface="Microsoft YaHei" charset="-122"/>
              </a:rPr>
              <a:t>you!</a:t>
            </a:r>
            <a:endParaRPr kumimoji="1" lang="zh-CN" altLang="en-US" sz="6000" b="1" dirty="0">
              <a:solidFill>
                <a:srgbClr val="5D5347"/>
              </a:solidFill>
              <a:latin typeface="Microsoft YaHei" charset="-122"/>
              <a:ea typeface="Microsoft YaHei" charset="-122"/>
              <a:cs typeface="Microsoft YaHei" charset="-122"/>
            </a:endParaRPr>
          </a:p>
        </p:txBody>
      </p:sp>
      <p:pic>
        <p:nvPicPr>
          <p:cNvPr id="4" name="图片 3"/>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330530" y="261256"/>
            <a:ext cx="3047324" cy="2322061"/>
          </a:xfrm>
          <a:prstGeom prst="rect">
            <a:avLst/>
          </a:prstGeom>
          <a:ln>
            <a:noFill/>
          </a:ln>
          <a:effectLst>
            <a:softEdge rad="112500"/>
          </a:effectLst>
        </p:spPr>
      </p:pic>
    </p:spTree>
    <p:extLst>
      <p:ext uri="{BB962C8B-B14F-4D97-AF65-F5344CB8AC3E}">
        <p14:creationId xmlns:p14="http://schemas.microsoft.com/office/powerpoint/2010/main" val="1136940780"/>
      </p:ext>
    </p:ext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pic>
        <p:nvPicPr>
          <p:cNvPr id="26" name="图片 25"/>
          <p:cNvPicPr>
            <a:picLocks noChangeAspect="1"/>
          </p:cNvPicPr>
          <p:nvPr/>
        </p:nvPicPr>
        <p:blipFill>
          <a:blip r:embed="rId4" cstate="screen"/>
          <a:stretch>
            <a:fillRect/>
          </a:stretch>
        </p:blipFill>
        <p:spPr>
          <a:xfrm>
            <a:off x="9379817" y="5343570"/>
            <a:ext cx="2465613" cy="1200111"/>
          </a:xfrm>
          <a:prstGeom prst="rect">
            <a:avLst/>
          </a:prstGeom>
        </p:spPr>
      </p:pic>
      <p:grpSp>
        <p:nvGrpSpPr>
          <p:cNvPr id="27" name="组 26"/>
          <p:cNvGrpSpPr/>
          <p:nvPr/>
        </p:nvGrpSpPr>
        <p:grpSpPr>
          <a:xfrm>
            <a:off x="1512535" y="327842"/>
            <a:ext cx="2010956" cy="2205991"/>
            <a:chOff x="1669829" y="97238"/>
            <a:chExt cx="2010956" cy="2205991"/>
          </a:xfrm>
        </p:grpSpPr>
        <p:sp>
          <p:nvSpPr>
            <p:cNvPr id="10" name="矩形 9"/>
            <p:cNvSpPr/>
            <p:nvPr/>
          </p:nvSpPr>
          <p:spPr>
            <a:xfrm rot="5400000">
              <a:off x="2175041" y="263926"/>
              <a:ext cx="932180" cy="1872615"/>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 name="直接连接符 5"/>
            <p:cNvCxnSpPr/>
            <p:nvPr/>
          </p:nvCxnSpPr>
          <p:spPr>
            <a:xfrm flipH="1">
              <a:off x="1669829" y="1666324"/>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flipH="1">
              <a:off x="3109285" y="97238"/>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H="1">
              <a:off x="2069631" y="1666324"/>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2771862" y="97238"/>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2" name="文本框 11"/>
            <p:cNvSpPr txBox="1"/>
            <p:nvPr/>
          </p:nvSpPr>
          <p:spPr>
            <a:xfrm>
              <a:off x="1715007" y="846290"/>
              <a:ext cx="1852248" cy="707886"/>
            </a:xfrm>
            <a:prstGeom prst="rect">
              <a:avLst/>
            </a:prstGeom>
            <a:noFill/>
          </p:spPr>
          <p:txBody>
            <a:bodyPr wrap="square" rtlCol="0">
              <a:spAutoFit/>
            </a:bodyPr>
            <a:lstStyle/>
            <a:p>
              <a:pPr algn="ctr"/>
              <a:r>
                <a:rPr kumimoji="1" lang="en-US" altLang="zh-CN" sz="4000" b="1" i="1" dirty="0">
                  <a:solidFill>
                    <a:srgbClr val="5D5347"/>
                  </a:solidFill>
                  <a:latin typeface="Times New Roman" charset="0"/>
                  <a:ea typeface="Times New Roman" charset="0"/>
                  <a:cs typeface="Times New Roman" charset="0"/>
                </a:rPr>
                <a:t>C</a:t>
              </a:r>
              <a:r>
                <a:rPr kumimoji="1" lang="en-US" altLang="zh-CN" sz="4000" b="1" i="1" smtClean="0">
                  <a:solidFill>
                    <a:srgbClr val="5D5347"/>
                  </a:solidFill>
                  <a:latin typeface="Times New Roman" charset="0"/>
                  <a:ea typeface="Times New Roman" charset="0"/>
                  <a:cs typeface="Times New Roman" charset="0"/>
                </a:rPr>
                <a:t>ontent</a:t>
              </a:r>
              <a:endParaRPr kumimoji="1" lang="zh-CN" altLang="en-US" sz="4000" b="1" i="1" dirty="0">
                <a:solidFill>
                  <a:srgbClr val="5D5347"/>
                </a:solidFill>
                <a:latin typeface="Times New Roman" charset="0"/>
                <a:ea typeface="Times New Roman" charset="0"/>
                <a:cs typeface="Times New Roman" charset="0"/>
              </a:endParaRPr>
            </a:p>
          </p:txBody>
        </p:sp>
      </p:grpSp>
      <p:sp>
        <p:nvSpPr>
          <p:cNvPr id="28" name="文本框 27"/>
          <p:cNvSpPr txBox="1"/>
          <p:nvPr/>
        </p:nvSpPr>
        <p:spPr>
          <a:xfrm>
            <a:off x="3629947" y="1784780"/>
            <a:ext cx="6982676" cy="3970318"/>
          </a:xfrm>
          <a:prstGeom prst="rect">
            <a:avLst/>
          </a:prstGeom>
          <a:noFill/>
        </p:spPr>
        <p:txBody>
          <a:bodyPr wrap="square" rtlCol="0">
            <a:spAutoFit/>
          </a:bodyPr>
          <a:lstStyle/>
          <a:p>
            <a:pPr>
              <a:lnSpc>
                <a:spcPct val="150000"/>
              </a:lnSpc>
            </a:pPr>
            <a:r>
              <a:rPr kumimoji="1" lang="en-US" altLang="zh-CN" sz="2800" b="1" dirty="0" smtClean="0">
                <a:solidFill>
                  <a:srgbClr val="3D3730"/>
                </a:solidFill>
                <a:latin typeface="Times New Roman" charset="0"/>
                <a:ea typeface="Times New Roman" charset="0"/>
                <a:cs typeface="Times New Roman" charset="0"/>
              </a:rPr>
              <a:t>I. The history of paper-making technology</a:t>
            </a:r>
          </a:p>
          <a:p>
            <a:pPr>
              <a:lnSpc>
                <a:spcPct val="150000"/>
              </a:lnSpc>
            </a:pPr>
            <a:r>
              <a:rPr kumimoji="1" lang="en-US" altLang="zh-CN" sz="2800" dirty="0" smtClean="0">
                <a:solidFill>
                  <a:srgbClr val="3D3730"/>
                </a:solidFill>
                <a:latin typeface="Times New Roman" charset="0"/>
                <a:ea typeface="Times New Roman" charset="0"/>
                <a:cs typeface="Times New Roman" charset="0"/>
              </a:rPr>
              <a:t>    -Writing materials before paper</a:t>
            </a:r>
          </a:p>
          <a:p>
            <a:pPr>
              <a:lnSpc>
                <a:spcPct val="150000"/>
              </a:lnSpc>
            </a:pPr>
            <a:r>
              <a:rPr kumimoji="1" lang="en-US" altLang="zh-CN" sz="2800" dirty="0" smtClean="0">
                <a:solidFill>
                  <a:srgbClr val="3D3730"/>
                </a:solidFill>
                <a:latin typeface="Times New Roman" charset="0"/>
                <a:ea typeface="Times New Roman" charset="0"/>
                <a:cs typeface="Times New Roman" charset="0"/>
              </a:rPr>
              <a:t>    -The earliest </a:t>
            </a:r>
            <a:r>
              <a:rPr kumimoji="1" lang="zh-CN" altLang="en-US" sz="2800" dirty="0" smtClean="0">
                <a:solidFill>
                  <a:srgbClr val="3D3730"/>
                </a:solidFill>
                <a:latin typeface="Times New Roman" charset="0"/>
                <a:ea typeface="Times New Roman" charset="0"/>
                <a:cs typeface="Times New Roman" charset="0"/>
              </a:rPr>
              <a:t>“</a:t>
            </a:r>
            <a:r>
              <a:rPr kumimoji="1" lang="en-US" altLang="zh-CN" sz="2800" dirty="0" smtClean="0">
                <a:solidFill>
                  <a:srgbClr val="3D3730"/>
                </a:solidFill>
                <a:latin typeface="Times New Roman" charset="0"/>
                <a:ea typeface="Times New Roman" charset="0"/>
                <a:cs typeface="Times New Roman" charset="0"/>
              </a:rPr>
              <a:t>paper</a:t>
            </a:r>
            <a:r>
              <a:rPr kumimoji="1" lang="zh-CN" altLang="en-US" sz="2800" dirty="0" smtClean="0">
                <a:solidFill>
                  <a:srgbClr val="3D3730"/>
                </a:solidFill>
                <a:latin typeface="Times New Roman" charset="0"/>
                <a:ea typeface="Times New Roman" charset="0"/>
                <a:cs typeface="Times New Roman" charset="0"/>
              </a:rPr>
              <a:t>”</a:t>
            </a:r>
            <a:endParaRPr kumimoji="1" lang="en-US" altLang="zh-CN" sz="2800" dirty="0" smtClean="0">
              <a:solidFill>
                <a:srgbClr val="3D3730"/>
              </a:solidFill>
              <a:latin typeface="Times New Roman" charset="0"/>
              <a:ea typeface="Times New Roman" charset="0"/>
              <a:cs typeface="Times New Roman" charset="0"/>
            </a:endParaRPr>
          </a:p>
          <a:p>
            <a:pPr>
              <a:lnSpc>
                <a:spcPct val="150000"/>
              </a:lnSpc>
            </a:pPr>
            <a:r>
              <a:rPr kumimoji="1" lang="en-US" altLang="zh-CN" sz="2800" dirty="0" smtClean="0">
                <a:solidFill>
                  <a:srgbClr val="3D3730"/>
                </a:solidFill>
                <a:latin typeface="Times New Roman" charset="0"/>
                <a:ea typeface="Times New Roman" charset="0"/>
                <a:cs typeface="Times New Roman" charset="0"/>
              </a:rPr>
              <a:t>    -</a:t>
            </a:r>
            <a:r>
              <a:rPr kumimoji="1" lang="zh-CN" altLang="en-US" sz="2800" dirty="0" smtClean="0">
                <a:solidFill>
                  <a:srgbClr val="3D3730"/>
                </a:solidFill>
                <a:latin typeface="Times New Roman" charset="0"/>
                <a:ea typeface="Times New Roman" charset="0"/>
                <a:cs typeface="Times New Roman" charset="0"/>
              </a:rPr>
              <a:t>“</a:t>
            </a:r>
            <a:r>
              <a:rPr kumimoji="1" lang="en-US" altLang="zh-CN" sz="2800" dirty="0" err="1" smtClean="0">
                <a:solidFill>
                  <a:srgbClr val="3D3730"/>
                </a:solidFill>
                <a:latin typeface="Times New Roman" charset="0"/>
                <a:ea typeface="Times New Roman" charset="0"/>
                <a:cs typeface="Times New Roman" charset="0"/>
              </a:rPr>
              <a:t>Cai</a:t>
            </a:r>
            <a:r>
              <a:rPr kumimoji="1" lang="zh-CN" altLang="en-US" sz="2800" dirty="0" smtClean="0">
                <a:solidFill>
                  <a:srgbClr val="3D3730"/>
                </a:solidFill>
                <a:latin typeface="Times New Roman" charset="0"/>
                <a:ea typeface="Times New Roman" charset="0"/>
                <a:cs typeface="Times New Roman" charset="0"/>
              </a:rPr>
              <a:t> </a:t>
            </a:r>
            <a:r>
              <a:rPr kumimoji="1" lang="en-US" altLang="zh-CN" sz="2800" dirty="0" err="1" smtClean="0">
                <a:solidFill>
                  <a:srgbClr val="3D3730"/>
                </a:solidFill>
                <a:latin typeface="Times New Roman" charset="0"/>
                <a:ea typeface="Times New Roman" charset="0"/>
                <a:cs typeface="Times New Roman" charset="0"/>
              </a:rPr>
              <a:t>Hou</a:t>
            </a:r>
            <a:r>
              <a:rPr kumimoji="1" lang="en-US" altLang="zh-CN" sz="2800" dirty="0" smtClean="0">
                <a:solidFill>
                  <a:srgbClr val="3D3730"/>
                </a:solidFill>
                <a:latin typeface="Times New Roman" charset="0"/>
                <a:ea typeface="Times New Roman" charset="0"/>
                <a:cs typeface="Times New Roman" charset="0"/>
              </a:rPr>
              <a:t> paper</a:t>
            </a:r>
            <a:r>
              <a:rPr kumimoji="1" lang="zh-CN" altLang="en-US" sz="2800" dirty="0" smtClean="0">
                <a:solidFill>
                  <a:srgbClr val="3D3730"/>
                </a:solidFill>
                <a:latin typeface="Times New Roman" charset="0"/>
                <a:ea typeface="Times New Roman" charset="0"/>
                <a:cs typeface="Times New Roman" charset="0"/>
              </a:rPr>
              <a:t>”</a:t>
            </a:r>
            <a:endParaRPr kumimoji="1" lang="en-US" altLang="zh-CN" sz="2800" dirty="0" smtClean="0">
              <a:solidFill>
                <a:srgbClr val="3D3730"/>
              </a:solidFill>
              <a:latin typeface="Times New Roman" charset="0"/>
              <a:ea typeface="Times New Roman" charset="0"/>
              <a:cs typeface="Times New Roman" charset="0"/>
            </a:endParaRPr>
          </a:p>
          <a:p>
            <a:pPr>
              <a:lnSpc>
                <a:spcPct val="150000"/>
              </a:lnSpc>
            </a:pPr>
            <a:r>
              <a:rPr kumimoji="1" lang="en-US" altLang="zh-CN" sz="2800" dirty="0" smtClean="0">
                <a:solidFill>
                  <a:srgbClr val="3D3730"/>
                </a:solidFill>
                <a:latin typeface="Times New Roman" charset="0"/>
                <a:ea typeface="Times New Roman" charset="0"/>
                <a:cs typeface="Times New Roman" charset="0"/>
              </a:rPr>
              <a:t>    -The spread and influence of paper-making</a:t>
            </a:r>
            <a:r>
              <a:rPr lang="en-US" altLang="zh-CN" sz="2800" dirty="0"/>
              <a:t>  </a:t>
            </a:r>
          </a:p>
          <a:p>
            <a:pPr>
              <a:lnSpc>
                <a:spcPct val="150000"/>
              </a:lnSpc>
            </a:pPr>
            <a:r>
              <a:rPr kumimoji="1" lang="en-US" altLang="zh-CN" sz="2800" b="1" dirty="0" smtClean="0">
                <a:solidFill>
                  <a:srgbClr val="3D3730"/>
                </a:solidFill>
                <a:latin typeface="Times New Roman" charset="0"/>
                <a:ea typeface="Times New Roman" charset="0"/>
                <a:cs typeface="Times New Roman" charset="0"/>
              </a:rPr>
              <a:t>II. Difficulties during translation </a:t>
            </a:r>
            <a:endParaRPr kumimoji="1" lang="en-US" altLang="zh-CN" sz="2800" b="1" dirty="0">
              <a:solidFill>
                <a:srgbClr val="3D3730"/>
              </a:solidFill>
              <a:latin typeface="Times New Roman" charset="0"/>
              <a:ea typeface="Times New Roman" charset="0"/>
              <a:cs typeface="Times New Roman"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dissolve">
                                      <p:cBhvr>
                                        <p:cTn id="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pic>
        <p:nvPicPr>
          <p:cNvPr id="26" name="图片 25"/>
          <p:cNvPicPr>
            <a:picLocks noChangeAspect="1"/>
          </p:cNvPicPr>
          <p:nvPr/>
        </p:nvPicPr>
        <p:blipFill>
          <a:blip r:embed="rId4" cstate="screen"/>
          <a:stretch>
            <a:fillRect/>
          </a:stretch>
        </p:blipFill>
        <p:spPr>
          <a:xfrm>
            <a:off x="9379817" y="5343570"/>
            <a:ext cx="2465613" cy="1200111"/>
          </a:xfrm>
          <a:prstGeom prst="rect">
            <a:avLst/>
          </a:prstGeom>
        </p:spPr>
      </p:pic>
      <p:cxnSp>
        <p:nvCxnSpPr>
          <p:cNvPr id="29" name="直接连接符 5"/>
          <p:cNvCxnSpPr/>
          <p:nvPr/>
        </p:nvCxnSpPr>
        <p:spPr>
          <a:xfrm flipH="1">
            <a:off x="4702690" y="4506499"/>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0" name="直接连接符 6"/>
          <p:cNvCxnSpPr/>
          <p:nvPr/>
        </p:nvCxnSpPr>
        <p:spPr>
          <a:xfrm flipH="1">
            <a:off x="6810887" y="1943540"/>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1" name="直接连接符 7"/>
          <p:cNvCxnSpPr/>
          <p:nvPr/>
        </p:nvCxnSpPr>
        <p:spPr>
          <a:xfrm flipH="1">
            <a:off x="5154949" y="4506499"/>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2" name="直接连接符 8"/>
          <p:cNvCxnSpPr/>
          <p:nvPr/>
        </p:nvCxnSpPr>
        <p:spPr>
          <a:xfrm flipH="1">
            <a:off x="6321517" y="1932429"/>
            <a:ext cx="571500" cy="636905"/>
          </a:xfrm>
          <a:prstGeom prst="line">
            <a:avLst/>
          </a:prstGeom>
          <a:ln>
            <a:solidFill>
              <a:srgbClr val="B29D89"/>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nvGrpSpPr>
          <p:cNvPr id="2" name="组 1"/>
          <p:cNvGrpSpPr/>
          <p:nvPr/>
        </p:nvGrpSpPr>
        <p:grpSpPr>
          <a:xfrm>
            <a:off x="2512702" y="2554054"/>
            <a:ext cx="7617632" cy="1926056"/>
            <a:chOff x="3209981" y="2484585"/>
            <a:chExt cx="7392348" cy="933588"/>
          </a:xfrm>
        </p:grpSpPr>
        <p:sp>
          <p:nvSpPr>
            <p:cNvPr id="28" name="矩形 27"/>
            <p:cNvSpPr/>
            <p:nvPr/>
          </p:nvSpPr>
          <p:spPr>
            <a:xfrm rot="5400000">
              <a:off x="6439360" y="-547196"/>
              <a:ext cx="933588" cy="6997149"/>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3209981" y="2607192"/>
              <a:ext cx="7392348" cy="701164"/>
            </a:xfrm>
            <a:prstGeom prst="rect">
              <a:avLst/>
            </a:prstGeom>
            <a:noFill/>
          </p:spPr>
          <p:txBody>
            <a:bodyPr wrap="square" rtlCol="0">
              <a:spAutoFit/>
            </a:bodyPr>
            <a:lstStyle/>
            <a:p>
              <a:pPr marL="400050" indent="-400050" algn="ctr">
                <a:buFont typeface="+mj-lt"/>
                <a:buAutoNum type="romanUcPeriod"/>
              </a:pPr>
              <a:r>
                <a:rPr kumimoji="1" lang="en-US" altLang="zh-CN" sz="4400" b="1" i="1" dirty="0">
                  <a:solidFill>
                    <a:srgbClr val="3D3730"/>
                  </a:solidFill>
                  <a:latin typeface="Times New Roman" charset="0"/>
                  <a:ea typeface="Times New Roman" charset="0"/>
                  <a:cs typeface="Times New Roman" charset="0"/>
                </a:rPr>
                <a:t>The history of </a:t>
              </a:r>
              <a:r>
                <a:rPr kumimoji="1" lang="en-US" altLang="zh-CN" sz="4400" b="1" i="1" dirty="0" smtClean="0">
                  <a:solidFill>
                    <a:srgbClr val="3D3730"/>
                  </a:solidFill>
                  <a:latin typeface="Times New Roman" charset="0"/>
                  <a:ea typeface="Times New Roman" charset="0"/>
                  <a:cs typeface="Times New Roman" charset="0"/>
                </a:rPr>
                <a:t>paper-making</a:t>
              </a:r>
              <a:r>
                <a:rPr kumimoji="1" lang="zh-CN" altLang="en-US" sz="4400" b="1" i="1" dirty="0" smtClean="0">
                  <a:solidFill>
                    <a:srgbClr val="3D3730"/>
                  </a:solidFill>
                  <a:latin typeface="Times New Roman" charset="0"/>
                  <a:ea typeface="Times New Roman" charset="0"/>
                  <a:cs typeface="Times New Roman" charset="0"/>
                </a:rPr>
                <a:t> </a:t>
              </a:r>
              <a:r>
                <a:rPr kumimoji="1" lang="en-US" altLang="zh-CN" sz="4400" b="1" i="1" dirty="0" smtClean="0">
                  <a:solidFill>
                    <a:srgbClr val="3D3730"/>
                  </a:solidFill>
                  <a:latin typeface="Times New Roman" charset="0"/>
                  <a:ea typeface="Times New Roman" charset="0"/>
                  <a:cs typeface="Times New Roman" charset="0"/>
                </a:rPr>
                <a:t>technology</a:t>
              </a:r>
              <a:endParaRPr kumimoji="1" lang="en-US" altLang="zh-CN" sz="4400" b="1" i="1" dirty="0">
                <a:solidFill>
                  <a:srgbClr val="3D3730"/>
                </a:solidFill>
                <a:latin typeface="Times New Roman" charset="0"/>
                <a:ea typeface="Times New Roman" charset="0"/>
                <a:cs typeface="Times New Roman" charset="0"/>
              </a:endParaRPr>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6" name="组 25"/>
          <p:cNvGrpSpPr/>
          <p:nvPr/>
        </p:nvGrpSpPr>
        <p:grpSpPr>
          <a:xfrm>
            <a:off x="781592" y="86584"/>
            <a:ext cx="5227359" cy="981566"/>
            <a:chOff x="3336479" y="2536468"/>
            <a:chExt cx="7392348" cy="1463384"/>
          </a:xfrm>
        </p:grpSpPr>
        <p:sp>
          <p:nvSpPr>
            <p:cNvPr id="27" name="矩形 26"/>
            <p:cNvSpPr/>
            <p:nvPr/>
          </p:nvSpPr>
          <p:spPr>
            <a:xfrm rot="5400000">
              <a:off x="6510271" y="-495313"/>
              <a:ext cx="933588" cy="6997150"/>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27"/>
            <p:cNvSpPr txBox="1"/>
            <p:nvPr/>
          </p:nvSpPr>
          <p:spPr>
            <a:xfrm>
              <a:off x="3336479" y="2577406"/>
              <a:ext cx="7392348" cy="1422446"/>
            </a:xfrm>
            <a:prstGeom prst="rect">
              <a:avLst/>
            </a:prstGeom>
            <a:noFill/>
          </p:spPr>
          <p:txBody>
            <a:bodyPr wrap="square" rtlCol="0">
              <a:spAutoFit/>
            </a:bodyPr>
            <a:lstStyle/>
            <a:p>
              <a:pPr algn="ctr"/>
              <a:r>
                <a:rPr kumimoji="1" lang="en-US" altLang="zh-CN" sz="2800" b="1" i="1" dirty="0" smtClean="0">
                  <a:solidFill>
                    <a:srgbClr val="3D3730"/>
                  </a:solidFill>
                  <a:latin typeface="Times New Roman" charset="0"/>
                  <a:ea typeface="Times New Roman" charset="0"/>
                  <a:cs typeface="Times New Roman" charset="0"/>
                </a:rPr>
                <a:t>Writing </a:t>
              </a:r>
              <a:r>
                <a:rPr kumimoji="1" lang="en-US" altLang="zh-CN" sz="2800" b="1" i="1" dirty="0">
                  <a:solidFill>
                    <a:srgbClr val="3D3730"/>
                  </a:solidFill>
                  <a:latin typeface="Times New Roman" charset="0"/>
                  <a:ea typeface="Times New Roman" charset="0"/>
                  <a:cs typeface="Times New Roman" charset="0"/>
                </a:rPr>
                <a:t>materials before paper</a:t>
              </a:r>
            </a:p>
            <a:p>
              <a:pPr algn="ctr"/>
              <a:endParaRPr kumimoji="1" lang="en-US" altLang="zh-CN" sz="2800" b="1" i="1" dirty="0">
                <a:solidFill>
                  <a:srgbClr val="3D3730"/>
                </a:solidFill>
                <a:latin typeface="Times New Roman" charset="0"/>
                <a:ea typeface="Times New Roman" charset="0"/>
                <a:cs typeface="Times New Roman" charset="0"/>
              </a:endParaRPr>
            </a:p>
          </p:txBody>
        </p:sp>
      </p:grpSp>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1546" y="960317"/>
            <a:ext cx="4293879" cy="2937013"/>
          </a:xfrm>
          <a:prstGeom prst="rect">
            <a:avLst/>
          </a:prstGeom>
        </p:spPr>
      </p:pic>
      <p:pic>
        <p:nvPicPr>
          <p:cNvPr id="3" name="图片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86219" y="399686"/>
            <a:ext cx="2713935" cy="2713935"/>
          </a:xfrm>
          <a:prstGeom prst="rect">
            <a:avLst/>
          </a:prstGeom>
        </p:spPr>
      </p:pic>
      <p:pic>
        <p:nvPicPr>
          <p:cNvPr id="29" name="图片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24555" y="3137172"/>
            <a:ext cx="3656247" cy="2435060"/>
          </a:xfrm>
          <a:prstGeom prst="rect">
            <a:avLst/>
          </a:prstGeom>
        </p:spPr>
      </p:pic>
      <p:pic>
        <p:nvPicPr>
          <p:cNvPr id="30" name="图片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05125" y="3897330"/>
            <a:ext cx="3617843" cy="2445662"/>
          </a:xfrm>
          <a:prstGeom prst="rect">
            <a:avLst/>
          </a:prstGeom>
        </p:spPr>
      </p:pic>
      <p:sp>
        <p:nvSpPr>
          <p:cNvPr id="31" name="文本框 30"/>
          <p:cNvSpPr txBox="1"/>
          <p:nvPr/>
        </p:nvSpPr>
        <p:spPr>
          <a:xfrm>
            <a:off x="2581155" y="5181170"/>
            <a:ext cx="1284789" cy="369332"/>
          </a:xfrm>
          <a:prstGeom prst="rect">
            <a:avLst/>
          </a:prstGeom>
          <a:noFill/>
        </p:spPr>
        <p:txBody>
          <a:bodyPr wrap="square" rtlCol="0">
            <a:spAutoFit/>
          </a:bodyPr>
          <a:lstStyle/>
          <a:p>
            <a:r>
              <a:rPr kumimoji="1" lang="en-US" altLang="zh-CN" dirty="0" smtClean="0"/>
              <a:t>silk</a:t>
            </a:r>
            <a:endParaRPr kumimoji="1" lang="zh-CN" altLang="en-US" dirty="0"/>
          </a:p>
        </p:txBody>
      </p:sp>
      <p:sp>
        <p:nvSpPr>
          <p:cNvPr id="32" name="文本框 31"/>
          <p:cNvSpPr txBox="1"/>
          <p:nvPr/>
        </p:nvSpPr>
        <p:spPr>
          <a:xfrm>
            <a:off x="1583163" y="2244157"/>
            <a:ext cx="1284789" cy="369332"/>
          </a:xfrm>
          <a:prstGeom prst="rect">
            <a:avLst/>
          </a:prstGeom>
          <a:noFill/>
        </p:spPr>
        <p:txBody>
          <a:bodyPr wrap="square" rtlCol="0">
            <a:spAutoFit/>
          </a:bodyPr>
          <a:lstStyle/>
          <a:p>
            <a:r>
              <a:rPr kumimoji="1" lang="en-US" altLang="zh-CN" dirty="0" smtClean="0"/>
              <a:t>bone</a:t>
            </a:r>
            <a:endParaRPr kumimoji="1" lang="zh-CN" altLang="en-US" dirty="0"/>
          </a:p>
        </p:txBody>
      </p:sp>
      <p:sp>
        <p:nvSpPr>
          <p:cNvPr id="33" name="文本框 32"/>
          <p:cNvSpPr txBox="1"/>
          <p:nvPr/>
        </p:nvSpPr>
        <p:spPr>
          <a:xfrm>
            <a:off x="9400154" y="1420185"/>
            <a:ext cx="1284789" cy="369332"/>
          </a:xfrm>
          <a:prstGeom prst="rect">
            <a:avLst/>
          </a:prstGeom>
          <a:noFill/>
        </p:spPr>
        <p:txBody>
          <a:bodyPr wrap="square" rtlCol="0">
            <a:spAutoFit/>
          </a:bodyPr>
          <a:lstStyle/>
          <a:p>
            <a:r>
              <a:rPr kumimoji="1" lang="en-US" altLang="zh-CN" dirty="0" smtClean="0"/>
              <a:t>bamboo</a:t>
            </a:r>
            <a:endParaRPr kumimoji="1" lang="zh-CN" altLang="en-US" dirty="0"/>
          </a:p>
        </p:txBody>
      </p:sp>
      <p:sp>
        <p:nvSpPr>
          <p:cNvPr id="34" name="文本框 33"/>
          <p:cNvSpPr txBox="1"/>
          <p:nvPr/>
        </p:nvSpPr>
        <p:spPr>
          <a:xfrm>
            <a:off x="8246938" y="5653042"/>
            <a:ext cx="1672566" cy="369332"/>
          </a:xfrm>
          <a:prstGeom prst="rect">
            <a:avLst/>
          </a:prstGeom>
          <a:noFill/>
        </p:spPr>
        <p:txBody>
          <a:bodyPr wrap="square" rtlCol="0">
            <a:spAutoFit/>
          </a:bodyPr>
          <a:lstStyle/>
          <a:p>
            <a:r>
              <a:rPr kumimoji="1" lang="en-US" altLang="zh-CN" dirty="0" smtClean="0"/>
              <a:t>Bronzeware</a:t>
            </a:r>
            <a:endParaRPr kumimoji="1" lang="zh-CN" altLang="en-US"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pic>
        <p:nvPicPr>
          <p:cNvPr id="26" name="图片 25"/>
          <p:cNvPicPr>
            <a:picLocks noChangeAspect="1"/>
          </p:cNvPicPr>
          <p:nvPr/>
        </p:nvPicPr>
        <p:blipFill>
          <a:blip r:embed="rId3" cstate="screen"/>
          <a:stretch>
            <a:fillRect/>
          </a:stretch>
        </p:blipFill>
        <p:spPr>
          <a:xfrm>
            <a:off x="2219417" y="4634544"/>
            <a:ext cx="2465613" cy="1200111"/>
          </a:xfrm>
          <a:prstGeom prst="rect">
            <a:avLst/>
          </a:prstGeom>
        </p:spPr>
      </p:pic>
      <p:sp>
        <p:nvSpPr>
          <p:cNvPr id="27" name="矩形 26"/>
          <p:cNvSpPr/>
          <p:nvPr/>
        </p:nvSpPr>
        <p:spPr>
          <a:xfrm>
            <a:off x="5311837" y="1559936"/>
            <a:ext cx="6542310" cy="2585140"/>
          </a:xfrm>
          <a:prstGeom prst="rect">
            <a:avLst/>
          </a:prstGeom>
          <a:solidFill>
            <a:schemeClr val="bg1">
              <a:lumMod val="85000"/>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1" name="文本框 10"/>
          <p:cNvSpPr txBox="1"/>
          <p:nvPr/>
        </p:nvSpPr>
        <p:spPr>
          <a:xfrm>
            <a:off x="5486764" y="1954045"/>
            <a:ext cx="6192456" cy="2400657"/>
          </a:xfrm>
          <a:prstGeom prst="rect">
            <a:avLst/>
          </a:prstGeom>
          <a:noFill/>
        </p:spPr>
        <p:txBody>
          <a:bodyPr wrap="square" rtlCol="0">
            <a:spAutoFit/>
          </a:bodyPr>
          <a:lstStyle/>
          <a:p>
            <a:pPr algn="just">
              <a:lnSpc>
                <a:spcPct val="150000"/>
              </a:lnSpc>
            </a:pPr>
            <a:r>
              <a:rPr lang="zh-CN" altLang="en-US" sz="2000" dirty="0" smtClean="0">
                <a:latin typeface="Microsoft YaHei" charset="-122"/>
                <a:ea typeface="Microsoft YaHei" charset="-122"/>
                <a:cs typeface="Microsoft YaHei" charset="-122"/>
              </a:rPr>
              <a:t>    </a:t>
            </a:r>
            <a:r>
              <a:rPr lang="en-US" altLang="zh-CN" sz="2000" dirty="0" smtClean="0">
                <a:latin typeface="Microsoft YaHei" charset="-122"/>
                <a:ea typeface="Microsoft YaHei" charset="-122"/>
                <a:cs typeface="Microsoft YaHei" charset="-122"/>
              </a:rPr>
              <a:t>The </a:t>
            </a:r>
            <a:r>
              <a:rPr lang="en-US" altLang="zh-CN" sz="2000" dirty="0">
                <a:latin typeface="Microsoft YaHei" charset="-122"/>
                <a:ea typeface="Microsoft YaHei" charset="-122"/>
                <a:cs typeface="Microsoft YaHei" charset="-122"/>
              </a:rPr>
              <a:t>earliest extant paper fragment was unearthed at </a:t>
            </a:r>
            <a:r>
              <a:rPr lang="en-US" altLang="zh-CN" sz="2000" dirty="0" err="1">
                <a:latin typeface="Microsoft YaHei" charset="-122"/>
                <a:ea typeface="Microsoft YaHei" charset="-122"/>
                <a:cs typeface="Microsoft YaHei" charset="-122"/>
              </a:rPr>
              <a:t>Fangmatan</a:t>
            </a:r>
            <a:r>
              <a:rPr lang="en-US" altLang="zh-CN" sz="2000" dirty="0">
                <a:latin typeface="Microsoft YaHei" charset="-122"/>
                <a:ea typeface="Microsoft YaHei" charset="-122"/>
                <a:cs typeface="Microsoft YaHei" charset="-122"/>
              </a:rPr>
              <a:t> Tomb (</a:t>
            </a:r>
            <a:r>
              <a:rPr lang="zh-CN" altLang="zh-CN" sz="2000" dirty="0">
                <a:latin typeface="Microsoft YaHei" charset="-122"/>
                <a:ea typeface="Microsoft YaHei" charset="-122"/>
                <a:cs typeface="Microsoft YaHei" charset="-122"/>
              </a:rPr>
              <a:t>放马滩汉墓</a:t>
            </a:r>
            <a:r>
              <a:rPr lang="en-US" altLang="zh-CN" sz="2000" dirty="0">
                <a:latin typeface="Microsoft YaHei" charset="-122"/>
                <a:ea typeface="Microsoft YaHei" charset="-122"/>
                <a:cs typeface="Microsoft YaHei" charset="-122"/>
              </a:rPr>
              <a:t>) of the Western Han Dynasty in </a:t>
            </a:r>
            <a:r>
              <a:rPr lang="en-US" altLang="zh-CN" sz="2000" dirty="0" err="1">
                <a:latin typeface="Microsoft YaHei" charset="-122"/>
                <a:ea typeface="Microsoft YaHei" charset="-122"/>
                <a:cs typeface="Microsoft YaHei" charset="-122"/>
              </a:rPr>
              <a:t>Tianshui</a:t>
            </a:r>
            <a:r>
              <a:rPr lang="en-US" altLang="zh-CN" sz="2000" dirty="0">
                <a:latin typeface="Microsoft YaHei" charset="-122"/>
                <a:ea typeface="Microsoft YaHei" charset="-122"/>
                <a:cs typeface="Microsoft YaHei" charset="-122"/>
              </a:rPr>
              <a:t> (</a:t>
            </a:r>
            <a:r>
              <a:rPr lang="zh-CN" altLang="zh-CN" sz="2000" dirty="0">
                <a:latin typeface="Microsoft YaHei" charset="-122"/>
                <a:ea typeface="Microsoft YaHei" charset="-122"/>
                <a:cs typeface="Microsoft YaHei" charset="-122"/>
              </a:rPr>
              <a:t>天水</a:t>
            </a:r>
            <a:r>
              <a:rPr lang="en-US" altLang="zh-CN" sz="2000" dirty="0">
                <a:latin typeface="Microsoft YaHei" charset="-122"/>
                <a:ea typeface="Microsoft YaHei" charset="-122"/>
                <a:cs typeface="Microsoft YaHei" charset="-122"/>
              </a:rPr>
              <a:t>), Gansu Province. </a:t>
            </a:r>
            <a:r>
              <a:rPr lang="zh-CN" altLang="en-US" sz="2000" dirty="0" smtClean="0">
                <a:latin typeface="Microsoft YaHei" charset="-122"/>
                <a:ea typeface="Microsoft YaHei" charset="-122"/>
                <a:cs typeface="Microsoft YaHei" charset="-122"/>
              </a:rPr>
              <a:t>   </a:t>
            </a:r>
            <a:endParaRPr lang="en-US" altLang="zh-CN" sz="2000" dirty="0" smtClean="0">
              <a:latin typeface="Microsoft YaHei" charset="-122"/>
              <a:ea typeface="Microsoft YaHei" charset="-122"/>
              <a:cs typeface="Microsoft YaHei" charset="-122"/>
            </a:endParaRPr>
          </a:p>
          <a:p>
            <a:pPr algn="just">
              <a:lnSpc>
                <a:spcPct val="150000"/>
              </a:lnSpc>
            </a:pPr>
            <a:r>
              <a:rPr lang="zh-CN" altLang="en-US" sz="2000" dirty="0">
                <a:latin typeface="Microsoft YaHei" charset="-122"/>
                <a:ea typeface="Microsoft YaHei" charset="-122"/>
                <a:cs typeface="Microsoft YaHei" charset="-122"/>
              </a:rPr>
              <a:t> </a:t>
            </a:r>
            <a:r>
              <a:rPr lang="zh-CN" altLang="en-US" sz="2000" dirty="0" smtClean="0">
                <a:latin typeface="Microsoft YaHei" charset="-122"/>
                <a:ea typeface="Microsoft YaHei" charset="-122"/>
                <a:cs typeface="Microsoft YaHei" charset="-122"/>
              </a:rPr>
              <a:t>   </a:t>
            </a:r>
            <a:endParaRPr kumimoji="1" lang="zh-CN" altLang="en-US" dirty="0"/>
          </a:p>
        </p:txBody>
      </p:sp>
      <p:pic>
        <p:nvPicPr>
          <p:cNvPr id="12" name="图片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46648" y="1439184"/>
            <a:ext cx="3481090" cy="2826645"/>
          </a:xfrm>
          <a:prstGeom prst="rect">
            <a:avLst/>
          </a:prstGeom>
        </p:spPr>
      </p:pic>
      <p:grpSp>
        <p:nvGrpSpPr>
          <p:cNvPr id="28" name="组 27"/>
          <p:cNvGrpSpPr/>
          <p:nvPr/>
        </p:nvGrpSpPr>
        <p:grpSpPr>
          <a:xfrm>
            <a:off x="781592" y="86584"/>
            <a:ext cx="5227359" cy="626205"/>
            <a:chOff x="3336479" y="2536468"/>
            <a:chExt cx="7392348" cy="933588"/>
          </a:xfrm>
        </p:grpSpPr>
        <p:sp>
          <p:nvSpPr>
            <p:cNvPr id="29" name="矩形 28"/>
            <p:cNvSpPr/>
            <p:nvPr/>
          </p:nvSpPr>
          <p:spPr>
            <a:xfrm rot="5400000">
              <a:off x="6510271" y="-495313"/>
              <a:ext cx="933588" cy="6997150"/>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文本框 29"/>
            <p:cNvSpPr txBox="1"/>
            <p:nvPr/>
          </p:nvSpPr>
          <p:spPr>
            <a:xfrm>
              <a:off x="3336479" y="2577406"/>
              <a:ext cx="7392348" cy="780051"/>
            </a:xfrm>
            <a:prstGeom prst="rect">
              <a:avLst/>
            </a:prstGeom>
            <a:noFill/>
          </p:spPr>
          <p:txBody>
            <a:bodyPr wrap="square" rtlCol="0">
              <a:spAutoFit/>
            </a:bodyPr>
            <a:lstStyle/>
            <a:p>
              <a:pPr algn="ctr"/>
              <a:r>
                <a:rPr kumimoji="1" lang="en-US" altLang="zh-CN" sz="2800" b="1" i="1" dirty="0">
                  <a:solidFill>
                    <a:srgbClr val="3D3730"/>
                  </a:solidFill>
                  <a:latin typeface="Times New Roman" charset="0"/>
                  <a:ea typeface="Times New Roman" charset="0"/>
                  <a:cs typeface="Times New Roman" charset="0"/>
                </a:rPr>
                <a:t>The earliest “paper</a:t>
              </a:r>
              <a:r>
                <a:rPr kumimoji="1" lang="en-US" altLang="zh-CN" sz="2800" b="1" i="1" dirty="0" smtClean="0">
                  <a:solidFill>
                    <a:srgbClr val="3D3730"/>
                  </a:solidFill>
                  <a:latin typeface="Times New Roman" charset="0"/>
                  <a:ea typeface="Times New Roman" charset="0"/>
                  <a:cs typeface="Times New Roman" charset="0"/>
                </a:rPr>
                <a:t>”</a:t>
              </a:r>
              <a:endParaRPr kumimoji="1" lang="en-US" altLang="zh-CN" sz="2800" b="1" i="1" dirty="0">
                <a:solidFill>
                  <a:srgbClr val="3D3730"/>
                </a:solidFill>
                <a:latin typeface="Times New Roman" charset="0"/>
                <a:ea typeface="Times New Roman" charset="0"/>
                <a:cs typeface="Times New Roman" charset="0"/>
              </a:endParaRPr>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1000" fill="hold"/>
                                        <p:tgtEl>
                                          <p:spTgt spid="26"/>
                                        </p:tgtEl>
                                        <p:attrNameLst>
                                          <p:attrName>ppt_w</p:attrName>
                                        </p:attrNameLst>
                                      </p:cBhvr>
                                      <p:tavLst>
                                        <p:tav tm="0">
                                          <p:val>
                                            <p:strVal val="#ppt_w*0.70"/>
                                          </p:val>
                                        </p:tav>
                                        <p:tav tm="100000">
                                          <p:val>
                                            <p:strVal val="#ppt_w"/>
                                          </p:val>
                                        </p:tav>
                                      </p:tavLst>
                                    </p:anim>
                                    <p:anim calcmode="lin" valueType="num">
                                      <p:cBhvr>
                                        <p:cTn id="8" dur="1000" fill="hold"/>
                                        <p:tgtEl>
                                          <p:spTgt spid="26"/>
                                        </p:tgtEl>
                                        <p:attrNameLst>
                                          <p:attrName>ppt_h</p:attrName>
                                        </p:attrNameLst>
                                      </p:cBhvr>
                                      <p:tavLst>
                                        <p:tav tm="0">
                                          <p:val>
                                            <p:strVal val="#ppt_h"/>
                                          </p:val>
                                        </p:tav>
                                        <p:tav tm="100000">
                                          <p:val>
                                            <p:strVal val="#ppt_h"/>
                                          </p:val>
                                        </p:tav>
                                      </p:tavLst>
                                    </p:anim>
                                    <p:animEffect transition="in" filter="fade">
                                      <p:cBhvr>
                                        <p:cTn id="9" dur="1000"/>
                                        <p:tgtEl>
                                          <p:spTgt spid="26"/>
                                        </p:tgtEl>
                                      </p:cBhvr>
                                    </p:animEffect>
                                  </p:childTnLst>
                                </p:cTn>
                              </p:par>
                            </p:childTnLst>
                          </p:cTn>
                        </p:par>
                        <p:par>
                          <p:cTn id="10" fill="hold">
                            <p:stCondLst>
                              <p:cond delay="1000"/>
                            </p:stCondLst>
                            <p:childTnLst>
                              <p:par>
                                <p:cTn id="11" presetID="3" presetClass="entr" presetSubtype="10" fill="hold" grpId="0" nodeType="after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blinds(horizontal)">
                                      <p:cBhvr>
                                        <p:cTn id="13" dur="500"/>
                                        <p:tgtEl>
                                          <p:spTgt spid="27"/>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blinds(horizontal)">
                                      <p:cBhvr>
                                        <p:cTn id="23" dur="500"/>
                                        <p:tgtEl>
                                          <p:spTgt spid="11">
                                            <p:txEl>
                                              <p:pRg st="0" end="0"/>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11">
                                            <p:txEl>
                                              <p:pRg st="1" end="1"/>
                                            </p:txEl>
                                          </p:spTgt>
                                        </p:tgtEl>
                                        <p:attrNameLst>
                                          <p:attrName>style.visibility</p:attrName>
                                        </p:attrNameLst>
                                      </p:cBhvr>
                                      <p:to>
                                        <p:strVal val="visible"/>
                                      </p:to>
                                    </p:set>
                                    <p:animEffect transition="in" filter="blinds(horizontal)">
                                      <p:cBhvr>
                                        <p:cTn id="26"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pic>
        <p:nvPicPr>
          <p:cNvPr id="26" name="图片 25"/>
          <p:cNvPicPr>
            <a:picLocks noChangeAspect="1"/>
          </p:cNvPicPr>
          <p:nvPr/>
        </p:nvPicPr>
        <p:blipFill>
          <a:blip r:embed="rId3" cstate="screen"/>
          <a:stretch>
            <a:fillRect/>
          </a:stretch>
        </p:blipFill>
        <p:spPr>
          <a:xfrm>
            <a:off x="2219417" y="4634544"/>
            <a:ext cx="2465613" cy="1200111"/>
          </a:xfrm>
          <a:prstGeom prst="rect">
            <a:avLst/>
          </a:prstGeom>
        </p:spPr>
      </p:pic>
      <p:sp>
        <p:nvSpPr>
          <p:cNvPr id="27" name="矩形 26"/>
          <p:cNvSpPr/>
          <p:nvPr/>
        </p:nvSpPr>
        <p:spPr>
          <a:xfrm>
            <a:off x="5311837" y="1559935"/>
            <a:ext cx="6718852" cy="4325837"/>
          </a:xfrm>
          <a:prstGeom prst="rect">
            <a:avLst/>
          </a:prstGeom>
          <a:solidFill>
            <a:schemeClr val="bg1">
              <a:lumMod val="85000"/>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pic>
        <p:nvPicPr>
          <p:cNvPr id="12" name="图片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46648" y="1439184"/>
            <a:ext cx="3481090" cy="2826645"/>
          </a:xfrm>
          <a:prstGeom prst="rect">
            <a:avLst/>
          </a:prstGeom>
        </p:spPr>
      </p:pic>
      <p:grpSp>
        <p:nvGrpSpPr>
          <p:cNvPr id="28" name="组 27"/>
          <p:cNvGrpSpPr/>
          <p:nvPr/>
        </p:nvGrpSpPr>
        <p:grpSpPr>
          <a:xfrm>
            <a:off x="781592" y="86584"/>
            <a:ext cx="5227359" cy="626205"/>
            <a:chOff x="3336479" y="2536468"/>
            <a:chExt cx="7392348" cy="933588"/>
          </a:xfrm>
        </p:grpSpPr>
        <p:sp>
          <p:nvSpPr>
            <p:cNvPr id="29" name="矩形 28"/>
            <p:cNvSpPr/>
            <p:nvPr/>
          </p:nvSpPr>
          <p:spPr>
            <a:xfrm rot="5400000">
              <a:off x="6510271" y="-495313"/>
              <a:ext cx="933588" cy="6997150"/>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文本框 29"/>
            <p:cNvSpPr txBox="1"/>
            <p:nvPr/>
          </p:nvSpPr>
          <p:spPr>
            <a:xfrm>
              <a:off x="3336479" y="2577406"/>
              <a:ext cx="7392348" cy="780051"/>
            </a:xfrm>
            <a:prstGeom prst="rect">
              <a:avLst/>
            </a:prstGeom>
            <a:noFill/>
          </p:spPr>
          <p:txBody>
            <a:bodyPr wrap="square" rtlCol="0">
              <a:spAutoFit/>
            </a:bodyPr>
            <a:lstStyle/>
            <a:p>
              <a:pPr algn="ctr"/>
              <a:r>
                <a:rPr kumimoji="1" lang="en-US" altLang="zh-CN" sz="2800" b="1" i="1" dirty="0">
                  <a:solidFill>
                    <a:srgbClr val="3D3730"/>
                  </a:solidFill>
                  <a:latin typeface="Times New Roman" charset="0"/>
                  <a:ea typeface="Times New Roman" charset="0"/>
                  <a:cs typeface="Times New Roman" charset="0"/>
                </a:rPr>
                <a:t>The earliest “paper</a:t>
              </a:r>
              <a:r>
                <a:rPr kumimoji="1" lang="en-US" altLang="zh-CN" sz="2800" b="1" i="1" dirty="0" smtClean="0">
                  <a:solidFill>
                    <a:srgbClr val="3D3730"/>
                  </a:solidFill>
                  <a:latin typeface="Times New Roman" charset="0"/>
                  <a:ea typeface="Times New Roman" charset="0"/>
                  <a:cs typeface="Times New Roman" charset="0"/>
                </a:rPr>
                <a:t>”</a:t>
              </a:r>
              <a:endParaRPr kumimoji="1" lang="en-US" altLang="zh-CN" sz="2800" b="1" i="1" dirty="0">
                <a:solidFill>
                  <a:srgbClr val="3D3730"/>
                </a:solidFill>
                <a:latin typeface="Times New Roman" charset="0"/>
                <a:ea typeface="Times New Roman" charset="0"/>
                <a:cs typeface="Times New Roman" charset="0"/>
              </a:endParaRPr>
            </a:p>
          </p:txBody>
        </p:sp>
      </p:grpSp>
      <p:sp>
        <p:nvSpPr>
          <p:cNvPr id="31" name="文本框 30"/>
          <p:cNvSpPr txBox="1"/>
          <p:nvPr/>
        </p:nvSpPr>
        <p:spPr>
          <a:xfrm>
            <a:off x="5311837" y="1638455"/>
            <a:ext cx="6718852" cy="4247317"/>
          </a:xfrm>
          <a:prstGeom prst="rect">
            <a:avLst/>
          </a:prstGeom>
          <a:noFill/>
        </p:spPr>
        <p:txBody>
          <a:bodyPr wrap="square" rtlCol="0">
            <a:spAutoFit/>
          </a:bodyPr>
          <a:lstStyle/>
          <a:p>
            <a:pPr algn="just">
              <a:lnSpc>
                <a:spcPct val="150000"/>
              </a:lnSpc>
            </a:pPr>
            <a:r>
              <a:rPr kumimoji="1" lang="en-US" altLang="zh-CN" sz="2400" dirty="0" smtClean="0">
                <a:latin typeface="Times New Roman" charset="0"/>
                <a:ea typeface="Times New Roman" charset="0"/>
                <a:cs typeface="Times New Roman" charset="0"/>
              </a:rPr>
              <a:t>    According </a:t>
            </a:r>
            <a:r>
              <a:rPr kumimoji="1" lang="en-US" altLang="zh-CN" sz="2400" dirty="0">
                <a:latin typeface="Times New Roman" charset="0"/>
                <a:ea typeface="Times New Roman" charset="0"/>
                <a:cs typeface="Times New Roman" charset="0"/>
              </a:rPr>
              <a:t>to the explanation of paper in Xu </a:t>
            </a:r>
            <a:r>
              <a:rPr kumimoji="1" lang="en-US" altLang="zh-CN" sz="2400" dirty="0" smtClean="0">
                <a:latin typeface="Times New Roman" charset="0"/>
                <a:ea typeface="Times New Roman" charset="0"/>
                <a:cs typeface="Times New Roman" charset="0"/>
              </a:rPr>
              <a:t>Shen’s </a:t>
            </a:r>
            <a:r>
              <a:rPr kumimoji="1" lang="en-US" altLang="zh-CN" sz="2400" i="1" dirty="0">
                <a:latin typeface="Times New Roman" charset="0"/>
                <a:ea typeface="Times New Roman" charset="0"/>
                <a:cs typeface="Times New Roman" charset="0"/>
              </a:rPr>
              <a:t>Explaining Graphs and Analyzing Characters (《</a:t>
            </a:r>
            <a:r>
              <a:rPr kumimoji="1" lang="zh-CN" altLang="en-US" sz="2400" i="1" dirty="0">
                <a:latin typeface="Times New Roman" charset="0"/>
                <a:ea typeface="Times New Roman" charset="0"/>
                <a:cs typeface="Times New Roman" charset="0"/>
              </a:rPr>
              <a:t>说文解字</a:t>
            </a:r>
            <a:r>
              <a:rPr kumimoji="1" lang="en-US" altLang="zh-CN" sz="2400" i="1" dirty="0">
                <a:latin typeface="Times New Roman" charset="0"/>
                <a:ea typeface="Times New Roman" charset="0"/>
                <a:cs typeface="Times New Roman" charset="0"/>
              </a:rPr>
              <a:t>》)</a:t>
            </a:r>
            <a:r>
              <a:rPr kumimoji="1" lang="en-US" altLang="zh-CN" sz="2400" dirty="0" smtClean="0">
                <a:latin typeface="Times New Roman" charset="0"/>
                <a:ea typeface="Times New Roman" charset="0"/>
                <a:cs typeface="Times New Roman" charset="0"/>
              </a:rPr>
              <a:t>in </a:t>
            </a:r>
            <a:r>
              <a:rPr kumimoji="1" lang="en-US" altLang="zh-CN" sz="2400" dirty="0">
                <a:latin typeface="Times New Roman" charset="0"/>
                <a:ea typeface="Times New Roman" charset="0"/>
                <a:cs typeface="Times New Roman" charset="0"/>
              </a:rPr>
              <a:t>the Han Dynasty, the paper mentioned in some age-old documents before </a:t>
            </a:r>
            <a:r>
              <a:rPr kumimoji="1" lang="en-US" altLang="zh-CN" sz="2400" dirty="0" err="1">
                <a:latin typeface="Times New Roman" charset="0"/>
                <a:ea typeface="Times New Roman" charset="0"/>
                <a:cs typeface="Times New Roman" charset="0"/>
              </a:rPr>
              <a:t>Cai</a:t>
            </a:r>
            <a:r>
              <a:rPr kumimoji="1" lang="en-US" altLang="zh-CN" sz="2400" dirty="0">
                <a:latin typeface="Times New Roman" charset="0"/>
                <a:ea typeface="Times New Roman" charset="0"/>
                <a:cs typeface="Times New Roman" charset="0"/>
              </a:rPr>
              <a:t> </a:t>
            </a:r>
            <a:r>
              <a:rPr kumimoji="1" lang="en-US" altLang="zh-CN" sz="2400" dirty="0" err="1">
                <a:latin typeface="Times New Roman" charset="0"/>
                <a:ea typeface="Times New Roman" charset="0"/>
                <a:cs typeface="Times New Roman" charset="0"/>
              </a:rPr>
              <a:t>Lun’s</a:t>
            </a:r>
            <a:r>
              <a:rPr kumimoji="1" lang="en-US" altLang="zh-CN" sz="2400" dirty="0">
                <a:latin typeface="Times New Roman" charset="0"/>
                <a:ea typeface="Times New Roman" charset="0"/>
                <a:cs typeface="Times New Roman" charset="0"/>
              </a:rPr>
              <a:t> time was made of </a:t>
            </a:r>
            <a:r>
              <a:rPr kumimoji="1" lang="en-US" altLang="zh-CN" sz="2400" dirty="0" smtClean="0">
                <a:latin typeface="Times New Roman" charset="0"/>
                <a:ea typeface="Times New Roman" charset="0"/>
                <a:cs typeface="Times New Roman" charset="0"/>
              </a:rPr>
              <a:t>silk-fiber(</a:t>
            </a:r>
            <a:r>
              <a:rPr kumimoji="1" lang="zh-CN" altLang="en-US" sz="2400" i="1" dirty="0">
                <a:latin typeface="Times New Roman" charset="0"/>
                <a:ea typeface="Times New Roman" charset="0"/>
                <a:cs typeface="Times New Roman" charset="0"/>
              </a:rPr>
              <a:t>丝质纤维</a:t>
            </a:r>
            <a:r>
              <a:rPr kumimoji="1" lang="en-US" altLang="zh-CN" sz="2400" dirty="0" smtClean="0">
                <a:latin typeface="Times New Roman" charset="0"/>
                <a:ea typeface="Times New Roman" charset="0"/>
                <a:cs typeface="Times New Roman" charset="0"/>
              </a:rPr>
              <a:t>). </a:t>
            </a:r>
            <a:r>
              <a:rPr kumimoji="1" lang="en-US" altLang="zh-CN" sz="2400" dirty="0">
                <a:latin typeface="Times New Roman" charset="0"/>
                <a:ea typeface="Times New Roman" charset="0"/>
                <a:cs typeface="Times New Roman" charset="0"/>
              </a:rPr>
              <a:t>In effect, that was not paper but a by-product of rinsing </a:t>
            </a:r>
            <a:r>
              <a:rPr kumimoji="1" lang="en-US" altLang="zh-CN" sz="2400" dirty="0" smtClean="0">
                <a:latin typeface="Times New Roman" charset="0"/>
                <a:ea typeface="Times New Roman" charset="0"/>
                <a:cs typeface="Times New Roman" charset="0"/>
              </a:rPr>
              <a:t>silk(</a:t>
            </a:r>
            <a:r>
              <a:rPr kumimoji="1" lang="zh-CN" altLang="en-US" sz="2400" dirty="0">
                <a:latin typeface="Times New Roman" charset="0"/>
                <a:ea typeface="Times New Roman" charset="0"/>
                <a:cs typeface="Times New Roman" charset="0"/>
              </a:rPr>
              <a:t>漂丝</a:t>
            </a:r>
            <a:r>
              <a:rPr kumimoji="1" lang="en-US" altLang="zh-CN" sz="2400" dirty="0" smtClean="0">
                <a:latin typeface="Times New Roman" charset="0"/>
                <a:ea typeface="Times New Roman" charset="0"/>
                <a:cs typeface="Times New Roman" charset="0"/>
              </a:rPr>
              <a:t>).</a:t>
            </a:r>
            <a:endParaRPr kumimoji="1" lang="en-US" altLang="zh-CN" sz="2400" dirty="0">
              <a:latin typeface="Times New Roman" charset="0"/>
              <a:ea typeface="Times New Roman" charset="0"/>
              <a:cs typeface="Times New Roman" charset="0"/>
            </a:endParaRPr>
          </a:p>
          <a:p>
            <a:endParaRPr kumimoji="1" lang="zh-CN" altLang="en-US" dirty="0"/>
          </a:p>
        </p:txBody>
      </p:sp>
    </p:spTree>
    <p:custDataLst>
      <p:tags r:id="rId1"/>
    </p:custDataLst>
    <p:extLst>
      <p:ext uri="{BB962C8B-B14F-4D97-AF65-F5344CB8AC3E}">
        <p14:creationId xmlns:p14="http://schemas.microsoft.com/office/powerpoint/2010/main" val="17665554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linds(horizontal)">
                                      <p:cBhvr>
                                        <p:cTn id="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矩形 30"/>
          <p:cNvSpPr/>
          <p:nvPr/>
        </p:nvSpPr>
        <p:spPr>
          <a:xfrm>
            <a:off x="5828327" y="1463374"/>
            <a:ext cx="4389072" cy="1615491"/>
          </a:xfrm>
          <a:prstGeom prst="rect">
            <a:avLst/>
          </a:prstGeom>
          <a:solidFill>
            <a:schemeClr val="bg1">
              <a:lumMod val="85000"/>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6" name="组 25"/>
          <p:cNvGrpSpPr/>
          <p:nvPr/>
        </p:nvGrpSpPr>
        <p:grpSpPr>
          <a:xfrm>
            <a:off x="781592" y="86584"/>
            <a:ext cx="5227359" cy="626205"/>
            <a:chOff x="3336479" y="2536468"/>
            <a:chExt cx="7392348" cy="933588"/>
          </a:xfrm>
        </p:grpSpPr>
        <p:sp>
          <p:nvSpPr>
            <p:cNvPr id="27" name="矩形 26"/>
            <p:cNvSpPr/>
            <p:nvPr/>
          </p:nvSpPr>
          <p:spPr>
            <a:xfrm rot="5400000">
              <a:off x="6510271" y="-495313"/>
              <a:ext cx="933588" cy="6997150"/>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27"/>
            <p:cNvSpPr txBox="1"/>
            <p:nvPr/>
          </p:nvSpPr>
          <p:spPr>
            <a:xfrm>
              <a:off x="3336479" y="2577406"/>
              <a:ext cx="7392348" cy="780051"/>
            </a:xfrm>
            <a:prstGeom prst="rect">
              <a:avLst/>
            </a:prstGeom>
            <a:noFill/>
          </p:spPr>
          <p:txBody>
            <a:bodyPr wrap="square" rtlCol="0">
              <a:spAutoFit/>
            </a:bodyPr>
            <a:lstStyle/>
            <a:p>
              <a:pPr algn="ctr"/>
              <a:r>
                <a:rPr kumimoji="1" lang="en-US" altLang="zh-CN" sz="2800" b="1" i="1" dirty="0">
                  <a:solidFill>
                    <a:srgbClr val="3D3730"/>
                  </a:solidFill>
                  <a:latin typeface="Times New Roman" charset="0"/>
                  <a:ea typeface="Times New Roman" charset="0"/>
                  <a:cs typeface="Times New Roman" charset="0"/>
                </a:rPr>
                <a:t>“</a:t>
              </a:r>
              <a:r>
                <a:rPr kumimoji="1" lang="en-US" altLang="zh-CN" sz="2800" b="1" i="1" dirty="0" err="1">
                  <a:solidFill>
                    <a:srgbClr val="3D3730"/>
                  </a:solidFill>
                  <a:latin typeface="Times New Roman" charset="0"/>
                  <a:ea typeface="Times New Roman" charset="0"/>
                  <a:cs typeface="Times New Roman" charset="0"/>
                </a:rPr>
                <a:t>Cai</a:t>
              </a:r>
              <a:r>
                <a:rPr kumimoji="1" lang="en-US" altLang="zh-CN" sz="2800" b="1" i="1" dirty="0">
                  <a:solidFill>
                    <a:srgbClr val="3D3730"/>
                  </a:solidFill>
                  <a:latin typeface="Times New Roman" charset="0"/>
                  <a:ea typeface="Times New Roman" charset="0"/>
                  <a:cs typeface="Times New Roman" charset="0"/>
                </a:rPr>
                <a:t> </a:t>
              </a:r>
              <a:r>
                <a:rPr kumimoji="1" lang="en-US" altLang="zh-CN" sz="2800" b="1" i="1" dirty="0" err="1">
                  <a:solidFill>
                    <a:srgbClr val="3D3730"/>
                  </a:solidFill>
                  <a:latin typeface="Times New Roman" charset="0"/>
                  <a:ea typeface="Times New Roman" charset="0"/>
                  <a:cs typeface="Times New Roman" charset="0"/>
                </a:rPr>
                <a:t>Hou</a:t>
              </a:r>
              <a:r>
                <a:rPr kumimoji="1" lang="en-US" altLang="zh-CN" sz="2800" b="1" i="1" dirty="0">
                  <a:solidFill>
                    <a:srgbClr val="3D3730"/>
                  </a:solidFill>
                  <a:latin typeface="Times New Roman" charset="0"/>
                  <a:ea typeface="Times New Roman" charset="0"/>
                  <a:cs typeface="Times New Roman" charset="0"/>
                </a:rPr>
                <a:t> paper</a:t>
              </a:r>
              <a:r>
                <a:rPr kumimoji="1" lang="en-US" altLang="zh-CN" sz="2800" b="1" i="1" dirty="0" smtClean="0">
                  <a:solidFill>
                    <a:srgbClr val="3D3730"/>
                  </a:solidFill>
                  <a:latin typeface="Times New Roman" charset="0"/>
                  <a:ea typeface="Times New Roman" charset="0"/>
                  <a:cs typeface="Times New Roman" charset="0"/>
                </a:rPr>
                <a:t>”</a:t>
              </a:r>
              <a:endParaRPr kumimoji="1" lang="en-US" altLang="zh-CN" sz="2800" b="1" i="1" dirty="0">
                <a:solidFill>
                  <a:srgbClr val="3D3730"/>
                </a:solidFill>
                <a:latin typeface="Times New Roman" charset="0"/>
                <a:ea typeface="Times New Roman" charset="0"/>
                <a:cs typeface="Times New Roman" charset="0"/>
              </a:endParaRPr>
            </a:p>
          </p:txBody>
        </p:sp>
      </p:grpSp>
      <p:sp>
        <p:nvSpPr>
          <p:cNvPr id="29" name="文本框 28"/>
          <p:cNvSpPr txBox="1"/>
          <p:nvPr/>
        </p:nvSpPr>
        <p:spPr>
          <a:xfrm>
            <a:off x="5684891" y="3078865"/>
            <a:ext cx="4674483" cy="2862322"/>
          </a:xfrm>
          <a:prstGeom prst="rect">
            <a:avLst/>
          </a:prstGeom>
          <a:noFill/>
        </p:spPr>
        <p:txBody>
          <a:bodyPr wrap="square" rtlCol="0">
            <a:spAutoFit/>
          </a:bodyPr>
          <a:lstStyle/>
          <a:p>
            <a:pPr algn="just">
              <a:lnSpc>
                <a:spcPct val="150000"/>
              </a:lnSpc>
            </a:pPr>
            <a:r>
              <a:rPr lang="en-US" altLang="zh-CN" sz="2000" dirty="0" smtClean="0"/>
              <a:t>   </a:t>
            </a:r>
            <a:r>
              <a:rPr lang="en-US" altLang="zh-CN" sz="2400" dirty="0" smtClean="0"/>
              <a:t> In </a:t>
            </a:r>
            <a:r>
              <a:rPr lang="en-US" altLang="zh-CN" sz="2400" dirty="0"/>
              <a:t>the Eastern Han Dynasty (A.D. 105), </a:t>
            </a:r>
            <a:r>
              <a:rPr lang="en-US" altLang="zh-CN" sz="2400" dirty="0" err="1"/>
              <a:t>Cai</a:t>
            </a:r>
            <a:r>
              <a:rPr lang="en-US" altLang="zh-CN" sz="2400" dirty="0"/>
              <a:t> </a:t>
            </a:r>
            <a:r>
              <a:rPr lang="en-US" altLang="zh-CN" sz="2400" dirty="0" err="1"/>
              <a:t>Lun</a:t>
            </a:r>
            <a:r>
              <a:rPr lang="en-US" altLang="zh-CN" sz="2400" dirty="0"/>
              <a:t> summarized the papermaking skills since the Western Han Dynasty and improved it. </a:t>
            </a:r>
            <a:endParaRPr kumimoji="1" lang="zh-CN" altLang="en-US" sz="2000" dirty="0"/>
          </a:p>
        </p:txBody>
      </p:sp>
      <p:pic>
        <p:nvPicPr>
          <p:cNvPr id="2" name="图片 1"/>
          <p:cNvPicPr>
            <a:picLocks noChangeAspect="1"/>
          </p:cNvPicPr>
          <p:nvPr/>
        </p:nvPicPr>
        <p:blipFill rotWithShape="1">
          <a:blip r:embed="rId3">
            <a:extLst>
              <a:ext uri="{28A0092B-C50C-407E-A947-70E740481C1C}">
                <a14:useLocalDpi xmlns:a14="http://schemas.microsoft.com/office/drawing/2010/main" val="0"/>
              </a:ext>
            </a:extLst>
          </a:blip>
          <a:srcRect l="-245" r="245" b="21546"/>
          <a:stretch/>
        </p:blipFill>
        <p:spPr>
          <a:xfrm>
            <a:off x="1823513" y="1562533"/>
            <a:ext cx="3335145" cy="4195922"/>
          </a:xfrm>
          <a:prstGeom prst="rect">
            <a:avLst/>
          </a:prstGeom>
        </p:spPr>
      </p:pic>
      <p:sp>
        <p:nvSpPr>
          <p:cNvPr id="30" name="文本框 29"/>
          <p:cNvSpPr txBox="1"/>
          <p:nvPr/>
        </p:nvSpPr>
        <p:spPr>
          <a:xfrm>
            <a:off x="5826867" y="1463374"/>
            <a:ext cx="4390532" cy="1938992"/>
          </a:xfrm>
          <a:prstGeom prst="rect">
            <a:avLst/>
          </a:prstGeom>
          <a:noFill/>
        </p:spPr>
        <p:txBody>
          <a:bodyPr wrap="square" rtlCol="0">
            <a:spAutoFit/>
          </a:bodyPr>
          <a:lstStyle/>
          <a:p>
            <a:pPr algn="just">
              <a:lnSpc>
                <a:spcPct val="150000"/>
              </a:lnSpc>
            </a:pPr>
            <a:r>
              <a:rPr lang="en-US" altLang="zh-CN" sz="2000" dirty="0" smtClean="0"/>
              <a:t>    </a:t>
            </a:r>
            <a:r>
              <a:rPr lang="en-US" altLang="zh-CN" sz="2000" dirty="0" err="1" smtClean="0">
                <a:solidFill>
                  <a:srgbClr val="5D5347"/>
                </a:solidFill>
              </a:rPr>
              <a:t>Cai</a:t>
            </a:r>
            <a:r>
              <a:rPr lang="zh-CN" altLang="en-US" sz="2000" dirty="0" smtClean="0">
                <a:solidFill>
                  <a:srgbClr val="5D5347"/>
                </a:solidFill>
              </a:rPr>
              <a:t> </a:t>
            </a:r>
            <a:r>
              <a:rPr lang="en-US" altLang="zh-CN" sz="2000" dirty="0" err="1" smtClean="0">
                <a:solidFill>
                  <a:srgbClr val="5D5347"/>
                </a:solidFill>
              </a:rPr>
              <a:t>Lun</a:t>
            </a:r>
            <a:r>
              <a:rPr lang="zh-CN" altLang="en-US" sz="2000" dirty="0" smtClean="0">
                <a:solidFill>
                  <a:srgbClr val="5D5347"/>
                </a:solidFill>
              </a:rPr>
              <a:t> </a:t>
            </a:r>
            <a:r>
              <a:rPr lang="en-US" altLang="zh-CN" sz="2000" dirty="0" smtClean="0">
                <a:solidFill>
                  <a:srgbClr val="5D5347"/>
                </a:solidFill>
              </a:rPr>
              <a:t>(A.D.</a:t>
            </a:r>
            <a:r>
              <a:rPr lang="zh-CN" altLang="en-US" sz="2000" dirty="0" smtClean="0">
                <a:solidFill>
                  <a:srgbClr val="5D5347"/>
                </a:solidFill>
              </a:rPr>
              <a:t> </a:t>
            </a:r>
            <a:r>
              <a:rPr lang="en-US" altLang="zh-CN" sz="2000" dirty="0" smtClean="0">
                <a:solidFill>
                  <a:srgbClr val="5D5347"/>
                </a:solidFill>
              </a:rPr>
              <a:t>50 - 121)</a:t>
            </a:r>
          </a:p>
          <a:p>
            <a:pPr algn="just">
              <a:lnSpc>
                <a:spcPct val="150000"/>
              </a:lnSpc>
            </a:pPr>
            <a:r>
              <a:rPr kumimoji="1" lang="en-US" altLang="zh-CN" sz="2000" dirty="0">
                <a:solidFill>
                  <a:srgbClr val="5D5347"/>
                </a:solidFill>
              </a:rPr>
              <a:t> </a:t>
            </a:r>
            <a:r>
              <a:rPr kumimoji="1" lang="en-US" altLang="zh-CN" sz="2000" dirty="0" smtClean="0">
                <a:solidFill>
                  <a:srgbClr val="5D5347"/>
                </a:solidFill>
              </a:rPr>
              <a:t>   Chinese</a:t>
            </a:r>
            <a:r>
              <a:rPr kumimoji="1" lang="zh-CN" altLang="en-US" sz="2000" dirty="0" smtClean="0">
                <a:solidFill>
                  <a:srgbClr val="5D5347"/>
                </a:solidFill>
              </a:rPr>
              <a:t> </a:t>
            </a:r>
            <a:r>
              <a:rPr kumimoji="1" lang="en-US" altLang="zh-CN" sz="2000" dirty="0" smtClean="0">
                <a:solidFill>
                  <a:srgbClr val="5D5347"/>
                </a:solidFill>
              </a:rPr>
              <a:t>eunuch(</a:t>
            </a:r>
            <a:r>
              <a:rPr kumimoji="1" lang="zh-CN" altLang="en-US" sz="2000" dirty="0" smtClean="0">
                <a:solidFill>
                  <a:srgbClr val="5D5347"/>
                </a:solidFill>
              </a:rPr>
              <a:t>宦官</a:t>
            </a:r>
            <a:r>
              <a:rPr kumimoji="1" lang="en-US" altLang="zh-CN" sz="2000" dirty="0" smtClean="0">
                <a:solidFill>
                  <a:srgbClr val="5D5347"/>
                </a:solidFill>
              </a:rPr>
              <a:t>) and</a:t>
            </a:r>
            <a:r>
              <a:rPr kumimoji="1" lang="zh-CN" altLang="en-US" sz="2000" dirty="0" smtClean="0">
                <a:solidFill>
                  <a:srgbClr val="5D5347"/>
                </a:solidFill>
              </a:rPr>
              <a:t> </a:t>
            </a:r>
            <a:r>
              <a:rPr kumimoji="1" lang="en-US" altLang="zh-CN" sz="2000" dirty="0" smtClean="0">
                <a:solidFill>
                  <a:srgbClr val="5D5347"/>
                </a:solidFill>
              </a:rPr>
              <a:t>official</a:t>
            </a:r>
          </a:p>
          <a:p>
            <a:pPr algn="just">
              <a:lnSpc>
                <a:spcPct val="150000"/>
              </a:lnSpc>
            </a:pPr>
            <a:r>
              <a:rPr kumimoji="1" lang="en-US" altLang="zh-CN" sz="2000" dirty="0" smtClean="0">
                <a:solidFill>
                  <a:srgbClr val="5D5347"/>
                </a:solidFill>
              </a:rPr>
              <a:t>    Once </a:t>
            </a:r>
            <a:r>
              <a:rPr kumimoji="1" lang="en-US" altLang="zh-CN" sz="2000" dirty="0">
                <a:solidFill>
                  <a:srgbClr val="5D5347"/>
                </a:solidFill>
              </a:rPr>
              <a:t>titled </a:t>
            </a:r>
            <a:r>
              <a:rPr kumimoji="1" lang="en-US" altLang="zh-CN" sz="2000" dirty="0" smtClean="0">
                <a:solidFill>
                  <a:srgbClr val="5D5347"/>
                </a:solidFill>
              </a:rPr>
              <a:t>“</a:t>
            </a:r>
            <a:r>
              <a:rPr kumimoji="1" lang="en-US" altLang="zh-CN" sz="2000" dirty="0" err="1" smtClean="0">
                <a:solidFill>
                  <a:srgbClr val="5D5347"/>
                </a:solidFill>
              </a:rPr>
              <a:t>Longting</a:t>
            </a:r>
            <a:r>
              <a:rPr kumimoji="1" lang="en-US" altLang="zh-CN" sz="2000" dirty="0" smtClean="0">
                <a:solidFill>
                  <a:srgbClr val="5D5347"/>
                </a:solidFill>
              </a:rPr>
              <a:t> </a:t>
            </a:r>
            <a:r>
              <a:rPr kumimoji="1" lang="en-US" altLang="zh-CN" sz="2000" dirty="0" err="1" smtClean="0">
                <a:solidFill>
                  <a:srgbClr val="5D5347"/>
                </a:solidFill>
              </a:rPr>
              <a:t>Hou</a:t>
            </a:r>
            <a:r>
              <a:rPr kumimoji="1" lang="en-US" altLang="zh-CN" sz="2000" dirty="0" smtClean="0">
                <a:solidFill>
                  <a:srgbClr val="5D5347"/>
                </a:solidFill>
              </a:rPr>
              <a:t>”(</a:t>
            </a:r>
            <a:r>
              <a:rPr kumimoji="1" lang="zh-CN" altLang="en-US" sz="2000" dirty="0" smtClean="0">
                <a:solidFill>
                  <a:srgbClr val="5D5347"/>
                </a:solidFill>
              </a:rPr>
              <a:t>龙亭侯</a:t>
            </a:r>
            <a:r>
              <a:rPr kumimoji="1" lang="en-US" altLang="zh-CN" sz="2000" dirty="0" smtClean="0">
                <a:solidFill>
                  <a:srgbClr val="5D5347"/>
                </a:solidFill>
              </a:rPr>
              <a:t>)</a:t>
            </a:r>
            <a:r>
              <a:rPr kumimoji="1" lang="zh-CN" altLang="en-US" sz="2000" dirty="0" smtClean="0">
                <a:solidFill>
                  <a:srgbClr val="5D5347"/>
                </a:solidFill>
              </a:rPr>
              <a:t> </a:t>
            </a:r>
            <a:endParaRPr kumimoji="1" lang="en-US" altLang="zh-CN" sz="2000" dirty="0" smtClean="0">
              <a:solidFill>
                <a:srgbClr val="5D5347"/>
              </a:solidFill>
            </a:endParaRPr>
          </a:p>
          <a:p>
            <a:pPr algn="just">
              <a:lnSpc>
                <a:spcPct val="150000"/>
              </a:lnSpc>
            </a:pPr>
            <a:r>
              <a:rPr kumimoji="1" lang="zh-CN" altLang="en-US" sz="2000" dirty="0">
                <a:solidFill>
                  <a:srgbClr val="5D5347"/>
                </a:solidFill>
              </a:rPr>
              <a:t> </a:t>
            </a:r>
            <a:r>
              <a:rPr kumimoji="1" lang="zh-CN" altLang="en-US" sz="2000" dirty="0" smtClean="0">
                <a:solidFill>
                  <a:srgbClr val="5D5347"/>
                </a:solidFill>
              </a:rPr>
              <a:t>   </a:t>
            </a:r>
            <a:r>
              <a:rPr kumimoji="1" lang="en-US" altLang="zh-CN" sz="2000" dirty="0" smtClean="0">
                <a:solidFill>
                  <a:srgbClr val="5D5347"/>
                </a:solidFill>
              </a:rPr>
              <a:t> </a:t>
            </a:r>
            <a:endParaRPr kumimoji="1" lang="zh-CN" altLang="en-US" dirty="0">
              <a:solidFill>
                <a:srgbClr val="5D5347"/>
              </a:solidFill>
            </a:endParaRPr>
          </a:p>
        </p:txBody>
      </p:sp>
    </p:spTree>
    <p:custDataLst>
      <p:tags r:id="rId1"/>
    </p:custDataLst>
    <p:extLst>
      <p:ext uri="{BB962C8B-B14F-4D97-AF65-F5344CB8AC3E}">
        <p14:creationId xmlns:p14="http://schemas.microsoft.com/office/powerpoint/2010/main" val="493395038"/>
      </p:ext>
    </p:ext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blinds(horizontal)">
                                      <p:cBhvr>
                                        <p:cTn id="1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sp>
        <p:nvSpPr>
          <p:cNvPr id="2" name="矩形 1"/>
          <p:cNvSpPr/>
          <p:nvPr/>
        </p:nvSpPr>
        <p:spPr>
          <a:xfrm>
            <a:off x="5748890" y="1225053"/>
            <a:ext cx="6184632" cy="4778460"/>
          </a:xfrm>
          <a:prstGeom prst="rect">
            <a:avLst/>
          </a:prstGeom>
          <a:solidFill>
            <a:schemeClr val="bg1">
              <a:lumMod val="85000"/>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5" name="文本框 4"/>
          <p:cNvSpPr txBox="1"/>
          <p:nvPr/>
        </p:nvSpPr>
        <p:spPr>
          <a:xfrm>
            <a:off x="5748890" y="1322685"/>
            <a:ext cx="6184632" cy="5298310"/>
          </a:xfrm>
          <a:prstGeom prst="rect">
            <a:avLst/>
          </a:prstGeom>
          <a:noFill/>
        </p:spPr>
        <p:txBody>
          <a:bodyPr wrap="square" rtlCol="0">
            <a:spAutoFit/>
          </a:bodyPr>
          <a:lstStyle/>
          <a:p>
            <a:pPr algn="just">
              <a:lnSpc>
                <a:spcPct val="150000"/>
              </a:lnSpc>
            </a:pPr>
            <a:r>
              <a:rPr lang="zh-CN" altLang="en-US" sz="2000" dirty="0" smtClean="0"/>
              <a:t>    </a:t>
            </a:r>
            <a:r>
              <a:rPr lang="en-US" altLang="zh-CN" sz="2000" dirty="0" smtClean="0"/>
              <a:t>He </a:t>
            </a:r>
            <a:r>
              <a:rPr lang="en-US" altLang="zh-CN" sz="2000" dirty="0"/>
              <a:t>used the </a:t>
            </a:r>
            <a:r>
              <a:rPr lang="en-US" altLang="zh-CN" sz="2000" dirty="0">
                <a:solidFill>
                  <a:srgbClr val="0070C0"/>
                </a:solidFill>
              </a:rPr>
              <a:t>bark of trees, remnants of </a:t>
            </a:r>
            <a:r>
              <a:rPr lang="en-US" altLang="zh-CN" sz="2000" dirty="0" smtClean="0">
                <a:solidFill>
                  <a:srgbClr val="0070C0"/>
                </a:solidFill>
              </a:rPr>
              <a:t>hemp(</a:t>
            </a:r>
            <a:r>
              <a:rPr lang="zh-CN" altLang="en-US" sz="2000" dirty="0" smtClean="0">
                <a:solidFill>
                  <a:srgbClr val="0070C0"/>
                </a:solidFill>
              </a:rPr>
              <a:t>麻头</a:t>
            </a:r>
            <a:r>
              <a:rPr lang="en-US" altLang="zh-CN" sz="2000" dirty="0" smtClean="0">
                <a:solidFill>
                  <a:srgbClr val="0070C0"/>
                </a:solidFill>
              </a:rPr>
              <a:t>), </a:t>
            </a:r>
            <a:r>
              <a:rPr lang="en-US" altLang="zh-CN" sz="2000" dirty="0">
                <a:solidFill>
                  <a:srgbClr val="0070C0"/>
                </a:solidFill>
              </a:rPr>
              <a:t>rags of cloth and fishing nets </a:t>
            </a:r>
            <a:r>
              <a:rPr lang="en-US" altLang="zh-CN" sz="2000" dirty="0"/>
              <a:t>and other materials to make paper through basic </a:t>
            </a:r>
            <a:r>
              <a:rPr lang="en-US" altLang="zh-CN" sz="2000" dirty="0" smtClean="0"/>
              <a:t>procedures </a:t>
            </a:r>
            <a:r>
              <a:rPr lang="en-US" altLang="zh-CN" sz="2000" dirty="0"/>
              <a:t>such as </a:t>
            </a:r>
            <a:r>
              <a:rPr lang="en-US" altLang="zh-CN" sz="2000" dirty="0">
                <a:solidFill>
                  <a:srgbClr val="0070C0"/>
                </a:solidFill>
              </a:rPr>
              <a:t>cutting, pounding, manufacturing, and </a:t>
            </a:r>
            <a:r>
              <a:rPr lang="en-US" altLang="zh-CN" sz="2000" dirty="0" smtClean="0">
                <a:solidFill>
                  <a:srgbClr val="0070C0"/>
                </a:solidFill>
              </a:rPr>
              <a:t>drying(</a:t>
            </a:r>
            <a:r>
              <a:rPr lang="zh-CN" altLang="zh-CN" sz="2000" dirty="0" smtClean="0">
                <a:solidFill>
                  <a:srgbClr val="0070C0"/>
                </a:solidFill>
              </a:rPr>
              <a:t>挫</a:t>
            </a:r>
            <a:r>
              <a:rPr lang="zh-CN" altLang="zh-CN" sz="2000" dirty="0">
                <a:solidFill>
                  <a:srgbClr val="0070C0"/>
                </a:solidFill>
              </a:rPr>
              <a:t>、捣、抄、</a:t>
            </a:r>
            <a:r>
              <a:rPr lang="zh-CN" altLang="zh-CN" sz="2000" dirty="0" smtClean="0">
                <a:solidFill>
                  <a:srgbClr val="0070C0"/>
                </a:solidFill>
              </a:rPr>
              <a:t>烘</a:t>
            </a:r>
            <a:r>
              <a:rPr lang="en-US" altLang="zh-CN" sz="2000" dirty="0" smtClean="0">
                <a:solidFill>
                  <a:srgbClr val="0070C0"/>
                </a:solidFill>
              </a:rPr>
              <a:t>)</a:t>
            </a:r>
            <a:r>
              <a:rPr lang="en-US" altLang="zh-CN" sz="2000" dirty="0" smtClean="0"/>
              <a:t>. </a:t>
            </a:r>
            <a:r>
              <a:rPr lang="en-US" altLang="zh-CN" sz="2000" dirty="0"/>
              <a:t>It was the origin of modern paper. The raw materials of the paper were cheap and easy to find, and the quality was higher than before. Thus, it was in widespread use. To commemorate </a:t>
            </a:r>
            <a:r>
              <a:rPr lang="en-US" altLang="zh-CN" sz="2000" dirty="0" err="1"/>
              <a:t>Cai</a:t>
            </a:r>
            <a:r>
              <a:rPr lang="en-US" altLang="zh-CN" sz="2000" dirty="0"/>
              <a:t> </a:t>
            </a:r>
            <a:r>
              <a:rPr lang="en-US" altLang="zh-CN" sz="2000" dirty="0" err="1"/>
              <a:t>Lun’s</a:t>
            </a:r>
            <a:r>
              <a:rPr lang="en-US" altLang="zh-CN" sz="2000" dirty="0"/>
              <a:t> achievements, future generations called this paper </a:t>
            </a:r>
            <a:r>
              <a:rPr lang="en-US" altLang="zh-CN" sz="2000" dirty="0">
                <a:solidFill>
                  <a:srgbClr val="0070C0"/>
                </a:solidFill>
              </a:rPr>
              <a:t>“</a:t>
            </a:r>
            <a:r>
              <a:rPr lang="en-US" altLang="zh-CN" sz="2000" dirty="0" err="1" smtClean="0">
                <a:solidFill>
                  <a:srgbClr val="0070C0"/>
                </a:solidFill>
              </a:rPr>
              <a:t>Cai</a:t>
            </a:r>
            <a:r>
              <a:rPr lang="en-US" altLang="zh-CN" sz="2000" dirty="0" smtClean="0">
                <a:solidFill>
                  <a:srgbClr val="0070C0"/>
                </a:solidFill>
              </a:rPr>
              <a:t> </a:t>
            </a:r>
            <a:r>
              <a:rPr lang="en-US" altLang="zh-CN" sz="2000" dirty="0" err="1" smtClean="0">
                <a:solidFill>
                  <a:srgbClr val="0070C0"/>
                </a:solidFill>
              </a:rPr>
              <a:t>Hou</a:t>
            </a:r>
            <a:r>
              <a:rPr lang="en-US" altLang="zh-CN" sz="2000" dirty="0" smtClean="0">
                <a:solidFill>
                  <a:srgbClr val="0070C0"/>
                </a:solidFill>
              </a:rPr>
              <a:t> paper</a:t>
            </a:r>
            <a:r>
              <a:rPr lang="en-US" altLang="zh-CN" sz="2000" dirty="0">
                <a:solidFill>
                  <a:srgbClr val="0070C0"/>
                </a:solidFill>
              </a:rPr>
              <a:t>”.</a:t>
            </a:r>
          </a:p>
          <a:p>
            <a:pPr algn="just">
              <a:lnSpc>
                <a:spcPct val="150000"/>
              </a:lnSpc>
            </a:pPr>
            <a:r>
              <a:rPr lang="zh-CN" altLang="en-US" sz="2000" dirty="0" smtClean="0"/>
              <a:t>    </a:t>
            </a:r>
            <a:endParaRPr kumimoji="1" lang="zh-CN" altLang="en-US" dirty="0"/>
          </a:p>
        </p:txBody>
      </p:sp>
      <p:grpSp>
        <p:nvGrpSpPr>
          <p:cNvPr id="27" name="组 26"/>
          <p:cNvGrpSpPr/>
          <p:nvPr/>
        </p:nvGrpSpPr>
        <p:grpSpPr>
          <a:xfrm>
            <a:off x="781592" y="86584"/>
            <a:ext cx="5227359" cy="626205"/>
            <a:chOff x="3336479" y="2536468"/>
            <a:chExt cx="7392348" cy="933588"/>
          </a:xfrm>
        </p:grpSpPr>
        <p:sp>
          <p:nvSpPr>
            <p:cNvPr id="28" name="矩形 27"/>
            <p:cNvSpPr/>
            <p:nvPr/>
          </p:nvSpPr>
          <p:spPr>
            <a:xfrm rot="5400000">
              <a:off x="6510271" y="-495313"/>
              <a:ext cx="933588" cy="6997150"/>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p:nvSpPr>
          <p:spPr>
            <a:xfrm>
              <a:off x="3336479" y="2577406"/>
              <a:ext cx="7392348" cy="780051"/>
            </a:xfrm>
            <a:prstGeom prst="rect">
              <a:avLst/>
            </a:prstGeom>
            <a:noFill/>
          </p:spPr>
          <p:txBody>
            <a:bodyPr wrap="square" rtlCol="0">
              <a:spAutoFit/>
            </a:bodyPr>
            <a:lstStyle/>
            <a:p>
              <a:pPr algn="ctr"/>
              <a:r>
                <a:rPr kumimoji="1" lang="en-US" altLang="zh-CN" sz="2800" b="1" i="1" dirty="0">
                  <a:solidFill>
                    <a:srgbClr val="3D3730"/>
                  </a:solidFill>
                  <a:latin typeface="Times New Roman" charset="0"/>
                  <a:ea typeface="Times New Roman" charset="0"/>
                  <a:cs typeface="Times New Roman" charset="0"/>
                </a:rPr>
                <a:t>“</a:t>
              </a:r>
              <a:r>
                <a:rPr kumimoji="1" lang="en-US" altLang="zh-CN" sz="2800" b="1" i="1" dirty="0" err="1">
                  <a:solidFill>
                    <a:srgbClr val="3D3730"/>
                  </a:solidFill>
                  <a:latin typeface="Times New Roman" charset="0"/>
                  <a:ea typeface="Times New Roman" charset="0"/>
                  <a:cs typeface="Times New Roman" charset="0"/>
                </a:rPr>
                <a:t>Cai</a:t>
              </a:r>
              <a:r>
                <a:rPr kumimoji="1" lang="en-US" altLang="zh-CN" sz="2800" b="1" i="1" dirty="0">
                  <a:solidFill>
                    <a:srgbClr val="3D3730"/>
                  </a:solidFill>
                  <a:latin typeface="Times New Roman" charset="0"/>
                  <a:ea typeface="Times New Roman" charset="0"/>
                  <a:cs typeface="Times New Roman" charset="0"/>
                </a:rPr>
                <a:t> </a:t>
              </a:r>
              <a:r>
                <a:rPr kumimoji="1" lang="en-US" altLang="zh-CN" sz="2800" b="1" i="1" dirty="0" err="1">
                  <a:solidFill>
                    <a:srgbClr val="3D3730"/>
                  </a:solidFill>
                  <a:latin typeface="Times New Roman" charset="0"/>
                  <a:ea typeface="Times New Roman" charset="0"/>
                  <a:cs typeface="Times New Roman" charset="0"/>
                </a:rPr>
                <a:t>Hou</a:t>
              </a:r>
              <a:r>
                <a:rPr kumimoji="1" lang="en-US" altLang="zh-CN" sz="2800" b="1" i="1" dirty="0">
                  <a:solidFill>
                    <a:srgbClr val="3D3730"/>
                  </a:solidFill>
                  <a:latin typeface="Times New Roman" charset="0"/>
                  <a:ea typeface="Times New Roman" charset="0"/>
                  <a:cs typeface="Times New Roman" charset="0"/>
                </a:rPr>
                <a:t> paper</a:t>
              </a:r>
              <a:r>
                <a:rPr kumimoji="1" lang="en-US" altLang="zh-CN" sz="2800" b="1" i="1" dirty="0" smtClean="0">
                  <a:solidFill>
                    <a:srgbClr val="3D3730"/>
                  </a:solidFill>
                  <a:latin typeface="Times New Roman" charset="0"/>
                  <a:ea typeface="Times New Roman" charset="0"/>
                  <a:cs typeface="Times New Roman" charset="0"/>
                </a:rPr>
                <a:t>”</a:t>
              </a:r>
              <a:endParaRPr kumimoji="1" lang="en-US" altLang="zh-CN" sz="2800" b="1" i="1" dirty="0">
                <a:solidFill>
                  <a:srgbClr val="3D3730"/>
                </a:solidFill>
                <a:latin typeface="Times New Roman" charset="0"/>
                <a:ea typeface="Times New Roman" charset="0"/>
                <a:cs typeface="Times New Roman" charset="0"/>
              </a:endParaRPr>
            </a:p>
          </p:txBody>
        </p:sp>
      </p:grpSp>
      <p:pic>
        <p:nvPicPr>
          <p:cNvPr id="7" name="图片 6"/>
          <p:cNvPicPr>
            <a:picLocks noChangeAspect="1"/>
          </p:cNvPicPr>
          <p:nvPr/>
        </p:nvPicPr>
        <p:blipFill rotWithShape="1">
          <a:blip r:embed="rId3">
            <a:extLst>
              <a:ext uri="{28A0092B-C50C-407E-A947-70E740481C1C}">
                <a14:useLocalDpi xmlns:a14="http://schemas.microsoft.com/office/drawing/2010/main" val="0"/>
              </a:ext>
            </a:extLst>
          </a:blip>
          <a:srcRect l="8327" t="7154" r="8474" b="8354"/>
          <a:stretch/>
        </p:blipFill>
        <p:spPr>
          <a:xfrm>
            <a:off x="1122698" y="1322685"/>
            <a:ext cx="4174756" cy="4583196"/>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741010" y="0"/>
            <a:ext cx="30163" cy="6858000"/>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grpSp>
        <p:nvGrpSpPr>
          <p:cNvPr id="14" name="组合 25"/>
          <p:cNvGrpSpPr/>
          <p:nvPr/>
        </p:nvGrpSpPr>
        <p:grpSpPr>
          <a:xfrm>
            <a:off x="-352" y="676275"/>
            <a:ext cx="773112" cy="41275"/>
            <a:chOff x="0" y="0"/>
            <a:chExt cx="773458" cy="40626"/>
          </a:xfrm>
        </p:grpSpPr>
        <p:sp>
          <p:nvSpPr>
            <p:cNvPr id="15" name="Rectangle 6"/>
            <p:cNvSpPr/>
            <p:nvPr/>
          </p:nvSpPr>
          <p:spPr>
            <a:xfrm>
              <a:off x="0" y="6251"/>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6" name="Oval 7"/>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17" name="组合 32"/>
          <p:cNvGrpSpPr/>
          <p:nvPr/>
        </p:nvGrpSpPr>
        <p:grpSpPr>
          <a:xfrm>
            <a:off x="-352" y="2498725"/>
            <a:ext cx="773112" cy="39688"/>
            <a:chOff x="0" y="0"/>
            <a:chExt cx="773458" cy="40626"/>
          </a:xfrm>
        </p:grpSpPr>
        <p:sp>
          <p:nvSpPr>
            <p:cNvPr id="18" name="Rectangle 8"/>
            <p:cNvSpPr/>
            <p:nvPr/>
          </p:nvSpPr>
          <p:spPr>
            <a:xfrm>
              <a:off x="0" y="4687"/>
              <a:ext cx="771895" cy="31251"/>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19" name="Oval 9"/>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0" name="组合 33"/>
          <p:cNvGrpSpPr/>
          <p:nvPr/>
        </p:nvGrpSpPr>
        <p:grpSpPr>
          <a:xfrm>
            <a:off x="-352" y="4321175"/>
            <a:ext cx="773112" cy="38100"/>
            <a:chOff x="0" y="0"/>
            <a:chExt cx="773458" cy="39064"/>
          </a:xfrm>
        </p:grpSpPr>
        <p:sp>
          <p:nvSpPr>
            <p:cNvPr id="21" name="Rectangle 10"/>
            <p:cNvSpPr/>
            <p:nvPr/>
          </p:nvSpPr>
          <p:spPr>
            <a:xfrm>
              <a:off x="0" y="4687"/>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2" name="Oval 11"/>
            <p:cNvSpPr/>
            <p:nvPr/>
          </p:nvSpPr>
          <p:spPr>
            <a:xfrm>
              <a:off x="731270" y="0"/>
              <a:ext cx="42188" cy="39064"/>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3" name="组合 34"/>
          <p:cNvGrpSpPr/>
          <p:nvPr/>
        </p:nvGrpSpPr>
        <p:grpSpPr>
          <a:xfrm>
            <a:off x="-352" y="6140450"/>
            <a:ext cx="773112" cy="41275"/>
            <a:chOff x="0" y="0"/>
            <a:chExt cx="773458" cy="40626"/>
          </a:xfrm>
        </p:grpSpPr>
        <p:sp>
          <p:nvSpPr>
            <p:cNvPr id="24" name="Rectangle 12"/>
            <p:cNvSpPr/>
            <p:nvPr/>
          </p:nvSpPr>
          <p:spPr>
            <a:xfrm>
              <a:off x="0" y="4689"/>
              <a:ext cx="771895" cy="29689"/>
            </a:xfrm>
            <a:prstGeom prst="rect">
              <a:avLst/>
            </a:prstGeom>
            <a:solidFill>
              <a:srgbClr val="B29D89"/>
            </a:solidFill>
            <a:ln w="9525">
              <a:noFill/>
            </a:ln>
          </p:spPr>
          <p:txBody>
            <a:bodyPr/>
            <a:lstStyle/>
            <a:p>
              <a:endParaRPr lang="zh-CN" altLang="en-US" dirty="0">
                <a:solidFill>
                  <a:schemeClr val="tx1"/>
                </a:solidFill>
                <a:latin typeface="楷体" panose="02010609060101010101" charset="-122"/>
                <a:ea typeface="楷体" panose="02010609060101010101" charset="-122"/>
              </a:endParaRPr>
            </a:p>
          </p:txBody>
        </p:sp>
        <p:sp>
          <p:nvSpPr>
            <p:cNvPr id="25" name="Oval 13"/>
            <p:cNvSpPr/>
            <p:nvPr/>
          </p:nvSpPr>
          <p:spPr>
            <a:xfrm>
              <a:off x="731270" y="0"/>
              <a:ext cx="42188" cy="40626"/>
            </a:xfrm>
            <a:prstGeom prst="ellipse">
              <a:avLst/>
            </a:prstGeom>
            <a:solidFill>
              <a:srgbClr val="2E2C2C"/>
            </a:solidFill>
            <a:ln w="10" cap="flat" cmpd="sng">
              <a:solidFill>
                <a:srgbClr val="2E2C2C"/>
              </a:solidFill>
              <a:prstDash val="solid"/>
              <a:headEnd type="none" w="med" len="med"/>
              <a:tailEnd type="none" w="med" len="med"/>
            </a:ln>
          </p:spPr>
          <p:txBody>
            <a:bodyPr/>
            <a:lstStyle/>
            <a:p>
              <a:endParaRPr lang="zh-CN" altLang="en-US" dirty="0">
                <a:solidFill>
                  <a:schemeClr val="tx1"/>
                </a:solidFill>
                <a:latin typeface="楷体" panose="02010609060101010101" charset="-122"/>
                <a:ea typeface="楷体" panose="02010609060101010101" charset="-122"/>
              </a:endParaRPr>
            </a:p>
          </p:txBody>
        </p:sp>
      </p:grpSp>
      <p:grpSp>
        <p:nvGrpSpPr>
          <p:cNvPr id="26" name="组 25"/>
          <p:cNvGrpSpPr/>
          <p:nvPr/>
        </p:nvGrpSpPr>
        <p:grpSpPr>
          <a:xfrm>
            <a:off x="781592" y="185492"/>
            <a:ext cx="6785399" cy="981566"/>
            <a:chOff x="3336479" y="2536468"/>
            <a:chExt cx="7392348" cy="1463384"/>
          </a:xfrm>
        </p:grpSpPr>
        <p:sp>
          <p:nvSpPr>
            <p:cNvPr id="27" name="矩形 26"/>
            <p:cNvSpPr/>
            <p:nvPr/>
          </p:nvSpPr>
          <p:spPr>
            <a:xfrm rot="5400000">
              <a:off x="6510271" y="-495313"/>
              <a:ext cx="933588" cy="6997150"/>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27"/>
            <p:cNvSpPr txBox="1"/>
            <p:nvPr/>
          </p:nvSpPr>
          <p:spPr>
            <a:xfrm>
              <a:off x="3336479" y="2577406"/>
              <a:ext cx="7392348" cy="1422446"/>
            </a:xfrm>
            <a:prstGeom prst="rect">
              <a:avLst/>
            </a:prstGeom>
            <a:noFill/>
          </p:spPr>
          <p:txBody>
            <a:bodyPr wrap="square" rtlCol="0">
              <a:spAutoFit/>
            </a:bodyPr>
            <a:lstStyle/>
            <a:p>
              <a:pPr algn="ctr"/>
              <a:r>
                <a:rPr kumimoji="1" lang="en-US" altLang="zh-CN" sz="2800" b="1" i="1" dirty="0">
                  <a:solidFill>
                    <a:srgbClr val="3D3730"/>
                  </a:solidFill>
                  <a:latin typeface="Times New Roman" charset="0"/>
                  <a:ea typeface="Times New Roman" charset="0"/>
                  <a:cs typeface="Times New Roman" charset="0"/>
                </a:rPr>
                <a:t>The spread and influence of paper-making</a:t>
              </a:r>
            </a:p>
          </p:txBody>
        </p:sp>
      </p:grpSp>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2191" y="2291224"/>
            <a:ext cx="4375489" cy="2549888"/>
          </a:xfrm>
          <a:prstGeom prst="rect">
            <a:avLst/>
          </a:prstGeom>
        </p:spPr>
      </p:pic>
      <p:sp>
        <p:nvSpPr>
          <p:cNvPr id="29" name="文本框 28"/>
          <p:cNvSpPr txBox="1"/>
          <p:nvPr/>
        </p:nvSpPr>
        <p:spPr>
          <a:xfrm>
            <a:off x="5487112" y="1767006"/>
            <a:ext cx="6068784" cy="3323987"/>
          </a:xfrm>
          <a:prstGeom prst="rect">
            <a:avLst/>
          </a:prstGeom>
          <a:noFill/>
        </p:spPr>
        <p:txBody>
          <a:bodyPr wrap="square" rtlCol="0">
            <a:spAutoFit/>
          </a:bodyPr>
          <a:lstStyle/>
          <a:p>
            <a:pPr algn="just">
              <a:lnSpc>
                <a:spcPct val="150000"/>
              </a:lnSpc>
            </a:pPr>
            <a:r>
              <a:rPr lang="en-US" altLang="zh-CN" sz="2000" dirty="0" smtClean="0"/>
              <a:t>    Paper-making  </a:t>
            </a:r>
            <a:r>
              <a:rPr lang="en-US" altLang="zh-CN" sz="2000" dirty="0"/>
              <a:t>technology did not be introduced into Europe until 12th century, owing to blockade and monopoly of the technology by Arabian. Evidences suggested that Arabian brought Ma paper </a:t>
            </a:r>
            <a:r>
              <a:rPr lang="en-US" altLang="zh-CN" sz="2000" dirty="0" smtClean="0"/>
              <a:t>(</a:t>
            </a:r>
            <a:r>
              <a:rPr lang="zh-CN" altLang="en-US" sz="2000" dirty="0" smtClean="0"/>
              <a:t>麻纸</a:t>
            </a:r>
            <a:r>
              <a:rPr lang="en-US" altLang="zh-CN" sz="2000" dirty="0" smtClean="0"/>
              <a:t>)(</a:t>
            </a:r>
            <a:r>
              <a:rPr lang="en-US" altLang="zh-CN" sz="2000" dirty="0"/>
              <a:t>which is mainly made of bark of paper mulberries, and straws) </a:t>
            </a:r>
            <a:r>
              <a:rPr lang="en-US" altLang="zh-CN" sz="2000" dirty="0" smtClean="0"/>
              <a:t>technology</a:t>
            </a:r>
            <a:r>
              <a:rPr lang="zh-CN" altLang="en-US" sz="2000" dirty="0" smtClean="0"/>
              <a:t> </a:t>
            </a:r>
            <a:r>
              <a:rPr lang="en-US" altLang="zh-CN" sz="2000" dirty="0"/>
              <a:t>from</a:t>
            </a:r>
            <a:r>
              <a:rPr lang="zh-CN" altLang="en-US" sz="2000" dirty="0"/>
              <a:t> </a:t>
            </a:r>
            <a:r>
              <a:rPr lang="en-US" altLang="zh-CN" sz="2000" dirty="0"/>
              <a:t>the Tang Dynasty</a:t>
            </a:r>
            <a:r>
              <a:rPr lang="zh-CN" altLang="en-US" sz="2000" dirty="0"/>
              <a:t> </a:t>
            </a:r>
            <a:r>
              <a:rPr lang="en-US" altLang="zh-CN" sz="2000" dirty="0" smtClean="0"/>
              <a:t> </a:t>
            </a:r>
            <a:r>
              <a:rPr lang="en-US" altLang="zh-CN" sz="2000" dirty="0"/>
              <a:t>into </a:t>
            </a:r>
            <a:r>
              <a:rPr lang="en-US" altLang="zh-CN" sz="2000" dirty="0" smtClean="0"/>
              <a:t>Europe. </a:t>
            </a:r>
            <a:endParaRPr kumimoji="1" lang="zh-CN" altLang="en-US" dirty="0"/>
          </a:p>
        </p:txBody>
      </p:sp>
    </p:spTree>
    <p:custDataLst>
      <p:tags r:id="rId1"/>
    </p:custDataLst>
    <p:extLst>
      <p:ext uri="{BB962C8B-B14F-4D97-AF65-F5344CB8AC3E}">
        <p14:creationId xmlns:p14="http://schemas.microsoft.com/office/powerpoint/2010/main" val="1033389914"/>
      </p:ext>
    </p:extLst>
  </p:cSld>
  <p:clrMapOvr>
    <a:masterClrMapping/>
  </p:clrMapOvr>
  <mc:AlternateContent xmlns:mc="http://schemas.openxmlformats.org/markup-compatibility/2006" xmlns:p14="http://schemas.microsoft.com/office/powerpoint/2010/main">
    <mc:Choice Requires="p14">
      <p:transition p14:dur="450">
        <p:random/>
      </p:transition>
    </mc:Choice>
    <mc:Fallback xmlns="">
      <p:transition>
        <p:random/>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OPIC_DEFAULT" val="1"/>
  <p:tag name="KSO_WM_TEMPLATE_JOB_ID" val="2"/>
  <p:tag name="KSO_WM_TEMPLATE_SCENE_ID" val="1"/>
  <p:tag name="KSO_WM_TEMPLATE_OUTLINE_ID" val="15"/>
  <p:tag name="KSO_WM_TEMPLATE_TOPIC_ID" val="2869567"/>
  <p:tag name="KSO_WM_BEAUTIFY_FLAG" val="#wm#"/>
  <p:tag name="KSO_WM_TAG_VERSION" val="1.0"/>
  <p:tag name="KSO_WM_TEMPLATE_INDEX" val="20184553"/>
  <p:tag name="KSO_WM_TEMPLATE_CATEGORY" val="custom"/>
  <p:tag name="KSO_WM_TEMPLATE_THUMBS_INDEX" val="1、6、10、14、20、26、27、28、29、31"/>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4553"/>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4553"/>
</p:tagLst>
</file>

<file path=ppt/tags/tag12.xml><?xml version="1.0" encoding="utf-8"?>
<p:tagLst xmlns:a="http://schemas.openxmlformats.org/drawingml/2006/main" xmlns:r="http://schemas.openxmlformats.org/officeDocument/2006/relationships"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6、10、14、20、26、27、28、29、31"/>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4553"/>
</p:tagLst>
</file>

<file path=ppt/tags/tag2.xml><?xml version="1.0" encoding="utf-8"?>
<p:tagLst xmlns:a="http://schemas.openxmlformats.org/drawingml/2006/main" xmlns:r="http://schemas.openxmlformats.org/officeDocument/2006/relationships"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6、10、14、20、26、27、28、29、31"/>
</p:tagLst>
</file>

<file path=ppt/tags/tag3.xml><?xml version="1.0" encoding="utf-8"?>
<p:tagLst xmlns:a="http://schemas.openxmlformats.org/drawingml/2006/main" xmlns:r="http://schemas.openxmlformats.org/officeDocument/2006/relationships"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6、10、14、20、26、27、28、29、31"/>
</p:tagLst>
</file>

<file path=ppt/tags/tag4.xml><?xml version="1.0" encoding="utf-8"?>
<p:tagLst xmlns:a="http://schemas.openxmlformats.org/drawingml/2006/main" xmlns:r="http://schemas.openxmlformats.org/officeDocument/2006/relationships"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6、10、14、20、26、27、28、29、31"/>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4553"/>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4553"/>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4553"/>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4553"/>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4553"/>
</p:tagLst>
</file>

<file path=ppt/theme/theme1.xml><?xml version="1.0" encoding="utf-8"?>
<a:theme xmlns:a="http://schemas.openxmlformats.org/drawingml/2006/main" name="千图网海量PPT模板www.58pic.com">
  <a:themeElements>
    <a:clrScheme name="自定义 2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730</Words>
  <Application>Microsoft Macintosh PowerPoint</Application>
  <PresentationFormat>宽屏</PresentationFormat>
  <Paragraphs>58</Paragraphs>
  <Slides>16</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16</vt:i4>
      </vt:variant>
    </vt:vector>
  </HeadingPairs>
  <TitlesOfParts>
    <vt:vector size="26" baseType="lpstr">
      <vt:lpstr>Calibri</vt:lpstr>
      <vt:lpstr>Microsoft YaHei</vt:lpstr>
      <vt:lpstr>SimSun</vt:lpstr>
      <vt:lpstr>Times New Roman</vt:lpstr>
      <vt:lpstr>楷体</vt:lpstr>
      <vt:lpstr>全字库正楷体</vt:lpstr>
      <vt:lpstr>宋体</vt:lpstr>
      <vt:lpstr>微软雅黑</vt:lpstr>
      <vt:lpstr>Arial</vt:lpstr>
      <vt:lpstr>千图网海量PPT模板www.58pic.com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Thank you!</vt:lpstr>
    </vt:vector>
  </TitlesOfParts>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Han</cp:lastModifiedBy>
  <cp:revision>5</cp:revision>
  <dcterms:created xsi:type="dcterms:W3CDTF">2018-03-01T02:03:00Z</dcterms:created>
  <dcterms:modified xsi:type="dcterms:W3CDTF">2020-09-27T09:02:19Z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2052-10.1.0.7346</vt:lpwstr>
  </property>
  <property fmtid="{D5CDD505-2E9C-101B-9397-08002B2CF9AE}" pid="3" name="KSORubyTemplateID">
    <vt:lpwstr>2</vt:lpwstr>
  </property>
</Properties>
</file>