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60" r:id="rId5"/>
    <p:sldId id="264" r:id="rId6"/>
    <p:sldId id="259" r:id="rId7"/>
    <p:sldId id="271" r:id="rId8"/>
  </p:sldIdLst>
  <p:sldSz cx="12188825" cy="6858000"/>
  <p:notesSz cx="6858000" cy="9144000"/>
  <p:custDataLst>
    <p:tags r:id="rId10"/>
  </p:custData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D0C"/>
    <a:srgbClr val="E1BC6C"/>
    <a:srgbClr val="906C4E"/>
    <a:srgbClr val="B8B0A8"/>
    <a:srgbClr val="9C485D"/>
    <a:srgbClr val="E2C980"/>
    <a:srgbClr val="3970A5"/>
    <a:srgbClr val="FECE6B"/>
    <a:srgbClr val="FFDC55"/>
    <a:srgbClr val="F36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94125" autoAdjust="0"/>
  </p:normalViewPr>
  <p:slideViewPr>
    <p:cSldViewPr snapToGrid="0" snapToObjects="1">
      <p:cViewPr varScale="1">
        <p:scale>
          <a:sx n="81" d="100"/>
          <a:sy n="81" d="100"/>
        </p:scale>
        <p:origin x="720" y="58"/>
      </p:cViewPr>
      <p:guideLst>
        <p:guide orient="horz" pos="2166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ADCA-2017-1D4F-BF7B-716326A5D2C6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D4CB-9D9B-5145-8EC7-FEB752E0A9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1DB9E-266B-364C-B7A0-CFFBA7E74FCC}" type="datetimeFigureOut">
              <a:rPr kumimoji="1" lang="zh-CN" altLang="en-US" smtClean="0"/>
              <a:t>2022/12/30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D161-2C3B-2643-8954-81D73F97895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45637" y="5022388"/>
            <a:ext cx="36061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kumimoji="1" lang="en-US" altLang="zh-CN" sz="2400" b="1" spc="300" dirty="0">
                <a:solidFill>
                  <a:srgbClr val="906C4E"/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Chen Yanxi</a:t>
            </a:r>
          </a:p>
          <a:p>
            <a:pPr algn="r">
              <a:lnSpc>
                <a:spcPct val="100000"/>
              </a:lnSpc>
            </a:pPr>
            <a:r>
              <a:rPr kumimoji="1" lang="en-US" altLang="zh-CN" sz="2400" b="1" spc="300" dirty="0">
                <a:solidFill>
                  <a:srgbClr val="906C4E"/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English Interpreting</a:t>
            </a:r>
          </a:p>
        </p:txBody>
      </p:sp>
      <p:sp>
        <p:nvSpPr>
          <p:cNvPr id="2" name="矩形 1"/>
          <p:cNvSpPr/>
          <p:nvPr/>
        </p:nvSpPr>
        <p:spPr>
          <a:xfrm>
            <a:off x="6367145" y="0"/>
            <a:ext cx="5821680" cy="4443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Spreading Chinese Culture in Teaching Chinese as a Second Language </a:t>
            </a:r>
          </a:p>
        </p:txBody>
      </p:sp>
      <p:sp>
        <p:nvSpPr>
          <p:cNvPr id="3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45" name="图片 44" descr="文本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05" y="2352185"/>
            <a:ext cx="1733707" cy="873250"/>
          </a:xfrm>
          <a:prstGeom prst="rect">
            <a:avLst/>
          </a:prstGeom>
        </p:spPr>
      </p:pic>
      <p:pic>
        <p:nvPicPr>
          <p:cNvPr id="46" name="图片 45" descr="文本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00" y="2352185"/>
            <a:ext cx="1733707" cy="873250"/>
          </a:xfrm>
          <a:prstGeom prst="rect">
            <a:avLst/>
          </a:prstGeom>
        </p:spPr>
      </p:pic>
      <p:pic>
        <p:nvPicPr>
          <p:cNvPr id="47" name="图片 46" descr="文本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80" y="4495752"/>
            <a:ext cx="1733707" cy="873250"/>
          </a:xfrm>
          <a:prstGeom prst="rect">
            <a:avLst/>
          </a:prstGeom>
        </p:spPr>
      </p:pic>
      <p:pic>
        <p:nvPicPr>
          <p:cNvPr id="49" name="图片 48" descr="文本框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35" y="610235"/>
            <a:ext cx="3197225" cy="8661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18712" y="689684"/>
            <a:ext cx="24345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spc="300" dirty="0">
                <a:solidFill>
                  <a:srgbClr val="000000"/>
                </a:solidFill>
                <a:effectLst/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Contents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51486" y="2458183"/>
            <a:ext cx="37401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000" b="1" spc="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1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646264" y="3224932"/>
            <a:ext cx="28346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spc="300" dirty="0">
                <a:solidFill>
                  <a:srgbClr val="000000"/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Test Assessment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992017" y="2458183"/>
            <a:ext cx="4324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000" b="1" spc="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2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769333" y="3224932"/>
            <a:ext cx="29305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spc="300" dirty="0">
                <a:solidFill>
                  <a:srgbClr val="000000"/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Means&amp;Methods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919681" y="4655637"/>
            <a:ext cx="4324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000" b="1" spc="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3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5196934" y="5434484"/>
            <a:ext cx="38544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spc="300" dirty="0">
                <a:solidFill>
                  <a:srgbClr val="000000"/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Textbook Compilation</a:t>
            </a:r>
          </a:p>
        </p:txBody>
      </p:sp>
      <p:sp>
        <p:nvSpPr>
          <p:cNvPr id="2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1" name="图片 10" descr="文本框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15" y="671830"/>
            <a:ext cx="4967605" cy="748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9780" y="1691005"/>
            <a:ext cx="1065911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Light"/>
              </a:rPr>
              <a:t>        </a:t>
            </a:r>
            <a:r>
              <a:rPr kumimoji="1" lang="en-US" altLang="en-US" sz="2000" b="1" u="sng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What is the HSK?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Designed and developed by the Hanban and the Confucius Institute Headquarters in 1990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T</a:t>
            </a:r>
            <a:r>
              <a:rPr kumimoji="1" lang="zh-CN" altLang="en-US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he most well-known Chinese language proficiency test worldwide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Including: HSK (Basic); HSK (Elementary and Secondary); HSK (Advanced)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Held regularly every year in China and overseas</a:t>
            </a:r>
          </a:p>
        </p:txBody>
      </p:sp>
      <p:pic>
        <p:nvPicPr>
          <p:cNvPr id="12" name="图片 11" descr="项目符号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0" y="1986803"/>
            <a:ext cx="455800" cy="2867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29799" y="831482"/>
            <a:ext cx="433006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Pt.1 </a:t>
            </a:r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Test Assessment--</a:t>
            </a:r>
            <a:r>
              <a:rPr kumimoji="1" lang="en-US" altLang="zh-CN" sz="2200" b="1" i="1" spc="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HSK</a:t>
            </a:r>
          </a:p>
        </p:txBody>
      </p:sp>
      <p:sp>
        <p:nvSpPr>
          <p:cNvPr id="9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" y="9362"/>
            <a:ext cx="12188825" cy="6858000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690880" y="4116070"/>
            <a:ext cx="10836275" cy="20129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I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nvestigate </a:t>
            </a: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foreign 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students</a:t>
            </a: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’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 understanding of social and cultural background knowledge of China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I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mprove foreign students</a:t>
            </a: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’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 ability to think with Chinese perspective in combination </a:t>
            </a:r>
            <a:r>
              <a:rPr kumimoji="1" lang="en-US" altLang="zh-CN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with </a:t>
            </a:r>
            <a:r>
              <a:rPr kumimoji="1" lang="zh-CN" altLang="en-US" sz="2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Chinese traditional cultural knowledge</a:t>
            </a:r>
          </a:p>
        </p:txBody>
      </p:sp>
      <p:pic>
        <p:nvPicPr>
          <p:cNvPr id="28" name="图片 27" descr="F8B737D0-0C7A-40E0-B351-0F7B18D2ED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15495" r="4327" b="9266"/>
          <a:stretch>
            <a:fillRect/>
          </a:stretch>
        </p:blipFill>
        <p:spPr>
          <a:xfrm>
            <a:off x="304800" y="1887897"/>
            <a:ext cx="3460893" cy="2055077"/>
          </a:xfrm>
          <a:prstGeom prst="rect">
            <a:avLst/>
          </a:prstGeom>
        </p:spPr>
      </p:pic>
      <p:pic>
        <p:nvPicPr>
          <p:cNvPr id="29" name="图片 28" descr="IMG_0113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30270" r="-239" b="31707"/>
          <a:stretch>
            <a:fillRect/>
          </a:stretch>
        </p:blipFill>
        <p:spPr>
          <a:xfrm>
            <a:off x="3765693" y="1891564"/>
            <a:ext cx="4070493" cy="2063627"/>
          </a:xfrm>
          <a:prstGeom prst="rect">
            <a:avLst/>
          </a:prstGeom>
        </p:spPr>
      </p:pic>
      <p:pic>
        <p:nvPicPr>
          <p:cNvPr id="30" name="图片 29" descr="IMG_007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7296" r="-1" b="24985"/>
          <a:stretch>
            <a:fillRect/>
          </a:stretch>
        </p:blipFill>
        <p:spPr>
          <a:xfrm>
            <a:off x="7836186" y="1888022"/>
            <a:ext cx="4051014" cy="2067339"/>
          </a:xfrm>
          <a:prstGeom prst="rect">
            <a:avLst/>
          </a:prstGeom>
        </p:spPr>
      </p:pic>
      <p:sp>
        <p:nvSpPr>
          <p:cNvPr id="31" name="Content Placeholder 10"/>
          <p:cNvSpPr txBox="1"/>
          <p:nvPr/>
        </p:nvSpPr>
        <p:spPr>
          <a:xfrm>
            <a:off x="835978" y="1251097"/>
            <a:ext cx="10515600" cy="32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2000" b="1" u="sng" spc="3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When teaching Chinese to foreigners, what can we do?</a:t>
            </a:r>
          </a:p>
          <a:p>
            <a:pPr marL="0" indent="0" algn="ctr">
              <a:buNone/>
              <a:defRPr/>
            </a:pPr>
            <a:endParaRPr kumimoji="1" lang="en-US" altLang="zh-CN" sz="2000" b="1" u="sng" spc="3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charset="0"/>
              <a:ea typeface="Source Han Sans CN" panose="020B0500000000000000" pitchFamily="34" charset="-128"/>
              <a:cs typeface="Times New Roman" panose="02020603050405020304" charset="0"/>
            </a:endParaRPr>
          </a:p>
        </p:txBody>
      </p:sp>
      <p:sp>
        <p:nvSpPr>
          <p:cNvPr id="37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 descr="文本框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591820"/>
            <a:ext cx="3821430" cy="748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97160" y="751472"/>
            <a:ext cx="339407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Pt.1 </a:t>
            </a:r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Test Assessment</a:t>
            </a:r>
            <a:endParaRPr kumimoji="1" lang="en-US" altLang="zh-CN" sz="2200" b="1" i="1" spc="3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Source Han Sans CN Medium" panose="020B0500000000000000" pitchFamily="34" charset="-128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cxnSp>
        <p:nvCxnSpPr>
          <p:cNvPr id="22" name="Straight Connector 10"/>
          <p:cNvCxnSpPr/>
          <p:nvPr/>
        </p:nvCxnSpPr>
        <p:spPr bwMode="auto">
          <a:xfrm>
            <a:off x="5180965" y="1622093"/>
            <a:ext cx="0" cy="844550"/>
          </a:xfrm>
          <a:prstGeom prst="line">
            <a:avLst/>
          </a:prstGeom>
          <a:ln w="28575">
            <a:solidFill>
              <a:srgbClr val="906C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5"/>
          <p:cNvCxnSpPr/>
          <p:nvPr/>
        </p:nvCxnSpPr>
        <p:spPr bwMode="auto">
          <a:xfrm>
            <a:off x="5180965" y="3025126"/>
            <a:ext cx="0" cy="1494790"/>
          </a:xfrm>
          <a:prstGeom prst="line">
            <a:avLst/>
          </a:prstGeom>
          <a:ln w="28575">
            <a:solidFill>
              <a:srgbClr val="906C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38" y="1622067"/>
            <a:ext cx="776114" cy="488271"/>
          </a:xfrm>
          <a:prstGeom prst="rect">
            <a:avLst/>
          </a:prstGeom>
        </p:spPr>
      </p:pic>
      <p:pic>
        <p:nvPicPr>
          <p:cNvPr id="43" name="图片 42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38" y="3024879"/>
            <a:ext cx="776114" cy="488271"/>
          </a:xfrm>
          <a:prstGeom prst="rect">
            <a:avLst/>
          </a:prstGeom>
        </p:spPr>
      </p:pic>
      <p:pic>
        <p:nvPicPr>
          <p:cNvPr id="44" name="图片 43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3" y="4853337"/>
            <a:ext cx="776114" cy="488271"/>
          </a:xfrm>
          <a:prstGeom prst="rect">
            <a:avLst/>
          </a:prstGeom>
        </p:spPr>
      </p:pic>
      <p:sp>
        <p:nvSpPr>
          <p:cNvPr id="46" name="Shape 1495"/>
          <p:cNvSpPr txBox="1"/>
          <p:nvPr/>
        </p:nvSpPr>
        <p:spPr>
          <a:xfrm>
            <a:off x="5487670" y="1508125"/>
            <a:ext cx="5995035" cy="7156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A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 compulsory or optional Chinese culture course can be offered according to the students</a:t>
            </a:r>
            <a:r>
              <a:rPr kumimoji="1"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’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 specific conditions</a:t>
            </a:r>
          </a:p>
        </p:txBody>
      </p:sp>
      <p:sp>
        <p:nvSpPr>
          <p:cNvPr id="48" name="Shape 1495"/>
          <p:cNvSpPr txBox="1"/>
          <p:nvPr/>
        </p:nvSpPr>
        <p:spPr>
          <a:xfrm>
            <a:off x="5481320" y="3025140"/>
            <a:ext cx="5977890" cy="15608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F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ollow the principles of systematic, gradual, practical and appropriate teaching according to students</a:t>
            </a:r>
            <a:r>
              <a:rPr kumimoji="1"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’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 learning level, cultural background and mastery </a:t>
            </a:r>
            <a:r>
              <a:rPr kumimoji="1"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of  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language</a:t>
            </a:r>
          </a:p>
        </p:txBody>
      </p:sp>
      <p:sp>
        <p:nvSpPr>
          <p:cNvPr id="50" name="Shape 1495"/>
          <p:cNvSpPr txBox="1"/>
          <p:nvPr/>
        </p:nvSpPr>
        <p:spPr>
          <a:xfrm>
            <a:off x="1793240" y="4853305"/>
            <a:ext cx="9665970" cy="1108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C</a:t>
            </a:r>
            <a:r>
              <a:rPr kumimoji="1"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思源黑体 CN Light"/>
                <a:cs typeface="Times New Roman" panose="02020603050405020304" charset="0"/>
              </a:rPr>
              <a:t>reate a richer space for international students to experience and discover, instead of just sticking to the traditional monotonous pattern of teachers, textbooks and classrooms</a:t>
            </a:r>
          </a:p>
        </p:txBody>
      </p:sp>
      <p:sp>
        <p:nvSpPr>
          <p:cNvPr id="26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 descr="文本框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0" y="478790"/>
            <a:ext cx="4144645" cy="7486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47935" y="638442"/>
            <a:ext cx="369252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Pt.2</a:t>
            </a:r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 Means &amp; Methods</a:t>
            </a:r>
            <a:endParaRPr kumimoji="1" lang="en-US" altLang="zh-CN" sz="2200" b="1" i="1" spc="3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charset="0"/>
              <a:ea typeface="Source Han Sans CN Medium" panose="020B0500000000000000" pitchFamily="34" charset="-128"/>
              <a:cs typeface="Times New Roman" panose="02020603050405020304" charset="0"/>
            </a:endParaRPr>
          </a:p>
        </p:txBody>
      </p:sp>
      <p:cxnSp>
        <p:nvCxnSpPr>
          <p:cNvPr id="3" name="Straight Connector 25"/>
          <p:cNvCxnSpPr/>
          <p:nvPr/>
        </p:nvCxnSpPr>
        <p:spPr bwMode="auto">
          <a:xfrm>
            <a:off x="1604010" y="4853291"/>
            <a:ext cx="0" cy="959485"/>
          </a:xfrm>
          <a:prstGeom prst="line">
            <a:avLst/>
          </a:prstGeom>
          <a:ln w="28575">
            <a:solidFill>
              <a:srgbClr val="906C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IMG_008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149"/>
          <a:stretch>
            <a:fillRect/>
          </a:stretch>
        </p:blipFill>
        <p:spPr>
          <a:xfrm>
            <a:off x="947420" y="1227455"/>
            <a:ext cx="2872105" cy="34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8" grpId="0"/>
      <p:bldP spid="48" grpId="1"/>
      <p:bldP spid="50" grpId="0"/>
      <p:bldP spid="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" y="0"/>
            <a:ext cx="12188825" cy="6858000"/>
          </a:xfrm>
          <a:prstGeom prst="rect">
            <a:avLst/>
          </a:prstGeom>
        </p:spPr>
      </p:pic>
      <p:sp>
        <p:nvSpPr>
          <p:cNvPr id="9" name="Slide Number Placeholder 11"/>
          <p:cNvSpPr txBox="1"/>
          <p:nvPr/>
        </p:nvSpPr>
        <p:spPr>
          <a:xfrm>
            <a:off x="11060479" y="6052228"/>
            <a:ext cx="422275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32B3DA4-DB2C-164A-A3A7-250BA48BBECD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3"/>
          <p:cNvSpPr txBox="1"/>
          <p:nvPr/>
        </p:nvSpPr>
        <p:spPr bwMode="auto">
          <a:xfrm>
            <a:off x="2520315" y="1917700"/>
            <a:ext cx="15608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Practicality</a:t>
            </a:r>
          </a:p>
        </p:txBody>
      </p:sp>
      <p:sp>
        <p:nvSpPr>
          <p:cNvPr id="19" name="TextBox 15"/>
          <p:cNvSpPr txBox="1"/>
          <p:nvPr/>
        </p:nvSpPr>
        <p:spPr bwMode="auto">
          <a:xfrm>
            <a:off x="764540" y="2332355"/>
            <a:ext cx="3408680" cy="1215390"/>
          </a:xfrm>
          <a:prstGeom prst="rect">
            <a:avLst/>
          </a:prstGeom>
          <a:noFill/>
        </p:spPr>
        <p:txBody>
          <a:bodyPr lIns="0" rIns="0">
            <a:no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the practicality of teaching contents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the authenticity of language materials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the practicality of teaching methods</a:t>
            </a:r>
          </a:p>
        </p:txBody>
      </p:sp>
      <p:pic>
        <p:nvPicPr>
          <p:cNvPr id="32" name="图片 31" descr="F8B737D0-0C7A-40E0-B351-0F7B18D2ED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5" t="35920"/>
          <a:stretch>
            <a:fillRect/>
          </a:stretch>
        </p:blipFill>
        <p:spPr>
          <a:xfrm>
            <a:off x="4324290" y="1898575"/>
            <a:ext cx="1624134" cy="1635905"/>
          </a:xfrm>
          <a:prstGeom prst="rect">
            <a:avLst/>
          </a:prstGeom>
        </p:spPr>
      </p:pic>
      <p:pic>
        <p:nvPicPr>
          <p:cNvPr id="33" name="图片 32" descr="F8B737D0-0C7A-40E0-B351-0F7B18D2ED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35920" r="43424"/>
          <a:stretch>
            <a:fillRect/>
          </a:stretch>
        </p:blipFill>
        <p:spPr>
          <a:xfrm>
            <a:off x="6191983" y="3975676"/>
            <a:ext cx="1624134" cy="1635905"/>
          </a:xfrm>
          <a:prstGeom prst="rect">
            <a:avLst/>
          </a:prstGeom>
        </p:spPr>
      </p:pic>
      <p:pic>
        <p:nvPicPr>
          <p:cNvPr id="34" name="图片 33" descr="F8B737D0-0C7A-40E0-B351-0F7B18D2ED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11233" r="50874" b="24687"/>
          <a:stretch>
            <a:fillRect/>
          </a:stretch>
        </p:blipFill>
        <p:spPr>
          <a:xfrm>
            <a:off x="6191983" y="1898591"/>
            <a:ext cx="1624134" cy="1635905"/>
          </a:xfrm>
          <a:prstGeom prst="rect">
            <a:avLst/>
          </a:prstGeom>
        </p:spPr>
      </p:pic>
      <p:pic>
        <p:nvPicPr>
          <p:cNvPr id="35" name="图片 34" descr="F8B737D0-0C7A-40E0-B351-0F7B18D2EDD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2" t="6126" r="8813" b="29794"/>
          <a:stretch>
            <a:fillRect/>
          </a:stretch>
        </p:blipFill>
        <p:spPr>
          <a:xfrm>
            <a:off x="4324290" y="3982645"/>
            <a:ext cx="1624134" cy="1635905"/>
          </a:xfrm>
          <a:prstGeom prst="rect">
            <a:avLst/>
          </a:prstGeom>
        </p:spPr>
      </p:pic>
      <p:pic>
        <p:nvPicPr>
          <p:cNvPr id="36" name="图片 35" descr="文本框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60" y="533400"/>
            <a:ext cx="4854575" cy="748665"/>
          </a:xfrm>
          <a:prstGeom prst="rect">
            <a:avLst/>
          </a:prstGeom>
        </p:spPr>
      </p:pic>
      <p:pic>
        <p:nvPicPr>
          <p:cNvPr id="38" name="图片 37" descr="项目符号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73" y="2004732"/>
            <a:ext cx="357039" cy="224621"/>
          </a:xfrm>
          <a:prstGeom prst="rect">
            <a:avLst/>
          </a:prstGeom>
        </p:spPr>
      </p:pic>
      <p:pic>
        <p:nvPicPr>
          <p:cNvPr id="39" name="图片 38" descr="项目符号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72" y="1692947"/>
            <a:ext cx="357039" cy="224621"/>
          </a:xfrm>
          <a:prstGeom prst="rect">
            <a:avLst/>
          </a:prstGeom>
        </p:spPr>
      </p:pic>
      <p:pic>
        <p:nvPicPr>
          <p:cNvPr id="40" name="图片 39" descr="项目符号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28" y="4032678"/>
            <a:ext cx="357039" cy="224621"/>
          </a:xfrm>
          <a:prstGeom prst="rect">
            <a:avLst/>
          </a:prstGeom>
        </p:spPr>
      </p:pic>
      <p:pic>
        <p:nvPicPr>
          <p:cNvPr id="41" name="图片 40" descr="项目符号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532" y="4042203"/>
            <a:ext cx="357039" cy="224621"/>
          </a:xfrm>
          <a:prstGeom prst="rect">
            <a:avLst/>
          </a:prstGeom>
        </p:spPr>
      </p:pic>
      <p:sp>
        <p:nvSpPr>
          <p:cNvPr id="43" name="TextBox 15"/>
          <p:cNvSpPr txBox="1"/>
          <p:nvPr/>
        </p:nvSpPr>
        <p:spPr bwMode="auto">
          <a:xfrm>
            <a:off x="8059420" y="2004695"/>
            <a:ext cx="3449320" cy="1860550"/>
          </a:xfrm>
          <a:prstGeom prst="rect">
            <a:avLst/>
          </a:prstGeom>
          <a:noFill/>
        </p:spPr>
        <p:txBody>
          <a:bodyPr lIns="0" rIns="0"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Use the “Chinese Pinyin scheme”, use standardized simplified Chinese characters, and teach Putonghua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The organization of teaching content should conform to the law of language teaching (from easy to difficult, from shallow to deep...)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24402" y="693052"/>
            <a:ext cx="434213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Pt.3</a:t>
            </a:r>
            <a:r>
              <a:rPr kumimoji="1" lang="en-US" altLang="zh-CN" sz="2200" b="1" spc="3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 Textbook Compilation</a:t>
            </a:r>
            <a:endParaRPr kumimoji="1" lang="en-US" altLang="zh-CN" sz="2200" b="1" i="1" spc="3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charset="0"/>
              <a:ea typeface="Source Han Sans CN Medium" panose="020B0500000000000000" pitchFamily="34" charset="-128"/>
              <a:cs typeface="Times New Roman" panose="02020603050405020304" charset="0"/>
            </a:endParaRPr>
          </a:p>
        </p:txBody>
      </p:sp>
      <p:sp>
        <p:nvSpPr>
          <p:cNvPr id="2" name="TextBox 13"/>
          <p:cNvSpPr txBox="1"/>
          <p:nvPr/>
        </p:nvSpPr>
        <p:spPr bwMode="auto">
          <a:xfrm>
            <a:off x="8059420" y="1605915"/>
            <a:ext cx="15608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Scientificity</a:t>
            </a:r>
          </a:p>
        </p:txBody>
      </p:sp>
      <p:sp>
        <p:nvSpPr>
          <p:cNvPr id="3" name="TextBox 13"/>
          <p:cNvSpPr txBox="1"/>
          <p:nvPr/>
        </p:nvSpPr>
        <p:spPr bwMode="auto">
          <a:xfrm>
            <a:off x="2520315" y="3945890"/>
            <a:ext cx="15608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Knowledge</a:t>
            </a:r>
          </a:p>
        </p:txBody>
      </p:sp>
      <p:sp>
        <p:nvSpPr>
          <p:cNvPr id="4" name="TextBox 15"/>
          <p:cNvSpPr txBox="1"/>
          <p:nvPr/>
        </p:nvSpPr>
        <p:spPr bwMode="auto">
          <a:xfrm>
            <a:off x="819785" y="4320540"/>
            <a:ext cx="3400425" cy="1329055"/>
          </a:xfrm>
          <a:prstGeom prst="rect">
            <a:avLst/>
          </a:prstGeom>
          <a:noFill/>
        </p:spPr>
        <p:txBody>
          <a:bodyPr lIns="0" rIns="0">
            <a:noAutofit/>
          </a:bodyPr>
          <a:lstStyle/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Absorb the knowledge of social politics, sci-tech knowledge, cultural customs, historical geography and other aspects</a:t>
            </a:r>
          </a:p>
        </p:txBody>
      </p:sp>
      <p:sp>
        <p:nvSpPr>
          <p:cNvPr id="5" name="TextBox 13"/>
          <p:cNvSpPr txBox="1"/>
          <p:nvPr/>
        </p:nvSpPr>
        <p:spPr bwMode="auto">
          <a:xfrm>
            <a:off x="8044815" y="3946525"/>
            <a:ext cx="1058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Medium" panose="020B0500000000000000" pitchFamily="34" charset="-128"/>
                <a:cs typeface="Times New Roman" panose="02020603050405020304" charset="0"/>
              </a:rPr>
              <a:t>Interest</a:t>
            </a:r>
          </a:p>
        </p:txBody>
      </p:sp>
      <p:sp>
        <p:nvSpPr>
          <p:cNvPr id="6" name="TextBox 15"/>
          <p:cNvSpPr txBox="1"/>
          <p:nvPr/>
        </p:nvSpPr>
        <p:spPr bwMode="auto">
          <a:xfrm>
            <a:off x="8038465" y="4257040"/>
            <a:ext cx="3487420" cy="1990090"/>
          </a:xfrm>
          <a:prstGeom prst="rect">
            <a:avLst/>
          </a:prstGeom>
          <a:noFill/>
        </p:spPr>
        <p:txBody>
          <a:bodyPr lIns="0" rIns="0">
            <a:no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Primary stage: closely integrate the needs of learners’ daily life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Source Han Sans CN Light" panose="020B0300000000000000" pitchFamily="34" charset="-128"/>
                <a:cs typeface="Times New Roman" panose="02020603050405020304" charset="0"/>
              </a:rPr>
              <a:t>Medium- and high-level: reflect real life; choose topics with rich cultural connotation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3" grpId="0"/>
      <p:bldP spid="43" grpId="1"/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8592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269985" y="505544"/>
            <a:ext cx="45964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Source Han Sans CN" panose="020B0500000000000000" pitchFamily="34" charset="-128"/>
                <a:cs typeface="Times New Roman" panose="02020603050405020304" charset="0"/>
              </a:rPr>
              <a:t>References</a:t>
            </a:r>
          </a:p>
        </p:txBody>
      </p:sp>
      <p:cxnSp>
        <p:nvCxnSpPr>
          <p:cNvPr id="26" name="直线连接符 25"/>
          <p:cNvCxnSpPr/>
          <p:nvPr/>
        </p:nvCxnSpPr>
        <p:spPr>
          <a:xfrm>
            <a:off x="3063618" y="1058718"/>
            <a:ext cx="3007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78790" y="1426210"/>
            <a:ext cx="8834755" cy="420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Ren Hai-yan，Cao Bo 任海燕，曹波(2013).中国传统文化的英语教学实践初探[On the traditional Chinese Culture</a:t>
            </a:r>
            <a:r>
              <a:rPr kumimoji="1" lang="en-US" altLang="zh-CN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Class for English Majors].Hunan:湖南师范大学教育科学学报 Journal of Educational Science of Hunan Normal University,vol.12 No.3 115-118.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Zheng Ji-e,Hu Mingliang 郑继娥，胡明亮(2013).汉语国际教育研究[Studies in Teaching Chinese to Speakers of Other</a:t>
            </a:r>
            <a:r>
              <a:rPr kumimoji="1" lang="en-US" altLang="zh-CN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Languages].Jinan:暨南大学出版社.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Pang Zengyu 逄增玉(2019).汉语国际教育与中国传统文化国际传</a:t>
            </a:r>
          </a:p>
          <a:p>
            <a:pPr algn="l"/>
            <a:r>
              <a:rPr kumimoji="1" lang="en-US" altLang="zh-CN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播.Beijing:中国传媒大学出版社.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Le Shouhong 乐守红(2019).中国传统文化传播与对外汉语教学.Jilin:吉林人民出版社.(Le Shouhong 2019, 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国家汉办 HSK 官网[Official website of Hanban</a:t>
            </a:r>
            <a:r>
              <a:rPr kumimoji="1" lang="en-US" altLang="zh-CN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kumimoji="1" lang="zh-CN" altLang="en-US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HSK](2019-09-24).http://www.hanban.org/tests/node_7486.htm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0c9eb59-e737-4aec-84a2-b6843f0f7df2"/>
  <p:tag name="COMMONDATA" val="eyJjb3VudCI6MjMsImhkaWQiOiI0OWM3MjAyMjAxOTM0ZGZlN2NkODFmNjVlYWFmZmZhMCIsInVzZXJDb3VudCI6MjN9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自定义</PresentationFormat>
  <Paragraphs>50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Source Han Sans CN Medium</vt:lpstr>
      <vt:lpstr>宋体</vt:lpstr>
      <vt:lpstr>Arial</vt:lpstr>
      <vt:lpstr>Calibri</vt:lpstr>
      <vt:lpstr>Open Sans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 ss</dc:creator>
  <cp:lastModifiedBy>2452426342@qq.com</cp:lastModifiedBy>
  <cp:revision>136</cp:revision>
  <cp:lastPrinted>2019-05-16T19:29:00Z</cp:lastPrinted>
  <dcterms:created xsi:type="dcterms:W3CDTF">2019-05-15T16:30:00Z</dcterms:created>
  <dcterms:modified xsi:type="dcterms:W3CDTF">2022-12-30T12:50:46Z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2052-11.1.0.12651</vt:lpwstr>
  </property>
  <property fmtid="{D5CDD505-2E9C-101B-9397-08002B2CF9AE}" pid="3" name="KSOTemplateUUID">
    <vt:lpwstr>v1.0_mb_xzSEmAzSLN8QkuolqldxdA==</vt:lpwstr>
  </property>
  <property fmtid="{D5CDD505-2E9C-101B-9397-08002B2CF9AE}" pid="4" name="ICV">
    <vt:lpwstr>D63C9015E8C042449AF3F9C16FC265FE</vt:lpwstr>
  </property>
</Properties>
</file>