
<file path=[Content_Types].xml><?xml version="1.0" encoding="utf-8"?>
<Types xmlns="http://schemas.openxmlformats.org/package/2006/content-types">
  <Default Extension="jpeg" ContentType="image/jpeg"/>
  <Default Extension="jpg" ContentType="image/gif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87" r:id="rId2"/>
    <p:sldId id="269" r:id="rId3"/>
    <p:sldId id="260" r:id="rId4"/>
    <p:sldId id="293" r:id="rId5"/>
    <p:sldId id="266" r:id="rId6"/>
    <p:sldId id="267" r:id="rId7"/>
    <p:sldId id="289" r:id="rId8"/>
    <p:sldId id="271" r:id="rId9"/>
    <p:sldId id="295" r:id="rId10"/>
    <p:sldId id="296" r:id="rId11"/>
    <p:sldId id="297" r:id="rId12"/>
    <p:sldId id="290" r:id="rId13"/>
    <p:sldId id="301" r:id="rId14"/>
    <p:sldId id="304" r:id="rId15"/>
    <p:sldId id="302" r:id="rId16"/>
    <p:sldId id="303" r:id="rId17"/>
    <p:sldId id="292" r:id="rId18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封面" id="{E90299E8-935F-4AF8-A30A-41A553C684BB}">
          <p14:sldIdLst>
            <p14:sldId id="287"/>
          </p14:sldIdLst>
        </p14:section>
        <p14:section name="目录" id="{0258CFC9-D781-44D8-A3C8-64680C76CB89}">
          <p14:sldIdLst>
            <p14:sldId id="269"/>
            <p14:sldId id="260"/>
            <p14:sldId id="293"/>
          </p14:sldIdLst>
        </p14:section>
        <p14:section name="章节" id="{2528B35C-A51C-469F-BAA2-36FB4C18E178}">
          <p14:sldIdLst>
            <p14:sldId id="266"/>
            <p14:sldId id="267"/>
            <p14:sldId id="289"/>
            <p14:sldId id="271"/>
            <p14:sldId id="295"/>
            <p14:sldId id="296"/>
            <p14:sldId id="297"/>
            <p14:sldId id="290"/>
            <p14:sldId id="301"/>
            <p14:sldId id="304"/>
            <p14:sldId id="302"/>
            <p14:sldId id="303"/>
          </p14:sldIdLst>
        </p14:section>
        <p14:section name="封底" id="{C20F2A28-6515-4909-B485-F40BEEEA8FAC}">
          <p14:sldIdLst>
            <p14:sldId id="29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37">
          <p15:clr>
            <a:srgbClr val="A4A3A4"/>
          </p15:clr>
        </p15:guide>
        <p15:guide id="2" pos="393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04" autoAdjust="0"/>
    <p:restoredTop sz="94660"/>
  </p:normalViewPr>
  <p:slideViewPr>
    <p:cSldViewPr snapToGrid="0">
      <p:cViewPr varScale="1">
        <p:scale>
          <a:sx n="92" d="100"/>
          <a:sy n="92" d="100"/>
        </p:scale>
        <p:origin x="96" y="44"/>
      </p:cViewPr>
      <p:guideLst>
        <p:guide orient="horz" pos="2137"/>
        <p:guide pos="393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C25FA0-C79E-4A1B-976D-CDAD17F89C7B}" type="datetimeFigureOut">
              <a:rPr lang="zh-CN" altLang="en-US" smtClean="0"/>
              <a:t>2025/6/16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7BD3DD-E686-4256-9AC5-740342021F4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BD3DD-E686-4256-9AC5-740342021F44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66F0D2-91D2-748E-3A5F-9DC17CCA24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B5B60F0-7342-8972-372A-770F36C5A4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8D73435-2628-DACF-A49F-0307ECA877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46C1C89-AFEE-F98A-26E1-9302A459D3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BD3DD-E686-4256-9AC5-740342021F4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50145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B61E2F-580C-2889-FAA6-61EA81AD77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E11B9F7-D79D-B273-5179-F70F412021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299BCAD-9EAC-F861-3EDD-E1D9809119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26BC276-0877-AC5E-D5A6-51C5709C06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BD3DD-E686-4256-9AC5-740342021F4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29073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BD3DD-E686-4256-9AC5-740342021F44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0379B2-BF36-CEA5-C213-80A6DA796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25E6C09-B0C3-D8A8-329F-C141433209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D7B3CB2-D817-8DA2-1639-FD32226E9E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34E3140-CE5F-45E3-5354-E61F9377B5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BD3DD-E686-4256-9AC5-740342021F4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92838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DA1E8F-1BA7-3A7C-DD62-B51421C855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F7DB52C-9F9D-2993-DC2D-C8C4A9C533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67A17A3-7B7E-CF32-D7F0-B0F762D615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441B025-5283-CE55-CEDE-C0642CA5B1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BD3DD-E686-4256-9AC5-740342021F4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38251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E00869-CEC7-542B-9F20-ECF082B72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24E9A0E-3476-49C5-0285-AFD841F1B7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EA6899D-CC12-99E5-2161-4299DDB64A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A3A1967-66F0-9071-893A-3EA3BCEC0D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BD3DD-E686-4256-9AC5-740342021F4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69171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CBEA15-5974-FF7C-6FAC-2B3D9552D0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075EC4D-5D9E-8AF9-3F78-E42C43818F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73F8880-15AA-048F-587B-37E08B08CA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545D13C-D545-5249-0424-6A759E9A94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BD3DD-E686-4256-9AC5-740342021F4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28688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BD3DD-E686-4256-9AC5-740342021F44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BD3DD-E686-4256-9AC5-740342021F44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BD3DD-E686-4256-9AC5-740342021F44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BD3DD-E686-4256-9AC5-740342021F44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BD3DD-E686-4256-9AC5-740342021F44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BD3DD-E686-4256-9AC5-740342021F44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BD3DD-E686-4256-9AC5-740342021F44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BD3DD-E686-4256-9AC5-740342021F44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BD3DD-E686-4256-9AC5-740342021F4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3427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rcRect l="19638" t="32484" r="19638" b="32927"/>
          <a:stretch>
            <a:fillRect/>
          </a:stretch>
        </p:blipFill>
        <p:spPr>
          <a:xfrm>
            <a:off x="0" y="-88900"/>
            <a:ext cx="12192000" cy="6946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microsoft.com/office/2007/relationships/hdphoto" Target="../media/hdphoto2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microsoft.com/office/2007/relationships/hdphoto" Target="../media/hdphoto2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microsoft.com/office/2007/relationships/hdphoto" Target="../media/hdphoto2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14"/>
          <a:stretch>
            <a:fillRect/>
          </a:stretch>
        </p:blipFill>
        <p:spPr>
          <a:xfrm>
            <a:off x="3354928" y="0"/>
            <a:ext cx="5482145" cy="6858000"/>
          </a:xfrm>
          <a:prstGeom prst="rect">
            <a:avLst/>
          </a:prstGeom>
        </p:spPr>
      </p:pic>
      <p:pic>
        <p:nvPicPr>
          <p:cNvPr id="2" name="图片 1" hidden="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07077">
            <a:off x="-1076309" y="-3740141"/>
            <a:ext cx="14344617" cy="14338283"/>
          </a:xfrm>
          <a:prstGeom prst="rect">
            <a:avLst/>
          </a:prstGeom>
        </p:spPr>
      </p:pic>
      <p:graphicFrame>
        <p:nvGraphicFramePr>
          <p:cNvPr id="16" name="表格 15" hidden="1"/>
          <p:cNvGraphicFramePr>
            <a:graphicFrameLocks noGrp="1"/>
          </p:cNvGraphicFramePr>
          <p:nvPr/>
        </p:nvGraphicFramePr>
        <p:xfrm>
          <a:off x="14109357" y="-12311441"/>
          <a:ext cx="13785780" cy="13785780"/>
        </p:xfrm>
        <a:graphic>
          <a:graphicData uri="http://schemas.openxmlformats.org/drawingml/2006/table">
            <a:tbl>
              <a:tblPr/>
              <a:tblGrid>
                <a:gridCol w="6892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92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92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92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92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92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928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8928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8928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8928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8928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8928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689289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689289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689289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689289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689289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689289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689289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689289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</a:tblGrid>
              <a:tr h="689289"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zh-CN" altLang="en-US" sz="1900" kern="10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9289"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9289"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9289"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9289"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9289"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89289"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89289"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89289"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89289"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89289"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689289"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689289"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689289"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689289"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689289"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689289"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689289"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689289"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689289"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zh-CN" altLang="en-US" sz="1900" kern="10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9" t="6103" r="3818" b="8095"/>
          <a:stretch>
            <a:fillRect/>
          </a:stretch>
        </p:blipFill>
        <p:spPr>
          <a:xfrm>
            <a:off x="3316891" y="634621"/>
            <a:ext cx="5558218" cy="558875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66" r="38856"/>
          <a:stretch>
            <a:fillRect/>
          </a:stretch>
        </p:blipFill>
        <p:spPr>
          <a:xfrm>
            <a:off x="5472752" y="-20473"/>
            <a:ext cx="1392072" cy="6898946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 rot="16200000">
            <a:off x="4005547" y="2142361"/>
            <a:ext cx="1107996" cy="212333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ctr"/>
            <a:r>
              <a:rPr lang="en-US" altLang="zh-CN" sz="6000" dirty="0">
                <a:solidFill>
                  <a:srgbClr val="761313"/>
                </a:solidFill>
                <a:latin typeface="Century Gothic" panose="020B0502020202020204" pitchFamily="34" charset="0"/>
                <a:ea typeface="STFangsong" panose="02010600040101010101" pitchFamily="2" charset="-122"/>
                <a:sym typeface="Century Gothic" panose="020B0502020202020204" pitchFamily="34" charset="0"/>
              </a:rPr>
              <a:t>Table</a:t>
            </a:r>
            <a:endParaRPr lang="zh-CN" altLang="en-US" sz="6000" dirty="0">
              <a:solidFill>
                <a:srgbClr val="761313"/>
              </a:solidFill>
              <a:latin typeface="Century Gothic" panose="020B0502020202020204" pitchFamily="34" charset="0"/>
              <a:ea typeface="STFangsong" panose="02010600040101010101" pitchFamily="2" charset="-122"/>
              <a:sym typeface="Century Gothic" panose="020B0502020202020204" pitchFamily="34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 rot="16200000">
            <a:off x="7554550" y="1706345"/>
            <a:ext cx="1107996" cy="299537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ctr"/>
            <a:r>
              <a:rPr lang="en-US" altLang="zh-CN" sz="6000" dirty="0">
                <a:solidFill>
                  <a:srgbClr val="761313"/>
                </a:solidFill>
                <a:latin typeface="Century Gothic" panose="020B0502020202020204" pitchFamily="34" charset="0"/>
                <a:ea typeface="STFangsong" panose="02010600040101010101" pitchFamily="2" charset="-122"/>
                <a:sym typeface="Century Gothic" panose="020B0502020202020204" pitchFamily="34" charset="0"/>
              </a:rPr>
              <a:t>Manner</a:t>
            </a:r>
            <a:endParaRPr lang="zh-CN" altLang="en-US" sz="6000" dirty="0">
              <a:solidFill>
                <a:srgbClr val="761313"/>
              </a:solidFill>
              <a:latin typeface="Century Gothic" panose="020B0502020202020204" pitchFamily="34" charset="0"/>
              <a:ea typeface="STFangsong" panose="02010600040101010101" pitchFamily="2" charset="-122"/>
              <a:sym typeface="Century Gothic" panose="020B050202020202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37E9655-AA53-FBB3-3AEF-EEB5EC22746D}"/>
              </a:ext>
            </a:extLst>
          </p:cNvPr>
          <p:cNvSpPr txBox="1"/>
          <p:nvPr/>
        </p:nvSpPr>
        <p:spPr>
          <a:xfrm>
            <a:off x="9482959" y="5278452"/>
            <a:ext cx="1859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761313"/>
                </a:solidFill>
                <a:latin typeface="Century Gothic" panose="020B0502020202020204" pitchFamily="34" charset="0"/>
                <a:ea typeface="STFangsong" panose="02010600040101010101" pitchFamily="2" charset="-122"/>
              </a:rPr>
              <a:t>Luo Yan</a:t>
            </a:r>
            <a:endParaRPr lang="zh-CN" altLang="en-US" sz="3200" dirty="0">
              <a:solidFill>
                <a:srgbClr val="761313"/>
              </a:solidFill>
              <a:latin typeface="Century Gothic" panose="020B0502020202020204" pitchFamily="34" charset="0"/>
              <a:ea typeface="STFangsong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1C81D5D-996C-AAC6-A2B3-42AF27FEB2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>
            <a:extLst>
              <a:ext uri="{FF2B5EF4-FFF2-40B4-BE49-F238E27FC236}">
                <a16:creationId xmlns:a16="http://schemas.microsoft.com/office/drawing/2014/main" id="{1EA3D87D-884C-5CA4-D5B4-0DC2D90AFB7A}"/>
              </a:ext>
            </a:extLst>
          </p:cNvPr>
          <p:cNvSpPr txBox="1"/>
          <p:nvPr/>
        </p:nvSpPr>
        <p:spPr>
          <a:xfrm>
            <a:off x="5144120" y="2271932"/>
            <a:ext cx="17925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smack one’s lips</a:t>
            </a:r>
            <a:r>
              <a:rPr lang="zh-C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？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004F1AF5-36C0-367E-E848-2596942D61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692" y="3793460"/>
            <a:ext cx="1183369" cy="118336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C698BDF-B2C3-D8BC-C509-0020702845B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108" y="1859428"/>
            <a:ext cx="4450486" cy="350874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5336561-FFC8-3FF1-A4D2-3B3DF2C4A20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6161" y="1859061"/>
            <a:ext cx="4516831" cy="3509112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1DBDDD4E-81F5-CD9C-B7CA-0101889A9073}"/>
              </a:ext>
            </a:extLst>
          </p:cNvPr>
          <p:cNvGrpSpPr/>
          <p:nvPr/>
        </p:nvGrpSpPr>
        <p:grpSpPr>
          <a:xfrm>
            <a:off x="0" y="169121"/>
            <a:ext cx="4967291" cy="968906"/>
            <a:chOff x="0" y="836778"/>
            <a:chExt cx="5047992" cy="968906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912C6E9-0E53-DBE9-6176-EDC30B6957E6}"/>
                </a:ext>
              </a:extLst>
            </p:cNvPr>
            <p:cNvSpPr/>
            <p:nvPr/>
          </p:nvSpPr>
          <p:spPr>
            <a:xfrm>
              <a:off x="0" y="836778"/>
              <a:ext cx="5047992" cy="968906"/>
            </a:xfrm>
            <a:prstGeom prst="rect">
              <a:avLst/>
            </a:prstGeom>
            <a:solidFill>
              <a:srgbClr val="76131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entury Gothic" panose="020B0502020202020204" pitchFamily="34" charset="0"/>
                <a:ea typeface="STFangsong" panose="02010600040101010101" pitchFamily="2" charset="-122"/>
                <a:sym typeface="Century Gothic" panose="020B0502020202020204" pitchFamily="34" charset="0"/>
              </a:endParaRPr>
            </a:p>
          </p:txBody>
        </p: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90D889E0-F4CA-01B7-3245-0CC68406B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2623" b="72276" l="10000" r="3802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84" t="52605" r="62672" b="27699"/>
            <a:stretch>
              <a:fillRect/>
            </a:stretch>
          </p:blipFill>
          <p:spPr>
            <a:xfrm>
              <a:off x="356306" y="901119"/>
              <a:ext cx="833159" cy="840221"/>
            </a:xfrm>
            <a:prstGeom prst="rect">
              <a:avLst/>
            </a:prstGeom>
          </p:spPr>
        </p:pic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11645800-7BD2-7E7C-5798-3228BC093B95}"/>
                </a:ext>
              </a:extLst>
            </p:cNvPr>
            <p:cNvSpPr txBox="1"/>
            <p:nvPr/>
          </p:nvSpPr>
          <p:spPr>
            <a:xfrm>
              <a:off x="1294848" y="967286"/>
              <a:ext cx="364776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Dining Etiquette</a:t>
              </a:r>
              <a:endParaRPr lang="zh-CN" alt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STFangsong" panose="02010600040101010101" pitchFamily="2" charset="-122"/>
                <a:cs typeface="Times New Roman" panose="02020603050405020304" pitchFamily="18" charset="0"/>
                <a:sym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578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9DFF2DED-339C-9388-26D3-8E9BE6AFE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>
            <a:extLst>
              <a:ext uri="{FF2B5EF4-FFF2-40B4-BE49-F238E27FC236}">
                <a16:creationId xmlns:a16="http://schemas.microsoft.com/office/drawing/2014/main" id="{C55B2D37-07FC-495B-EC58-EC4D35CB03FC}"/>
              </a:ext>
            </a:extLst>
          </p:cNvPr>
          <p:cNvSpPr txBox="1"/>
          <p:nvPr/>
        </p:nvSpPr>
        <p:spPr>
          <a:xfrm>
            <a:off x="5107011" y="2351782"/>
            <a:ext cx="23521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bang one’s bowl rudely</a:t>
            </a:r>
            <a:r>
              <a:rPr lang="zh-C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？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9EE98A4-715A-8638-0B8B-5E309453E3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222" y="1863469"/>
            <a:ext cx="4450577" cy="381039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5A3D1C6-08C3-AFF5-8BAC-60955B31C4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6398" y="3753145"/>
            <a:ext cx="1733333" cy="174285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D2E4394-EF85-AFD0-5983-56FAE41D272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9332" y="1863469"/>
            <a:ext cx="3939620" cy="3779352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27345CF1-0FF4-69CB-7DA8-844BA8129829}"/>
              </a:ext>
            </a:extLst>
          </p:cNvPr>
          <p:cNvGrpSpPr/>
          <p:nvPr/>
        </p:nvGrpSpPr>
        <p:grpSpPr>
          <a:xfrm>
            <a:off x="0" y="169121"/>
            <a:ext cx="4967291" cy="968906"/>
            <a:chOff x="0" y="836778"/>
            <a:chExt cx="5047992" cy="968906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D9E5EB41-984A-752B-4B63-8438F5597A51}"/>
                </a:ext>
              </a:extLst>
            </p:cNvPr>
            <p:cNvSpPr/>
            <p:nvPr/>
          </p:nvSpPr>
          <p:spPr>
            <a:xfrm>
              <a:off x="0" y="836778"/>
              <a:ext cx="5047992" cy="968906"/>
            </a:xfrm>
            <a:prstGeom prst="rect">
              <a:avLst/>
            </a:prstGeom>
            <a:solidFill>
              <a:srgbClr val="76131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entury Gothic" panose="020B0502020202020204" pitchFamily="34" charset="0"/>
                <a:ea typeface="STFangsong" panose="02010600040101010101" pitchFamily="2" charset="-122"/>
                <a:sym typeface="Century Gothic" panose="020B0502020202020204" pitchFamily="34" charset="0"/>
              </a:endParaRPr>
            </a:p>
          </p:txBody>
        </p: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A65D78B4-24DD-D67B-2D7F-BD582B298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2623" b="72276" l="10000" r="3802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84" t="52605" r="62672" b="27699"/>
            <a:stretch>
              <a:fillRect/>
            </a:stretch>
          </p:blipFill>
          <p:spPr>
            <a:xfrm>
              <a:off x="356306" y="901119"/>
              <a:ext cx="833159" cy="840221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E575D493-9547-A668-11B4-E834685DC98A}"/>
                </a:ext>
              </a:extLst>
            </p:cNvPr>
            <p:cNvSpPr txBox="1"/>
            <p:nvPr/>
          </p:nvSpPr>
          <p:spPr>
            <a:xfrm>
              <a:off x="1294848" y="967286"/>
              <a:ext cx="364776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Dining Etiquette</a:t>
              </a:r>
              <a:endParaRPr lang="zh-CN" alt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STFangsong" panose="02010600040101010101" pitchFamily="2" charset="-122"/>
                <a:cs typeface="Times New Roman" panose="02020603050405020304" pitchFamily="18" charset="0"/>
                <a:sym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539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14"/>
          <a:stretch>
            <a:fillRect/>
          </a:stretch>
        </p:blipFill>
        <p:spPr>
          <a:xfrm>
            <a:off x="3354928" y="-2743201"/>
            <a:ext cx="5482145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9" t="6103" r="3818" b="8095"/>
          <a:stretch>
            <a:fillRect/>
          </a:stretch>
        </p:blipFill>
        <p:spPr>
          <a:xfrm>
            <a:off x="3316891" y="-2084148"/>
            <a:ext cx="5558218" cy="5588758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256958" y="4505981"/>
            <a:ext cx="99397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Table Manners in      Western Countries</a:t>
            </a:r>
            <a:endParaRPr lang="zh-CN" altLang="en-US" sz="4800" dirty="0">
              <a:latin typeface="Times New Roman" panose="02020603050405020304" pitchFamily="18" charset="0"/>
              <a:ea typeface="STFangsong" panose="02010600040101010101" pitchFamily="2" charset="-122"/>
              <a:cs typeface="Times New Roman" panose="02020603050405020304" pitchFamily="18" charset="0"/>
              <a:sym typeface="Century Gothic" panose="020B0502020202020204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66" r="38856"/>
          <a:stretch>
            <a:fillRect/>
          </a:stretch>
        </p:blipFill>
        <p:spPr>
          <a:xfrm>
            <a:off x="5472752" y="-20473"/>
            <a:ext cx="1392072" cy="689894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009805" y="685799"/>
            <a:ext cx="217239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000" dirty="0">
                <a:latin typeface="华文仿宋" panose="02010600040101010101" pitchFamily="2" charset="-122"/>
                <a:ea typeface="华文仿宋" panose="02010600040101010101" pitchFamily="2" charset="-122"/>
                <a:sym typeface="Century Gothic" panose="020B0502020202020204" pitchFamily="34" charset="0"/>
              </a:rPr>
              <a:t>0</a:t>
            </a:r>
            <a:r>
              <a:rPr lang="zh-CN" altLang="en-US" sz="8000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  <a:sym typeface="Century Gothic" panose="020B0502020202020204" pitchFamily="34" charset="0"/>
              </a:rPr>
              <a:t>    </a:t>
            </a:r>
            <a:r>
              <a:rPr lang="en-US" altLang="zh-CN" sz="8000" dirty="0">
                <a:latin typeface="华文仿宋" panose="02010600040101010101" pitchFamily="2" charset="-122"/>
                <a:ea typeface="华文仿宋" panose="02010600040101010101" pitchFamily="2" charset="-122"/>
                <a:sym typeface="Century Gothic" panose="020B0502020202020204" pitchFamily="34" charset="0"/>
              </a:rPr>
              <a:t>3</a:t>
            </a:r>
            <a:endParaRPr lang="zh-CN" altLang="en-US" sz="8000" dirty="0">
              <a:latin typeface="华文仿宋" panose="02010600040101010101" pitchFamily="2" charset="-122"/>
              <a:ea typeface="华文仿宋" panose="02010600040101010101" pitchFamily="2" charset="-122"/>
              <a:sym typeface="Century Gothic" panose="020B0502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4BD9E1C-D2F7-0892-B904-C62E4A4858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各国餐桌礼仪大盘点">
            <a:extLst>
              <a:ext uri="{FF2B5EF4-FFF2-40B4-BE49-F238E27FC236}">
                <a16:creationId xmlns:a16="http://schemas.microsoft.com/office/drawing/2014/main" id="{33AEEF2F-9312-F394-5B8F-C53DCC547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00628"/>
            <a:ext cx="5805714" cy="5457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BAE57645-CEEF-2B6C-5EDE-83F906876FFF}"/>
              </a:ext>
            </a:extLst>
          </p:cNvPr>
          <p:cNvSpPr txBox="1"/>
          <p:nvPr/>
        </p:nvSpPr>
        <p:spPr>
          <a:xfrm>
            <a:off x="6716233" y="2467034"/>
            <a:ext cx="4307367" cy="2562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950"/>
              </a:lnSpc>
              <a:spcAft>
                <a:spcPts val="750"/>
              </a:spcAft>
              <a:buNone/>
            </a:pPr>
            <a:r>
              <a:rPr lang="en-US" altLang="zh-CN" sz="2400" b="1" i="0" dirty="0">
                <a:solidFill>
                  <a:srgbClr val="4B4B4B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Britain</a:t>
            </a:r>
          </a:p>
          <a:p>
            <a:pPr algn="just">
              <a:lnSpc>
                <a:spcPts val="1950"/>
              </a:lnSpc>
              <a:spcAft>
                <a:spcPts val="750"/>
              </a:spcAft>
              <a:buNone/>
            </a:pPr>
            <a:endParaRPr lang="en-US" altLang="zh-CN" sz="2400" b="0" i="0" dirty="0">
              <a:solidFill>
                <a:srgbClr val="4B4B4B"/>
              </a:solidFill>
              <a:effectLst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ts val="1950"/>
              </a:lnSpc>
              <a:spcAft>
                <a:spcPts val="750"/>
              </a:spcAft>
              <a:buNone/>
            </a:pPr>
            <a:r>
              <a:rPr lang="en-US" altLang="zh-CN" sz="2400" b="0" i="0" dirty="0">
                <a:solidFill>
                  <a:srgbClr val="4B4B4B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Always: Eat with your fork in your left hand and knife in your right.</a:t>
            </a:r>
          </a:p>
          <a:p>
            <a:pPr algn="just">
              <a:lnSpc>
                <a:spcPts val="1950"/>
              </a:lnSpc>
              <a:spcAft>
                <a:spcPts val="750"/>
              </a:spcAft>
              <a:buNone/>
            </a:pPr>
            <a:endParaRPr lang="en-US" altLang="zh-CN" sz="2400" b="0" i="0" dirty="0">
              <a:solidFill>
                <a:srgbClr val="4B4B4B"/>
              </a:solidFill>
              <a:effectLst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ts val="1950"/>
              </a:lnSpc>
              <a:spcAft>
                <a:spcPts val="750"/>
              </a:spcAft>
            </a:pPr>
            <a:r>
              <a:rPr lang="en-US" altLang="zh-CN" sz="2400" b="0" i="0" dirty="0">
                <a:solidFill>
                  <a:srgbClr val="4B4B4B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Never: Speak with your mouth full.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F7F3C86-70F4-8160-DA74-4B14D7E0B8C5}"/>
              </a:ext>
            </a:extLst>
          </p:cNvPr>
          <p:cNvSpPr txBox="1"/>
          <p:nvPr/>
        </p:nvSpPr>
        <p:spPr>
          <a:xfrm>
            <a:off x="3033485" y="404554"/>
            <a:ext cx="7511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Table Manners in Western Countries</a:t>
            </a:r>
            <a:endParaRPr lang="zh-CN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76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05A310B2-9100-767E-5420-49A91A3398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各国餐桌礼仪大盘点">
            <a:extLst>
              <a:ext uri="{FF2B5EF4-FFF2-40B4-BE49-F238E27FC236}">
                <a16:creationId xmlns:a16="http://schemas.microsoft.com/office/drawing/2014/main" id="{9FAB3B4A-0B0F-1232-26E2-B1748AB56E9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0400"/>
            <a:ext cx="5806800" cy="54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D4EF9EF4-47BF-5A55-48BE-DA8F237C69BF}"/>
              </a:ext>
            </a:extLst>
          </p:cNvPr>
          <p:cNvSpPr txBox="1"/>
          <p:nvPr/>
        </p:nvSpPr>
        <p:spPr>
          <a:xfrm>
            <a:off x="6789056" y="2554120"/>
            <a:ext cx="4307367" cy="2562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950"/>
              </a:lnSpc>
              <a:spcAft>
                <a:spcPts val="750"/>
              </a:spcAft>
              <a:buNone/>
            </a:pPr>
            <a:r>
              <a:rPr lang="en-US" altLang="zh-CN" sz="2400" b="1" i="0" dirty="0">
                <a:solidFill>
                  <a:srgbClr val="4B4B4B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Japan</a:t>
            </a:r>
          </a:p>
          <a:p>
            <a:pPr algn="just">
              <a:lnSpc>
                <a:spcPts val="1950"/>
              </a:lnSpc>
              <a:spcAft>
                <a:spcPts val="750"/>
              </a:spcAft>
              <a:buNone/>
            </a:pPr>
            <a:endParaRPr lang="en-US" altLang="zh-CN" sz="2400" dirty="0">
              <a:solidFill>
                <a:srgbClr val="4B4B4B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ts val="1950"/>
              </a:lnSpc>
              <a:spcAft>
                <a:spcPts val="750"/>
              </a:spcAft>
              <a:buNone/>
            </a:pPr>
            <a:r>
              <a:rPr lang="en-US" altLang="zh-CN" sz="2400" dirty="0">
                <a:solidFill>
                  <a:srgbClr val="4B4B4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Always: Indulge in slurping. It is considered polite.</a:t>
            </a:r>
          </a:p>
          <a:p>
            <a:pPr algn="just">
              <a:lnSpc>
                <a:spcPts val="1950"/>
              </a:lnSpc>
              <a:spcAft>
                <a:spcPts val="750"/>
              </a:spcAft>
              <a:buNone/>
            </a:pPr>
            <a:endParaRPr lang="en-US" altLang="zh-CN" sz="2400" dirty="0">
              <a:solidFill>
                <a:srgbClr val="4B4B4B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ts val="1950"/>
              </a:lnSpc>
              <a:spcAft>
                <a:spcPts val="750"/>
              </a:spcAft>
              <a:buNone/>
            </a:pPr>
            <a:r>
              <a:rPr lang="en-US" altLang="zh-CN" sz="2400" dirty="0">
                <a:solidFill>
                  <a:srgbClr val="4B4B4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Never: Pour yourself a drink. It is tradition to pour drinks for one another.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5DD1FB1-D921-5A62-F3E9-30452AFCE904}"/>
              </a:ext>
            </a:extLst>
          </p:cNvPr>
          <p:cNvSpPr txBox="1"/>
          <p:nvPr/>
        </p:nvSpPr>
        <p:spPr>
          <a:xfrm>
            <a:off x="3033485" y="404554"/>
            <a:ext cx="7511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Table Manners in Western Countries</a:t>
            </a:r>
            <a:endParaRPr lang="zh-CN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84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48FF50C-79BE-A6D2-6B4A-135CC0378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各国餐桌礼仪大盘点">
            <a:extLst>
              <a:ext uri="{FF2B5EF4-FFF2-40B4-BE49-F238E27FC236}">
                <a16:creationId xmlns:a16="http://schemas.microsoft.com/office/drawing/2014/main" id="{00027A86-3196-EF41-1AB0-DBD40D96329F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0400"/>
            <a:ext cx="5806800" cy="54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8DB96472-F865-B0F4-1B22-EFC4015B2DF1}"/>
              </a:ext>
            </a:extLst>
          </p:cNvPr>
          <p:cNvSpPr txBox="1"/>
          <p:nvPr/>
        </p:nvSpPr>
        <p:spPr>
          <a:xfrm>
            <a:off x="6789056" y="2842017"/>
            <a:ext cx="4307367" cy="2306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950"/>
              </a:lnSpc>
              <a:spcAft>
                <a:spcPts val="750"/>
              </a:spcAft>
              <a:buNone/>
            </a:pPr>
            <a:r>
              <a:rPr lang="en-US" altLang="zh-CN" sz="2400" b="1" i="0" dirty="0">
                <a:solidFill>
                  <a:srgbClr val="4B4B4B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France</a:t>
            </a:r>
          </a:p>
          <a:p>
            <a:pPr algn="just">
              <a:lnSpc>
                <a:spcPts val="1950"/>
              </a:lnSpc>
              <a:spcAft>
                <a:spcPts val="750"/>
              </a:spcAft>
              <a:buNone/>
            </a:pPr>
            <a:endParaRPr lang="en-US" altLang="zh-CN" sz="2400" dirty="0">
              <a:solidFill>
                <a:srgbClr val="4B4B4B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ts val="1950"/>
              </a:lnSpc>
              <a:spcAft>
                <a:spcPts val="750"/>
              </a:spcAft>
            </a:pPr>
            <a:r>
              <a:rPr lang="en-US" altLang="zh-CN" sz="2400" dirty="0">
                <a:solidFill>
                  <a:srgbClr val="4B4B4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Always: Tear the bread into pieces instead of biting into it.</a:t>
            </a:r>
          </a:p>
          <a:p>
            <a:pPr algn="just">
              <a:lnSpc>
                <a:spcPts val="1950"/>
              </a:lnSpc>
              <a:spcAft>
                <a:spcPts val="750"/>
              </a:spcAft>
            </a:pPr>
            <a:endParaRPr lang="en-US" altLang="zh-CN" sz="2400" dirty="0">
              <a:solidFill>
                <a:srgbClr val="4B4B4B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ts val="1950"/>
              </a:lnSpc>
              <a:spcAft>
                <a:spcPts val="750"/>
              </a:spcAft>
            </a:pPr>
            <a:r>
              <a:rPr lang="en-US" altLang="zh-CN" sz="2400" dirty="0">
                <a:solidFill>
                  <a:srgbClr val="4B4B4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Never: Spread the cheese that is on your bread.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9C29AE6-0B2C-F12C-4D4F-1910969246C9}"/>
              </a:ext>
            </a:extLst>
          </p:cNvPr>
          <p:cNvSpPr txBox="1"/>
          <p:nvPr/>
        </p:nvSpPr>
        <p:spPr>
          <a:xfrm>
            <a:off x="3033485" y="404554"/>
            <a:ext cx="7511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Table Manners in Western Countries</a:t>
            </a:r>
            <a:endParaRPr lang="zh-CN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81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84858C3-7035-13BD-72F4-A568A8286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各国餐桌礼仪大盘点">
            <a:extLst>
              <a:ext uri="{FF2B5EF4-FFF2-40B4-BE49-F238E27FC236}">
                <a16:creationId xmlns:a16="http://schemas.microsoft.com/office/drawing/2014/main" id="{FD017906-BD3E-0FA2-E77B-45F5A6818568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0400"/>
            <a:ext cx="5806800" cy="54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FA4A788C-304D-AAD2-159C-BF7549F56221}"/>
              </a:ext>
            </a:extLst>
          </p:cNvPr>
          <p:cNvSpPr txBox="1"/>
          <p:nvPr/>
        </p:nvSpPr>
        <p:spPr>
          <a:xfrm>
            <a:off x="6789056" y="2735549"/>
            <a:ext cx="4307367" cy="2562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950"/>
              </a:lnSpc>
              <a:spcAft>
                <a:spcPts val="750"/>
              </a:spcAft>
              <a:buNone/>
            </a:pPr>
            <a:r>
              <a:rPr lang="en-US" altLang="zh-CN" sz="2400" b="1" i="0" dirty="0">
                <a:solidFill>
                  <a:srgbClr val="4B4B4B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Spain</a:t>
            </a:r>
          </a:p>
          <a:p>
            <a:pPr algn="just">
              <a:lnSpc>
                <a:spcPts val="1950"/>
              </a:lnSpc>
              <a:spcAft>
                <a:spcPts val="750"/>
              </a:spcAft>
              <a:buNone/>
            </a:pPr>
            <a:endParaRPr lang="en-US" altLang="zh-CN" sz="2400" dirty="0">
              <a:solidFill>
                <a:srgbClr val="4B4B4B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ts val="1950"/>
              </a:lnSpc>
              <a:spcAft>
                <a:spcPts val="750"/>
              </a:spcAft>
            </a:pPr>
            <a:r>
              <a:rPr lang="en-US" altLang="zh-CN" sz="2400" dirty="0">
                <a:solidFill>
                  <a:srgbClr val="4B4B4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Always: Use silverware, as eating with our hands is very uncommon.</a:t>
            </a:r>
          </a:p>
          <a:p>
            <a:pPr algn="just">
              <a:lnSpc>
                <a:spcPts val="1950"/>
              </a:lnSpc>
              <a:spcAft>
                <a:spcPts val="750"/>
              </a:spcAft>
            </a:pPr>
            <a:endParaRPr lang="en-US" altLang="zh-CN" sz="2400" dirty="0">
              <a:solidFill>
                <a:srgbClr val="4B4B4B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ts val="1950"/>
              </a:lnSpc>
              <a:spcAft>
                <a:spcPts val="750"/>
              </a:spcAft>
            </a:pPr>
            <a:r>
              <a:rPr lang="en-US" altLang="zh-CN" sz="2400" dirty="0">
                <a:solidFill>
                  <a:srgbClr val="4B4B4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Never: Dip bread into your soup as it is considered very rude.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046D3DA-8BF2-7433-A9FD-3DA37359BD08}"/>
              </a:ext>
            </a:extLst>
          </p:cNvPr>
          <p:cNvSpPr txBox="1"/>
          <p:nvPr/>
        </p:nvSpPr>
        <p:spPr>
          <a:xfrm>
            <a:off x="3033485" y="404554"/>
            <a:ext cx="7511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Table Manners in Western Countries</a:t>
            </a:r>
            <a:endParaRPr lang="zh-CN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09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14"/>
          <a:stretch>
            <a:fillRect/>
          </a:stretch>
        </p:blipFill>
        <p:spPr>
          <a:xfrm>
            <a:off x="3354928" y="0"/>
            <a:ext cx="5482145" cy="6858000"/>
          </a:xfrm>
          <a:prstGeom prst="rect">
            <a:avLst/>
          </a:prstGeom>
        </p:spPr>
      </p:pic>
      <p:pic>
        <p:nvPicPr>
          <p:cNvPr id="2" name="图片 1" hidden="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07077">
            <a:off x="-1076309" y="-3740141"/>
            <a:ext cx="14344617" cy="14338283"/>
          </a:xfrm>
          <a:prstGeom prst="rect">
            <a:avLst/>
          </a:prstGeom>
        </p:spPr>
      </p:pic>
      <p:graphicFrame>
        <p:nvGraphicFramePr>
          <p:cNvPr id="16" name="表格 15" hidden="1"/>
          <p:cNvGraphicFramePr>
            <a:graphicFrameLocks noGrp="1"/>
          </p:cNvGraphicFramePr>
          <p:nvPr/>
        </p:nvGraphicFramePr>
        <p:xfrm>
          <a:off x="14109357" y="-12311441"/>
          <a:ext cx="13785780" cy="13785780"/>
        </p:xfrm>
        <a:graphic>
          <a:graphicData uri="http://schemas.openxmlformats.org/drawingml/2006/table">
            <a:tbl>
              <a:tblPr/>
              <a:tblGrid>
                <a:gridCol w="6892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92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92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92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92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92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928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8928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8928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8928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8928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8928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689289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689289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689289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689289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689289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689289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689289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689289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</a:tblGrid>
              <a:tr h="689289"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zh-CN" altLang="en-US" sz="1900" kern="10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9289"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9289"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9289"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9289"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9289"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89289"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89289"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89289"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89289"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89289"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689289"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689289"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689289"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689289"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689289"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689289"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689289"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689289"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689289"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900" kern="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STFangsong" panose="02010600040101010101" pitchFamily="2" charset="-122"/>
                          <a:cs typeface="Times New Roman" panose="02020603050405020304" pitchFamily="18" charset="0"/>
                          <a:sym typeface="Century Gothic" panose="020B0502020202020204" pitchFamily="34" charset="0"/>
                        </a:rPr>
                        <a:t> </a:t>
                      </a:r>
                      <a:endParaRPr lang="zh-CN" altLang="en-US" sz="1900" kern="100"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zh-CN" altLang="en-US" sz="1900" kern="10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STFangsong" panose="02010600040101010101" pitchFamily="2" charset="-122"/>
                        <a:cs typeface="Times New Roman" panose="02020603050405020304" pitchFamily="18" charset="0"/>
                        <a:sym typeface="Century Gothic" panose="020B0502020202020204" pitchFamily="34" charset="0"/>
                      </a:endParaRPr>
                    </a:p>
                  </a:txBody>
                  <a:tcPr marL="131292" marR="131292" marT="87530" marB="87530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9" t="6103" r="3818" b="8095"/>
          <a:stretch>
            <a:fillRect/>
          </a:stretch>
        </p:blipFill>
        <p:spPr>
          <a:xfrm>
            <a:off x="3316891" y="634621"/>
            <a:ext cx="5558218" cy="558875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66" r="38856"/>
          <a:stretch>
            <a:fillRect/>
          </a:stretch>
        </p:blipFill>
        <p:spPr>
          <a:xfrm>
            <a:off x="5472752" y="-20473"/>
            <a:ext cx="1392072" cy="6898946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 rot="16200000">
            <a:off x="4067423" y="2104910"/>
            <a:ext cx="1107996" cy="227081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ctr"/>
            <a:r>
              <a:rPr lang="en-US" altLang="zh-CN" sz="6000" dirty="0">
                <a:solidFill>
                  <a:srgbClr val="761313"/>
                </a:solidFill>
                <a:latin typeface="Century Gothic" panose="020B0502020202020204" pitchFamily="34" charset="0"/>
                <a:ea typeface="STFangsong" panose="02010600040101010101" pitchFamily="2" charset="-122"/>
                <a:sym typeface="Century Gothic" panose="020B0502020202020204" pitchFamily="34" charset="0"/>
              </a:rPr>
              <a:t>Thank</a:t>
            </a:r>
            <a:endParaRPr lang="zh-CN" altLang="en-US" sz="6000" dirty="0">
              <a:solidFill>
                <a:srgbClr val="761313"/>
              </a:solidFill>
              <a:latin typeface="Century Gothic" panose="020B0502020202020204" pitchFamily="34" charset="0"/>
              <a:ea typeface="STFangsong" panose="02010600040101010101" pitchFamily="2" charset="-122"/>
              <a:sym typeface="Century Gothic" panose="020B0502020202020204" pitchFamily="34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 rot="16200000">
            <a:off x="6821123" y="2480814"/>
            <a:ext cx="1107996" cy="151900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ctr"/>
            <a:r>
              <a:rPr lang="en-US" altLang="zh-CN" sz="6000" dirty="0">
                <a:solidFill>
                  <a:srgbClr val="761313"/>
                </a:solidFill>
                <a:latin typeface="Century Gothic" panose="020B0502020202020204" pitchFamily="34" charset="0"/>
                <a:ea typeface="STFangsong" panose="02010600040101010101" pitchFamily="2" charset="-122"/>
                <a:sym typeface="Century Gothic" panose="020B0502020202020204" pitchFamily="34" charset="0"/>
              </a:rPr>
              <a:t>You</a:t>
            </a:r>
            <a:endParaRPr lang="zh-CN" altLang="en-US" sz="6000" dirty="0">
              <a:solidFill>
                <a:srgbClr val="761313"/>
              </a:solidFill>
              <a:latin typeface="Century Gothic" panose="020B0502020202020204" pitchFamily="34" charset="0"/>
              <a:ea typeface="STFangsong" panose="02010600040101010101" pitchFamily="2" charset="-122"/>
              <a:sym typeface="Century Gothic" panose="020B0502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enerated image">
            <a:extLst>
              <a:ext uri="{FF2B5EF4-FFF2-40B4-BE49-F238E27FC236}">
                <a16:creationId xmlns:a16="http://schemas.microsoft.com/office/drawing/2014/main" id="{709E42C7-5808-6CCA-1525-9078592DBC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/>
          <a:stretch/>
        </p:blipFill>
        <p:spPr bwMode="auto">
          <a:xfrm>
            <a:off x="812801" y="284842"/>
            <a:ext cx="6466114" cy="6288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E62A6423-131B-7585-FDC8-255691EB4C3D}"/>
              </a:ext>
            </a:extLst>
          </p:cNvPr>
          <p:cNvSpPr txBox="1"/>
          <p:nvPr/>
        </p:nvSpPr>
        <p:spPr>
          <a:xfrm>
            <a:off x="7823198" y="3026229"/>
            <a:ext cx="3875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Which type do you belong to?</a:t>
            </a:r>
            <a:endParaRPr lang="zh-CN" altLang="en-US" sz="48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14"/>
          <a:stretch>
            <a:fillRect/>
          </a:stretch>
        </p:blipFill>
        <p:spPr>
          <a:xfrm rot="16200000">
            <a:off x="687928" y="0"/>
            <a:ext cx="5482145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9" t="6103" r="3818" b="8095"/>
          <a:stretch>
            <a:fillRect/>
          </a:stretch>
        </p:blipFill>
        <p:spPr>
          <a:xfrm>
            <a:off x="1614985" y="1269953"/>
            <a:ext cx="4294496" cy="4318094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7299594" y="1496836"/>
            <a:ext cx="5073934" cy="3864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4000" b="1" dirty="0">
                <a:latin typeface="Times New Roman" panose="02020603050405020304" pitchFamily="18" charset="0"/>
                <a:ea typeface="STFangsong" panose="02010600040101010101" pitchFamily="2" charset="-122"/>
                <a:cs typeface="Times New Roman" panose="02020603050405020304" pitchFamily="18" charset="0"/>
                <a:sym typeface="Century Gothic" panose="020B0502020202020204" pitchFamily="34" charset="0"/>
              </a:rPr>
              <a:t>01</a:t>
            </a:r>
            <a:r>
              <a:rPr lang="en-US" altLang="zh-CN" sz="4000" dirty="0">
                <a:latin typeface="Times New Roman" panose="02020603050405020304" pitchFamily="18" charset="0"/>
                <a:ea typeface="STFangsong" panose="02010600040101010101" pitchFamily="2" charset="-122"/>
                <a:cs typeface="Times New Roman" panose="02020603050405020304" pitchFamily="18" charset="0"/>
                <a:sym typeface="Century Gothic" panose="020B0502020202020204" pitchFamily="34" charset="0"/>
              </a:rPr>
              <a:t> Seating Etiquette</a:t>
            </a:r>
          </a:p>
          <a:p>
            <a:pPr>
              <a:lnSpc>
                <a:spcPct val="130000"/>
              </a:lnSpc>
            </a:pPr>
            <a:r>
              <a:rPr lang="en-US" altLang="zh-CN" sz="4000" b="1" dirty="0">
                <a:latin typeface="Times New Roman" panose="02020603050405020304" pitchFamily="18" charset="0"/>
                <a:ea typeface="STFangsong" panose="02010600040101010101" pitchFamily="2" charset="-122"/>
                <a:cs typeface="Times New Roman" panose="02020603050405020304" pitchFamily="18" charset="0"/>
                <a:sym typeface="Century Gothic" panose="020B0502020202020204" pitchFamily="34" charset="0"/>
              </a:rPr>
              <a:t>02</a:t>
            </a:r>
            <a:r>
              <a:rPr lang="en-US" altLang="zh-CN" sz="4000" dirty="0">
                <a:latin typeface="Times New Roman" panose="02020603050405020304" pitchFamily="18" charset="0"/>
                <a:ea typeface="STFangsong" panose="02010600040101010101" pitchFamily="2" charset="-122"/>
                <a:cs typeface="Times New Roman" panose="02020603050405020304" pitchFamily="18" charset="0"/>
                <a:sym typeface="Century Gothic" panose="020B0502020202020204" pitchFamily="34" charset="0"/>
              </a:rPr>
              <a:t> Dining Etiquette</a:t>
            </a:r>
          </a:p>
          <a:p>
            <a:pPr>
              <a:lnSpc>
                <a:spcPct val="130000"/>
              </a:lnSpc>
            </a:pPr>
            <a:r>
              <a:rPr lang="en-US" altLang="zh-CN" sz="4000" b="1" dirty="0">
                <a:latin typeface="Times New Roman" panose="02020603050405020304" pitchFamily="18" charset="0"/>
                <a:ea typeface="STFangsong" panose="02010600040101010101" pitchFamily="2" charset="-122"/>
                <a:cs typeface="Times New Roman" panose="02020603050405020304" pitchFamily="18" charset="0"/>
                <a:sym typeface="Century Gothic" panose="020B0502020202020204" pitchFamily="34" charset="0"/>
              </a:rPr>
              <a:t>03</a:t>
            </a:r>
            <a:r>
              <a:rPr lang="en-US" altLang="zh-CN" sz="4000" dirty="0">
                <a:latin typeface="Times New Roman" panose="02020603050405020304" pitchFamily="18" charset="0"/>
                <a:ea typeface="STFangsong" panose="02010600040101010101" pitchFamily="2" charset="-122"/>
                <a:cs typeface="Times New Roman" panose="02020603050405020304" pitchFamily="18" charset="0"/>
                <a:sym typeface="Century Gothic" panose="020B0502020202020204" pitchFamily="34" charset="0"/>
              </a:rPr>
              <a:t> Table Manners in </a:t>
            </a:r>
          </a:p>
          <a:p>
            <a:pPr>
              <a:lnSpc>
                <a:spcPct val="130000"/>
              </a:lnSpc>
            </a:pPr>
            <a:r>
              <a:rPr lang="en-US" altLang="zh-CN" sz="4000" dirty="0">
                <a:latin typeface="Times New Roman" panose="02020603050405020304" pitchFamily="18" charset="0"/>
                <a:ea typeface="STFangsong" panose="02010600040101010101" pitchFamily="2" charset="-122"/>
                <a:cs typeface="Times New Roman" panose="02020603050405020304" pitchFamily="18" charset="0"/>
                <a:sym typeface="Century Gothic" panose="020B0502020202020204" pitchFamily="34" charset="0"/>
              </a:rPr>
              <a:t>     Western Countries</a:t>
            </a:r>
          </a:p>
          <a:p>
            <a:pPr>
              <a:lnSpc>
                <a:spcPct val="130000"/>
              </a:lnSpc>
            </a:pPr>
            <a:endParaRPr lang="zh-CN" altLang="en-US" sz="3200" dirty="0">
              <a:latin typeface="Century Gothic" panose="020B0502020202020204" pitchFamily="34" charset="0"/>
              <a:ea typeface="STFangsong" panose="02010600040101010101" pitchFamily="2" charset="-122"/>
              <a:sym typeface="Century Gothic" panose="020B0502020202020204" pitchFamily="34" charset="0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66" r="38856"/>
          <a:stretch>
            <a:fillRect/>
          </a:stretch>
        </p:blipFill>
        <p:spPr>
          <a:xfrm>
            <a:off x="3261721" y="948519"/>
            <a:ext cx="1001024" cy="4960962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2355439" y="2875002"/>
            <a:ext cx="2813591" cy="110799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zh-CN" altLang="en-US" sz="6600" dirty="0">
                <a:latin typeface="Century Gothic" panose="020B0502020202020204" pitchFamily="34" charset="0"/>
                <a:ea typeface="STFangsong" panose="02010600040101010101" pitchFamily="2" charset="-122"/>
                <a:sym typeface="Century Gothic" panose="020B0502020202020204" pitchFamily="34" charset="0"/>
              </a:rPr>
              <a:t>目    录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14"/>
          <a:stretch>
            <a:fillRect/>
          </a:stretch>
        </p:blipFill>
        <p:spPr>
          <a:xfrm>
            <a:off x="3354928" y="-2743201"/>
            <a:ext cx="5482145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9" t="6103" r="3818" b="8095"/>
          <a:stretch>
            <a:fillRect/>
          </a:stretch>
        </p:blipFill>
        <p:spPr>
          <a:xfrm>
            <a:off x="3316891" y="-2084148"/>
            <a:ext cx="5558218" cy="5588758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698877" y="4821071"/>
            <a:ext cx="72587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5400" dirty="0">
                <a:latin typeface="Century Gothic" panose="020B0502020202020204" pitchFamily="34" charset="0"/>
                <a:ea typeface="STFangsong" panose="02010600040101010101" pitchFamily="2" charset="-122"/>
                <a:sym typeface="Century Gothic" panose="020B0502020202020204" pitchFamily="34" charset="0"/>
              </a:rPr>
              <a:t>Seating</a:t>
            </a:r>
            <a:r>
              <a:rPr lang="zh-CN" altLang="en-US" sz="5400" dirty="0">
                <a:latin typeface="Century Gothic" panose="020B0502020202020204" pitchFamily="34" charset="0"/>
                <a:ea typeface="STFangsong" panose="02010600040101010101" pitchFamily="2" charset="-122"/>
                <a:sym typeface="Century Gothic" panose="020B0502020202020204" pitchFamily="34" charset="0"/>
              </a:rPr>
              <a:t>       </a:t>
            </a:r>
            <a:r>
              <a:rPr lang="en-US" altLang="zh-CN" sz="5400" dirty="0">
                <a:latin typeface="Century Gothic" panose="020B0502020202020204" pitchFamily="34" charset="0"/>
                <a:ea typeface="STFangsong" panose="02010600040101010101" pitchFamily="2" charset="-122"/>
                <a:sym typeface="Century Gothic" panose="020B0502020202020204" pitchFamily="34" charset="0"/>
              </a:rPr>
              <a:t>Etiquette</a:t>
            </a:r>
            <a:endParaRPr lang="zh-CN" altLang="en-US" sz="5400" dirty="0">
              <a:latin typeface="Century Gothic" panose="020B0502020202020204" pitchFamily="34" charset="0"/>
              <a:ea typeface="STFangsong" panose="02010600040101010101" pitchFamily="2" charset="-122"/>
              <a:sym typeface="Century Gothic" panose="020B0502020202020204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66" r="38856"/>
          <a:stretch>
            <a:fillRect/>
          </a:stretch>
        </p:blipFill>
        <p:spPr>
          <a:xfrm>
            <a:off x="5472752" y="-20473"/>
            <a:ext cx="1392072" cy="689894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009805" y="685799"/>
            <a:ext cx="217239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000" dirty="0">
                <a:latin typeface="华文仿宋" panose="02010600040101010101" pitchFamily="2" charset="-122"/>
                <a:ea typeface="华文仿宋" panose="02010600040101010101" pitchFamily="2" charset="-122"/>
                <a:sym typeface="Century Gothic" panose="020B0502020202020204" pitchFamily="34" charset="0"/>
              </a:rPr>
              <a:t>0</a:t>
            </a:r>
            <a:r>
              <a:rPr lang="zh-CN" altLang="en-US" sz="8000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  <a:sym typeface="Century Gothic" panose="020B0502020202020204" pitchFamily="34" charset="0"/>
              </a:rPr>
              <a:t>    </a:t>
            </a:r>
            <a:r>
              <a:rPr lang="en-US" altLang="zh-CN" sz="8000" dirty="0">
                <a:latin typeface="华文仿宋" panose="02010600040101010101" pitchFamily="2" charset="-122"/>
                <a:ea typeface="华文仿宋" panose="02010600040101010101" pitchFamily="2" charset="-122"/>
                <a:sym typeface="Century Gothic" panose="020B0502020202020204" pitchFamily="34" charset="0"/>
              </a:rPr>
              <a:t>1</a:t>
            </a:r>
            <a:endParaRPr lang="zh-CN" altLang="en-US" sz="8000" dirty="0">
              <a:latin typeface="华文仿宋" panose="02010600040101010101" pitchFamily="2" charset="-122"/>
              <a:ea typeface="华文仿宋" panose="02010600040101010101" pitchFamily="2" charset="-122"/>
              <a:sym typeface="Century Gothic" panose="020B0502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6751816" y="889213"/>
            <a:ext cx="5059360" cy="5079575"/>
            <a:chOff x="4826987" y="566482"/>
            <a:chExt cx="5711515" cy="5725037"/>
          </a:xfrm>
        </p:grpSpPr>
        <p:sp>
          <p:nvSpPr>
            <p:cNvPr id="5" name="椭圆 4"/>
            <p:cNvSpPr/>
            <p:nvPr/>
          </p:nvSpPr>
          <p:spPr>
            <a:xfrm>
              <a:off x="5965202" y="1740459"/>
              <a:ext cx="3366302" cy="3376718"/>
            </a:xfrm>
            <a:prstGeom prst="ellipse">
              <a:avLst/>
            </a:prstGeom>
            <a:solidFill>
              <a:srgbClr val="761313"/>
            </a:solidFill>
            <a:ln>
              <a:noFill/>
            </a:ln>
            <a:effectLst>
              <a:outerShdw blurRad="1270000" dist="38100" dir="13500000" algn="br" rotWithShape="0">
                <a:prstClr val="black">
                  <a:alpha val="7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entury Gothic" panose="020B0502020202020204" pitchFamily="34" charset="0"/>
                <a:ea typeface="STFangsong" panose="02010600040101010101" pitchFamily="2" charset="-122"/>
                <a:sym typeface="Century Gothic" panose="020B0502020202020204" pitchFamily="34" charset="0"/>
              </a:endParaRPr>
            </a:p>
          </p:txBody>
        </p:sp>
        <p:grpSp>
          <p:nvGrpSpPr>
            <p:cNvPr id="3" name="组合 2"/>
            <p:cNvGrpSpPr/>
            <p:nvPr/>
          </p:nvGrpSpPr>
          <p:grpSpPr>
            <a:xfrm rot="3240000">
              <a:off x="6047681" y="3108660"/>
              <a:ext cx="3133965" cy="601143"/>
              <a:chOff x="4495328" y="3108842"/>
              <a:chExt cx="3133965" cy="601143"/>
            </a:xfrm>
          </p:grpSpPr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4425430" y="3178740"/>
                <a:ext cx="561971" cy="422176"/>
              </a:xfrm>
              <a:prstGeom prst="rect">
                <a:avLst/>
              </a:prstGeom>
            </p:spPr>
          </p:pic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200000">
                <a:off x="7137219" y="3217912"/>
                <a:ext cx="561971" cy="422176"/>
              </a:xfrm>
              <a:prstGeom prst="rect">
                <a:avLst/>
              </a:prstGeom>
            </p:spPr>
          </p:pic>
        </p:grpSp>
        <p:grpSp>
          <p:nvGrpSpPr>
            <p:cNvPr id="2" name="组合 1"/>
            <p:cNvGrpSpPr/>
            <p:nvPr/>
          </p:nvGrpSpPr>
          <p:grpSpPr>
            <a:xfrm>
              <a:off x="7344415" y="1921358"/>
              <a:ext cx="607876" cy="3014920"/>
              <a:chOff x="5769109" y="1917872"/>
              <a:chExt cx="607876" cy="3014920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769109" y="4510617"/>
                <a:ext cx="561971" cy="422175"/>
              </a:xfrm>
              <a:prstGeom prst="rect">
                <a:avLst/>
              </a:prstGeom>
            </p:spPr>
          </p:pic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>
                <a:off x="5815014" y="1917872"/>
                <a:ext cx="561971" cy="422175"/>
              </a:xfrm>
              <a:prstGeom prst="rect">
                <a:avLst/>
              </a:prstGeom>
            </p:spPr>
          </p:pic>
        </p:grpSp>
        <p:sp>
          <p:nvSpPr>
            <p:cNvPr id="17" name="矩形 16"/>
            <p:cNvSpPr/>
            <p:nvPr/>
          </p:nvSpPr>
          <p:spPr>
            <a:xfrm>
              <a:off x="7223476" y="566482"/>
              <a:ext cx="895657" cy="895657"/>
            </a:xfrm>
            <a:prstGeom prst="rect">
              <a:avLst/>
            </a:prstGeom>
            <a:solidFill>
              <a:srgbClr val="761313"/>
            </a:solidFill>
            <a:ln>
              <a:noFill/>
            </a:ln>
            <a:effectLst>
              <a:outerShdw blurRad="12446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entury Gothic" panose="020B0502020202020204" pitchFamily="34" charset="0"/>
                <a:ea typeface="STFangsong" panose="02010600040101010101" pitchFamily="2" charset="-122"/>
                <a:sym typeface="Century Gothic" panose="020B0502020202020204" pitchFamily="34" charset="0"/>
              </a:endParaRPr>
            </a:p>
          </p:txBody>
        </p:sp>
        <p:grpSp>
          <p:nvGrpSpPr>
            <p:cNvPr id="20" name="组合 19"/>
            <p:cNvGrpSpPr/>
            <p:nvPr/>
          </p:nvGrpSpPr>
          <p:grpSpPr>
            <a:xfrm rot="2160000">
              <a:off x="7359843" y="1905741"/>
              <a:ext cx="607876" cy="3014920"/>
              <a:chOff x="5769109" y="1917872"/>
              <a:chExt cx="607876" cy="3014920"/>
            </a:xfrm>
          </p:grpSpPr>
          <p:pic>
            <p:nvPicPr>
              <p:cNvPr id="21" name="图片 20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769109" y="4510617"/>
                <a:ext cx="561971" cy="422175"/>
              </a:xfrm>
              <a:prstGeom prst="rect">
                <a:avLst/>
              </a:prstGeom>
            </p:spPr>
          </p:pic>
          <p:pic>
            <p:nvPicPr>
              <p:cNvPr id="22" name="图片 21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>
                <a:off x="5815014" y="1917872"/>
                <a:ext cx="561971" cy="422175"/>
              </a:xfrm>
              <a:prstGeom prst="rect">
                <a:avLst/>
              </a:prstGeom>
            </p:spPr>
          </p:pic>
        </p:grpSp>
        <p:grpSp>
          <p:nvGrpSpPr>
            <p:cNvPr id="23" name="组合 22"/>
            <p:cNvGrpSpPr/>
            <p:nvPr/>
          </p:nvGrpSpPr>
          <p:grpSpPr>
            <a:xfrm rot="4320000">
              <a:off x="7344415" y="1921358"/>
              <a:ext cx="607876" cy="3014920"/>
              <a:chOff x="5769109" y="1917872"/>
              <a:chExt cx="607876" cy="3014920"/>
            </a:xfrm>
          </p:grpSpPr>
          <p:pic>
            <p:nvPicPr>
              <p:cNvPr id="24" name="图片 2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769109" y="4510617"/>
                <a:ext cx="561971" cy="422175"/>
              </a:xfrm>
              <a:prstGeom prst="rect">
                <a:avLst/>
              </a:prstGeom>
            </p:spPr>
          </p:pic>
          <p:pic>
            <p:nvPicPr>
              <p:cNvPr id="25" name="图片 24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>
                <a:off x="5815014" y="1917872"/>
                <a:ext cx="561971" cy="422175"/>
              </a:xfrm>
              <a:prstGeom prst="rect">
                <a:avLst/>
              </a:prstGeom>
            </p:spPr>
          </p:pic>
        </p:grpSp>
        <p:grpSp>
          <p:nvGrpSpPr>
            <p:cNvPr id="26" name="组合 25"/>
            <p:cNvGrpSpPr/>
            <p:nvPr/>
          </p:nvGrpSpPr>
          <p:grpSpPr>
            <a:xfrm rot="6480000">
              <a:off x="7344415" y="1921358"/>
              <a:ext cx="607876" cy="3014920"/>
              <a:chOff x="5769109" y="1917872"/>
              <a:chExt cx="607876" cy="3014920"/>
            </a:xfrm>
          </p:grpSpPr>
          <p:pic>
            <p:nvPicPr>
              <p:cNvPr id="27" name="图片 2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769109" y="4510617"/>
                <a:ext cx="561971" cy="422175"/>
              </a:xfrm>
              <a:prstGeom prst="rect">
                <a:avLst/>
              </a:prstGeom>
            </p:spPr>
          </p:pic>
          <p:pic>
            <p:nvPicPr>
              <p:cNvPr id="28" name="图片 27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>
                <a:off x="5815014" y="1917872"/>
                <a:ext cx="561971" cy="422175"/>
              </a:xfrm>
              <a:prstGeom prst="rect">
                <a:avLst/>
              </a:prstGeom>
            </p:spPr>
          </p:pic>
        </p:grpSp>
        <p:sp>
          <p:nvSpPr>
            <p:cNvPr id="29" name="矩形 28"/>
            <p:cNvSpPr/>
            <p:nvPr/>
          </p:nvSpPr>
          <p:spPr>
            <a:xfrm>
              <a:off x="7223476" y="5395862"/>
              <a:ext cx="895657" cy="895657"/>
            </a:xfrm>
            <a:prstGeom prst="rect">
              <a:avLst/>
            </a:prstGeom>
            <a:solidFill>
              <a:srgbClr val="EFE895"/>
            </a:solidFill>
            <a:ln>
              <a:noFill/>
            </a:ln>
            <a:effectLst>
              <a:outerShdw blurRad="12446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entury Gothic" panose="020B0502020202020204" pitchFamily="34" charset="0"/>
                <a:ea typeface="STFangsong" panose="02010600040101010101" pitchFamily="2" charset="-122"/>
                <a:sym typeface="Century Gothic" panose="020B0502020202020204" pitchFamily="34" charset="0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8747189" y="4932243"/>
              <a:ext cx="895657" cy="8956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446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entury Gothic" panose="020B0502020202020204" pitchFamily="34" charset="0"/>
                <a:ea typeface="STFangsong" panose="02010600040101010101" pitchFamily="2" charset="-122"/>
                <a:sym typeface="Century Gothic" panose="020B0502020202020204" pitchFamily="34" charset="0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5699763" y="4893733"/>
              <a:ext cx="895657" cy="8956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446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entury Gothic" panose="020B0502020202020204" pitchFamily="34" charset="0"/>
                <a:ea typeface="STFangsong" panose="02010600040101010101" pitchFamily="2" charset="-122"/>
                <a:sym typeface="Century Gothic" panose="020B0502020202020204" pitchFamily="34" charset="0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8747188" y="1111202"/>
              <a:ext cx="895657" cy="8956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446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entury Gothic" panose="020B0502020202020204" pitchFamily="34" charset="0"/>
                <a:ea typeface="STFangsong" panose="02010600040101010101" pitchFamily="2" charset="-122"/>
                <a:sym typeface="Century Gothic" panose="020B0502020202020204" pitchFamily="34" charset="0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5719774" y="1153471"/>
              <a:ext cx="895657" cy="8956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446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entury Gothic" panose="020B0502020202020204" pitchFamily="34" charset="0"/>
                <a:ea typeface="STFangsong" panose="02010600040101010101" pitchFamily="2" charset="-122"/>
                <a:sym typeface="Century Gothic" panose="020B0502020202020204" pitchFamily="34" charset="0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9642845" y="2006859"/>
              <a:ext cx="895657" cy="89565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12446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entury Gothic" panose="020B0502020202020204" pitchFamily="34" charset="0"/>
                <a:ea typeface="STFangsong" panose="02010600040101010101" pitchFamily="2" charset="-122"/>
                <a:sym typeface="Century Gothic" panose="020B0502020202020204" pitchFamily="34" charset="0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4843632" y="2049128"/>
              <a:ext cx="895657" cy="89565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12446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entury Gothic" panose="020B0502020202020204" pitchFamily="34" charset="0"/>
                <a:ea typeface="STFangsong" panose="02010600040101010101" pitchFamily="2" charset="-122"/>
                <a:sym typeface="Century Gothic" panose="020B0502020202020204" pitchFamily="34" charset="0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4826987" y="3998076"/>
              <a:ext cx="895657" cy="89565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12446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entury Gothic" panose="020B0502020202020204" pitchFamily="34" charset="0"/>
                <a:ea typeface="STFangsong" panose="02010600040101010101" pitchFamily="2" charset="-122"/>
                <a:sym typeface="Century Gothic" panose="020B0502020202020204" pitchFamily="34" charset="0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9636789" y="4016285"/>
              <a:ext cx="895657" cy="89565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12446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entury Gothic" panose="020B0502020202020204" pitchFamily="34" charset="0"/>
                <a:ea typeface="STFangsong" panose="02010600040101010101" pitchFamily="2" charset="-122"/>
                <a:sym typeface="Century Gothic" panose="020B0502020202020204" pitchFamily="34" charset="0"/>
              </a:endParaRPr>
            </a:p>
          </p:txBody>
        </p: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56B532AB-8928-D125-DFA7-AAFE2068F4A2}"/>
              </a:ext>
            </a:extLst>
          </p:cNvPr>
          <p:cNvSpPr txBox="1"/>
          <p:nvPr/>
        </p:nvSpPr>
        <p:spPr>
          <a:xfrm>
            <a:off x="372746" y="1502172"/>
            <a:ext cx="599365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 seat of honor is usually placed against the wall and facing the entrance, symbolizing a position of respect and importance.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Guests are typically seated according to the host’s arrangement, and it is considered inappropriate to choose a seat without guidance.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 principal guest is seated opposite the host, while secondary guests take the corresponding secondary seats, with seating also reflecting seniority and hierarchy.</a:t>
            </a:r>
            <a:endParaRPr lang="zh-CN" altLang="en-US" sz="24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B02DC8C-4C3E-BC83-0CDF-F47488C09D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623" b="72276" l="10000" r="380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84" t="52605" r="62672" b="27699"/>
          <a:stretch>
            <a:fillRect/>
          </a:stretch>
        </p:blipFill>
        <p:spPr>
          <a:xfrm>
            <a:off x="671716" y="220915"/>
            <a:ext cx="994339" cy="1002767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A2A41776-CD2E-5BA9-EA7C-0FB18B825E48}"/>
              </a:ext>
            </a:extLst>
          </p:cNvPr>
          <p:cNvSpPr txBox="1"/>
          <p:nvPr/>
        </p:nvSpPr>
        <p:spPr>
          <a:xfrm rot="16200000">
            <a:off x="3514767" y="-1257213"/>
            <a:ext cx="800219" cy="395902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Seating Etiquette</a:t>
            </a:r>
            <a:endParaRPr lang="zh-CN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2289209" y="1473201"/>
            <a:ext cx="7613583" cy="5384800"/>
          </a:xfrm>
          <a:prstGeom prst="rect">
            <a:avLst/>
          </a:prstGeom>
          <a:solidFill>
            <a:srgbClr val="761313"/>
          </a:solidFill>
          <a:ln>
            <a:noFill/>
          </a:ln>
          <a:effectLst>
            <a:outerShdw blurRad="1270000" dist="5207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entury Gothic" panose="020B0502020202020204" pitchFamily="34" charset="0"/>
              <a:ea typeface="STFangsong" panose="02010600040101010101" pitchFamily="2" charset="-122"/>
              <a:sym typeface="Century Gothic" panose="020B0502020202020204" pitchFamily="3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093571" y="1679039"/>
            <a:ext cx="6149999" cy="4055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STFangsong" panose="02010600040101010101" pitchFamily="2" charset="-122"/>
                <a:ea typeface="STFangsong" panose="02010600040101010101" pitchFamily="2" charset="-122"/>
              </a:rPr>
              <a:t>❌ 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is considered impolite to take the seat of honor without being invited.</a:t>
            </a:r>
          </a:p>
          <a:p>
            <a:pPr algn="just">
              <a:lnSpc>
                <a:spcPct val="12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STFangsong" panose="02010600040101010101" pitchFamily="2" charset="-122"/>
                <a:cs typeface="Times New Roman" panose="02020603050405020304" pitchFamily="18" charset="0"/>
              </a:rPr>
              <a:t>❌ 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Traditionally, it is believed that sitting with one’s back to the door and without support is inauspicious, so important guests should not be placed in such positions.</a:t>
            </a:r>
          </a:p>
          <a:p>
            <a:pPr algn="just">
              <a:lnSpc>
                <a:spcPct val="12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STFangsong" panose="02010600040101010101" pitchFamily="2" charset="-122"/>
                <a:cs typeface="Times New Roman" panose="02020603050405020304" pitchFamily="18" charset="0"/>
              </a:rPr>
              <a:t>❌ 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seat of honor should not be left vacant, as this may be seen as a sign of poor hospitality or disrespect.</a:t>
            </a:r>
            <a:endParaRPr lang="zh-CN" altLang="en-US" sz="2400" dirty="0">
              <a:solidFill>
                <a:schemeClr val="bg1"/>
              </a:solidFill>
              <a:latin typeface="Times New Roman" panose="02020603050405020304" pitchFamily="18" charset="0"/>
              <a:ea typeface="STFangsong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43BFCE59-79A1-97F4-62CA-BA61293F23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623" b="72276" l="10000" r="380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84" t="52605" r="62672" b="27699"/>
          <a:stretch>
            <a:fillRect/>
          </a:stretch>
        </p:blipFill>
        <p:spPr>
          <a:xfrm>
            <a:off x="3639888" y="203698"/>
            <a:ext cx="994339" cy="1002767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C9502CAB-6F38-D7F1-A452-88B68B3A26A2}"/>
              </a:ext>
            </a:extLst>
          </p:cNvPr>
          <p:cNvSpPr txBox="1"/>
          <p:nvPr/>
        </p:nvSpPr>
        <p:spPr>
          <a:xfrm>
            <a:off x="4796970" y="349603"/>
            <a:ext cx="3853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Seating Taboos</a:t>
            </a:r>
            <a:endParaRPr lang="zh-CN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14"/>
          <a:stretch>
            <a:fillRect/>
          </a:stretch>
        </p:blipFill>
        <p:spPr>
          <a:xfrm>
            <a:off x="3354928" y="-2743201"/>
            <a:ext cx="5482145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9" t="6103" r="3818" b="8095"/>
          <a:stretch>
            <a:fillRect/>
          </a:stretch>
        </p:blipFill>
        <p:spPr>
          <a:xfrm>
            <a:off x="3316891" y="-2084148"/>
            <a:ext cx="5558218" cy="5588758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316891" y="4821071"/>
            <a:ext cx="66383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5400" dirty="0">
                <a:latin typeface="Century Gothic" panose="020B0502020202020204" pitchFamily="34" charset="0"/>
                <a:ea typeface="STFangsong" panose="02010600040101010101" pitchFamily="2" charset="-122"/>
                <a:sym typeface="Century Gothic" panose="020B0502020202020204" pitchFamily="34" charset="0"/>
              </a:rPr>
              <a:t>Dining</a:t>
            </a:r>
            <a:r>
              <a:rPr lang="zh-CN" altLang="en-US" sz="5400" dirty="0">
                <a:latin typeface="Century Gothic" panose="020B0502020202020204" pitchFamily="34" charset="0"/>
                <a:ea typeface="STFangsong" panose="02010600040101010101" pitchFamily="2" charset="-122"/>
                <a:sym typeface="Century Gothic" panose="020B0502020202020204" pitchFamily="34" charset="0"/>
              </a:rPr>
              <a:t>       </a:t>
            </a:r>
            <a:r>
              <a:rPr lang="en-US" altLang="zh-CN" sz="5400" dirty="0">
                <a:latin typeface="Century Gothic" panose="020B0502020202020204" pitchFamily="34" charset="0"/>
                <a:ea typeface="STFangsong" panose="02010600040101010101" pitchFamily="2" charset="-122"/>
                <a:sym typeface="Century Gothic" panose="020B0502020202020204" pitchFamily="34" charset="0"/>
              </a:rPr>
              <a:t>Etiquette</a:t>
            </a:r>
            <a:endParaRPr lang="zh-CN" altLang="en-US" sz="5400" dirty="0">
              <a:latin typeface="Century Gothic" panose="020B0502020202020204" pitchFamily="34" charset="0"/>
              <a:ea typeface="STFangsong" panose="02010600040101010101" pitchFamily="2" charset="-122"/>
              <a:sym typeface="Century Gothic" panose="020B0502020202020204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66" r="38856"/>
          <a:stretch>
            <a:fillRect/>
          </a:stretch>
        </p:blipFill>
        <p:spPr>
          <a:xfrm>
            <a:off x="5472752" y="-20473"/>
            <a:ext cx="1392072" cy="689894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009805" y="685799"/>
            <a:ext cx="217239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000" dirty="0">
                <a:latin typeface="华文仿宋" panose="02010600040101010101" pitchFamily="2" charset="-122"/>
                <a:ea typeface="华文仿宋" panose="02010600040101010101" pitchFamily="2" charset="-122"/>
                <a:sym typeface="Century Gothic" panose="020B0502020202020204" pitchFamily="34" charset="0"/>
              </a:rPr>
              <a:t>0</a:t>
            </a:r>
            <a:r>
              <a:rPr lang="zh-CN" altLang="en-US" sz="8000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  <a:sym typeface="Century Gothic" panose="020B0502020202020204" pitchFamily="34" charset="0"/>
              </a:rPr>
              <a:t>    </a:t>
            </a:r>
            <a:r>
              <a:rPr lang="en-US" altLang="zh-CN" sz="8000" dirty="0">
                <a:latin typeface="华文仿宋" panose="02010600040101010101" pitchFamily="2" charset="-122"/>
                <a:ea typeface="华文仿宋" panose="02010600040101010101" pitchFamily="2" charset="-122"/>
                <a:sym typeface="Century Gothic" panose="020B0502020202020204" pitchFamily="34" charset="0"/>
              </a:rPr>
              <a:t>2</a:t>
            </a:r>
            <a:endParaRPr lang="zh-CN" altLang="en-US" sz="8000" dirty="0">
              <a:latin typeface="华文仿宋" panose="02010600040101010101" pitchFamily="2" charset="-122"/>
              <a:ea typeface="华文仿宋" panose="02010600040101010101" pitchFamily="2" charset="-122"/>
              <a:sym typeface="Century Gothic" panose="020B0502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3832D530-6202-8225-0673-AA9CF39E5A59}"/>
              </a:ext>
            </a:extLst>
          </p:cNvPr>
          <p:cNvGrpSpPr/>
          <p:nvPr/>
        </p:nvGrpSpPr>
        <p:grpSpPr>
          <a:xfrm>
            <a:off x="0" y="169121"/>
            <a:ext cx="4967291" cy="968906"/>
            <a:chOff x="0" y="836778"/>
            <a:chExt cx="5047992" cy="968906"/>
          </a:xfrm>
        </p:grpSpPr>
        <p:sp>
          <p:nvSpPr>
            <p:cNvPr id="4" name="矩形 3"/>
            <p:cNvSpPr/>
            <p:nvPr/>
          </p:nvSpPr>
          <p:spPr>
            <a:xfrm>
              <a:off x="0" y="836778"/>
              <a:ext cx="5047992" cy="968906"/>
            </a:xfrm>
            <a:prstGeom prst="rect">
              <a:avLst/>
            </a:prstGeom>
            <a:solidFill>
              <a:srgbClr val="76131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entury Gothic" panose="020B0502020202020204" pitchFamily="34" charset="0"/>
                <a:ea typeface="STFangsong" panose="02010600040101010101" pitchFamily="2" charset="-122"/>
                <a:sym typeface="Century Gothic" panose="020B0502020202020204" pitchFamily="34" charset="0"/>
              </a:endParaRPr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2623" b="72276" l="10000" r="3802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84" t="52605" r="62672" b="27699"/>
            <a:stretch>
              <a:fillRect/>
            </a:stretch>
          </p:blipFill>
          <p:spPr>
            <a:xfrm>
              <a:off x="356306" y="901119"/>
              <a:ext cx="833159" cy="840221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1294848" y="967286"/>
              <a:ext cx="364776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Dining Etiquette</a:t>
              </a:r>
              <a:endParaRPr lang="zh-CN" alt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STFangsong" panose="02010600040101010101" pitchFamily="2" charset="-122"/>
                <a:cs typeface="Times New Roman" panose="02020603050405020304" pitchFamily="18" charset="0"/>
                <a:sym typeface="Century Gothic" panose="020B0502020202020204" pitchFamily="34" charset="0"/>
              </a:endParaRPr>
            </a:p>
          </p:txBody>
        </p:sp>
      </p:grpSp>
      <p:pic>
        <p:nvPicPr>
          <p:cNvPr id="9" name="1257562777">
            <a:hlinkClick r:id="" action="ppaction://media"/>
            <a:extLst>
              <a:ext uri="{FF2B5EF4-FFF2-40B4-BE49-F238E27FC236}">
                <a16:creationId xmlns:a16="http://schemas.microsoft.com/office/drawing/2014/main" id="{B0D938B9-A994-7ED0-E8B5-927DD15984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1972" y="1723587"/>
            <a:ext cx="3616153" cy="3751912"/>
          </a:xfrm>
          <a:prstGeom prst="rect">
            <a:avLst/>
          </a:prstGeom>
        </p:spPr>
      </p:pic>
      <p:sp>
        <p:nvSpPr>
          <p:cNvPr id="10" name="AutoShape 2">
            <a:extLst>
              <a:ext uri="{FF2B5EF4-FFF2-40B4-BE49-F238E27FC236}">
                <a16:creationId xmlns:a16="http://schemas.microsoft.com/office/drawing/2014/main" id="{153EFDB4-C3A9-F94A-D958-774197044C1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9CA3997E-959D-D920-9295-40F591F62B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024" y="4093029"/>
            <a:ext cx="1684019" cy="1202871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5BE316A3-8D09-A82E-FFFA-D93F86D39D6C}"/>
              </a:ext>
            </a:extLst>
          </p:cNvPr>
          <p:cNvSpPr txBox="1"/>
          <p:nvPr/>
        </p:nvSpPr>
        <p:spPr>
          <a:xfrm>
            <a:off x="4803306" y="2399214"/>
            <a:ext cx="22694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lick chopsticks</a:t>
            </a:r>
            <a:r>
              <a:rPr lang="zh-CN" altLang="en-US" sz="36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？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796992C-02D6-7104-2096-48EC799AA5C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07942" y="1723587"/>
            <a:ext cx="3889829" cy="375191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EC12BEF-E6E1-5EBC-6B6A-545E593F4A1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9867" y="169121"/>
            <a:ext cx="1337904" cy="13825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video>
              <p:cMediaNode vol="80000" mute="1">
                <p:cTn id="2" repeatCount="indefinite" fill="remove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BD4D30E-739D-E8A1-A670-B1680560F8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38" y="1832427"/>
            <a:ext cx="4130784" cy="420551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9E31ED8-8BE9-B5EE-0D5C-58394F23C3A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2039" y="4216402"/>
            <a:ext cx="1451183" cy="1443381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F06E89E1-F830-0602-BF73-3A15696DC65F}"/>
              </a:ext>
            </a:extLst>
          </p:cNvPr>
          <p:cNvSpPr txBox="1"/>
          <p:nvPr/>
        </p:nvSpPr>
        <p:spPr>
          <a:xfrm>
            <a:off x="5101374" y="2365524"/>
            <a:ext cx="17925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flip over the rice bowl</a:t>
            </a:r>
            <a:r>
              <a:rPr lang="zh-C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？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D8BEF18C-95EF-0E30-B580-98A3515EA92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23942" y="1832428"/>
            <a:ext cx="4251749" cy="4205514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FF5879F1-6BDC-53B8-126B-37AB144CBD8C}"/>
              </a:ext>
            </a:extLst>
          </p:cNvPr>
          <p:cNvGrpSpPr/>
          <p:nvPr/>
        </p:nvGrpSpPr>
        <p:grpSpPr>
          <a:xfrm>
            <a:off x="0" y="169121"/>
            <a:ext cx="4967291" cy="968906"/>
            <a:chOff x="0" y="836778"/>
            <a:chExt cx="5047992" cy="968906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82F31E84-BB5B-77F7-E06A-214726D7ED13}"/>
                </a:ext>
              </a:extLst>
            </p:cNvPr>
            <p:cNvSpPr/>
            <p:nvPr/>
          </p:nvSpPr>
          <p:spPr>
            <a:xfrm>
              <a:off x="0" y="836778"/>
              <a:ext cx="5047992" cy="968906"/>
            </a:xfrm>
            <a:prstGeom prst="rect">
              <a:avLst/>
            </a:prstGeom>
            <a:solidFill>
              <a:srgbClr val="76131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entury Gothic" panose="020B0502020202020204" pitchFamily="34" charset="0"/>
                <a:ea typeface="STFangsong" panose="02010600040101010101" pitchFamily="2" charset="-122"/>
                <a:sym typeface="Century Gothic" panose="020B0502020202020204" pitchFamily="34" charset="0"/>
              </a:endParaRPr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3EFB49DD-1538-695D-C725-270FE8E66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2623" b="72276" l="10000" r="3802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84" t="52605" r="62672" b="27699"/>
            <a:stretch>
              <a:fillRect/>
            </a:stretch>
          </p:blipFill>
          <p:spPr>
            <a:xfrm>
              <a:off x="356306" y="901119"/>
              <a:ext cx="833159" cy="840221"/>
            </a:xfrm>
            <a:prstGeom prst="rect">
              <a:avLst/>
            </a:prstGeom>
          </p:spPr>
        </p:pic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04B5A4F1-7921-191A-8968-C09240A43A1A}"/>
                </a:ext>
              </a:extLst>
            </p:cNvPr>
            <p:cNvSpPr txBox="1"/>
            <p:nvPr/>
          </p:nvSpPr>
          <p:spPr>
            <a:xfrm>
              <a:off x="1294848" y="967286"/>
              <a:ext cx="364776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Dining Etiquette</a:t>
              </a:r>
              <a:endParaRPr lang="zh-CN" alt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STFangsong" panose="02010600040101010101" pitchFamily="2" charset="-122"/>
                <a:cs typeface="Times New Roman" panose="02020603050405020304" pitchFamily="18" charset="0"/>
                <a:sym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813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2.9200.0"/>
  <p:tag name="AS_RELEASE_DATE" val="2024.02.14"/>
  <p:tag name="AS_TITLE" val="Aspose.Slides for .NET 4.0 Client Profile"/>
  <p:tag name="AS_VERSION" val="24.2"/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等线 Light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等线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等线 Light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等线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714</TotalTime>
  <Words>1156</Words>
  <Application>Microsoft Office PowerPoint</Application>
  <PresentationFormat>宽屏</PresentationFormat>
  <Paragraphs>870</Paragraphs>
  <Slides>17</Slides>
  <Notes>17</Notes>
  <HiddenSlides>0</HiddenSlides>
  <MMClips>1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4" baseType="lpstr">
      <vt:lpstr>等线</vt:lpstr>
      <vt:lpstr>STFangsong</vt:lpstr>
      <vt:lpstr>STFangsong</vt:lpstr>
      <vt:lpstr>Arial</vt:lpstr>
      <vt:lpstr>Century Gothic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丸 鱼</cp:lastModifiedBy>
  <cp:revision>83</cp:revision>
  <cp:lastPrinted>2024-04-22T09:39:25Z</cp:lastPrinted>
  <dcterms:created xsi:type="dcterms:W3CDTF">2024-04-22T09:39:25Z</dcterms:created>
  <dcterms:modified xsi:type="dcterms:W3CDTF">2025-06-16T12:33:30Z</dcterms:modified>
</cp:coreProperties>
</file>