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6" r:id="rId3"/>
    <p:sldId id="257" r:id="rId4"/>
    <p:sldId id="262" r:id="rId5"/>
    <p:sldId id="258" r:id="rId6"/>
    <p:sldId id="284" r:id="rId7"/>
    <p:sldId id="285" r:id="rId8"/>
    <p:sldId id="263" r:id="rId9"/>
    <p:sldId id="267" r:id="rId10"/>
    <p:sldId id="266" r:id="rId11"/>
    <p:sldId id="268" r:id="rId12"/>
    <p:sldId id="264" r:id="rId13"/>
    <p:sldId id="270" r:id="rId14"/>
    <p:sldId id="299" r:id="rId15"/>
    <p:sldId id="300" r:id="rId16"/>
    <p:sldId id="301" r:id="rId17"/>
    <p:sldId id="265" r:id="rId18"/>
    <p:sldId id="274" r:id="rId19"/>
    <p:sldId id="278"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1349"/>
    <a:srgbClr val="FFFB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0" d="100"/>
          <a:sy n="50" d="100"/>
        </p:scale>
        <p:origin x="-402" y="-1608"/>
      </p:cViewPr>
      <p:guideLst>
        <p:guide orient="horz" pos="2160"/>
        <p:guide pos="3840"/>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notesMaster" Target="notesMasters/notesMaster1.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5C0D6D-A908-48C6-983D-90F2BD11E28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0BB924-28C1-4EF7-A019-613D541E4AA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CE2F20FC-145E-4034-86AC-8B4FEA629A5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F5917A1-3B14-48C2-8A2E-F3CB7EC45231}"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CE2F20FC-145E-4034-86AC-8B4FEA629A5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F5917A1-3B14-48C2-8A2E-F3CB7EC45231}"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5" y="365127"/>
            <a:ext cx="7734300" cy="5811839"/>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CE2F20FC-145E-4034-86AC-8B4FEA629A5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F5917A1-3B14-48C2-8A2E-F3CB7EC4523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CE2F20FC-145E-4034-86AC-8B4FEA629A5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F5917A1-3B14-48C2-8A2E-F3CB7EC45231}"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3"/>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8"/>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CE2F20FC-145E-4034-86AC-8B4FEA629A5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F5917A1-3B14-48C2-8A2E-F3CB7EC45231}"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CE2F20FC-145E-4034-86AC-8B4FEA629A51}"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F5917A1-3B14-48C2-8A2E-F3CB7EC45231}"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839789"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6172205"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6172205"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CE2F20FC-145E-4034-86AC-8B4FEA629A51}"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FF5917A1-3B14-48C2-8A2E-F3CB7EC4523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CE2F20FC-145E-4034-86AC-8B4FEA629A51}"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FF5917A1-3B14-48C2-8A2E-F3CB7EC45231}"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2F20FC-145E-4034-86AC-8B4FEA629A51}"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FF5917A1-3B14-48C2-8A2E-F3CB7EC45231}"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CE2F20FC-145E-4034-86AC-8B4FEA629A51}"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F5917A1-3B14-48C2-8A2E-F3CB7EC45231}"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30"/>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CE2F20FC-145E-4034-86AC-8B4FEA629A51}"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F5917A1-3B14-48C2-8A2E-F3CB7EC45231}"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838200" y="635635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2F20FC-145E-4034-86AC-8B4FEA629A51}" type="datetimeFigureOut">
              <a:rPr lang="zh-CN" altLang="en-US" smtClean="0"/>
            </a:fld>
            <a:endParaRPr lang="zh-CN" altLang="en-US"/>
          </a:p>
        </p:txBody>
      </p:sp>
      <p:sp>
        <p:nvSpPr>
          <p:cNvPr id="5" name="Footer Placeholder 4"/>
          <p:cNvSpPr>
            <a:spLocks noGrp="1"/>
          </p:cNvSpPr>
          <p:nvPr>
            <p:ph type="ftr" sz="quarter" idx="3"/>
          </p:nvPr>
        </p:nvSpPr>
        <p:spPr>
          <a:xfrm>
            <a:off x="4038600" y="635635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5917A1-3B14-48C2-8A2E-F3CB7EC45231}"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slideLayout" Target="../slideLayouts/slideLayout7.xml"/><Relationship Id="rId4" Type="http://schemas.openxmlformats.org/officeDocument/2006/relationships/image" Target="../media/image9.wmf"/><Relationship Id="rId3" Type="http://schemas.openxmlformats.org/officeDocument/2006/relationships/oleObject" Target="../embeddings/oleObject1.bin"/><Relationship Id="rId2" Type="http://schemas.openxmlformats.org/officeDocument/2006/relationships/image" Target="../media/image8.png"/><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nvSpPr>
        <p:spPr>
          <a:xfrm>
            <a:off x="523550" y="-312516"/>
            <a:ext cx="2245488" cy="22454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636233" y="-144876"/>
            <a:ext cx="2689956" cy="26899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1203585" y="1571529"/>
            <a:ext cx="1318720" cy="13187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35807" y="2481617"/>
            <a:ext cx="1947513" cy="194751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2479844" y="283383"/>
            <a:ext cx="2606873" cy="260687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439315" y="-685187"/>
            <a:ext cx="1644608" cy="16446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134654" y="4228500"/>
            <a:ext cx="1130239" cy="113023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134652" y="4429124"/>
            <a:ext cx="2798256" cy="27982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23551" y="5404455"/>
            <a:ext cx="1351188" cy="13511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2374762" y="5533920"/>
            <a:ext cx="1894088" cy="18940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3972588" y="5808599"/>
            <a:ext cx="1894088" cy="18940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3334452" y="3733967"/>
            <a:ext cx="817868" cy="8178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3080662" y="4306415"/>
            <a:ext cx="245420" cy="2454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2630608" y="3754017"/>
            <a:ext cx="245420" cy="2454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4488036" y="3536977"/>
            <a:ext cx="245420" cy="2454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4242616" y="4916451"/>
            <a:ext cx="490840" cy="4908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4488040" y="156751"/>
            <a:ext cx="1656813" cy="1656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2439035" y="2553970"/>
            <a:ext cx="9711690" cy="1445260"/>
          </a:xfrm>
          <a:prstGeom prst="rect">
            <a:avLst/>
          </a:prstGeom>
        </p:spPr>
        <p:txBody>
          <a:bodyPr wrap="square">
            <a:spAutoFit/>
          </a:bodyPr>
          <a:lstStyle/>
          <a:p>
            <a:pPr algn="ctr"/>
            <a:r>
              <a:rPr lang="en-US" altLang="zh-CN" sz="4400" b="1"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Translation practice in domestication and foreignization </a:t>
            </a:r>
            <a:endParaRPr lang="en-US" altLang="zh-CN" sz="4400" b="1"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25" name="直接连接符 24"/>
          <p:cNvCxnSpPr/>
          <p:nvPr/>
        </p:nvCxnSpPr>
        <p:spPr>
          <a:xfrm>
            <a:off x="2764790" y="4039235"/>
            <a:ext cx="8839835" cy="27305"/>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7285943" y="4228587"/>
            <a:ext cx="4318827" cy="460375"/>
          </a:xfrm>
          <a:prstGeom prst="rect">
            <a:avLst/>
          </a:prstGeom>
          <a:noFill/>
        </p:spPr>
        <p:txBody>
          <a:bodyPr wrap="square" rtlCol="0">
            <a:spAutoFit/>
          </a:bodyPr>
          <a:lstStyle/>
          <a:p>
            <a:pPr algn="r"/>
            <a:r>
              <a:rPr lang="zh-CN" altLang="en-US" sz="2400" b="1" dirty="0" err="1">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雷旷溪 吴子佳</a:t>
            </a:r>
            <a:endParaRPr lang="zh-CN" altLang="en-US" sz="2400" b="1" dirty="0" err="1">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42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2000">
                                          <p:cBhvr additive="base">
                                            <p:cTn id="7" dur="500" fill="hold"/>
                                            <p:tgtEl>
                                              <p:spTgt spid="23"/>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p:cNvGrpSpPr/>
          <p:nvPr/>
        </p:nvGrpSpPr>
        <p:grpSpPr>
          <a:xfrm>
            <a:off x="-397123" y="-538250"/>
            <a:ext cx="2555690" cy="2296167"/>
            <a:chOff x="-1344978" y="-685187"/>
            <a:chExt cx="6781080" cy="6092478"/>
          </a:xfrm>
        </p:grpSpPr>
        <p:sp>
          <p:nvSpPr>
            <p:cNvPr id="73" name="椭圆 72"/>
            <p:cNvSpPr/>
            <p:nvPr/>
          </p:nvSpPr>
          <p:spPr>
            <a:xfrm>
              <a:off x="-185195" y="-312516"/>
              <a:ext cx="2245488" cy="22454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a:off x="-1344978" y="-144876"/>
              <a:ext cx="2689956" cy="26899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494840" y="1571529"/>
              <a:ext cx="1318720" cy="13187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a:off x="-844556" y="2481611"/>
              <a:ext cx="1947513" cy="194751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1771092" y="283376"/>
              <a:ext cx="2606873" cy="260687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p:nvSpPr>
          <p:spPr>
            <a:xfrm>
              <a:off x="1344978" y="-685187"/>
              <a:ext cx="1644608" cy="16446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p:nvSpPr>
          <p:spPr>
            <a:xfrm>
              <a:off x="-574093" y="4228496"/>
              <a:ext cx="1130238" cy="11302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p:cNvSpPr/>
            <p:nvPr/>
          </p:nvSpPr>
          <p:spPr>
            <a:xfrm>
              <a:off x="2625707" y="3733966"/>
              <a:ext cx="817868" cy="8178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p:nvPr/>
          </p:nvSpPr>
          <p:spPr>
            <a:xfrm>
              <a:off x="2371916" y="4306414"/>
              <a:ext cx="245420" cy="2454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1921862" y="3754016"/>
              <a:ext cx="245420" cy="2454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3779290" y="3536976"/>
              <a:ext cx="245420" cy="2454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3533870" y="4916451"/>
              <a:ext cx="490840" cy="4908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椭圆 84"/>
            <p:cNvSpPr/>
            <p:nvPr/>
          </p:nvSpPr>
          <p:spPr>
            <a:xfrm>
              <a:off x="3779289" y="156746"/>
              <a:ext cx="1656813" cy="1656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86" name="直接连接符 85"/>
          <p:cNvCxnSpPr/>
          <p:nvPr/>
        </p:nvCxnSpPr>
        <p:spPr>
          <a:xfrm>
            <a:off x="2593542" y="804428"/>
            <a:ext cx="82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7" name="平行四边形 86"/>
          <p:cNvSpPr/>
          <p:nvPr/>
        </p:nvSpPr>
        <p:spPr>
          <a:xfrm>
            <a:off x="2158571" y="332773"/>
            <a:ext cx="590551" cy="479165"/>
          </a:xfrm>
          <a:prstGeom prst="parallelogram">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smtClean="0">
                <a:solidFill>
                  <a:schemeClr val="tx1">
                    <a:lumMod val="75000"/>
                    <a:lumOff val="25000"/>
                  </a:schemeClr>
                </a:solidFill>
              </a:rPr>
              <a:t>3</a:t>
            </a:r>
            <a:endParaRPr lang="zh-CN" altLang="en-US" sz="3600" dirty="0">
              <a:solidFill>
                <a:schemeClr val="tx1">
                  <a:lumMod val="75000"/>
                  <a:lumOff val="25000"/>
                </a:schemeClr>
              </a:solidFill>
            </a:endParaRPr>
          </a:p>
        </p:txBody>
      </p:sp>
      <p:sp>
        <p:nvSpPr>
          <p:cNvPr id="88" name="矩形 87"/>
          <p:cNvSpPr/>
          <p:nvPr/>
        </p:nvSpPr>
        <p:spPr>
          <a:xfrm>
            <a:off x="3206115" y="351790"/>
            <a:ext cx="7632065" cy="460375"/>
          </a:xfrm>
          <a:prstGeom prst="rect">
            <a:avLst/>
          </a:prstGeom>
        </p:spPr>
        <p:txBody>
          <a:bodyPr wrap="square">
            <a:spAutoFit/>
          </a:bodyPr>
          <a:lstStyle/>
          <a:p>
            <a:pPr algn="just"/>
            <a:r>
              <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Domestication or Foreignization</a:t>
            </a: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a:t>
            </a:r>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21507" name="Rectangle 3" descr="Rectangle: Click to edit Master text styles&#10;Second level&#10;Third level&#10;Fourth level&#10;Fifth level"/>
          <p:cNvSpPr>
            <a:spLocks noGrp="1"/>
          </p:cNvSpPr>
          <p:nvPr/>
        </p:nvSpPr>
        <p:spPr>
          <a:xfrm>
            <a:off x="834390" y="2024380"/>
            <a:ext cx="10732135" cy="2437765"/>
          </a:xfrm>
          <a:prstGeom prst="rect">
            <a:avLst/>
          </a:prstGeom>
          <a:noFill/>
          <a:ln w="9525">
            <a:noFill/>
          </a:ln>
        </p:spPr>
        <p:txBody>
          <a:bodyPr vert="horz" wrap="square" lIns="91440" tIns="45720" rIns="91440" bIns="45720" anchor="t"/>
          <a:lstStyle>
            <a:lvl1pPr marL="342900" indent="-342900" algn="l" rtl="0" eaLnBrk="0" fontAlgn="base" hangingPunct="0">
              <a:spcBef>
                <a:spcPct val="20000"/>
              </a:spcBef>
              <a:spcAft>
                <a:spcPct val="0"/>
              </a:spcAft>
              <a:buClr>
                <a:schemeClr val="hlink"/>
              </a:buClr>
              <a:buSzPct val="110000"/>
              <a:buFont typeface="Wingdings" panose="05000000000000000000" pitchFamily="2" charset="2"/>
              <a:buBlip>
                <a:blip r:embed="rId1"/>
              </a:buBlip>
              <a:defRPr kumimoji="1" sz="3200">
                <a:solidFill>
                  <a:schemeClr val="tx1"/>
                </a:solidFill>
                <a:latin typeface="Batang" pitchFamily="18" charset="-127"/>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kumimoji="1" sz="2800">
                <a:solidFill>
                  <a:schemeClr val="tx1"/>
                </a:solidFill>
                <a:latin typeface="Batang" pitchFamily="18" charset="-127"/>
                <a:ea typeface="+mn-ea"/>
              </a:defRPr>
            </a:lvl2pPr>
            <a:lvl3pPr marL="1143000" indent="-228600" algn="l" rtl="0" eaLnBrk="0" fontAlgn="base" hangingPunct="0">
              <a:spcBef>
                <a:spcPct val="20000"/>
              </a:spcBef>
              <a:spcAft>
                <a:spcPct val="0"/>
              </a:spcAft>
              <a:buClr>
                <a:schemeClr val="hlink"/>
              </a:buClr>
              <a:buSzPct val="95000"/>
              <a:buFont typeface="Wingdings" panose="05000000000000000000" pitchFamily="2" charset="2"/>
              <a:buChar char="w"/>
              <a:defRPr kumimoji="1" sz="2400">
                <a:solidFill>
                  <a:schemeClr val="tx1"/>
                </a:solidFill>
                <a:latin typeface="Batang" pitchFamily="18" charset="-127"/>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kumimoji="1" sz="2000">
                <a:solidFill>
                  <a:schemeClr val="tx1"/>
                </a:solidFill>
                <a:latin typeface="Batang" pitchFamily="18" charset="-127"/>
                <a:ea typeface="+mn-ea"/>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Batang" pitchFamily="18" charset="-127"/>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9pPr>
          </a:lstStyle>
          <a:p>
            <a:pPr eaLnBrk="1" hangingPunct="1">
              <a:lnSpc>
                <a:spcPct val="120000"/>
              </a:lnSpc>
              <a:buNone/>
            </a:pPr>
            <a:r>
              <a:rPr lang="en-US" altLang="zh-CN" sz="3600"/>
              <a:t>High buildings and large mansions are springing up like mushrooms</a:t>
            </a:r>
            <a:r>
              <a:rPr lang="en-US" altLang="zh-CN">
                <a:latin typeface="微软雅黑" panose="020B0503020204020204" pitchFamily="34" charset="-122"/>
                <a:ea typeface="微软雅黑" panose="020B0503020204020204" pitchFamily="34" charset="-122"/>
              </a:rPr>
              <a:t> </a:t>
            </a:r>
            <a:r>
              <a:rPr lang="en-US" altLang="zh-CN" sz="3600"/>
              <a:t>in Beijing.</a:t>
            </a:r>
            <a:endParaRPr lang="en-US" altLang="zh-CN" sz="3600"/>
          </a:p>
          <a:p>
            <a:pPr eaLnBrk="1" hangingPunct="1">
              <a:lnSpc>
                <a:spcPct val="150000"/>
              </a:lnSpc>
              <a:buNone/>
            </a:pPr>
            <a:r>
              <a:rPr lang="zh-CN" altLang="en-US" sz="28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译文：在北京，高楼大厦犹如雨后春笋般地涌现。</a:t>
            </a:r>
            <a:endParaRPr lang="zh-CN" altLang="en-US" sz="28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eaLnBrk="1" hangingPunct="1">
              <a:lnSpc>
                <a:spcPct val="150000"/>
              </a:lnSpc>
              <a:buNone/>
            </a:pP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a:p>
            <a:pPr marL="0" eaLnBrk="1" hangingPunct="1">
              <a:lnSpc>
                <a:spcPct val="130000"/>
              </a:lnSpc>
              <a:spcBef>
                <a:spcPts val="0"/>
              </a:spcBef>
              <a:buNone/>
            </a:pPr>
            <a:endParaRPr lang="zh-CN" altLang="en-US" sz="2400" dirty="0"/>
          </a:p>
          <a:p>
            <a:pPr marL="0" algn="just" eaLnBrk="1" hangingPunct="1">
              <a:lnSpc>
                <a:spcPct val="150000"/>
              </a:lnSpc>
              <a:spcBef>
                <a:spcPts val="0"/>
              </a:spcBef>
              <a:buNone/>
            </a:pP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36000">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14:bounceEnd="36000">
                                          <p:cBhvr additive="base">
                                            <p:cTn id="7" dur="500" fill="hold"/>
                                            <p:tgtEl>
                                              <p:spTgt spid="88"/>
                                            </p:tgtEl>
                                            <p:attrNameLst>
                                              <p:attrName>ppt_x</p:attrName>
                                            </p:attrNameLst>
                                          </p:cBhvr>
                                          <p:tavLst>
                                            <p:tav tm="0">
                                              <p:val>
                                                <p:strVal val="1+#ppt_w/2"/>
                                              </p:val>
                                            </p:tav>
                                            <p:tav tm="100000">
                                              <p:val>
                                                <p:strVal val="#ppt_x"/>
                                              </p:val>
                                            </p:tav>
                                          </p:tavLst>
                                        </p:anim>
                                        <p:anim calcmode="lin" valueType="num" p14:bounceEnd="36000">
                                          <p:cBhvr additive="base">
                                            <p:cTn id="8" dur="500" fill="hold"/>
                                            <p:tgtEl>
                                              <p:spTgt spid="8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507">
                                                <p:txEl>
                                                  <p:pRg st="0" end="0"/>
                                                </p:txEl>
                                              </p:spTgt>
                                            </p:tgtEl>
                                            <p:attrNameLst>
                                              <p:attrName>style.visibility</p:attrName>
                                            </p:attrNameLst>
                                          </p:cBhvr>
                                          <p:to>
                                            <p:strVal val="visible"/>
                                          </p:to>
                                        </p:set>
                                        <p:anim calcmode="lin" valueType="num">
                                          <p:cBhvr additive="base">
                                            <p:cTn id="13" dur="5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nodeType="clickEffect">
                                      <p:stCondLst>
                                        <p:cond delay="0"/>
                                      </p:stCondLst>
                                      <p:childTnLst>
                                        <p:set>
                                          <p:cBhvr>
                                            <p:cTn id="18" dur="1" fill="hold">
                                              <p:stCondLst>
                                                <p:cond delay="0"/>
                                              </p:stCondLst>
                                            </p:cTn>
                                            <p:tgtEl>
                                              <p:spTgt spid="21507">
                                                <p:txEl>
                                                  <p:pRg st="1" end="1"/>
                                                </p:txEl>
                                              </p:spTgt>
                                            </p:tgtEl>
                                            <p:attrNameLst>
                                              <p:attrName>style.visibility</p:attrName>
                                            </p:attrNameLst>
                                          </p:cBhvr>
                                          <p:to>
                                            <p:strVal val="visible"/>
                                          </p:to>
                                        </p:set>
                                        <p:animEffect transition="in" filter="wedge">
                                          <p:cBhvr>
                                            <p:cTn id="19" dur="2000"/>
                                            <p:tgtEl>
                                              <p:spTgt spid="215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21507" grpId="0" uiExpand="1" build="p"/>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additive="base">
                                            <p:cTn id="7" dur="500" fill="hold"/>
                                            <p:tgtEl>
                                              <p:spTgt spid="88"/>
                                            </p:tgtEl>
                                            <p:attrNameLst>
                                              <p:attrName>ppt_x</p:attrName>
                                            </p:attrNameLst>
                                          </p:cBhvr>
                                          <p:tavLst>
                                            <p:tav tm="0">
                                              <p:val>
                                                <p:strVal val="1+#ppt_w/2"/>
                                              </p:val>
                                            </p:tav>
                                            <p:tav tm="100000">
                                              <p:val>
                                                <p:strVal val="#ppt_x"/>
                                              </p:val>
                                            </p:tav>
                                          </p:tavLst>
                                        </p:anim>
                                        <p:anim calcmode="lin" valueType="num">
                                          <p:cBhvr additive="base">
                                            <p:cTn id="8" dur="500" fill="hold"/>
                                            <p:tgtEl>
                                              <p:spTgt spid="8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507">
                                                <p:txEl>
                                                  <p:pRg st="0" end="0"/>
                                                </p:txEl>
                                              </p:spTgt>
                                            </p:tgtEl>
                                            <p:attrNameLst>
                                              <p:attrName>style.visibility</p:attrName>
                                            </p:attrNameLst>
                                          </p:cBhvr>
                                          <p:to>
                                            <p:strVal val="visible"/>
                                          </p:to>
                                        </p:set>
                                        <p:anim calcmode="lin" valueType="num">
                                          <p:cBhvr additive="base">
                                            <p:cTn id="13" dur="5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nodeType="clickEffect">
                                      <p:stCondLst>
                                        <p:cond delay="0"/>
                                      </p:stCondLst>
                                      <p:childTnLst>
                                        <p:set>
                                          <p:cBhvr>
                                            <p:cTn id="18" dur="1" fill="hold">
                                              <p:stCondLst>
                                                <p:cond delay="0"/>
                                              </p:stCondLst>
                                            </p:cTn>
                                            <p:tgtEl>
                                              <p:spTgt spid="21507">
                                                <p:txEl>
                                                  <p:pRg st="1" end="1"/>
                                                </p:txEl>
                                              </p:spTgt>
                                            </p:tgtEl>
                                            <p:attrNameLst>
                                              <p:attrName>style.visibility</p:attrName>
                                            </p:attrNameLst>
                                          </p:cBhvr>
                                          <p:to>
                                            <p:strVal val="visible"/>
                                          </p:to>
                                        </p:set>
                                        <p:animEffect transition="in" filter="wedge">
                                          <p:cBhvr>
                                            <p:cTn id="19" dur="2000"/>
                                            <p:tgtEl>
                                              <p:spTgt spid="215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21507" grpId="0" uiExpand="1" build="p"/>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5046703" y="845724"/>
            <a:ext cx="2245488" cy="22454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3886921" y="1013365"/>
            <a:ext cx="2689956" cy="26899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4258148" y="2729569"/>
            <a:ext cx="1947513" cy="194751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7002996" y="1441623"/>
            <a:ext cx="2606873" cy="260687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6576876" y="473053"/>
            <a:ext cx="1644608" cy="16446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372517" y="2863156"/>
            <a:ext cx="1130239" cy="113023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7866883" y="4503323"/>
            <a:ext cx="817868" cy="8178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7723471" y="4325230"/>
            <a:ext cx="245420" cy="2454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153761" y="4912257"/>
            <a:ext cx="245420" cy="2454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9487154" y="4570167"/>
            <a:ext cx="245420" cy="2454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8765768" y="6074691"/>
            <a:ext cx="490840" cy="4908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9011193" y="1314991"/>
            <a:ext cx="1656813" cy="1656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3050406" y="2352147"/>
            <a:ext cx="817868" cy="8178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2375587" y="3104117"/>
            <a:ext cx="446864" cy="4468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2136206" y="2457951"/>
            <a:ext cx="245420" cy="2454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1569022" y="2863153"/>
            <a:ext cx="245420" cy="2454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3958568" y="3534632"/>
            <a:ext cx="490840" cy="4908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7347622" y="1076999"/>
            <a:ext cx="245420" cy="2454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9614029" y="3517142"/>
            <a:ext cx="245420" cy="2454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8754995" y="307562"/>
            <a:ext cx="245420" cy="2454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8509575" y="1687036"/>
            <a:ext cx="490840" cy="4908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4763797" y="2096797"/>
            <a:ext cx="2664415" cy="26644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600" b="1" dirty="0">
                <a:latin typeface="微软雅黑" panose="020B0503020204020204" pitchFamily="34" charset="-122"/>
                <a:ea typeface="微软雅黑" panose="020B0503020204020204" pitchFamily="34" charset="-122"/>
              </a:rPr>
              <a:t>3</a:t>
            </a:r>
            <a:endParaRPr lang="zh-CN" altLang="en-US" sz="16600" b="1" dirty="0">
              <a:latin typeface="微软雅黑" panose="020B0503020204020204" pitchFamily="34" charset="-122"/>
              <a:ea typeface="微软雅黑" panose="020B0503020204020204" pitchFamily="34" charset="-122"/>
            </a:endParaRPr>
          </a:p>
        </p:txBody>
      </p:sp>
      <p:sp>
        <p:nvSpPr>
          <p:cNvPr id="24" name="矩形 23"/>
          <p:cNvSpPr/>
          <p:nvPr/>
        </p:nvSpPr>
        <p:spPr>
          <a:xfrm>
            <a:off x="2381250" y="4912360"/>
            <a:ext cx="7679690" cy="1076325"/>
          </a:xfrm>
          <a:prstGeom prst="rect">
            <a:avLst/>
          </a:prstGeom>
        </p:spPr>
        <p:txBody>
          <a:bodyPr wrap="square">
            <a:spAutoFit/>
          </a:bodyPr>
          <a:lstStyle/>
          <a:p>
            <a:pPr algn="ctr"/>
            <a:r>
              <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Translation practice in domestication and foreignization </a:t>
            </a:r>
            <a:endPar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36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36000">
                                          <p:cBhvr additive="base">
                                            <p:cTn id="7" dur="500" fill="hold"/>
                                            <p:tgtEl>
                                              <p:spTgt spid="24"/>
                                            </p:tgtEl>
                                            <p:attrNameLst>
                                              <p:attrName>ppt_x</p:attrName>
                                            </p:attrNameLst>
                                          </p:cBhvr>
                                          <p:tavLst>
                                            <p:tav tm="0">
                                              <p:val>
                                                <p:strVal val="1+#ppt_w/2"/>
                                              </p:val>
                                            </p:tav>
                                            <p:tav tm="100000">
                                              <p:val>
                                                <p:strVal val="#ppt_x"/>
                                              </p:val>
                                            </p:tav>
                                          </p:tavLst>
                                        </p:anim>
                                        <p:anim calcmode="lin" valueType="num" p14:bounceEnd="36000">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 name="组合 156"/>
          <p:cNvGrpSpPr/>
          <p:nvPr/>
        </p:nvGrpSpPr>
        <p:grpSpPr>
          <a:xfrm>
            <a:off x="-397123" y="-538250"/>
            <a:ext cx="2555690" cy="2296167"/>
            <a:chOff x="-1344978" y="-685187"/>
            <a:chExt cx="6781080" cy="6092478"/>
          </a:xfrm>
        </p:grpSpPr>
        <p:sp>
          <p:nvSpPr>
            <p:cNvPr id="158" name="椭圆 157"/>
            <p:cNvSpPr/>
            <p:nvPr/>
          </p:nvSpPr>
          <p:spPr>
            <a:xfrm>
              <a:off x="-185195" y="-312516"/>
              <a:ext cx="2245488" cy="22454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椭圆 158"/>
            <p:cNvSpPr/>
            <p:nvPr/>
          </p:nvSpPr>
          <p:spPr>
            <a:xfrm>
              <a:off x="-1344978" y="-144876"/>
              <a:ext cx="2689956" cy="26899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椭圆 159"/>
            <p:cNvSpPr/>
            <p:nvPr/>
          </p:nvSpPr>
          <p:spPr>
            <a:xfrm>
              <a:off x="494840" y="1571529"/>
              <a:ext cx="1318720" cy="13187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椭圆 160"/>
            <p:cNvSpPr/>
            <p:nvPr/>
          </p:nvSpPr>
          <p:spPr>
            <a:xfrm>
              <a:off x="-844556" y="2481611"/>
              <a:ext cx="1947513" cy="194751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椭圆 161"/>
            <p:cNvSpPr/>
            <p:nvPr/>
          </p:nvSpPr>
          <p:spPr>
            <a:xfrm>
              <a:off x="1771092" y="283376"/>
              <a:ext cx="2606873" cy="260687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椭圆 162"/>
            <p:cNvSpPr/>
            <p:nvPr/>
          </p:nvSpPr>
          <p:spPr>
            <a:xfrm>
              <a:off x="1344978" y="-685187"/>
              <a:ext cx="1644608" cy="16446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4" name="椭圆 163"/>
            <p:cNvSpPr/>
            <p:nvPr/>
          </p:nvSpPr>
          <p:spPr>
            <a:xfrm>
              <a:off x="-574093" y="4228496"/>
              <a:ext cx="1130238" cy="11302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椭圆 164"/>
            <p:cNvSpPr/>
            <p:nvPr/>
          </p:nvSpPr>
          <p:spPr>
            <a:xfrm>
              <a:off x="2625707" y="3733966"/>
              <a:ext cx="817868" cy="8178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椭圆 165"/>
            <p:cNvSpPr/>
            <p:nvPr/>
          </p:nvSpPr>
          <p:spPr>
            <a:xfrm>
              <a:off x="2371916" y="4306414"/>
              <a:ext cx="245420" cy="2454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椭圆 166"/>
            <p:cNvSpPr/>
            <p:nvPr/>
          </p:nvSpPr>
          <p:spPr>
            <a:xfrm>
              <a:off x="1921862" y="3754016"/>
              <a:ext cx="245420" cy="2454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椭圆 167"/>
            <p:cNvSpPr/>
            <p:nvPr/>
          </p:nvSpPr>
          <p:spPr>
            <a:xfrm>
              <a:off x="3779290" y="3536976"/>
              <a:ext cx="245420" cy="2454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椭圆 168"/>
            <p:cNvSpPr/>
            <p:nvPr/>
          </p:nvSpPr>
          <p:spPr>
            <a:xfrm>
              <a:off x="3533870" y="4916451"/>
              <a:ext cx="490840" cy="4908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椭圆 169"/>
            <p:cNvSpPr/>
            <p:nvPr/>
          </p:nvSpPr>
          <p:spPr>
            <a:xfrm>
              <a:off x="3779289" y="156746"/>
              <a:ext cx="1656813" cy="1656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71" name="直接连接符 170"/>
          <p:cNvCxnSpPr/>
          <p:nvPr/>
        </p:nvCxnSpPr>
        <p:spPr>
          <a:xfrm>
            <a:off x="2593542" y="804428"/>
            <a:ext cx="82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2" name="平行四边形 171"/>
          <p:cNvSpPr/>
          <p:nvPr/>
        </p:nvSpPr>
        <p:spPr>
          <a:xfrm>
            <a:off x="2158571" y="332773"/>
            <a:ext cx="590551" cy="479165"/>
          </a:xfrm>
          <a:prstGeom prst="parallelogram">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lumMod val="75000"/>
                    <a:lumOff val="25000"/>
                  </a:schemeClr>
                </a:solidFill>
              </a:rPr>
              <a:t>1</a:t>
            </a:r>
            <a:endParaRPr lang="zh-CN" altLang="en-US" sz="3600" dirty="0">
              <a:solidFill>
                <a:schemeClr val="tx1">
                  <a:lumMod val="75000"/>
                  <a:lumOff val="25000"/>
                </a:schemeClr>
              </a:solidFill>
            </a:endParaRPr>
          </a:p>
        </p:txBody>
      </p:sp>
      <p:sp>
        <p:nvSpPr>
          <p:cNvPr id="173" name="矩形 172"/>
          <p:cNvSpPr/>
          <p:nvPr/>
        </p:nvSpPr>
        <p:spPr>
          <a:xfrm>
            <a:off x="2867025" y="332740"/>
            <a:ext cx="9057640" cy="460375"/>
          </a:xfrm>
          <a:prstGeom prst="rect">
            <a:avLst/>
          </a:prstGeom>
        </p:spPr>
        <p:txBody>
          <a:bodyPr wrap="square">
            <a:spAutoFit/>
          </a:bodyPr>
          <a:lstStyle/>
          <a:p>
            <a:r>
              <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Translation practice in domestication and foreignization </a:t>
            </a:r>
            <a:endPar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 name="云形 2"/>
          <p:cNvSpPr/>
          <p:nvPr/>
        </p:nvSpPr>
        <p:spPr>
          <a:xfrm>
            <a:off x="3296285" y="1145540"/>
            <a:ext cx="5092700" cy="203327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云形 3"/>
          <p:cNvSpPr/>
          <p:nvPr/>
        </p:nvSpPr>
        <p:spPr>
          <a:xfrm>
            <a:off x="3359150" y="3755390"/>
            <a:ext cx="5092700" cy="203327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3853180" y="1802130"/>
            <a:ext cx="3790950" cy="583565"/>
          </a:xfrm>
          <a:prstGeom prst="rect">
            <a:avLst/>
          </a:prstGeom>
          <a:noFill/>
        </p:spPr>
        <p:txBody>
          <a:bodyPr wrap="none" rtlCol="0" anchor="t">
            <a:spAutoFit/>
          </a:bodyPr>
          <a:p>
            <a:r>
              <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Tourism brochure</a:t>
            </a:r>
            <a:endPar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6" name="文本框 5"/>
          <p:cNvSpPr txBox="1"/>
          <p:nvPr/>
        </p:nvSpPr>
        <p:spPr>
          <a:xfrm>
            <a:off x="3970655" y="4411345"/>
            <a:ext cx="3509010" cy="583565"/>
          </a:xfrm>
          <a:prstGeom prst="rect">
            <a:avLst/>
          </a:prstGeom>
          <a:noFill/>
        </p:spPr>
        <p:txBody>
          <a:bodyPr wrap="square" rtlCol="0" anchor="t">
            <a:spAutoFit/>
          </a:bodyPr>
          <a:p>
            <a:r>
              <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Chinese cuisine</a:t>
            </a:r>
            <a:endPar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36000">
                                      <p:stCondLst>
                                        <p:cond delay="0"/>
                                      </p:stCondLst>
                                      <p:childTnLst>
                                        <p:set>
                                          <p:cBhvr>
                                            <p:cTn id="6" dur="1" fill="hold">
                                              <p:stCondLst>
                                                <p:cond delay="0"/>
                                              </p:stCondLst>
                                            </p:cTn>
                                            <p:tgtEl>
                                              <p:spTgt spid="173"/>
                                            </p:tgtEl>
                                            <p:attrNameLst>
                                              <p:attrName>style.visibility</p:attrName>
                                            </p:attrNameLst>
                                          </p:cBhvr>
                                          <p:to>
                                            <p:strVal val="visible"/>
                                          </p:to>
                                        </p:set>
                                        <p:anim calcmode="lin" valueType="num" p14:bounceEnd="36000">
                                          <p:cBhvr additive="base">
                                            <p:cTn id="7" dur="500" fill="hold"/>
                                            <p:tgtEl>
                                              <p:spTgt spid="173"/>
                                            </p:tgtEl>
                                            <p:attrNameLst>
                                              <p:attrName>ppt_x</p:attrName>
                                            </p:attrNameLst>
                                          </p:cBhvr>
                                          <p:tavLst>
                                            <p:tav tm="0">
                                              <p:val>
                                                <p:strVal val="1+#ppt_w/2"/>
                                              </p:val>
                                            </p:tav>
                                            <p:tav tm="100000">
                                              <p:val>
                                                <p:strVal val="#ppt_x"/>
                                              </p:val>
                                            </p:tav>
                                          </p:tavLst>
                                        </p:anim>
                                        <p:anim calcmode="lin" valueType="num" p14:bounceEnd="36000">
                                          <p:cBhvr additive="base">
                                            <p:cTn id="8" dur="500" fill="hold"/>
                                            <p:tgtEl>
                                              <p:spTgt spid="1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73"/>
                                            </p:tgtEl>
                                            <p:attrNameLst>
                                              <p:attrName>style.visibility</p:attrName>
                                            </p:attrNameLst>
                                          </p:cBhvr>
                                          <p:to>
                                            <p:strVal val="visible"/>
                                          </p:to>
                                        </p:set>
                                        <p:anim calcmode="lin" valueType="num">
                                          <p:cBhvr additive="base">
                                            <p:cTn id="7" dur="500" fill="hold"/>
                                            <p:tgtEl>
                                              <p:spTgt spid="173"/>
                                            </p:tgtEl>
                                            <p:attrNameLst>
                                              <p:attrName>ppt_x</p:attrName>
                                            </p:attrNameLst>
                                          </p:cBhvr>
                                          <p:tavLst>
                                            <p:tav tm="0">
                                              <p:val>
                                                <p:strVal val="1+#ppt_w/2"/>
                                              </p:val>
                                            </p:tav>
                                            <p:tav tm="100000">
                                              <p:val>
                                                <p:strVal val="#ppt_x"/>
                                              </p:val>
                                            </p:tav>
                                          </p:tavLst>
                                        </p:anim>
                                        <p:anim calcmode="lin" valueType="num">
                                          <p:cBhvr additive="base">
                                            <p:cTn id="8" dur="500" fill="hold"/>
                                            <p:tgtEl>
                                              <p:spTgt spid="1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 name="组合 156"/>
          <p:cNvGrpSpPr/>
          <p:nvPr/>
        </p:nvGrpSpPr>
        <p:grpSpPr>
          <a:xfrm>
            <a:off x="-397123" y="-538250"/>
            <a:ext cx="2555690" cy="2296167"/>
            <a:chOff x="-1344978" y="-685187"/>
            <a:chExt cx="6781080" cy="6092478"/>
          </a:xfrm>
        </p:grpSpPr>
        <p:sp>
          <p:nvSpPr>
            <p:cNvPr id="158" name="椭圆 157"/>
            <p:cNvSpPr/>
            <p:nvPr/>
          </p:nvSpPr>
          <p:spPr>
            <a:xfrm>
              <a:off x="-185195" y="-312516"/>
              <a:ext cx="2245488" cy="22454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椭圆 158"/>
            <p:cNvSpPr/>
            <p:nvPr/>
          </p:nvSpPr>
          <p:spPr>
            <a:xfrm>
              <a:off x="-1344978" y="-144876"/>
              <a:ext cx="2689956" cy="26899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椭圆 159"/>
            <p:cNvSpPr/>
            <p:nvPr/>
          </p:nvSpPr>
          <p:spPr>
            <a:xfrm>
              <a:off x="494840" y="1571529"/>
              <a:ext cx="1318720" cy="13187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椭圆 160"/>
            <p:cNvSpPr/>
            <p:nvPr/>
          </p:nvSpPr>
          <p:spPr>
            <a:xfrm>
              <a:off x="-844556" y="2481611"/>
              <a:ext cx="1947513" cy="194751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椭圆 161"/>
            <p:cNvSpPr/>
            <p:nvPr/>
          </p:nvSpPr>
          <p:spPr>
            <a:xfrm>
              <a:off x="1771092" y="283376"/>
              <a:ext cx="2606873" cy="260687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椭圆 162"/>
            <p:cNvSpPr/>
            <p:nvPr/>
          </p:nvSpPr>
          <p:spPr>
            <a:xfrm>
              <a:off x="1344978" y="-685187"/>
              <a:ext cx="1644608" cy="16446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4" name="椭圆 163"/>
            <p:cNvSpPr/>
            <p:nvPr/>
          </p:nvSpPr>
          <p:spPr>
            <a:xfrm>
              <a:off x="-574093" y="4228496"/>
              <a:ext cx="1130238" cy="11302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椭圆 164"/>
            <p:cNvSpPr/>
            <p:nvPr/>
          </p:nvSpPr>
          <p:spPr>
            <a:xfrm>
              <a:off x="2625707" y="3733966"/>
              <a:ext cx="817868" cy="8178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椭圆 165"/>
            <p:cNvSpPr/>
            <p:nvPr/>
          </p:nvSpPr>
          <p:spPr>
            <a:xfrm>
              <a:off x="2371916" y="4306414"/>
              <a:ext cx="245420" cy="2454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椭圆 166"/>
            <p:cNvSpPr/>
            <p:nvPr/>
          </p:nvSpPr>
          <p:spPr>
            <a:xfrm>
              <a:off x="1921862" y="3754016"/>
              <a:ext cx="245420" cy="2454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椭圆 167"/>
            <p:cNvSpPr/>
            <p:nvPr/>
          </p:nvSpPr>
          <p:spPr>
            <a:xfrm>
              <a:off x="3779290" y="3536976"/>
              <a:ext cx="245420" cy="2454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椭圆 168"/>
            <p:cNvSpPr/>
            <p:nvPr/>
          </p:nvSpPr>
          <p:spPr>
            <a:xfrm>
              <a:off x="3533870" y="4916451"/>
              <a:ext cx="490840" cy="4908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椭圆 169"/>
            <p:cNvSpPr/>
            <p:nvPr/>
          </p:nvSpPr>
          <p:spPr>
            <a:xfrm>
              <a:off x="3779289" y="156746"/>
              <a:ext cx="1656813" cy="1656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71" name="直接连接符 170"/>
          <p:cNvCxnSpPr/>
          <p:nvPr/>
        </p:nvCxnSpPr>
        <p:spPr>
          <a:xfrm>
            <a:off x="2593542" y="804428"/>
            <a:ext cx="82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2" name="平行四边形 171"/>
          <p:cNvSpPr/>
          <p:nvPr/>
        </p:nvSpPr>
        <p:spPr>
          <a:xfrm>
            <a:off x="2158571" y="332773"/>
            <a:ext cx="590551" cy="479165"/>
          </a:xfrm>
          <a:prstGeom prst="parallelogram">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lumMod val="75000"/>
                    <a:lumOff val="25000"/>
                  </a:schemeClr>
                </a:solidFill>
              </a:rPr>
              <a:t>1</a:t>
            </a:r>
            <a:endParaRPr lang="zh-CN" altLang="en-US" sz="3600" dirty="0">
              <a:solidFill>
                <a:schemeClr val="tx1">
                  <a:lumMod val="75000"/>
                  <a:lumOff val="25000"/>
                </a:schemeClr>
              </a:solidFill>
            </a:endParaRPr>
          </a:p>
        </p:txBody>
      </p:sp>
      <p:sp>
        <p:nvSpPr>
          <p:cNvPr id="173" name="矩形 172"/>
          <p:cNvSpPr/>
          <p:nvPr/>
        </p:nvSpPr>
        <p:spPr>
          <a:xfrm>
            <a:off x="2949575" y="342265"/>
            <a:ext cx="8600440" cy="460375"/>
          </a:xfrm>
          <a:prstGeom prst="rect">
            <a:avLst/>
          </a:prstGeom>
        </p:spPr>
        <p:txBody>
          <a:bodyPr wrap="square">
            <a:spAutoFit/>
          </a:bodyPr>
          <a:lstStyle/>
          <a:p>
            <a:r>
              <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Foreignization and Domestication in tourism brochure</a:t>
            </a:r>
            <a:endPar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3" name="图片 2"/>
          <p:cNvPicPr>
            <a:picLocks noChangeAspect="1"/>
          </p:cNvPicPr>
          <p:nvPr/>
        </p:nvPicPr>
        <p:blipFill>
          <a:blip r:embed="rId1"/>
          <a:stretch>
            <a:fillRect/>
          </a:stretch>
        </p:blipFill>
        <p:spPr>
          <a:xfrm>
            <a:off x="9989820" y="931545"/>
            <a:ext cx="2117090" cy="2444750"/>
          </a:xfrm>
          <a:prstGeom prst="rect">
            <a:avLst/>
          </a:prstGeom>
        </p:spPr>
      </p:pic>
      <p:sp>
        <p:nvSpPr>
          <p:cNvPr id="2" name="文本框 1"/>
          <p:cNvSpPr txBox="1"/>
          <p:nvPr/>
        </p:nvSpPr>
        <p:spPr>
          <a:xfrm>
            <a:off x="617220" y="931545"/>
            <a:ext cx="11270615" cy="5326380"/>
          </a:xfrm>
          <a:prstGeom prst="rect">
            <a:avLst/>
          </a:prstGeom>
          <a:noFill/>
        </p:spPr>
        <p:txBody>
          <a:bodyPr wrap="square" rtlCol="0">
            <a:spAutoFit/>
          </a:bodyPr>
          <a:p>
            <a:pPr>
              <a:lnSpc>
                <a:spcPct val="120000"/>
              </a:lnSpc>
            </a:pPr>
            <a:r>
              <a:rPr lang="zh-CN" altLang="en-US" sz="28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1 、</a:t>
            </a:r>
            <a:r>
              <a:rPr lang="en-US" altLang="zh-CN" sz="28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I</a:t>
            </a:r>
            <a:r>
              <a:rPr lang="zh-CN" altLang="en-US" sz="28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ncrease</a:t>
            </a:r>
            <a:endParaRPr lang="zh-CN" altLang="en-US" sz="28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例如</a:t>
            </a:r>
            <a:r>
              <a:rPr lang="en-US" altLang="zh-CN">
                <a:latin typeface="微软雅黑" panose="020B0503020204020204" pitchFamily="34" charset="-122"/>
                <a:ea typeface="微软雅黑" panose="020B0503020204020204" pitchFamily="34" charset="-122"/>
                <a:cs typeface="微软雅黑" panose="020B0503020204020204" pitchFamily="34" charset="-122"/>
              </a:rPr>
              <a:t>:</a:t>
            </a:r>
            <a:r>
              <a:rPr lang="zh-CN" altLang="en-US">
                <a:latin typeface="微软雅黑" panose="020B0503020204020204" pitchFamily="34" charset="-122"/>
                <a:ea typeface="微软雅黑" panose="020B0503020204020204" pitchFamily="34" charset="-122"/>
                <a:cs typeface="微软雅黑" panose="020B0503020204020204" pitchFamily="34" charset="-122"/>
              </a:rPr>
              <a:t>路左有一巨石, 石上原有苏东坡手书“云外流春”四个大字</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To its left is another rock formerly engraved with four big Chinese characters </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Yun Wai liu Chun (Beyond clouds and flows spring) written by Su Dongpo (1037—1101) </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 the most versatile poet of the Northern Song Dynasty (960—1127)</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pPr>
            <a:r>
              <a:rPr lang="zh-CN" altLang="en-US" sz="28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2、</a:t>
            </a:r>
            <a:r>
              <a:rPr lang="en-US" altLang="zh-CN" sz="28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D</a:t>
            </a:r>
            <a:r>
              <a:rPr lang="zh-CN" altLang="en-US" sz="28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ecrease</a:t>
            </a:r>
            <a:endParaRPr lang="zh-CN" altLang="en-US" sz="28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例如: “云冈石窟——位于大同西北武周山 (又名云冈) 。创建于公元453 年 (北魏文成帝兴安二年) 。以后献文、孝文诸帝都在这里续建, 历百余年而成。这里有大小洞窟五十多个, 各窟佛像共约五万一千余尊。大者高十七米, 小者短到数寸。雕饰奇伟, 冠于一世。在中国历史、宗教上, 以及东方艺术上, 都具有巨大价值。”</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Located in Datong , Shanxi Province , the Yungang Grottos are a complex of over 50 Buddhist grottos enshrining over 51 , 000 Buddhist statues as large as 17 meters tall or as short as a few inches. Built for over a hundred years, they are of great historic and artistic value.</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36000">
                                      <p:stCondLst>
                                        <p:cond delay="0"/>
                                      </p:stCondLst>
                                      <p:childTnLst>
                                        <p:set>
                                          <p:cBhvr>
                                            <p:cTn id="6" dur="1" fill="hold">
                                              <p:stCondLst>
                                                <p:cond delay="0"/>
                                              </p:stCondLst>
                                            </p:cTn>
                                            <p:tgtEl>
                                              <p:spTgt spid="173"/>
                                            </p:tgtEl>
                                            <p:attrNameLst>
                                              <p:attrName>style.visibility</p:attrName>
                                            </p:attrNameLst>
                                          </p:cBhvr>
                                          <p:to>
                                            <p:strVal val="visible"/>
                                          </p:to>
                                        </p:set>
                                        <p:anim calcmode="lin" valueType="num" p14:bounceEnd="36000">
                                          <p:cBhvr additive="base">
                                            <p:cTn id="7" dur="500" fill="hold"/>
                                            <p:tgtEl>
                                              <p:spTgt spid="173"/>
                                            </p:tgtEl>
                                            <p:attrNameLst>
                                              <p:attrName>ppt_x</p:attrName>
                                            </p:attrNameLst>
                                          </p:cBhvr>
                                          <p:tavLst>
                                            <p:tav tm="0">
                                              <p:val>
                                                <p:strVal val="1+#ppt_w/2"/>
                                              </p:val>
                                            </p:tav>
                                            <p:tav tm="100000">
                                              <p:val>
                                                <p:strVal val="#ppt_x"/>
                                              </p:val>
                                            </p:tav>
                                          </p:tavLst>
                                        </p:anim>
                                        <p:anim calcmode="lin" valueType="num" p14:bounceEnd="36000">
                                          <p:cBhvr additive="base">
                                            <p:cTn id="8" dur="500" fill="hold"/>
                                            <p:tgtEl>
                                              <p:spTgt spid="17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73"/>
                                            </p:tgtEl>
                                            <p:attrNameLst>
                                              <p:attrName>style.visibility</p:attrName>
                                            </p:attrNameLst>
                                          </p:cBhvr>
                                          <p:to>
                                            <p:strVal val="visible"/>
                                          </p:to>
                                        </p:set>
                                        <p:anim calcmode="lin" valueType="num">
                                          <p:cBhvr additive="base">
                                            <p:cTn id="7" dur="500" fill="hold"/>
                                            <p:tgtEl>
                                              <p:spTgt spid="173"/>
                                            </p:tgtEl>
                                            <p:attrNameLst>
                                              <p:attrName>ppt_x</p:attrName>
                                            </p:attrNameLst>
                                          </p:cBhvr>
                                          <p:tavLst>
                                            <p:tav tm="0">
                                              <p:val>
                                                <p:strVal val="1+#ppt_w/2"/>
                                              </p:val>
                                            </p:tav>
                                            <p:tav tm="100000">
                                              <p:val>
                                                <p:strVal val="#ppt_x"/>
                                              </p:val>
                                            </p:tav>
                                          </p:tavLst>
                                        </p:anim>
                                        <p:anim calcmode="lin" valueType="num">
                                          <p:cBhvr additive="base">
                                            <p:cTn id="8" dur="500" fill="hold"/>
                                            <p:tgtEl>
                                              <p:spTgt spid="17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 name="组合 156"/>
          <p:cNvGrpSpPr/>
          <p:nvPr/>
        </p:nvGrpSpPr>
        <p:grpSpPr>
          <a:xfrm>
            <a:off x="-397123" y="-538250"/>
            <a:ext cx="2555690" cy="2296167"/>
            <a:chOff x="-1344978" y="-685187"/>
            <a:chExt cx="6781080" cy="6092478"/>
          </a:xfrm>
        </p:grpSpPr>
        <p:sp>
          <p:nvSpPr>
            <p:cNvPr id="158" name="椭圆 157"/>
            <p:cNvSpPr/>
            <p:nvPr/>
          </p:nvSpPr>
          <p:spPr>
            <a:xfrm>
              <a:off x="-185195" y="-312516"/>
              <a:ext cx="2245488" cy="22454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椭圆 158"/>
            <p:cNvSpPr/>
            <p:nvPr/>
          </p:nvSpPr>
          <p:spPr>
            <a:xfrm>
              <a:off x="-1344978" y="-144876"/>
              <a:ext cx="2689956" cy="26899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椭圆 159"/>
            <p:cNvSpPr/>
            <p:nvPr/>
          </p:nvSpPr>
          <p:spPr>
            <a:xfrm>
              <a:off x="494840" y="1571529"/>
              <a:ext cx="1318720" cy="13187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椭圆 160"/>
            <p:cNvSpPr/>
            <p:nvPr/>
          </p:nvSpPr>
          <p:spPr>
            <a:xfrm>
              <a:off x="-844556" y="2481611"/>
              <a:ext cx="1947513" cy="194751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椭圆 161"/>
            <p:cNvSpPr/>
            <p:nvPr/>
          </p:nvSpPr>
          <p:spPr>
            <a:xfrm>
              <a:off x="1771092" y="283376"/>
              <a:ext cx="2606873" cy="260687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椭圆 162"/>
            <p:cNvSpPr/>
            <p:nvPr/>
          </p:nvSpPr>
          <p:spPr>
            <a:xfrm>
              <a:off x="1344978" y="-685187"/>
              <a:ext cx="1644608" cy="16446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4" name="椭圆 163"/>
            <p:cNvSpPr/>
            <p:nvPr/>
          </p:nvSpPr>
          <p:spPr>
            <a:xfrm>
              <a:off x="-574093" y="4228496"/>
              <a:ext cx="1130238" cy="11302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椭圆 164"/>
            <p:cNvSpPr/>
            <p:nvPr/>
          </p:nvSpPr>
          <p:spPr>
            <a:xfrm>
              <a:off x="2625707" y="3733966"/>
              <a:ext cx="817868" cy="8178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椭圆 165"/>
            <p:cNvSpPr/>
            <p:nvPr/>
          </p:nvSpPr>
          <p:spPr>
            <a:xfrm>
              <a:off x="2371916" y="4306414"/>
              <a:ext cx="245420" cy="2454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椭圆 166"/>
            <p:cNvSpPr/>
            <p:nvPr/>
          </p:nvSpPr>
          <p:spPr>
            <a:xfrm>
              <a:off x="1921862" y="3754016"/>
              <a:ext cx="245420" cy="2454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椭圆 167"/>
            <p:cNvSpPr/>
            <p:nvPr/>
          </p:nvSpPr>
          <p:spPr>
            <a:xfrm>
              <a:off x="3779290" y="3536976"/>
              <a:ext cx="245420" cy="2454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椭圆 168"/>
            <p:cNvSpPr/>
            <p:nvPr/>
          </p:nvSpPr>
          <p:spPr>
            <a:xfrm>
              <a:off x="3533870" y="4916451"/>
              <a:ext cx="490840" cy="4908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椭圆 169"/>
            <p:cNvSpPr/>
            <p:nvPr/>
          </p:nvSpPr>
          <p:spPr>
            <a:xfrm>
              <a:off x="3779289" y="156746"/>
              <a:ext cx="1656813" cy="1656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71" name="直接连接符 170"/>
          <p:cNvCxnSpPr/>
          <p:nvPr/>
        </p:nvCxnSpPr>
        <p:spPr>
          <a:xfrm>
            <a:off x="2593542" y="804428"/>
            <a:ext cx="82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2" name="平行四边形 171"/>
          <p:cNvSpPr/>
          <p:nvPr/>
        </p:nvSpPr>
        <p:spPr>
          <a:xfrm>
            <a:off x="2158571" y="332773"/>
            <a:ext cx="590551" cy="479165"/>
          </a:xfrm>
          <a:prstGeom prst="parallelogram">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lumMod val="75000"/>
                    <a:lumOff val="25000"/>
                  </a:schemeClr>
                </a:solidFill>
              </a:rPr>
              <a:t>2</a:t>
            </a:r>
            <a:endParaRPr lang="zh-CN" altLang="en-US" sz="3600" dirty="0">
              <a:solidFill>
                <a:schemeClr val="tx1">
                  <a:lumMod val="75000"/>
                  <a:lumOff val="25000"/>
                </a:schemeClr>
              </a:solidFill>
            </a:endParaRPr>
          </a:p>
        </p:txBody>
      </p:sp>
      <p:sp>
        <p:nvSpPr>
          <p:cNvPr id="173" name="矩形 172"/>
          <p:cNvSpPr/>
          <p:nvPr/>
        </p:nvSpPr>
        <p:spPr>
          <a:xfrm>
            <a:off x="2949575" y="342265"/>
            <a:ext cx="8600440" cy="460375"/>
          </a:xfrm>
          <a:prstGeom prst="rect">
            <a:avLst/>
          </a:prstGeom>
        </p:spPr>
        <p:txBody>
          <a:bodyPr wrap="square">
            <a:spAutoFit/>
          </a:bodyPr>
          <a:lstStyle/>
          <a:p>
            <a:r>
              <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Foreignization and Domestication in Chinese cuisine</a:t>
            </a:r>
            <a:endPar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6" name="图片 5"/>
          <p:cNvPicPr>
            <a:picLocks noChangeAspect="1"/>
          </p:cNvPicPr>
          <p:nvPr/>
        </p:nvPicPr>
        <p:blipFill>
          <a:blip r:embed="rId1"/>
          <a:stretch>
            <a:fillRect/>
          </a:stretch>
        </p:blipFill>
        <p:spPr>
          <a:xfrm>
            <a:off x="1177925" y="1694815"/>
            <a:ext cx="5328285" cy="3468370"/>
          </a:xfrm>
          <a:prstGeom prst="rect">
            <a:avLst/>
          </a:prstGeom>
        </p:spPr>
      </p:pic>
      <p:pic>
        <p:nvPicPr>
          <p:cNvPr id="7" name="图片 6"/>
          <p:cNvPicPr>
            <a:picLocks noChangeAspect="1"/>
          </p:cNvPicPr>
          <p:nvPr/>
        </p:nvPicPr>
        <p:blipFill>
          <a:blip r:embed="rId2"/>
          <a:stretch>
            <a:fillRect/>
          </a:stretch>
        </p:blipFill>
        <p:spPr>
          <a:xfrm>
            <a:off x="8075930" y="2142490"/>
            <a:ext cx="2731770" cy="3020695"/>
          </a:xfrm>
          <a:prstGeom prst="rect">
            <a:avLst/>
          </a:prstGeom>
        </p:spPr>
      </p:pic>
      <p:sp>
        <p:nvSpPr>
          <p:cNvPr id="9" name="右箭头 8"/>
          <p:cNvSpPr/>
          <p:nvPr/>
        </p:nvSpPr>
        <p:spPr>
          <a:xfrm>
            <a:off x="6777990" y="4212590"/>
            <a:ext cx="1035050" cy="494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2848610" y="5696585"/>
            <a:ext cx="2363470" cy="460375"/>
          </a:xfrm>
          <a:prstGeom prst="rect">
            <a:avLst/>
          </a:prstGeom>
          <a:noFill/>
        </p:spPr>
        <p:txBody>
          <a:bodyPr wrap="square" rtlCol="0">
            <a:spAutoFit/>
          </a:bodyPr>
          <a:p>
            <a:r>
              <a:rPr lang="en-US" altLang="zh-CN" sz="2400" b="1">
                <a:l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baked chiken</a:t>
            </a:r>
            <a:endParaRPr lang="en-US" altLang="zh-CN" sz="2400" b="1">
              <a:l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11" name="文本框 10"/>
          <p:cNvSpPr txBox="1"/>
          <p:nvPr/>
        </p:nvSpPr>
        <p:spPr>
          <a:xfrm>
            <a:off x="8362315" y="5727065"/>
            <a:ext cx="2675255" cy="460375"/>
          </a:xfrm>
          <a:prstGeom prst="rect">
            <a:avLst/>
          </a:prstGeom>
          <a:noFill/>
        </p:spPr>
        <p:txBody>
          <a:bodyPr wrap="square" rtlCol="0">
            <a:spAutoFit/>
          </a:bodyPr>
          <a:p>
            <a:r>
              <a:rPr lang="en-US" altLang="zh-CN" sz="2400" b="1">
                <a:l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begger's chiken</a:t>
            </a:r>
            <a:endParaRPr lang="en-US" altLang="zh-CN" sz="2400" b="1">
              <a:l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graphicFrame>
        <p:nvGraphicFramePr>
          <p:cNvPr id="12" name="对象 11">
            <a:hlinkClick r:id="" action="ppaction://ole?verb="/>
          </p:cNvPr>
          <p:cNvGraphicFramePr>
            <a:graphicFrameLocks noChangeAspect="1"/>
          </p:cNvGraphicFramePr>
          <p:nvPr/>
        </p:nvGraphicFramePr>
        <p:xfrm>
          <a:off x="5126355" y="3321050"/>
          <a:ext cx="914400" cy="215900"/>
        </p:xfrm>
        <a:graphic>
          <a:graphicData uri="http://schemas.openxmlformats.org/presentationml/2006/ole">
            <mc:AlternateContent xmlns:mc="http://schemas.openxmlformats.org/markup-compatibility/2006">
              <mc:Choice xmlns:v="urn:schemas-microsoft-com:vml" Requires="v">
                <p:oleObj spid="_x0000_s1025" name="" r:id="rId3" imgW="914400" imgH="215900" progId="Equation.KSEE3">
                  <p:embed/>
                </p:oleObj>
              </mc:Choice>
              <mc:Fallback>
                <p:oleObj name="" r:id="rId3" imgW="914400" imgH="215900" progId="Equation.KSEE3">
                  <p:embed/>
                  <p:pic>
                    <p:nvPicPr>
                      <p:cNvPr id="0" name="图片 1024"/>
                      <p:cNvPicPr/>
                      <p:nvPr/>
                    </p:nvPicPr>
                    <p:blipFill>
                      <a:blip r:embed="rId4"/>
                      <a:stretch>
                        <a:fillRect/>
                      </a:stretch>
                    </p:blipFill>
                    <p:spPr>
                      <a:xfrm>
                        <a:off x="5126355" y="3321050"/>
                        <a:ext cx="914400" cy="215900"/>
                      </a:xfrm>
                      <a:prstGeom prst="rect">
                        <a:avLst/>
                      </a:prstGeom>
                    </p:spPr>
                  </p:pic>
                </p:oleObj>
              </mc:Fallback>
            </mc:AlternateContent>
          </a:graphicData>
        </a:graphic>
      </p:graphicFrame>
      <p:sp>
        <p:nvSpPr>
          <p:cNvPr id="13" name="矩形 12"/>
          <p:cNvSpPr/>
          <p:nvPr/>
        </p:nvSpPr>
        <p:spPr>
          <a:xfrm>
            <a:off x="6874193" y="2965450"/>
            <a:ext cx="606425" cy="1198880"/>
          </a:xfrm>
          <a:prstGeom prst="rect">
            <a:avLst/>
          </a:prstGeom>
          <a:noFill/>
          <a:ln>
            <a:noFill/>
          </a:ln>
        </p:spPr>
        <p:txBody>
          <a:bodyPr wrap="none" rtlCol="0" anchor="t">
            <a:spAutoFit/>
          </a:bodyPr>
          <a:p>
            <a:pPr algn="ctr"/>
            <a:r>
              <a:rPr lang="en-US" altLang="zh-CN" sz="7200" b="1">
                <a:ln/>
                <a:solidFill>
                  <a:schemeClr val="accent1"/>
                </a:solidFill>
                <a:effectLst>
                  <a:outerShdw blurRad="38100" dist="25400" dir="5400000" algn="ctr" rotWithShape="0">
                    <a:srgbClr val="6E747A">
                      <a:alpha val="43000"/>
                    </a:srgbClr>
                  </a:outerShdw>
                </a:effectLst>
              </a:rPr>
              <a:t>?</a:t>
            </a:r>
            <a:endParaRPr lang="en-US" altLang="zh-CN" sz="7200" b="1">
              <a:ln/>
              <a:solidFill>
                <a:schemeClr val="accent1"/>
              </a:solidFill>
              <a:effectLst>
                <a:outerShdw blurRad="38100" dist="25400" dir="5400000" algn="ctr" rotWithShape="0">
                  <a:srgbClr val="6E747A">
                    <a:alpha val="43000"/>
                  </a:srgbClr>
                </a:outerShdw>
              </a:effectLst>
            </a:endParaRPr>
          </a:p>
        </p:txBody>
      </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36000">
                                      <p:stCondLst>
                                        <p:cond delay="0"/>
                                      </p:stCondLst>
                                      <p:childTnLst>
                                        <p:set>
                                          <p:cBhvr>
                                            <p:cTn id="6" dur="1" fill="hold">
                                              <p:stCondLst>
                                                <p:cond delay="0"/>
                                              </p:stCondLst>
                                            </p:cTn>
                                            <p:tgtEl>
                                              <p:spTgt spid="173"/>
                                            </p:tgtEl>
                                            <p:attrNameLst>
                                              <p:attrName>style.visibility</p:attrName>
                                            </p:attrNameLst>
                                          </p:cBhvr>
                                          <p:to>
                                            <p:strVal val="visible"/>
                                          </p:to>
                                        </p:set>
                                        <p:anim calcmode="lin" valueType="num" p14:bounceEnd="36000">
                                          <p:cBhvr additive="base">
                                            <p:cTn id="7" dur="500" fill="hold"/>
                                            <p:tgtEl>
                                              <p:spTgt spid="173"/>
                                            </p:tgtEl>
                                            <p:attrNameLst>
                                              <p:attrName>ppt_x</p:attrName>
                                            </p:attrNameLst>
                                          </p:cBhvr>
                                          <p:tavLst>
                                            <p:tav tm="0">
                                              <p:val>
                                                <p:strVal val="1+#ppt_w/2"/>
                                              </p:val>
                                            </p:tav>
                                            <p:tav tm="100000">
                                              <p:val>
                                                <p:strVal val="#ppt_x"/>
                                              </p:val>
                                            </p:tav>
                                          </p:tavLst>
                                        </p:anim>
                                        <p:anim calcmode="lin" valueType="num" p14:bounceEnd="36000">
                                          <p:cBhvr additive="base">
                                            <p:cTn id="8" dur="500" fill="hold"/>
                                            <p:tgtEl>
                                              <p:spTgt spid="1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73"/>
                                            </p:tgtEl>
                                            <p:attrNameLst>
                                              <p:attrName>style.visibility</p:attrName>
                                            </p:attrNameLst>
                                          </p:cBhvr>
                                          <p:to>
                                            <p:strVal val="visible"/>
                                          </p:to>
                                        </p:set>
                                        <p:anim calcmode="lin" valueType="num">
                                          <p:cBhvr additive="base">
                                            <p:cTn id="7" dur="500" fill="hold"/>
                                            <p:tgtEl>
                                              <p:spTgt spid="173"/>
                                            </p:tgtEl>
                                            <p:attrNameLst>
                                              <p:attrName>ppt_x</p:attrName>
                                            </p:attrNameLst>
                                          </p:cBhvr>
                                          <p:tavLst>
                                            <p:tav tm="0">
                                              <p:val>
                                                <p:strVal val="1+#ppt_w/2"/>
                                              </p:val>
                                            </p:tav>
                                            <p:tav tm="100000">
                                              <p:val>
                                                <p:strVal val="#ppt_x"/>
                                              </p:val>
                                            </p:tav>
                                          </p:tavLst>
                                        </p:anim>
                                        <p:anim calcmode="lin" valueType="num">
                                          <p:cBhvr additive="base">
                                            <p:cTn id="8" dur="500" fill="hold"/>
                                            <p:tgtEl>
                                              <p:spTgt spid="1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 name="组合 156"/>
          <p:cNvGrpSpPr/>
          <p:nvPr/>
        </p:nvGrpSpPr>
        <p:grpSpPr>
          <a:xfrm>
            <a:off x="-397123" y="-538250"/>
            <a:ext cx="2555690" cy="2296167"/>
            <a:chOff x="-1344978" y="-685187"/>
            <a:chExt cx="6781080" cy="6092478"/>
          </a:xfrm>
        </p:grpSpPr>
        <p:sp>
          <p:nvSpPr>
            <p:cNvPr id="158" name="椭圆 157"/>
            <p:cNvSpPr/>
            <p:nvPr/>
          </p:nvSpPr>
          <p:spPr>
            <a:xfrm>
              <a:off x="-185195" y="-312516"/>
              <a:ext cx="2245488" cy="22454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椭圆 158"/>
            <p:cNvSpPr/>
            <p:nvPr/>
          </p:nvSpPr>
          <p:spPr>
            <a:xfrm>
              <a:off x="-1344978" y="-144876"/>
              <a:ext cx="2689956" cy="26899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椭圆 159"/>
            <p:cNvSpPr/>
            <p:nvPr/>
          </p:nvSpPr>
          <p:spPr>
            <a:xfrm>
              <a:off x="494840" y="1571529"/>
              <a:ext cx="1318720" cy="13187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椭圆 160"/>
            <p:cNvSpPr/>
            <p:nvPr/>
          </p:nvSpPr>
          <p:spPr>
            <a:xfrm>
              <a:off x="-844556" y="2481611"/>
              <a:ext cx="1947513" cy="194751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椭圆 161"/>
            <p:cNvSpPr/>
            <p:nvPr/>
          </p:nvSpPr>
          <p:spPr>
            <a:xfrm>
              <a:off x="1771092" y="283376"/>
              <a:ext cx="2606873" cy="260687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椭圆 162"/>
            <p:cNvSpPr/>
            <p:nvPr/>
          </p:nvSpPr>
          <p:spPr>
            <a:xfrm>
              <a:off x="1344978" y="-685187"/>
              <a:ext cx="1644608" cy="16446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4" name="椭圆 163"/>
            <p:cNvSpPr/>
            <p:nvPr/>
          </p:nvSpPr>
          <p:spPr>
            <a:xfrm>
              <a:off x="-574093" y="4228496"/>
              <a:ext cx="1130238" cy="11302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椭圆 164"/>
            <p:cNvSpPr/>
            <p:nvPr/>
          </p:nvSpPr>
          <p:spPr>
            <a:xfrm>
              <a:off x="2625707" y="3733966"/>
              <a:ext cx="817868" cy="8178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椭圆 165"/>
            <p:cNvSpPr/>
            <p:nvPr/>
          </p:nvSpPr>
          <p:spPr>
            <a:xfrm>
              <a:off x="2371916" y="4306414"/>
              <a:ext cx="245420" cy="2454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椭圆 166"/>
            <p:cNvSpPr/>
            <p:nvPr/>
          </p:nvSpPr>
          <p:spPr>
            <a:xfrm>
              <a:off x="1921862" y="3754016"/>
              <a:ext cx="245420" cy="2454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椭圆 167"/>
            <p:cNvSpPr/>
            <p:nvPr/>
          </p:nvSpPr>
          <p:spPr>
            <a:xfrm>
              <a:off x="3779290" y="3536976"/>
              <a:ext cx="245420" cy="2454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椭圆 168"/>
            <p:cNvSpPr/>
            <p:nvPr/>
          </p:nvSpPr>
          <p:spPr>
            <a:xfrm>
              <a:off x="3533870" y="4916451"/>
              <a:ext cx="490840" cy="4908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椭圆 169"/>
            <p:cNvSpPr/>
            <p:nvPr/>
          </p:nvSpPr>
          <p:spPr>
            <a:xfrm>
              <a:off x="3779289" y="156746"/>
              <a:ext cx="1656813" cy="1656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71" name="直接连接符 170"/>
          <p:cNvCxnSpPr/>
          <p:nvPr/>
        </p:nvCxnSpPr>
        <p:spPr>
          <a:xfrm>
            <a:off x="2593542" y="804428"/>
            <a:ext cx="82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2" name="平行四边形 171"/>
          <p:cNvSpPr/>
          <p:nvPr/>
        </p:nvSpPr>
        <p:spPr>
          <a:xfrm>
            <a:off x="2158571" y="332773"/>
            <a:ext cx="590551" cy="479165"/>
          </a:xfrm>
          <a:prstGeom prst="parallelogram">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lumMod val="75000"/>
                    <a:lumOff val="25000"/>
                  </a:schemeClr>
                </a:solidFill>
              </a:rPr>
              <a:t>2</a:t>
            </a:r>
            <a:endParaRPr lang="zh-CN" altLang="en-US" sz="3600" dirty="0">
              <a:solidFill>
                <a:schemeClr val="tx1">
                  <a:lumMod val="75000"/>
                  <a:lumOff val="25000"/>
                </a:schemeClr>
              </a:solidFill>
            </a:endParaRPr>
          </a:p>
        </p:txBody>
      </p:sp>
      <p:sp>
        <p:nvSpPr>
          <p:cNvPr id="173" name="矩形 172"/>
          <p:cNvSpPr/>
          <p:nvPr/>
        </p:nvSpPr>
        <p:spPr>
          <a:xfrm>
            <a:off x="2949575" y="342265"/>
            <a:ext cx="8600440" cy="460375"/>
          </a:xfrm>
          <a:prstGeom prst="rect">
            <a:avLst/>
          </a:prstGeom>
        </p:spPr>
        <p:txBody>
          <a:bodyPr wrap="square">
            <a:spAutoFit/>
          </a:bodyPr>
          <a:lstStyle/>
          <a:p>
            <a:r>
              <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Foreignization and Domestication in Chinese cuisine</a:t>
            </a:r>
            <a:endPar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3" name="图片 2"/>
          <p:cNvPicPr>
            <a:picLocks noChangeAspect="1"/>
          </p:cNvPicPr>
          <p:nvPr/>
        </p:nvPicPr>
        <p:blipFill>
          <a:blip r:embed="rId1"/>
          <a:srcRect t="31803"/>
          <a:stretch>
            <a:fillRect/>
          </a:stretch>
        </p:blipFill>
        <p:spPr>
          <a:xfrm>
            <a:off x="6440170" y="812165"/>
            <a:ext cx="2732405" cy="2070735"/>
          </a:xfrm>
          <a:prstGeom prst="rect">
            <a:avLst/>
          </a:prstGeom>
        </p:spPr>
      </p:pic>
      <p:pic>
        <p:nvPicPr>
          <p:cNvPr id="4" name="图片 3"/>
          <p:cNvPicPr>
            <a:picLocks noChangeAspect="1"/>
          </p:cNvPicPr>
          <p:nvPr/>
        </p:nvPicPr>
        <p:blipFill>
          <a:blip r:embed="rId2"/>
          <a:srcRect b="13560"/>
          <a:stretch>
            <a:fillRect/>
          </a:stretch>
        </p:blipFill>
        <p:spPr>
          <a:xfrm>
            <a:off x="9242425" y="802640"/>
            <a:ext cx="2879725" cy="2070735"/>
          </a:xfrm>
          <a:prstGeom prst="rect">
            <a:avLst/>
          </a:prstGeom>
        </p:spPr>
      </p:pic>
      <p:sp>
        <p:nvSpPr>
          <p:cNvPr id="2" name="文本框 1"/>
          <p:cNvSpPr txBox="1"/>
          <p:nvPr/>
        </p:nvSpPr>
        <p:spPr>
          <a:xfrm>
            <a:off x="433070" y="802640"/>
            <a:ext cx="8388985" cy="3051175"/>
          </a:xfrm>
          <a:prstGeom prst="rect">
            <a:avLst/>
          </a:prstGeom>
          <a:noFill/>
        </p:spPr>
        <p:txBody>
          <a:bodyPr wrap="square" rtlCol="0">
            <a:spAutoFit/>
          </a:bodyPr>
          <a:p>
            <a:pPr>
              <a:lnSpc>
                <a:spcPct val="130000"/>
              </a:lnSpc>
            </a:pPr>
            <a:r>
              <a:rPr lang="zh-CN" altLang="en-US" sz="20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1、写实命名 literal translation</a:t>
            </a:r>
            <a:endParaRPr lang="zh-CN" altLang="en-US" sz="20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en-US" altLang="zh-CN" sz="1600">
                <a:gradFill>
                  <a:gsLst>
                    <a:gs pos="0">
                      <a:srgbClr val="007BD3"/>
                    </a:gs>
                    <a:gs pos="100000">
                      <a:srgbClr val="034373"/>
                    </a:gs>
                  </a:gsLst>
                  <a:lin scaled="0"/>
                </a:gradFill>
                <a:latin typeface="微软雅黑" panose="020B0503020204020204" pitchFamily="34" charset="-122"/>
                <a:ea typeface="微软雅黑" panose="020B0503020204020204" pitchFamily="34" charset="-122"/>
                <a:cs typeface="微软雅黑" panose="020B0503020204020204" pitchFamily="34" charset="-122"/>
              </a:rPr>
              <a:t>a.</a:t>
            </a:r>
            <a:r>
              <a:rPr lang="zh-CN" altLang="en-US" sz="1600">
                <a:gradFill>
                  <a:gsLst>
                    <a:gs pos="0">
                      <a:srgbClr val="007BD3"/>
                    </a:gs>
                    <a:gs pos="100000">
                      <a:srgbClr val="034373"/>
                    </a:gs>
                  </a:gsLst>
                  <a:lin scaled="0"/>
                </a:gradFill>
                <a:latin typeface="微软雅黑" panose="020B0503020204020204" pitchFamily="34" charset="-122"/>
                <a:ea typeface="微软雅黑" panose="020B0503020204020204" pitchFamily="34" charset="-122"/>
                <a:cs typeface="微软雅黑" panose="020B0503020204020204" pitchFamily="34" charset="-122"/>
              </a:rPr>
              <a:t>主料+配料</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番茄牛腩</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Main ingredient + ingredient: tomato and beef brisket </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en-US" altLang="zh-CN" sz="1600">
                <a:gradFill>
                  <a:gsLst>
                    <a:gs pos="0">
                      <a:srgbClr val="007BD3"/>
                    </a:gs>
                    <a:gs pos="100000">
                      <a:srgbClr val="034373"/>
                    </a:gs>
                  </a:gsLst>
                  <a:lin scaled="0"/>
                </a:gradFill>
                <a:latin typeface="微软雅黑" panose="020B0503020204020204" pitchFamily="34" charset="-122"/>
                <a:ea typeface="微软雅黑" panose="020B0503020204020204" pitchFamily="34" charset="-122"/>
                <a:cs typeface="微软雅黑" panose="020B0503020204020204" pitchFamily="34" charset="-122"/>
              </a:rPr>
              <a:t>b.</a:t>
            </a:r>
            <a:r>
              <a:rPr lang="zh-CN" altLang="en-US" sz="1600">
                <a:gradFill>
                  <a:gsLst>
                    <a:gs pos="0">
                      <a:srgbClr val="007BD3"/>
                    </a:gs>
                    <a:gs pos="100000">
                      <a:srgbClr val="034373"/>
                    </a:gs>
                  </a:gsLst>
                  <a:lin scaled="0"/>
                </a:gradFill>
                <a:latin typeface="微软雅黑" panose="020B0503020204020204" pitchFamily="34" charset="-122"/>
                <a:ea typeface="微软雅黑" panose="020B0503020204020204" pitchFamily="34" charset="-122"/>
                <a:cs typeface="微软雅黑" panose="020B0503020204020204" pitchFamily="34" charset="-122"/>
              </a:rPr>
              <a:t>器皿+原料 </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 砂锅面</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Utensils + ingredients: casserole noodles</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en-US" altLang="zh-CN" sz="1600">
                <a:gradFill>
                  <a:gsLst>
                    <a:gs pos="0">
                      <a:srgbClr val="007BD3"/>
                    </a:gs>
                    <a:gs pos="100000">
                      <a:srgbClr val="034373"/>
                    </a:gs>
                  </a:gsLst>
                  <a:lin scaled="0"/>
                </a:gradFill>
                <a:latin typeface="微软雅黑" panose="020B0503020204020204" pitchFamily="34" charset="-122"/>
                <a:ea typeface="微软雅黑" panose="020B0503020204020204" pitchFamily="34" charset="-122"/>
                <a:cs typeface="微软雅黑" panose="020B0503020204020204" pitchFamily="34" charset="-122"/>
              </a:rPr>
              <a:t>c.</a:t>
            </a:r>
            <a:r>
              <a:rPr lang="zh-CN" altLang="en-US" sz="1600">
                <a:gradFill>
                  <a:gsLst>
                    <a:gs pos="0">
                      <a:srgbClr val="007BD3"/>
                    </a:gs>
                    <a:gs pos="100000">
                      <a:srgbClr val="034373"/>
                    </a:gs>
                  </a:gsLst>
                  <a:lin scaled="0"/>
                </a:gradFill>
                <a:latin typeface="微软雅黑" panose="020B0503020204020204" pitchFamily="34" charset="-122"/>
                <a:ea typeface="微软雅黑" panose="020B0503020204020204" pitchFamily="34" charset="-122"/>
                <a:cs typeface="微软雅黑" panose="020B0503020204020204" pitchFamily="34" charset="-122"/>
              </a:rPr>
              <a:t>地名/人名+原料</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：淮南牛肉汤, 东坡肉</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name+</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 ingredients:</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Huainan beef soup, Dongpo pork</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en-US" altLang="zh-CN" sz="1600">
                <a:gradFill>
                  <a:gsLst>
                    <a:gs pos="0">
                      <a:srgbClr val="007BD3"/>
                    </a:gs>
                    <a:gs pos="100000">
                      <a:srgbClr val="034373"/>
                    </a:gs>
                  </a:gsLst>
                  <a:lin scaled="0"/>
                </a:gradFill>
                <a:latin typeface="微软雅黑" panose="020B0503020204020204" pitchFamily="34" charset="-122"/>
                <a:ea typeface="微软雅黑" panose="020B0503020204020204" pitchFamily="34" charset="-122"/>
                <a:cs typeface="微软雅黑" panose="020B0503020204020204" pitchFamily="34" charset="-122"/>
              </a:rPr>
              <a:t>d.</a:t>
            </a:r>
            <a:r>
              <a:rPr lang="zh-CN" altLang="en-US" sz="1600">
                <a:gradFill>
                  <a:gsLst>
                    <a:gs pos="0">
                      <a:srgbClr val="007BD3"/>
                    </a:gs>
                    <a:gs pos="100000">
                      <a:srgbClr val="034373"/>
                    </a:gs>
                  </a:gsLst>
                  <a:lin scaled="0"/>
                </a:gradFill>
                <a:latin typeface="微软雅黑" panose="020B0503020204020204" pitchFamily="34" charset="-122"/>
                <a:ea typeface="微软雅黑" panose="020B0503020204020204" pitchFamily="34" charset="-122"/>
                <a:cs typeface="微软雅黑" panose="020B0503020204020204" pitchFamily="34" charset="-122"/>
              </a:rPr>
              <a:t>烹饪方法/食用方法+食材</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炒酸菜, 手抓饼</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Cooking method/eating method + ingredients: sauerkraut, shredded cake </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a:picLocks noChangeAspect="1"/>
          </p:cNvPicPr>
          <p:nvPr/>
        </p:nvPicPr>
        <p:blipFill>
          <a:blip r:embed="rId3"/>
          <a:stretch>
            <a:fillRect/>
          </a:stretch>
        </p:blipFill>
        <p:spPr>
          <a:xfrm>
            <a:off x="9397365" y="4843780"/>
            <a:ext cx="2724785" cy="1943735"/>
          </a:xfrm>
          <a:prstGeom prst="rect">
            <a:avLst/>
          </a:prstGeom>
        </p:spPr>
      </p:pic>
      <p:pic>
        <p:nvPicPr>
          <p:cNvPr id="6" name="图片 5"/>
          <p:cNvPicPr>
            <a:picLocks noChangeAspect="1"/>
          </p:cNvPicPr>
          <p:nvPr/>
        </p:nvPicPr>
        <p:blipFill>
          <a:blip r:embed="rId4"/>
          <a:stretch>
            <a:fillRect/>
          </a:stretch>
        </p:blipFill>
        <p:spPr>
          <a:xfrm>
            <a:off x="9652000" y="3065780"/>
            <a:ext cx="2470150" cy="1666240"/>
          </a:xfrm>
          <a:prstGeom prst="rect">
            <a:avLst/>
          </a:prstGeom>
        </p:spPr>
      </p:pic>
      <p:sp>
        <p:nvSpPr>
          <p:cNvPr id="7" name="文本框 6"/>
          <p:cNvSpPr txBox="1"/>
          <p:nvPr/>
        </p:nvSpPr>
        <p:spPr>
          <a:xfrm>
            <a:off x="433070" y="3592830"/>
            <a:ext cx="8306435" cy="3112770"/>
          </a:xfrm>
          <a:prstGeom prst="rect">
            <a:avLst/>
          </a:prstGeom>
          <a:noFill/>
        </p:spPr>
        <p:txBody>
          <a:bodyPr wrap="square" rtlCol="0">
            <a:spAutoFit/>
          </a:bodyPr>
          <a:p>
            <a:pPr>
              <a:lnSpc>
                <a:spcPct val="150000"/>
              </a:lnSpc>
            </a:pPr>
            <a:r>
              <a:rPr lang="zh-CN" altLang="en-US" sz="20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2、写意命名 free translation</a:t>
            </a:r>
            <a:endParaRPr lang="zh-CN" altLang="en-US" sz="20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en-US" altLang="zh-CN" sz="160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a.N</a:t>
            </a:r>
            <a:r>
              <a:rPr lang="zh-CN" altLang="en-US" sz="160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amed </a:t>
            </a:r>
            <a:r>
              <a:rPr lang="en-US" altLang="zh-CN" sz="160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a</a:t>
            </a:r>
            <a:r>
              <a:rPr lang="zh-CN" altLang="en-US" sz="160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ccording to the characteristics of the ingredients metaphorically </a:t>
            </a:r>
            <a:endParaRPr lang="zh-CN" altLang="en-US" sz="1600">
              <a:gradFill>
                <a:gsLst>
                  <a:gs pos="0">
                    <a:srgbClr val="007BD3"/>
                  </a:gs>
                  <a:gs pos="100000">
                    <a:srgbClr val="034373"/>
                  </a:gs>
                </a:gsLst>
                <a:lin scaled="0"/>
              </a:gra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蚂蚁上树 (肉末粉条)</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Ants on a tree (minced pork)</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30000"/>
              </a:lnSpc>
              <a:buClrTx/>
              <a:buSzTx/>
              <a:buFontTx/>
            </a:pPr>
            <a:r>
              <a:rPr lang="en-US" altLang="zh-CN" sz="160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b.Named after historical allusions</a:t>
            </a:r>
            <a:endParaRPr lang="en-US" altLang="zh-CN" sz="1600">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霸王别姬 (甲鱼炖鸡)</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Farewell my Concubine (turtle stewed chicken)</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30000"/>
              </a:lnSpc>
              <a:buClrTx/>
              <a:buSzTx/>
              <a:buFontTx/>
            </a:pPr>
            <a:r>
              <a:rPr lang="en-US" altLang="zh-CN" sz="160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c.Named according to the production process metaphor</a:t>
            </a:r>
            <a:endParaRPr lang="en-US" altLang="zh-CN" sz="1600">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驴打滚 (打糕)</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Donkey roll (beating cake)</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30000"/>
              </a:lnSpc>
              <a:buClrTx/>
              <a:buSzTx/>
              <a:buFontTx/>
            </a:pPr>
            <a:r>
              <a:rPr lang="en-US" altLang="zh-CN" sz="160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d.Named after the meaning of good</a:t>
            </a:r>
            <a:endParaRPr lang="en-US" altLang="zh-CN" sz="1600">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佛跳墙 (福寿全)</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Buddha jumps over the wall (Fu Shou Quan)</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a:picLocks noChangeAspect="1"/>
          </p:cNvPicPr>
          <p:nvPr/>
        </p:nvPicPr>
        <p:blipFill>
          <a:blip r:embed="rId5"/>
          <a:stretch>
            <a:fillRect/>
          </a:stretch>
        </p:blipFill>
        <p:spPr>
          <a:xfrm>
            <a:off x="7157085" y="4925060"/>
            <a:ext cx="2671445" cy="1780540"/>
          </a:xfrm>
          <a:prstGeom prst="rect">
            <a:avLst/>
          </a:prstGeom>
        </p:spPr>
      </p:pic>
      <p:pic>
        <p:nvPicPr>
          <p:cNvPr id="9" name="图片 8"/>
          <p:cNvPicPr>
            <a:picLocks noChangeAspect="1"/>
          </p:cNvPicPr>
          <p:nvPr/>
        </p:nvPicPr>
        <p:blipFill>
          <a:blip r:embed="rId6"/>
          <a:stretch>
            <a:fillRect/>
          </a:stretch>
        </p:blipFill>
        <p:spPr>
          <a:xfrm>
            <a:off x="7867650" y="3214370"/>
            <a:ext cx="2155190" cy="1369060"/>
          </a:xfrm>
          <a:prstGeom prst="rect">
            <a:avLst/>
          </a:prstGeom>
        </p:spPr>
      </p:pic>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36000">
                                      <p:stCondLst>
                                        <p:cond delay="0"/>
                                      </p:stCondLst>
                                      <p:childTnLst>
                                        <p:set>
                                          <p:cBhvr>
                                            <p:cTn id="6" dur="1" fill="hold">
                                              <p:stCondLst>
                                                <p:cond delay="0"/>
                                              </p:stCondLst>
                                            </p:cTn>
                                            <p:tgtEl>
                                              <p:spTgt spid="173"/>
                                            </p:tgtEl>
                                            <p:attrNameLst>
                                              <p:attrName>style.visibility</p:attrName>
                                            </p:attrNameLst>
                                          </p:cBhvr>
                                          <p:to>
                                            <p:strVal val="visible"/>
                                          </p:to>
                                        </p:set>
                                        <p:anim calcmode="lin" valueType="num" p14:bounceEnd="36000">
                                          <p:cBhvr additive="base">
                                            <p:cTn id="7" dur="500" fill="hold"/>
                                            <p:tgtEl>
                                              <p:spTgt spid="173"/>
                                            </p:tgtEl>
                                            <p:attrNameLst>
                                              <p:attrName>ppt_x</p:attrName>
                                            </p:attrNameLst>
                                          </p:cBhvr>
                                          <p:tavLst>
                                            <p:tav tm="0">
                                              <p:val>
                                                <p:strVal val="1+#ppt_w/2"/>
                                              </p:val>
                                            </p:tav>
                                            <p:tav tm="100000">
                                              <p:val>
                                                <p:strVal val="#ppt_x"/>
                                              </p:val>
                                            </p:tav>
                                          </p:tavLst>
                                        </p:anim>
                                        <p:anim calcmode="lin" valueType="num" p14:bounceEnd="36000">
                                          <p:cBhvr additive="base">
                                            <p:cTn id="8" dur="500" fill="hold"/>
                                            <p:tgtEl>
                                              <p:spTgt spid="17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additive="base">
                                            <p:cTn id="2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 calcmode="lin" valueType="num">
                                          <p:cBhvr additive="base">
                                            <p:cTn id="2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 calcmode="lin" valueType="num">
                                          <p:cBhvr additive="base">
                                            <p:cTn id="3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anim calcmode="lin" valueType="num">
                                          <p:cBhvr additive="base">
                                            <p:cTn id="4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anim calcmode="lin" valueType="num">
                                          <p:cBhvr additive="base">
                                            <p:cTn id="4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7">
                                                <p:txEl>
                                                  <p:pRg st="0" end="0"/>
                                                </p:txEl>
                                              </p:spTgt>
                                            </p:tgtEl>
                                            <p:attrNameLst>
                                              <p:attrName>style.visibility</p:attrName>
                                            </p:attrNameLst>
                                          </p:cBhvr>
                                          <p:to>
                                            <p:strVal val="visible"/>
                                          </p:to>
                                        </p:set>
                                        <p:anim calcmode="lin" valueType="num">
                                          <p:cBhvr additive="base">
                                            <p:cTn id="5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0" end="0"/>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
                                                <p:txEl>
                                                  <p:pRg st="1" end="1"/>
                                                </p:txEl>
                                              </p:spTgt>
                                            </p:tgtEl>
                                            <p:attrNameLst>
                                              <p:attrName>style.visibility</p:attrName>
                                            </p:attrNameLst>
                                          </p:cBhvr>
                                          <p:to>
                                            <p:strVal val="visible"/>
                                          </p:to>
                                        </p:set>
                                        <p:anim calcmode="lin" valueType="num">
                                          <p:cBhvr additive="base">
                                            <p:cTn id="5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1" end="1"/>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7">
                                                <p:txEl>
                                                  <p:pRg st="2" end="2"/>
                                                </p:txEl>
                                              </p:spTgt>
                                            </p:tgtEl>
                                            <p:attrNameLst>
                                              <p:attrName>style.visibility</p:attrName>
                                            </p:attrNameLst>
                                          </p:cBhvr>
                                          <p:to>
                                            <p:strVal val="visible"/>
                                          </p:to>
                                        </p:set>
                                        <p:anim calcmode="lin" valueType="num">
                                          <p:cBhvr additive="base">
                                            <p:cTn id="5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
                                                <p:txEl>
                                                  <p:pRg st="2" end="2"/>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7">
                                                <p:txEl>
                                                  <p:pRg st="3" end="3"/>
                                                </p:txEl>
                                              </p:spTgt>
                                            </p:tgtEl>
                                            <p:attrNameLst>
                                              <p:attrName>style.visibility</p:attrName>
                                            </p:attrNameLst>
                                          </p:cBhvr>
                                          <p:to>
                                            <p:strVal val="visible"/>
                                          </p:to>
                                        </p:set>
                                        <p:anim calcmode="lin" valueType="num">
                                          <p:cBhvr additive="base">
                                            <p:cTn id="6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
                                                <p:txEl>
                                                  <p:pRg st="3" end="3"/>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7">
                                                <p:txEl>
                                                  <p:pRg st="4" end="4"/>
                                                </p:txEl>
                                              </p:spTgt>
                                            </p:tgtEl>
                                            <p:attrNameLst>
                                              <p:attrName>style.visibility</p:attrName>
                                            </p:attrNameLst>
                                          </p:cBhvr>
                                          <p:to>
                                            <p:strVal val="visible"/>
                                          </p:to>
                                        </p:set>
                                        <p:anim calcmode="lin" valueType="num">
                                          <p:cBhvr additive="base">
                                            <p:cTn id="6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7">
                                                <p:txEl>
                                                  <p:pRg st="4" end="4"/>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7">
                                                <p:txEl>
                                                  <p:pRg st="5" end="5"/>
                                                </p:txEl>
                                              </p:spTgt>
                                            </p:tgtEl>
                                            <p:attrNameLst>
                                              <p:attrName>style.visibility</p:attrName>
                                            </p:attrNameLst>
                                          </p:cBhvr>
                                          <p:to>
                                            <p:strVal val="visible"/>
                                          </p:to>
                                        </p:set>
                                        <p:anim calcmode="lin" valueType="num">
                                          <p:cBhvr additive="base">
                                            <p:cTn id="7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7">
                                                <p:txEl>
                                                  <p:pRg st="5" end="5"/>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7">
                                                <p:txEl>
                                                  <p:pRg st="6" end="6"/>
                                                </p:txEl>
                                              </p:spTgt>
                                            </p:tgtEl>
                                            <p:attrNameLst>
                                              <p:attrName>style.visibility</p:attrName>
                                            </p:attrNameLst>
                                          </p:cBhvr>
                                          <p:to>
                                            <p:strVal val="visible"/>
                                          </p:to>
                                        </p:set>
                                        <p:anim calcmode="lin" valueType="num">
                                          <p:cBhvr additive="base">
                                            <p:cTn id="7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7">
                                                <p:txEl>
                                                  <p:pRg st="6" end="6"/>
                                                </p:txEl>
                                              </p:spTgt>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7">
                                                <p:txEl>
                                                  <p:pRg st="7" end="7"/>
                                                </p:txEl>
                                              </p:spTgt>
                                            </p:tgtEl>
                                            <p:attrNameLst>
                                              <p:attrName>style.visibility</p:attrName>
                                            </p:attrNameLst>
                                          </p:cBhvr>
                                          <p:to>
                                            <p:strVal val="visible"/>
                                          </p:to>
                                        </p:set>
                                        <p:anim calcmode="lin" valueType="num">
                                          <p:cBhvr additive="base">
                                            <p:cTn id="79"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7">
                                                <p:txEl>
                                                  <p:pRg st="7" end="7"/>
                                                </p:txEl>
                                              </p:spTgt>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7">
                                                <p:txEl>
                                                  <p:pRg st="8" end="8"/>
                                                </p:txEl>
                                              </p:spTgt>
                                            </p:tgtEl>
                                            <p:attrNameLst>
                                              <p:attrName>style.visibility</p:attrName>
                                            </p:attrNameLst>
                                          </p:cBhvr>
                                          <p:to>
                                            <p:strVal val="visible"/>
                                          </p:to>
                                        </p:set>
                                        <p:anim calcmode="lin" valueType="num">
                                          <p:cBhvr additive="base">
                                            <p:cTn id="83"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73"/>
                                            </p:tgtEl>
                                            <p:attrNameLst>
                                              <p:attrName>style.visibility</p:attrName>
                                            </p:attrNameLst>
                                          </p:cBhvr>
                                          <p:to>
                                            <p:strVal val="visible"/>
                                          </p:to>
                                        </p:set>
                                        <p:anim calcmode="lin" valueType="num">
                                          <p:cBhvr additive="base">
                                            <p:cTn id="7" dur="500" fill="hold"/>
                                            <p:tgtEl>
                                              <p:spTgt spid="173"/>
                                            </p:tgtEl>
                                            <p:attrNameLst>
                                              <p:attrName>ppt_x</p:attrName>
                                            </p:attrNameLst>
                                          </p:cBhvr>
                                          <p:tavLst>
                                            <p:tav tm="0">
                                              <p:val>
                                                <p:strVal val="1+#ppt_w/2"/>
                                              </p:val>
                                            </p:tav>
                                            <p:tav tm="100000">
                                              <p:val>
                                                <p:strVal val="#ppt_x"/>
                                              </p:val>
                                            </p:tav>
                                          </p:tavLst>
                                        </p:anim>
                                        <p:anim calcmode="lin" valueType="num">
                                          <p:cBhvr additive="base">
                                            <p:cTn id="8" dur="500" fill="hold"/>
                                            <p:tgtEl>
                                              <p:spTgt spid="17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additive="base">
                                            <p:cTn id="2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 calcmode="lin" valueType="num">
                                          <p:cBhvr additive="base">
                                            <p:cTn id="2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 calcmode="lin" valueType="num">
                                          <p:cBhvr additive="base">
                                            <p:cTn id="3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anim calcmode="lin" valueType="num">
                                          <p:cBhvr additive="base">
                                            <p:cTn id="4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anim calcmode="lin" valueType="num">
                                          <p:cBhvr additive="base">
                                            <p:cTn id="4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7">
                                                <p:txEl>
                                                  <p:pRg st="0" end="0"/>
                                                </p:txEl>
                                              </p:spTgt>
                                            </p:tgtEl>
                                            <p:attrNameLst>
                                              <p:attrName>style.visibility</p:attrName>
                                            </p:attrNameLst>
                                          </p:cBhvr>
                                          <p:to>
                                            <p:strVal val="visible"/>
                                          </p:to>
                                        </p:set>
                                        <p:anim calcmode="lin" valueType="num">
                                          <p:cBhvr additive="base">
                                            <p:cTn id="5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0" end="0"/>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
                                                <p:txEl>
                                                  <p:pRg st="1" end="1"/>
                                                </p:txEl>
                                              </p:spTgt>
                                            </p:tgtEl>
                                            <p:attrNameLst>
                                              <p:attrName>style.visibility</p:attrName>
                                            </p:attrNameLst>
                                          </p:cBhvr>
                                          <p:to>
                                            <p:strVal val="visible"/>
                                          </p:to>
                                        </p:set>
                                        <p:anim calcmode="lin" valueType="num">
                                          <p:cBhvr additive="base">
                                            <p:cTn id="5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1" end="1"/>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7">
                                                <p:txEl>
                                                  <p:pRg st="2" end="2"/>
                                                </p:txEl>
                                              </p:spTgt>
                                            </p:tgtEl>
                                            <p:attrNameLst>
                                              <p:attrName>style.visibility</p:attrName>
                                            </p:attrNameLst>
                                          </p:cBhvr>
                                          <p:to>
                                            <p:strVal val="visible"/>
                                          </p:to>
                                        </p:set>
                                        <p:anim calcmode="lin" valueType="num">
                                          <p:cBhvr additive="base">
                                            <p:cTn id="5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
                                                <p:txEl>
                                                  <p:pRg st="2" end="2"/>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7">
                                                <p:txEl>
                                                  <p:pRg st="3" end="3"/>
                                                </p:txEl>
                                              </p:spTgt>
                                            </p:tgtEl>
                                            <p:attrNameLst>
                                              <p:attrName>style.visibility</p:attrName>
                                            </p:attrNameLst>
                                          </p:cBhvr>
                                          <p:to>
                                            <p:strVal val="visible"/>
                                          </p:to>
                                        </p:set>
                                        <p:anim calcmode="lin" valueType="num">
                                          <p:cBhvr additive="base">
                                            <p:cTn id="6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
                                                <p:txEl>
                                                  <p:pRg st="3" end="3"/>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7">
                                                <p:txEl>
                                                  <p:pRg st="4" end="4"/>
                                                </p:txEl>
                                              </p:spTgt>
                                            </p:tgtEl>
                                            <p:attrNameLst>
                                              <p:attrName>style.visibility</p:attrName>
                                            </p:attrNameLst>
                                          </p:cBhvr>
                                          <p:to>
                                            <p:strVal val="visible"/>
                                          </p:to>
                                        </p:set>
                                        <p:anim calcmode="lin" valueType="num">
                                          <p:cBhvr additive="base">
                                            <p:cTn id="6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7">
                                                <p:txEl>
                                                  <p:pRg st="4" end="4"/>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7">
                                                <p:txEl>
                                                  <p:pRg st="5" end="5"/>
                                                </p:txEl>
                                              </p:spTgt>
                                            </p:tgtEl>
                                            <p:attrNameLst>
                                              <p:attrName>style.visibility</p:attrName>
                                            </p:attrNameLst>
                                          </p:cBhvr>
                                          <p:to>
                                            <p:strVal val="visible"/>
                                          </p:to>
                                        </p:set>
                                        <p:anim calcmode="lin" valueType="num">
                                          <p:cBhvr additive="base">
                                            <p:cTn id="7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7">
                                                <p:txEl>
                                                  <p:pRg st="5" end="5"/>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7">
                                                <p:txEl>
                                                  <p:pRg st="6" end="6"/>
                                                </p:txEl>
                                              </p:spTgt>
                                            </p:tgtEl>
                                            <p:attrNameLst>
                                              <p:attrName>style.visibility</p:attrName>
                                            </p:attrNameLst>
                                          </p:cBhvr>
                                          <p:to>
                                            <p:strVal val="visible"/>
                                          </p:to>
                                        </p:set>
                                        <p:anim calcmode="lin" valueType="num">
                                          <p:cBhvr additive="base">
                                            <p:cTn id="7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7">
                                                <p:txEl>
                                                  <p:pRg st="6" end="6"/>
                                                </p:txEl>
                                              </p:spTgt>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7">
                                                <p:txEl>
                                                  <p:pRg st="7" end="7"/>
                                                </p:txEl>
                                              </p:spTgt>
                                            </p:tgtEl>
                                            <p:attrNameLst>
                                              <p:attrName>style.visibility</p:attrName>
                                            </p:attrNameLst>
                                          </p:cBhvr>
                                          <p:to>
                                            <p:strVal val="visible"/>
                                          </p:to>
                                        </p:set>
                                        <p:anim calcmode="lin" valueType="num">
                                          <p:cBhvr additive="base">
                                            <p:cTn id="79"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7">
                                                <p:txEl>
                                                  <p:pRg st="7" end="7"/>
                                                </p:txEl>
                                              </p:spTgt>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7">
                                                <p:txEl>
                                                  <p:pRg st="8" end="8"/>
                                                </p:txEl>
                                              </p:spTgt>
                                            </p:tgtEl>
                                            <p:attrNameLst>
                                              <p:attrName>style.visibility</p:attrName>
                                            </p:attrNameLst>
                                          </p:cBhvr>
                                          <p:to>
                                            <p:strVal val="visible"/>
                                          </p:to>
                                        </p:set>
                                        <p:anim calcmode="lin" valueType="num">
                                          <p:cBhvr additive="base">
                                            <p:cTn id="83"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5046703" y="845724"/>
            <a:ext cx="2245488" cy="22454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3886921" y="1013365"/>
            <a:ext cx="2689956" cy="26899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4258148" y="2729569"/>
            <a:ext cx="1947513" cy="194751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7002996" y="1441623"/>
            <a:ext cx="2606873" cy="260687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6576876" y="473053"/>
            <a:ext cx="1644608" cy="16446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372517" y="2863156"/>
            <a:ext cx="1130239" cy="113023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7866883" y="4503323"/>
            <a:ext cx="817868" cy="8178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7723471" y="4325230"/>
            <a:ext cx="245420" cy="2454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153761" y="4912257"/>
            <a:ext cx="245420" cy="2454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9487154" y="4570167"/>
            <a:ext cx="245420" cy="2454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8765768" y="6074691"/>
            <a:ext cx="490840" cy="4908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9011193" y="1314991"/>
            <a:ext cx="1656813" cy="1656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3050406" y="2352147"/>
            <a:ext cx="817868" cy="8178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2375587" y="3104117"/>
            <a:ext cx="446864" cy="4468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2136206" y="2457951"/>
            <a:ext cx="245420" cy="2454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1569022" y="2863153"/>
            <a:ext cx="245420" cy="2454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3958568" y="3534632"/>
            <a:ext cx="490840" cy="4908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7347622" y="1076999"/>
            <a:ext cx="245420" cy="2454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9614029" y="3517142"/>
            <a:ext cx="245420" cy="2454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8754995" y="307562"/>
            <a:ext cx="245420" cy="2454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8509575" y="1687036"/>
            <a:ext cx="490840" cy="4908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4763797" y="2096797"/>
            <a:ext cx="2664415" cy="26644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600" b="1" dirty="0">
                <a:latin typeface="微软雅黑" panose="020B0503020204020204" pitchFamily="34" charset="-122"/>
                <a:ea typeface="微软雅黑" panose="020B0503020204020204" pitchFamily="34" charset="-122"/>
              </a:rPr>
              <a:t>4</a:t>
            </a:r>
            <a:endParaRPr lang="zh-CN" altLang="en-US" sz="16600" b="1" dirty="0">
              <a:latin typeface="微软雅黑" panose="020B0503020204020204" pitchFamily="34" charset="-122"/>
              <a:ea typeface="微软雅黑" panose="020B0503020204020204" pitchFamily="34" charset="-122"/>
            </a:endParaRPr>
          </a:p>
        </p:txBody>
      </p:sp>
      <p:sp>
        <p:nvSpPr>
          <p:cNvPr id="24" name="矩形 23"/>
          <p:cNvSpPr/>
          <p:nvPr/>
        </p:nvSpPr>
        <p:spPr>
          <a:xfrm>
            <a:off x="3341229" y="4954389"/>
            <a:ext cx="5509551" cy="583565"/>
          </a:xfrm>
          <a:prstGeom prst="rect">
            <a:avLst/>
          </a:prstGeom>
        </p:spPr>
        <p:txBody>
          <a:bodyPr wrap="square">
            <a:spAutoFit/>
          </a:bodyPr>
          <a:lstStyle/>
          <a:p>
            <a:pPr algn="ctr"/>
            <a:r>
              <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Conclution</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矩形 25"/>
          <p:cNvSpPr/>
          <p:nvPr/>
        </p:nvSpPr>
        <p:spPr>
          <a:xfrm>
            <a:off x="21105" y="6649806"/>
            <a:ext cx="775136" cy="24622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smtClean="0">
                <a:ln>
                  <a:noFill/>
                </a:ln>
                <a:solidFill>
                  <a:schemeClr val="accent2">
                    <a:lumMod val="20000"/>
                    <a:lumOff val="80000"/>
                  </a:schemeClr>
                </a:solidFill>
                <a:effectLst/>
                <a:uLnTx/>
                <a:uFillTx/>
              </a:rPr>
              <a:t>PPT</a:t>
            </a:r>
            <a:r>
              <a:rPr kumimoji="0" lang="zh-CN" altLang="en-US" sz="100" b="0" i="0" u="none" strike="noStrike" kern="0" cap="none" spc="0" normalizeH="0" baseline="0" noProof="0" dirty="0" smtClean="0">
                <a:ln>
                  <a:noFill/>
                </a:ln>
                <a:solidFill>
                  <a:schemeClr val="accent2">
                    <a:lumMod val="20000"/>
                    <a:lumOff val="80000"/>
                  </a:schemeClr>
                </a:solidFill>
                <a:effectLst/>
                <a:uLnTx/>
                <a:uFillTx/>
              </a:rPr>
              <a:t>模板下载：</a:t>
            </a:r>
            <a:r>
              <a:rPr kumimoji="0" lang="en-US" altLang="zh-CN" sz="100" b="0" i="0" u="none" strike="noStrike" kern="0" cap="none" spc="0" normalizeH="0" baseline="0" noProof="0" dirty="0" smtClean="0">
                <a:ln>
                  <a:noFill/>
                </a:ln>
                <a:solidFill>
                  <a:schemeClr val="accent2">
                    <a:lumMod val="20000"/>
                    <a:lumOff val="80000"/>
                  </a:schemeClr>
                </a:solidFill>
                <a:effectLst/>
                <a:uLnTx/>
                <a:uFillTx/>
              </a:rPr>
              <a:t>www.1ppt.com/moban/     </a:t>
            </a:r>
            <a:r>
              <a:rPr kumimoji="0" lang="zh-CN" altLang="en-US" sz="100" b="0" i="0" u="none" strike="noStrike" kern="0" cap="none" spc="0" normalizeH="0" baseline="0" noProof="0" dirty="0" smtClean="0">
                <a:ln>
                  <a:noFill/>
                </a:ln>
                <a:solidFill>
                  <a:schemeClr val="accent2">
                    <a:lumMod val="20000"/>
                    <a:lumOff val="80000"/>
                  </a:schemeClr>
                </a:solidFill>
                <a:effectLst/>
                <a:uLnTx/>
                <a:uFillTx/>
              </a:rPr>
              <a:t>行业</a:t>
            </a:r>
            <a:r>
              <a:rPr kumimoji="0" lang="en-US" altLang="zh-CN" sz="100" b="0" i="0" u="none" strike="noStrike" kern="0" cap="none" spc="0" normalizeH="0" baseline="0" noProof="0" dirty="0" smtClean="0">
                <a:ln>
                  <a:noFill/>
                </a:ln>
                <a:solidFill>
                  <a:schemeClr val="accent2">
                    <a:lumMod val="20000"/>
                    <a:lumOff val="80000"/>
                  </a:schemeClr>
                </a:solidFill>
                <a:effectLst/>
                <a:uLnTx/>
                <a:uFillTx/>
              </a:rPr>
              <a:t>PPT</a:t>
            </a:r>
            <a:r>
              <a:rPr kumimoji="0" lang="zh-CN" altLang="en-US" sz="100" b="0" i="0" u="none" strike="noStrike" kern="0" cap="none" spc="0" normalizeH="0" baseline="0" noProof="0" dirty="0" smtClean="0">
                <a:ln>
                  <a:noFill/>
                </a:ln>
                <a:solidFill>
                  <a:schemeClr val="accent2">
                    <a:lumMod val="20000"/>
                    <a:lumOff val="80000"/>
                  </a:schemeClr>
                </a:solidFill>
                <a:effectLst/>
                <a:uLnTx/>
                <a:uFillTx/>
              </a:rPr>
              <a:t>模板：</a:t>
            </a:r>
            <a:r>
              <a:rPr kumimoji="0" lang="en-US" altLang="zh-CN" sz="100" b="0" i="0" u="none" strike="noStrike" kern="0" cap="none" spc="0" normalizeH="0" baseline="0" noProof="0" dirty="0" smtClean="0">
                <a:ln>
                  <a:noFill/>
                </a:ln>
                <a:solidFill>
                  <a:schemeClr val="accent2">
                    <a:lumMod val="20000"/>
                    <a:lumOff val="80000"/>
                  </a:schemeClr>
                </a:solidFill>
                <a:effectLst/>
                <a:uLnTx/>
                <a:uFillTx/>
              </a:rPr>
              <a:t>www.1ppt.com/hangye/ </a:t>
            </a:r>
            <a:endParaRPr kumimoji="0" lang="en-US" altLang="zh-CN" sz="100" b="0" i="0" u="none" strike="noStrike" kern="0" cap="none" spc="0" normalizeH="0" baseline="0" noProof="0" dirty="0" smtClean="0">
              <a:ln>
                <a:noFill/>
              </a:ln>
              <a:solidFill>
                <a:schemeClr val="accent2">
                  <a:lumMod val="20000"/>
                  <a:lumOff val="80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smtClean="0">
                <a:ln>
                  <a:noFill/>
                </a:ln>
                <a:solidFill>
                  <a:schemeClr val="accent2">
                    <a:lumMod val="20000"/>
                    <a:lumOff val="80000"/>
                  </a:schemeClr>
                </a:solidFill>
                <a:effectLst/>
                <a:uLnTx/>
                <a:uFillTx/>
              </a:rPr>
              <a:t>节日</a:t>
            </a:r>
            <a:r>
              <a:rPr kumimoji="0" lang="en-US" altLang="zh-CN" sz="100" b="0" i="0" u="none" strike="noStrike" kern="0" cap="none" spc="0" normalizeH="0" baseline="0" noProof="0" dirty="0" smtClean="0">
                <a:ln>
                  <a:noFill/>
                </a:ln>
                <a:solidFill>
                  <a:schemeClr val="accent2">
                    <a:lumMod val="20000"/>
                    <a:lumOff val="80000"/>
                  </a:schemeClr>
                </a:solidFill>
                <a:effectLst/>
                <a:uLnTx/>
                <a:uFillTx/>
              </a:rPr>
              <a:t>PPT</a:t>
            </a:r>
            <a:r>
              <a:rPr kumimoji="0" lang="zh-CN" altLang="en-US" sz="100" b="0" i="0" u="none" strike="noStrike" kern="0" cap="none" spc="0" normalizeH="0" baseline="0" noProof="0" dirty="0" smtClean="0">
                <a:ln>
                  <a:noFill/>
                </a:ln>
                <a:solidFill>
                  <a:schemeClr val="accent2">
                    <a:lumMod val="20000"/>
                    <a:lumOff val="80000"/>
                  </a:schemeClr>
                </a:solidFill>
                <a:effectLst/>
                <a:uLnTx/>
                <a:uFillTx/>
              </a:rPr>
              <a:t>模板：</a:t>
            </a:r>
            <a:r>
              <a:rPr kumimoji="0" lang="en-US" altLang="zh-CN" sz="100" b="0" i="0" u="none" strike="noStrike" kern="0" cap="none" spc="0" normalizeH="0" baseline="0" noProof="0" dirty="0" smtClean="0">
                <a:ln>
                  <a:noFill/>
                </a:ln>
                <a:solidFill>
                  <a:schemeClr val="accent2">
                    <a:lumMod val="20000"/>
                    <a:lumOff val="80000"/>
                  </a:schemeClr>
                </a:solidFill>
                <a:effectLst/>
                <a:uLnTx/>
                <a:uFillTx/>
              </a:rPr>
              <a:t>www.1ppt.com/jieri/           PPT</a:t>
            </a:r>
            <a:r>
              <a:rPr kumimoji="0" lang="zh-CN" altLang="en-US" sz="100" b="0" i="0" u="none" strike="noStrike" kern="0" cap="none" spc="0" normalizeH="0" baseline="0" noProof="0" dirty="0" smtClean="0">
                <a:ln>
                  <a:noFill/>
                </a:ln>
                <a:solidFill>
                  <a:schemeClr val="accent2">
                    <a:lumMod val="20000"/>
                    <a:lumOff val="80000"/>
                  </a:schemeClr>
                </a:solidFill>
                <a:effectLst/>
                <a:uLnTx/>
                <a:uFillTx/>
              </a:rPr>
              <a:t>素材下载：</a:t>
            </a:r>
            <a:r>
              <a:rPr kumimoji="0" lang="en-US" altLang="zh-CN" sz="100" b="0" i="0" u="none" strike="noStrike" kern="0" cap="none" spc="0" normalizeH="0" baseline="0" noProof="0" dirty="0" smtClean="0">
                <a:ln>
                  <a:noFill/>
                </a:ln>
                <a:solidFill>
                  <a:schemeClr val="accent2">
                    <a:lumMod val="20000"/>
                    <a:lumOff val="80000"/>
                  </a:schemeClr>
                </a:solidFill>
                <a:effectLst/>
                <a:uLnTx/>
                <a:uFillTx/>
              </a:rPr>
              <a:t>www.1ppt.com/sucai/</a:t>
            </a:r>
            <a:endParaRPr kumimoji="0" lang="en-US" altLang="zh-CN" sz="100" b="0" i="0" u="none" strike="noStrike" kern="0" cap="none" spc="0" normalizeH="0" baseline="0" noProof="0" dirty="0" smtClean="0">
              <a:ln>
                <a:noFill/>
              </a:ln>
              <a:solidFill>
                <a:schemeClr val="accent2">
                  <a:lumMod val="20000"/>
                  <a:lumOff val="80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smtClean="0">
                <a:ln>
                  <a:noFill/>
                </a:ln>
                <a:solidFill>
                  <a:schemeClr val="accent2">
                    <a:lumMod val="20000"/>
                    <a:lumOff val="80000"/>
                  </a:schemeClr>
                </a:solidFill>
                <a:effectLst/>
                <a:uLnTx/>
                <a:uFillTx/>
              </a:rPr>
              <a:t>PPT</a:t>
            </a:r>
            <a:r>
              <a:rPr kumimoji="0" lang="zh-CN" altLang="en-US" sz="100" b="0" i="0" u="none" strike="noStrike" kern="0" cap="none" spc="0" normalizeH="0" baseline="0" noProof="0" dirty="0" smtClean="0">
                <a:ln>
                  <a:noFill/>
                </a:ln>
                <a:solidFill>
                  <a:schemeClr val="accent2">
                    <a:lumMod val="20000"/>
                    <a:lumOff val="80000"/>
                  </a:schemeClr>
                </a:solidFill>
                <a:effectLst/>
                <a:uLnTx/>
                <a:uFillTx/>
              </a:rPr>
              <a:t>背景图片：</a:t>
            </a:r>
            <a:r>
              <a:rPr kumimoji="0" lang="en-US" altLang="zh-CN" sz="100" b="0" i="0" u="none" strike="noStrike" kern="0" cap="none" spc="0" normalizeH="0" baseline="0" noProof="0" dirty="0" smtClean="0">
                <a:ln>
                  <a:noFill/>
                </a:ln>
                <a:solidFill>
                  <a:schemeClr val="accent2">
                    <a:lumMod val="20000"/>
                    <a:lumOff val="80000"/>
                  </a:schemeClr>
                </a:solidFill>
                <a:effectLst/>
                <a:uLnTx/>
                <a:uFillTx/>
              </a:rPr>
              <a:t>www.1ppt.com/beijing/      PPT</a:t>
            </a:r>
            <a:r>
              <a:rPr kumimoji="0" lang="zh-CN" altLang="en-US" sz="100" b="0" i="0" u="none" strike="noStrike" kern="0" cap="none" spc="0" normalizeH="0" baseline="0" noProof="0" dirty="0" smtClean="0">
                <a:ln>
                  <a:noFill/>
                </a:ln>
                <a:solidFill>
                  <a:schemeClr val="accent2">
                    <a:lumMod val="20000"/>
                    <a:lumOff val="80000"/>
                  </a:schemeClr>
                </a:solidFill>
                <a:effectLst/>
                <a:uLnTx/>
                <a:uFillTx/>
              </a:rPr>
              <a:t>图表下载：</a:t>
            </a:r>
            <a:r>
              <a:rPr kumimoji="0" lang="en-US" altLang="zh-CN" sz="100" b="0" i="0" u="none" strike="noStrike" kern="0" cap="none" spc="0" normalizeH="0" baseline="0" noProof="0" dirty="0" smtClean="0">
                <a:ln>
                  <a:noFill/>
                </a:ln>
                <a:solidFill>
                  <a:schemeClr val="accent2">
                    <a:lumMod val="20000"/>
                    <a:lumOff val="80000"/>
                  </a:schemeClr>
                </a:solidFill>
                <a:effectLst/>
                <a:uLnTx/>
                <a:uFillTx/>
              </a:rPr>
              <a:t>www.1ppt.com/tubiao/      </a:t>
            </a:r>
            <a:endParaRPr kumimoji="0" lang="en-US" altLang="zh-CN" sz="100" b="0" i="0" u="none" strike="noStrike" kern="0" cap="none" spc="0" normalizeH="0" baseline="0" noProof="0" dirty="0" smtClean="0">
              <a:ln>
                <a:noFill/>
              </a:ln>
              <a:solidFill>
                <a:schemeClr val="accent2">
                  <a:lumMod val="20000"/>
                  <a:lumOff val="80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smtClean="0">
                <a:ln>
                  <a:noFill/>
                </a:ln>
                <a:solidFill>
                  <a:schemeClr val="accent2">
                    <a:lumMod val="20000"/>
                    <a:lumOff val="80000"/>
                  </a:schemeClr>
                </a:solidFill>
                <a:effectLst/>
                <a:uLnTx/>
                <a:uFillTx/>
              </a:rPr>
              <a:t>优秀</a:t>
            </a:r>
            <a:r>
              <a:rPr kumimoji="0" lang="en-US" altLang="zh-CN" sz="100" b="0" i="0" u="none" strike="noStrike" kern="0" cap="none" spc="0" normalizeH="0" baseline="0" noProof="0" dirty="0" smtClean="0">
                <a:ln>
                  <a:noFill/>
                </a:ln>
                <a:solidFill>
                  <a:schemeClr val="accent2">
                    <a:lumMod val="20000"/>
                    <a:lumOff val="80000"/>
                  </a:schemeClr>
                </a:solidFill>
                <a:effectLst/>
                <a:uLnTx/>
                <a:uFillTx/>
              </a:rPr>
              <a:t>PPT</a:t>
            </a:r>
            <a:r>
              <a:rPr kumimoji="0" lang="zh-CN" altLang="en-US" sz="100" b="0" i="0" u="none" strike="noStrike" kern="0" cap="none" spc="0" normalizeH="0" baseline="0" noProof="0" dirty="0" smtClean="0">
                <a:ln>
                  <a:noFill/>
                </a:ln>
                <a:solidFill>
                  <a:schemeClr val="accent2">
                    <a:lumMod val="20000"/>
                    <a:lumOff val="80000"/>
                  </a:schemeClr>
                </a:solidFill>
                <a:effectLst/>
                <a:uLnTx/>
                <a:uFillTx/>
              </a:rPr>
              <a:t>下载：</a:t>
            </a:r>
            <a:r>
              <a:rPr kumimoji="0" lang="en-US" altLang="zh-CN" sz="100" b="0" i="0" u="none" strike="noStrike" kern="0" cap="none" spc="0" normalizeH="0" baseline="0" noProof="0" dirty="0" smtClean="0">
                <a:ln>
                  <a:noFill/>
                </a:ln>
                <a:solidFill>
                  <a:schemeClr val="accent2">
                    <a:lumMod val="20000"/>
                    <a:lumOff val="80000"/>
                  </a:schemeClr>
                </a:solidFill>
                <a:effectLst/>
                <a:uLnTx/>
                <a:uFillTx/>
              </a:rPr>
              <a:t>www.1ppt.com/xiazai/        PPT</a:t>
            </a:r>
            <a:r>
              <a:rPr kumimoji="0" lang="zh-CN" altLang="en-US" sz="100" b="0" i="0" u="none" strike="noStrike" kern="0" cap="none" spc="0" normalizeH="0" baseline="0" noProof="0" dirty="0" smtClean="0">
                <a:ln>
                  <a:noFill/>
                </a:ln>
                <a:solidFill>
                  <a:schemeClr val="accent2">
                    <a:lumMod val="20000"/>
                    <a:lumOff val="80000"/>
                  </a:schemeClr>
                </a:solidFill>
                <a:effectLst/>
                <a:uLnTx/>
                <a:uFillTx/>
              </a:rPr>
              <a:t>教程： </a:t>
            </a:r>
            <a:r>
              <a:rPr kumimoji="0" lang="en-US" altLang="zh-CN" sz="100" b="0" i="0" u="none" strike="noStrike" kern="0" cap="none" spc="0" normalizeH="0" baseline="0" noProof="0" dirty="0" smtClean="0">
                <a:ln>
                  <a:noFill/>
                </a:ln>
                <a:solidFill>
                  <a:schemeClr val="accent2">
                    <a:lumMod val="20000"/>
                    <a:lumOff val="80000"/>
                  </a:schemeClr>
                </a:solidFill>
                <a:effectLst/>
                <a:uLnTx/>
                <a:uFillTx/>
              </a:rPr>
              <a:t>www.1ppt.com/powerpoint/      </a:t>
            </a:r>
            <a:endParaRPr kumimoji="0" lang="en-US" altLang="zh-CN" sz="100" b="0" i="0" u="none" strike="noStrike" kern="0" cap="none" spc="0" normalizeH="0" baseline="0" noProof="0" dirty="0" smtClean="0">
              <a:ln>
                <a:noFill/>
              </a:ln>
              <a:solidFill>
                <a:schemeClr val="accent2">
                  <a:lumMod val="20000"/>
                  <a:lumOff val="80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smtClean="0">
                <a:ln>
                  <a:noFill/>
                </a:ln>
                <a:solidFill>
                  <a:schemeClr val="accent2">
                    <a:lumMod val="20000"/>
                    <a:lumOff val="80000"/>
                  </a:schemeClr>
                </a:solidFill>
                <a:effectLst/>
                <a:uLnTx/>
                <a:uFillTx/>
              </a:rPr>
              <a:t>Word</a:t>
            </a:r>
            <a:r>
              <a:rPr kumimoji="0" lang="zh-CN" altLang="en-US" sz="100" b="0" i="0" u="none" strike="noStrike" kern="0" cap="none" spc="0" normalizeH="0" baseline="0" noProof="0" dirty="0" smtClean="0">
                <a:ln>
                  <a:noFill/>
                </a:ln>
                <a:solidFill>
                  <a:schemeClr val="accent2">
                    <a:lumMod val="20000"/>
                    <a:lumOff val="80000"/>
                  </a:schemeClr>
                </a:solidFill>
                <a:effectLst/>
                <a:uLnTx/>
                <a:uFillTx/>
              </a:rPr>
              <a:t>教程： </a:t>
            </a:r>
            <a:r>
              <a:rPr kumimoji="0" lang="en-US" altLang="zh-CN" sz="100" b="0" i="0" u="none" strike="noStrike" kern="0" cap="none" spc="0" normalizeH="0" baseline="0" noProof="0" dirty="0" smtClean="0">
                <a:ln>
                  <a:noFill/>
                </a:ln>
                <a:solidFill>
                  <a:schemeClr val="accent2">
                    <a:lumMod val="20000"/>
                    <a:lumOff val="80000"/>
                  </a:schemeClr>
                </a:solidFill>
                <a:effectLst/>
                <a:uLnTx/>
                <a:uFillTx/>
              </a:rPr>
              <a:t>www.1ppt.com/word/              Excel</a:t>
            </a:r>
            <a:r>
              <a:rPr kumimoji="0" lang="zh-CN" altLang="en-US" sz="100" b="0" i="0" u="none" strike="noStrike" kern="0" cap="none" spc="0" normalizeH="0" baseline="0" noProof="0" dirty="0" smtClean="0">
                <a:ln>
                  <a:noFill/>
                </a:ln>
                <a:solidFill>
                  <a:schemeClr val="accent2">
                    <a:lumMod val="20000"/>
                    <a:lumOff val="80000"/>
                  </a:schemeClr>
                </a:solidFill>
                <a:effectLst/>
                <a:uLnTx/>
                <a:uFillTx/>
              </a:rPr>
              <a:t>教程：</a:t>
            </a:r>
            <a:r>
              <a:rPr kumimoji="0" lang="en-US" altLang="zh-CN" sz="100" b="0" i="0" u="none" strike="noStrike" kern="0" cap="none" spc="0" normalizeH="0" baseline="0" noProof="0" dirty="0" smtClean="0">
                <a:ln>
                  <a:noFill/>
                </a:ln>
                <a:solidFill>
                  <a:schemeClr val="accent2">
                    <a:lumMod val="20000"/>
                    <a:lumOff val="80000"/>
                  </a:schemeClr>
                </a:solidFill>
                <a:effectLst/>
                <a:uLnTx/>
                <a:uFillTx/>
              </a:rPr>
              <a:t>www.1ppt.com/excel/  </a:t>
            </a:r>
            <a:endParaRPr kumimoji="0" lang="en-US" altLang="zh-CN" sz="100" b="0" i="0" u="none" strike="noStrike" kern="0" cap="none" spc="0" normalizeH="0" baseline="0" noProof="0" dirty="0" smtClean="0">
              <a:ln>
                <a:noFill/>
              </a:ln>
              <a:solidFill>
                <a:schemeClr val="accent2">
                  <a:lumMod val="20000"/>
                  <a:lumOff val="80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smtClean="0">
                <a:ln>
                  <a:noFill/>
                </a:ln>
                <a:solidFill>
                  <a:schemeClr val="accent2">
                    <a:lumMod val="20000"/>
                    <a:lumOff val="80000"/>
                  </a:schemeClr>
                </a:solidFill>
                <a:effectLst/>
                <a:uLnTx/>
                <a:uFillTx/>
              </a:rPr>
              <a:t>资料下载：</a:t>
            </a:r>
            <a:r>
              <a:rPr kumimoji="0" lang="en-US" altLang="zh-CN" sz="100" b="0" i="0" u="none" strike="noStrike" kern="0" cap="none" spc="0" normalizeH="0" baseline="0" noProof="0" dirty="0" smtClean="0">
                <a:ln>
                  <a:noFill/>
                </a:ln>
                <a:solidFill>
                  <a:schemeClr val="accent2">
                    <a:lumMod val="20000"/>
                    <a:lumOff val="80000"/>
                  </a:schemeClr>
                </a:solidFill>
                <a:effectLst/>
                <a:uLnTx/>
                <a:uFillTx/>
              </a:rPr>
              <a:t>www.1ppt.com/ziliao/                PPT</a:t>
            </a:r>
            <a:r>
              <a:rPr kumimoji="0" lang="zh-CN" altLang="en-US" sz="100" b="0" i="0" u="none" strike="noStrike" kern="0" cap="none" spc="0" normalizeH="0" baseline="0" noProof="0" dirty="0" smtClean="0">
                <a:ln>
                  <a:noFill/>
                </a:ln>
                <a:solidFill>
                  <a:schemeClr val="accent2">
                    <a:lumMod val="20000"/>
                    <a:lumOff val="80000"/>
                  </a:schemeClr>
                </a:solidFill>
                <a:effectLst/>
                <a:uLnTx/>
                <a:uFillTx/>
              </a:rPr>
              <a:t>课件下载：</a:t>
            </a:r>
            <a:r>
              <a:rPr kumimoji="0" lang="en-US" altLang="zh-CN" sz="100" b="0" i="0" u="none" strike="noStrike" kern="0" cap="none" spc="0" normalizeH="0" baseline="0" noProof="0" dirty="0" smtClean="0">
                <a:ln>
                  <a:noFill/>
                </a:ln>
                <a:solidFill>
                  <a:schemeClr val="accent2">
                    <a:lumMod val="20000"/>
                    <a:lumOff val="80000"/>
                  </a:schemeClr>
                </a:solidFill>
                <a:effectLst/>
                <a:uLnTx/>
                <a:uFillTx/>
              </a:rPr>
              <a:t>www.1ppt.com/kejian/ </a:t>
            </a:r>
            <a:endParaRPr kumimoji="0" lang="en-US" altLang="zh-CN" sz="100" b="0" i="0" u="none" strike="noStrike" kern="0" cap="none" spc="0" normalizeH="0" baseline="0" noProof="0" dirty="0" smtClean="0">
              <a:ln>
                <a:noFill/>
              </a:ln>
              <a:solidFill>
                <a:schemeClr val="accent2">
                  <a:lumMod val="20000"/>
                  <a:lumOff val="80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smtClean="0">
                <a:ln>
                  <a:noFill/>
                </a:ln>
                <a:solidFill>
                  <a:schemeClr val="accent2">
                    <a:lumMod val="20000"/>
                    <a:lumOff val="80000"/>
                  </a:schemeClr>
                </a:solidFill>
                <a:effectLst/>
                <a:uLnTx/>
                <a:uFillTx/>
              </a:rPr>
              <a:t>范文下载：</a:t>
            </a:r>
            <a:r>
              <a:rPr kumimoji="0" lang="en-US" altLang="zh-CN" sz="100" b="0" i="0" u="none" strike="noStrike" kern="0" cap="none" spc="0" normalizeH="0" baseline="0" noProof="0" dirty="0" smtClean="0">
                <a:ln>
                  <a:noFill/>
                </a:ln>
                <a:solidFill>
                  <a:schemeClr val="accent2">
                    <a:lumMod val="20000"/>
                    <a:lumOff val="80000"/>
                  </a:schemeClr>
                </a:solidFill>
                <a:effectLst/>
                <a:uLnTx/>
                <a:uFillTx/>
              </a:rPr>
              <a:t>www.1ppt.com/fanwen/             </a:t>
            </a:r>
            <a:r>
              <a:rPr kumimoji="0" lang="zh-CN" altLang="en-US" sz="100" b="0" i="0" u="none" strike="noStrike" kern="0" cap="none" spc="0" normalizeH="0" baseline="0" noProof="0" dirty="0" smtClean="0">
                <a:ln>
                  <a:noFill/>
                </a:ln>
                <a:solidFill>
                  <a:schemeClr val="accent2">
                    <a:lumMod val="20000"/>
                    <a:lumOff val="80000"/>
                  </a:schemeClr>
                </a:solidFill>
                <a:effectLst/>
                <a:uLnTx/>
                <a:uFillTx/>
              </a:rPr>
              <a:t>试卷下载：</a:t>
            </a:r>
            <a:r>
              <a:rPr kumimoji="0" lang="en-US" altLang="zh-CN" sz="100" b="0" i="0" u="none" strike="noStrike" kern="0" cap="none" spc="0" normalizeH="0" baseline="0" noProof="0" dirty="0" smtClean="0">
                <a:ln>
                  <a:noFill/>
                </a:ln>
                <a:solidFill>
                  <a:schemeClr val="accent2">
                    <a:lumMod val="20000"/>
                    <a:lumOff val="80000"/>
                  </a:schemeClr>
                </a:solidFill>
                <a:effectLst/>
                <a:uLnTx/>
                <a:uFillTx/>
              </a:rPr>
              <a:t>www.1ppt.com/shiti/  </a:t>
            </a:r>
            <a:endParaRPr kumimoji="0" lang="en-US" altLang="zh-CN" sz="100" b="0" i="0" u="none" strike="noStrike" kern="0" cap="none" spc="0" normalizeH="0" baseline="0" noProof="0" dirty="0" smtClean="0">
              <a:ln>
                <a:noFill/>
              </a:ln>
              <a:solidFill>
                <a:schemeClr val="accent2">
                  <a:lumMod val="20000"/>
                  <a:lumOff val="80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smtClean="0">
                <a:ln>
                  <a:noFill/>
                </a:ln>
                <a:solidFill>
                  <a:schemeClr val="accent2">
                    <a:lumMod val="20000"/>
                    <a:lumOff val="80000"/>
                  </a:schemeClr>
                </a:solidFill>
                <a:effectLst/>
                <a:uLnTx/>
                <a:uFillTx/>
              </a:rPr>
              <a:t>教案下载：</a:t>
            </a:r>
            <a:r>
              <a:rPr kumimoji="0" lang="en-US" altLang="zh-CN" sz="100" b="0" i="0" u="none" strike="noStrike" kern="0" cap="none" spc="0" normalizeH="0" baseline="0" noProof="0" dirty="0" smtClean="0">
                <a:ln>
                  <a:noFill/>
                </a:ln>
                <a:solidFill>
                  <a:schemeClr val="accent2">
                    <a:lumMod val="20000"/>
                    <a:lumOff val="80000"/>
                  </a:schemeClr>
                </a:solidFill>
                <a:effectLst/>
                <a:uLnTx/>
                <a:uFillTx/>
              </a:rPr>
              <a:t>www.1ppt.com/jiaoan/        </a:t>
            </a:r>
            <a:endParaRPr kumimoji="0" lang="en-US" altLang="zh-CN" sz="100" b="0" i="0" u="none" strike="noStrike" kern="0" cap="none" spc="0" normalizeH="0" baseline="0" noProof="0" dirty="0" smtClean="0">
              <a:ln>
                <a:noFill/>
              </a:ln>
              <a:solidFill>
                <a:schemeClr val="accent2">
                  <a:lumMod val="20000"/>
                  <a:lumOff val="80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smtClean="0">
                <a:ln>
                  <a:noFill/>
                </a:ln>
                <a:solidFill>
                  <a:schemeClr val="accent2">
                    <a:lumMod val="20000"/>
                    <a:lumOff val="80000"/>
                  </a:schemeClr>
                </a:solidFill>
                <a:effectLst/>
                <a:uLnTx/>
                <a:uFillTx/>
              </a:rPr>
              <a:t>字体下载：</a:t>
            </a:r>
            <a:r>
              <a:rPr kumimoji="0" lang="en-US" altLang="zh-CN" sz="100" b="0" i="0" u="none" strike="noStrike" kern="0" cap="none" spc="0" normalizeH="0" baseline="0" noProof="0" dirty="0" smtClean="0">
                <a:ln>
                  <a:noFill/>
                </a:ln>
                <a:solidFill>
                  <a:schemeClr val="accent2">
                    <a:lumMod val="20000"/>
                    <a:lumOff val="80000"/>
                  </a:schemeClr>
                </a:solidFill>
                <a:effectLst/>
                <a:uLnTx/>
                <a:uFillTx/>
              </a:rPr>
              <a:t>www.1ppt.com/ziti/</a:t>
            </a:r>
            <a:endParaRPr kumimoji="0" lang="en-US" altLang="zh-CN" sz="100" b="0" i="0" u="none" strike="noStrike" kern="0" cap="none" spc="0" normalizeH="0" baseline="0" noProof="0" dirty="0" smtClean="0">
              <a:ln>
                <a:noFill/>
              </a:ln>
              <a:solidFill>
                <a:schemeClr val="accent2">
                  <a:lumMod val="20000"/>
                  <a:lumOff val="80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smtClean="0">
                <a:ln>
                  <a:noFill/>
                </a:ln>
                <a:solidFill>
                  <a:schemeClr val="accent2">
                    <a:lumMod val="20000"/>
                    <a:lumOff val="80000"/>
                  </a:schemeClr>
                </a:solidFill>
                <a:effectLst/>
                <a:uLnTx/>
                <a:uFillTx/>
              </a:rPr>
              <a:t> </a:t>
            </a:r>
            <a:endParaRPr kumimoji="0" lang="zh-CN" altLang="en-US" sz="100" b="0" i="0" u="none" strike="noStrike" kern="0" cap="none" spc="0" normalizeH="0" baseline="0" noProof="0" dirty="0" smtClean="0">
              <a:ln>
                <a:noFill/>
              </a:ln>
              <a:solidFill>
                <a:schemeClr val="accent2">
                  <a:lumMod val="20000"/>
                  <a:lumOff val="80000"/>
                </a:schemeClr>
              </a:solidFill>
              <a:effectLst/>
              <a:uLnTx/>
              <a:uFillTx/>
            </a:endParaRPr>
          </a:p>
        </p:txBody>
      </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36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36000">
                                          <p:cBhvr additive="base">
                                            <p:cTn id="7" dur="500" fill="hold"/>
                                            <p:tgtEl>
                                              <p:spTgt spid="24"/>
                                            </p:tgtEl>
                                            <p:attrNameLst>
                                              <p:attrName>ppt_x</p:attrName>
                                            </p:attrNameLst>
                                          </p:cBhvr>
                                          <p:tavLst>
                                            <p:tav tm="0">
                                              <p:val>
                                                <p:strVal val="1+#ppt_w/2"/>
                                              </p:val>
                                            </p:tav>
                                            <p:tav tm="100000">
                                              <p:val>
                                                <p:strVal val="#ppt_x"/>
                                              </p:val>
                                            </p:tav>
                                          </p:tavLst>
                                        </p:anim>
                                        <p:anim calcmode="lin" valueType="num" p14:bounceEnd="36000">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组合 76"/>
          <p:cNvGrpSpPr/>
          <p:nvPr/>
        </p:nvGrpSpPr>
        <p:grpSpPr>
          <a:xfrm>
            <a:off x="-397123" y="-538250"/>
            <a:ext cx="2555690" cy="2296167"/>
            <a:chOff x="-1344978" y="-685187"/>
            <a:chExt cx="6781080" cy="6092478"/>
          </a:xfrm>
        </p:grpSpPr>
        <p:sp>
          <p:nvSpPr>
            <p:cNvPr id="78" name="椭圆 77"/>
            <p:cNvSpPr/>
            <p:nvPr/>
          </p:nvSpPr>
          <p:spPr>
            <a:xfrm>
              <a:off x="-185195" y="-312516"/>
              <a:ext cx="2245488" cy="22454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p:nvSpPr>
          <p:spPr>
            <a:xfrm>
              <a:off x="-1344978" y="-144876"/>
              <a:ext cx="2689956" cy="26899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p:cNvSpPr/>
            <p:nvPr/>
          </p:nvSpPr>
          <p:spPr>
            <a:xfrm>
              <a:off x="494840" y="1571529"/>
              <a:ext cx="1318720" cy="13187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p:nvPr/>
          </p:nvSpPr>
          <p:spPr>
            <a:xfrm>
              <a:off x="-844556" y="2481611"/>
              <a:ext cx="1947513" cy="194751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1771092" y="283376"/>
              <a:ext cx="2606873" cy="260687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1344978" y="-685187"/>
              <a:ext cx="1644608" cy="16446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574093" y="4228496"/>
              <a:ext cx="1130238" cy="11302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椭圆 84"/>
            <p:cNvSpPr/>
            <p:nvPr/>
          </p:nvSpPr>
          <p:spPr>
            <a:xfrm>
              <a:off x="2625707" y="3733966"/>
              <a:ext cx="817868" cy="8178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椭圆 85"/>
            <p:cNvSpPr/>
            <p:nvPr/>
          </p:nvSpPr>
          <p:spPr>
            <a:xfrm>
              <a:off x="2371916" y="4306414"/>
              <a:ext cx="245420" cy="2454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p:nvPr/>
          </p:nvSpPr>
          <p:spPr>
            <a:xfrm>
              <a:off x="1921862" y="3754016"/>
              <a:ext cx="245420" cy="2454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p:cNvSpPr/>
            <p:nvPr/>
          </p:nvSpPr>
          <p:spPr>
            <a:xfrm>
              <a:off x="3779290" y="3536976"/>
              <a:ext cx="245420" cy="2454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p:cNvSpPr/>
            <p:nvPr/>
          </p:nvSpPr>
          <p:spPr>
            <a:xfrm>
              <a:off x="3533870" y="4916451"/>
              <a:ext cx="490840" cy="4908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p:nvPr/>
          </p:nvSpPr>
          <p:spPr>
            <a:xfrm>
              <a:off x="3779289" y="156746"/>
              <a:ext cx="1656813" cy="1656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91" name="直接连接符 90"/>
          <p:cNvCxnSpPr/>
          <p:nvPr/>
        </p:nvCxnSpPr>
        <p:spPr>
          <a:xfrm>
            <a:off x="2593542" y="804428"/>
            <a:ext cx="82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2" name="平行四边形 91"/>
          <p:cNvSpPr/>
          <p:nvPr/>
        </p:nvSpPr>
        <p:spPr>
          <a:xfrm>
            <a:off x="2158571" y="332773"/>
            <a:ext cx="590551" cy="479165"/>
          </a:xfrm>
          <a:prstGeom prst="parallelogram">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lumMod val="75000"/>
                    <a:lumOff val="25000"/>
                  </a:schemeClr>
                </a:solidFill>
              </a:rPr>
              <a:t>1</a:t>
            </a:r>
            <a:endParaRPr lang="zh-CN" altLang="en-US" sz="3600" dirty="0">
              <a:solidFill>
                <a:schemeClr val="tx1">
                  <a:lumMod val="75000"/>
                  <a:lumOff val="25000"/>
                </a:schemeClr>
              </a:solidFill>
            </a:endParaRPr>
          </a:p>
        </p:txBody>
      </p:sp>
      <p:sp>
        <p:nvSpPr>
          <p:cNvPr id="93" name="矩形 92"/>
          <p:cNvSpPr/>
          <p:nvPr/>
        </p:nvSpPr>
        <p:spPr>
          <a:xfrm>
            <a:off x="3206158" y="351898"/>
            <a:ext cx="4690556" cy="460375"/>
          </a:xfrm>
          <a:prstGeom prst="rect">
            <a:avLst/>
          </a:prstGeom>
        </p:spPr>
        <p:txBody>
          <a:bodyPr wrap="square">
            <a:spAutoFit/>
          </a:bodyPr>
          <a:lstStyle/>
          <a:p>
            <a:r>
              <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Conclution</a:t>
            </a:r>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rcRect t="14792" b="17143"/>
          <a:stretch>
            <a:fillRect/>
          </a:stretch>
        </p:blipFill>
        <p:spPr>
          <a:xfrm>
            <a:off x="8884920" y="3805555"/>
            <a:ext cx="3165475" cy="2818765"/>
          </a:xfrm>
          <a:prstGeom prst="rect">
            <a:avLst/>
          </a:prstGeom>
        </p:spPr>
      </p:pic>
      <p:sp>
        <p:nvSpPr>
          <p:cNvPr id="2" name="文本框 1"/>
          <p:cNvSpPr txBox="1"/>
          <p:nvPr/>
        </p:nvSpPr>
        <p:spPr>
          <a:xfrm>
            <a:off x="967105" y="1435735"/>
            <a:ext cx="9168765" cy="3246120"/>
          </a:xfrm>
          <a:prstGeom prst="rect">
            <a:avLst/>
          </a:prstGeom>
          <a:noFill/>
        </p:spPr>
        <p:txBody>
          <a:bodyPr wrap="square" rtlCol="0">
            <a:spAutoFit/>
          </a:bodyPr>
          <a:p>
            <a:pPr>
              <a:lnSpc>
                <a:spcPct val="190000"/>
              </a:lnSpc>
            </a:pPr>
            <a:r>
              <a:rPr lang="zh-CN" altLang="en-US">
                <a:latin typeface="微软雅黑" panose="020B0503020204020204" pitchFamily="34" charset="-122"/>
                <a:ea typeface="微软雅黑" panose="020B0503020204020204" pitchFamily="34" charset="-122"/>
              </a:rPr>
              <a:t>Domestication and foreignization have their own advantages and disadvantages. Therefore, in translation practice, we should combine the advantages of the two strategies and avoid the disadvantages, so that there is room for the common development of the two strategies. </a:t>
            </a:r>
            <a:r>
              <a:rPr lang="en-US" altLang="zh-CN">
                <a:latin typeface="微软雅黑" panose="020B0503020204020204" pitchFamily="34" charset="-122"/>
                <a:ea typeface="微软雅黑" panose="020B0503020204020204" pitchFamily="34" charset="-122"/>
              </a:rPr>
              <a:t>so</a:t>
            </a:r>
            <a:r>
              <a:rPr lang="zh-CN" altLang="en-US">
                <a:latin typeface="微软雅黑" panose="020B0503020204020204" pitchFamily="34" charset="-122"/>
                <a:ea typeface="微软雅黑" panose="020B0503020204020204" pitchFamily="34" charset="-122"/>
              </a:rPr>
              <a:t>, in the actual translation process, domestication and foreignization should complement each other and have complementary dialectical unity relationship.</a:t>
            </a:r>
            <a:endParaRPr lang="zh-CN" altLang="en-US">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36000">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14:bounceEnd="36000">
                                          <p:cBhvr additive="base">
                                            <p:cTn id="7" dur="500" fill="hold"/>
                                            <p:tgtEl>
                                              <p:spTgt spid="93"/>
                                            </p:tgtEl>
                                            <p:attrNameLst>
                                              <p:attrName>ppt_x</p:attrName>
                                            </p:attrNameLst>
                                          </p:cBhvr>
                                          <p:tavLst>
                                            <p:tav tm="0">
                                              <p:val>
                                                <p:strVal val="1+#ppt_w/2"/>
                                              </p:val>
                                            </p:tav>
                                            <p:tav tm="100000">
                                              <p:val>
                                                <p:strVal val="#ppt_x"/>
                                              </p:val>
                                            </p:tav>
                                          </p:tavLst>
                                        </p:anim>
                                        <p:anim calcmode="lin" valueType="num" p14:bounceEnd="36000">
                                          <p:cBhvr additive="base">
                                            <p:cTn id="8" dur="500" fill="hold"/>
                                            <p:tgtEl>
                                              <p:spTgt spid="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additive="base">
                                            <p:cTn id="7" dur="500" fill="hold"/>
                                            <p:tgtEl>
                                              <p:spTgt spid="93"/>
                                            </p:tgtEl>
                                            <p:attrNameLst>
                                              <p:attrName>ppt_x</p:attrName>
                                            </p:attrNameLst>
                                          </p:cBhvr>
                                          <p:tavLst>
                                            <p:tav tm="0">
                                              <p:val>
                                                <p:strVal val="1+#ppt_w/2"/>
                                              </p:val>
                                            </p:tav>
                                            <p:tav tm="100000">
                                              <p:val>
                                                <p:strVal val="#ppt_x"/>
                                              </p:val>
                                            </p:tav>
                                          </p:tavLst>
                                        </p:anim>
                                        <p:anim calcmode="lin" valueType="num">
                                          <p:cBhvr additive="base">
                                            <p:cTn id="8" dur="500" fill="hold"/>
                                            <p:tgtEl>
                                              <p:spTgt spid="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flipH="1">
            <a:off x="5874559" y="-685186"/>
            <a:ext cx="6781080" cy="8387873"/>
            <a:chOff x="-1344978" y="-685187"/>
            <a:chExt cx="6781080" cy="8387873"/>
          </a:xfrm>
        </p:grpSpPr>
        <p:sp>
          <p:nvSpPr>
            <p:cNvPr id="2" name="椭圆 1"/>
            <p:cNvSpPr/>
            <p:nvPr/>
          </p:nvSpPr>
          <p:spPr>
            <a:xfrm>
              <a:off x="-185195" y="-312516"/>
              <a:ext cx="2245488" cy="22454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1344978" y="-144876"/>
              <a:ext cx="2689956" cy="26899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494840" y="1571529"/>
              <a:ext cx="1318720" cy="13187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844556" y="2481611"/>
              <a:ext cx="1947513" cy="194751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1771092" y="283376"/>
              <a:ext cx="2606873" cy="260687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1344978" y="-685187"/>
              <a:ext cx="1644608" cy="16446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74093" y="4228496"/>
              <a:ext cx="1130238" cy="11302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574093" y="4429124"/>
              <a:ext cx="2798256" cy="27982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85195" y="5404454"/>
              <a:ext cx="1351188" cy="13511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1666017" y="5533920"/>
              <a:ext cx="1894088" cy="18940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3517229" y="5808598"/>
              <a:ext cx="1894088" cy="18940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2625707" y="3733966"/>
              <a:ext cx="817868" cy="8178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2371916" y="4306414"/>
              <a:ext cx="245420" cy="2454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1921862" y="3754016"/>
              <a:ext cx="245420" cy="2454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3779290" y="3536976"/>
              <a:ext cx="245420" cy="2454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3533870" y="4916451"/>
              <a:ext cx="490840" cy="4908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3779289" y="156746"/>
              <a:ext cx="1656813" cy="1656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矩形 19"/>
          <p:cNvSpPr/>
          <p:nvPr/>
        </p:nvSpPr>
        <p:spPr>
          <a:xfrm>
            <a:off x="1742802" y="2512764"/>
            <a:ext cx="3456299" cy="1107996"/>
          </a:xfrm>
          <a:prstGeom prst="rect">
            <a:avLst/>
          </a:prstGeom>
          <a:solidFill>
            <a:schemeClr val="accent5"/>
          </a:solidFill>
        </p:spPr>
        <p:txBody>
          <a:bodyPr wrap="square">
            <a:spAutoFit/>
          </a:bodyPr>
          <a:lstStyle/>
          <a:p>
            <a:r>
              <a:rPr lang="en-US" altLang="zh-CN" sz="66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THANK</a:t>
            </a:r>
            <a:endParaRPr lang="en-US" altLang="zh-CN" sz="66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1" name="矩形 20"/>
          <p:cNvSpPr/>
          <p:nvPr/>
        </p:nvSpPr>
        <p:spPr>
          <a:xfrm>
            <a:off x="1743075" y="3589020"/>
            <a:ext cx="3456940" cy="1106805"/>
          </a:xfrm>
          <a:prstGeom prst="rect">
            <a:avLst/>
          </a:prstGeom>
          <a:solidFill>
            <a:schemeClr val="accent5"/>
          </a:solidFill>
        </p:spPr>
        <p:txBody>
          <a:bodyPr wrap="square">
            <a:spAutoFit/>
          </a:bodyPr>
          <a:lstStyle/>
          <a:p>
            <a:pPr algn="ctr"/>
            <a:r>
              <a:rPr lang="en-US" altLang="zh-CN" sz="66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YOU</a:t>
            </a:r>
            <a:endParaRPr lang="zh-CN" altLang="en-US" sz="66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36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36000">
                                          <p:cBhvr additive="base">
                                            <p:cTn id="7" dur="500" fill="hold"/>
                                            <p:tgtEl>
                                              <p:spTgt spid="20"/>
                                            </p:tgtEl>
                                            <p:attrNameLst>
                                              <p:attrName>ppt_x</p:attrName>
                                            </p:attrNameLst>
                                          </p:cBhvr>
                                          <p:tavLst>
                                            <p:tav tm="0">
                                              <p:val>
                                                <p:strVal val="1+#ppt_w/2"/>
                                              </p:val>
                                            </p:tav>
                                            <p:tav tm="100000">
                                              <p:val>
                                                <p:strVal val="#ppt_x"/>
                                              </p:val>
                                            </p:tav>
                                          </p:tavLst>
                                        </p:anim>
                                        <p:anim calcmode="lin" valueType="num" p14:bounceEnd="36000">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rot="16200000">
            <a:off x="644651" y="5254244"/>
            <a:ext cx="2245488" cy="22454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rot="16200000">
            <a:off x="2078817" y="6403894"/>
            <a:ext cx="2689956" cy="26899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rot="16200000">
            <a:off x="3817256" y="5935311"/>
            <a:ext cx="1318720" cy="13187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rot="16200000">
            <a:off x="4925647" y="6645920"/>
            <a:ext cx="1947513" cy="1947513"/>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rot="16200000">
            <a:off x="1746036" y="3977999"/>
            <a:ext cx="2606873" cy="2606873"/>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rot="16200000">
            <a:off x="-208096" y="4762428"/>
            <a:ext cx="1644608" cy="16446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rot="16200000">
            <a:off x="6635340" y="6243404"/>
            <a:ext cx="1130239" cy="1130239"/>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rot="16200000">
            <a:off x="7357899" y="5524708"/>
            <a:ext cx="2798256" cy="27982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rot="16200000">
            <a:off x="7991706" y="6582879"/>
            <a:ext cx="1351188" cy="13511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rot="16200000">
            <a:off x="9125925" y="4862025"/>
            <a:ext cx="1894088" cy="1894088"/>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rot="16200000">
            <a:off x="10510752" y="5474419"/>
            <a:ext cx="1894088" cy="1894088"/>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rot="16200000">
            <a:off x="5908155" y="5671013"/>
            <a:ext cx="817868" cy="8178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rot="16200000">
            <a:off x="6480603" y="6497251"/>
            <a:ext cx="245420" cy="2454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rot="16200000">
            <a:off x="5838946" y="6858047"/>
            <a:ext cx="334678" cy="3346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rot="16200000">
            <a:off x="5711165" y="5089878"/>
            <a:ext cx="245420" cy="2454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rot="16200000">
            <a:off x="7090639" y="5089877"/>
            <a:ext cx="490840" cy="4908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rot="16200000">
            <a:off x="1294480" y="3601826"/>
            <a:ext cx="1656813" cy="1656813"/>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1142816"/>
            <a:ext cx="12192000" cy="1415219"/>
          </a:xfrm>
          <a:custGeom>
            <a:avLst/>
            <a:gdLst>
              <a:gd name="connsiteX0" fmla="*/ 0 w 9144000"/>
              <a:gd name="connsiteY0" fmla="*/ 472630 h 1415219"/>
              <a:gd name="connsiteX1" fmla="*/ 2712720 w 9144000"/>
              <a:gd name="connsiteY1" fmla="*/ 1295590 h 1415219"/>
              <a:gd name="connsiteX2" fmla="*/ 4632960 w 9144000"/>
              <a:gd name="connsiteY2" fmla="*/ 190 h 1415219"/>
              <a:gd name="connsiteX3" fmla="*/ 7299960 w 9144000"/>
              <a:gd name="connsiteY3" fmla="*/ 1402270 h 1415219"/>
              <a:gd name="connsiteX4" fmla="*/ 9144000 w 9144000"/>
              <a:gd name="connsiteY4" fmla="*/ 579310 h 1415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415219">
                <a:moveTo>
                  <a:pt x="0" y="472630"/>
                </a:moveTo>
                <a:cubicBezTo>
                  <a:pt x="970280" y="923480"/>
                  <a:pt x="1940560" y="1374330"/>
                  <a:pt x="2712720" y="1295590"/>
                </a:cubicBezTo>
                <a:cubicBezTo>
                  <a:pt x="3484880" y="1216850"/>
                  <a:pt x="3868420" y="-17590"/>
                  <a:pt x="4632960" y="190"/>
                </a:cubicBezTo>
                <a:cubicBezTo>
                  <a:pt x="5397500" y="17970"/>
                  <a:pt x="6548120" y="1305750"/>
                  <a:pt x="7299960" y="1402270"/>
                </a:cubicBezTo>
                <a:cubicBezTo>
                  <a:pt x="8051800" y="1498790"/>
                  <a:pt x="8597900" y="1039050"/>
                  <a:pt x="9144000" y="57931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2998754" y="2013974"/>
            <a:ext cx="544059" cy="54405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4473504" y="1850422"/>
            <a:ext cx="544059" cy="54405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6472319" y="1123776"/>
            <a:ext cx="544059" cy="54405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8640288" y="2305039"/>
            <a:ext cx="544059" cy="54405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294974" y="1389722"/>
            <a:ext cx="2843117" cy="460375"/>
          </a:xfrm>
          <a:prstGeom prst="rect">
            <a:avLst/>
          </a:prstGeom>
        </p:spPr>
        <p:txBody>
          <a:bodyPr wrap="square">
            <a:spAutoFit/>
          </a:bodyPr>
          <a:lstStyle/>
          <a:p>
            <a:r>
              <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The </a:t>
            </a:r>
            <a:r>
              <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D</a:t>
            </a:r>
            <a:r>
              <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efinition</a:t>
            </a:r>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矩形 25"/>
          <p:cNvSpPr/>
          <p:nvPr/>
        </p:nvSpPr>
        <p:spPr>
          <a:xfrm>
            <a:off x="4247485" y="2490455"/>
            <a:ext cx="2843117" cy="1198880"/>
          </a:xfrm>
          <a:prstGeom prst="rect">
            <a:avLst/>
          </a:prstGeom>
        </p:spPr>
        <p:txBody>
          <a:bodyPr wrap="square">
            <a:spAutoFit/>
          </a:bodyPr>
          <a:lstStyle/>
          <a:p>
            <a:pPr algn="ctr"/>
            <a:r>
              <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Domestication</a:t>
            </a:r>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and Foreignization</a:t>
            </a:r>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矩形 26"/>
          <p:cNvSpPr/>
          <p:nvPr/>
        </p:nvSpPr>
        <p:spPr>
          <a:xfrm>
            <a:off x="6472819" y="497645"/>
            <a:ext cx="2843117" cy="460375"/>
          </a:xfrm>
          <a:prstGeom prst="rect">
            <a:avLst/>
          </a:prstGeom>
        </p:spPr>
        <p:txBody>
          <a:bodyPr wrap="square">
            <a:spAutoFit/>
          </a:bodyPr>
          <a:lstStyle/>
          <a:p>
            <a:r>
              <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The application</a:t>
            </a:r>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8" name="矩形 27"/>
          <p:cNvSpPr/>
          <p:nvPr/>
        </p:nvSpPr>
        <p:spPr>
          <a:xfrm>
            <a:off x="8753213" y="3011394"/>
            <a:ext cx="2843117" cy="460375"/>
          </a:xfrm>
          <a:prstGeom prst="rect">
            <a:avLst/>
          </a:prstGeom>
        </p:spPr>
        <p:txBody>
          <a:bodyPr wrap="square">
            <a:spAutoFit/>
          </a:bodyPr>
          <a:lstStyle/>
          <a:p>
            <a:r>
              <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Conclution</a:t>
            </a:r>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3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36000">
                                          <p:cBhvr additive="base">
                                            <p:cTn id="7" dur="500" fill="hold"/>
                                            <p:tgtEl>
                                              <p:spTgt spid="25"/>
                                            </p:tgtEl>
                                            <p:attrNameLst>
                                              <p:attrName>ppt_x</p:attrName>
                                            </p:attrNameLst>
                                          </p:cBhvr>
                                          <p:tavLst>
                                            <p:tav tm="0">
                                              <p:val>
                                                <p:strVal val="1+#ppt_w/2"/>
                                              </p:val>
                                            </p:tav>
                                            <p:tav tm="100000">
                                              <p:val>
                                                <p:strVal val="#ppt_x"/>
                                              </p:val>
                                            </p:tav>
                                          </p:tavLst>
                                        </p:anim>
                                        <p:anim calcmode="lin" valueType="num" p14:bounceEnd="36000">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14:presetBounceEnd="36000">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14:bounceEnd="36000">
                                          <p:cBhvr additive="base">
                                            <p:cTn id="12" dur="500" fill="hold"/>
                                            <p:tgtEl>
                                              <p:spTgt spid="26"/>
                                            </p:tgtEl>
                                            <p:attrNameLst>
                                              <p:attrName>ppt_x</p:attrName>
                                            </p:attrNameLst>
                                          </p:cBhvr>
                                          <p:tavLst>
                                            <p:tav tm="0">
                                              <p:val>
                                                <p:strVal val="1+#ppt_w/2"/>
                                              </p:val>
                                            </p:tav>
                                            <p:tav tm="100000">
                                              <p:val>
                                                <p:strVal val="#ppt_x"/>
                                              </p:val>
                                            </p:tav>
                                          </p:tavLst>
                                        </p:anim>
                                        <p:anim calcmode="lin" valueType="num" p14:bounceEnd="36000">
                                          <p:cBhvr additive="base">
                                            <p:cTn id="13" dur="500" fill="hold"/>
                                            <p:tgtEl>
                                              <p:spTgt spid="2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14:presetBounceEnd="36000">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14:bounceEnd="36000">
                                          <p:cBhvr additive="base">
                                            <p:cTn id="17" dur="500" fill="hold"/>
                                            <p:tgtEl>
                                              <p:spTgt spid="27"/>
                                            </p:tgtEl>
                                            <p:attrNameLst>
                                              <p:attrName>ppt_x</p:attrName>
                                            </p:attrNameLst>
                                          </p:cBhvr>
                                          <p:tavLst>
                                            <p:tav tm="0">
                                              <p:val>
                                                <p:strVal val="1+#ppt_w/2"/>
                                              </p:val>
                                            </p:tav>
                                            <p:tav tm="100000">
                                              <p:val>
                                                <p:strVal val="#ppt_x"/>
                                              </p:val>
                                            </p:tav>
                                          </p:tavLst>
                                        </p:anim>
                                        <p:anim calcmode="lin" valueType="num" p14:bounceEnd="36000">
                                          <p:cBhvr additive="base">
                                            <p:cTn id="18" dur="500" fill="hold"/>
                                            <p:tgtEl>
                                              <p:spTgt spid="2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14:presetBounceEnd="36000">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14:bounceEnd="36000">
                                          <p:cBhvr additive="base">
                                            <p:cTn id="22" dur="500" fill="hold"/>
                                            <p:tgtEl>
                                              <p:spTgt spid="28"/>
                                            </p:tgtEl>
                                            <p:attrNameLst>
                                              <p:attrName>ppt_x</p:attrName>
                                            </p:attrNameLst>
                                          </p:cBhvr>
                                          <p:tavLst>
                                            <p:tav tm="0">
                                              <p:val>
                                                <p:strVal val="1+#ppt_w/2"/>
                                              </p:val>
                                            </p:tav>
                                            <p:tav tm="100000">
                                              <p:val>
                                                <p:strVal val="#ppt_x"/>
                                              </p:val>
                                            </p:tav>
                                          </p:tavLst>
                                        </p:anim>
                                        <p:anim calcmode="lin" valueType="num" p14:bounceEnd="36000">
                                          <p:cBhvr additive="base">
                                            <p:cTn id="23"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1+#ppt_w/2"/>
                                              </p:val>
                                            </p:tav>
                                            <p:tav tm="100000">
                                              <p:val>
                                                <p:strVal val="#ppt_x"/>
                                              </p:val>
                                            </p:tav>
                                          </p:tavLst>
                                        </p:anim>
                                        <p:anim calcmode="lin" valueType="num">
                                          <p:cBhvr additive="base">
                                            <p:cTn id="13" dur="500" fill="hold"/>
                                            <p:tgtEl>
                                              <p:spTgt spid="2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1+#ppt_w/2"/>
                                              </p:val>
                                            </p:tav>
                                            <p:tav tm="100000">
                                              <p:val>
                                                <p:strVal val="#ppt_x"/>
                                              </p:val>
                                            </p:tav>
                                          </p:tavLst>
                                        </p:anim>
                                        <p:anim calcmode="lin" valueType="num">
                                          <p:cBhvr additive="base">
                                            <p:cTn id="18" dur="500" fill="hold"/>
                                            <p:tgtEl>
                                              <p:spTgt spid="2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1+#ppt_w/2"/>
                                              </p:val>
                                            </p:tav>
                                            <p:tav tm="100000">
                                              <p:val>
                                                <p:strVal val="#ppt_x"/>
                                              </p:val>
                                            </p:tav>
                                          </p:tavLst>
                                        </p:anim>
                                        <p:anim calcmode="lin" valueType="num">
                                          <p:cBhvr additive="base">
                                            <p:cTn id="23"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5046703" y="845724"/>
            <a:ext cx="2245488" cy="22454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3886921" y="1013365"/>
            <a:ext cx="2689956" cy="26899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4258148" y="2729569"/>
            <a:ext cx="1947513" cy="194751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7002996" y="1441623"/>
            <a:ext cx="2606873" cy="260687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6576876" y="473053"/>
            <a:ext cx="1644608" cy="16446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372517" y="2863156"/>
            <a:ext cx="1130239" cy="113023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7866883" y="4503323"/>
            <a:ext cx="817868" cy="8178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7723471" y="4325230"/>
            <a:ext cx="245420" cy="2454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153761" y="4912257"/>
            <a:ext cx="245420" cy="2454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9487154" y="4570167"/>
            <a:ext cx="245420" cy="2454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8765768" y="6074691"/>
            <a:ext cx="490840" cy="4908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9011193" y="1314991"/>
            <a:ext cx="1656813" cy="1656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3050406" y="2352147"/>
            <a:ext cx="817868" cy="8178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2375587" y="3104117"/>
            <a:ext cx="446864" cy="4468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2136206" y="2457951"/>
            <a:ext cx="245420" cy="2454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1569022" y="2863153"/>
            <a:ext cx="245420" cy="2454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3958568" y="3534632"/>
            <a:ext cx="490840" cy="4908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7347622" y="1076999"/>
            <a:ext cx="245420" cy="2454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9614029" y="3517142"/>
            <a:ext cx="245420" cy="2454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8754995" y="307562"/>
            <a:ext cx="245420" cy="2454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8509575" y="1687036"/>
            <a:ext cx="490840" cy="4908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4763797" y="2096797"/>
            <a:ext cx="2664415" cy="26644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600" b="1" dirty="0">
                <a:latin typeface="微软雅黑" panose="020B0503020204020204" pitchFamily="34" charset="-122"/>
                <a:ea typeface="微软雅黑" panose="020B0503020204020204" pitchFamily="34" charset="-122"/>
              </a:rPr>
              <a:t>1</a:t>
            </a:r>
            <a:endParaRPr lang="zh-CN" altLang="en-US" sz="16600" b="1" dirty="0">
              <a:latin typeface="微软雅黑" panose="020B0503020204020204" pitchFamily="34" charset="-122"/>
              <a:ea typeface="微软雅黑" panose="020B0503020204020204" pitchFamily="34" charset="-122"/>
            </a:endParaRPr>
          </a:p>
        </p:txBody>
      </p:sp>
      <p:sp>
        <p:nvSpPr>
          <p:cNvPr id="26" name="矩形 25"/>
          <p:cNvSpPr/>
          <p:nvPr/>
        </p:nvSpPr>
        <p:spPr>
          <a:xfrm>
            <a:off x="3447415" y="5157470"/>
            <a:ext cx="5296535" cy="583565"/>
          </a:xfrm>
          <a:prstGeom prst="rect">
            <a:avLst/>
          </a:prstGeom>
        </p:spPr>
        <p:txBody>
          <a:bodyPr wrap="square">
            <a:spAutoFit/>
          </a:bodyPr>
          <a:lstStyle/>
          <a:p>
            <a:pPr algn="ctr"/>
            <a:r>
              <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The </a:t>
            </a:r>
            <a:r>
              <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Definition</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397123" y="-538250"/>
            <a:ext cx="2555690" cy="2296167"/>
            <a:chOff x="-1344978" y="-685187"/>
            <a:chExt cx="6781080" cy="6092478"/>
          </a:xfrm>
        </p:grpSpPr>
        <p:sp>
          <p:nvSpPr>
            <p:cNvPr id="2" name="椭圆 1"/>
            <p:cNvSpPr/>
            <p:nvPr/>
          </p:nvSpPr>
          <p:spPr>
            <a:xfrm>
              <a:off x="-185195" y="-312516"/>
              <a:ext cx="2245488" cy="22454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1344978" y="-144876"/>
              <a:ext cx="2689956" cy="26899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494840" y="1571529"/>
              <a:ext cx="1318720" cy="13187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844556" y="2481611"/>
              <a:ext cx="1947513" cy="194751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1771092" y="283376"/>
              <a:ext cx="2606873" cy="260687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1344978" y="-685187"/>
              <a:ext cx="1644608" cy="16446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74093" y="4228496"/>
              <a:ext cx="1130238" cy="11302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2625707" y="3733966"/>
              <a:ext cx="817868" cy="8178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2371916" y="4306414"/>
              <a:ext cx="245420" cy="2454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1921862" y="3754016"/>
              <a:ext cx="245420" cy="2454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3779290" y="3536976"/>
              <a:ext cx="245420" cy="2454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3533870" y="4916451"/>
              <a:ext cx="490840" cy="4908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3779289" y="156746"/>
              <a:ext cx="1656813" cy="1656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6" name="直接连接符 15"/>
          <p:cNvCxnSpPr/>
          <p:nvPr/>
        </p:nvCxnSpPr>
        <p:spPr>
          <a:xfrm>
            <a:off x="2593542" y="804428"/>
            <a:ext cx="82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平行四边形 16"/>
          <p:cNvSpPr/>
          <p:nvPr/>
        </p:nvSpPr>
        <p:spPr>
          <a:xfrm>
            <a:off x="2158571" y="332773"/>
            <a:ext cx="590551" cy="479165"/>
          </a:xfrm>
          <a:prstGeom prst="parallelogram">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lumMod val="75000"/>
                    <a:lumOff val="25000"/>
                  </a:schemeClr>
                </a:solidFill>
              </a:rPr>
              <a:t>1</a:t>
            </a:r>
            <a:endParaRPr lang="zh-CN" altLang="en-US" sz="3600" dirty="0">
              <a:solidFill>
                <a:schemeClr val="tx1">
                  <a:lumMod val="75000"/>
                  <a:lumOff val="25000"/>
                </a:schemeClr>
              </a:solidFill>
            </a:endParaRPr>
          </a:p>
        </p:txBody>
      </p:sp>
      <p:sp>
        <p:nvSpPr>
          <p:cNvPr id="19" name="矩形 18"/>
          <p:cNvSpPr/>
          <p:nvPr/>
        </p:nvSpPr>
        <p:spPr>
          <a:xfrm>
            <a:off x="3206115" y="351790"/>
            <a:ext cx="7632065" cy="460375"/>
          </a:xfrm>
          <a:prstGeom prst="rect">
            <a:avLst/>
          </a:prstGeom>
        </p:spPr>
        <p:txBody>
          <a:bodyPr wrap="square">
            <a:spAutoFit/>
          </a:bodyPr>
          <a:lstStyle/>
          <a:p>
            <a:r>
              <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The theory of Venuti </a:t>
            </a:r>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3" name="文本框 72"/>
          <p:cNvSpPr txBox="1"/>
          <p:nvPr/>
        </p:nvSpPr>
        <p:spPr>
          <a:xfrm>
            <a:off x="525780" y="1389380"/>
            <a:ext cx="9308465" cy="3081655"/>
          </a:xfrm>
          <a:prstGeom prst="rect">
            <a:avLst/>
          </a:prstGeom>
          <a:noFill/>
        </p:spPr>
        <p:txBody>
          <a:bodyPr wrap="square" rtlCol="0">
            <a:spAutoFit/>
          </a:bodyPr>
          <a:p>
            <a:pPr>
              <a:lnSpc>
                <a:spcPct val="180000"/>
              </a:lnSpc>
            </a:pPr>
            <a:r>
              <a:rPr lang="zh-CN" altLang="en-US" sz="2000" b="1" i="1">
                <a:gradFill>
                  <a:gsLst>
                    <a:gs pos="0">
                      <a:srgbClr val="FECF40"/>
                    </a:gs>
                    <a:gs pos="100000">
                      <a:srgbClr val="846C21"/>
                    </a:gs>
                  </a:gsLst>
                  <a:lin scaled="0"/>
                </a:gradFill>
                <a:latin typeface="微软雅黑" panose="020B0503020204020204" pitchFamily="34" charset="-122"/>
                <a:ea typeface="微软雅黑" panose="020B0503020204020204" pitchFamily="34" charset="-122"/>
              </a:rPr>
              <a:t>“</a:t>
            </a:r>
            <a:r>
              <a:rPr lang="en-US" altLang="zh-CN" sz="2400" b="1" i="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F</a:t>
            </a:r>
            <a:r>
              <a:rPr lang="zh-CN" altLang="en-US" sz="2400" b="1" i="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oreignization</a:t>
            </a:r>
            <a:r>
              <a:rPr lang="zh-CN" altLang="en-US" sz="2000" b="1" i="1">
                <a:gradFill>
                  <a:gsLst>
                    <a:gs pos="0">
                      <a:srgbClr val="FECF40"/>
                    </a:gs>
                    <a:gs pos="100000">
                      <a:srgbClr val="846C21"/>
                    </a:gs>
                  </a:gsLst>
                  <a:lin scaled="0"/>
                </a:gradFill>
                <a:latin typeface="微软雅黑" panose="020B0503020204020204" pitchFamily="34" charset="-122"/>
                <a:ea typeface="微软雅黑" panose="020B0503020204020204" pitchFamily="34" charset="-122"/>
              </a:rPr>
              <a:t> is an approach that the translator leaves the author in peace,as much as possible,and moves the reader towards him”</a:t>
            </a:r>
            <a:endParaRPr lang="zh-CN" altLang="en-US" sz="2000" b="1" i="1">
              <a:gradFill>
                <a:gsLst>
                  <a:gs pos="0">
                    <a:srgbClr val="FECF40"/>
                  </a:gs>
                  <a:gs pos="100000">
                    <a:srgbClr val="846C21"/>
                  </a:gs>
                </a:gsLst>
                <a:lin scaled="0"/>
              </a:gradFill>
              <a:latin typeface="微软雅黑" panose="020B0503020204020204" pitchFamily="34" charset="-122"/>
              <a:ea typeface="微软雅黑" panose="020B0503020204020204" pitchFamily="34" charset="-122"/>
            </a:endParaRPr>
          </a:p>
          <a:p>
            <a:pPr>
              <a:lnSpc>
                <a:spcPct val="180000"/>
              </a:lnSpc>
            </a:pPr>
            <a:r>
              <a:rPr lang="zh-CN" altLang="en-US" sz="2000" b="1" i="1">
                <a:gradFill>
                  <a:gsLst>
                    <a:gs pos="0">
                      <a:srgbClr val="FECF40"/>
                    </a:gs>
                    <a:gs pos="100000">
                      <a:srgbClr val="846C21"/>
                    </a:gs>
                  </a:gsLst>
                  <a:lin scaled="0"/>
                </a:gradFill>
                <a:latin typeface="微软雅黑" panose="020B0503020204020204" pitchFamily="34" charset="-122"/>
                <a:ea typeface="微软雅黑" panose="020B0503020204020204" pitchFamily="34" charset="-122"/>
                <a:sym typeface="+mn-ea"/>
              </a:rPr>
              <a:t>"</a:t>
            </a:r>
            <a:r>
              <a:rPr lang="en-US" altLang="zh-CN" sz="2400" b="1" i="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D</a:t>
            </a:r>
            <a:r>
              <a:rPr lang="zh-CN" altLang="en-US" sz="2400" b="1" i="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omestication </a:t>
            </a:r>
            <a:r>
              <a:rPr lang="zh-CN" altLang="en-US" sz="2000" b="1" i="1">
                <a:gradFill>
                  <a:gsLst>
                    <a:gs pos="0">
                      <a:srgbClr val="FECF40"/>
                    </a:gs>
                    <a:gs pos="100000">
                      <a:srgbClr val="846C21"/>
                    </a:gs>
                  </a:gsLst>
                  <a:lin scaled="0"/>
                </a:gradFill>
                <a:latin typeface="微软雅黑" panose="020B0503020204020204" pitchFamily="34" charset="-122"/>
                <a:ea typeface="微软雅黑" panose="020B0503020204020204" pitchFamily="34" charset="-122"/>
              </a:rPr>
              <a:t>is one that the translator leaves the reader in peace,</a:t>
            </a:r>
            <a:endParaRPr lang="zh-CN" altLang="en-US" sz="2000" b="1" i="1">
              <a:gradFill>
                <a:gsLst>
                  <a:gs pos="0">
                    <a:srgbClr val="FECF40"/>
                  </a:gs>
                  <a:gs pos="100000">
                    <a:srgbClr val="846C21"/>
                  </a:gs>
                </a:gsLst>
                <a:lin scaled="0"/>
              </a:gradFill>
              <a:latin typeface="微软雅黑" panose="020B0503020204020204" pitchFamily="34" charset="-122"/>
              <a:ea typeface="微软雅黑" panose="020B0503020204020204" pitchFamily="34" charset="-122"/>
            </a:endParaRPr>
          </a:p>
          <a:p>
            <a:pPr>
              <a:lnSpc>
                <a:spcPct val="180000"/>
              </a:lnSpc>
            </a:pPr>
            <a:r>
              <a:rPr lang="zh-CN" altLang="en-US" sz="2000" b="1" i="1">
                <a:gradFill>
                  <a:gsLst>
                    <a:gs pos="0">
                      <a:srgbClr val="FECF40"/>
                    </a:gs>
                    <a:gs pos="100000">
                      <a:srgbClr val="846C21"/>
                    </a:gs>
                  </a:gsLst>
                  <a:lin scaled="0"/>
                </a:gradFill>
                <a:latin typeface="微软雅黑" panose="020B0503020204020204" pitchFamily="34" charset="-122"/>
                <a:ea typeface="微软雅黑" panose="020B0503020204020204" pitchFamily="34" charset="-122"/>
              </a:rPr>
              <a:t>as much as possible,and moves the author towards him"</a:t>
            </a:r>
            <a:r>
              <a:rPr lang="zh-CN" altLang="en-US" sz="2000">
                <a:latin typeface="微软雅黑" panose="020B0503020204020204" pitchFamily="34" charset="-122"/>
                <a:ea typeface="微软雅黑" panose="020B0503020204020204" pitchFamily="34" charset="-122"/>
              </a:rPr>
              <a:t>(</a:t>
            </a:r>
            <a:r>
              <a:rPr lang="zh-CN" altLang="en-US" sz="20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Lawrence Venuti</a:t>
            </a:r>
            <a:r>
              <a:rPr lang="zh-CN" altLang="en-US" sz="2000">
                <a:latin typeface="微软雅黑" panose="020B0503020204020204" pitchFamily="34" charset="-122"/>
                <a:ea typeface="微软雅黑" panose="020B0503020204020204" pitchFamily="34" charset="-122"/>
              </a:rPr>
              <a:t>)</a:t>
            </a:r>
            <a:endParaRPr lang="zh-CN" altLang="en-US" sz="2000">
              <a:latin typeface="微软雅黑" panose="020B0503020204020204" pitchFamily="34" charset="-122"/>
              <a:ea typeface="微软雅黑" panose="020B0503020204020204" pitchFamily="34" charset="-122"/>
            </a:endParaRPr>
          </a:p>
        </p:txBody>
      </p:sp>
      <p:pic>
        <p:nvPicPr>
          <p:cNvPr id="76" name="图片 75"/>
          <p:cNvPicPr>
            <a:picLocks noChangeAspect="1"/>
          </p:cNvPicPr>
          <p:nvPr/>
        </p:nvPicPr>
        <p:blipFill>
          <a:blip r:embed="rId1"/>
          <a:stretch>
            <a:fillRect/>
          </a:stretch>
        </p:blipFill>
        <p:spPr>
          <a:xfrm>
            <a:off x="9834245" y="1506855"/>
            <a:ext cx="2178050" cy="2846705"/>
          </a:xfrm>
          <a:prstGeom prst="rect">
            <a:avLst/>
          </a:prstGeom>
        </p:spPr>
      </p:pic>
      <p:pic>
        <p:nvPicPr>
          <p:cNvPr id="1026" name="Picture 2" descr="E:\优品PPT\1908\人物插图\51pptmoban.com\PPT素材（www.51pptmoban.com）\商务团队人物场景扁平化卡通png高清图片素材\商务人物-扁平组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8365" y="3982085"/>
            <a:ext cx="6168390" cy="28759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36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36000">
                                          <p:cBhvr additive="base">
                                            <p:cTn id="7" dur="500" fill="hold"/>
                                            <p:tgtEl>
                                              <p:spTgt spid="19"/>
                                            </p:tgtEl>
                                            <p:attrNameLst>
                                              <p:attrName>ppt_x</p:attrName>
                                            </p:attrNameLst>
                                          </p:cBhvr>
                                          <p:tavLst>
                                            <p:tav tm="0">
                                              <p:val>
                                                <p:strVal val="1+#ppt_w/2"/>
                                              </p:val>
                                            </p:tav>
                                            <p:tav tm="100000">
                                              <p:val>
                                                <p:strVal val="#ppt_x"/>
                                              </p:val>
                                            </p:tav>
                                          </p:tavLst>
                                        </p:anim>
                                        <p:anim calcmode="lin" valueType="num" p14:bounceEnd="36000">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397123" y="-538250"/>
            <a:ext cx="2555690" cy="2296167"/>
            <a:chOff x="-1344978" y="-685187"/>
            <a:chExt cx="6781080" cy="6092478"/>
          </a:xfrm>
        </p:grpSpPr>
        <p:sp>
          <p:nvSpPr>
            <p:cNvPr id="2" name="椭圆 1"/>
            <p:cNvSpPr/>
            <p:nvPr/>
          </p:nvSpPr>
          <p:spPr>
            <a:xfrm>
              <a:off x="-185195" y="-312516"/>
              <a:ext cx="2245488" cy="22454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1344978" y="-144876"/>
              <a:ext cx="2689956" cy="26899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494840" y="1571529"/>
              <a:ext cx="1318720" cy="13187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844556" y="2481611"/>
              <a:ext cx="1947513" cy="194751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1771092" y="283376"/>
              <a:ext cx="2606873" cy="260687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1344978" y="-685187"/>
              <a:ext cx="1644608" cy="16446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74093" y="4228496"/>
              <a:ext cx="1130238" cy="11302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2625707" y="3733966"/>
              <a:ext cx="817868" cy="8178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2371916" y="4306414"/>
              <a:ext cx="245420" cy="2454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1921862" y="3754016"/>
              <a:ext cx="245420" cy="2454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3779290" y="3536976"/>
              <a:ext cx="245420" cy="2454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3533870" y="4916451"/>
              <a:ext cx="490840" cy="4908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3779289" y="156746"/>
              <a:ext cx="1656813" cy="1656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6" name="直接连接符 15"/>
          <p:cNvCxnSpPr/>
          <p:nvPr/>
        </p:nvCxnSpPr>
        <p:spPr>
          <a:xfrm>
            <a:off x="2593542" y="804428"/>
            <a:ext cx="82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平行四边形 16"/>
          <p:cNvSpPr/>
          <p:nvPr/>
        </p:nvSpPr>
        <p:spPr>
          <a:xfrm>
            <a:off x="2158571" y="332773"/>
            <a:ext cx="590551" cy="479165"/>
          </a:xfrm>
          <a:prstGeom prst="parallelogram">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lumMod val="75000"/>
                    <a:lumOff val="25000"/>
                  </a:schemeClr>
                </a:solidFill>
              </a:rPr>
              <a:t>2</a:t>
            </a:r>
            <a:endParaRPr lang="zh-CN" altLang="en-US" sz="3600" dirty="0">
              <a:solidFill>
                <a:schemeClr val="tx1">
                  <a:lumMod val="75000"/>
                  <a:lumOff val="25000"/>
                </a:schemeClr>
              </a:solidFill>
            </a:endParaRPr>
          </a:p>
        </p:txBody>
      </p:sp>
      <p:sp>
        <p:nvSpPr>
          <p:cNvPr id="19" name="矩形 18"/>
          <p:cNvSpPr/>
          <p:nvPr/>
        </p:nvSpPr>
        <p:spPr>
          <a:xfrm>
            <a:off x="3206115" y="351790"/>
            <a:ext cx="7632065" cy="460375"/>
          </a:xfrm>
          <a:prstGeom prst="rect">
            <a:avLst/>
          </a:prstGeom>
        </p:spPr>
        <p:txBody>
          <a:bodyPr wrap="square">
            <a:spAutoFit/>
          </a:bodyPr>
          <a:lstStyle/>
          <a:p>
            <a:r>
              <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The theory of </a:t>
            </a:r>
            <a:r>
              <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Schuttleworth&amp; Cowie</a:t>
            </a:r>
            <a:r>
              <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 </a:t>
            </a:r>
            <a:endPar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75" name="文本框 74"/>
          <p:cNvSpPr txBox="1"/>
          <p:nvPr/>
        </p:nvSpPr>
        <p:spPr>
          <a:xfrm>
            <a:off x="525780" y="1227455"/>
            <a:ext cx="11136630" cy="4799965"/>
          </a:xfrm>
          <a:prstGeom prst="rect">
            <a:avLst/>
          </a:prstGeom>
          <a:noFill/>
        </p:spPr>
        <p:txBody>
          <a:bodyPr wrap="square" rtlCol="0">
            <a:spAutoFit/>
          </a:bodyPr>
          <a:p>
            <a:pPr>
              <a:lnSpc>
                <a:spcPct val="170000"/>
              </a:lnSpc>
            </a:pPr>
            <a:r>
              <a:rPr lang="zh-CN" altLang="en-US" sz="2000" b="1">
                <a:latin typeface="微软雅黑" panose="020B0503020204020204" pitchFamily="34" charset="-122"/>
                <a:ea typeface="微软雅黑" panose="020B0503020204020204" pitchFamily="34" charset="-122"/>
              </a:rPr>
              <a:t>On the basis </a:t>
            </a:r>
            <a:r>
              <a:rPr lang="zh-CN" altLang="en-US" sz="2000" b="1">
                <a:latin typeface="微软雅黑" panose="020B0503020204020204" pitchFamily="34" charset="-122"/>
                <a:ea typeface="微软雅黑" panose="020B0503020204020204" pitchFamily="34" charset="-122"/>
              </a:rPr>
              <a:t>of Venuti's theory</a:t>
            </a:r>
            <a:r>
              <a:rPr lang="en-US" altLang="zh-CN" sz="2000" b="1">
                <a:latin typeface="微软雅黑" panose="020B0503020204020204" pitchFamily="34" charset="-122"/>
                <a:ea typeface="微软雅黑" panose="020B0503020204020204" pitchFamily="34" charset="-122"/>
              </a:rPr>
              <a:t>:</a:t>
            </a:r>
            <a:endParaRPr lang="zh-CN" altLang="en-US" sz="2000" b="1">
              <a:latin typeface="微软雅黑" panose="020B0503020204020204" pitchFamily="34" charset="-122"/>
              <a:ea typeface="微软雅黑" panose="020B0503020204020204" pitchFamily="34" charset="-122"/>
            </a:endParaRPr>
          </a:p>
          <a:p>
            <a:pPr>
              <a:lnSpc>
                <a:spcPct val="170000"/>
              </a:lnSpc>
            </a:pPr>
            <a:r>
              <a:rPr lang="en-US" altLang="zh-CN" sz="2000" b="1" i="1">
                <a:gradFill>
                  <a:gsLst>
                    <a:gs pos="0">
                      <a:srgbClr val="FECF40"/>
                    </a:gs>
                    <a:gs pos="100000">
                      <a:srgbClr val="846C21"/>
                    </a:gs>
                  </a:gsLst>
                  <a:lin scaled="0"/>
                </a:gradFill>
                <a:latin typeface="微软雅黑" panose="020B0503020204020204" pitchFamily="34" charset="-122"/>
                <a:ea typeface="微软雅黑" panose="020B0503020204020204" pitchFamily="34" charset="-122"/>
              </a:rPr>
              <a:t>”</a:t>
            </a:r>
            <a:r>
              <a:rPr lang="zh-CN" altLang="en-US" sz="2000" b="1" i="1">
                <a:gradFill>
                  <a:gsLst>
                    <a:gs pos="0">
                      <a:srgbClr val="FECF40"/>
                    </a:gs>
                    <a:gs pos="100000">
                      <a:srgbClr val="846C21"/>
                    </a:gs>
                  </a:gsLst>
                  <a:lin scaled="0"/>
                </a:gradFill>
                <a:latin typeface="微软雅黑" panose="020B0503020204020204" pitchFamily="34" charset="-122"/>
                <a:ea typeface="微软雅黑" panose="020B0503020204020204" pitchFamily="34" charset="-122"/>
              </a:rPr>
              <a:t>it is identified with a policy common in dominant cultures which are aggressively monolingual,unreceptive to the foreign,and which he describes as being accustomed to fluent translations that invisibly inscribe foreign text with[target language] values and provide readers with narcissistic experience of recognizing their own culture in a cultural other</a:t>
            </a:r>
            <a:r>
              <a:rPr lang="en-US" altLang="zh-CN" sz="2000" b="1" i="1">
                <a:gradFill>
                  <a:gsLst>
                    <a:gs pos="0">
                      <a:srgbClr val="FECF40"/>
                    </a:gs>
                    <a:gs pos="100000">
                      <a:srgbClr val="846C21"/>
                    </a:gs>
                  </a:gsLst>
                  <a:lin scaled="0"/>
                </a:gradFill>
                <a:latin typeface="微软雅黑" panose="020B0503020204020204" pitchFamily="34" charset="-122"/>
                <a:ea typeface="微软雅黑" panose="020B0503020204020204" pitchFamily="34" charset="-122"/>
              </a:rPr>
              <a:t>.</a:t>
            </a:r>
            <a:r>
              <a:rPr lang="en-US" altLang="zh-CN" sz="2000" b="1" i="1">
                <a:gradFill>
                  <a:gsLst>
                    <a:gs pos="0">
                      <a:srgbClr val="FECF40"/>
                    </a:gs>
                    <a:gs pos="100000">
                      <a:srgbClr val="846C21"/>
                    </a:gs>
                  </a:gsLst>
                  <a:lin scaled="0"/>
                </a:gradFill>
                <a:latin typeface="微软雅黑" panose="020B0503020204020204" pitchFamily="34" charset="-122"/>
                <a:ea typeface="微软雅黑" panose="020B0503020204020204" pitchFamily="34" charset="-122"/>
              </a:rPr>
              <a:t>“</a:t>
            </a:r>
            <a:r>
              <a:rPr lang="zh-CN" altLang="en-US" sz="2000">
                <a:latin typeface="微软雅黑" panose="020B0503020204020204" pitchFamily="34" charset="-122"/>
                <a:ea typeface="微软雅黑" panose="020B0503020204020204" pitchFamily="34" charset="-122"/>
              </a:rPr>
              <a:t>(</a:t>
            </a:r>
            <a:r>
              <a:rPr lang="zh-CN" altLang="en-US" sz="20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Schuttleworth&amp; Cowie</a:t>
            </a:r>
            <a:r>
              <a:rPr lang="zh-CN" altLang="en-US" sz="2000">
                <a:latin typeface="微软雅黑" panose="020B0503020204020204" pitchFamily="34" charset="-122"/>
                <a:ea typeface="微软雅黑" panose="020B0503020204020204" pitchFamily="34" charset="-122"/>
              </a:rPr>
              <a:t>) </a:t>
            </a:r>
            <a:endParaRPr lang="zh-CN" altLang="en-US" sz="2000">
              <a:latin typeface="微软雅黑" panose="020B0503020204020204" pitchFamily="34" charset="-122"/>
              <a:ea typeface="微软雅黑" panose="020B0503020204020204" pitchFamily="34" charset="-122"/>
            </a:endParaRPr>
          </a:p>
          <a:p>
            <a:pPr>
              <a:lnSpc>
                <a:spcPct val="170000"/>
              </a:lnSpc>
            </a:pPr>
            <a:r>
              <a:rPr lang="en-US" altLang="zh-CN" sz="2000" b="1" i="1">
                <a:gradFill>
                  <a:gsLst>
                    <a:gs pos="0">
                      <a:srgbClr val="FECF40"/>
                    </a:gs>
                    <a:gs pos="100000">
                      <a:srgbClr val="846C21"/>
                    </a:gs>
                  </a:gsLst>
                  <a:lin scaled="0"/>
                </a:gradFill>
                <a:latin typeface="微软雅黑" panose="020B0503020204020204" pitchFamily="34" charset="-122"/>
                <a:ea typeface="微软雅黑" panose="020B0503020204020204" pitchFamily="34" charset="-122"/>
              </a:rPr>
              <a:t>“</a:t>
            </a:r>
            <a:r>
              <a:rPr lang="zh-CN" altLang="en-US" sz="2000" b="1" i="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Foreignizing translation</a:t>
            </a:r>
            <a:r>
              <a:rPr lang="zh-CN" altLang="en-US" sz="2000" b="1" i="1">
                <a:gradFill>
                  <a:gsLst>
                    <a:gs pos="0">
                      <a:srgbClr val="FECF40"/>
                    </a:gs>
                    <a:gs pos="100000">
                      <a:srgbClr val="846C21"/>
                    </a:gs>
                  </a:gsLst>
                  <a:lin scaled="0"/>
                </a:gradFill>
                <a:latin typeface="微软雅黑" panose="020B0503020204020204" pitchFamily="34" charset="-122"/>
                <a:ea typeface="微软雅黑" panose="020B0503020204020204" pitchFamily="34" charset="-122"/>
              </a:rPr>
              <a:t> in which a TT is produced which deliberately breaks target conventions by retaining something of the foreignness of the original."</a:t>
            </a:r>
            <a:r>
              <a:rPr lang="zh-CN" altLang="en-US" sz="2000">
                <a:latin typeface="微软雅黑" panose="020B0503020204020204" pitchFamily="34" charset="-122"/>
                <a:ea typeface="微软雅黑" panose="020B0503020204020204" pitchFamily="34" charset="-122"/>
              </a:rPr>
              <a:t>(</a:t>
            </a:r>
            <a:r>
              <a:rPr lang="zh-CN" altLang="en-US" sz="20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Schuttleworth&amp;Cowie</a:t>
            </a:r>
            <a:r>
              <a:rPr lang="zh-CN" altLang="en-US" sz="2000">
                <a:latin typeface="微软雅黑" panose="020B0503020204020204" pitchFamily="34" charset="-122"/>
                <a:ea typeface="微软雅黑" panose="020B0503020204020204" pitchFamily="34" charset="-122"/>
              </a:rPr>
              <a:t>) </a:t>
            </a:r>
            <a:endParaRPr lang="zh-CN" altLang="en-US" sz="200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36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36000">
                                          <p:cBhvr additive="base">
                                            <p:cTn id="7" dur="500" fill="hold"/>
                                            <p:tgtEl>
                                              <p:spTgt spid="19"/>
                                            </p:tgtEl>
                                            <p:attrNameLst>
                                              <p:attrName>ppt_x</p:attrName>
                                            </p:attrNameLst>
                                          </p:cBhvr>
                                          <p:tavLst>
                                            <p:tav tm="0">
                                              <p:val>
                                                <p:strVal val="1+#ppt_w/2"/>
                                              </p:val>
                                            </p:tav>
                                            <p:tav tm="100000">
                                              <p:val>
                                                <p:strVal val="#ppt_x"/>
                                              </p:val>
                                            </p:tav>
                                          </p:tavLst>
                                        </p:anim>
                                        <p:anim calcmode="lin" valueType="num" p14:bounceEnd="36000">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388233" y="-542695"/>
            <a:ext cx="2555690" cy="2296167"/>
            <a:chOff x="-1344978" y="-685187"/>
            <a:chExt cx="6781080" cy="6092478"/>
          </a:xfrm>
        </p:grpSpPr>
        <p:sp>
          <p:nvSpPr>
            <p:cNvPr id="2" name="椭圆 1"/>
            <p:cNvSpPr/>
            <p:nvPr/>
          </p:nvSpPr>
          <p:spPr>
            <a:xfrm>
              <a:off x="-185195" y="-312516"/>
              <a:ext cx="2245488" cy="22454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1344978" y="-144876"/>
              <a:ext cx="2689956" cy="26899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494840" y="1571529"/>
              <a:ext cx="1318720" cy="13187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844556" y="2481611"/>
              <a:ext cx="1947513" cy="194751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1771092" y="283376"/>
              <a:ext cx="2606873" cy="260687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1344978" y="-685187"/>
              <a:ext cx="1644608" cy="16446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74093" y="4228496"/>
              <a:ext cx="1130238" cy="11302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2625707" y="3733966"/>
              <a:ext cx="817868" cy="8178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2371916" y="4306414"/>
              <a:ext cx="245420" cy="2454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1921862" y="3754016"/>
              <a:ext cx="245420" cy="2454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3779290" y="3536976"/>
              <a:ext cx="245420" cy="2454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3533870" y="4916451"/>
              <a:ext cx="490840" cy="4908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3779289" y="156746"/>
              <a:ext cx="1656813" cy="1656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6" name="直接连接符 15"/>
          <p:cNvCxnSpPr/>
          <p:nvPr/>
        </p:nvCxnSpPr>
        <p:spPr>
          <a:xfrm>
            <a:off x="2593542" y="804428"/>
            <a:ext cx="82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平行四边形 16"/>
          <p:cNvSpPr/>
          <p:nvPr/>
        </p:nvSpPr>
        <p:spPr>
          <a:xfrm>
            <a:off x="2158571" y="332773"/>
            <a:ext cx="590551" cy="479165"/>
          </a:xfrm>
          <a:prstGeom prst="parallelogram">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lumMod val="75000"/>
                    <a:lumOff val="25000"/>
                  </a:schemeClr>
                </a:solidFill>
              </a:rPr>
              <a:t>3</a:t>
            </a:r>
            <a:endParaRPr lang="zh-CN" altLang="en-US" sz="3600" dirty="0">
              <a:solidFill>
                <a:schemeClr val="tx1">
                  <a:lumMod val="75000"/>
                  <a:lumOff val="25000"/>
                </a:schemeClr>
              </a:solidFill>
            </a:endParaRPr>
          </a:p>
        </p:txBody>
      </p:sp>
      <p:pic>
        <p:nvPicPr>
          <p:cNvPr id="18" name="图片 17"/>
          <p:cNvPicPr>
            <a:picLocks noChangeAspect="1"/>
          </p:cNvPicPr>
          <p:nvPr/>
        </p:nvPicPr>
        <p:blipFill>
          <a:blip r:embed="rId1"/>
          <a:stretch>
            <a:fillRect/>
          </a:stretch>
        </p:blipFill>
        <p:spPr>
          <a:xfrm>
            <a:off x="7731125" y="3884930"/>
            <a:ext cx="4197350" cy="2615565"/>
          </a:xfrm>
          <a:prstGeom prst="rect">
            <a:avLst/>
          </a:prstGeom>
        </p:spPr>
      </p:pic>
      <p:sp>
        <p:nvSpPr>
          <p:cNvPr id="75" name="文本框 74"/>
          <p:cNvSpPr txBox="1"/>
          <p:nvPr/>
        </p:nvSpPr>
        <p:spPr>
          <a:xfrm>
            <a:off x="1012825" y="1431290"/>
            <a:ext cx="10570210" cy="3833495"/>
          </a:xfrm>
          <a:prstGeom prst="rect">
            <a:avLst/>
          </a:prstGeom>
          <a:noFill/>
        </p:spPr>
        <p:txBody>
          <a:bodyPr wrap="square" rtlCol="0">
            <a:spAutoFit/>
          </a:bodyPr>
          <a:p>
            <a:pPr>
              <a:lnSpc>
                <a:spcPct val="190000"/>
              </a:lnSpc>
            </a:pPr>
            <a:r>
              <a:rPr lang="en-US" altLang="zh-CN" sz="2400" b="1">
                <a:gradFill>
                  <a:gsLst>
                    <a:gs pos="0">
                      <a:srgbClr val="FE4444"/>
                    </a:gs>
                    <a:gs pos="100000">
                      <a:srgbClr val="832B2B"/>
                    </a:gs>
                  </a:gsLst>
                  <a:lin scaled="0"/>
                </a:gra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F</a:t>
            </a:r>
            <a:r>
              <a:rPr lang="zh-CN" altLang="en-US" sz="2400" b="1">
                <a:gradFill>
                  <a:gsLst>
                    <a:gs pos="0">
                      <a:srgbClr val="FE4444"/>
                    </a:gs>
                    <a:gs pos="100000">
                      <a:srgbClr val="832B2B"/>
                    </a:gs>
                  </a:gsLst>
                  <a:lin scaled="0"/>
                </a:gra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oreignization </a:t>
            </a:r>
            <a:r>
              <a:rPr lang="zh-CN" altLang="en-US" sz="20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is the strategy of retaining information from the source text, and involves deliberately breaking the conventions of the target language to preserve its meaning. </a:t>
            </a:r>
            <a:endParaRPr lang="zh-CN" altLang="en-US" sz="20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endParaRPr>
          </a:p>
          <a:p>
            <a:pPr>
              <a:lnSpc>
                <a:spcPct val="190000"/>
              </a:lnSpc>
            </a:pPr>
            <a:r>
              <a:rPr lang="en-US" altLang="zh-CN" sz="2400" b="1">
                <a:gradFill>
                  <a:gsLst>
                    <a:gs pos="0">
                      <a:srgbClr val="FE4444"/>
                    </a:gs>
                    <a:gs pos="100000">
                      <a:srgbClr val="832B2B"/>
                    </a:gs>
                  </a:gsLst>
                  <a:lin scaled="0"/>
                </a:gra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D</a:t>
            </a:r>
            <a:r>
              <a:rPr lang="zh-CN" altLang="en-US" sz="2400" b="1">
                <a:gradFill>
                  <a:gsLst>
                    <a:gs pos="0">
                      <a:srgbClr val="FE4444"/>
                    </a:gs>
                    <a:gs pos="100000">
                      <a:srgbClr val="832B2B"/>
                    </a:gs>
                  </a:gsLst>
                  <a:lin scaled="0"/>
                </a:gra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omestication</a:t>
            </a:r>
            <a:r>
              <a:rPr lang="zh-CN" altLang="en-US" sz="20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 </a:t>
            </a:r>
            <a:r>
              <a:rPr sz="20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is the strategy of making text closely conform to the culture of the language being translated to, which may involve the loss of information from the source text. </a:t>
            </a:r>
            <a:endParaRPr sz="20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endParaRPr>
          </a:p>
        </p:txBody>
      </p:sp>
      <p:sp>
        <p:nvSpPr>
          <p:cNvPr id="26" name="矩形 25"/>
          <p:cNvSpPr/>
          <p:nvPr/>
        </p:nvSpPr>
        <p:spPr>
          <a:xfrm>
            <a:off x="3138805" y="295910"/>
            <a:ext cx="5296535" cy="521970"/>
          </a:xfrm>
          <a:prstGeom prst="rect">
            <a:avLst/>
          </a:prstGeom>
        </p:spPr>
        <p:txBody>
          <a:bodyPr wrap="square">
            <a:spAutoFit/>
          </a:bodyPr>
          <a:p>
            <a:pPr algn="l"/>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The </a:t>
            </a:r>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Definition</a:t>
            </a:r>
            <a:endPar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5046703" y="845724"/>
            <a:ext cx="2245488" cy="22454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3886921" y="1013365"/>
            <a:ext cx="2689956" cy="26899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4258148" y="2729569"/>
            <a:ext cx="1947513" cy="194751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7002996" y="1441623"/>
            <a:ext cx="2606873" cy="260687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6576876" y="473053"/>
            <a:ext cx="1644608" cy="16446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372517" y="2863156"/>
            <a:ext cx="1130239" cy="113023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7866883" y="4503323"/>
            <a:ext cx="817868" cy="8178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7723471" y="4325230"/>
            <a:ext cx="245420" cy="2454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153761" y="4912257"/>
            <a:ext cx="245420" cy="2454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9487154" y="4570167"/>
            <a:ext cx="245420" cy="2454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8765768" y="6074691"/>
            <a:ext cx="490840" cy="4908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9011193" y="1314991"/>
            <a:ext cx="1656813" cy="1656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3050406" y="2352147"/>
            <a:ext cx="817868" cy="8178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2375587" y="3104117"/>
            <a:ext cx="446864" cy="4468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2136206" y="2457951"/>
            <a:ext cx="245420" cy="2454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1569022" y="2863153"/>
            <a:ext cx="245420" cy="2454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3958568" y="3534632"/>
            <a:ext cx="490840" cy="4908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7347622" y="1076999"/>
            <a:ext cx="245420" cy="2454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9614029" y="3517142"/>
            <a:ext cx="245420" cy="2454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8754995" y="307562"/>
            <a:ext cx="245420" cy="2454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8509575" y="1687036"/>
            <a:ext cx="490840" cy="4908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4763797" y="2096797"/>
            <a:ext cx="2664415" cy="26644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600" b="1" dirty="0">
                <a:latin typeface="微软雅黑" panose="020B0503020204020204" pitchFamily="34" charset="-122"/>
                <a:ea typeface="微软雅黑" panose="020B0503020204020204" pitchFamily="34" charset="-122"/>
              </a:rPr>
              <a:t>2</a:t>
            </a:r>
            <a:endParaRPr lang="zh-CN" altLang="en-US" sz="16600" b="1" dirty="0">
              <a:latin typeface="微软雅黑" panose="020B0503020204020204" pitchFamily="34" charset="-122"/>
              <a:ea typeface="微软雅黑" panose="020B0503020204020204" pitchFamily="34" charset="-122"/>
            </a:endParaRPr>
          </a:p>
        </p:txBody>
      </p:sp>
      <p:sp>
        <p:nvSpPr>
          <p:cNvPr id="24" name="矩形 23"/>
          <p:cNvSpPr/>
          <p:nvPr/>
        </p:nvSpPr>
        <p:spPr>
          <a:xfrm>
            <a:off x="3341229" y="4954389"/>
            <a:ext cx="5509551" cy="1568450"/>
          </a:xfrm>
          <a:prstGeom prst="rect">
            <a:avLst/>
          </a:prstGeom>
        </p:spPr>
        <p:txBody>
          <a:bodyPr wrap="square">
            <a:spAutoFit/>
          </a:bodyPr>
          <a:lstStyle/>
          <a:p>
            <a:pPr algn="ctr"/>
            <a:r>
              <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Domestication</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and </a:t>
            </a:r>
            <a:endPar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algn="ctr"/>
            <a:r>
              <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Foreignization</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36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36000">
                                          <p:cBhvr additive="base">
                                            <p:cTn id="7" dur="500" fill="hold"/>
                                            <p:tgtEl>
                                              <p:spTgt spid="24"/>
                                            </p:tgtEl>
                                            <p:attrNameLst>
                                              <p:attrName>ppt_x</p:attrName>
                                            </p:attrNameLst>
                                          </p:cBhvr>
                                          <p:tavLst>
                                            <p:tav tm="0">
                                              <p:val>
                                                <p:strVal val="1+#ppt_w/2"/>
                                              </p:val>
                                            </p:tav>
                                            <p:tav tm="100000">
                                              <p:val>
                                                <p:strVal val="#ppt_x"/>
                                              </p:val>
                                            </p:tav>
                                          </p:tavLst>
                                        </p:anim>
                                        <p:anim calcmode="lin" valueType="num" p14:bounceEnd="36000">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组合 47"/>
          <p:cNvGrpSpPr/>
          <p:nvPr/>
        </p:nvGrpSpPr>
        <p:grpSpPr>
          <a:xfrm>
            <a:off x="-397123" y="-538250"/>
            <a:ext cx="2555690" cy="2296167"/>
            <a:chOff x="-1344978" y="-685187"/>
            <a:chExt cx="6781080" cy="6092478"/>
          </a:xfrm>
        </p:grpSpPr>
        <p:sp>
          <p:nvSpPr>
            <p:cNvPr id="49" name="椭圆 48"/>
            <p:cNvSpPr/>
            <p:nvPr/>
          </p:nvSpPr>
          <p:spPr>
            <a:xfrm>
              <a:off x="-185195" y="-312516"/>
              <a:ext cx="2245488" cy="22454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1344978" y="-144876"/>
              <a:ext cx="2689956" cy="26899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a:off x="494840" y="1571529"/>
              <a:ext cx="1318720" cy="13187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844556" y="2481611"/>
              <a:ext cx="1947513" cy="194751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1771092" y="283376"/>
              <a:ext cx="2606873" cy="260687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a:off x="1344978" y="-685187"/>
              <a:ext cx="1644608" cy="16446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574093" y="4228496"/>
              <a:ext cx="1130238" cy="11302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2625707" y="3733966"/>
              <a:ext cx="817868" cy="8178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2371916" y="4306414"/>
              <a:ext cx="245420" cy="2454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1921862" y="3754016"/>
              <a:ext cx="245420" cy="2454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3779290" y="3536976"/>
              <a:ext cx="245420" cy="2454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nvSpPr>
          <p:spPr>
            <a:xfrm>
              <a:off x="3533870" y="4916451"/>
              <a:ext cx="490840" cy="4908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3779289" y="156746"/>
              <a:ext cx="1656813" cy="1656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62" name="直接连接符 61"/>
          <p:cNvCxnSpPr/>
          <p:nvPr/>
        </p:nvCxnSpPr>
        <p:spPr>
          <a:xfrm>
            <a:off x="2593542" y="804428"/>
            <a:ext cx="82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3" name="平行四边形 62"/>
          <p:cNvSpPr/>
          <p:nvPr/>
        </p:nvSpPr>
        <p:spPr>
          <a:xfrm>
            <a:off x="2158571" y="332773"/>
            <a:ext cx="590551" cy="479165"/>
          </a:xfrm>
          <a:prstGeom prst="parallelogram">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lumMod val="75000"/>
                    <a:lumOff val="25000"/>
                  </a:schemeClr>
                </a:solidFill>
              </a:rPr>
              <a:t>1</a:t>
            </a:r>
            <a:endParaRPr lang="en-US" sz="3600" dirty="0">
              <a:solidFill>
                <a:schemeClr val="tx1">
                  <a:lumMod val="75000"/>
                  <a:lumOff val="25000"/>
                </a:schemeClr>
              </a:solidFill>
            </a:endParaRPr>
          </a:p>
        </p:txBody>
      </p:sp>
      <p:sp>
        <p:nvSpPr>
          <p:cNvPr id="64" name="矩形 63"/>
          <p:cNvSpPr/>
          <p:nvPr/>
        </p:nvSpPr>
        <p:spPr>
          <a:xfrm>
            <a:off x="3206158" y="351898"/>
            <a:ext cx="4690556" cy="460375"/>
          </a:xfrm>
          <a:prstGeom prst="rect">
            <a:avLst/>
          </a:prstGeom>
        </p:spPr>
        <p:txBody>
          <a:bodyPr wrap="square">
            <a:spAutoFit/>
          </a:bodyPr>
          <a:lstStyle/>
          <a:p>
            <a:r>
              <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Domestication</a:t>
            </a:r>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396875" y="3731260"/>
            <a:ext cx="3242310" cy="3242310"/>
          </a:xfrm>
          <a:prstGeom prst="rect">
            <a:avLst/>
          </a:prstGeom>
        </p:spPr>
      </p:pic>
      <p:sp>
        <p:nvSpPr>
          <p:cNvPr id="18435" name="Rectangle 3" descr="Rectangle: Click to edit Master text styles&#10;Second level&#10;Third level&#10;Fourth level&#10;Fifth level"/>
          <p:cNvSpPr>
            <a:spLocks noGrp="1"/>
          </p:cNvSpPr>
          <p:nvPr/>
        </p:nvSpPr>
        <p:spPr>
          <a:xfrm>
            <a:off x="1236345" y="1052830"/>
            <a:ext cx="10281285" cy="5304790"/>
          </a:xfrm>
          <a:prstGeom prst="rect">
            <a:avLst/>
          </a:prstGeom>
          <a:noFill/>
          <a:ln w="9525">
            <a:noFill/>
          </a:ln>
        </p:spPr>
        <p:txBody>
          <a:bodyPr vert="horz" wrap="square" lIns="91440" tIns="45720" rIns="91440" bIns="45720" anchor="t"/>
          <a:lstStyle>
            <a:lvl1pPr marL="342900" indent="-342900" algn="l" rtl="0" eaLnBrk="0" fontAlgn="base" hangingPunct="0">
              <a:spcBef>
                <a:spcPct val="20000"/>
              </a:spcBef>
              <a:spcAft>
                <a:spcPct val="0"/>
              </a:spcAft>
              <a:buClr>
                <a:schemeClr val="hlink"/>
              </a:buClr>
              <a:buSzPct val="110000"/>
              <a:buFont typeface="Wingdings" panose="05000000000000000000" pitchFamily="2" charset="2"/>
              <a:buBlip>
                <a:blip r:embed="rId2"/>
              </a:buBlip>
              <a:defRPr kumimoji="1" sz="3200">
                <a:solidFill>
                  <a:schemeClr val="tx1"/>
                </a:solidFill>
                <a:latin typeface="Batang" pitchFamily="18" charset="-127"/>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kumimoji="1" sz="2800">
                <a:solidFill>
                  <a:schemeClr val="tx1"/>
                </a:solidFill>
                <a:latin typeface="Batang" pitchFamily="18" charset="-127"/>
                <a:ea typeface="+mn-ea"/>
              </a:defRPr>
            </a:lvl2pPr>
            <a:lvl3pPr marL="1143000" indent="-228600" algn="l" rtl="0" eaLnBrk="0" fontAlgn="base" hangingPunct="0">
              <a:spcBef>
                <a:spcPct val="20000"/>
              </a:spcBef>
              <a:spcAft>
                <a:spcPct val="0"/>
              </a:spcAft>
              <a:buClr>
                <a:schemeClr val="hlink"/>
              </a:buClr>
              <a:buSzPct val="95000"/>
              <a:buFont typeface="Wingdings" panose="05000000000000000000" pitchFamily="2" charset="2"/>
              <a:buChar char="w"/>
              <a:defRPr kumimoji="1" sz="2400">
                <a:solidFill>
                  <a:schemeClr val="tx1"/>
                </a:solidFill>
                <a:latin typeface="Batang" pitchFamily="18" charset="-127"/>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kumimoji="1" sz="2000">
                <a:solidFill>
                  <a:schemeClr val="tx1"/>
                </a:solidFill>
                <a:latin typeface="Batang" pitchFamily="18" charset="-127"/>
                <a:ea typeface="+mn-ea"/>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Batang" pitchFamily="18" charset="-127"/>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9pPr>
          </a:lstStyle>
          <a:p>
            <a:pPr marL="0" algn="l">
              <a:lnSpc>
                <a:spcPct val="160000"/>
              </a:lnSpc>
              <a:spcBef>
                <a:spcPts val="0"/>
              </a:spcBef>
              <a:buNone/>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Domestication </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takes the local culture as the starting point, takes the information receiver as the core, and emphasizes the authenticity and vividness of the translated text. Therefore, the foreign cultural color and language style characteristics in the original text are often modified to confine them within the framework of the local culture.</a:t>
            </a:r>
            <a:endParaRPr lang="zh-CN" altLang="en-US" sz="18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None/>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marL="720090" indent="342265" eaLnBrk="1" hangingPunct="1">
              <a:lnSpc>
                <a:spcPct val="150000"/>
              </a:lnSpc>
              <a:buNone/>
            </a:pPr>
            <a:r>
              <a:rPr lang="en-US" altLang="zh-CN" sz="2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Lead a dog’s life     </a:t>
            </a:r>
            <a:r>
              <a:rPr lang="zh-CN" altLang="en-US" sz="24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过着牛马一样的生活</a:t>
            </a:r>
            <a:endParaRPr lang="zh-CN" altLang="en-US" sz="24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marL="720090" indent="342265" eaLnBrk="1" hangingPunct="1">
              <a:lnSpc>
                <a:spcPct val="150000"/>
              </a:lnSpc>
              <a:buNone/>
            </a:pPr>
            <a:r>
              <a:rPr lang="en-US" altLang="zh-CN" sz="2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Cry up wine and sell vinegar   </a:t>
            </a:r>
            <a:r>
              <a:rPr lang="zh-CN" altLang="en-US" sz="24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挂羊头，卖狗肉</a:t>
            </a:r>
            <a:endParaRPr lang="zh-CN" altLang="en-US" sz="24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marL="720090" indent="342265" eaLnBrk="1" hangingPunct="1">
              <a:lnSpc>
                <a:spcPct val="150000"/>
              </a:lnSpc>
              <a:buNone/>
            </a:pPr>
            <a:r>
              <a:rPr lang="en-US" altLang="zh-CN" sz="2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Put back the clock     </a:t>
            </a:r>
            <a:r>
              <a:rPr lang="zh-CN" altLang="en-US" sz="24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开倒车</a:t>
            </a:r>
            <a:endParaRPr lang="zh-CN" altLang="en-US" sz="24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marL="720090" indent="342265" eaLnBrk="1" hangingPunct="1">
              <a:lnSpc>
                <a:spcPct val="150000"/>
              </a:lnSpc>
              <a:buNone/>
            </a:pPr>
            <a:r>
              <a:rPr lang="en-US" altLang="zh-CN" sz="2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Kill the goose that lays the golden eggs     </a:t>
            </a:r>
            <a:r>
              <a:rPr lang="zh-CN" altLang="en-US" sz="24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杀鸡取卵</a:t>
            </a:r>
            <a:endParaRPr lang="zh-CN" altLang="en-US" sz="24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marL="720090" indent="342265" eaLnBrk="1" hangingPunct="1">
              <a:lnSpc>
                <a:spcPct val="150000"/>
              </a:lnSpc>
              <a:buNone/>
            </a:pPr>
            <a:endParaRPr lang="zh-CN" altLang="en-US" sz="24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36000">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14:bounceEnd="36000">
                                          <p:cBhvr additive="base">
                                            <p:cTn id="7" dur="500" fill="hold"/>
                                            <p:tgtEl>
                                              <p:spTgt spid="64"/>
                                            </p:tgtEl>
                                            <p:attrNameLst>
                                              <p:attrName>ppt_x</p:attrName>
                                            </p:attrNameLst>
                                          </p:cBhvr>
                                          <p:tavLst>
                                            <p:tav tm="0">
                                              <p:val>
                                                <p:strVal val="1+#ppt_w/2"/>
                                              </p:val>
                                            </p:tav>
                                            <p:tav tm="100000">
                                              <p:val>
                                                <p:strVal val="#ppt_x"/>
                                              </p:val>
                                            </p:tav>
                                          </p:tavLst>
                                        </p:anim>
                                        <p:anim calcmode="lin" valueType="num" p14:bounceEnd="36000">
                                          <p:cBhvr additive="base">
                                            <p:cTn id="8" dur="5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435">
                                                <p:txEl>
                                                  <p:pRg st="2" end="2"/>
                                                </p:txEl>
                                              </p:spTgt>
                                            </p:tgtEl>
                                            <p:attrNameLst>
                                              <p:attrName>style.visibility</p:attrName>
                                            </p:attrNameLst>
                                          </p:cBhvr>
                                          <p:to>
                                            <p:strVal val="visible"/>
                                          </p:to>
                                        </p:set>
                                        <p:anim calcmode="lin" valueType="num">
                                          <p:cBhvr additive="base">
                                            <p:cTn id="13" dur="500" fill="hold"/>
                                            <p:tgtEl>
                                              <p:spTgt spid="1843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435">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8435">
                                                <p:txEl>
                                                  <p:pRg st="3" end="3"/>
                                                </p:txEl>
                                              </p:spTgt>
                                            </p:tgtEl>
                                            <p:attrNameLst>
                                              <p:attrName>style.visibility</p:attrName>
                                            </p:attrNameLst>
                                          </p:cBhvr>
                                          <p:to>
                                            <p:strVal val="visible"/>
                                          </p:to>
                                        </p:set>
                                        <p:anim calcmode="lin" valueType="num">
                                          <p:cBhvr additive="base">
                                            <p:cTn id="17" dur="500" fill="hold"/>
                                            <p:tgtEl>
                                              <p:spTgt spid="18435">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8435">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8435">
                                                <p:txEl>
                                                  <p:pRg st="4" end="4"/>
                                                </p:txEl>
                                              </p:spTgt>
                                            </p:tgtEl>
                                            <p:attrNameLst>
                                              <p:attrName>style.visibility</p:attrName>
                                            </p:attrNameLst>
                                          </p:cBhvr>
                                          <p:to>
                                            <p:strVal val="visible"/>
                                          </p:to>
                                        </p:set>
                                        <p:anim calcmode="lin" valueType="num">
                                          <p:cBhvr additive="base">
                                            <p:cTn id="21" dur="500" fill="hold"/>
                                            <p:tgtEl>
                                              <p:spTgt spid="18435">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8435">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8435">
                                                <p:txEl>
                                                  <p:pRg st="5" end="5"/>
                                                </p:txEl>
                                              </p:spTgt>
                                            </p:tgtEl>
                                            <p:attrNameLst>
                                              <p:attrName>style.visibility</p:attrName>
                                            </p:attrNameLst>
                                          </p:cBhvr>
                                          <p:to>
                                            <p:strVal val="visible"/>
                                          </p:to>
                                        </p:set>
                                        <p:anim calcmode="lin" valueType="num">
                                          <p:cBhvr additive="base">
                                            <p:cTn id="25" dur="500" fill="hold"/>
                                            <p:tgtEl>
                                              <p:spTgt spid="1843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43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1+#ppt_w/2"/>
                                              </p:val>
                                            </p:tav>
                                            <p:tav tm="100000">
                                              <p:val>
                                                <p:strVal val="#ppt_x"/>
                                              </p:val>
                                            </p:tav>
                                          </p:tavLst>
                                        </p:anim>
                                        <p:anim calcmode="lin" valueType="num">
                                          <p:cBhvr additive="base">
                                            <p:cTn id="8" dur="5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435">
                                                <p:txEl>
                                                  <p:pRg st="2" end="2"/>
                                                </p:txEl>
                                              </p:spTgt>
                                            </p:tgtEl>
                                            <p:attrNameLst>
                                              <p:attrName>style.visibility</p:attrName>
                                            </p:attrNameLst>
                                          </p:cBhvr>
                                          <p:to>
                                            <p:strVal val="visible"/>
                                          </p:to>
                                        </p:set>
                                        <p:anim calcmode="lin" valueType="num">
                                          <p:cBhvr additive="base">
                                            <p:cTn id="13" dur="500" fill="hold"/>
                                            <p:tgtEl>
                                              <p:spTgt spid="1843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435">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8435">
                                                <p:txEl>
                                                  <p:pRg st="3" end="3"/>
                                                </p:txEl>
                                              </p:spTgt>
                                            </p:tgtEl>
                                            <p:attrNameLst>
                                              <p:attrName>style.visibility</p:attrName>
                                            </p:attrNameLst>
                                          </p:cBhvr>
                                          <p:to>
                                            <p:strVal val="visible"/>
                                          </p:to>
                                        </p:set>
                                        <p:anim calcmode="lin" valueType="num">
                                          <p:cBhvr additive="base">
                                            <p:cTn id="17" dur="500" fill="hold"/>
                                            <p:tgtEl>
                                              <p:spTgt spid="18435">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8435">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8435">
                                                <p:txEl>
                                                  <p:pRg st="4" end="4"/>
                                                </p:txEl>
                                              </p:spTgt>
                                            </p:tgtEl>
                                            <p:attrNameLst>
                                              <p:attrName>style.visibility</p:attrName>
                                            </p:attrNameLst>
                                          </p:cBhvr>
                                          <p:to>
                                            <p:strVal val="visible"/>
                                          </p:to>
                                        </p:set>
                                        <p:anim calcmode="lin" valueType="num">
                                          <p:cBhvr additive="base">
                                            <p:cTn id="21" dur="500" fill="hold"/>
                                            <p:tgtEl>
                                              <p:spTgt spid="18435">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8435">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8435">
                                                <p:txEl>
                                                  <p:pRg st="5" end="5"/>
                                                </p:txEl>
                                              </p:spTgt>
                                            </p:tgtEl>
                                            <p:attrNameLst>
                                              <p:attrName>style.visibility</p:attrName>
                                            </p:attrNameLst>
                                          </p:cBhvr>
                                          <p:to>
                                            <p:strVal val="visible"/>
                                          </p:to>
                                        </p:set>
                                        <p:anim calcmode="lin" valueType="num">
                                          <p:cBhvr additive="base">
                                            <p:cTn id="25" dur="500" fill="hold"/>
                                            <p:tgtEl>
                                              <p:spTgt spid="1843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43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42"/>
          <p:cNvGrpSpPr/>
          <p:nvPr/>
        </p:nvGrpSpPr>
        <p:grpSpPr>
          <a:xfrm>
            <a:off x="-397123" y="-538250"/>
            <a:ext cx="2555690" cy="2296167"/>
            <a:chOff x="-1344978" y="-685187"/>
            <a:chExt cx="6781080" cy="6092478"/>
          </a:xfrm>
        </p:grpSpPr>
        <p:sp>
          <p:nvSpPr>
            <p:cNvPr id="44" name="椭圆 43"/>
            <p:cNvSpPr/>
            <p:nvPr/>
          </p:nvSpPr>
          <p:spPr>
            <a:xfrm>
              <a:off x="-185195" y="-312516"/>
              <a:ext cx="2245488" cy="22454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1344978" y="-144876"/>
              <a:ext cx="2689956" cy="26899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494840" y="1571529"/>
              <a:ext cx="1318720" cy="13187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844556" y="2481611"/>
              <a:ext cx="1947513" cy="194751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1771092" y="283376"/>
              <a:ext cx="2606873" cy="260687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1344978" y="-685187"/>
              <a:ext cx="1644608" cy="16446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574093" y="4228496"/>
              <a:ext cx="1130238" cy="11302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a:off x="2625707" y="3733966"/>
              <a:ext cx="817868" cy="8178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2371916" y="4306414"/>
              <a:ext cx="245420" cy="2454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1921862" y="3754016"/>
              <a:ext cx="245420" cy="2454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a:off x="3779290" y="3536976"/>
              <a:ext cx="245420" cy="2454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3533870" y="4916451"/>
              <a:ext cx="490840" cy="4908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3779289" y="156746"/>
              <a:ext cx="1656813" cy="1656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7" name="直接连接符 56"/>
          <p:cNvCxnSpPr/>
          <p:nvPr/>
        </p:nvCxnSpPr>
        <p:spPr>
          <a:xfrm>
            <a:off x="2593542" y="804428"/>
            <a:ext cx="82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8" name="平行四边形 57"/>
          <p:cNvSpPr/>
          <p:nvPr/>
        </p:nvSpPr>
        <p:spPr>
          <a:xfrm>
            <a:off x="2158571" y="332773"/>
            <a:ext cx="590551" cy="479165"/>
          </a:xfrm>
          <a:prstGeom prst="parallelogram">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lumMod val="75000"/>
                    <a:lumOff val="25000"/>
                  </a:schemeClr>
                </a:solidFill>
              </a:rPr>
              <a:t>2</a:t>
            </a:r>
            <a:endParaRPr lang="zh-CN" altLang="en-US" sz="3600" dirty="0">
              <a:solidFill>
                <a:schemeClr val="tx1">
                  <a:lumMod val="75000"/>
                  <a:lumOff val="25000"/>
                </a:schemeClr>
              </a:solidFill>
            </a:endParaRPr>
          </a:p>
        </p:txBody>
      </p:sp>
      <p:sp>
        <p:nvSpPr>
          <p:cNvPr id="59" name="矩形 58"/>
          <p:cNvSpPr/>
          <p:nvPr/>
        </p:nvSpPr>
        <p:spPr>
          <a:xfrm>
            <a:off x="3206158" y="351898"/>
            <a:ext cx="4690556" cy="460375"/>
          </a:xfrm>
          <a:prstGeom prst="rect">
            <a:avLst/>
          </a:prstGeom>
        </p:spPr>
        <p:txBody>
          <a:bodyPr wrap="square">
            <a:spAutoFit/>
          </a:bodyPr>
          <a:lstStyle/>
          <a:p>
            <a:r>
              <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Foreignization</a:t>
            </a:r>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411" name="Rectangle 3" descr="Rectangle: Click to edit Master text styles&#10;Second level&#10;Third level&#10;Fourth level&#10;Fifth level"/>
          <p:cNvSpPr>
            <a:spLocks noGrp="1"/>
          </p:cNvSpPr>
          <p:nvPr/>
        </p:nvSpPr>
        <p:spPr>
          <a:xfrm>
            <a:off x="1235710" y="1145540"/>
            <a:ext cx="10697845" cy="4985385"/>
          </a:xfrm>
          <a:prstGeom prst="rect">
            <a:avLst/>
          </a:prstGeom>
          <a:noFill/>
          <a:ln w="9525">
            <a:noFill/>
          </a:ln>
        </p:spPr>
        <p:txBody>
          <a:bodyPr vert="horz" wrap="square" lIns="91440" tIns="45720" rIns="91440" bIns="45720" anchor="t"/>
          <a:lstStyle>
            <a:lvl1pPr marL="342900" indent="-342900" algn="l" rtl="0" eaLnBrk="0" fontAlgn="base" hangingPunct="0">
              <a:spcBef>
                <a:spcPct val="20000"/>
              </a:spcBef>
              <a:spcAft>
                <a:spcPct val="0"/>
              </a:spcAft>
              <a:buClr>
                <a:schemeClr val="hlink"/>
              </a:buClr>
              <a:buSzPct val="110000"/>
              <a:buFont typeface="Wingdings" panose="05000000000000000000" pitchFamily="2" charset="2"/>
              <a:buBlip>
                <a:blip r:embed="rId1"/>
              </a:buBlip>
              <a:defRPr kumimoji="1" sz="3200">
                <a:solidFill>
                  <a:schemeClr val="tx1"/>
                </a:solidFill>
                <a:latin typeface="Batang" pitchFamily="18" charset="-127"/>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kumimoji="1" sz="2800">
                <a:solidFill>
                  <a:schemeClr val="tx1"/>
                </a:solidFill>
                <a:latin typeface="Batang" pitchFamily="18" charset="-127"/>
                <a:ea typeface="+mn-ea"/>
              </a:defRPr>
            </a:lvl2pPr>
            <a:lvl3pPr marL="1143000" indent="-228600" algn="l" rtl="0" eaLnBrk="0" fontAlgn="base" hangingPunct="0">
              <a:spcBef>
                <a:spcPct val="20000"/>
              </a:spcBef>
              <a:spcAft>
                <a:spcPct val="0"/>
              </a:spcAft>
              <a:buClr>
                <a:schemeClr val="hlink"/>
              </a:buClr>
              <a:buSzPct val="95000"/>
              <a:buFont typeface="Wingdings" panose="05000000000000000000" pitchFamily="2" charset="2"/>
              <a:buChar char="w"/>
              <a:defRPr kumimoji="1" sz="2400">
                <a:solidFill>
                  <a:schemeClr val="tx1"/>
                </a:solidFill>
                <a:latin typeface="Batang" pitchFamily="18" charset="-127"/>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kumimoji="1" sz="2000">
                <a:solidFill>
                  <a:schemeClr val="tx1"/>
                </a:solidFill>
                <a:latin typeface="Batang" pitchFamily="18" charset="-127"/>
                <a:ea typeface="+mn-ea"/>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Batang" pitchFamily="18" charset="-127"/>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9pPr>
          </a:lstStyle>
          <a:p>
            <a:pPr>
              <a:lnSpc>
                <a:spcPct val="190000"/>
              </a:lnSpc>
              <a:buNone/>
            </a:pPr>
            <a:r>
              <a:rPr lang="en-US" altLang="zh-CN" sz="2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a.Foreignization </a:t>
            </a:r>
            <a:r>
              <a:rPr lang="zh-CN" altLang="en-US" sz="24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can occur at the phonetic level.</a:t>
            </a:r>
            <a:endParaRPr lang="zh-CN" altLang="en-US" sz="24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marL="0" algn="l">
              <a:lnSpc>
                <a:spcPct val="190000"/>
              </a:lnSpc>
              <a:spcBef>
                <a:spcPts val="0"/>
              </a:spcBef>
              <a:buNone/>
            </a:pPr>
            <a:r>
              <a:rPr lang="en-US" altLang="zh-CN" sz="2000">
                <a:latin typeface="微软雅黑" panose="020B0503020204020204" pitchFamily="34" charset="-122"/>
                <a:ea typeface="微软雅黑" panose="020B0503020204020204" pitchFamily="34" charset="-122"/>
                <a:cs typeface="微软雅黑" panose="020B0503020204020204" pitchFamily="34" charset="-122"/>
              </a:rPr>
              <a:t>       ballet——</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“芭蕾舞”                       </a:t>
            </a:r>
            <a:r>
              <a:rPr lang="en-US" altLang="zh-CN" sz="20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jacket——</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“夹克</a:t>
            </a:r>
            <a:r>
              <a:rPr lang="en-US" altLang="zh-CN" sz="200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a:latin typeface="微软雅黑" panose="020B0503020204020204" pitchFamily="34" charset="-122"/>
              <a:ea typeface="微软雅黑" panose="020B0503020204020204" pitchFamily="34" charset="-122"/>
              <a:cs typeface="微软雅黑" panose="020B0503020204020204" pitchFamily="34" charset="-122"/>
            </a:endParaRPr>
          </a:p>
          <a:p>
            <a:pPr marL="0">
              <a:lnSpc>
                <a:spcPct val="190000"/>
              </a:lnSpc>
              <a:spcBef>
                <a:spcPts val="0"/>
              </a:spcBef>
              <a:buNone/>
            </a:pPr>
            <a:r>
              <a:rPr lang="en-US" altLang="zh-CN" sz="2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b.</a:t>
            </a:r>
            <a:r>
              <a:rPr lang="en-US" altLang="zh-CN" sz="2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Foreignization </a:t>
            </a:r>
            <a:r>
              <a:rPr lang="zh-CN" altLang="en-US" sz="24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can appear at the word level.</a:t>
            </a:r>
            <a:endParaRPr lang="zh-CN" altLang="en-US" sz="24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marL="0">
              <a:lnSpc>
                <a:spcPct val="190000"/>
              </a:lnSpc>
              <a:spcBef>
                <a:spcPts val="0"/>
              </a:spcBef>
              <a:buNone/>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000">
                <a:latin typeface="微软雅黑" panose="020B0503020204020204" pitchFamily="34" charset="-122"/>
                <a:ea typeface="微软雅黑" panose="020B0503020204020204" pitchFamily="34" charset="-122"/>
                <a:cs typeface="微软雅黑" panose="020B0503020204020204" pitchFamily="34" charset="-122"/>
              </a:rPr>
              <a:t>an olive branch”</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“橄榄枝”   “</a:t>
            </a:r>
            <a:r>
              <a:rPr lang="en-US" altLang="zh-CN" sz="2000">
                <a:latin typeface="微软雅黑" panose="020B0503020204020204" pitchFamily="34" charset="-122"/>
                <a:ea typeface="微软雅黑" panose="020B0503020204020204" pitchFamily="34" charset="-122"/>
                <a:cs typeface="微软雅黑" panose="020B0503020204020204" pitchFamily="34" charset="-122"/>
              </a:rPr>
              <a:t>the cold war”</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“冷战”  </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ct val="190000"/>
              </a:lnSpc>
              <a:spcBef>
                <a:spcPts val="0"/>
              </a:spcBef>
              <a:buNone/>
            </a:pPr>
            <a:r>
              <a:rPr lang="en-US" altLang="zh-CN" sz="24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c.</a:t>
            </a:r>
            <a:r>
              <a:rPr lang="zh-CN" altLang="en-US" sz="24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Foreignization can occur at the level of sentence structure.</a:t>
            </a:r>
            <a:endParaRPr lang="zh-CN" altLang="en-US" sz="24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marL="0">
              <a:lnSpc>
                <a:spcPct val="190000"/>
              </a:lnSpc>
              <a:spcBef>
                <a:spcPts val="0"/>
              </a:spcBef>
              <a:buNone/>
            </a:pPr>
            <a:r>
              <a:rPr lang="en-US" altLang="zh-CN" sz="20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哈姆雷特</a:t>
            </a:r>
            <a:r>
              <a:rPr lang="en-US" altLang="zh-CN" sz="20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a:latin typeface="微软雅黑" panose="020B0503020204020204" pitchFamily="34" charset="-122"/>
                <a:ea typeface="微软雅黑" panose="020B0503020204020204" pitchFamily="34" charset="-122"/>
                <a:cs typeface="微软雅黑" panose="020B0503020204020204" pitchFamily="34" charset="-122"/>
              </a:rPr>
              <a:t>You speak like a green girl</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err="1">
                <a:latin typeface="微软雅黑" panose="020B0503020204020204" pitchFamily="34" charset="-122"/>
                <a:ea typeface="微软雅黑" panose="020B0503020204020204" pitchFamily="34" charset="-122"/>
                <a:cs typeface="微软雅黑" panose="020B0503020204020204" pitchFamily="34" charset="-122"/>
              </a:rPr>
              <a:t>Unsifted</a:t>
            </a:r>
            <a:r>
              <a:rPr lang="en-US" altLang="zh-CN" sz="2000">
                <a:latin typeface="微软雅黑" panose="020B0503020204020204" pitchFamily="34" charset="-122"/>
                <a:ea typeface="微软雅黑" panose="020B0503020204020204" pitchFamily="34" charset="-122"/>
                <a:cs typeface="微软雅黑" panose="020B0503020204020204" pitchFamily="34" charset="-122"/>
              </a:rPr>
              <a:t> in such perilous circumstance</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．”译为</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“你讲的话完全像是一个不曾经历过这种危险的不懂事的女孩子。”</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36000">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14:bounceEnd="36000">
                                          <p:cBhvr additive="base">
                                            <p:cTn id="7" dur="500" fill="hold"/>
                                            <p:tgtEl>
                                              <p:spTgt spid="59"/>
                                            </p:tgtEl>
                                            <p:attrNameLst>
                                              <p:attrName>ppt_x</p:attrName>
                                            </p:attrNameLst>
                                          </p:cBhvr>
                                          <p:tavLst>
                                            <p:tav tm="0">
                                              <p:val>
                                                <p:strVal val="1+#ppt_w/2"/>
                                              </p:val>
                                            </p:tav>
                                            <p:tav tm="100000">
                                              <p:val>
                                                <p:strVal val="#ppt_x"/>
                                              </p:val>
                                            </p:tav>
                                          </p:tavLst>
                                        </p:anim>
                                        <p:anim calcmode="lin" valueType="num" p14:bounceEnd="36000">
                                          <p:cBhvr additive="base">
                                            <p:cTn id="8" dur="5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411">
                                                <p:txEl>
                                                  <p:pRg st="0" end="0"/>
                                                </p:txEl>
                                              </p:spTgt>
                                            </p:tgtEl>
                                            <p:attrNameLst>
                                              <p:attrName>style.visibility</p:attrName>
                                            </p:attrNameLst>
                                          </p:cBhvr>
                                          <p:to>
                                            <p:strVal val="visible"/>
                                          </p:to>
                                        </p:set>
                                        <p:anim calcmode="lin" valueType="num">
                                          <p:cBhvr additive="base">
                                            <p:cTn id="13"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11">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7411">
                                                <p:txEl>
                                                  <p:pRg st="1" end="1"/>
                                                </p:txEl>
                                              </p:spTgt>
                                            </p:tgtEl>
                                            <p:attrNameLst>
                                              <p:attrName>style.visibility</p:attrName>
                                            </p:attrNameLst>
                                          </p:cBhvr>
                                          <p:to>
                                            <p:strVal val="visible"/>
                                          </p:to>
                                        </p:set>
                                        <p:anim calcmode="lin" valueType="num">
                                          <p:cBhvr additive="base">
                                            <p:cTn id="17"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7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7411">
                                                <p:txEl>
                                                  <p:pRg st="2" end="2"/>
                                                </p:txEl>
                                              </p:spTgt>
                                            </p:tgtEl>
                                            <p:attrNameLst>
                                              <p:attrName>style.visibility</p:attrName>
                                            </p:attrNameLst>
                                          </p:cBhvr>
                                          <p:to>
                                            <p:strVal val="visible"/>
                                          </p:to>
                                        </p:set>
                                        <p:anim calcmode="lin" valueType="num">
                                          <p:cBhvr additive="base">
                                            <p:cTn id="23"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411">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411">
                                                <p:txEl>
                                                  <p:pRg st="3" end="3"/>
                                                </p:txEl>
                                              </p:spTgt>
                                            </p:tgtEl>
                                            <p:attrNameLst>
                                              <p:attrName>style.visibility</p:attrName>
                                            </p:attrNameLst>
                                          </p:cBhvr>
                                          <p:to>
                                            <p:strVal val="visible"/>
                                          </p:to>
                                        </p:set>
                                        <p:anim calcmode="lin" valueType="num">
                                          <p:cBhvr additive="base">
                                            <p:cTn id="27" dur="5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4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7411">
                                                <p:txEl>
                                                  <p:pRg st="4" end="4"/>
                                                </p:txEl>
                                              </p:spTgt>
                                            </p:tgtEl>
                                            <p:attrNameLst>
                                              <p:attrName>style.visibility</p:attrName>
                                            </p:attrNameLst>
                                          </p:cBhvr>
                                          <p:to>
                                            <p:strVal val="visible"/>
                                          </p:to>
                                        </p:set>
                                        <p:anim calcmode="lin" valueType="num">
                                          <p:cBhvr additive="base">
                                            <p:cTn id="33" dur="5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411">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7411">
                                                <p:txEl>
                                                  <p:pRg st="5" end="5"/>
                                                </p:txEl>
                                              </p:spTgt>
                                            </p:tgtEl>
                                            <p:attrNameLst>
                                              <p:attrName>style.visibility</p:attrName>
                                            </p:attrNameLst>
                                          </p:cBhvr>
                                          <p:to>
                                            <p:strVal val="visible"/>
                                          </p:to>
                                        </p:set>
                                        <p:anim calcmode="lin" valueType="num">
                                          <p:cBhvr additive="base">
                                            <p:cTn id="37" dur="500" fill="hold"/>
                                            <p:tgtEl>
                                              <p:spTgt spid="174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41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1+#ppt_w/2"/>
                                              </p:val>
                                            </p:tav>
                                            <p:tav tm="100000">
                                              <p:val>
                                                <p:strVal val="#ppt_x"/>
                                              </p:val>
                                            </p:tav>
                                          </p:tavLst>
                                        </p:anim>
                                        <p:anim calcmode="lin" valueType="num">
                                          <p:cBhvr additive="base">
                                            <p:cTn id="8" dur="5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411">
                                                <p:txEl>
                                                  <p:pRg st="0" end="0"/>
                                                </p:txEl>
                                              </p:spTgt>
                                            </p:tgtEl>
                                            <p:attrNameLst>
                                              <p:attrName>style.visibility</p:attrName>
                                            </p:attrNameLst>
                                          </p:cBhvr>
                                          <p:to>
                                            <p:strVal val="visible"/>
                                          </p:to>
                                        </p:set>
                                        <p:anim calcmode="lin" valueType="num">
                                          <p:cBhvr additive="base">
                                            <p:cTn id="13"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11">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7411">
                                                <p:txEl>
                                                  <p:pRg st="1" end="1"/>
                                                </p:txEl>
                                              </p:spTgt>
                                            </p:tgtEl>
                                            <p:attrNameLst>
                                              <p:attrName>style.visibility</p:attrName>
                                            </p:attrNameLst>
                                          </p:cBhvr>
                                          <p:to>
                                            <p:strVal val="visible"/>
                                          </p:to>
                                        </p:set>
                                        <p:anim calcmode="lin" valueType="num">
                                          <p:cBhvr additive="base">
                                            <p:cTn id="17"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7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7411">
                                                <p:txEl>
                                                  <p:pRg st="2" end="2"/>
                                                </p:txEl>
                                              </p:spTgt>
                                            </p:tgtEl>
                                            <p:attrNameLst>
                                              <p:attrName>style.visibility</p:attrName>
                                            </p:attrNameLst>
                                          </p:cBhvr>
                                          <p:to>
                                            <p:strVal val="visible"/>
                                          </p:to>
                                        </p:set>
                                        <p:anim calcmode="lin" valueType="num">
                                          <p:cBhvr additive="base">
                                            <p:cTn id="23"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411">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411">
                                                <p:txEl>
                                                  <p:pRg st="3" end="3"/>
                                                </p:txEl>
                                              </p:spTgt>
                                            </p:tgtEl>
                                            <p:attrNameLst>
                                              <p:attrName>style.visibility</p:attrName>
                                            </p:attrNameLst>
                                          </p:cBhvr>
                                          <p:to>
                                            <p:strVal val="visible"/>
                                          </p:to>
                                        </p:set>
                                        <p:anim calcmode="lin" valueType="num">
                                          <p:cBhvr additive="base">
                                            <p:cTn id="27" dur="5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4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7411">
                                                <p:txEl>
                                                  <p:pRg st="4" end="4"/>
                                                </p:txEl>
                                              </p:spTgt>
                                            </p:tgtEl>
                                            <p:attrNameLst>
                                              <p:attrName>style.visibility</p:attrName>
                                            </p:attrNameLst>
                                          </p:cBhvr>
                                          <p:to>
                                            <p:strVal val="visible"/>
                                          </p:to>
                                        </p:set>
                                        <p:anim calcmode="lin" valueType="num">
                                          <p:cBhvr additive="base">
                                            <p:cTn id="33" dur="5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411">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7411">
                                                <p:txEl>
                                                  <p:pRg st="5" end="5"/>
                                                </p:txEl>
                                              </p:spTgt>
                                            </p:tgtEl>
                                            <p:attrNameLst>
                                              <p:attrName>style.visibility</p:attrName>
                                            </p:attrNameLst>
                                          </p:cBhvr>
                                          <p:to>
                                            <p:strVal val="visible"/>
                                          </p:to>
                                        </p:set>
                                        <p:anim calcmode="lin" valueType="num">
                                          <p:cBhvr additive="base">
                                            <p:cTn id="37" dur="500" fill="hold"/>
                                            <p:tgtEl>
                                              <p:spTgt spid="174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41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mc:Fallback>
  </mc:AlternateContent>
</p:sld>
</file>

<file path=ppt/theme/theme1.xml><?xml version="1.0" encoding="utf-8"?>
<a:theme xmlns:a="http://schemas.openxmlformats.org/drawingml/2006/main" name="第一PPT，www.1ppt.com">
  <a:themeElements>
    <a:clrScheme name="MOMODA1">
      <a:dk1>
        <a:sysClr val="windowText" lastClr="000000"/>
      </a:dk1>
      <a:lt1>
        <a:sysClr val="window" lastClr="FFFFFF"/>
      </a:lt1>
      <a:dk2>
        <a:srgbClr val="A5A5A5"/>
      </a:dk2>
      <a:lt2>
        <a:srgbClr val="DCD8DC"/>
      </a:lt2>
      <a:accent1>
        <a:srgbClr val="CF5F55"/>
      </a:accent1>
      <a:accent2>
        <a:srgbClr val="F2C06B"/>
      </a:accent2>
      <a:accent3>
        <a:srgbClr val="5F9387"/>
      </a:accent3>
      <a:accent4>
        <a:srgbClr val="97A6AB"/>
      </a:accent4>
      <a:accent5>
        <a:srgbClr val="837664"/>
      </a:accent5>
      <a:accent6>
        <a:srgbClr val="3F3F3F"/>
      </a:accent6>
      <a:hlink>
        <a:srgbClr val="FFFFFF"/>
      </a:hlink>
      <a:folHlink>
        <a:srgbClr val="8C8C8C"/>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5229</Words>
  <Application>WPS 演示</Application>
  <PresentationFormat>自定义</PresentationFormat>
  <Paragraphs>163</Paragraphs>
  <Slides>18</Slides>
  <Notes>0</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18</vt:i4>
      </vt:variant>
    </vt:vector>
  </HeadingPairs>
  <TitlesOfParts>
    <vt:vector size="30" baseType="lpstr">
      <vt:lpstr>Arial</vt:lpstr>
      <vt:lpstr>宋体</vt:lpstr>
      <vt:lpstr>Wingdings</vt:lpstr>
      <vt:lpstr>微软雅黑</vt:lpstr>
      <vt:lpstr>Times New Roman</vt:lpstr>
      <vt:lpstr>Batang</vt:lpstr>
      <vt:lpstr>Constantia</vt:lpstr>
      <vt:lpstr>Calibri</vt:lpstr>
      <vt:lpstr>Arial Unicode MS</vt:lpstr>
      <vt:lpstr>Calibri Light</vt:lpstr>
      <vt:lpstr>第一PPT，www.1ppt.com</vt:lpstr>
      <vt:lpstr>Equation.KSEE3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彩色气泡</dc:title>
  <dc:creator>第一PPT</dc:creator>
  <cp:keywords>www.1ppt.com</cp:keywords>
  <cp:lastModifiedBy>maybelkx</cp:lastModifiedBy>
  <cp:revision>98</cp:revision>
  <dcterms:created xsi:type="dcterms:W3CDTF">2015-01-07T12:23:00Z</dcterms:created>
  <dcterms:modified xsi:type="dcterms:W3CDTF">2020-11-29T08:29:50Z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2052-11.1.0.10024</vt:lpwstr>
  </property>
</Properties>
</file>