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8" r:id="rId2"/>
    <p:sldId id="275" r:id="rId3"/>
    <p:sldId id="260" r:id="rId4"/>
    <p:sldId id="274" r:id="rId5"/>
    <p:sldId id="262" r:id="rId6"/>
    <p:sldId id="280" r:id="rId7"/>
    <p:sldId id="288" r:id="rId8"/>
    <p:sldId id="278" r:id="rId9"/>
    <p:sldId id="284" r:id="rId10"/>
    <p:sldId id="287" r:id="rId11"/>
    <p:sldId id="285" r:id="rId12"/>
    <p:sldId id="282" r:id="rId13"/>
    <p:sldId id="268" r:id="rId14"/>
    <p:sldId id="289" r:id="rId15"/>
    <p:sldId id="276" r:id="rId16"/>
  </p:sldIdLst>
  <p:sldSz cx="12192000" cy="6858000"/>
  <p:notesSz cx="6858000" cy="9144000"/>
  <p:embeddedFontLst>
    <p:embeddedFont>
      <p:font typeface="等线" charset="-122"/>
      <p:regular r:id="rId18"/>
      <p:bold r:id="rId19"/>
    </p:embeddedFont>
    <p:embeddedFont>
      <p:font typeface="Verdana" pitchFamily="34" charset="0"/>
      <p:regular r:id="rId20"/>
      <p:bold r:id="rId21"/>
      <p:italic r:id="rId22"/>
      <p:boldItalic r:id="rId23"/>
    </p:embeddedFont>
    <p:embeddedFont>
      <p:font typeface="Arial Unicode MS" pitchFamily="34" charset="-122"/>
      <p:regular r:id="rId24"/>
    </p:embeddedFont>
    <p:embeddedFont>
      <p:font typeface="等线 Light" charset="-122"/>
      <p:regular r:id="rId25"/>
    </p:embeddedFont>
    <p:embeddedFont>
      <p:font typeface="Arial Rounded MT Bold" pitchFamily="34" charset="0"/>
      <p:regular r:id="rId26"/>
    </p:embeddedFont>
    <p:embeddedFont>
      <p:font typeface="幼圆" pitchFamily="49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2C0"/>
    <a:srgbClr val="C2EAF4"/>
    <a:srgbClr val="48A2A0"/>
    <a:srgbClr val="B0C4DD"/>
    <a:srgbClr val="A4D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726" y="-21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9EA2A-4C48-4C61-B30A-DAB1A3E93B21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31000-9408-426B-B873-D4C066E48A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43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89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84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25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4696432" y="1097600"/>
            <a:ext cx="7495569" cy="5760400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1" y="0"/>
            <a:ext cx="11829889" cy="6022170"/>
          </a:xfrm>
          <a:custGeom>
            <a:avLst/>
            <a:gdLst>
              <a:gd name="connsiteX0" fmla="*/ 0 w 11829889"/>
              <a:gd name="connsiteY0" fmla="*/ 0 h 6022170"/>
              <a:gd name="connsiteX1" fmla="*/ 11829889 w 11829889"/>
              <a:gd name="connsiteY1" fmla="*/ 0 h 6022170"/>
              <a:gd name="connsiteX2" fmla="*/ 11638999 w 11829889"/>
              <a:gd name="connsiteY2" fmla="*/ 372708 h 6022170"/>
              <a:gd name="connsiteX3" fmla="*/ 2146897 w 11829889"/>
              <a:gd name="connsiteY3" fmla="*/ 6022170 h 6022170"/>
              <a:gd name="connsiteX4" fmla="*/ 502925 w 11829889"/>
              <a:gd name="connsiteY4" fmla="*/ 5897788 h 6022170"/>
              <a:gd name="connsiteX5" fmla="*/ 0 w 11829889"/>
              <a:gd name="connsiteY5" fmla="*/ 5807975 h 602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9889" h="6022170">
                <a:moveTo>
                  <a:pt x="0" y="0"/>
                </a:moveTo>
                <a:lnTo>
                  <a:pt x="11829889" y="0"/>
                </a:lnTo>
                <a:lnTo>
                  <a:pt x="11638999" y="372708"/>
                </a:lnTo>
                <a:cubicBezTo>
                  <a:pt x="9810981" y="3737782"/>
                  <a:pt x="6245713" y="6022170"/>
                  <a:pt x="2146897" y="6022170"/>
                </a:cubicBezTo>
                <a:cubicBezTo>
                  <a:pt x="1587968" y="6022170"/>
                  <a:pt x="1038959" y="5979692"/>
                  <a:pt x="502925" y="5897788"/>
                </a:cubicBezTo>
                <a:lnTo>
                  <a:pt x="0" y="5807975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797830" y="434847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文本框 4"/>
          <p:cNvSpPr txBox="1"/>
          <p:nvPr/>
        </p:nvSpPr>
        <p:spPr>
          <a:xfrm>
            <a:off x="915148" y="773421"/>
            <a:ext cx="1074057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b="1" dirty="0">
                <a:solidFill>
                  <a:schemeClr val="bg1"/>
                </a:solidFill>
                <a:latin typeface="Arial Rounded MT Bold" pitchFamily="34" charset="0"/>
                <a:ea typeface="Arial Unicode MS" pitchFamily="34" charset="-122"/>
                <a:cs typeface="Arial Unicode MS" pitchFamily="34" charset="-122"/>
              </a:rPr>
              <a:t>Comparison of the Development of Chinese and Western Translation</a:t>
            </a:r>
          </a:p>
        </p:txBody>
      </p:sp>
      <p:sp>
        <p:nvSpPr>
          <p:cNvPr id="8" name="TextBox 76"/>
          <p:cNvSpPr txBox="1"/>
          <p:nvPr/>
        </p:nvSpPr>
        <p:spPr>
          <a:xfrm>
            <a:off x="4450157" y="5283549"/>
            <a:ext cx="79881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刘艺（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Liu Yi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 谭媛媛（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Tan </a:t>
            </a:r>
            <a:r>
              <a:rPr lang="en-US" altLang="zh-C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Yuanyuan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447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34441" y="1930236"/>
            <a:ext cx="5959366" cy="4511932"/>
          </a:xfrm>
          <a:prstGeom prst="rect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8"/>
          <p:cNvSpPr txBox="1"/>
          <p:nvPr/>
        </p:nvSpPr>
        <p:spPr>
          <a:xfrm>
            <a:off x="1034441" y="1162977"/>
            <a:ext cx="806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</a:rPr>
              <a:t>Between the 11th and 12th centuries</a:t>
            </a:r>
            <a:r>
              <a:rPr lang="en-US" altLang="zh-CN" sz="2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  <p:sp>
        <p:nvSpPr>
          <p:cNvPr id="10" name="文本框 3"/>
          <p:cNvSpPr txBox="1"/>
          <p:nvPr/>
        </p:nvSpPr>
        <p:spPr>
          <a:xfrm>
            <a:off x="1358487" y="418042"/>
            <a:ext cx="942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Rounded MT Bold" pitchFamily="34" charset="0"/>
              </a:rPr>
              <a:t>Western Translation</a:t>
            </a:r>
          </a:p>
        </p:txBody>
      </p:sp>
      <p:sp>
        <p:nvSpPr>
          <p:cNvPr id="11" name="文本框 25"/>
          <p:cNvSpPr txBox="1"/>
          <p:nvPr/>
        </p:nvSpPr>
        <p:spPr>
          <a:xfrm>
            <a:off x="272293" y="127545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03</a:t>
            </a:r>
            <a:endParaRPr lang="zh-CN" altLang="en-US" sz="3600" b="1" dirty="0"/>
          </a:p>
        </p:txBody>
      </p:sp>
      <p:sp>
        <p:nvSpPr>
          <p:cNvPr id="12" name="文本框 26"/>
          <p:cNvSpPr txBox="1"/>
          <p:nvPr/>
        </p:nvSpPr>
        <p:spPr>
          <a:xfrm>
            <a:off x="1358487" y="2416487"/>
            <a:ext cx="53761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altLang="zh-C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Because of the deep interest of Christians and Muslims in each other's cultures, a large number of works were translated from Arabic into Latin,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altLang="zh-C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lasted for almost a hundred years.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51" y="2119086"/>
            <a:ext cx="4762500" cy="406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9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783048" y="4761187"/>
            <a:ext cx="10883436" cy="1939158"/>
          </a:xfrm>
          <a:prstGeom prst="rect">
            <a:avLst/>
          </a:prstGeom>
          <a:solidFill>
            <a:srgbClr val="6C92C0">
              <a:alpha val="7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83048" y="2049516"/>
            <a:ext cx="10883436" cy="1894811"/>
          </a:xfrm>
          <a:prstGeom prst="rect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4351" y="126266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04</a:t>
            </a:r>
            <a:endParaRPr lang="zh-CN" altLang="en-US" sz="3600" b="1" dirty="0"/>
          </a:p>
        </p:txBody>
      </p:sp>
      <p:sp>
        <p:nvSpPr>
          <p:cNvPr id="50" name="椭圆 49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36910" y="1004250"/>
            <a:ext cx="9838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</a:rPr>
              <a:t>European 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Renaissance movement of 14th -16th century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n-US" altLang="zh-CN" dirty="0"/>
          </a:p>
        </p:txBody>
      </p:sp>
      <p:sp>
        <p:nvSpPr>
          <p:cNvPr id="54" name="文本框 26"/>
          <p:cNvSpPr txBox="1"/>
          <p:nvPr/>
        </p:nvSpPr>
        <p:spPr>
          <a:xfrm>
            <a:off x="923164" y="2081468"/>
            <a:ext cx="105523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altLang="zh-CN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fourth climax was caused by the European Renaissance movement of 14th -16th century, a movement of profound social change and intellectual, literary, and artistic innovation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zh-CN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66570" y="3830436"/>
            <a:ext cx="9908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translation activity since the end of the Second 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</a:rPr>
              <a:t>World</a:t>
            </a:r>
            <a:endParaRPr lang="en-US" altLang="zh-CN" dirty="0"/>
          </a:p>
        </p:txBody>
      </p:sp>
      <p:sp>
        <p:nvSpPr>
          <p:cNvPr id="60" name="文本框 25"/>
          <p:cNvSpPr txBox="1"/>
          <p:nvPr/>
        </p:nvSpPr>
        <p:spPr>
          <a:xfrm>
            <a:off x="529193" y="397183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05</a:t>
            </a:r>
            <a:endParaRPr lang="zh-CN" altLang="en-US" sz="3600" b="1" dirty="0"/>
          </a:p>
        </p:txBody>
      </p:sp>
      <p:sp>
        <p:nvSpPr>
          <p:cNvPr id="63" name="文本框 26"/>
          <p:cNvSpPr txBox="1"/>
          <p:nvPr/>
        </p:nvSpPr>
        <p:spPr>
          <a:xfrm>
            <a:off x="923164" y="4822825"/>
            <a:ext cx="101089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altLang="zh-CN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this long period of peace, the rapid development of economy </a:t>
            </a:r>
            <a:r>
              <a:rPr lang="en-US" altLang="zh-CN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science </a:t>
            </a:r>
            <a:r>
              <a:rPr lang="en-US" altLang="zh-CN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technology in the West has </a:t>
            </a:r>
            <a:r>
              <a:rPr lang="en-US" altLang="zh-CN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accelerated  </a:t>
            </a:r>
            <a:r>
              <a:rPr lang="en-US" altLang="zh-CN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development of the translation industry. </a:t>
            </a:r>
            <a:endParaRPr lang="zh-CN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3"/>
          <p:cNvSpPr txBox="1"/>
          <p:nvPr/>
        </p:nvSpPr>
        <p:spPr>
          <a:xfrm>
            <a:off x="1488121" y="418042"/>
            <a:ext cx="942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Rounded MT Bold" pitchFamily="34" charset="0"/>
              </a:rPr>
              <a:t>Western Translation</a:t>
            </a:r>
          </a:p>
        </p:txBody>
      </p:sp>
    </p:spTree>
    <p:extLst>
      <p:ext uri="{BB962C8B-B14F-4D97-AF65-F5344CB8AC3E}">
        <p14:creationId xmlns:p14="http://schemas.microsoft.com/office/powerpoint/2010/main" val="35540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  <p:bldP spid="59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615440" y="2057400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276495" y="3718455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864526" y="2860251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PART 3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53195" y="2314724"/>
            <a:ext cx="64905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48A2A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Comparison </a:t>
            </a:r>
            <a:r>
              <a:rPr lang="en-US" altLang="zh-CN" sz="6000" b="1" dirty="0">
                <a:solidFill>
                  <a:srgbClr val="48A2A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of </a:t>
            </a:r>
            <a:r>
              <a:rPr lang="en-US" altLang="zh-CN" sz="6000" b="1" dirty="0" smtClean="0">
                <a:solidFill>
                  <a:srgbClr val="48A2A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the </a:t>
            </a:r>
            <a:r>
              <a:rPr lang="en-US" altLang="zh-CN" sz="6000" b="1" dirty="0">
                <a:solidFill>
                  <a:srgbClr val="48A2A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Two</a:t>
            </a:r>
            <a:endParaRPr lang="zh-CN" altLang="en-US" sz="3600" b="1" dirty="0">
              <a:solidFill>
                <a:srgbClr val="48A2A0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22038" y="129284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01</a:t>
            </a:r>
            <a:endParaRPr lang="zh-CN" altLang="en-US" sz="3600" b="1" dirty="0"/>
          </a:p>
        </p:txBody>
      </p:sp>
      <p:sp>
        <p:nvSpPr>
          <p:cNvPr id="50" name="椭圆 49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287890" y="1292846"/>
            <a:ext cx="103991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</a:rPr>
              <a:t>They 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all 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</a:rPr>
              <a:t>share 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the same developmental approach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altLang="zh-CN" sz="2400" dirty="0" smtClean="0"/>
              <a:t>    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altLang="zh-CN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That </a:t>
            </a:r>
            <a:r>
              <a:rPr lang="en-US" altLang="zh-CN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is, they both move from discussion of issues to personal opinions, to conscious critique, and then to systematic discourse.</a:t>
            </a:r>
          </a:p>
        </p:txBody>
      </p:sp>
      <p:sp>
        <p:nvSpPr>
          <p:cNvPr id="47" name="文本框 3"/>
          <p:cNvSpPr txBox="1"/>
          <p:nvPr/>
        </p:nvSpPr>
        <p:spPr>
          <a:xfrm>
            <a:off x="1414194" y="337990"/>
            <a:ext cx="9422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 Rounded MT Bold" pitchFamily="34" charset="0"/>
              </a:rPr>
              <a:t>Similarities</a:t>
            </a:r>
          </a:p>
        </p:txBody>
      </p:sp>
      <p:sp>
        <p:nvSpPr>
          <p:cNvPr id="60" name="文本框 25"/>
          <p:cNvSpPr txBox="1"/>
          <p:nvPr/>
        </p:nvSpPr>
        <p:spPr>
          <a:xfrm>
            <a:off x="434235" y="342072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02</a:t>
            </a:r>
            <a:endParaRPr lang="zh-CN" alt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87890" y="3343783"/>
            <a:ext cx="10711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</a:rPr>
              <a:t>Both 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originate from religious translations and are highly culturally permeable. </a:t>
            </a:r>
            <a:r>
              <a:rPr lang="en-US" altLang="zh-CN" sz="2400" dirty="0" smtClean="0"/>
              <a:t>     </a:t>
            </a:r>
          </a:p>
          <a:p>
            <a:pPr algn="just"/>
            <a:endParaRPr lang="en-US" altLang="zh-CN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文本框 25"/>
          <p:cNvSpPr txBox="1"/>
          <p:nvPr/>
        </p:nvSpPr>
        <p:spPr>
          <a:xfrm>
            <a:off x="434235" y="482766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03</a:t>
            </a:r>
            <a:endParaRPr lang="zh-CN" alt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87890" y="4814483"/>
            <a:ext cx="10711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characteristics of each translation 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</a:rPr>
              <a:t>high point 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are related to the social, political and other factors of the time.</a:t>
            </a:r>
            <a:endParaRPr lang="en-US" altLang="zh-CN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22038" y="129284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01</a:t>
            </a:r>
            <a:endParaRPr lang="zh-CN" altLang="en-US" sz="3600" b="1" dirty="0"/>
          </a:p>
        </p:txBody>
      </p:sp>
      <p:sp>
        <p:nvSpPr>
          <p:cNvPr id="50" name="椭圆 49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287890" y="1292846"/>
            <a:ext cx="10711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traditional emphasis of Chinese translation theory has always been on the practicality of the 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</a:rPr>
              <a:t>theory.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CN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altLang="zh-CN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Chinese demand for the purpose of translation is whether it can guide people's life and improve their living condition in </a:t>
            </a:r>
            <a:r>
              <a:rPr lang="en-US" altLang="zh-CN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practice.</a:t>
            </a:r>
            <a:endParaRPr lang="en-US" altLang="zh-CN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文本框 3"/>
          <p:cNvSpPr txBox="1"/>
          <p:nvPr/>
        </p:nvSpPr>
        <p:spPr>
          <a:xfrm>
            <a:off x="1414194" y="337990"/>
            <a:ext cx="9422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Arial Rounded MT Bold" pitchFamily="34" charset="0"/>
              </a:rPr>
              <a:t>Difference</a:t>
            </a:r>
            <a:endParaRPr lang="en-US" altLang="zh-CN" sz="3600" b="1" dirty="0">
              <a:latin typeface="Arial Rounded MT Bold" pitchFamily="34" charset="0"/>
            </a:endParaRPr>
          </a:p>
        </p:txBody>
      </p:sp>
      <p:sp>
        <p:nvSpPr>
          <p:cNvPr id="60" name="文本框 25"/>
          <p:cNvSpPr txBox="1"/>
          <p:nvPr/>
        </p:nvSpPr>
        <p:spPr>
          <a:xfrm>
            <a:off x="289092" y="43239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02</a:t>
            </a:r>
            <a:endParaRPr lang="zh-CN" alt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19665" y="4396048"/>
            <a:ext cx="11012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West seems to pay more attention to the abstractness, coherence and systematization of translation theory. </a:t>
            </a:r>
            <a:endParaRPr lang="en-US" altLang="zh-CN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3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503251" y="-762034"/>
            <a:ext cx="15415098" cy="1541509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-1420238" y="-2632954"/>
            <a:ext cx="7846979" cy="7846979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408653" y="2486590"/>
            <a:ext cx="60361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latin typeface="Gotham Rounded Medium" panose="02000000000000000000" pitchFamily="50" charset="0"/>
              </a:rPr>
              <a:t>THANKS!</a:t>
            </a:r>
            <a:endParaRPr lang="zh-CN" altLang="en-US" sz="11500" dirty="0">
              <a:solidFill>
                <a:schemeClr val="bg1"/>
              </a:solidFill>
              <a:latin typeface="Gotham Rounded Medium" panose="02000000000000000000" pitchFamily="50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717207" y="4487249"/>
            <a:ext cx="2647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1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1674639" y="4611786"/>
            <a:ext cx="8760157" cy="1323439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/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502804" y="4775201"/>
            <a:ext cx="975465" cy="102279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1674639" y="3182770"/>
            <a:ext cx="8762847" cy="1215059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/>
              <a:cs typeface="+mn-ea"/>
              <a:sym typeface="+mn-lt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674640" y="1726479"/>
            <a:ext cx="8697476" cy="1277978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502804" y="1865506"/>
            <a:ext cx="952822" cy="999924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93533" y="1922237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01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MH_Others_1"/>
          <p:cNvSpPr txBox="1"/>
          <p:nvPr>
            <p:custDataLst>
              <p:tags r:id="rId1"/>
            </p:custDataLst>
          </p:nvPr>
        </p:nvSpPr>
        <p:spPr>
          <a:xfrm>
            <a:off x="3829333" y="576571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6000" b="1" dirty="0">
                <a:solidFill>
                  <a:srgbClr val="48A2A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Contents</a:t>
            </a:r>
            <a:endParaRPr lang="zh-CN" altLang="en-US" sz="6000" b="1" dirty="0">
              <a:solidFill>
                <a:srgbClr val="48A2A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480163" y="3294950"/>
            <a:ext cx="998106" cy="990697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604855" y="3378419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02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04853" y="4886253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03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25881" y="1983792"/>
            <a:ext cx="57522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48A2A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Chinese </a:t>
            </a:r>
            <a:r>
              <a:rPr lang="en-US" altLang="zh-CN" sz="4400" b="1" dirty="0" smtClean="0">
                <a:solidFill>
                  <a:srgbClr val="48A2A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Translation</a:t>
            </a:r>
            <a:endParaRPr lang="en-US" altLang="zh-CN" sz="4400" b="1" dirty="0">
              <a:solidFill>
                <a:srgbClr val="48A2A0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25883" y="3407536"/>
            <a:ext cx="7172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 smtClean="0">
                <a:solidFill>
                  <a:srgbClr val="48A2A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Western </a:t>
            </a:r>
            <a:r>
              <a:rPr lang="en-US" altLang="zh-CN" sz="4400" b="1" dirty="0">
                <a:solidFill>
                  <a:srgbClr val="48A2A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Translation</a:t>
            </a:r>
          </a:p>
        </p:txBody>
      </p:sp>
      <p:sp>
        <p:nvSpPr>
          <p:cNvPr id="32" name="矩形 31"/>
          <p:cNvSpPr/>
          <p:nvPr/>
        </p:nvSpPr>
        <p:spPr>
          <a:xfrm>
            <a:off x="3625882" y="4859847"/>
            <a:ext cx="64905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 smtClean="0">
                <a:solidFill>
                  <a:srgbClr val="48A2A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Comparison </a:t>
            </a:r>
            <a:r>
              <a:rPr lang="en-US" altLang="zh-CN" sz="4400" b="1" dirty="0">
                <a:solidFill>
                  <a:srgbClr val="48A2A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of </a:t>
            </a:r>
            <a:r>
              <a:rPr lang="en-US" altLang="zh-CN" sz="4400" b="1" dirty="0" smtClean="0">
                <a:solidFill>
                  <a:srgbClr val="48A2A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the </a:t>
            </a:r>
            <a:r>
              <a:rPr lang="en-US" altLang="zh-CN" sz="4400" b="1" dirty="0">
                <a:solidFill>
                  <a:srgbClr val="48A2A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Two</a:t>
            </a:r>
            <a:endParaRPr lang="zh-CN" altLang="en-US" sz="2400" b="1" dirty="0">
              <a:solidFill>
                <a:srgbClr val="48A2A0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7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8" grpId="0" animBg="1"/>
      <p:bldP spid="26" grpId="0" animBg="1"/>
      <p:bldP spid="27" grpId="0"/>
      <p:bldP spid="3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615440" y="2057400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276495" y="3718455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864526" y="2860251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PART 1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06186" y="2776388"/>
            <a:ext cx="7527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>
                <a:solidFill>
                  <a:srgbClr val="48A2A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Chinese Translation</a:t>
            </a:r>
          </a:p>
        </p:txBody>
      </p:sp>
    </p:spTree>
    <p:extLst>
      <p:ext uri="{BB962C8B-B14F-4D97-AF65-F5344CB8AC3E}">
        <p14:creationId xmlns:p14="http://schemas.microsoft.com/office/powerpoint/2010/main" val="422334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3716" y="1106723"/>
            <a:ext cx="10585980" cy="2207650"/>
          </a:xfrm>
          <a:prstGeom prst="rect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26820" y="1302607"/>
            <a:ext cx="10181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There </a:t>
            </a:r>
            <a:r>
              <a:rPr lang="en-US" altLang="zh-CN" sz="3200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have been five high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points in the history </a:t>
            </a:r>
            <a:r>
              <a:rPr lang="en-US" altLang="zh-CN" sz="3200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of Chinese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translation, however, translation </a:t>
            </a:r>
            <a:r>
              <a:rPr lang="en-US" altLang="zh-CN" sz="3200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can be divided into six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climaxes in the </a:t>
            </a:r>
            <a:r>
              <a:rPr lang="en-US" altLang="zh-CN" sz="3200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history of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western translation.</a:t>
            </a:r>
            <a:endParaRPr lang="en-US" altLang="zh-CN" sz="3200" dirty="0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340249" y="369573"/>
            <a:ext cx="496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Chinese Translation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57" y="3437164"/>
            <a:ext cx="700089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6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434235" y="928042"/>
            <a:ext cx="11525536" cy="5803834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63242" y="928042"/>
            <a:ext cx="9561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6C92C0"/>
                </a:solidFill>
                <a:latin typeface="Arial Rounded MT Bold" pitchFamily="34" charset="0"/>
              </a:rPr>
              <a:t>Translation </a:t>
            </a:r>
            <a:r>
              <a:rPr lang="en-US" altLang="zh-CN" sz="3200" b="1" dirty="0">
                <a:solidFill>
                  <a:srgbClr val="6C92C0"/>
                </a:solidFill>
                <a:latin typeface="Arial Rounded MT Bold" pitchFamily="34" charset="0"/>
              </a:rPr>
              <a:t>of Buddhist scriptures from the Eastern Han Dynasty to the Northern Song </a:t>
            </a:r>
            <a:r>
              <a:rPr lang="en-US" altLang="zh-CN" sz="3200" b="1" dirty="0" smtClean="0">
                <a:solidFill>
                  <a:srgbClr val="6C92C0"/>
                </a:solidFill>
                <a:latin typeface="Arial Rounded MT Bold" pitchFamily="34" charset="0"/>
              </a:rPr>
              <a:t>Dynasty</a:t>
            </a:r>
            <a:endParaRPr lang="zh-CN" altLang="en-US" sz="2800" b="1" dirty="0">
              <a:solidFill>
                <a:srgbClr val="48A2A0"/>
              </a:solidFill>
              <a:latin typeface="Arial Rounded MT Bold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326472" y="1004071"/>
            <a:ext cx="1111120" cy="957242"/>
            <a:chOff x="3788733" y="1445046"/>
            <a:chExt cx="1955088" cy="1732154"/>
          </a:xfrm>
          <a:effectLst>
            <a:glow rad="127000">
              <a:schemeClr val="accent1">
                <a:lumMod val="60000"/>
                <a:lumOff val="40000"/>
                <a:alpha val="54000"/>
              </a:schemeClr>
            </a:glow>
          </a:effectLst>
        </p:grpSpPr>
        <p:grpSp>
          <p:nvGrpSpPr>
            <p:cNvPr id="37" name="组合 36"/>
            <p:cNvGrpSpPr/>
            <p:nvPr/>
          </p:nvGrpSpPr>
          <p:grpSpPr>
            <a:xfrm>
              <a:off x="3788733" y="1445046"/>
              <a:ext cx="1955088" cy="1732154"/>
              <a:chOff x="3295850" y="2263222"/>
              <a:chExt cx="2643765" cy="2343151"/>
            </a:xfrm>
          </p:grpSpPr>
          <p:sp>
            <p:nvSpPr>
              <p:cNvPr id="39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blipFill>
                <a:blip r:embed="rId2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 w="25400">
                <a:solidFill>
                  <a:schemeClr val="bg1">
                    <a:lumMod val="95000"/>
                  </a:schemeClr>
                </a:soli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文本框 26"/>
            <p:cNvSpPr txBox="1"/>
            <p:nvPr/>
          </p:nvSpPr>
          <p:spPr>
            <a:xfrm>
              <a:off x="4231276" y="1748742"/>
              <a:ext cx="1031571" cy="946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prstClr val="white"/>
                  </a:solidFill>
                  <a:cs typeface="+mn-ea"/>
                  <a:sym typeface="+mn-lt"/>
                </a:rPr>
                <a:t>1</a:t>
              </a:r>
              <a:endParaRPr lang="zh-CN" altLang="en-US" sz="2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226820" y="2736041"/>
            <a:ext cx="56349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This high point was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followed by the emergence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of various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influential representatives in China, such as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Zhiqian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Xuanzang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etc. These representatives made great contributions to the translation industry at that time.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88595" y="80153"/>
            <a:ext cx="496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Chinese Translation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46" y="2661657"/>
            <a:ext cx="4762500" cy="3561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09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" grpId="0"/>
          <p:bldP spid="41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" grpId="0"/>
          <p:bldP spid="41" grpId="0"/>
          <p:bldP spid="1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6265268" y="950090"/>
            <a:ext cx="5926731" cy="5668424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/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935703" y="1095790"/>
            <a:ext cx="5472217" cy="541112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/>
              <a:cs typeface="+mn-ea"/>
              <a:sym typeface="+mn-lt"/>
            </a:endParaRPr>
          </a:p>
        </p:txBody>
      </p:sp>
      <p:sp>
        <p:nvSpPr>
          <p:cNvPr id="49" name="文本框 3"/>
          <p:cNvSpPr txBox="1"/>
          <p:nvPr/>
        </p:nvSpPr>
        <p:spPr>
          <a:xfrm>
            <a:off x="1494735" y="1214024"/>
            <a:ext cx="42369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6C92C0"/>
                </a:solidFill>
                <a:latin typeface="Arial Rounded MT Bold" pitchFamily="34" charset="0"/>
              </a:rPr>
              <a:t> </a:t>
            </a:r>
            <a:r>
              <a:rPr lang="en-US" altLang="zh-CN" sz="3200" b="1" dirty="0" smtClean="0">
                <a:solidFill>
                  <a:srgbClr val="6C92C0"/>
                </a:solidFill>
                <a:latin typeface="Arial Rounded MT Bold" pitchFamily="34" charset="0"/>
              </a:rPr>
              <a:t>The </a:t>
            </a:r>
            <a:r>
              <a:rPr lang="en-US" altLang="zh-CN" sz="3200" b="1" dirty="0">
                <a:solidFill>
                  <a:srgbClr val="6C92C0"/>
                </a:solidFill>
                <a:latin typeface="Arial Rounded MT Bold" pitchFamily="34" charset="0"/>
              </a:rPr>
              <a:t>translation of western natural science works in late Ming and early Qing dynasties. </a:t>
            </a:r>
            <a:endParaRPr lang="zh-CN" altLang="en-US" sz="2800" b="1" dirty="0">
              <a:solidFill>
                <a:srgbClr val="48A2A0"/>
              </a:solidFill>
              <a:latin typeface="Arial Rounded MT Bol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27082" y="4414032"/>
            <a:ext cx="5289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Guangqi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and Li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Zhizao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were the main 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representatives.</a:t>
            </a:r>
            <a:endParaRPr lang="en-US" altLang="zh-CN" sz="2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56963" y="1244715"/>
            <a:ext cx="1111120" cy="957242"/>
            <a:chOff x="3788733" y="1445046"/>
            <a:chExt cx="1955088" cy="1732154"/>
          </a:xfrm>
          <a:effectLst>
            <a:glow rad="127000">
              <a:schemeClr val="accent1">
                <a:lumMod val="60000"/>
                <a:lumOff val="40000"/>
                <a:alpha val="54000"/>
              </a:schemeClr>
            </a:glow>
          </a:effectLst>
        </p:grpSpPr>
        <p:grpSp>
          <p:nvGrpSpPr>
            <p:cNvPr id="44" name="组合 43"/>
            <p:cNvGrpSpPr/>
            <p:nvPr/>
          </p:nvGrpSpPr>
          <p:grpSpPr>
            <a:xfrm>
              <a:off x="3788733" y="1445046"/>
              <a:ext cx="1955088" cy="1732154"/>
              <a:chOff x="3295850" y="2263222"/>
              <a:chExt cx="2643765" cy="2343151"/>
            </a:xfrm>
          </p:grpSpPr>
          <p:sp>
            <p:nvSpPr>
              <p:cNvPr id="46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blipFill>
                <a:blip r:embed="rId2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 w="25400">
                <a:solidFill>
                  <a:schemeClr val="bg1">
                    <a:lumMod val="95000"/>
                  </a:schemeClr>
                </a:soli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26"/>
            <p:cNvSpPr txBox="1"/>
            <p:nvPr/>
          </p:nvSpPr>
          <p:spPr>
            <a:xfrm>
              <a:off x="4231276" y="1748742"/>
              <a:ext cx="1031571" cy="946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prstClr val="white"/>
                  </a:solidFill>
                  <a:cs typeface="+mn-ea"/>
                  <a:sym typeface="+mn-lt"/>
                </a:rPr>
                <a:t>2</a:t>
              </a:r>
              <a:endParaRPr lang="zh-CN" altLang="en-US" sz="2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13762" y="1195536"/>
            <a:ext cx="1111120" cy="957242"/>
            <a:chOff x="3788733" y="1445046"/>
            <a:chExt cx="1955088" cy="1732154"/>
          </a:xfrm>
          <a:effectLst>
            <a:glow rad="127000">
              <a:schemeClr val="accent1">
                <a:lumMod val="60000"/>
                <a:lumOff val="40000"/>
                <a:alpha val="54000"/>
              </a:schemeClr>
            </a:glo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788733" y="1445046"/>
              <a:ext cx="1955088" cy="1732154"/>
              <a:chOff x="3295850" y="2263222"/>
              <a:chExt cx="2643765" cy="2343151"/>
            </a:xfrm>
          </p:grpSpPr>
          <p:sp>
            <p:nvSpPr>
              <p:cNvPr id="17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blipFill>
                <a:blip r:embed="rId2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 w="25400">
                <a:solidFill>
                  <a:schemeClr val="bg1">
                    <a:lumMod val="95000"/>
                  </a:schemeClr>
                </a:soli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26"/>
            <p:cNvSpPr txBox="1"/>
            <p:nvPr/>
          </p:nvSpPr>
          <p:spPr>
            <a:xfrm>
              <a:off x="4231276" y="1748742"/>
              <a:ext cx="1031571" cy="946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prstClr val="white"/>
                  </a:solidFill>
                  <a:cs typeface="+mn-ea"/>
                  <a:sym typeface="+mn-lt"/>
                </a:rPr>
                <a:t>3</a:t>
              </a:r>
              <a:endParaRPr lang="zh-CN" altLang="en-US" sz="2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文本框 3"/>
          <p:cNvSpPr txBox="1"/>
          <p:nvPr/>
        </p:nvSpPr>
        <p:spPr>
          <a:xfrm>
            <a:off x="7001505" y="1121726"/>
            <a:ext cx="4604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6C92C0"/>
                </a:solidFill>
                <a:latin typeface="Arial Rounded MT Bold" pitchFamily="34" charset="0"/>
              </a:rPr>
              <a:t>The </a:t>
            </a:r>
            <a:r>
              <a:rPr lang="en-US" altLang="zh-CN" sz="3200" b="1" dirty="0">
                <a:solidFill>
                  <a:srgbClr val="6C92C0"/>
                </a:solidFill>
                <a:latin typeface="Arial Rounded MT Bold" pitchFamily="34" charset="0"/>
              </a:rPr>
              <a:t>translation activities from the Opium War to the May </a:t>
            </a:r>
            <a:r>
              <a:rPr lang="en-US" altLang="zh-CN" sz="3200" b="1" dirty="0" smtClean="0">
                <a:solidFill>
                  <a:srgbClr val="6C92C0"/>
                </a:solidFill>
                <a:latin typeface="Arial Rounded MT Bold" pitchFamily="34" charset="0"/>
              </a:rPr>
              <a:t>Fourth  Movement.</a:t>
            </a:r>
            <a:endParaRPr lang="zh-CN" altLang="en-US" sz="2800" b="1" dirty="0">
              <a:solidFill>
                <a:srgbClr val="48A2A0"/>
              </a:solidFill>
              <a:latin typeface="Arial Rounded MT Bol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9283" y="3213702"/>
            <a:ext cx="48587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the Sino-Japanese War, some 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rulers 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and intellectuals infected with capitalist ideas demanded to 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defend 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against the foreign sea and change the law for self-improvement. During this period, translation received great attention, </a:t>
            </a:r>
          </a:p>
        </p:txBody>
      </p:sp>
      <p:sp>
        <p:nvSpPr>
          <p:cNvPr id="22" name="矩形 21"/>
          <p:cNvSpPr/>
          <p:nvPr/>
        </p:nvSpPr>
        <p:spPr>
          <a:xfrm>
            <a:off x="1288595" y="270727"/>
            <a:ext cx="496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Chinese Translation</a:t>
            </a:r>
          </a:p>
        </p:txBody>
      </p:sp>
    </p:spTree>
    <p:extLst>
      <p:ext uri="{BB962C8B-B14F-4D97-AF65-F5344CB8AC3E}">
        <p14:creationId xmlns:p14="http://schemas.microsoft.com/office/powerpoint/2010/main" val="22032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2" presetClass="entr" presetSubtype="9" accel="6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48" grpId="0" animBg="1"/>
          <p:bldP spid="49" grpId="0"/>
          <p:bldP spid="50" grpId="0"/>
          <p:bldP spid="19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2" presetClass="entr" presetSubtype="9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48" grpId="0" animBg="1"/>
          <p:bldP spid="49" grpId="0"/>
          <p:bldP spid="50" grpId="0"/>
          <p:bldP spid="19" grpId="0"/>
          <p:bldP spid="21" grpId="0"/>
          <p:bldP spid="2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1030514" y="1038421"/>
            <a:ext cx="10978232" cy="563815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/>
              <a:cs typeface="+mn-ea"/>
              <a:sym typeface="+mn-lt"/>
            </a:endParaRPr>
          </a:p>
        </p:txBody>
      </p:sp>
      <p:sp>
        <p:nvSpPr>
          <p:cNvPr id="49" name="文本框 3"/>
          <p:cNvSpPr txBox="1"/>
          <p:nvPr/>
        </p:nvSpPr>
        <p:spPr>
          <a:xfrm>
            <a:off x="2011658" y="1581817"/>
            <a:ext cx="9570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 smtClean="0">
                <a:solidFill>
                  <a:srgbClr val="6C92C0"/>
                </a:solidFill>
                <a:latin typeface="Arial Rounded MT Bold" pitchFamily="34" charset="0"/>
              </a:rPr>
              <a:t>The </a:t>
            </a:r>
            <a:r>
              <a:rPr lang="en-US" altLang="zh-CN" sz="3200" b="1" dirty="0">
                <a:solidFill>
                  <a:srgbClr val="6C92C0"/>
                </a:solidFill>
                <a:latin typeface="Arial Rounded MT Bold" pitchFamily="34" charset="0"/>
              </a:rPr>
              <a:t>translation activity from May 4th Movement to the founding of New China.</a:t>
            </a:r>
            <a:endParaRPr lang="zh-CN" altLang="en-US" sz="2800" b="1" dirty="0">
              <a:solidFill>
                <a:srgbClr val="48A2A0"/>
              </a:solidFill>
              <a:latin typeface="Arial Rounded MT Bold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31526" y="1641805"/>
            <a:ext cx="1111120" cy="957242"/>
            <a:chOff x="3788733" y="1445046"/>
            <a:chExt cx="1955088" cy="1732154"/>
          </a:xfrm>
          <a:effectLst>
            <a:glow rad="127000">
              <a:schemeClr val="accent1">
                <a:lumMod val="60000"/>
                <a:lumOff val="40000"/>
                <a:alpha val="54000"/>
              </a:schemeClr>
            </a:glow>
          </a:effectLst>
        </p:grpSpPr>
        <p:grpSp>
          <p:nvGrpSpPr>
            <p:cNvPr id="44" name="组合 43"/>
            <p:cNvGrpSpPr/>
            <p:nvPr/>
          </p:nvGrpSpPr>
          <p:grpSpPr>
            <a:xfrm>
              <a:off x="3788733" y="1445046"/>
              <a:ext cx="1955088" cy="1732154"/>
              <a:chOff x="3295850" y="2263222"/>
              <a:chExt cx="2643765" cy="2343151"/>
            </a:xfrm>
          </p:grpSpPr>
          <p:sp>
            <p:nvSpPr>
              <p:cNvPr id="46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blipFill>
                <a:blip r:embed="rId2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 w="25400">
                <a:solidFill>
                  <a:schemeClr val="bg1">
                    <a:lumMod val="95000"/>
                  </a:schemeClr>
                </a:soli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26"/>
            <p:cNvSpPr txBox="1"/>
            <p:nvPr/>
          </p:nvSpPr>
          <p:spPr>
            <a:xfrm>
              <a:off x="4231276" y="1748742"/>
              <a:ext cx="1031571" cy="946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prstClr val="white"/>
                  </a:solidFill>
                  <a:cs typeface="+mn-ea"/>
                  <a:sym typeface="+mn-lt"/>
                </a:rPr>
                <a:t>4</a:t>
              </a:r>
              <a:endParaRPr lang="zh-CN" altLang="en-US" sz="2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6042" y="4150461"/>
            <a:ext cx="1111120" cy="957242"/>
            <a:chOff x="3788733" y="1445046"/>
            <a:chExt cx="1955088" cy="1732154"/>
          </a:xfrm>
          <a:effectLst>
            <a:glow rad="127000">
              <a:schemeClr val="accent1">
                <a:lumMod val="60000"/>
                <a:lumOff val="40000"/>
                <a:alpha val="54000"/>
              </a:schemeClr>
            </a:glo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3788733" y="1445046"/>
              <a:ext cx="1955088" cy="1732154"/>
              <a:chOff x="3295850" y="2263222"/>
              <a:chExt cx="2643765" cy="2343151"/>
            </a:xfrm>
          </p:grpSpPr>
          <p:sp>
            <p:nvSpPr>
              <p:cNvPr id="17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blipFill>
                <a:blip r:embed="rId2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 w="25400">
                <a:solidFill>
                  <a:schemeClr val="bg1">
                    <a:lumMod val="95000"/>
                  </a:schemeClr>
                </a:soli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26"/>
            <p:cNvSpPr txBox="1"/>
            <p:nvPr/>
          </p:nvSpPr>
          <p:spPr>
            <a:xfrm>
              <a:off x="4231276" y="1748742"/>
              <a:ext cx="1031571" cy="946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cs typeface="+mn-ea"/>
                  <a:sym typeface="+mn-lt"/>
                </a:rPr>
                <a:t>5</a:t>
              </a:r>
              <a:endParaRPr lang="zh-CN" altLang="en-US" sz="2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文本框 3"/>
          <p:cNvSpPr txBox="1"/>
          <p:nvPr/>
        </p:nvSpPr>
        <p:spPr>
          <a:xfrm>
            <a:off x="2189924" y="3810460"/>
            <a:ext cx="9610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 smtClean="0">
                <a:solidFill>
                  <a:srgbClr val="6C92C0"/>
                </a:solidFill>
                <a:latin typeface="Arial Rounded MT Bold" pitchFamily="34" charset="0"/>
              </a:rPr>
              <a:t>The </a:t>
            </a:r>
            <a:r>
              <a:rPr lang="en-US" altLang="zh-CN" sz="3200" b="1" dirty="0">
                <a:solidFill>
                  <a:srgbClr val="6C92C0"/>
                </a:solidFill>
                <a:latin typeface="Arial Rounded MT Bold" pitchFamily="34" charset="0"/>
              </a:rPr>
              <a:t>translation activity after the founding of New China. During this period, translation theories were constantly being </a:t>
            </a:r>
            <a:r>
              <a:rPr lang="en-US" altLang="zh-CN" sz="3200" b="1" dirty="0" smtClean="0">
                <a:solidFill>
                  <a:srgbClr val="6C92C0"/>
                </a:solidFill>
                <a:latin typeface="Arial Rounded MT Bold" pitchFamily="34" charset="0"/>
              </a:rPr>
              <a:t>improved.</a:t>
            </a:r>
            <a:endParaRPr lang="zh-CN" altLang="en-US" sz="2800" b="1" dirty="0">
              <a:solidFill>
                <a:srgbClr val="48A2A0"/>
              </a:solidFill>
              <a:latin typeface="Arial Rounded MT Bold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88595" y="270727"/>
            <a:ext cx="496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Chinese Translation</a:t>
            </a:r>
          </a:p>
        </p:txBody>
      </p:sp>
    </p:spTree>
    <p:extLst>
      <p:ext uri="{BB962C8B-B14F-4D97-AF65-F5344CB8AC3E}">
        <p14:creationId xmlns:p14="http://schemas.microsoft.com/office/powerpoint/2010/main" val="19806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49" grpId="0"/>
          <p:bldP spid="19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49" grpId="0"/>
          <p:bldP spid="19" grpId="0"/>
          <p:bldP spid="2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615440" y="2057400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276495" y="3718455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864526" y="2860251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PART 2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09655" y="2795125"/>
            <a:ext cx="71727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>
                <a:solidFill>
                  <a:srgbClr val="48A2A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Western Translation</a:t>
            </a:r>
          </a:p>
        </p:txBody>
      </p:sp>
    </p:spTree>
    <p:extLst>
      <p:ext uri="{BB962C8B-B14F-4D97-AF65-F5344CB8AC3E}">
        <p14:creationId xmlns:p14="http://schemas.microsoft.com/office/powerpoint/2010/main" val="17973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78" y="1064036"/>
            <a:ext cx="10070714" cy="146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矩形 61"/>
          <p:cNvSpPr/>
          <p:nvPr/>
        </p:nvSpPr>
        <p:spPr>
          <a:xfrm>
            <a:off x="1231015" y="2636123"/>
            <a:ext cx="5031162" cy="3285706"/>
          </a:xfrm>
          <a:prstGeom prst="rect">
            <a:avLst/>
          </a:prstGeom>
          <a:solidFill>
            <a:srgbClr val="6C92C0">
              <a:alpha val="7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4351" y="126266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01</a:t>
            </a:r>
            <a:endParaRPr lang="zh-CN" altLang="en-US" sz="3600" b="1" dirty="0"/>
          </a:p>
        </p:txBody>
      </p:sp>
      <p:sp>
        <p:nvSpPr>
          <p:cNvPr id="50" name="椭圆 49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366571" y="1091733"/>
            <a:ext cx="9446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 smtClean="0">
                <a:solidFill>
                  <a:schemeClr val="bg1"/>
                </a:solidFill>
              </a:rPr>
              <a:t>  Around the </a:t>
            </a:r>
            <a:r>
              <a:rPr lang="en-US" altLang="zh-CN" sz="3200" b="1" dirty="0">
                <a:solidFill>
                  <a:schemeClr val="bg1"/>
                </a:solidFill>
              </a:rPr>
              <a:t>3rd century 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B.C, focusing on </a:t>
            </a:r>
            <a:r>
              <a:rPr lang="en-US" altLang="zh-CN" sz="3200" b="1" dirty="0">
                <a:solidFill>
                  <a:schemeClr val="bg1"/>
                </a:solidFill>
              </a:rPr>
              <a:t>Bible translation. </a:t>
            </a:r>
          </a:p>
        </p:txBody>
      </p:sp>
      <p:sp>
        <p:nvSpPr>
          <p:cNvPr id="47" name="文本框 3"/>
          <p:cNvSpPr txBox="1"/>
          <p:nvPr/>
        </p:nvSpPr>
        <p:spPr>
          <a:xfrm>
            <a:off x="1231015" y="325780"/>
            <a:ext cx="942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Rounded MT Bold" pitchFamily="34" charset="0"/>
              </a:rPr>
              <a:t>Western Translation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62883" y="2879015"/>
            <a:ext cx="43793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 smtClean="0">
                <a:solidFill>
                  <a:schemeClr val="bg1"/>
                </a:solidFill>
              </a:rPr>
              <a:t>Between </a:t>
            </a:r>
            <a:r>
              <a:rPr lang="en-US" altLang="zh-CN" sz="3200" b="1" dirty="0">
                <a:solidFill>
                  <a:schemeClr val="bg1"/>
                </a:solidFill>
              </a:rPr>
              <a:t>the 4th and 6th centuries AD. It was closely related to the development of 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Christianity.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0" name="文本框 25"/>
          <p:cNvSpPr txBox="1"/>
          <p:nvPr/>
        </p:nvSpPr>
        <p:spPr>
          <a:xfrm>
            <a:off x="574351" y="287901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02</a:t>
            </a:r>
            <a:endParaRPr lang="zh-CN" altLang="en-US" sz="3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29" y="2636123"/>
            <a:ext cx="4746171" cy="3162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9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539</Words>
  <Application>Microsoft Office PowerPoint</Application>
  <PresentationFormat>自定义</PresentationFormat>
  <Paragraphs>66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Times New Roman</vt:lpstr>
      <vt:lpstr>等线</vt:lpstr>
      <vt:lpstr>Verdana</vt:lpstr>
      <vt:lpstr>Arial Unicode MS</vt:lpstr>
      <vt:lpstr>等线 Light</vt:lpstr>
      <vt:lpstr>Gotham Rounded Medium</vt:lpstr>
      <vt:lpstr>Arial Rounded MT Bold</vt:lpstr>
      <vt:lpstr>幼圆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江杰</dc:creator>
  <cp:lastModifiedBy>PC</cp:lastModifiedBy>
  <cp:revision>80</cp:revision>
  <dcterms:created xsi:type="dcterms:W3CDTF">2016-01-19T08:46:18Z</dcterms:created>
  <dcterms:modified xsi:type="dcterms:W3CDTF">2020-11-30T09:43:28Z</dcterms:modified>
</cp:coreProperties>
</file>