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95" r:id="rId3"/>
    <p:sldId id="314" r:id="rId5"/>
    <p:sldId id="315" r:id="rId6"/>
    <p:sldId id="316" r:id="rId7"/>
    <p:sldId id="317" r:id="rId8"/>
    <p:sldId id="318" r:id="rId9"/>
    <p:sldId id="258" r:id="rId10"/>
    <p:sldId id="259" r:id="rId11"/>
    <p:sldId id="272" r:id="rId12"/>
    <p:sldId id="261" r:id="rId13"/>
    <p:sldId id="278" r:id="rId14"/>
    <p:sldId id="262" r:id="rId15"/>
    <p:sldId id="260" r:id="rId16"/>
    <p:sldId id="299" r:id="rId17"/>
    <p:sldId id="300" r:id="rId18"/>
    <p:sldId id="263" r:id="rId19"/>
    <p:sldId id="270" r:id="rId20"/>
    <p:sldId id="311" r:id="rId21"/>
    <p:sldId id="276" r:id="rId22"/>
  </p:sldIdLst>
  <p:sldSz cx="12192000" cy="6858000"/>
  <p:notesSz cx="6858000" cy="9144000"/>
  <p:embeddedFontLst>
    <p:embeddedFont>
      <p:font typeface="Impact" panose="020B0806030902050204" pitchFamily="34" charset="0"/>
      <p:regular r:id="rId26"/>
    </p:embeddedFont>
    <p:embeddedFont>
      <p:font typeface="楷体" panose="02010609060101010101" pitchFamily="49" charset="-122"/>
      <p:regular r:id="rId27"/>
    </p:embeddedFont>
    <p:embeddedFont>
      <p:font typeface="华文楷体" panose="02010600040101010101" charset="-122"/>
      <p:regular r:id="rId28"/>
    </p:embeddedFont>
    <p:embeddedFont>
      <p:font typeface="Calibri" panose="020F0502020204030204" charset="0"/>
      <p:regular r:id="rId29"/>
      <p:bold r:id="rId30"/>
      <p:italic r:id="rId31"/>
      <p:boldItalic r:id="rId32"/>
    </p:embeddedFont>
    <p:embeddedFont>
      <p:font typeface="MV Boli" panose="02000500030200090000" pitchFamily="2" charset="0"/>
      <p:regular r:id="rId33"/>
    </p:embeddedFont>
    <p:embeddedFont>
      <p:font typeface="等线" panose="02010600030101010101" charset="-122"/>
      <p:regular r:id="rId34"/>
    </p:embeddedFont>
    <p:embeddedFont>
      <p:font typeface="仿宋" panose="02010609060101010101" pitchFamily="49" charset="-122"/>
      <p:regular r:id="rId35"/>
    </p:embeddedFont>
    <p:embeddedFont>
      <p:font typeface="Century Gothic" panose="020B0502020202020204" pitchFamily="34" charset="0"/>
      <p:regular r:id="rId36"/>
      <p:bold r:id="rId37"/>
      <p:italic r:id="rId38"/>
      <p:boldItalic r:id="rId39"/>
    </p:embeddedFont>
    <p:embeddedFont>
      <p:font typeface="微软雅黑" panose="020B0503020204020204" pitchFamily="34" charset="-122"/>
      <p:regular r:id="rId40"/>
    </p:embeddedFont>
    <p:embeddedFont>
      <p:font typeface="等线 Light" panose="02010600030101010101" charset="-122"/>
      <p:regular r:id="rId41"/>
    </p:embeddedFont>
  </p:embeddedFontLst>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7EE"/>
    <a:srgbClr val="46646E"/>
    <a:srgbClr val="AD9C85"/>
    <a:srgbClr val="BAAA99"/>
    <a:srgbClr val="F8F4E9"/>
    <a:srgbClr val="FAFBFC"/>
    <a:srgbClr val="476671"/>
    <a:srgbClr val="A89F90"/>
    <a:srgbClr val="DBD4CC"/>
    <a:srgbClr val="D4CD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09" autoAdjust="0"/>
    <p:restoredTop sz="94660"/>
  </p:normalViewPr>
  <p:slideViewPr>
    <p:cSldViewPr snapToGrid="0">
      <p:cViewPr>
        <p:scale>
          <a:sx n="75" d="100"/>
          <a:sy n="75" d="100"/>
        </p:scale>
        <p:origin x="1590" y="942"/>
      </p:cViewPr>
      <p:guideLst>
        <p:guide orient="horz" pos="3618"/>
        <p:guide pos="38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gs" Target="tags/tag1.xml"/><Relationship Id="rId41" Type="http://schemas.openxmlformats.org/officeDocument/2006/relationships/font" Target="fonts/font16.fntdata"/><Relationship Id="rId40" Type="http://schemas.openxmlformats.org/officeDocument/2006/relationships/font" Target="fonts/font15.fntdata"/><Relationship Id="rId4" Type="http://schemas.openxmlformats.org/officeDocument/2006/relationships/notesMaster" Target="notesMasters/notesMaster1.xml"/><Relationship Id="rId39" Type="http://schemas.openxmlformats.org/officeDocument/2006/relationships/font" Target="fonts/font14.fntdata"/><Relationship Id="rId38" Type="http://schemas.openxmlformats.org/officeDocument/2006/relationships/font" Target="fonts/font13.fntdata"/><Relationship Id="rId37" Type="http://schemas.openxmlformats.org/officeDocument/2006/relationships/font" Target="fonts/font12.fntdata"/><Relationship Id="rId36" Type="http://schemas.openxmlformats.org/officeDocument/2006/relationships/font" Target="fonts/font11.fntdata"/><Relationship Id="rId35" Type="http://schemas.openxmlformats.org/officeDocument/2006/relationships/font" Target="fonts/font10.fntdata"/><Relationship Id="rId34" Type="http://schemas.openxmlformats.org/officeDocument/2006/relationships/font" Target="fonts/font9.fntdata"/><Relationship Id="rId33" Type="http://schemas.openxmlformats.org/officeDocument/2006/relationships/font" Target="fonts/font8.fntdata"/><Relationship Id="rId32" Type="http://schemas.openxmlformats.org/officeDocument/2006/relationships/font" Target="fonts/font7.fntdata"/><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 Target="slides/slide1.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64AAA-04E8-48E8-A459-9B4FC15A7DA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51BAA-2A4E-4451-A0FD-58FE70F1023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051BAA-2A4E-4451-A0FD-58FE70F1023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051BAA-2A4E-4451-A0FD-58FE70F1023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051BAA-2A4E-4451-A0FD-58FE70F1023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051BAA-2A4E-4451-A0FD-58FE70F1023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051BAA-2A4E-4451-A0FD-58FE70F1023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051BAA-2A4E-4451-A0FD-58FE70F1023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051BAA-2A4E-4451-A0FD-58FE70F1023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051BAA-2A4E-4451-A0FD-58FE70F1023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051BAA-2A4E-4451-A0FD-58FE70F1023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051BAA-2A4E-4451-A0FD-58FE70F1023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051BAA-2A4E-4451-A0FD-58FE70F1023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051BAA-2A4E-4451-A0FD-58FE70F1023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051BAA-2A4E-4451-A0FD-58FE70F1023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051BAA-2A4E-4451-A0FD-58FE70F1023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051BAA-2A4E-4451-A0FD-58FE70F1023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051BAA-2A4E-4451-A0FD-58FE70F1023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051BAA-2A4E-4451-A0FD-58FE70F1023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27F6E966-E7B0-4EED-A6DF-8D2FB3083C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43A438-0547-4DA0-A5BD-B6684AA3419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7F6E966-E7B0-4EED-A6DF-8D2FB3083C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43A438-0547-4DA0-A5BD-B6684AA3419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7F6E966-E7B0-4EED-A6DF-8D2FB3083C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43A438-0547-4DA0-A5BD-B6684AA34195}"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grpSp>
        <p:nvGrpSpPr>
          <p:cNvPr id="3" name="组合 1"/>
          <p:cNvGrpSpPr/>
          <p:nvPr userDrawn="1"/>
        </p:nvGrpSpPr>
        <p:grpSpPr bwMode="auto">
          <a:xfrm>
            <a:off x="338359" y="-26585"/>
            <a:ext cx="899715" cy="830805"/>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ln>
          </p:spPr>
          <p:txBody>
            <a:bodyPr>
              <a:spAutoFit/>
            </a:bodyPr>
            <a:lstStyle/>
            <a:p>
              <a:r>
                <a:rPr lang="en-US" altLang="zh-CN" sz="4800" dirty="0">
                  <a:solidFill>
                    <a:srgbClr val="005292"/>
                  </a:solidFill>
                  <a:latin typeface="Impact" panose="020B0806030902050204" pitchFamily="34" charset="0"/>
                </a:rPr>
                <a:t>1</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2861"/>
            <a:ext cx="12184067" cy="45708"/>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70" tIns="60934" rIns="121870" bIns="60934" anchor="ctr"/>
          <a:lstStyle/>
          <a:p>
            <a:pPr algn="ctr" fontAlgn="auto">
              <a:spcBef>
                <a:spcPts val="0"/>
              </a:spcBef>
              <a:spcAft>
                <a:spcPts val="0"/>
              </a:spcAft>
              <a:defRPr/>
            </a:pPr>
            <a:endParaRPr lang="zh-CN" altLang="en-US" sz="18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bg>
      <p:bgPr>
        <a:solidFill>
          <a:schemeClr val="bg1"/>
        </a:solidFill>
        <a:effectLst/>
      </p:bgPr>
    </p:bg>
    <p:spTree>
      <p:nvGrpSpPr>
        <p:cNvPr id="1" name=""/>
        <p:cNvGrpSpPr/>
        <p:nvPr/>
      </p:nvGrpSpPr>
      <p:grpSpPr>
        <a:xfrm>
          <a:off x="0" y="0"/>
          <a:ext cx="0" cy="0"/>
          <a:chOff x="0" y="0"/>
          <a:chExt cx="0" cy="0"/>
        </a:xfrm>
      </p:grpSpPr>
      <p:grpSp>
        <p:nvGrpSpPr>
          <p:cNvPr id="3" name="组合 1"/>
          <p:cNvGrpSpPr/>
          <p:nvPr userDrawn="1"/>
        </p:nvGrpSpPr>
        <p:grpSpPr bwMode="auto">
          <a:xfrm>
            <a:off x="338359" y="-26585"/>
            <a:ext cx="899715" cy="830805"/>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ln>
          </p:spPr>
          <p:txBody>
            <a:bodyPr>
              <a:spAutoFit/>
            </a:bodyPr>
            <a:lstStyle/>
            <a:p>
              <a:r>
                <a:rPr lang="en-US" altLang="zh-CN" sz="4800" dirty="0">
                  <a:solidFill>
                    <a:srgbClr val="005292"/>
                  </a:solidFill>
                  <a:latin typeface="Impact" panose="020B0806030902050204" pitchFamily="34" charset="0"/>
                </a:rPr>
                <a:t>1</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2861"/>
            <a:ext cx="12184067" cy="45708"/>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70" tIns="60934" rIns="121870" bIns="60934" anchor="ctr"/>
          <a:lstStyle/>
          <a:p>
            <a:pPr algn="ctr" fontAlgn="auto">
              <a:spcBef>
                <a:spcPts val="0"/>
              </a:spcBef>
              <a:spcAft>
                <a:spcPts val="0"/>
              </a:spcAft>
              <a:defRPr/>
            </a:pPr>
            <a:endParaRPr lang="zh-CN" altLang="en-US" sz="18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srcRect/>
          <a:stretch>
            <a:fillRect/>
          </a:stretch>
        </p:blipFill>
        <p:spPr>
          <a:xfrm>
            <a:off x="0" y="5870712"/>
            <a:ext cx="12192000" cy="987287"/>
          </a:xfrm>
          <a:prstGeom prst="rect">
            <a:avLst/>
          </a:prstGeom>
        </p:spPr>
      </p:pic>
      <p:pic>
        <p:nvPicPr>
          <p:cNvPr id="7" name="图片 6"/>
          <p:cNvPicPr>
            <a:picLocks noChangeAspect="1"/>
          </p:cNvPicPr>
          <p:nvPr userDrawn="1"/>
        </p:nvPicPr>
        <p:blipFill rotWithShape="1">
          <a:blip r:embed="rId3" cstate="print"/>
          <a:srcRect/>
          <a:stretch>
            <a:fillRect/>
          </a:stretch>
        </p:blipFill>
        <p:spPr>
          <a:xfrm>
            <a:off x="8972550" y="0"/>
            <a:ext cx="3213342" cy="3105150"/>
          </a:xfrm>
          <a:prstGeom prst="rect">
            <a:avLst/>
          </a:prstGeom>
        </p:spPr>
      </p:pic>
      <p:pic>
        <p:nvPicPr>
          <p:cNvPr id="8" name="图片 7"/>
          <p:cNvPicPr>
            <a:picLocks noChangeAspect="1"/>
          </p:cNvPicPr>
          <p:nvPr userDrawn="1"/>
        </p:nvPicPr>
        <p:blipFill rotWithShape="1">
          <a:blip r:embed="rId4" cstate="print">
            <a:duotone>
              <a:schemeClr val="accent3">
                <a:shade val="45000"/>
                <a:satMod val="135000"/>
              </a:schemeClr>
              <a:prstClr val="white"/>
            </a:duotone>
          </a:blip>
          <a:srcRect/>
          <a:stretch>
            <a:fillRect/>
          </a:stretch>
        </p:blipFill>
        <p:spPr>
          <a:xfrm>
            <a:off x="0" y="0"/>
            <a:ext cx="3543300" cy="1014413"/>
          </a:xfrm>
          <a:prstGeom prst="rect">
            <a:avLst/>
          </a:prstGeom>
        </p:spPr>
      </p:pic>
      <p:pic>
        <p:nvPicPr>
          <p:cNvPr id="9" name="图片 8"/>
          <p:cNvPicPr>
            <a:picLocks noChangeAspect="1"/>
          </p:cNvPicPr>
          <p:nvPr userDrawn="1"/>
        </p:nvPicPr>
        <p:blipFill rotWithShape="1">
          <a:blip r:embed="rId5" cstate="print"/>
          <a:srcRect/>
          <a:stretch>
            <a:fillRect/>
          </a:stretch>
        </p:blipFill>
        <p:spPr>
          <a:xfrm>
            <a:off x="436135" y="1338469"/>
            <a:ext cx="1335515" cy="386102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bg>
      <p:bgPr>
        <a:solidFill>
          <a:schemeClr val="bg1"/>
        </a:solidFill>
        <a:effectLst/>
      </p:bgPr>
    </p:bg>
    <p:spTree>
      <p:nvGrpSpPr>
        <p:cNvPr id="1" name=""/>
        <p:cNvGrpSpPr/>
        <p:nvPr/>
      </p:nvGrpSpPr>
      <p:grpSpPr>
        <a:xfrm>
          <a:off x="0" y="0"/>
          <a:ext cx="0" cy="0"/>
          <a:chOff x="0" y="0"/>
          <a:chExt cx="0" cy="0"/>
        </a:xfrm>
      </p:grpSpPr>
      <p:grpSp>
        <p:nvGrpSpPr>
          <p:cNvPr id="3" name="组合 1"/>
          <p:cNvGrpSpPr/>
          <p:nvPr userDrawn="1"/>
        </p:nvGrpSpPr>
        <p:grpSpPr bwMode="auto">
          <a:xfrm>
            <a:off x="338359" y="-26585"/>
            <a:ext cx="899715" cy="830805"/>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ln>
          </p:spPr>
          <p:txBody>
            <a:bodyPr>
              <a:spAutoFit/>
            </a:bodyPr>
            <a:lstStyle/>
            <a:p>
              <a:r>
                <a:rPr lang="en-US" altLang="zh-CN" sz="4800" dirty="0">
                  <a:solidFill>
                    <a:srgbClr val="005292"/>
                  </a:solidFill>
                  <a:latin typeface="Impact" panose="020B0806030902050204" pitchFamily="34" charset="0"/>
                </a:rPr>
                <a:t>2</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2861"/>
            <a:ext cx="12184067" cy="45708"/>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70" tIns="60934" rIns="121870" bIns="60934" anchor="ctr"/>
          <a:lstStyle/>
          <a:p>
            <a:pPr algn="ctr" fontAlgn="auto">
              <a:spcBef>
                <a:spcPts val="0"/>
              </a:spcBef>
              <a:spcAft>
                <a:spcPts val="0"/>
              </a:spcAft>
              <a:defRPr/>
            </a:pPr>
            <a:endParaRPr lang="zh-CN" altLang="en-US" sz="18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标题和内容">
    <p:bg>
      <p:bgPr>
        <a:solidFill>
          <a:schemeClr val="bg1"/>
        </a:solidFill>
        <a:effectLst/>
      </p:bgPr>
    </p:bg>
    <p:spTree>
      <p:nvGrpSpPr>
        <p:cNvPr id="1" name=""/>
        <p:cNvGrpSpPr/>
        <p:nvPr/>
      </p:nvGrpSpPr>
      <p:grpSpPr>
        <a:xfrm>
          <a:off x="0" y="0"/>
          <a:ext cx="0" cy="0"/>
          <a:chOff x="0" y="0"/>
          <a:chExt cx="0" cy="0"/>
        </a:xfrm>
      </p:grpSpPr>
      <p:grpSp>
        <p:nvGrpSpPr>
          <p:cNvPr id="3" name="组合 1"/>
          <p:cNvGrpSpPr/>
          <p:nvPr userDrawn="1"/>
        </p:nvGrpSpPr>
        <p:grpSpPr bwMode="auto">
          <a:xfrm>
            <a:off x="338359" y="-26585"/>
            <a:ext cx="899715" cy="830805"/>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ln>
          </p:spPr>
          <p:txBody>
            <a:bodyPr>
              <a:spAutoFit/>
            </a:bodyPr>
            <a:lstStyle/>
            <a:p>
              <a:r>
                <a:rPr lang="en-US" altLang="zh-CN" sz="4800" dirty="0">
                  <a:solidFill>
                    <a:srgbClr val="005292"/>
                  </a:solidFill>
                  <a:latin typeface="Impact" panose="020B0806030902050204" pitchFamily="34" charset="0"/>
                </a:rPr>
                <a:t>5</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2861"/>
            <a:ext cx="12184067" cy="45708"/>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70" tIns="60934" rIns="121870" bIns="60934" anchor="ctr"/>
          <a:lstStyle/>
          <a:p>
            <a:pPr algn="ctr" fontAlgn="auto">
              <a:spcBef>
                <a:spcPts val="0"/>
              </a:spcBef>
              <a:spcAft>
                <a:spcPts val="0"/>
              </a:spcAft>
              <a:defRPr/>
            </a:pPr>
            <a:endParaRPr lang="zh-CN" altLang="en-US" sz="1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7F6E966-E7B0-4EED-A6DF-8D2FB3083C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43A438-0547-4DA0-A5BD-B6684AA3419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27F6E966-E7B0-4EED-A6DF-8D2FB3083C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43A438-0547-4DA0-A5BD-B6684AA3419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7F6E966-E7B0-4EED-A6DF-8D2FB3083C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43A438-0547-4DA0-A5BD-B6684AA3419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7F6E966-E7B0-4EED-A6DF-8D2FB3083C9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143A438-0547-4DA0-A5BD-B6684AA3419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7F6E966-E7B0-4EED-A6DF-8D2FB3083C9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143A438-0547-4DA0-A5BD-B6684AA3419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F6E966-E7B0-4EED-A6DF-8D2FB3083C9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143A438-0547-4DA0-A5BD-B6684AA3419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7F6E966-E7B0-4EED-A6DF-8D2FB3083C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43A438-0547-4DA0-A5BD-B6684AA3419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7F6E966-E7B0-4EED-A6DF-8D2FB3083C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43A438-0547-4DA0-A5BD-B6684AA3419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6E966-E7B0-4EED-A6DF-8D2FB3083C9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3A438-0547-4DA0-A5BD-B6684AA3419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7.GIF"/></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15.jpe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image" Target="../media/image18.png"/><Relationship Id="rId3" Type="http://schemas.openxmlformats.org/officeDocument/2006/relationships/image" Target="../media/image17.GIF"/><Relationship Id="rId2" Type="http://schemas.openxmlformats.org/officeDocument/2006/relationships/image" Target="../media/image14.png"/><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hyperlink" Target="Modern%20Literature.png" TargetMode="Externa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2" name="矩形 1"/>
          <p:cNvSpPr/>
          <p:nvPr/>
        </p:nvSpPr>
        <p:spPr>
          <a:xfrm>
            <a:off x="0" y="4267200"/>
            <a:ext cx="12192000" cy="2590800"/>
          </a:xfrm>
          <a:prstGeom prst="rect">
            <a:avLst/>
          </a:prstGeom>
          <a:solidFill>
            <a:srgbClr val="47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2352261" y="699052"/>
            <a:ext cx="7487478" cy="4863548"/>
          </a:xfrm>
          <a:prstGeom prst="roundRect">
            <a:avLst/>
          </a:prstGeom>
          <a:solidFill>
            <a:srgbClr val="FA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955235" y="1242391"/>
            <a:ext cx="6281530" cy="3776870"/>
          </a:xfrm>
          <a:prstGeom prst="rect">
            <a:avLst/>
          </a:prstGeom>
          <a:solidFill>
            <a:srgbClr val="F8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9372600" y="2806148"/>
            <a:ext cx="331304" cy="331304"/>
          </a:xfrm>
          <a:prstGeom prst="ellipse">
            <a:avLst/>
          </a:prstGeom>
          <a:solidFill>
            <a:srgbClr val="46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pitchFamily="49" charset="-122"/>
              <a:ea typeface="楷体" panose="02010609060101010101" pitchFamily="49" charset="-122"/>
            </a:endParaRPr>
          </a:p>
        </p:txBody>
      </p:sp>
      <p:sp>
        <p:nvSpPr>
          <p:cNvPr id="7" name="圆角矩形 6"/>
          <p:cNvSpPr/>
          <p:nvPr/>
        </p:nvSpPr>
        <p:spPr>
          <a:xfrm>
            <a:off x="2517913" y="2806148"/>
            <a:ext cx="119270" cy="983974"/>
          </a:xfrm>
          <a:prstGeom prst="roundRect">
            <a:avLst/>
          </a:prstGeom>
          <a:solidFill>
            <a:srgbClr val="46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b="6430"/>
          <a:stretch>
            <a:fillRect/>
          </a:stretch>
        </p:blipFill>
        <p:spPr>
          <a:xfrm rot="20897952">
            <a:off x="5044140" y="536593"/>
            <a:ext cx="2103720" cy="2031264"/>
          </a:xfrm>
          <a:prstGeom prst="rect">
            <a:avLst/>
          </a:prstGeom>
        </p:spPr>
      </p:pic>
      <p:sp>
        <p:nvSpPr>
          <p:cNvPr id="8" name="文本框 7"/>
          <p:cNvSpPr txBox="1"/>
          <p:nvPr/>
        </p:nvSpPr>
        <p:spPr>
          <a:xfrm>
            <a:off x="3381423" y="2648998"/>
            <a:ext cx="5761892" cy="645160"/>
          </a:xfrm>
          <a:prstGeom prst="rect">
            <a:avLst/>
          </a:prstGeom>
          <a:noFill/>
        </p:spPr>
        <p:txBody>
          <a:bodyPr wrap="square" rtlCol="0">
            <a:spAutoFit/>
          </a:bodyPr>
          <a:lstStyle/>
          <a:p>
            <a:pPr algn="dist"/>
            <a:r>
              <a:rPr lang="zh-CN" altLang="en-US" sz="3600" dirty="0">
                <a:solidFill>
                  <a:srgbClr val="476671"/>
                </a:solidFill>
                <a:latin typeface="楷体" panose="02010609060101010101" pitchFamily="49" charset="-122"/>
                <a:ea typeface="楷体" panose="02010609060101010101" pitchFamily="49" charset="-122"/>
                <a:sym typeface="+mn-ea"/>
              </a:rPr>
              <a:t>Contemporary literature</a:t>
            </a:r>
            <a:endParaRPr lang="zh-CN" altLang="en-US" sz="3600" dirty="0">
              <a:solidFill>
                <a:srgbClr val="476671"/>
              </a:solidFill>
              <a:latin typeface="楷体" panose="02010609060101010101" pitchFamily="49" charset="-122"/>
              <a:ea typeface="楷体" panose="02010609060101010101" pitchFamily="49" charset="-122"/>
              <a:sym typeface="+mn-ea"/>
            </a:endParaRPr>
          </a:p>
        </p:txBody>
      </p:sp>
      <p:sp>
        <p:nvSpPr>
          <p:cNvPr id="9" name="文本框 8"/>
          <p:cNvSpPr txBox="1"/>
          <p:nvPr/>
        </p:nvSpPr>
        <p:spPr>
          <a:xfrm>
            <a:off x="3670935" y="3557905"/>
            <a:ext cx="4850130" cy="645160"/>
          </a:xfrm>
          <a:prstGeom prst="rect">
            <a:avLst/>
          </a:prstGeom>
          <a:noFill/>
        </p:spPr>
        <p:txBody>
          <a:bodyPr wrap="square" rtlCol="0">
            <a:spAutoFit/>
          </a:bodyPr>
          <a:p>
            <a:pPr algn="ctr"/>
            <a:r>
              <a:rPr lang="en-US" altLang="zh-CN">
                <a:latin typeface="华文楷体" panose="02010600040101010101" charset="-122"/>
                <a:ea typeface="华文楷体" panose="02010600040101010101" charset="-122"/>
                <a:cs typeface="华文楷体" panose="02010600040101010101" charset="-122"/>
                <a:sym typeface="+mn-ea"/>
              </a:rPr>
              <a:t>PPT: Xie Ximin </a:t>
            </a:r>
            <a:r>
              <a:rPr lang="zh-CN" altLang="en-US">
                <a:latin typeface="华文楷体" panose="02010600040101010101" charset="-122"/>
                <a:ea typeface="华文楷体" panose="02010600040101010101" charset="-122"/>
                <a:cs typeface="华文楷体" panose="02010600040101010101" charset="-122"/>
                <a:sym typeface="+mn-ea"/>
              </a:rPr>
              <a:t>谢茜敏</a:t>
            </a:r>
            <a:r>
              <a:rPr lang="en-US" altLang="zh-CN">
                <a:latin typeface="华文楷体" panose="02010600040101010101" charset="-122"/>
                <a:ea typeface="华文楷体" panose="02010600040101010101" charset="-122"/>
                <a:cs typeface="华文楷体" panose="02010600040101010101" charset="-122"/>
                <a:sym typeface="+mn-ea"/>
              </a:rPr>
              <a:t> </a:t>
            </a:r>
            <a:r>
              <a:rPr lang="zh-CN" altLang="en-US">
                <a:latin typeface="华文楷体" panose="02010600040101010101" charset="-122"/>
                <a:ea typeface="华文楷体" panose="02010600040101010101" charset="-122"/>
                <a:cs typeface="华文楷体" panose="02010600040101010101" charset="-122"/>
                <a:sym typeface="+mn-ea"/>
              </a:rPr>
              <a:t>（</a:t>
            </a:r>
            <a:r>
              <a:rPr lang="en-US" altLang="zh-CN">
                <a:latin typeface="华文楷体" panose="02010600040101010101" charset="-122"/>
                <a:ea typeface="华文楷体" panose="02010600040101010101" charset="-122"/>
                <a:cs typeface="华文楷体" panose="02010600040101010101" charset="-122"/>
                <a:sym typeface="+mn-ea"/>
              </a:rPr>
              <a:t>English Translation)</a:t>
            </a:r>
            <a:endParaRPr lang="en-US" altLang="zh-CN">
              <a:latin typeface="华文楷体" panose="02010600040101010101" charset="-122"/>
              <a:ea typeface="华文楷体" panose="02010600040101010101" charset="-122"/>
              <a:cs typeface="华文楷体" panose="02010600040101010101" charset="-122"/>
            </a:endParaRPr>
          </a:p>
          <a:p>
            <a:pPr algn="ctr"/>
            <a:r>
              <a:rPr lang="en-US" altLang="zh-CN">
                <a:latin typeface="华文楷体" panose="02010600040101010101" charset="-122"/>
                <a:ea typeface="华文楷体" panose="02010600040101010101" charset="-122"/>
                <a:cs typeface="华文楷体" panose="02010600040101010101" charset="-122"/>
                <a:sym typeface="+mn-ea"/>
              </a:rPr>
              <a:t>Interaction: Li Weiyao </a:t>
            </a:r>
            <a:r>
              <a:rPr lang="zh-CN" altLang="en-US">
                <a:latin typeface="华文楷体" panose="02010600040101010101" charset="-122"/>
                <a:ea typeface="华文楷体" panose="02010600040101010101" charset="-122"/>
                <a:cs typeface="华文楷体" panose="02010600040101010101" charset="-122"/>
                <a:sym typeface="+mn-ea"/>
              </a:rPr>
              <a:t>李玮瑶</a:t>
            </a:r>
            <a:r>
              <a:rPr lang="en-US" altLang="zh-CN">
                <a:latin typeface="华文楷体" panose="02010600040101010101" charset="-122"/>
                <a:ea typeface="华文楷体" panose="02010600040101010101" charset="-122"/>
                <a:cs typeface="华文楷体" panose="02010600040101010101" charset="-122"/>
                <a:sym typeface="+mn-ea"/>
              </a:rPr>
              <a:t> (Korean Translation)</a:t>
            </a:r>
            <a:endParaRPr lang="en-US" altLang="zh-CN">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grpSp>
        <p:nvGrpSpPr>
          <p:cNvPr id="13" name="组合 12"/>
          <p:cNvGrpSpPr/>
          <p:nvPr/>
        </p:nvGrpSpPr>
        <p:grpSpPr>
          <a:xfrm>
            <a:off x="5128849" y="1446655"/>
            <a:ext cx="2557780" cy="4394017"/>
            <a:chOff x="4479566" y="1446655"/>
            <a:chExt cx="2557780" cy="4394017"/>
          </a:xfrm>
        </p:grpSpPr>
        <p:sp>
          <p:nvSpPr>
            <p:cNvPr id="6" name="矩形 5"/>
            <p:cNvSpPr/>
            <p:nvPr/>
          </p:nvSpPr>
          <p:spPr>
            <a:xfrm>
              <a:off x="5088059" y="1446655"/>
              <a:ext cx="1271889" cy="4394017"/>
            </a:xfrm>
            <a:prstGeom prst="rect">
              <a:avLst/>
            </a:prstGeom>
            <a:noFill/>
            <a:ln w="38100">
              <a:solidFill>
                <a:srgbClr val="46646E"/>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731026" y="1961322"/>
              <a:ext cx="2054087" cy="477078"/>
            </a:xfrm>
            <a:prstGeom prst="rect">
              <a:avLst/>
            </a:prstGeom>
            <a:solidFill>
              <a:srgbClr val="F8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407777" y="1542609"/>
              <a:ext cx="701853" cy="707886"/>
            </a:xfrm>
            <a:prstGeom prst="rect">
              <a:avLst/>
            </a:prstGeom>
            <a:noFill/>
          </p:spPr>
          <p:txBody>
            <a:bodyPr wrap="square" rtlCol="0">
              <a:spAutoFit/>
            </a:bodyPr>
            <a:lstStyle/>
            <a:p>
              <a:r>
                <a:rPr lang="en-US" altLang="zh-CN" sz="4000" b="1" dirty="0">
                  <a:solidFill>
                    <a:srgbClr val="46646E"/>
                  </a:solidFill>
                  <a:latin typeface="楷体" panose="02010609060101010101" pitchFamily="49" charset="-122"/>
                  <a:ea typeface="楷体" panose="02010609060101010101" pitchFamily="49" charset="-122"/>
                </a:rPr>
                <a:t>02</a:t>
              </a:r>
              <a:endParaRPr lang="zh-CN" altLang="en-US" sz="4000" b="1" dirty="0">
                <a:solidFill>
                  <a:srgbClr val="46646E"/>
                </a:solidFill>
                <a:latin typeface="楷体" panose="02010609060101010101" pitchFamily="49" charset="-122"/>
                <a:ea typeface="楷体" panose="02010609060101010101" pitchFamily="49" charset="-122"/>
              </a:endParaRPr>
            </a:p>
          </p:txBody>
        </p:sp>
        <p:sp>
          <p:nvSpPr>
            <p:cNvPr id="9" name="文本框 8"/>
            <p:cNvSpPr txBox="1"/>
            <p:nvPr/>
          </p:nvSpPr>
          <p:spPr>
            <a:xfrm>
              <a:off x="4479566" y="1961640"/>
              <a:ext cx="2557780" cy="583565"/>
            </a:xfrm>
            <a:prstGeom prst="rect">
              <a:avLst/>
            </a:prstGeom>
            <a:noFill/>
          </p:spPr>
          <p:txBody>
            <a:bodyPr wrap="square" rtlCol="0">
              <a:spAutoFit/>
            </a:bodyPr>
            <a:lstStyle/>
            <a:p>
              <a:pPr algn="ctr"/>
              <a:r>
                <a:rPr lang="en-US" altLang="zh-CN" sz="3200" b="1">
                  <a:solidFill>
                    <a:schemeClr val="accent5"/>
                  </a:solidFill>
                  <a:latin typeface="Times New Roman" panose="02020603050405020304" charset="0"/>
                  <a:cs typeface="Times New Roman" panose="02020603050405020304" charset="0"/>
                  <a:sym typeface="+mn-ea"/>
                </a:rPr>
                <a:t>Development</a:t>
              </a:r>
              <a:endParaRPr lang="en-US" altLang="zh-CN" sz="3200" b="1">
                <a:solidFill>
                  <a:schemeClr val="accent5"/>
                </a:solidFill>
                <a:latin typeface="Times New Roman" panose="02020603050405020304" charset="0"/>
                <a:cs typeface="Times New Roman" panose="02020603050405020304" charset="0"/>
              </a:endParaRPr>
            </a:p>
          </p:txBody>
        </p:sp>
      </p:grpSp>
      <p:sp>
        <p:nvSpPr>
          <p:cNvPr id="11" name="矩形 10"/>
          <p:cNvSpPr/>
          <p:nvPr/>
        </p:nvSpPr>
        <p:spPr>
          <a:xfrm>
            <a:off x="0" y="3256722"/>
            <a:ext cx="848139" cy="344557"/>
          </a:xfrm>
          <a:prstGeom prst="rect">
            <a:avLst/>
          </a:prstGeom>
          <a:solidFill>
            <a:srgbClr val="AD9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1343861" y="3256722"/>
            <a:ext cx="848139" cy="344557"/>
          </a:xfrm>
          <a:prstGeom prst="rect">
            <a:avLst/>
          </a:prstGeom>
          <a:solidFill>
            <a:srgbClr val="46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KSO_Shape"/>
          <p:cNvSpPr/>
          <p:nvPr/>
        </p:nvSpPr>
        <p:spPr>
          <a:xfrm rot="10800000">
            <a:off x="228348" y="3343861"/>
            <a:ext cx="391441" cy="170277"/>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F8F4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KSO_Shape"/>
          <p:cNvSpPr/>
          <p:nvPr/>
        </p:nvSpPr>
        <p:spPr>
          <a:xfrm>
            <a:off x="11572209" y="3329279"/>
            <a:ext cx="391441" cy="199439"/>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F8F4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r="24652"/>
          <a:stretch>
            <a:fillRect/>
          </a:stretch>
        </p:blipFill>
        <p:spPr>
          <a:xfrm>
            <a:off x="4982749" y="2554923"/>
            <a:ext cx="2580202" cy="379127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grpSp>
        <p:nvGrpSpPr>
          <p:cNvPr id="119" name="组合 118"/>
          <p:cNvGrpSpPr/>
          <p:nvPr/>
        </p:nvGrpSpPr>
        <p:grpSpPr>
          <a:xfrm>
            <a:off x="536171" y="3789206"/>
            <a:ext cx="10934572" cy="438043"/>
            <a:chOff x="534438" y="3368953"/>
            <a:chExt cx="10944224" cy="438144"/>
          </a:xfrm>
          <a:solidFill>
            <a:srgbClr val="AD9C85"/>
          </a:solidFill>
        </p:grpSpPr>
        <p:sp>
          <p:nvSpPr>
            <p:cNvPr id="120" name="矩形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121" name="组合 120"/>
            <p:cNvGrpSpPr/>
            <p:nvPr/>
          </p:nvGrpSpPr>
          <p:grpSpPr>
            <a:xfrm>
              <a:off x="534438" y="3368953"/>
              <a:ext cx="10944224" cy="438144"/>
              <a:chOff x="623889" y="3209929"/>
              <a:chExt cx="10944224" cy="438144"/>
            </a:xfrm>
            <a:grpFill/>
          </p:grpSpPr>
          <p:sp>
            <p:nvSpPr>
              <p:cNvPr id="122"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3"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4"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5"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6"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7"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8"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cxnSp>
        <p:nvCxnSpPr>
          <p:cNvPr id="129" name="肘形连接符 128"/>
          <p:cNvCxnSpPr>
            <a:stCxn id="131" idx="3"/>
            <a:endCxn id="134" idx="1"/>
          </p:cNvCxnSpPr>
          <p:nvPr/>
        </p:nvCxnSpPr>
        <p:spPr>
          <a:xfrm rot="16200000">
            <a:off x="1201738" y="2968308"/>
            <a:ext cx="752475" cy="29845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0" name="组合 129"/>
          <p:cNvGrpSpPr/>
          <p:nvPr/>
        </p:nvGrpSpPr>
        <p:grpSpPr>
          <a:xfrm>
            <a:off x="965201" y="3493770"/>
            <a:ext cx="901699" cy="944245"/>
            <a:chOff x="1093289" y="3162076"/>
            <a:chExt cx="600408" cy="676392"/>
          </a:xfrm>
          <a:solidFill>
            <a:srgbClr val="46646E"/>
          </a:solidFill>
        </p:grpSpPr>
        <p:sp>
          <p:nvSpPr>
            <p:cNvPr id="131" name="六边形 130"/>
            <p:cNvSpPr/>
            <p:nvPr/>
          </p:nvSpPr>
          <p:spPr>
            <a:xfrm rot="5400000">
              <a:off x="1063953" y="3208724"/>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32" name="文本框 64"/>
            <p:cNvSpPr txBox="1"/>
            <p:nvPr/>
          </p:nvSpPr>
          <p:spPr>
            <a:xfrm>
              <a:off x="1093289" y="3388475"/>
              <a:ext cx="577850" cy="241536"/>
            </a:xfrm>
            <a:prstGeom prst="rect">
              <a:avLst/>
            </a:prstGeom>
            <a:grpFill/>
          </p:spPr>
          <p:txBody>
            <a:bodyPr wrap="square" rtlCol="0">
              <a:spAutoFit/>
            </a:bodyPr>
            <a:lstStyle/>
            <a:p>
              <a:pPr algn="ctr"/>
              <a:r>
                <a:rPr lang="en-US" sz="1600" dirty="0">
                  <a:solidFill>
                    <a:schemeClr val="bg1"/>
                  </a:solidFill>
                  <a:latin typeface="微软雅黑" panose="020B0503020204020204" pitchFamily="34" charset="-122"/>
                  <a:ea typeface="微软雅黑" panose="020B0503020204020204" pitchFamily="34" charset="-122"/>
                </a:rPr>
                <a:t>1949</a:t>
              </a:r>
              <a:endParaRPr lang="en-US" sz="1600" dirty="0">
                <a:solidFill>
                  <a:schemeClr val="bg1"/>
                </a:solidFill>
                <a:latin typeface="微软雅黑" panose="020B0503020204020204" pitchFamily="34" charset="-122"/>
                <a:ea typeface="微软雅黑" panose="020B0503020204020204" pitchFamily="34" charset="-122"/>
              </a:endParaRPr>
            </a:p>
          </p:txBody>
        </p:sp>
      </p:grpSp>
      <p:sp>
        <p:nvSpPr>
          <p:cNvPr id="138" name="六边形 137"/>
          <p:cNvSpPr/>
          <p:nvPr/>
        </p:nvSpPr>
        <p:spPr>
          <a:xfrm rot="5400000">
            <a:off x="3390900" y="3604895"/>
            <a:ext cx="897255" cy="808355"/>
          </a:xfrm>
          <a:prstGeom prst="hexagon">
            <a:avLst/>
          </a:prstGeom>
          <a:solidFill>
            <a:srgbClr val="46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39" name="文本框 72"/>
          <p:cNvSpPr txBox="1"/>
          <p:nvPr/>
        </p:nvSpPr>
        <p:spPr>
          <a:xfrm>
            <a:off x="3449320" y="3797300"/>
            <a:ext cx="781050" cy="337185"/>
          </a:xfrm>
          <a:prstGeom prst="rect">
            <a:avLst/>
          </a:prstGeom>
          <a:solidFill>
            <a:srgbClr val="46646E"/>
          </a:solidFill>
        </p:spPr>
        <p:txBody>
          <a:bodyPr wrap="square" rtlCol="0">
            <a:spAutoFit/>
          </a:bodyPr>
          <a:lstStyle/>
          <a:p>
            <a:pPr algn="ctr">
              <a:buClrTx/>
              <a:buSzTx/>
              <a:buFontTx/>
            </a:pPr>
            <a:r>
              <a:rPr lang="en-US" sz="1600" dirty="0">
                <a:solidFill>
                  <a:schemeClr val="bg1"/>
                </a:solidFill>
                <a:latin typeface="微软雅黑" panose="020B0503020204020204" pitchFamily="34" charset="-122"/>
                <a:ea typeface="微软雅黑" panose="020B0503020204020204" pitchFamily="34" charset="-122"/>
              </a:rPr>
              <a:t>1966</a:t>
            </a:r>
            <a:endParaRPr lang="en-US" sz="1600" dirty="0">
              <a:solidFill>
                <a:schemeClr val="bg1"/>
              </a:solidFill>
              <a:latin typeface="微软雅黑" panose="020B0503020204020204" pitchFamily="34" charset="-122"/>
              <a:ea typeface="微软雅黑" panose="020B0503020204020204" pitchFamily="34" charset="-122"/>
            </a:endParaRPr>
          </a:p>
        </p:txBody>
      </p:sp>
      <p:sp>
        <p:nvSpPr>
          <p:cNvPr id="141" name="矩形 140"/>
          <p:cNvSpPr/>
          <p:nvPr/>
        </p:nvSpPr>
        <p:spPr>
          <a:xfrm>
            <a:off x="4182110" y="2481580"/>
            <a:ext cx="1412240" cy="87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cxnSp>
        <p:nvCxnSpPr>
          <p:cNvPr id="143" name="肘形连接符 142"/>
          <p:cNvCxnSpPr>
            <a:stCxn id="145" idx="3"/>
            <a:endCxn id="148" idx="1"/>
          </p:cNvCxnSpPr>
          <p:nvPr/>
        </p:nvCxnSpPr>
        <p:spPr>
          <a:xfrm rot="16200000">
            <a:off x="6349048" y="3139758"/>
            <a:ext cx="631190" cy="19113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44" name="组合 143"/>
          <p:cNvGrpSpPr/>
          <p:nvPr/>
        </p:nvGrpSpPr>
        <p:grpSpPr>
          <a:xfrm>
            <a:off x="6176645" y="3550920"/>
            <a:ext cx="784860" cy="845820"/>
            <a:chOff x="1109756" y="3090803"/>
            <a:chExt cx="583096" cy="676392"/>
          </a:xfrm>
          <a:solidFill>
            <a:srgbClr val="46646E"/>
          </a:solidFill>
        </p:grpSpPr>
        <p:sp>
          <p:nvSpPr>
            <p:cNvPr id="145" name="六边形 144"/>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46" name="文本框 79"/>
            <p:cNvSpPr txBox="1"/>
            <p:nvPr/>
          </p:nvSpPr>
          <p:spPr>
            <a:xfrm>
              <a:off x="1115002" y="3298194"/>
              <a:ext cx="577850" cy="269643"/>
            </a:xfrm>
            <a:prstGeom prst="rect">
              <a:avLst/>
            </a:prstGeom>
            <a:grpFill/>
          </p:spPr>
          <p:txBody>
            <a:bodyPr wrap="square" rtlCol="0">
              <a:spAutoFit/>
            </a:bodyPr>
            <a:lstStyle/>
            <a:p>
              <a:pPr algn="ctr"/>
              <a:r>
                <a:rPr lang="en-US" sz="1600" dirty="0">
                  <a:solidFill>
                    <a:schemeClr val="bg1"/>
                  </a:solidFill>
                  <a:latin typeface="微软雅黑" panose="020B0503020204020204" pitchFamily="34" charset="-122"/>
                  <a:ea typeface="微软雅黑" panose="020B0503020204020204" pitchFamily="34" charset="-122"/>
                  <a:sym typeface="+mn-ea"/>
                </a:rPr>
                <a:t>1976</a:t>
              </a:r>
              <a:endParaRPr lang="en-US" altLang="en-US" sz="1600" dirty="0">
                <a:solidFill>
                  <a:schemeClr val="bg1"/>
                </a:solidFill>
                <a:latin typeface="微软雅黑" panose="020B0503020204020204" pitchFamily="34" charset="-122"/>
                <a:ea typeface="微软雅黑" panose="020B0503020204020204" pitchFamily="34" charset="-122"/>
                <a:sym typeface="+mn-ea"/>
              </a:endParaRPr>
            </a:p>
          </p:txBody>
        </p:sp>
      </p:grpSp>
      <p:grpSp>
        <p:nvGrpSpPr>
          <p:cNvPr id="147" name="组合 146"/>
          <p:cNvGrpSpPr/>
          <p:nvPr/>
        </p:nvGrpSpPr>
        <p:grpSpPr>
          <a:xfrm>
            <a:off x="6428957" y="2481490"/>
            <a:ext cx="3503295" cy="876059"/>
            <a:chOff x="1521979" y="1952625"/>
            <a:chExt cx="3506389" cy="876262"/>
          </a:xfrm>
          <a:noFill/>
        </p:grpSpPr>
        <p:sp>
          <p:nvSpPr>
            <p:cNvPr id="148" name="矩形 14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49" name="文本框 82"/>
            <p:cNvSpPr txBox="1"/>
            <p:nvPr/>
          </p:nvSpPr>
          <p:spPr>
            <a:xfrm>
              <a:off x="1521979" y="2211129"/>
              <a:ext cx="3506389" cy="368385"/>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a:t>
              </a:r>
              <a:r>
                <a:rPr lang="en-US" altLang="zh-CN" sz="1800" dirty="0">
                  <a:solidFill>
                    <a:schemeClr val="tx1">
                      <a:lumMod val="85000"/>
                      <a:lumOff val="15000"/>
                    </a:schemeClr>
                  </a:solidFill>
                  <a:latin typeface="+mn-lt"/>
                  <a:ea typeface="+mn-ea"/>
                  <a:sym typeface="+mn-ea"/>
                </a:rPr>
                <a:t> the end of Cultural Revolution</a:t>
              </a:r>
              <a:endParaRPr lang="en-US" altLang="zh-CN" sz="1800" dirty="0">
                <a:solidFill>
                  <a:schemeClr val="tx1">
                    <a:lumMod val="85000"/>
                    <a:lumOff val="15000"/>
                  </a:schemeClr>
                </a:solidFill>
                <a:latin typeface="+mn-lt"/>
                <a:ea typeface="+mn-ea"/>
                <a:sym typeface="+mn-ea"/>
              </a:endParaRPr>
            </a:p>
          </p:txBody>
        </p:sp>
      </p:grpSp>
      <p:grpSp>
        <p:nvGrpSpPr>
          <p:cNvPr id="151" name="组合 150"/>
          <p:cNvGrpSpPr/>
          <p:nvPr/>
        </p:nvGrpSpPr>
        <p:grpSpPr>
          <a:xfrm>
            <a:off x="8590915" y="3560445"/>
            <a:ext cx="872490" cy="810895"/>
            <a:chOff x="1039738" y="3149788"/>
            <a:chExt cx="720080" cy="617407"/>
          </a:xfrm>
          <a:solidFill>
            <a:srgbClr val="46646E"/>
          </a:solidFill>
        </p:grpSpPr>
        <p:sp>
          <p:nvSpPr>
            <p:cNvPr id="152" name="六边形 151"/>
            <p:cNvSpPr/>
            <p:nvPr/>
          </p:nvSpPr>
          <p:spPr>
            <a:xfrm rot="5400000">
              <a:off x="1092385" y="3166843"/>
              <a:ext cx="617407" cy="5832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53" name="文本框 86"/>
            <p:cNvSpPr txBox="1"/>
            <p:nvPr/>
          </p:nvSpPr>
          <p:spPr>
            <a:xfrm>
              <a:off x="1039738" y="3312238"/>
              <a:ext cx="720080" cy="170186"/>
            </a:xfrm>
            <a:prstGeom prst="rect">
              <a:avLst/>
            </a:prstGeom>
            <a:noFill/>
          </p:spPr>
          <p:txBody>
            <a:bodyPr wrap="square" rtlCol="0">
              <a:noAutofit/>
            </a:bodyPr>
            <a:lstStyle/>
            <a:p>
              <a:pPr algn="ctr">
                <a:buClrTx/>
                <a:buSzTx/>
                <a:buFontTx/>
              </a:pPr>
              <a:r>
                <a:rPr lang="en-US" sz="1600" dirty="0">
                  <a:solidFill>
                    <a:schemeClr val="bg1"/>
                  </a:solidFill>
                  <a:latin typeface="微软雅黑" panose="020B0503020204020204" pitchFamily="34" charset="-122"/>
                  <a:ea typeface="微软雅黑" panose="020B0503020204020204" pitchFamily="34" charset="-122"/>
                </a:rPr>
                <a:t>1978</a:t>
              </a:r>
              <a:endParaRPr 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54" name="组合 153"/>
          <p:cNvGrpSpPr/>
          <p:nvPr/>
        </p:nvGrpSpPr>
        <p:grpSpPr>
          <a:xfrm>
            <a:off x="9213447" y="2546260"/>
            <a:ext cx="2978785" cy="2788920"/>
            <a:chOff x="1853741" y="1952625"/>
            <a:chExt cx="2981416" cy="2789566"/>
          </a:xfrm>
          <a:noFill/>
        </p:grpSpPr>
        <p:sp>
          <p:nvSpPr>
            <p:cNvPr id="155" name="矩形 15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56" name="文本框 89"/>
            <p:cNvSpPr txBox="1"/>
            <p:nvPr/>
          </p:nvSpPr>
          <p:spPr>
            <a:xfrm>
              <a:off x="1853741" y="4373806"/>
              <a:ext cx="2981416" cy="368385"/>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gn="just">
                <a:buClrTx/>
                <a:buSzTx/>
                <a:buFontTx/>
              </a:pPr>
              <a:r>
                <a:rPr lang="zh-CN" altLang="en-US" dirty="0">
                  <a:solidFill>
                    <a:schemeClr val="tx1">
                      <a:lumMod val="85000"/>
                      <a:lumOff val="15000"/>
                    </a:schemeClr>
                  </a:solidFill>
                </a:rPr>
                <a:t>  </a:t>
              </a:r>
              <a:r>
                <a:rPr lang="en-US" altLang="zh-CN" sz="1800" dirty="0">
                  <a:solidFill>
                    <a:schemeClr val="tx1">
                      <a:lumMod val="85000"/>
                      <a:lumOff val="15000"/>
                    </a:schemeClr>
                  </a:solidFill>
                  <a:latin typeface="+mn-lt"/>
                  <a:ea typeface="+mn-ea"/>
                </a:rPr>
                <a:t> reform and opening up</a:t>
              </a:r>
              <a:endParaRPr lang="en-US" altLang="zh-CN" sz="1800" dirty="0">
                <a:solidFill>
                  <a:schemeClr val="tx1">
                    <a:lumMod val="85000"/>
                    <a:lumOff val="15000"/>
                  </a:schemeClr>
                </a:solidFill>
                <a:latin typeface="+mn-lt"/>
                <a:ea typeface="+mn-ea"/>
              </a:endParaRPr>
            </a:p>
          </p:txBody>
        </p:sp>
      </p:grpSp>
      <p:sp>
        <p:nvSpPr>
          <p:cNvPr id="162" name="矩形 161"/>
          <p:cNvSpPr/>
          <p:nvPr/>
        </p:nvSpPr>
        <p:spPr>
          <a:xfrm>
            <a:off x="2893060" y="4712970"/>
            <a:ext cx="1412240" cy="87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cxnSp>
        <p:nvCxnSpPr>
          <p:cNvPr id="171" name="肘形连接符 170"/>
          <p:cNvCxnSpPr/>
          <p:nvPr/>
        </p:nvCxnSpPr>
        <p:spPr>
          <a:xfrm rot="16200000" flipH="1">
            <a:off x="3593671" y="4603959"/>
            <a:ext cx="802212" cy="291291"/>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176" name="矩形 175"/>
          <p:cNvSpPr/>
          <p:nvPr/>
        </p:nvSpPr>
        <p:spPr>
          <a:xfrm>
            <a:off x="8049260" y="4712970"/>
            <a:ext cx="1412240" cy="87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65" name="矩形 64"/>
          <p:cNvSpPr/>
          <p:nvPr/>
        </p:nvSpPr>
        <p:spPr>
          <a:xfrm>
            <a:off x="4153500" y="1269260"/>
            <a:ext cx="3839012" cy="463551"/>
          </a:xfrm>
          <a:prstGeom prst="rect">
            <a:avLst/>
          </a:prstGeom>
          <a:solidFill>
            <a:srgbClr val="46646E"/>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r>
              <a:rPr lang="en-US" altLang="zh-CN" dirty="0">
                <a:latin typeface="微软雅黑" panose="020B0503020204020204" pitchFamily="34" charset="-122"/>
                <a:ea typeface="微软雅黑" panose="020B0503020204020204" pitchFamily="34" charset="-122"/>
              </a:rPr>
              <a:t>chronological order</a:t>
            </a:r>
            <a:endParaRPr lang="en-US" altLang="zh-CN" dirty="0">
              <a:latin typeface="微软雅黑" panose="020B0503020204020204" pitchFamily="34" charset="-122"/>
              <a:ea typeface="微软雅黑" panose="020B0503020204020204" pitchFamily="34" charset="-122"/>
            </a:endParaRPr>
          </a:p>
        </p:txBody>
      </p:sp>
      <p:sp>
        <p:nvSpPr>
          <p:cNvPr id="68" name="矩形 67"/>
          <p:cNvSpPr/>
          <p:nvPr/>
        </p:nvSpPr>
        <p:spPr>
          <a:xfrm>
            <a:off x="0" y="413914"/>
            <a:ext cx="786106" cy="444500"/>
          </a:xfrm>
          <a:prstGeom prst="rect">
            <a:avLst/>
          </a:prstGeom>
          <a:solidFill>
            <a:srgbClr val="47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p:cNvSpPr txBox="1"/>
          <p:nvPr/>
        </p:nvSpPr>
        <p:spPr>
          <a:xfrm>
            <a:off x="114947" y="396749"/>
            <a:ext cx="556212" cy="460375"/>
          </a:xfrm>
          <a:prstGeom prst="rect">
            <a:avLst/>
          </a:prstGeom>
          <a:noFill/>
        </p:spPr>
        <p:txBody>
          <a:bodyPr wrap="square" rtlCol="0">
            <a:spAutoFit/>
          </a:bodyPr>
          <a:lstStyle/>
          <a:p>
            <a:pPr algn="dist"/>
            <a:r>
              <a:rPr lang="en-US" altLang="zh-CN" sz="2400" dirty="0">
                <a:solidFill>
                  <a:schemeClr val="bg1"/>
                </a:solidFill>
                <a:latin typeface="楷体" panose="02010609060101010101" pitchFamily="49" charset="-122"/>
                <a:ea typeface="楷体" panose="02010609060101010101" pitchFamily="49" charset="-122"/>
              </a:rPr>
              <a:t>02</a:t>
            </a:r>
            <a:endParaRPr lang="zh-CN" altLang="en-US" sz="2400" dirty="0">
              <a:solidFill>
                <a:schemeClr val="bg1"/>
              </a:solidFill>
              <a:latin typeface="楷体" panose="02010609060101010101" pitchFamily="49" charset="-122"/>
              <a:ea typeface="楷体" panose="02010609060101010101" pitchFamily="49" charset="-122"/>
            </a:endParaRPr>
          </a:p>
        </p:txBody>
      </p:sp>
      <p:sp>
        <p:nvSpPr>
          <p:cNvPr id="70" name="矩形 69"/>
          <p:cNvSpPr/>
          <p:nvPr/>
        </p:nvSpPr>
        <p:spPr>
          <a:xfrm>
            <a:off x="850253" y="413914"/>
            <a:ext cx="114947" cy="444500"/>
          </a:xfrm>
          <a:prstGeom prst="rect">
            <a:avLst/>
          </a:prstGeom>
          <a:solidFill>
            <a:srgbClr val="47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p:cNvSpPr txBox="1"/>
          <p:nvPr/>
        </p:nvSpPr>
        <p:spPr>
          <a:xfrm>
            <a:off x="1029347" y="365971"/>
            <a:ext cx="2381510" cy="521970"/>
          </a:xfrm>
          <a:prstGeom prst="rect">
            <a:avLst/>
          </a:prstGeom>
          <a:noFill/>
        </p:spPr>
        <p:txBody>
          <a:bodyPr wrap="square" rtlCol="0">
            <a:spAutoFit/>
          </a:bodyPr>
          <a:lstStyle/>
          <a:p>
            <a:r>
              <a:rPr lang="en-US" altLang="zh-CN" sz="2800" dirty="0">
                <a:solidFill>
                  <a:srgbClr val="476671"/>
                </a:solidFill>
                <a:latin typeface="楷体" panose="02010609060101010101" pitchFamily="49" charset="-122"/>
                <a:ea typeface="楷体" panose="02010609060101010101" pitchFamily="49" charset="-122"/>
              </a:rPr>
              <a:t>Development</a:t>
            </a:r>
            <a:endParaRPr lang="en-US" altLang="zh-CN" sz="2800" dirty="0">
              <a:solidFill>
                <a:srgbClr val="476671"/>
              </a:solidFill>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8996680" y="4349115"/>
            <a:ext cx="298450" cy="812800"/>
          </a:xfrm>
          <a:prstGeom prst="rect">
            <a:avLst/>
          </a:prstGeom>
        </p:spPr>
      </p:pic>
      <p:sp>
        <p:nvSpPr>
          <p:cNvPr id="4" name="文本框 3"/>
          <p:cNvSpPr txBox="1"/>
          <p:nvPr/>
        </p:nvSpPr>
        <p:spPr>
          <a:xfrm>
            <a:off x="1655445" y="2548255"/>
            <a:ext cx="4064000" cy="368300"/>
          </a:xfrm>
          <a:prstGeom prst="rect">
            <a:avLst/>
          </a:prstGeom>
          <a:noFill/>
        </p:spPr>
        <p:txBody>
          <a:bodyPr wrap="square" rtlCol="0">
            <a:spAutoFit/>
          </a:bodyPr>
          <a:p>
            <a:r>
              <a:rPr lang="en-US" altLang="zh-CN"/>
              <a:t>the founding of CPR</a:t>
            </a:r>
            <a:endParaRPr lang="en-US" altLang="zh-CN"/>
          </a:p>
        </p:txBody>
      </p:sp>
      <p:sp>
        <p:nvSpPr>
          <p:cNvPr id="5" name="文本框 4"/>
          <p:cNvSpPr txBox="1"/>
          <p:nvPr/>
        </p:nvSpPr>
        <p:spPr>
          <a:xfrm>
            <a:off x="4230370" y="4966970"/>
            <a:ext cx="4064000" cy="645160"/>
          </a:xfrm>
          <a:prstGeom prst="rect">
            <a:avLst/>
          </a:prstGeom>
          <a:noFill/>
        </p:spPr>
        <p:txBody>
          <a:bodyPr wrap="square" rtlCol="0">
            <a:spAutoFit/>
          </a:bodyPr>
          <a:p>
            <a:r>
              <a:rPr lang="en-US" altLang="zh-CN" dirty="0">
                <a:solidFill>
                  <a:schemeClr val="tx1">
                    <a:lumMod val="85000"/>
                    <a:lumOff val="15000"/>
                  </a:schemeClr>
                </a:solidFill>
                <a:sym typeface="+mn-ea"/>
              </a:rPr>
              <a:t>th</a:t>
            </a:r>
            <a:r>
              <a:rPr lang="zh-CN" altLang="en-US" dirty="0">
                <a:solidFill>
                  <a:schemeClr val="tx1">
                    <a:lumMod val="85000"/>
                    <a:lumOff val="15000"/>
                  </a:schemeClr>
                </a:solidFill>
                <a:sym typeface="+mn-ea"/>
              </a:rPr>
              <a:t>e</a:t>
            </a:r>
            <a:r>
              <a:rPr lang="en-US" altLang="zh-CN" dirty="0">
                <a:solidFill>
                  <a:schemeClr val="tx1">
                    <a:lumMod val="85000"/>
                    <a:lumOff val="15000"/>
                  </a:schemeClr>
                </a:solidFill>
                <a:sym typeface="+mn-ea"/>
              </a:rPr>
              <a:t> be</a:t>
            </a:r>
            <a:r>
              <a:rPr lang="zh-CN" altLang="en-US" dirty="0">
                <a:solidFill>
                  <a:schemeClr val="tx1">
                    <a:lumMod val="85000"/>
                    <a:lumOff val="15000"/>
                  </a:schemeClr>
                </a:solidFill>
                <a:sym typeface="+mn-ea"/>
              </a:rPr>
              <a:t>ginning of the C</a:t>
            </a:r>
            <a:r>
              <a:rPr lang="en-US" altLang="zh-CN" dirty="0">
                <a:solidFill>
                  <a:schemeClr val="tx1">
                    <a:lumMod val="85000"/>
                    <a:lumOff val="15000"/>
                  </a:schemeClr>
                </a:solidFill>
                <a:sym typeface="+mn-ea"/>
              </a:rPr>
              <a:t>u</a:t>
            </a:r>
            <a:r>
              <a:rPr lang="zh-CN" altLang="en-US" dirty="0">
                <a:solidFill>
                  <a:schemeClr val="tx1">
                    <a:lumMod val="85000"/>
                    <a:lumOff val="15000"/>
                  </a:schemeClr>
                </a:solidFill>
                <a:sym typeface="+mn-ea"/>
              </a:rPr>
              <a:t>ltural Revolution</a:t>
            </a:r>
            <a:endParaRPr lang="en-US" altLang="zh-CN" dirty="0">
              <a:solidFill>
                <a:schemeClr val="tx1">
                  <a:lumMod val="85000"/>
                  <a:lumOff val="15000"/>
                </a:schemeClr>
              </a:solidFill>
              <a:sym typeface="+mn-ea"/>
            </a:endParaRPr>
          </a:p>
        </p:txBody>
      </p:sp>
      <p:sp>
        <p:nvSpPr>
          <p:cNvPr id="6" name="文本框 5"/>
          <p:cNvSpPr txBox="1"/>
          <p:nvPr/>
        </p:nvSpPr>
        <p:spPr>
          <a:xfrm>
            <a:off x="2452370" y="3340100"/>
            <a:ext cx="895350" cy="583565"/>
          </a:xfrm>
          <a:prstGeom prst="rect">
            <a:avLst/>
          </a:prstGeom>
          <a:noFill/>
        </p:spPr>
        <p:txBody>
          <a:bodyPr wrap="square" rtlCol="0">
            <a:spAutoFit/>
          </a:bodyPr>
          <a:p>
            <a:r>
              <a:rPr lang="en-US" altLang="zh-CN" sz="3200" b="1"/>
              <a:t>1</a:t>
            </a:r>
            <a:endParaRPr lang="en-US" altLang="zh-CN" sz="3200" b="1"/>
          </a:p>
        </p:txBody>
      </p:sp>
      <p:sp>
        <p:nvSpPr>
          <p:cNvPr id="7" name="文本框 6"/>
          <p:cNvSpPr txBox="1"/>
          <p:nvPr/>
        </p:nvSpPr>
        <p:spPr>
          <a:xfrm>
            <a:off x="5042535" y="4237990"/>
            <a:ext cx="883920" cy="583565"/>
          </a:xfrm>
          <a:prstGeom prst="rect">
            <a:avLst/>
          </a:prstGeom>
          <a:noFill/>
        </p:spPr>
        <p:txBody>
          <a:bodyPr wrap="square" rtlCol="0">
            <a:spAutoFit/>
          </a:bodyPr>
          <a:p>
            <a:r>
              <a:rPr lang="en-US" altLang="zh-CN" sz="3200" b="1"/>
              <a:t>2</a:t>
            </a:r>
            <a:endParaRPr lang="en-US" altLang="zh-CN" sz="3200" b="1"/>
          </a:p>
        </p:txBody>
      </p:sp>
      <p:sp>
        <p:nvSpPr>
          <p:cNvPr id="8" name="文本框 7"/>
          <p:cNvSpPr txBox="1"/>
          <p:nvPr/>
        </p:nvSpPr>
        <p:spPr>
          <a:xfrm>
            <a:off x="9213215" y="2976880"/>
            <a:ext cx="4064000" cy="583565"/>
          </a:xfrm>
          <a:prstGeom prst="rect">
            <a:avLst/>
          </a:prstGeom>
          <a:noFill/>
        </p:spPr>
        <p:txBody>
          <a:bodyPr wrap="square" rtlCol="0">
            <a:spAutoFit/>
          </a:bodyPr>
          <a:p>
            <a:r>
              <a:rPr lang="en-US" altLang="zh-CN" sz="3200" b="1"/>
              <a:t>3</a:t>
            </a:r>
            <a:endParaRPr lang="en-US" altLang="zh-CN" sz="32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4E9"/>
        </a:solidFill>
        <a:effectLst/>
      </p:bgPr>
    </p:bg>
    <p:spTree>
      <p:nvGrpSpPr>
        <p:cNvPr id="1" name=""/>
        <p:cNvGrpSpPr/>
        <p:nvPr/>
      </p:nvGrpSpPr>
      <p:grpSpPr>
        <a:xfrm>
          <a:off x="0" y="0"/>
          <a:ext cx="0" cy="0"/>
          <a:chOff x="0" y="0"/>
          <a:chExt cx="0" cy="0"/>
        </a:xfrm>
      </p:grpSpPr>
      <p:grpSp>
        <p:nvGrpSpPr>
          <p:cNvPr id="13" name="组合 12"/>
          <p:cNvGrpSpPr/>
          <p:nvPr/>
        </p:nvGrpSpPr>
        <p:grpSpPr>
          <a:xfrm>
            <a:off x="2470739" y="1232025"/>
            <a:ext cx="7906385" cy="4394017"/>
            <a:chOff x="5583831" y="1371725"/>
            <a:chExt cx="7906385" cy="4394017"/>
          </a:xfrm>
        </p:grpSpPr>
        <p:sp>
          <p:nvSpPr>
            <p:cNvPr id="6" name="矩形 5"/>
            <p:cNvSpPr/>
            <p:nvPr/>
          </p:nvSpPr>
          <p:spPr>
            <a:xfrm>
              <a:off x="8195749" y="1371725"/>
              <a:ext cx="1271889" cy="4394017"/>
            </a:xfrm>
            <a:prstGeom prst="rect">
              <a:avLst/>
            </a:prstGeom>
            <a:noFill/>
            <a:ln w="38100">
              <a:solidFill>
                <a:srgbClr val="46646E"/>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583831" y="1896304"/>
              <a:ext cx="7906385" cy="476885"/>
            </a:xfrm>
            <a:prstGeom prst="rect">
              <a:avLst/>
            </a:prstGeom>
            <a:solidFill>
              <a:srgbClr val="F8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Tx/>
                <a:buSzTx/>
                <a:buFontTx/>
              </a:pPr>
              <a:r>
                <a:rPr lang="en-US" altLang="zh-CN" sz="3200" b="1">
                  <a:solidFill>
                    <a:schemeClr val="accent5"/>
                  </a:solidFill>
                  <a:latin typeface="Times New Roman" panose="02020603050405020304" charset="0"/>
                  <a:cs typeface="Times New Roman" panose="02020603050405020304" charset="0"/>
                  <a:sym typeface="+mn-ea"/>
                </a:rPr>
                <a:t>Representative writers and their works</a:t>
              </a:r>
              <a:endParaRPr lang="en-US" altLang="zh-CN" sz="3200" b="1">
                <a:solidFill>
                  <a:schemeClr val="accent5"/>
                </a:solidFill>
                <a:latin typeface="Times New Roman" panose="02020603050405020304" charset="0"/>
                <a:cs typeface="Times New Roman" panose="02020603050405020304" charset="0"/>
              </a:endParaRPr>
            </a:p>
          </p:txBody>
        </p:sp>
        <p:sp>
          <p:nvSpPr>
            <p:cNvPr id="8" name="文本框 7"/>
            <p:cNvSpPr txBox="1"/>
            <p:nvPr/>
          </p:nvSpPr>
          <p:spPr>
            <a:xfrm>
              <a:off x="8480542" y="3215199"/>
              <a:ext cx="701853" cy="707886"/>
            </a:xfrm>
            <a:prstGeom prst="rect">
              <a:avLst/>
            </a:prstGeom>
            <a:noFill/>
          </p:spPr>
          <p:txBody>
            <a:bodyPr wrap="square" rtlCol="0">
              <a:spAutoFit/>
            </a:bodyPr>
            <a:lstStyle/>
            <a:p>
              <a:r>
                <a:rPr lang="en-US" altLang="zh-CN" sz="4000" b="1" dirty="0">
                  <a:solidFill>
                    <a:srgbClr val="46646E"/>
                  </a:solidFill>
                  <a:latin typeface="楷体" panose="02010609060101010101" pitchFamily="49" charset="-122"/>
                  <a:ea typeface="楷体" panose="02010609060101010101" pitchFamily="49" charset="-122"/>
                </a:rPr>
                <a:t>03</a:t>
              </a:r>
              <a:endParaRPr lang="zh-CN" altLang="en-US" sz="4000" b="1" dirty="0">
                <a:solidFill>
                  <a:srgbClr val="46646E"/>
                </a:solidFill>
                <a:latin typeface="楷体" panose="02010609060101010101" pitchFamily="49" charset="-122"/>
                <a:ea typeface="楷体" panose="02010609060101010101" pitchFamily="49" charset="-122"/>
              </a:endParaRPr>
            </a:p>
          </p:txBody>
        </p:sp>
      </p:grpSp>
      <p:sp>
        <p:nvSpPr>
          <p:cNvPr id="11" name="矩形 10"/>
          <p:cNvSpPr/>
          <p:nvPr/>
        </p:nvSpPr>
        <p:spPr>
          <a:xfrm>
            <a:off x="0" y="3256722"/>
            <a:ext cx="848139" cy="344557"/>
          </a:xfrm>
          <a:prstGeom prst="rect">
            <a:avLst/>
          </a:prstGeom>
          <a:solidFill>
            <a:srgbClr val="AD9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1343861" y="3256722"/>
            <a:ext cx="848139" cy="344557"/>
          </a:xfrm>
          <a:prstGeom prst="rect">
            <a:avLst/>
          </a:prstGeom>
          <a:solidFill>
            <a:srgbClr val="46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KSO_Shape"/>
          <p:cNvSpPr/>
          <p:nvPr/>
        </p:nvSpPr>
        <p:spPr>
          <a:xfrm rot="10800000">
            <a:off x="228348" y="3343861"/>
            <a:ext cx="391441" cy="170277"/>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F8F4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KSO_Shape"/>
          <p:cNvSpPr/>
          <p:nvPr/>
        </p:nvSpPr>
        <p:spPr>
          <a:xfrm>
            <a:off x="11572209" y="3329279"/>
            <a:ext cx="391441" cy="199439"/>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F8F4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742976" y="2807570"/>
            <a:ext cx="2440335" cy="322816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4" name="矩形 3"/>
          <p:cNvSpPr/>
          <p:nvPr/>
        </p:nvSpPr>
        <p:spPr>
          <a:xfrm>
            <a:off x="0" y="413914"/>
            <a:ext cx="786106" cy="444500"/>
          </a:xfrm>
          <a:prstGeom prst="rect">
            <a:avLst/>
          </a:prstGeom>
          <a:solidFill>
            <a:srgbClr val="47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4947" y="396749"/>
            <a:ext cx="556212" cy="460375"/>
          </a:xfrm>
          <a:prstGeom prst="rect">
            <a:avLst/>
          </a:prstGeom>
          <a:noFill/>
        </p:spPr>
        <p:txBody>
          <a:bodyPr wrap="square" rtlCol="0">
            <a:spAutoFit/>
          </a:bodyPr>
          <a:lstStyle/>
          <a:p>
            <a:pPr algn="dist"/>
            <a:r>
              <a:rPr lang="en-US" altLang="zh-CN" sz="2400" dirty="0">
                <a:solidFill>
                  <a:schemeClr val="bg1"/>
                </a:solidFill>
                <a:latin typeface="楷体" panose="02010609060101010101" pitchFamily="49" charset="-122"/>
                <a:ea typeface="楷体" panose="02010609060101010101" pitchFamily="49" charset="-122"/>
              </a:rPr>
              <a:t>03</a:t>
            </a:r>
            <a:endParaRPr lang="zh-CN" altLang="en-US" sz="2400" dirty="0">
              <a:solidFill>
                <a:schemeClr val="bg1"/>
              </a:solidFill>
              <a:latin typeface="楷体" panose="02010609060101010101" pitchFamily="49" charset="-122"/>
              <a:ea typeface="楷体" panose="02010609060101010101" pitchFamily="49" charset="-122"/>
            </a:endParaRPr>
          </a:p>
        </p:txBody>
      </p:sp>
      <p:sp>
        <p:nvSpPr>
          <p:cNvPr id="5" name="矩形 4"/>
          <p:cNvSpPr/>
          <p:nvPr/>
        </p:nvSpPr>
        <p:spPr>
          <a:xfrm>
            <a:off x="850253" y="413914"/>
            <a:ext cx="114947" cy="444500"/>
          </a:xfrm>
          <a:prstGeom prst="rect">
            <a:avLst/>
          </a:prstGeom>
          <a:solidFill>
            <a:srgbClr val="47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29335" y="365760"/>
            <a:ext cx="8041005" cy="521970"/>
          </a:xfrm>
          <a:prstGeom prst="rect">
            <a:avLst/>
          </a:prstGeom>
          <a:noFill/>
        </p:spPr>
        <p:txBody>
          <a:bodyPr wrap="square" rtlCol="0">
            <a:spAutoFit/>
          </a:bodyPr>
          <a:lstStyle/>
          <a:p>
            <a:r>
              <a:rPr lang="zh-CN" altLang="en-US" sz="2800" dirty="0">
                <a:solidFill>
                  <a:srgbClr val="476671"/>
                </a:solidFill>
                <a:latin typeface="楷体" panose="02010609060101010101" pitchFamily="49" charset="-122"/>
                <a:ea typeface="楷体" panose="02010609060101010101" pitchFamily="49" charset="-122"/>
              </a:rPr>
              <a:t>Representative writers and their works</a:t>
            </a:r>
            <a:endParaRPr lang="zh-CN" altLang="en-US" sz="2800" dirty="0">
              <a:solidFill>
                <a:srgbClr val="476671"/>
              </a:solidFill>
              <a:latin typeface="楷体" panose="02010609060101010101" pitchFamily="49" charset="-122"/>
              <a:ea typeface="楷体" panose="02010609060101010101" pitchFamily="49" charset="-122"/>
            </a:endParaRPr>
          </a:p>
        </p:txBody>
      </p:sp>
      <p:sp>
        <p:nvSpPr>
          <p:cNvPr id="6" name="矩形 5"/>
          <p:cNvSpPr/>
          <p:nvPr/>
        </p:nvSpPr>
        <p:spPr>
          <a:xfrm>
            <a:off x="1478915" y="1123315"/>
            <a:ext cx="2823845" cy="4394200"/>
          </a:xfrm>
          <a:prstGeom prst="rect">
            <a:avLst/>
          </a:prstGeom>
          <a:noFill/>
          <a:ln w="38100">
            <a:solidFill>
              <a:srgbClr val="46646E"/>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4914900" y="1123315"/>
            <a:ext cx="3136265" cy="4394200"/>
          </a:xfrm>
          <a:prstGeom prst="rect">
            <a:avLst/>
          </a:prstGeom>
          <a:noFill/>
          <a:ln w="38100">
            <a:solidFill>
              <a:srgbClr val="46646E"/>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8502650" y="1123315"/>
            <a:ext cx="3286760" cy="4394200"/>
          </a:xfrm>
          <a:prstGeom prst="rect">
            <a:avLst/>
          </a:prstGeom>
          <a:noFill/>
          <a:ln w="38100">
            <a:solidFill>
              <a:srgbClr val="46646E"/>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1550670" y="1328420"/>
            <a:ext cx="4064000" cy="368300"/>
          </a:xfrm>
          <a:prstGeom prst="rect">
            <a:avLst/>
          </a:prstGeom>
          <a:noFill/>
        </p:spPr>
        <p:txBody>
          <a:bodyPr wrap="square" rtlCol="0">
            <a:spAutoFit/>
          </a:bodyPr>
          <a:p>
            <a:r>
              <a:rPr lang="zh-CN" altLang="en-US" b="1">
                <a:solidFill>
                  <a:schemeClr val="tx1"/>
                </a:solidFill>
              </a:rPr>
              <a:t>巴金</a:t>
            </a:r>
            <a:r>
              <a:rPr lang="en-US" altLang="zh-CN"/>
              <a:t> Ba Jin(1904-2005)</a:t>
            </a:r>
            <a:endParaRPr lang="en-US" altLang="zh-CN"/>
          </a:p>
        </p:txBody>
      </p:sp>
      <p:sp>
        <p:nvSpPr>
          <p:cNvPr id="14" name="文本框 13"/>
          <p:cNvSpPr txBox="1"/>
          <p:nvPr/>
        </p:nvSpPr>
        <p:spPr>
          <a:xfrm>
            <a:off x="1464310" y="1924050"/>
            <a:ext cx="2838450" cy="1769110"/>
          </a:xfrm>
          <a:prstGeom prst="rect">
            <a:avLst/>
          </a:prstGeom>
          <a:noFill/>
        </p:spPr>
        <p:txBody>
          <a:bodyPr wrap="square" rtlCol="0">
            <a:noAutofit/>
          </a:bodyPr>
          <a:p>
            <a:r>
              <a:rPr lang="zh-CN" altLang="en-US"/>
              <a:t>《</a:t>
            </a:r>
            <a:r>
              <a:rPr lang="zh-CN" altLang="en-US"/>
              <a:t>激流三部曲</a:t>
            </a:r>
            <a:r>
              <a:rPr lang="en-US" altLang="zh-CN"/>
              <a:t>》</a:t>
            </a:r>
            <a:endParaRPr lang="en-US" altLang="zh-CN"/>
          </a:p>
          <a:p>
            <a:r>
              <a:rPr lang="zh-CN" altLang="en-US" i="1">
                <a:sym typeface="+mn-ea"/>
              </a:rPr>
              <a:t>the Torrent Trilogy</a:t>
            </a:r>
            <a:endParaRPr lang="en-US" altLang="zh-CN" i="1"/>
          </a:p>
          <a:p>
            <a:r>
              <a:rPr lang="en-US" altLang="zh-CN"/>
              <a:t> </a:t>
            </a:r>
            <a:endParaRPr lang="en-US" altLang="zh-CN"/>
          </a:p>
          <a:p>
            <a:r>
              <a:rPr lang="zh-CN" altLang="en-US">
                <a:sym typeface="+mn-ea"/>
              </a:rPr>
              <a:t>《爱情三部曲</a:t>
            </a:r>
            <a:r>
              <a:rPr lang="en-US" altLang="zh-CN">
                <a:sym typeface="+mn-ea"/>
              </a:rPr>
              <a:t>》</a:t>
            </a:r>
            <a:endParaRPr lang="en-US" altLang="zh-CN">
              <a:sym typeface="+mn-ea"/>
            </a:endParaRPr>
          </a:p>
          <a:p>
            <a:r>
              <a:rPr lang="en-US" altLang="zh-CN" i="1">
                <a:sym typeface="+mn-ea"/>
              </a:rPr>
              <a:t>the Love Trilogy</a:t>
            </a:r>
            <a:endParaRPr lang="en-US" altLang="zh-CN" i="1">
              <a:sym typeface="+mn-ea"/>
            </a:endParaRPr>
          </a:p>
        </p:txBody>
      </p:sp>
      <p:pic>
        <p:nvPicPr>
          <p:cNvPr id="15" name="图片 1" descr="IMG_256"/>
          <p:cNvPicPr>
            <a:picLocks noChangeAspect="1"/>
          </p:cNvPicPr>
          <p:nvPr/>
        </p:nvPicPr>
        <p:blipFill>
          <a:blip r:embed="rId1"/>
          <a:stretch>
            <a:fillRect/>
          </a:stretch>
        </p:blipFill>
        <p:spPr>
          <a:xfrm>
            <a:off x="2989898" y="3769043"/>
            <a:ext cx="1146175" cy="1604645"/>
          </a:xfrm>
          <a:prstGeom prst="rect">
            <a:avLst/>
          </a:prstGeom>
          <a:noFill/>
          <a:ln w="9525">
            <a:noFill/>
          </a:ln>
        </p:spPr>
      </p:pic>
      <p:sp>
        <p:nvSpPr>
          <p:cNvPr id="17" name="文本框 16"/>
          <p:cNvSpPr txBox="1"/>
          <p:nvPr/>
        </p:nvSpPr>
        <p:spPr>
          <a:xfrm>
            <a:off x="5033645" y="1328420"/>
            <a:ext cx="4064000" cy="368300"/>
          </a:xfrm>
          <a:prstGeom prst="rect">
            <a:avLst/>
          </a:prstGeom>
          <a:noFill/>
        </p:spPr>
        <p:txBody>
          <a:bodyPr wrap="square" rtlCol="0">
            <a:spAutoFit/>
          </a:bodyPr>
          <a:p>
            <a:r>
              <a:rPr lang="zh-CN" altLang="en-US" b="1">
                <a:sym typeface="+mn-ea"/>
              </a:rPr>
              <a:t>丁玲</a:t>
            </a:r>
            <a:r>
              <a:rPr lang="en-US" altLang="zh-CN">
                <a:sym typeface="+mn-ea"/>
              </a:rPr>
              <a:t> Ding Ling(1904-1986)</a:t>
            </a:r>
            <a:endParaRPr lang="en-US" altLang="zh-CN">
              <a:sym typeface="+mn-ea"/>
            </a:endParaRPr>
          </a:p>
        </p:txBody>
      </p:sp>
      <p:sp>
        <p:nvSpPr>
          <p:cNvPr id="18" name="文本框 17"/>
          <p:cNvSpPr txBox="1"/>
          <p:nvPr/>
        </p:nvSpPr>
        <p:spPr>
          <a:xfrm>
            <a:off x="5006340" y="1924050"/>
            <a:ext cx="4064000" cy="685165"/>
          </a:xfrm>
          <a:prstGeom prst="rect">
            <a:avLst/>
          </a:prstGeom>
          <a:noFill/>
        </p:spPr>
        <p:txBody>
          <a:bodyPr wrap="square" rtlCol="0">
            <a:noAutofit/>
          </a:bodyPr>
          <a:p>
            <a:r>
              <a:rPr lang="zh-CN" altLang="en-US">
                <a:sym typeface="+mn-ea"/>
              </a:rPr>
              <a:t>《</a:t>
            </a:r>
            <a:r>
              <a:rPr lang="zh-CN" altLang="en-US" i="1"/>
              <a:t>太阳照在桑干河上</a:t>
            </a:r>
            <a:r>
              <a:rPr lang="en-US" altLang="zh-CN">
                <a:sym typeface="+mn-ea"/>
              </a:rPr>
              <a:t>》</a:t>
            </a:r>
            <a:endParaRPr lang="zh-CN" altLang="en-US" i="1"/>
          </a:p>
          <a:p>
            <a:r>
              <a:rPr lang="en-US" altLang="zh-CN" i="1"/>
              <a:t>The </a:t>
            </a:r>
            <a:r>
              <a:rPr lang="zh-CN" altLang="en-US" i="1"/>
              <a:t>Sun </a:t>
            </a:r>
            <a:r>
              <a:rPr lang="en-US" altLang="zh-CN" i="1"/>
              <a:t>Shines</a:t>
            </a:r>
            <a:r>
              <a:rPr lang="zh-CN" altLang="en-US" i="1"/>
              <a:t> on the </a:t>
            </a:r>
            <a:endParaRPr lang="zh-CN" altLang="en-US" i="1"/>
          </a:p>
          <a:p>
            <a:r>
              <a:rPr lang="zh-CN" altLang="en-US" i="1"/>
              <a:t>Sanggan River</a:t>
            </a:r>
            <a:endParaRPr lang="zh-CN" altLang="en-US" i="1"/>
          </a:p>
        </p:txBody>
      </p:sp>
      <p:sp>
        <p:nvSpPr>
          <p:cNvPr id="19" name="文本框 18"/>
          <p:cNvSpPr txBox="1"/>
          <p:nvPr/>
        </p:nvSpPr>
        <p:spPr>
          <a:xfrm>
            <a:off x="4914900" y="2836545"/>
            <a:ext cx="4064000" cy="645160"/>
          </a:xfrm>
          <a:prstGeom prst="rect">
            <a:avLst/>
          </a:prstGeom>
          <a:noFill/>
        </p:spPr>
        <p:txBody>
          <a:bodyPr wrap="square" rtlCol="0">
            <a:spAutoFit/>
          </a:bodyPr>
          <a:p>
            <a:r>
              <a:rPr lang="zh-CN" altLang="en-US">
                <a:sym typeface="+mn-ea"/>
              </a:rPr>
              <a:t>《</a:t>
            </a:r>
            <a:r>
              <a:rPr lang="zh-CN" altLang="en-US"/>
              <a:t>莎菲女士的日记</a:t>
            </a:r>
            <a:r>
              <a:rPr lang="en-US" altLang="zh-CN">
                <a:sym typeface="+mn-ea"/>
              </a:rPr>
              <a:t>》</a:t>
            </a:r>
            <a:endParaRPr lang="en-US" altLang="zh-CN">
              <a:sym typeface="+mn-ea"/>
            </a:endParaRPr>
          </a:p>
          <a:p>
            <a:r>
              <a:rPr lang="en-US" altLang="zh-CN" i="1"/>
              <a:t> Ms. </a:t>
            </a:r>
            <a:r>
              <a:rPr lang="zh-CN" altLang="en-US" i="1"/>
              <a:t>Saf</a:t>
            </a:r>
            <a:r>
              <a:rPr lang="en-US" altLang="zh-CN" i="1"/>
              <a:t>i</a:t>
            </a:r>
            <a:r>
              <a:rPr lang="zh-CN" altLang="en-US" i="1"/>
              <a:t>′s Diary</a:t>
            </a:r>
            <a:endParaRPr lang="zh-CN" altLang="en-US" i="1"/>
          </a:p>
        </p:txBody>
      </p:sp>
      <p:pic>
        <p:nvPicPr>
          <p:cNvPr id="20" name="图片 2" descr="IMG_256"/>
          <p:cNvPicPr>
            <a:picLocks noChangeAspect="1"/>
          </p:cNvPicPr>
          <p:nvPr/>
        </p:nvPicPr>
        <p:blipFill>
          <a:blip r:embed="rId2"/>
          <a:stretch>
            <a:fillRect/>
          </a:stretch>
        </p:blipFill>
        <p:spPr>
          <a:xfrm>
            <a:off x="6790690" y="3795395"/>
            <a:ext cx="1155700" cy="1552575"/>
          </a:xfrm>
          <a:prstGeom prst="rect">
            <a:avLst/>
          </a:prstGeom>
          <a:noFill/>
          <a:ln w="9525">
            <a:noFill/>
          </a:ln>
        </p:spPr>
      </p:pic>
      <p:sp>
        <p:nvSpPr>
          <p:cNvPr id="21" name="文本框 20"/>
          <p:cNvSpPr txBox="1"/>
          <p:nvPr/>
        </p:nvSpPr>
        <p:spPr>
          <a:xfrm>
            <a:off x="8663305" y="1328420"/>
            <a:ext cx="4064000" cy="368300"/>
          </a:xfrm>
          <a:prstGeom prst="rect">
            <a:avLst/>
          </a:prstGeom>
          <a:noFill/>
        </p:spPr>
        <p:txBody>
          <a:bodyPr wrap="square" rtlCol="0">
            <a:spAutoFit/>
          </a:bodyPr>
          <a:p>
            <a:r>
              <a:rPr lang="zh-CN" altLang="en-US" b="1"/>
              <a:t>赵树理</a:t>
            </a:r>
            <a:r>
              <a:rPr lang="en-US" altLang="zh-CN"/>
              <a:t> Zhao Shuli(1906-1970)</a:t>
            </a:r>
            <a:endParaRPr lang="en-US" altLang="zh-CN"/>
          </a:p>
        </p:txBody>
      </p:sp>
      <p:sp>
        <p:nvSpPr>
          <p:cNvPr id="22" name="文本框 21"/>
          <p:cNvSpPr txBox="1"/>
          <p:nvPr/>
        </p:nvSpPr>
        <p:spPr>
          <a:xfrm>
            <a:off x="8502650" y="1942465"/>
            <a:ext cx="4064000" cy="525145"/>
          </a:xfrm>
          <a:prstGeom prst="rect">
            <a:avLst/>
          </a:prstGeom>
          <a:noFill/>
        </p:spPr>
        <p:txBody>
          <a:bodyPr wrap="square" rtlCol="0">
            <a:noAutofit/>
          </a:bodyPr>
          <a:p>
            <a:r>
              <a:rPr lang="zh-CN" altLang="en-US"/>
              <a:t>《李有才板话》</a:t>
            </a:r>
            <a:endParaRPr lang="zh-CN" altLang="en-US"/>
          </a:p>
          <a:p>
            <a:r>
              <a:rPr lang="zh-CN" altLang="en-US" i="1"/>
              <a:t>Rhymes of Li Youcai</a:t>
            </a:r>
            <a:endParaRPr lang="zh-CN" altLang="en-US" i="1"/>
          </a:p>
        </p:txBody>
      </p:sp>
      <p:sp>
        <p:nvSpPr>
          <p:cNvPr id="23" name="文本框 22"/>
          <p:cNvSpPr txBox="1"/>
          <p:nvPr/>
        </p:nvSpPr>
        <p:spPr>
          <a:xfrm>
            <a:off x="8502650" y="2836545"/>
            <a:ext cx="4064000" cy="593725"/>
          </a:xfrm>
          <a:prstGeom prst="rect">
            <a:avLst/>
          </a:prstGeom>
          <a:noFill/>
        </p:spPr>
        <p:txBody>
          <a:bodyPr wrap="square" rtlCol="0">
            <a:noAutofit/>
          </a:bodyPr>
          <a:p>
            <a:r>
              <a:rPr lang="zh-CN" altLang="en-US"/>
              <a:t>《小二黑结婚》</a:t>
            </a:r>
            <a:endParaRPr lang="zh-CN" altLang="en-US"/>
          </a:p>
          <a:p>
            <a:r>
              <a:rPr lang="en-US" altLang="zh-CN" i="1"/>
              <a:t>Xiao Er Hei’s</a:t>
            </a:r>
            <a:r>
              <a:rPr lang="zh-CN" altLang="en-US" i="1"/>
              <a:t> Marriage </a:t>
            </a:r>
            <a:endParaRPr lang="zh-CN" altLang="en-US" i="1"/>
          </a:p>
        </p:txBody>
      </p:sp>
      <p:pic>
        <p:nvPicPr>
          <p:cNvPr id="24" name="图片 3" descr="IMG_256"/>
          <p:cNvPicPr>
            <a:picLocks noChangeAspect="1"/>
          </p:cNvPicPr>
          <p:nvPr/>
        </p:nvPicPr>
        <p:blipFill>
          <a:blip r:embed="rId3"/>
          <a:stretch>
            <a:fillRect/>
          </a:stretch>
        </p:blipFill>
        <p:spPr>
          <a:xfrm>
            <a:off x="10369550" y="3843020"/>
            <a:ext cx="1177925" cy="1530985"/>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4" name="矩形 3"/>
          <p:cNvSpPr/>
          <p:nvPr/>
        </p:nvSpPr>
        <p:spPr>
          <a:xfrm>
            <a:off x="0" y="413914"/>
            <a:ext cx="786106" cy="444500"/>
          </a:xfrm>
          <a:prstGeom prst="rect">
            <a:avLst/>
          </a:prstGeom>
          <a:solidFill>
            <a:srgbClr val="47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4947" y="396749"/>
            <a:ext cx="556212" cy="460375"/>
          </a:xfrm>
          <a:prstGeom prst="rect">
            <a:avLst/>
          </a:prstGeom>
          <a:noFill/>
        </p:spPr>
        <p:txBody>
          <a:bodyPr wrap="square" rtlCol="0">
            <a:spAutoFit/>
          </a:bodyPr>
          <a:lstStyle/>
          <a:p>
            <a:pPr algn="dist"/>
            <a:r>
              <a:rPr lang="en-US" altLang="zh-CN" sz="2400" dirty="0">
                <a:solidFill>
                  <a:schemeClr val="bg1"/>
                </a:solidFill>
                <a:latin typeface="楷体" panose="02010609060101010101" pitchFamily="49" charset="-122"/>
                <a:ea typeface="楷体" panose="02010609060101010101" pitchFamily="49" charset="-122"/>
              </a:rPr>
              <a:t>03</a:t>
            </a:r>
            <a:endParaRPr lang="zh-CN" altLang="en-US" sz="2400" dirty="0">
              <a:solidFill>
                <a:schemeClr val="bg1"/>
              </a:solidFill>
              <a:latin typeface="楷体" panose="02010609060101010101" pitchFamily="49" charset="-122"/>
              <a:ea typeface="楷体" panose="02010609060101010101" pitchFamily="49" charset="-122"/>
            </a:endParaRPr>
          </a:p>
        </p:txBody>
      </p:sp>
      <p:sp>
        <p:nvSpPr>
          <p:cNvPr id="5" name="矩形 4"/>
          <p:cNvSpPr/>
          <p:nvPr/>
        </p:nvSpPr>
        <p:spPr>
          <a:xfrm>
            <a:off x="850253" y="413914"/>
            <a:ext cx="114947" cy="444500"/>
          </a:xfrm>
          <a:prstGeom prst="rect">
            <a:avLst/>
          </a:prstGeom>
          <a:solidFill>
            <a:srgbClr val="47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29335" y="365760"/>
            <a:ext cx="8041005" cy="521970"/>
          </a:xfrm>
          <a:prstGeom prst="rect">
            <a:avLst/>
          </a:prstGeom>
          <a:noFill/>
        </p:spPr>
        <p:txBody>
          <a:bodyPr wrap="square" rtlCol="0">
            <a:spAutoFit/>
          </a:bodyPr>
          <a:lstStyle/>
          <a:p>
            <a:r>
              <a:rPr lang="zh-CN" altLang="en-US" sz="2800" dirty="0">
                <a:solidFill>
                  <a:srgbClr val="476671"/>
                </a:solidFill>
                <a:latin typeface="楷体" panose="02010609060101010101" pitchFamily="49" charset="-122"/>
                <a:ea typeface="楷体" panose="02010609060101010101" pitchFamily="49" charset="-122"/>
              </a:rPr>
              <a:t>Representative writers and their works</a:t>
            </a:r>
            <a:endParaRPr lang="zh-CN" altLang="en-US" sz="2800" dirty="0">
              <a:solidFill>
                <a:srgbClr val="476671"/>
              </a:solidFill>
              <a:latin typeface="楷体" panose="02010609060101010101" pitchFamily="49" charset="-122"/>
              <a:ea typeface="楷体" panose="02010609060101010101" pitchFamily="49" charset="-122"/>
            </a:endParaRPr>
          </a:p>
        </p:txBody>
      </p:sp>
      <p:sp>
        <p:nvSpPr>
          <p:cNvPr id="6" name="矩形 5"/>
          <p:cNvSpPr/>
          <p:nvPr/>
        </p:nvSpPr>
        <p:spPr>
          <a:xfrm>
            <a:off x="1273810" y="1123315"/>
            <a:ext cx="3028950" cy="4394200"/>
          </a:xfrm>
          <a:prstGeom prst="rect">
            <a:avLst/>
          </a:prstGeom>
          <a:noFill/>
          <a:ln w="38100">
            <a:solidFill>
              <a:srgbClr val="46646E"/>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4791710" y="1123315"/>
            <a:ext cx="3136265" cy="4394200"/>
          </a:xfrm>
          <a:prstGeom prst="rect">
            <a:avLst/>
          </a:prstGeom>
          <a:noFill/>
          <a:ln w="38100">
            <a:solidFill>
              <a:srgbClr val="46646E"/>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8416925" y="1123315"/>
            <a:ext cx="3689985" cy="4394200"/>
          </a:xfrm>
          <a:prstGeom prst="rect">
            <a:avLst/>
          </a:prstGeom>
          <a:noFill/>
          <a:ln w="38100">
            <a:solidFill>
              <a:srgbClr val="46646E"/>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1273810" y="1328420"/>
            <a:ext cx="4064000" cy="368300"/>
          </a:xfrm>
          <a:prstGeom prst="rect">
            <a:avLst/>
          </a:prstGeom>
          <a:noFill/>
        </p:spPr>
        <p:txBody>
          <a:bodyPr wrap="square" rtlCol="0">
            <a:spAutoFit/>
          </a:bodyPr>
          <a:p>
            <a:r>
              <a:rPr b="1"/>
              <a:t>周立波</a:t>
            </a:r>
            <a:r>
              <a:rPr lang="en-US"/>
              <a:t>Zhou Libo</a:t>
            </a:r>
            <a:r>
              <a:rPr lang="en-US" altLang="zh-CN"/>
              <a:t>(1908-1979)</a:t>
            </a:r>
            <a:endParaRPr lang="en-US" altLang="zh-CN"/>
          </a:p>
        </p:txBody>
      </p:sp>
      <p:sp>
        <p:nvSpPr>
          <p:cNvPr id="14" name="文本框 13"/>
          <p:cNvSpPr txBox="1"/>
          <p:nvPr/>
        </p:nvSpPr>
        <p:spPr>
          <a:xfrm>
            <a:off x="1464310" y="1924050"/>
            <a:ext cx="2838450" cy="1769110"/>
          </a:xfrm>
          <a:prstGeom prst="rect">
            <a:avLst/>
          </a:prstGeom>
          <a:noFill/>
        </p:spPr>
        <p:txBody>
          <a:bodyPr wrap="square" rtlCol="0">
            <a:noAutofit/>
          </a:bodyPr>
          <a:p>
            <a:r>
              <a:rPr lang="zh-CN" altLang="en-US"/>
              <a:t>《暴风骤雨</a:t>
            </a:r>
            <a:r>
              <a:rPr lang="en-US" altLang="zh-CN"/>
              <a:t>》</a:t>
            </a:r>
            <a:endParaRPr lang="en-US" altLang="zh-CN"/>
          </a:p>
          <a:p>
            <a:r>
              <a:rPr lang="en-US" altLang="zh-CN" i="1">
                <a:sym typeface="+mn-ea"/>
              </a:rPr>
              <a:t>The H</a:t>
            </a:r>
            <a:r>
              <a:rPr lang="zh-CN" altLang="en-US" i="1">
                <a:sym typeface="+mn-ea"/>
              </a:rPr>
              <a:t>urricane</a:t>
            </a:r>
            <a:endParaRPr lang="zh-CN" altLang="en-US" i="1">
              <a:sym typeface="+mn-ea"/>
            </a:endParaRPr>
          </a:p>
          <a:p>
            <a:r>
              <a:rPr lang="en-US" altLang="zh-CN"/>
              <a:t> </a:t>
            </a:r>
            <a:endParaRPr lang="en-US" altLang="zh-CN"/>
          </a:p>
          <a:p>
            <a:r>
              <a:rPr lang="zh-CN" altLang="en-US">
                <a:sym typeface="+mn-ea"/>
              </a:rPr>
              <a:t>《湘江一夜</a:t>
            </a:r>
            <a:r>
              <a:rPr lang="en-US" altLang="zh-CN">
                <a:sym typeface="+mn-ea"/>
              </a:rPr>
              <a:t>》</a:t>
            </a:r>
            <a:endParaRPr lang="en-US" altLang="zh-CN">
              <a:sym typeface="+mn-ea"/>
            </a:endParaRPr>
          </a:p>
          <a:p>
            <a:r>
              <a:rPr lang="en-US" altLang="zh-CN" i="1">
                <a:sym typeface="+mn-ea"/>
              </a:rPr>
              <a:t>One Light in Xiang River</a:t>
            </a:r>
            <a:endParaRPr lang="en-US" altLang="zh-CN" i="1">
              <a:sym typeface="+mn-ea"/>
            </a:endParaRPr>
          </a:p>
        </p:txBody>
      </p:sp>
      <p:sp>
        <p:nvSpPr>
          <p:cNvPr id="17" name="文本框 16"/>
          <p:cNvSpPr txBox="1"/>
          <p:nvPr/>
        </p:nvSpPr>
        <p:spPr>
          <a:xfrm>
            <a:off x="5033645" y="1328420"/>
            <a:ext cx="4064000" cy="368300"/>
          </a:xfrm>
          <a:prstGeom prst="rect">
            <a:avLst/>
          </a:prstGeom>
          <a:noFill/>
        </p:spPr>
        <p:txBody>
          <a:bodyPr wrap="square" rtlCol="0">
            <a:spAutoFit/>
          </a:bodyPr>
          <a:p>
            <a:r>
              <a:rPr lang="zh-CN" altLang="en-US" b="1">
                <a:sym typeface="+mn-ea"/>
              </a:rPr>
              <a:t>艾青</a:t>
            </a:r>
            <a:r>
              <a:rPr lang="en-US" altLang="zh-CN">
                <a:sym typeface="+mn-ea"/>
              </a:rPr>
              <a:t> Ai Qing(1910-1996)</a:t>
            </a:r>
            <a:endParaRPr lang="en-US" altLang="zh-CN">
              <a:sym typeface="+mn-ea"/>
            </a:endParaRPr>
          </a:p>
        </p:txBody>
      </p:sp>
      <p:sp>
        <p:nvSpPr>
          <p:cNvPr id="18" name="文本框 17"/>
          <p:cNvSpPr txBox="1"/>
          <p:nvPr/>
        </p:nvSpPr>
        <p:spPr>
          <a:xfrm>
            <a:off x="4914900" y="1924050"/>
            <a:ext cx="4064000" cy="685165"/>
          </a:xfrm>
          <a:prstGeom prst="rect">
            <a:avLst/>
          </a:prstGeom>
          <a:noFill/>
        </p:spPr>
        <p:txBody>
          <a:bodyPr wrap="square" rtlCol="0">
            <a:noAutofit/>
          </a:bodyPr>
          <a:p>
            <a:r>
              <a:rPr lang="zh-CN" altLang="en-US">
                <a:sym typeface="+mn-ea"/>
              </a:rPr>
              <a:t>《</a:t>
            </a:r>
            <a:r>
              <a:rPr lang="zh-CN" altLang="en-US" i="1"/>
              <a:t>大堰河</a:t>
            </a:r>
            <a:r>
              <a:rPr lang="en-US" altLang="zh-CN">
                <a:sym typeface="+mn-ea"/>
              </a:rPr>
              <a:t>》</a:t>
            </a:r>
            <a:endParaRPr lang="zh-CN" altLang="en-US" i="1"/>
          </a:p>
          <a:p>
            <a:r>
              <a:rPr lang="en-US" altLang="zh-CN" i="1"/>
              <a:t>  Dayanhe  </a:t>
            </a:r>
            <a:endParaRPr lang="en-US" altLang="zh-CN" i="1"/>
          </a:p>
        </p:txBody>
      </p:sp>
      <p:sp>
        <p:nvSpPr>
          <p:cNvPr id="19" name="文本框 18"/>
          <p:cNvSpPr txBox="1"/>
          <p:nvPr/>
        </p:nvSpPr>
        <p:spPr>
          <a:xfrm>
            <a:off x="4850765" y="2836545"/>
            <a:ext cx="4064000" cy="645160"/>
          </a:xfrm>
          <a:prstGeom prst="rect">
            <a:avLst/>
          </a:prstGeom>
          <a:noFill/>
        </p:spPr>
        <p:txBody>
          <a:bodyPr wrap="square" rtlCol="0">
            <a:spAutoFit/>
          </a:bodyPr>
          <a:p>
            <a:r>
              <a:rPr lang="zh-CN" altLang="en-US">
                <a:sym typeface="+mn-ea"/>
              </a:rPr>
              <a:t>《</a:t>
            </a:r>
            <a:r>
              <a:rPr lang="zh-CN" altLang="en-US"/>
              <a:t>大堰河――我的保姆</a:t>
            </a:r>
            <a:r>
              <a:rPr lang="en-US" altLang="zh-CN">
                <a:sym typeface="+mn-ea"/>
              </a:rPr>
              <a:t>》</a:t>
            </a:r>
            <a:endParaRPr lang="en-US" altLang="zh-CN">
              <a:sym typeface="+mn-ea"/>
            </a:endParaRPr>
          </a:p>
          <a:p>
            <a:r>
              <a:rPr lang="en-US" altLang="zh-CN" i="1"/>
              <a:t> </a:t>
            </a:r>
            <a:r>
              <a:rPr lang="en-US" altLang="zh-CN" i="1">
                <a:sym typeface="+mn-ea"/>
              </a:rPr>
              <a:t>My Nanny Dayanhe</a:t>
            </a:r>
            <a:endParaRPr lang="en-US" altLang="zh-CN" i="1">
              <a:sym typeface="+mn-ea"/>
            </a:endParaRPr>
          </a:p>
        </p:txBody>
      </p:sp>
      <p:sp>
        <p:nvSpPr>
          <p:cNvPr id="21" name="文本框 20"/>
          <p:cNvSpPr txBox="1"/>
          <p:nvPr/>
        </p:nvSpPr>
        <p:spPr>
          <a:xfrm>
            <a:off x="8633460" y="1328420"/>
            <a:ext cx="4064000" cy="368300"/>
          </a:xfrm>
          <a:prstGeom prst="rect">
            <a:avLst/>
          </a:prstGeom>
          <a:noFill/>
        </p:spPr>
        <p:txBody>
          <a:bodyPr wrap="square" rtlCol="0">
            <a:spAutoFit/>
          </a:bodyPr>
          <a:p>
            <a:r>
              <a:rPr lang="zh-CN" altLang="en-US" b="1"/>
              <a:t>杨朔</a:t>
            </a:r>
            <a:r>
              <a:rPr lang="en-US" altLang="zh-CN"/>
              <a:t> Yang Shuo(1913-1968)</a:t>
            </a:r>
            <a:endParaRPr lang="en-US" altLang="zh-CN"/>
          </a:p>
        </p:txBody>
      </p:sp>
      <p:sp>
        <p:nvSpPr>
          <p:cNvPr id="22" name="文本框 21"/>
          <p:cNvSpPr txBox="1"/>
          <p:nvPr/>
        </p:nvSpPr>
        <p:spPr>
          <a:xfrm>
            <a:off x="8416925" y="1942465"/>
            <a:ext cx="4064000" cy="525145"/>
          </a:xfrm>
          <a:prstGeom prst="rect">
            <a:avLst/>
          </a:prstGeom>
          <a:noFill/>
        </p:spPr>
        <p:txBody>
          <a:bodyPr wrap="square" rtlCol="0">
            <a:noAutofit/>
          </a:bodyPr>
          <a:p>
            <a:r>
              <a:rPr lang="zh-CN" altLang="en-US"/>
              <a:t>《三千里江山》</a:t>
            </a:r>
            <a:endParaRPr lang="zh-CN" altLang="en-US"/>
          </a:p>
          <a:p>
            <a:r>
              <a:rPr lang="zh-CN" altLang="en-US" i="1"/>
              <a:t>A Thousand Miles of Lovely Land</a:t>
            </a:r>
            <a:endParaRPr lang="zh-CN" altLang="en-US" i="1"/>
          </a:p>
        </p:txBody>
      </p:sp>
      <p:sp>
        <p:nvSpPr>
          <p:cNvPr id="23" name="文本框 22"/>
          <p:cNvSpPr txBox="1"/>
          <p:nvPr/>
        </p:nvSpPr>
        <p:spPr>
          <a:xfrm>
            <a:off x="8416925" y="2836545"/>
            <a:ext cx="4064000" cy="593725"/>
          </a:xfrm>
          <a:prstGeom prst="rect">
            <a:avLst/>
          </a:prstGeom>
          <a:noFill/>
        </p:spPr>
        <p:txBody>
          <a:bodyPr wrap="square" rtlCol="0">
            <a:noAutofit/>
          </a:bodyPr>
          <a:p>
            <a:r>
              <a:rPr lang="zh-CN" altLang="en-US"/>
              <a:t>《香山红叶》</a:t>
            </a:r>
            <a:endParaRPr lang="zh-CN" altLang="en-US"/>
          </a:p>
          <a:p>
            <a:r>
              <a:rPr lang="zh-CN" altLang="en-US" i="1"/>
              <a:t>The Red Leaves on the Fragrant Hill</a:t>
            </a:r>
            <a:endParaRPr lang="zh-CN" altLang="en-US" i="1"/>
          </a:p>
        </p:txBody>
      </p:sp>
      <p:pic>
        <p:nvPicPr>
          <p:cNvPr id="8" name="图片 4" descr="IMG_256"/>
          <p:cNvPicPr>
            <a:picLocks noChangeAspect="1"/>
          </p:cNvPicPr>
          <p:nvPr/>
        </p:nvPicPr>
        <p:blipFill>
          <a:blip r:embed="rId1"/>
          <a:stretch>
            <a:fillRect/>
          </a:stretch>
        </p:blipFill>
        <p:spPr>
          <a:xfrm>
            <a:off x="2997200" y="3769995"/>
            <a:ext cx="1089025" cy="1621790"/>
          </a:xfrm>
          <a:prstGeom prst="rect">
            <a:avLst/>
          </a:prstGeom>
          <a:noFill/>
          <a:ln w="9525">
            <a:noFill/>
          </a:ln>
        </p:spPr>
      </p:pic>
      <p:pic>
        <p:nvPicPr>
          <p:cNvPr id="9" name="图片 5" descr="IMG_256"/>
          <p:cNvPicPr>
            <a:picLocks noChangeAspect="1"/>
          </p:cNvPicPr>
          <p:nvPr/>
        </p:nvPicPr>
        <p:blipFill>
          <a:blip r:embed="rId2"/>
          <a:stretch>
            <a:fillRect/>
          </a:stretch>
        </p:blipFill>
        <p:spPr>
          <a:xfrm>
            <a:off x="6703060" y="3737610"/>
            <a:ext cx="1093470" cy="1604010"/>
          </a:xfrm>
          <a:prstGeom prst="rect">
            <a:avLst/>
          </a:prstGeom>
          <a:noFill/>
          <a:ln w="9525">
            <a:noFill/>
          </a:ln>
        </p:spPr>
      </p:pic>
      <p:pic>
        <p:nvPicPr>
          <p:cNvPr id="10" name="图片 6" descr="IMG_256"/>
          <p:cNvPicPr>
            <a:picLocks noChangeAspect="1"/>
          </p:cNvPicPr>
          <p:nvPr/>
        </p:nvPicPr>
        <p:blipFill>
          <a:blip r:embed="rId3"/>
          <a:stretch>
            <a:fillRect/>
          </a:stretch>
        </p:blipFill>
        <p:spPr>
          <a:xfrm>
            <a:off x="10672445" y="3728085"/>
            <a:ext cx="1322070" cy="1645920"/>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4" name="矩形 3"/>
          <p:cNvSpPr/>
          <p:nvPr/>
        </p:nvSpPr>
        <p:spPr>
          <a:xfrm>
            <a:off x="0" y="413914"/>
            <a:ext cx="786106" cy="444500"/>
          </a:xfrm>
          <a:prstGeom prst="rect">
            <a:avLst/>
          </a:prstGeom>
          <a:solidFill>
            <a:srgbClr val="47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4947" y="396749"/>
            <a:ext cx="556212" cy="460375"/>
          </a:xfrm>
          <a:prstGeom prst="rect">
            <a:avLst/>
          </a:prstGeom>
          <a:noFill/>
        </p:spPr>
        <p:txBody>
          <a:bodyPr wrap="square" rtlCol="0">
            <a:spAutoFit/>
          </a:bodyPr>
          <a:lstStyle/>
          <a:p>
            <a:pPr algn="dist"/>
            <a:r>
              <a:rPr lang="en-US" altLang="zh-CN" sz="2400" dirty="0">
                <a:solidFill>
                  <a:schemeClr val="bg1"/>
                </a:solidFill>
                <a:latin typeface="楷体" panose="02010609060101010101" pitchFamily="49" charset="-122"/>
                <a:ea typeface="楷体" panose="02010609060101010101" pitchFamily="49" charset="-122"/>
              </a:rPr>
              <a:t>03</a:t>
            </a:r>
            <a:endParaRPr lang="zh-CN" altLang="en-US" sz="2400" dirty="0">
              <a:solidFill>
                <a:schemeClr val="bg1"/>
              </a:solidFill>
              <a:latin typeface="楷体" panose="02010609060101010101" pitchFamily="49" charset="-122"/>
              <a:ea typeface="楷体" panose="02010609060101010101" pitchFamily="49" charset="-122"/>
            </a:endParaRPr>
          </a:p>
        </p:txBody>
      </p:sp>
      <p:sp>
        <p:nvSpPr>
          <p:cNvPr id="5" name="矩形 4"/>
          <p:cNvSpPr/>
          <p:nvPr/>
        </p:nvSpPr>
        <p:spPr>
          <a:xfrm>
            <a:off x="850253" y="413914"/>
            <a:ext cx="114947" cy="444500"/>
          </a:xfrm>
          <a:prstGeom prst="rect">
            <a:avLst/>
          </a:prstGeom>
          <a:solidFill>
            <a:srgbClr val="47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29335" y="365760"/>
            <a:ext cx="8041005" cy="521970"/>
          </a:xfrm>
          <a:prstGeom prst="rect">
            <a:avLst/>
          </a:prstGeom>
          <a:noFill/>
        </p:spPr>
        <p:txBody>
          <a:bodyPr wrap="square" rtlCol="0">
            <a:spAutoFit/>
          </a:bodyPr>
          <a:lstStyle/>
          <a:p>
            <a:r>
              <a:rPr lang="zh-CN" altLang="en-US" sz="2800" dirty="0">
                <a:solidFill>
                  <a:srgbClr val="476671"/>
                </a:solidFill>
                <a:latin typeface="楷体" panose="02010609060101010101" pitchFamily="49" charset="-122"/>
                <a:ea typeface="楷体" panose="02010609060101010101" pitchFamily="49" charset="-122"/>
              </a:rPr>
              <a:t>Representative writers and their works</a:t>
            </a:r>
            <a:endParaRPr lang="zh-CN" altLang="en-US" sz="2800" dirty="0">
              <a:solidFill>
                <a:srgbClr val="476671"/>
              </a:solidFill>
              <a:latin typeface="楷体" panose="02010609060101010101" pitchFamily="49" charset="-122"/>
              <a:ea typeface="楷体" panose="02010609060101010101" pitchFamily="49" charset="-122"/>
            </a:endParaRPr>
          </a:p>
        </p:txBody>
      </p:sp>
      <p:sp>
        <p:nvSpPr>
          <p:cNvPr id="6" name="矩形 5"/>
          <p:cNvSpPr/>
          <p:nvPr/>
        </p:nvSpPr>
        <p:spPr>
          <a:xfrm>
            <a:off x="1299845" y="1123315"/>
            <a:ext cx="2823845" cy="4394200"/>
          </a:xfrm>
          <a:prstGeom prst="rect">
            <a:avLst/>
          </a:prstGeom>
          <a:noFill/>
          <a:ln w="38100">
            <a:solidFill>
              <a:srgbClr val="46646E"/>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4667250" y="1123315"/>
            <a:ext cx="3136265" cy="4394200"/>
          </a:xfrm>
          <a:prstGeom prst="rect">
            <a:avLst/>
          </a:prstGeom>
          <a:noFill/>
          <a:ln w="38100">
            <a:solidFill>
              <a:srgbClr val="46646E"/>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8135620" y="1123315"/>
            <a:ext cx="3689350" cy="4394200"/>
          </a:xfrm>
          <a:prstGeom prst="rect">
            <a:avLst/>
          </a:prstGeom>
          <a:noFill/>
          <a:ln w="38100">
            <a:solidFill>
              <a:srgbClr val="46646E"/>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1353185" y="1328420"/>
            <a:ext cx="4064000" cy="368300"/>
          </a:xfrm>
          <a:prstGeom prst="rect">
            <a:avLst/>
          </a:prstGeom>
          <a:noFill/>
        </p:spPr>
        <p:txBody>
          <a:bodyPr wrap="square" rtlCol="0">
            <a:spAutoFit/>
          </a:bodyPr>
          <a:p>
            <a:r>
              <a:rPr lang="zh-CN" altLang="en-US" b="1"/>
              <a:t>王蒙</a:t>
            </a:r>
            <a:r>
              <a:rPr lang="en-US" altLang="zh-CN"/>
              <a:t> Wang Meng(1934- )</a:t>
            </a:r>
            <a:endParaRPr lang="en-US" altLang="zh-CN"/>
          </a:p>
        </p:txBody>
      </p:sp>
      <p:sp>
        <p:nvSpPr>
          <p:cNvPr id="14" name="文本框 13"/>
          <p:cNvSpPr txBox="1"/>
          <p:nvPr/>
        </p:nvSpPr>
        <p:spPr>
          <a:xfrm>
            <a:off x="1299845" y="1885315"/>
            <a:ext cx="2838450" cy="1769110"/>
          </a:xfrm>
          <a:prstGeom prst="rect">
            <a:avLst/>
          </a:prstGeom>
          <a:noFill/>
        </p:spPr>
        <p:txBody>
          <a:bodyPr wrap="square" rtlCol="0">
            <a:noAutofit/>
          </a:bodyPr>
          <a:p>
            <a:r>
              <a:rPr lang="zh-CN" altLang="en-US"/>
              <a:t>《青春万岁</a:t>
            </a:r>
            <a:r>
              <a:rPr lang="en-US" altLang="zh-CN"/>
              <a:t>》</a:t>
            </a:r>
            <a:endParaRPr lang="en-US" altLang="zh-CN"/>
          </a:p>
          <a:p>
            <a:r>
              <a:rPr lang="zh-CN" altLang="en-US" i="1">
                <a:sym typeface="+mn-ea"/>
              </a:rPr>
              <a:t>Long Live the Youth </a:t>
            </a:r>
            <a:endParaRPr lang="zh-CN" altLang="en-US" i="1">
              <a:sym typeface="+mn-ea"/>
            </a:endParaRPr>
          </a:p>
          <a:p>
            <a:r>
              <a:rPr lang="en-US" altLang="zh-CN"/>
              <a:t> </a:t>
            </a:r>
            <a:endParaRPr lang="en-US" altLang="zh-CN"/>
          </a:p>
          <a:p>
            <a:r>
              <a:rPr lang="zh-CN" altLang="en-US">
                <a:sym typeface="+mn-ea"/>
              </a:rPr>
              <a:t>《蝴蝶</a:t>
            </a:r>
            <a:r>
              <a:rPr lang="en-US" altLang="zh-CN">
                <a:sym typeface="+mn-ea"/>
              </a:rPr>
              <a:t>》</a:t>
            </a:r>
            <a:endParaRPr lang="en-US" altLang="zh-CN">
              <a:sym typeface="+mn-ea"/>
            </a:endParaRPr>
          </a:p>
          <a:p>
            <a:r>
              <a:rPr lang="en-US" altLang="zh-CN" i="1">
                <a:sym typeface="+mn-ea"/>
              </a:rPr>
              <a:t>The Butterfly</a:t>
            </a:r>
            <a:endParaRPr lang="en-US" altLang="zh-CN" i="1">
              <a:sym typeface="+mn-ea"/>
            </a:endParaRPr>
          </a:p>
        </p:txBody>
      </p:sp>
      <p:sp>
        <p:nvSpPr>
          <p:cNvPr id="17" name="文本框 16"/>
          <p:cNvSpPr txBox="1"/>
          <p:nvPr/>
        </p:nvSpPr>
        <p:spPr>
          <a:xfrm>
            <a:off x="4850765" y="1328420"/>
            <a:ext cx="4064000" cy="368300"/>
          </a:xfrm>
          <a:prstGeom prst="rect">
            <a:avLst/>
          </a:prstGeom>
          <a:noFill/>
        </p:spPr>
        <p:txBody>
          <a:bodyPr wrap="square" rtlCol="0">
            <a:spAutoFit/>
          </a:bodyPr>
          <a:p>
            <a:r>
              <a:rPr lang="zh-CN" altLang="en-US" b="1">
                <a:sym typeface="+mn-ea"/>
              </a:rPr>
              <a:t>路遥</a:t>
            </a:r>
            <a:r>
              <a:rPr lang="en-US" altLang="zh-CN">
                <a:sym typeface="+mn-ea"/>
              </a:rPr>
              <a:t> Lu Yao(1949-1992)</a:t>
            </a:r>
            <a:endParaRPr lang="en-US" altLang="zh-CN">
              <a:sym typeface="+mn-ea"/>
            </a:endParaRPr>
          </a:p>
        </p:txBody>
      </p:sp>
      <p:sp>
        <p:nvSpPr>
          <p:cNvPr id="18" name="文本框 17"/>
          <p:cNvSpPr txBox="1"/>
          <p:nvPr/>
        </p:nvSpPr>
        <p:spPr>
          <a:xfrm>
            <a:off x="4785360" y="1885315"/>
            <a:ext cx="4064000" cy="685165"/>
          </a:xfrm>
          <a:prstGeom prst="rect">
            <a:avLst/>
          </a:prstGeom>
          <a:noFill/>
        </p:spPr>
        <p:txBody>
          <a:bodyPr wrap="square" rtlCol="0">
            <a:noAutofit/>
          </a:bodyPr>
          <a:p>
            <a:r>
              <a:rPr lang="zh-CN" altLang="en-US">
                <a:sym typeface="+mn-ea"/>
              </a:rPr>
              <a:t>《人生</a:t>
            </a:r>
            <a:r>
              <a:rPr lang="en-US" altLang="zh-CN">
                <a:sym typeface="+mn-ea"/>
              </a:rPr>
              <a:t>》</a:t>
            </a:r>
            <a:endParaRPr lang="zh-CN" altLang="en-US" i="1"/>
          </a:p>
          <a:p>
            <a:r>
              <a:rPr lang="en-US" altLang="zh-CN" i="1"/>
              <a:t>A Humble Life</a:t>
            </a:r>
            <a:endParaRPr lang="en-US" altLang="zh-CN" i="1"/>
          </a:p>
        </p:txBody>
      </p:sp>
      <p:sp>
        <p:nvSpPr>
          <p:cNvPr id="19" name="文本框 18"/>
          <p:cNvSpPr txBox="1"/>
          <p:nvPr/>
        </p:nvSpPr>
        <p:spPr>
          <a:xfrm>
            <a:off x="4785360" y="2797175"/>
            <a:ext cx="4064000" cy="645160"/>
          </a:xfrm>
          <a:prstGeom prst="rect">
            <a:avLst/>
          </a:prstGeom>
          <a:noFill/>
        </p:spPr>
        <p:txBody>
          <a:bodyPr wrap="square" rtlCol="0">
            <a:spAutoFit/>
          </a:bodyPr>
          <a:p>
            <a:r>
              <a:rPr lang="zh-CN" altLang="en-US">
                <a:sym typeface="+mn-ea"/>
              </a:rPr>
              <a:t>《</a:t>
            </a:r>
            <a:r>
              <a:rPr lang="zh-CN" altLang="en-US"/>
              <a:t>平凡的世界</a:t>
            </a:r>
            <a:r>
              <a:rPr lang="en-US" altLang="zh-CN">
                <a:sym typeface="+mn-ea"/>
              </a:rPr>
              <a:t>》</a:t>
            </a:r>
            <a:endParaRPr lang="en-US" altLang="zh-CN">
              <a:sym typeface="+mn-ea"/>
            </a:endParaRPr>
          </a:p>
          <a:p>
            <a:r>
              <a:rPr lang="en-US" altLang="zh-CN" i="1"/>
              <a:t> </a:t>
            </a:r>
            <a:r>
              <a:rPr lang="zh-CN" altLang="en-US" i="1"/>
              <a:t>World of Plainness</a:t>
            </a:r>
            <a:endParaRPr lang="zh-CN" altLang="en-US" i="1"/>
          </a:p>
        </p:txBody>
      </p:sp>
      <p:sp>
        <p:nvSpPr>
          <p:cNvPr id="21" name="文本框 20"/>
          <p:cNvSpPr txBox="1"/>
          <p:nvPr/>
        </p:nvSpPr>
        <p:spPr>
          <a:xfrm>
            <a:off x="8242300" y="1328420"/>
            <a:ext cx="3309620" cy="368300"/>
          </a:xfrm>
          <a:prstGeom prst="rect">
            <a:avLst/>
          </a:prstGeom>
          <a:noFill/>
        </p:spPr>
        <p:txBody>
          <a:bodyPr wrap="square" rtlCol="0">
            <a:spAutoFit/>
          </a:bodyPr>
          <a:p>
            <a:r>
              <a:rPr lang="zh-CN" altLang="en-US" b="1"/>
              <a:t>莫言</a:t>
            </a:r>
            <a:r>
              <a:rPr lang="en-US" altLang="zh-CN"/>
              <a:t> Mo Yan(1955-)</a:t>
            </a:r>
            <a:endParaRPr lang="en-US" altLang="zh-CN"/>
          </a:p>
        </p:txBody>
      </p:sp>
      <p:sp>
        <p:nvSpPr>
          <p:cNvPr id="22" name="文本框 21"/>
          <p:cNvSpPr txBox="1"/>
          <p:nvPr/>
        </p:nvSpPr>
        <p:spPr>
          <a:xfrm>
            <a:off x="8242300" y="1984375"/>
            <a:ext cx="4064000" cy="525145"/>
          </a:xfrm>
          <a:prstGeom prst="rect">
            <a:avLst/>
          </a:prstGeom>
          <a:noFill/>
        </p:spPr>
        <p:txBody>
          <a:bodyPr wrap="square" rtlCol="0">
            <a:noAutofit/>
          </a:bodyPr>
          <a:p>
            <a:r>
              <a:rPr lang="zh-CN" altLang="en-US"/>
              <a:t>《生死疲劳》</a:t>
            </a:r>
            <a:endParaRPr lang="zh-CN" altLang="en-US"/>
          </a:p>
          <a:p>
            <a:r>
              <a:rPr lang="zh-CN" altLang="en-US" i="1"/>
              <a:t>Life and Death are Wearing Me Out </a:t>
            </a:r>
            <a:endParaRPr lang="zh-CN" altLang="en-US" i="1"/>
          </a:p>
        </p:txBody>
      </p:sp>
      <p:sp>
        <p:nvSpPr>
          <p:cNvPr id="23" name="文本框 22"/>
          <p:cNvSpPr txBox="1"/>
          <p:nvPr/>
        </p:nvSpPr>
        <p:spPr>
          <a:xfrm>
            <a:off x="8242300" y="2821940"/>
            <a:ext cx="4064000" cy="593725"/>
          </a:xfrm>
          <a:prstGeom prst="rect">
            <a:avLst/>
          </a:prstGeom>
          <a:noFill/>
        </p:spPr>
        <p:txBody>
          <a:bodyPr wrap="square" rtlCol="0">
            <a:noAutofit/>
          </a:bodyPr>
          <a:p>
            <a:r>
              <a:rPr lang="zh-CN" altLang="en-US"/>
              <a:t>《红高粱》</a:t>
            </a:r>
            <a:endParaRPr lang="zh-CN" altLang="en-US"/>
          </a:p>
          <a:p>
            <a:r>
              <a:rPr lang="en-US" altLang="zh-CN" i="1"/>
              <a:t>Red Sorghum</a:t>
            </a:r>
            <a:endParaRPr lang="en-US" altLang="zh-CN" i="1"/>
          </a:p>
        </p:txBody>
      </p:sp>
      <p:pic>
        <p:nvPicPr>
          <p:cNvPr id="8" name="图片 7" descr="IMG_256"/>
          <p:cNvPicPr>
            <a:picLocks noChangeAspect="1"/>
          </p:cNvPicPr>
          <p:nvPr/>
        </p:nvPicPr>
        <p:blipFill>
          <a:blip r:embed="rId1"/>
          <a:stretch>
            <a:fillRect/>
          </a:stretch>
        </p:blipFill>
        <p:spPr>
          <a:xfrm>
            <a:off x="6471920" y="3870325"/>
            <a:ext cx="1186815" cy="1510030"/>
          </a:xfrm>
          <a:prstGeom prst="rect">
            <a:avLst/>
          </a:prstGeom>
          <a:noFill/>
          <a:ln w="9525">
            <a:noFill/>
          </a:ln>
        </p:spPr>
      </p:pic>
      <p:pic>
        <p:nvPicPr>
          <p:cNvPr id="9" name="图片 8"/>
          <p:cNvPicPr>
            <a:picLocks noChangeAspect="1"/>
          </p:cNvPicPr>
          <p:nvPr/>
        </p:nvPicPr>
        <p:blipFill>
          <a:blip r:embed="rId2"/>
          <a:stretch>
            <a:fillRect/>
          </a:stretch>
        </p:blipFill>
        <p:spPr>
          <a:xfrm>
            <a:off x="2740660" y="3820160"/>
            <a:ext cx="1289050" cy="1581150"/>
          </a:xfrm>
          <a:prstGeom prst="rect">
            <a:avLst/>
          </a:prstGeom>
        </p:spPr>
      </p:pic>
      <p:pic>
        <p:nvPicPr>
          <p:cNvPr id="10" name="图片 10" descr="IMG_256"/>
          <p:cNvPicPr>
            <a:picLocks noChangeAspect="1"/>
          </p:cNvPicPr>
          <p:nvPr/>
        </p:nvPicPr>
        <p:blipFill>
          <a:blip r:embed="rId3"/>
          <a:stretch>
            <a:fillRect/>
          </a:stretch>
        </p:blipFill>
        <p:spPr>
          <a:xfrm>
            <a:off x="10483850" y="3769360"/>
            <a:ext cx="1138555" cy="1606550"/>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4E9"/>
        </a:solidFill>
        <a:effectLst/>
      </p:bgPr>
    </p:bg>
    <p:spTree>
      <p:nvGrpSpPr>
        <p:cNvPr id="1" name=""/>
        <p:cNvGrpSpPr/>
        <p:nvPr/>
      </p:nvGrpSpPr>
      <p:grpSpPr>
        <a:xfrm>
          <a:off x="0" y="0"/>
          <a:ext cx="0" cy="0"/>
          <a:chOff x="0" y="0"/>
          <a:chExt cx="0" cy="0"/>
        </a:xfrm>
      </p:grpSpPr>
      <p:grpSp>
        <p:nvGrpSpPr>
          <p:cNvPr id="13" name="组合 12"/>
          <p:cNvGrpSpPr/>
          <p:nvPr/>
        </p:nvGrpSpPr>
        <p:grpSpPr>
          <a:xfrm>
            <a:off x="2856819" y="1446655"/>
            <a:ext cx="9106535" cy="4394017"/>
            <a:chOff x="2207536" y="1446655"/>
            <a:chExt cx="9106535" cy="4394017"/>
          </a:xfrm>
        </p:grpSpPr>
        <p:sp>
          <p:nvSpPr>
            <p:cNvPr id="6" name="矩形 5"/>
            <p:cNvSpPr/>
            <p:nvPr/>
          </p:nvSpPr>
          <p:spPr>
            <a:xfrm>
              <a:off x="5088059" y="1446655"/>
              <a:ext cx="1271889" cy="4394017"/>
            </a:xfrm>
            <a:prstGeom prst="rect">
              <a:avLst/>
            </a:prstGeom>
            <a:noFill/>
            <a:ln w="38100">
              <a:solidFill>
                <a:srgbClr val="46646E"/>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731026" y="1961322"/>
              <a:ext cx="2054087" cy="477078"/>
            </a:xfrm>
            <a:prstGeom prst="rect">
              <a:avLst/>
            </a:prstGeom>
            <a:solidFill>
              <a:srgbClr val="F8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407142" y="1607379"/>
              <a:ext cx="701853" cy="707886"/>
            </a:xfrm>
            <a:prstGeom prst="rect">
              <a:avLst/>
            </a:prstGeom>
            <a:noFill/>
          </p:spPr>
          <p:txBody>
            <a:bodyPr wrap="square" rtlCol="0">
              <a:spAutoFit/>
            </a:bodyPr>
            <a:lstStyle/>
            <a:p>
              <a:r>
                <a:rPr lang="en-US" altLang="zh-CN" sz="4000" b="1" dirty="0">
                  <a:solidFill>
                    <a:srgbClr val="46646E"/>
                  </a:solidFill>
                  <a:latin typeface="楷体" panose="02010609060101010101" pitchFamily="49" charset="-122"/>
                  <a:ea typeface="楷体" panose="02010609060101010101" pitchFamily="49" charset="-122"/>
                </a:rPr>
                <a:t>04</a:t>
              </a:r>
              <a:endParaRPr lang="zh-CN" altLang="en-US" sz="4000" b="1" dirty="0">
                <a:solidFill>
                  <a:srgbClr val="46646E"/>
                </a:solidFill>
                <a:latin typeface="楷体" panose="02010609060101010101" pitchFamily="49" charset="-122"/>
                <a:ea typeface="楷体" panose="02010609060101010101" pitchFamily="49" charset="-122"/>
              </a:endParaRPr>
            </a:p>
          </p:txBody>
        </p:sp>
        <p:sp>
          <p:nvSpPr>
            <p:cNvPr id="9" name="文本框 8"/>
            <p:cNvSpPr txBox="1"/>
            <p:nvPr/>
          </p:nvSpPr>
          <p:spPr>
            <a:xfrm>
              <a:off x="5012633" y="2156859"/>
              <a:ext cx="1437861" cy="398780"/>
            </a:xfrm>
            <a:prstGeom prst="rect">
              <a:avLst/>
            </a:prstGeom>
            <a:noFill/>
          </p:spPr>
          <p:txBody>
            <a:bodyPr wrap="square" rtlCol="0">
              <a:spAutoFit/>
            </a:bodyPr>
            <a:lstStyle/>
            <a:p>
              <a:endParaRPr lang="zh-CN" altLang="en-US" sz="2000" b="1" dirty="0">
                <a:solidFill>
                  <a:srgbClr val="46646E"/>
                </a:solidFill>
                <a:latin typeface="Adobe 宋体 Std L" panose="02020300000000000000" pitchFamily="18" charset="-122"/>
                <a:ea typeface="Adobe 宋体 Std L" panose="02020300000000000000" pitchFamily="18" charset="-122"/>
              </a:endParaRPr>
            </a:p>
          </p:txBody>
        </p:sp>
        <p:sp>
          <p:nvSpPr>
            <p:cNvPr id="10" name="文本框 9"/>
            <p:cNvSpPr txBox="1"/>
            <p:nvPr/>
          </p:nvSpPr>
          <p:spPr>
            <a:xfrm>
              <a:off x="2207536" y="1961640"/>
              <a:ext cx="9106535" cy="1076325"/>
            </a:xfrm>
            <a:prstGeom prst="rect">
              <a:avLst/>
            </a:prstGeom>
            <a:noFill/>
          </p:spPr>
          <p:txBody>
            <a:bodyPr vert="horz" wrap="square" rtlCol="0">
              <a:spAutoFit/>
            </a:bodyPr>
            <a:lstStyle/>
            <a:p>
              <a:pPr algn="l"/>
              <a:r>
                <a:rPr lang="en-US" altLang="zh-CN" sz="3200" b="1">
                  <a:solidFill>
                    <a:schemeClr val="accent5"/>
                  </a:solidFill>
                  <a:latin typeface="Times New Roman" panose="02020603050405020304" charset="0"/>
                  <a:cs typeface="Times New Roman" panose="02020603050405020304" charset="0"/>
                  <a:sym typeface="+mn-ea"/>
                </a:rPr>
                <a:t>Translation &amp; External communication</a:t>
              </a:r>
              <a:r>
                <a:rPr lang="en-US" altLang="zh-CN" sz="3200" b="1">
                  <a:latin typeface="Times New Roman" panose="02020603050405020304" charset="0"/>
                  <a:cs typeface="Times New Roman" panose="02020603050405020304" charset="0"/>
                  <a:sym typeface="+mn-ea"/>
                </a:rPr>
                <a:t> </a:t>
              </a:r>
              <a:endParaRPr lang="en-US" altLang="zh-CN" sz="3200" b="1">
                <a:latin typeface="Times New Roman" panose="02020603050405020304" charset="0"/>
                <a:cs typeface="Times New Roman" panose="02020603050405020304" charset="0"/>
              </a:endParaRPr>
            </a:p>
            <a:p>
              <a:endParaRPr lang="zh-CN" altLang="en-US" sz="3200" dirty="0">
                <a:solidFill>
                  <a:srgbClr val="46646E"/>
                </a:solidFill>
                <a:latin typeface="楷体" panose="02010609060101010101" pitchFamily="49" charset="-122"/>
                <a:ea typeface="楷体" panose="02010609060101010101" pitchFamily="49" charset="-122"/>
              </a:endParaRPr>
            </a:p>
          </p:txBody>
        </p:sp>
      </p:grpSp>
      <p:sp>
        <p:nvSpPr>
          <p:cNvPr id="11" name="矩形 10"/>
          <p:cNvSpPr/>
          <p:nvPr/>
        </p:nvSpPr>
        <p:spPr>
          <a:xfrm>
            <a:off x="0" y="3256722"/>
            <a:ext cx="848139" cy="344557"/>
          </a:xfrm>
          <a:prstGeom prst="rect">
            <a:avLst/>
          </a:prstGeom>
          <a:solidFill>
            <a:srgbClr val="AD9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1343861" y="3256722"/>
            <a:ext cx="848139" cy="344557"/>
          </a:xfrm>
          <a:prstGeom prst="rect">
            <a:avLst/>
          </a:prstGeom>
          <a:solidFill>
            <a:srgbClr val="46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KSO_Shape"/>
          <p:cNvSpPr/>
          <p:nvPr/>
        </p:nvSpPr>
        <p:spPr>
          <a:xfrm rot="10800000">
            <a:off x="228348" y="3343861"/>
            <a:ext cx="391441" cy="170277"/>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F8F4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KSO_Shape"/>
          <p:cNvSpPr/>
          <p:nvPr/>
        </p:nvSpPr>
        <p:spPr>
          <a:xfrm>
            <a:off x="11572209" y="3329279"/>
            <a:ext cx="391441" cy="199439"/>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F8F4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89460" y="2669208"/>
            <a:ext cx="2420339" cy="325606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4" name="矩形 3"/>
          <p:cNvSpPr/>
          <p:nvPr/>
        </p:nvSpPr>
        <p:spPr>
          <a:xfrm>
            <a:off x="0" y="413914"/>
            <a:ext cx="786106" cy="444500"/>
          </a:xfrm>
          <a:prstGeom prst="rect">
            <a:avLst/>
          </a:prstGeom>
          <a:solidFill>
            <a:srgbClr val="47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4947" y="396749"/>
            <a:ext cx="556212" cy="460375"/>
          </a:xfrm>
          <a:prstGeom prst="rect">
            <a:avLst/>
          </a:prstGeom>
          <a:noFill/>
        </p:spPr>
        <p:txBody>
          <a:bodyPr wrap="square" rtlCol="0">
            <a:spAutoFit/>
          </a:bodyPr>
          <a:lstStyle/>
          <a:p>
            <a:pPr algn="dist"/>
            <a:r>
              <a:rPr lang="en-US" altLang="zh-CN" sz="2400" dirty="0">
                <a:solidFill>
                  <a:schemeClr val="bg1"/>
                </a:solidFill>
                <a:latin typeface="楷体" panose="02010609060101010101" pitchFamily="49" charset="-122"/>
                <a:ea typeface="楷体" panose="02010609060101010101" pitchFamily="49" charset="-122"/>
              </a:rPr>
              <a:t>04</a:t>
            </a:r>
            <a:endParaRPr lang="zh-CN" altLang="en-US" sz="2400" dirty="0">
              <a:solidFill>
                <a:schemeClr val="bg1"/>
              </a:solidFill>
              <a:latin typeface="楷体" panose="02010609060101010101" pitchFamily="49" charset="-122"/>
              <a:ea typeface="楷体" panose="02010609060101010101" pitchFamily="49" charset="-122"/>
            </a:endParaRPr>
          </a:p>
        </p:txBody>
      </p:sp>
      <p:sp>
        <p:nvSpPr>
          <p:cNvPr id="5" name="矩形 4"/>
          <p:cNvSpPr/>
          <p:nvPr/>
        </p:nvSpPr>
        <p:spPr>
          <a:xfrm>
            <a:off x="850253" y="413914"/>
            <a:ext cx="114947" cy="444500"/>
          </a:xfrm>
          <a:prstGeom prst="rect">
            <a:avLst/>
          </a:prstGeom>
          <a:solidFill>
            <a:srgbClr val="47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29335" y="365760"/>
            <a:ext cx="7489825" cy="521970"/>
          </a:xfrm>
          <a:prstGeom prst="rect">
            <a:avLst/>
          </a:prstGeom>
          <a:noFill/>
        </p:spPr>
        <p:txBody>
          <a:bodyPr wrap="square" rtlCol="0">
            <a:spAutoFit/>
          </a:bodyPr>
          <a:lstStyle/>
          <a:p>
            <a:r>
              <a:rPr lang="en-US" altLang="zh-CN" sz="2800" dirty="0">
                <a:solidFill>
                  <a:srgbClr val="476671"/>
                </a:solidFill>
                <a:latin typeface="楷体" panose="02010609060101010101" pitchFamily="49" charset="-122"/>
                <a:ea typeface="楷体" panose="02010609060101010101" pitchFamily="49" charset="-122"/>
              </a:rPr>
              <a:t>Translation &amp; External communication</a:t>
            </a:r>
            <a:endParaRPr lang="en-US" altLang="zh-CN" sz="2800" dirty="0">
              <a:solidFill>
                <a:srgbClr val="476671"/>
              </a:solidFill>
              <a:latin typeface="楷体" panose="02010609060101010101" pitchFamily="49" charset="-122"/>
              <a:ea typeface="楷体" panose="02010609060101010101" pitchFamily="49" charset="-122"/>
            </a:endParaRPr>
          </a:p>
        </p:txBody>
      </p:sp>
      <p:grpSp>
        <p:nvGrpSpPr>
          <p:cNvPr id="6" name="Group 71"/>
          <p:cNvGrpSpPr/>
          <p:nvPr/>
        </p:nvGrpSpPr>
        <p:grpSpPr>
          <a:xfrm>
            <a:off x="1266482" y="2074328"/>
            <a:ext cx="3557356" cy="2259"/>
            <a:chOff x="1785918" y="1643056"/>
            <a:chExt cx="2500330" cy="1588"/>
          </a:xfrm>
        </p:grpSpPr>
        <p:cxnSp>
          <p:nvCxnSpPr>
            <p:cNvPr id="8" name="Straight Connector 18"/>
            <p:cNvCxnSpPr/>
            <p:nvPr/>
          </p:nvCxnSpPr>
          <p:spPr>
            <a:xfrm>
              <a:off x="1785918" y="1643056"/>
              <a:ext cx="2500330" cy="1588"/>
            </a:xfrm>
            <a:prstGeom prst="line">
              <a:avLst/>
            </a:prstGeom>
            <a:ln w="57150">
              <a:solidFill>
                <a:srgbClr val="46646E"/>
              </a:solidFill>
            </a:ln>
          </p:spPr>
          <p:style>
            <a:lnRef idx="1">
              <a:schemeClr val="accent1"/>
            </a:lnRef>
            <a:fillRef idx="0">
              <a:schemeClr val="accent1"/>
            </a:fillRef>
            <a:effectRef idx="0">
              <a:schemeClr val="accent1"/>
            </a:effectRef>
            <a:fontRef idx="minor">
              <a:schemeClr val="tx1"/>
            </a:fontRef>
          </p:style>
        </p:cxnSp>
        <p:cxnSp>
          <p:nvCxnSpPr>
            <p:cNvPr id="9" name="Straight Connector 19"/>
            <p:cNvCxnSpPr/>
            <p:nvPr/>
          </p:nvCxnSpPr>
          <p:spPr>
            <a:xfrm>
              <a:off x="1785918" y="1643056"/>
              <a:ext cx="2000264" cy="1588"/>
            </a:xfrm>
            <a:prstGeom prst="line">
              <a:avLst/>
            </a:prstGeom>
            <a:ln w="57150">
              <a:solidFill>
                <a:srgbClr val="AD9C85"/>
              </a:solidFill>
              <a:tailEnd type="oval"/>
            </a:ln>
          </p:spPr>
          <p:style>
            <a:lnRef idx="1">
              <a:schemeClr val="accent1"/>
            </a:lnRef>
            <a:fillRef idx="0">
              <a:schemeClr val="accent1"/>
            </a:fillRef>
            <a:effectRef idx="0">
              <a:schemeClr val="accent1"/>
            </a:effectRef>
            <a:fontRef idx="minor">
              <a:schemeClr val="tx1"/>
            </a:fontRef>
          </p:style>
        </p:cxnSp>
      </p:grpSp>
      <p:grpSp>
        <p:nvGrpSpPr>
          <p:cNvPr id="11" name="Group 69"/>
          <p:cNvGrpSpPr/>
          <p:nvPr/>
        </p:nvGrpSpPr>
        <p:grpSpPr>
          <a:xfrm>
            <a:off x="5968022" y="2693686"/>
            <a:ext cx="3557356" cy="2259"/>
            <a:chOff x="1785918" y="2071684"/>
            <a:chExt cx="2500330" cy="1588"/>
          </a:xfrm>
        </p:grpSpPr>
        <p:cxnSp>
          <p:nvCxnSpPr>
            <p:cNvPr id="12" name="Straight Connector 21"/>
            <p:cNvCxnSpPr/>
            <p:nvPr/>
          </p:nvCxnSpPr>
          <p:spPr>
            <a:xfrm>
              <a:off x="1785918" y="2071684"/>
              <a:ext cx="2500330" cy="1588"/>
            </a:xfrm>
            <a:prstGeom prst="line">
              <a:avLst/>
            </a:prstGeom>
            <a:ln w="57150">
              <a:solidFill>
                <a:srgbClr val="46646E"/>
              </a:solidFill>
            </a:ln>
          </p:spPr>
          <p:style>
            <a:lnRef idx="1">
              <a:schemeClr val="accent1"/>
            </a:lnRef>
            <a:fillRef idx="0">
              <a:schemeClr val="accent1"/>
            </a:fillRef>
            <a:effectRef idx="0">
              <a:schemeClr val="accent1"/>
            </a:effectRef>
            <a:fontRef idx="minor">
              <a:schemeClr val="tx1"/>
            </a:fontRef>
          </p:style>
        </p:cxnSp>
        <p:cxnSp>
          <p:nvCxnSpPr>
            <p:cNvPr id="13" name="Straight Connector 22"/>
            <p:cNvCxnSpPr/>
            <p:nvPr/>
          </p:nvCxnSpPr>
          <p:spPr>
            <a:xfrm>
              <a:off x="1785918" y="2071684"/>
              <a:ext cx="1357322" cy="1588"/>
            </a:xfrm>
            <a:prstGeom prst="line">
              <a:avLst/>
            </a:prstGeom>
            <a:ln w="57150">
              <a:solidFill>
                <a:srgbClr val="AD9C85"/>
              </a:solidFill>
              <a:tailEnd type="oval"/>
            </a:ln>
          </p:spPr>
          <p:style>
            <a:lnRef idx="1">
              <a:schemeClr val="accent1"/>
            </a:lnRef>
            <a:fillRef idx="0">
              <a:schemeClr val="accent1"/>
            </a:fillRef>
            <a:effectRef idx="0">
              <a:schemeClr val="accent1"/>
            </a:effectRef>
            <a:fontRef idx="minor">
              <a:schemeClr val="tx1"/>
            </a:fontRef>
          </p:style>
        </p:cxnSp>
      </p:grpSp>
      <p:grpSp>
        <p:nvGrpSpPr>
          <p:cNvPr id="15" name="Group 67"/>
          <p:cNvGrpSpPr/>
          <p:nvPr/>
        </p:nvGrpSpPr>
        <p:grpSpPr>
          <a:xfrm>
            <a:off x="1266482" y="3751828"/>
            <a:ext cx="3557356" cy="2259"/>
            <a:chOff x="1785918" y="2500312"/>
            <a:chExt cx="2500330" cy="1588"/>
          </a:xfrm>
        </p:grpSpPr>
        <p:cxnSp>
          <p:nvCxnSpPr>
            <p:cNvPr id="16" name="Straight Connector 23"/>
            <p:cNvCxnSpPr/>
            <p:nvPr/>
          </p:nvCxnSpPr>
          <p:spPr>
            <a:xfrm>
              <a:off x="1785918" y="2500312"/>
              <a:ext cx="2500330" cy="1588"/>
            </a:xfrm>
            <a:prstGeom prst="line">
              <a:avLst/>
            </a:prstGeom>
            <a:ln w="57150">
              <a:solidFill>
                <a:srgbClr val="46646E"/>
              </a:solidFill>
            </a:ln>
          </p:spPr>
          <p:style>
            <a:lnRef idx="1">
              <a:schemeClr val="accent1"/>
            </a:lnRef>
            <a:fillRef idx="0">
              <a:schemeClr val="accent1"/>
            </a:fillRef>
            <a:effectRef idx="0">
              <a:schemeClr val="accent1"/>
            </a:effectRef>
            <a:fontRef idx="minor">
              <a:schemeClr val="tx1"/>
            </a:fontRef>
          </p:style>
        </p:cxnSp>
        <p:cxnSp>
          <p:nvCxnSpPr>
            <p:cNvPr id="17" name="Straight Connector 24"/>
            <p:cNvCxnSpPr/>
            <p:nvPr/>
          </p:nvCxnSpPr>
          <p:spPr>
            <a:xfrm>
              <a:off x="1785918" y="2500312"/>
              <a:ext cx="1643074" cy="1044"/>
            </a:xfrm>
            <a:prstGeom prst="line">
              <a:avLst/>
            </a:prstGeom>
            <a:ln w="57150">
              <a:solidFill>
                <a:srgbClr val="AD9C85"/>
              </a:solidFill>
              <a:tailEnd type="oval"/>
            </a:ln>
          </p:spPr>
          <p:style>
            <a:lnRef idx="1">
              <a:schemeClr val="accent1"/>
            </a:lnRef>
            <a:fillRef idx="0">
              <a:schemeClr val="accent1"/>
            </a:fillRef>
            <a:effectRef idx="0">
              <a:schemeClr val="accent1"/>
            </a:effectRef>
            <a:fontRef idx="minor">
              <a:schemeClr val="tx1"/>
            </a:fontRef>
          </p:style>
        </p:cxnSp>
      </p:grpSp>
      <p:grpSp>
        <p:nvGrpSpPr>
          <p:cNvPr id="19" name="Group 65"/>
          <p:cNvGrpSpPr/>
          <p:nvPr/>
        </p:nvGrpSpPr>
        <p:grpSpPr>
          <a:xfrm>
            <a:off x="6042317" y="4616296"/>
            <a:ext cx="3557356" cy="2259"/>
            <a:chOff x="1785918" y="2928940"/>
            <a:chExt cx="2500330" cy="1588"/>
          </a:xfrm>
        </p:grpSpPr>
        <p:cxnSp>
          <p:nvCxnSpPr>
            <p:cNvPr id="20" name="Straight Connector 25"/>
            <p:cNvCxnSpPr/>
            <p:nvPr/>
          </p:nvCxnSpPr>
          <p:spPr>
            <a:xfrm>
              <a:off x="1785918" y="2928940"/>
              <a:ext cx="2500330" cy="1588"/>
            </a:xfrm>
            <a:prstGeom prst="line">
              <a:avLst/>
            </a:prstGeom>
            <a:ln w="57150">
              <a:solidFill>
                <a:srgbClr val="46646E"/>
              </a:solidFill>
            </a:ln>
          </p:spPr>
          <p:style>
            <a:lnRef idx="1">
              <a:schemeClr val="accent1"/>
            </a:lnRef>
            <a:fillRef idx="0">
              <a:schemeClr val="accent1"/>
            </a:fillRef>
            <a:effectRef idx="0">
              <a:schemeClr val="accent1"/>
            </a:effectRef>
            <a:fontRef idx="minor">
              <a:schemeClr val="tx1"/>
            </a:fontRef>
          </p:style>
        </p:cxnSp>
        <p:cxnSp>
          <p:nvCxnSpPr>
            <p:cNvPr id="21" name="Straight Connector 26"/>
            <p:cNvCxnSpPr/>
            <p:nvPr/>
          </p:nvCxnSpPr>
          <p:spPr>
            <a:xfrm>
              <a:off x="1785918" y="2928940"/>
              <a:ext cx="2214578" cy="1588"/>
            </a:xfrm>
            <a:prstGeom prst="line">
              <a:avLst/>
            </a:prstGeom>
            <a:ln w="57150">
              <a:solidFill>
                <a:srgbClr val="AD9C85"/>
              </a:solidFil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49"/>
          <p:cNvCxnSpPr/>
          <p:nvPr/>
        </p:nvCxnSpPr>
        <p:spPr>
          <a:xfrm rot="5400000">
            <a:off x="4779549" y="5751622"/>
            <a:ext cx="1626220" cy="2259"/>
          </a:xfrm>
          <a:prstGeom prst="line">
            <a:avLst/>
          </a:prstGeom>
          <a:ln w="12700">
            <a:solidFill>
              <a:srgbClr val="46646E"/>
            </a:solidFill>
            <a:prstDash val="sysDot"/>
          </a:ln>
        </p:spPr>
        <p:style>
          <a:lnRef idx="1">
            <a:schemeClr val="accent1"/>
          </a:lnRef>
          <a:fillRef idx="0">
            <a:schemeClr val="accent1"/>
          </a:fillRef>
          <a:effectRef idx="0">
            <a:schemeClr val="accent1"/>
          </a:effectRef>
          <a:fontRef idx="minor">
            <a:schemeClr val="tx1"/>
          </a:fontRef>
        </p:style>
      </p:cxnSp>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r="24652"/>
          <a:stretch>
            <a:fillRect/>
          </a:stretch>
        </p:blipFill>
        <p:spPr>
          <a:xfrm>
            <a:off x="9953053" y="3927667"/>
            <a:ext cx="1843652" cy="2709011"/>
          </a:xfrm>
          <a:prstGeom prst="rect">
            <a:avLst/>
          </a:prstGeom>
        </p:spPr>
      </p:pic>
      <p:cxnSp>
        <p:nvCxnSpPr>
          <p:cNvPr id="31" name="Straight Connector 49"/>
          <p:cNvCxnSpPr/>
          <p:nvPr/>
        </p:nvCxnSpPr>
        <p:spPr>
          <a:xfrm rot="5400000">
            <a:off x="4782131" y="1942258"/>
            <a:ext cx="1626220" cy="2259"/>
          </a:xfrm>
          <a:prstGeom prst="line">
            <a:avLst/>
          </a:prstGeom>
          <a:ln w="12700">
            <a:solidFill>
              <a:srgbClr val="46646E"/>
            </a:solidFill>
            <a:prstDash val="sysDot"/>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166495" y="1020445"/>
            <a:ext cx="4064000" cy="922020"/>
          </a:xfrm>
          <a:prstGeom prst="rect">
            <a:avLst/>
          </a:prstGeom>
          <a:noFill/>
        </p:spPr>
        <p:txBody>
          <a:bodyPr wrap="square" rtlCol="0">
            <a:spAutoFit/>
          </a:bodyPr>
          <a:p>
            <a:r>
              <a:rPr lang="zh-CN" altLang="en-US"/>
              <a:t>1</a:t>
            </a:r>
            <a:r>
              <a:rPr lang="en-US" altLang="zh-CN"/>
              <a:t>, t</a:t>
            </a:r>
            <a:r>
              <a:rPr lang="zh-CN" altLang="en-US"/>
              <a:t>he mode of sponsorship by </a:t>
            </a:r>
            <a:r>
              <a:rPr lang="zh-CN" altLang="en-US">
                <a:solidFill>
                  <a:srgbClr val="FF0000"/>
                </a:solidFill>
              </a:rPr>
              <a:t>national publicity agency</a:t>
            </a:r>
            <a:r>
              <a:rPr lang="zh-CN" altLang="en-US"/>
              <a:t> </a:t>
            </a:r>
            <a:r>
              <a:rPr lang="en-US" altLang="zh-CN"/>
              <a:t>and</a:t>
            </a:r>
            <a:r>
              <a:rPr lang="zh-CN" altLang="en-US"/>
              <a:t> publication by </a:t>
            </a:r>
            <a:r>
              <a:rPr lang="zh-CN" altLang="en-US">
                <a:solidFill>
                  <a:srgbClr val="FF0000"/>
                </a:solidFill>
              </a:rPr>
              <a:t>foreign language press</a:t>
            </a:r>
            <a:r>
              <a:rPr lang="en-US" altLang="zh-CN">
                <a:solidFill>
                  <a:schemeClr val="tx1"/>
                </a:solidFill>
              </a:rPr>
              <a:t>.</a:t>
            </a:r>
            <a:endParaRPr lang="en-US" altLang="zh-CN">
              <a:solidFill>
                <a:schemeClr val="tx1"/>
              </a:solidFill>
            </a:endParaRPr>
          </a:p>
        </p:txBody>
      </p:sp>
      <p:sp>
        <p:nvSpPr>
          <p:cNvPr id="24" name="文本框 23"/>
          <p:cNvSpPr txBox="1"/>
          <p:nvPr/>
        </p:nvSpPr>
        <p:spPr>
          <a:xfrm>
            <a:off x="5888990" y="1681480"/>
            <a:ext cx="4064000" cy="922020"/>
          </a:xfrm>
          <a:prstGeom prst="rect">
            <a:avLst/>
          </a:prstGeom>
          <a:noFill/>
        </p:spPr>
        <p:txBody>
          <a:bodyPr wrap="square" rtlCol="0">
            <a:spAutoFit/>
          </a:bodyPr>
          <a:p>
            <a:r>
              <a:rPr lang="zh-CN" altLang="en-US"/>
              <a:t>2</a:t>
            </a:r>
            <a:r>
              <a:rPr lang="en-US" altLang="zh-CN"/>
              <a:t>, t</a:t>
            </a:r>
            <a:r>
              <a:rPr lang="zh-CN" altLang="en-US"/>
              <a:t>he mode of initiation and translation by </a:t>
            </a:r>
            <a:r>
              <a:rPr lang="zh-CN" altLang="en-US">
                <a:solidFill>
                  <a:srgbClr val="FF0000"/>
                </a:solidFill>
              </a:rPr>
              <a:t>Chinese scholars</a:t>
            </a:r>
            <a:r>
              <a:rPr lang="zh-CN" altLang="en-US"/>
              <a:t> and publication by </a:t>
            </a:r>
            <a:r>
              <a:rPr lang="zh-CN" altLang="en-US">
                <a:solidFill>
                  <a:srgbClr val="FF0000"/>
                </a:solidFill>
              </a:rPr>
              <a:t>western academic press</a:t>
            </a:r>
            <a:r>
              <a:rPr lang="en-US" altLang="zh-CN"/>
              <a:t>.</a:t>
            </a:r>
            <a:endParaRPr lang="en-US" altLang="zh-CN"/>
          </a:p>
        </p:txBody>
      </p:sp>
      <p:sp>
        <p:nvSpPr>
          <p:cNvPr id="25" name="文本框 24"/>
          <p:cNvSpPr txBox="1"/>
          <p:nvPr/>
        </p:nvSpPr>
        <p:spPr>
          <a:xfrm>
            <a:off x="1238250" y="2756535"/>
            <a:ext cx="4064000" cy="922020"/>
          </a:xfrm>
          <a:prstGeom prst="rect">
            <a:avLst/>
          </a:prstGeom>
          <a:noFill/>
        </p:spPr>
        <p:txBody>
          <a:bodyPr wrap="square" rtlCol="0">
            <a:spAutoFit/>
          </a:bodyPr>
          <a:p>
            <a:r>
              <a:rPr lang="en-US" altLang="zh-CN"/>
              <a:t>3, t</a:t>
            </a:r>
            <a:r>
              <a:rPr lang="zh-CN" altLang="en-US"/>
              <a:t>he mode of initiation and translation by </a:t>
            </a:r>
            <a:r>
              <a:rPr lang="zh-CN" altLang="en-US">
                <a:solidFill>
                  <a:srgbClr val="FF0000"/>
                </a:solidFill>
              </a:rPr>
              <a:t>western sinologists</a:t>
            </a:r>
            <a:r>
              <a:rPr lang="zh-CN" altLang="en-US"/>
              <a:t> and publication by </a:t>
            </a:r>
            <a:r>
              <a:rPr lang="zh-CN" altLang="en-US">
                <a:solidFill>
                  <a:srgbClr val="FF0000"/>
                </a:solidFill>
              </a:rPr>
              <a:t>western academic press</a:t>
            </a:r>
            <a:r>
              <a:rPr lang="zh-CN" altLang="en-US"/>
              <a:t>.</a:t>
            </a:r>
            <a:endParaRPr lang="zh-CN" altLang="en-US"/>
          </a:p>
        </p:txBody>
      </p:sp>
      <p:sp>
        <p:nvSpPr>
          <p:cNvPr id="27" name="文本框 26"/>
          <p:cNvSpPr txBox="1"/>
          <p:nvPr/>
        </p:nvSpPr>
        <p:spPr>
          <a:xfrm>
            <a:off x="5967730" y="3549015"/>
            <a:ext cx="4064000" cy="922020"/>
          </a:xfrm>
          <a:prstGeom prst="rect">
            <a:avLst/>
          </a:prstGeom>
          <a:noFill/>
        </p:spPr>
        <p:txBody>
          <a:bodyPr wrap="square" rtlCol="0">
            <a:spAutoFit/>
          </a:bodyPr>
          <a:p>
            <a:r>
              <a:rPr lang="zh-CN" altLang="en-US"/>
              <a:t>4</a:t>
            </a:r>
            <a:r>
              <a:rPr lang="en-US" altLang="zh-CN"/>
              <a:t>, t</a:t>
            </a:r>
            <a:r>
              <a:rPr lang="zh-CN" altLang="en-US"/>
              <a:t>he mode of initiation and translation by </a:t>
            </a:r>
            <a:r>
              <a:rPr lang="zh-CN" altLang="en-US">
                <a:solidFill>
                  <a:srgbClr val="FF0000"/>
                </a:solidFill>
              </a:rPr>
              <a:t>western sinologists</a:t>
            </a:r>
            <a:r>
              <a:rPr lang="zh-CN" altLang="en-US"/>
              <a:t> and publication by </a:t>
            </a:r>
            <a:r>
              <a:rPr lang="zh-CN" altLang="en-US">
                <a:solidFill>
                  <a:srgbClr val="FF0000"/>
                </a:solidFill>
              </a:rPr>
              <a:t>western commercial press</a:t>
            </a:r>
            <a:r>
              <a:rPr lang="zh-CN" altLang="en-US"/>
              <a:t>.</a:t>
            </a:r>
            <a:endParaRPr lang="zh-CN" altLang="en-US"/>
          </a:p>
        </p:txBody>
      </p:sp>
      <p:grpSp>
        <p:nvGrpSpPr>
          <p:cNvPr id="28" name="Group 65"/>
          <p:cNvGrpSpPr/>
          <p:nvPr/>
        </p:nvGrpSpPr>
        <p:grpSpPr>
          <a:xfrm>
            <a:off x="1267117" y="5886296"/>
            <a:ext cx="3557356" cy="2259"/>
            <a:chOff x="1785918" y="2928940"/>
            <a:chExt cx="2500330" cy="1588"/>
          </a:xfrm>
        </p:grpSpPr>
        <p:cxnSp>
          <p:nvCxnSpPr>
            <p:cNvPr id="29" name="Straight Connector 25"/>
            <p:cNvCxnSpPr/>
            <p:nvPr/>
          </p:nvCxnSpPr>
          <p:spPr>
            <a:xfrm>
              <a:off x="1785918" y="2928940"/>
              <a:ext cx="2500330" cy="1588"/>
            </a:xfrm>
            <a:prstGeom prst="line">
              <a:avLst/>
            </a:prstGeom>
            <a:ln w="57150">
              <a:solidFill>
                <a:srgbClr val="46646E"/>
              </a:solidFill>
            </a:ln>
          </p:spPr>
          <p:style>
            <a:lnRef idx="1">
              <a:schemeClr val="accent1"/>
            </a:lnRef>
            <a:fillRef idx="0">
              <a:schemeClr val="accent1"/>
            </a:fillRef>
            <a:effectRef idx="0">
              <a:schemeClr val="accent1"/>
            </a:effectRef>
            <a:fontRef idx="minor">
              <a:schemeClr val="tx1"/>
            </a:fontRef>
          </p:style>
        </p:cxnSp>
        <p:cxnSp>
          <p:nvCxnSpPr>
            <p:cNvPr id="34" name="Straight Connector 26"/>
            <p:cNvCxnSpPr/>
            <p:nvPr/>
          </p:nvCxnSpPr>
          <p:spPr>
            <a:xfrm>
              <a:off x="1785918" y="2928940"/>
              <a:ext cx="2214578" cy="1588"/>
            </a:xfrm>
            <a:prstGeom prst="line">
              <a:avLst/>
            </a:prstGeom>
            <a:ln w="57150">
              <a:solidFill>
                <a:srgbClr val="AD9C85"/>
              </a:solidFill>
              <a:tailEnd type="oval"/>
            </a:ln>
          </p:spPr>
          <p:style>
            <a:lnRef idx="1">
              <a:schemeClr val="accent1"/>
            </a:lnRef>
            <a:fillRef idx="0">
              <a:schemeClr val="accent1"/>
            </a:fillRef>
            <a:effectRef idx="0">
              <a:schemeClr val="accent1"/>
            </a:effectRef>
            <a:fontRef idx="minor">
              <a:schemeClr val="tx1"/>
            </a:fontRef>
          </p:style>
        </p:cxnSp>
      </p:grpSp>
      <p:sp>
        <p:nvSpPr>
          <p:cNvPr id="37" name="文本框 36"/>
          <p:cNvSpPr txBox="1"/>
          <p:nvPr/>
        </p:nvSpPr>
        <p:spPr>
          <a:xfrm>
            <a:off x="1266825" y="4820920"/>
            <a:ext cx="4064000" cy="922020"/>
          </a:xfrm>
          <a:prstGeom prst="rect">
            <a:avLst/>
          </a:prstGeom>
          <a:noFill/>
        </p:spPr>
        <p:txBody>
          <a:bodyPr wrap="square" rtlCol="0">
            <a:spAutoFit/>
          </a:bodyPr>
          <a:p>
            <a:r>
              <a:rPr lang="en-US" altLang="zh-CN"/>
              <a:t>5. t</a:t>
            </a:r>
            <a:r>
              <a:rPr lang="zh-CN" altLang="en-US"/>
              <a:t>he mode of initiation and publication by </a:t>
            </a:r>
            <a:r>
              <a:rPr lang="zh-CN" altLang="en-US">
                <a:solidFill>
                  <a:srgbClr val="FF0000"/>
                </a:solidFill>
              </a:rPr>
              <a:t>western commercial press</a:t>
            </a:r>
            <a:r>
              <a:rPr lang="zh-CN" altLang="en-US"/>
              <a:t> and translation by </a:t>
            </a:r>
            <a:r>
              <a:rPr lang="zh-CN" altLang="en-US">
                <a:solidFill>
                  <a:srgbClr val="FF0000"/>
                </a:solidFill>
              </a:rPr>
              <a:t>sinologists</a:t>
            </a:r>
            <a:r>
              <a:rPr lang="zh-CN" altLang="en-US"/>
              <a:t>.</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4" name="矩形 3"/>
          <p:cNvSpPr/>
          <p:nvPr/>
        </p:nvSpPr>
        <p:spPr>
          <a:xfrm>
            <a:off x="3688715" y="220980"/>
            <a:ext cx="5120005" cy="444500"/>
          </a:xfrm>
          <a:prstGeom prst="rect">
            <a:avLst/>
          </a:prstGeom>
          <a:solidFill>
            <a:srgbClr val="47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References</a:t>
            </a:r>
            <a:endParaRPr lang="en-US" altLang="zh-CN" sz="2400"/>
          </a:p>
        </p:txBody>
      </p:sp>
      <p:sp>
        <p:nvSpPr>
          <p:cNvPr id="10" name="矩形 3"/>
          <p:cNvSpPr>
            <a:spLocks noChangeArrowheads="1"/>
          </p:cNvSpPr>
          <p:nvPr/>
        </p:nvSpPr>
        <p:spPr bwMode="auto">
          <a:xfrm>
            <a:off x="1543050" y="1664335"/>
            <a:ext cx="9853930" cy="29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1pPr>
            <a:lvl2pPr marL="742950" indent="-28575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2pPr>
            <a:lvl3pPr marL="11430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3pPr>
            <a:lvl4pPr marL="16002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4pPr>
            <a:lvl5pPr marL="20574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9pPr>
          </a:lstStyle>
          <a:p>
            <a:pPr algn="just" eaLnBrk="0" fontAlgn="base" hangingPunct="0">
              <a:lnSpc>
                <a:spcPct val="125000"/>
              </a:lnSpc>
              <a:spcBef>
                <a:spcPct val="0"/>
              </a:spcBef>
              <a:spcAft>
                <a:spcPct val="0"/>
              </a:spcAft>
              <a:buFont typeface="Arial" panose="020B0604020202020204" pitchFamily="34" charset="0"/>
              <a:buNone/>
            </a:pPr>
            <a:r>
              <a:rPr lang="en-US" altLang="zh-CN" sz="2000" dirty="0">
                <a:solidFill>
                  <a:srgbClr val="46646E"/>
                </a:solidFill>
                <a:latin typeface="楷体" panose="02010609060101010101" pitchFamily="49" charset="-122"/>
                <a:ea typeface="楷体" panose="02010609060101010101" pitchFamily="49" charset="-122"/>
                <a:sym typeface="Lucida Grande" charset="-122"/>
              </a:rPr>
              <a:t>1.</a:t>
            </a:r>
            <a:r>
              <a:rPr lang="zh-CN" altLang="en-US" sz="2000" dirty="0">
                <a:solidFill>
                  <a:srgbClr val="46646E"/>
                </a:solidFill>
                <a:latin typeface="楷体" panose="02010609060101010101" pitchFamily="49" charset="-122"/>
                <a:ea typeface="楷体" panose="02010609060101010101" pitchFamily="49" charset="-122"/>
                <a:sym typeface="Lucida Grande" charset="-122"/>
              </a:rPr>
              <a:t>汪宝荣：</a:t>
            </a:r>
            <a:r>
              <a:rPr lang="zh-CN" altLang="en-US" sz="2000">
                <a:sym typeface="+mn-ea"/>
              </a:rPr>
              <a:t>《中国文学译介与传播模式研究</a:t>
            </a:r>
            <a:r>
              <a:rPr lang="en-US" altLang="zh-CN" sz="2000">
                <a:sym typeface="+mn-ea"/>
              </a:rPr>
              <a:t>》</a:t>
            </a:r>
            <a:r>
              <a:rPr lang="zh-CN" altLang="en-US" sz="2000">
                <a:sym typeface="+mn-ea"/>
              </a:rPr>
              <a:t>，浙江大学出版社</a:t>
            </a:r>
            <a:r>
              <a:rPr lang="en-US" altLang="zh-CN" sz="2000">
                <a:sym typeface="+mn-ea"/>
              </a:rPr>
              <a:t>2022</a:t>
            </a:r>
            <a:r>
              <a:rPr lang="zh-CN" altLang="en-US" sz="2000">
                <a:sym typeface="+mn-ea"/>
              </a:rPr>
              <a:t>年版</a:t>
            </a:r>
            <a:r>
              <a:rPr lang="en-US" altLang="zh-CN" sz="2000">
                <a:sym typeface="+mn-ea"/>
              </a:rPr>
              <a:t>.</a:t>
            </a:r>
            <a:endParaRPr lang="zh-CN" altLang="en-US" sz="2000">
              <a:sym typeface="+mn-ea"/>
            </a:endParaRPr>
          </a:p>
          <a:p>
            <a:pPr algn="just" eaLnBrk="0" fontAlgn="base" hangingPunct="0">
              <a:lnSpc>
                <a:spcPct val="125000"/>
              </a:lnSpc>
              <a:spcBef>
                <a:spcPct val="0"/>
              </a:spcBef>
              <a:spcAft>
                <a:spcPct val="0"/>
              </a:spcAft>
              <a:buFont typeface="Arial" panose="020B0604020202020204" pitchFamily="34" charset="0"/>
              <a:buNone/>
            </a:pPr>
            <a:r>
              <a:rPr lang="en-US" altLang="zh-CN" sz="2000" dirty="0">
                <a:solidFill>
                  <a:srgbClr val="46646E"/>
                </a:solidFill>
                <a:latin typeface="楷体" panose="02010609060101010101" pitchFamily="49" charset="-122"/>
                <a:ea typeface="楷体" panose="02010609060101010101" pitchFamily="49" charset="-122"/>
                <a:sym typeface="+mn-ea"/>
              </a:rPr>
              <a:t>2.</a:t>
            </a:r>
            <a:r>
              <a:rPr lang="zh-CN" altLang="en-US" sz="2000" dirty="0">
                <a:solidFill>
                  <a:srgbClr val="46646E"/>
                </a:solidFill>
                <a:latin typeface="楷体" panose="02010609060101010101" pitchFamily="49" charset="-122"/>
                <a:ea typeface="楷体" panose="02010609060101010101" pitchFamily="49" charset="-122"/>
                <a:sym typeface="+mn-ea"/>
              </a:rPr>
              <a:t>王颖冲：</a:t>
            </a:r>
            <a:r>
              <a:rPr lang="zh-CN" altLang="en-US" sz="2000">
                <a:sym typeface="+mn-ea"/>
              </a:rPr>
              <a:t>《中文小说英译研究</a:t>
            </a:r>
            <a:r>
              <a:rPr lang="en-US" altLang="zh-CN" sz="2000">
                <a:sym typeface="+mn-ea"/>
              </a:rPr>
              <a:t>》</a:t>
            </a:r>
            <a:r>
              <a:rPr lang="zh-CN" altLang="en-US" sz="2000">
                <a:sym typeface="+mn-ea"/>
              </a:rPr>
              <a:t>，外语教学与研究出版社</a:t>
            </a:r>
            <a:r>
              <a:rPr lang="en-US" altLang="zh-CN" sz="2000">
                <a:sym typeface="+mn-ea"/>
              </a:rPr>
              <a:t>2018</a:t>
            </a:r>
            <a:r>
              <a:rPr lang="zh-CN" altLang="en-US" sz="2000">
                <a:sym typeface="+mn-ea"/>
              </a:rPr>
              <a:t>年版</a:t>
            </a:r>
            <a:r>
              <a:rPr lang="en-US" altLang="zh-CN" sz="2000">
                <a:sym typeface="+mn-ea"/>
              </a:rPr>
              <a:t>.</a:t>
            </a:r>
            <a:endParaRPr lang="zh-CN" altLang="en-US" sz="2000">
              <a:sym typeface="+mn-ea"/>
            </a:endParaRPr>
          </a:p>
          <a:p>
            <a:pPr algn="just" eaLnBrk="0" fontAlgn="base" hangingPunct="0">
              <a:lnSpc>
                <a:spcPct val="125000"/>
              </a:lnSpc>
              <a:spcBef>
                <a:spcPct val="0"/>
              </a:spcBef>
              <a:spcAft>
                <a:spcPct val="0"/>
              </a:spcAft>
              <a:buFont typeface="Arial" panose="020B0604020202020204" pitchFamily="34" charset="0"/>
              <a:buNone/>
            </a:pPr>
            <a:r>
              <a:rPr lang="en-US" altLang="zh-CN" sz="2000" dirty="0">
                <a:solidFill>
                  <a:srgbClr val="46646E"/>
                </a:solidFill>
                <a:latin typeface="楷体" panose="02010609060101010101" pitchFamily="49" charset="-122"/>
                <a:ea typeface="楷体" panose="02010609060101010101" pitchFamily="49" charset="-122"/>
                <a:sym typeface="+mn-ea"/>
              </a:rPr>
              <a:t>3.Li-hua Ying, </a:t>
            </a:r>
            <a:r>
              <a:rPr lang="en-US" altLang="zh-CN" sz="2000" i="1" dirty="0">
                <a:solidFill>
                  <a:srgbClr val="46646E"/>
                </a:solidFill>
                <a:latin typeface="楷体" panose="02010609060101010101" pitchFamily="49" charset="-122"/>
                <a:ea typeface="楷体" panose="02010609060101010101" pitchFamily="49" charset="-122"/>
                <a:sym typeface="+mn-ea"/>
              </a:rPr>
              <a:t>Historical Dictionary of Modern Chinese Literature</a:t>
            </a:r>
            <a:r>
              <a:rPr lang="en-US" altLang="zh-CN" sz="2000" dirty="0">
                <a:solidFill>
                  <a:srgbClr val="46646E"/>
                </a:solidFill>
                <a:latin typeface="楷体" panose="02010609060101010101" pitchFamily="49" charset="-122"/>
                <a:ea typeface="楷体" panose="02010609060101010101" pitchFamily="49" charset="-122"/>
                <a:sym typeface="+mn-ea"/>
              </a:rPr>
              <a:t>[M]. Lanham: The Scarecrpw Press, 2010.</a:t>
            </a:r>
            <a:endParaRPr lang="en-US" altLang="zh-CN" sz="2000" dirty="0">
              <a:solidFill>
                <a:srgbClr val="46646E"/>
              </a:solidFill>
              <a:latin typeface="楷体" panose="02010609060101010101" pitchFamily="49" charset="-122"/>
              <a:ea typeface="楷体" panose="02010609060101010101" pitchFamily="49" charset="-122"/>
              <a:sym typeface="+mn-ea"/>
            </a:endParaRPr>
          </a:p>
          <a:p>
            <a:pPr algn="just" eaLnBrk="0" fontAlgn="base" hangingPunct="0">
              <a:lnSpc>
                <a:spcPct val="125000"/>
              </a:lnSpc>
              <a:spcBef>
                <a:spcPct val="0"/>
              </a:spcBef>
              <a:spcAft>
                <a:spcPct val="0"/>
              </a:spcAft>
              <a:buFont typeface="Arial" panose="020B0604020202020204" pitchFamily="34" charset="0"/>
              <a:buNone/>
            </a:pPr>
            <a:r>
              <a:rPr lang="en-US" altLang="zh-CN" sz="2000" dirty="0">
                <a:solidFill>
                  <a:srgbClr val="46646E"/>
                </a:solidFill>
                <a:latin typeface="楷体" panose="02010609060101010101" pitchFamily="49" charset="-122"/>
                <a:ea typeface="楷体" panose="02010609060101010101" pitchFamily="49" charset="-122"/>
                <a:sym typeface="+mn-ea"/>
              </a:rPr>
              <a:t>4.Meng-lin Chen, </a:t>
            </a:r>
            <a:r>
              <a:rPr lang="en-US" altLang="zh-CN" sz="2000" i="1" dirty="0">
                <a:solidFill>
                  <a:srgbClr val="46646E"/>
                </a:solidFill>
                <a:latin typeface="楷体" panose="02010609060101010101" pitchFamily="49" charset="-122"/>
                <a:ea typeface="楷体" panose="02010609060101010101" pitchFamily="49" charset="-122"/>
                <a:sym typeface="+mn-ea"/>
              </a:rPr>
              <a:t>A corpus-based study on imagery and symbolism in Goldblatt’s translation of Red Sorghum</a:t>
            </a:r>
            <a:r>
              <a:rPr lang="en-US" altLang="zh-CN" sz="2000" dirty="0">
                <a:solidFill>
                  <a:srgbClr val="46646E"/>
                </a:solidFill>
                <a:latin typeface="楷体" panose="02010609060101010101" pitchFamily="49" charset="-122"/>
                <a:ea typeface="楷体" panose="02010609060101010101" pitchFamily="49" charset="-122"/>
                <a:sym typeface="+mn-ea"/>
              </a:rPr>
              <a:t>. Babel, Vol65,2019,399-423.</a:t>
            </a:r>
            <a:endParaRPr lang="en-US" altLang="zh-CN" sz="2000" dirty="0">
              <a:solidFill>
                <a:srgbClr val="46646E"/>
              </a:solidFill>
              <a:latin typeface="楷体" panose="02010609060101010101" pitchFamily="49" charset="-122"/>
              <a:ea typeface="楷体" panose="02010609060101010101" pitchFamily="49" charset="-122"/>
              <a:sym typeface="+mn-ea"/>
            </a:endParaRPr>
          </a:p>
          <a:p>
            <a:pPr algn="just" eaLnBrk="0" fontAlgn="base" hangingPunct="0">
              <a:lnSpc>
                <a:spcPct val="125000"/>
              </a:lnSpc>
              <a:spcBef>
                <a:spcPct val="0"/>
              </a:spcBef>
              <a:spcAft>
                <a:spcPct val="0"/>
              </a:spcAft>
              <a:buFont typeface="Arial" panose="020B0604020202020204" pitchFamily="34" charset="0"/>
              <a:buNone/>
            </a:pPr>
            <a:r>
              <a:rPr lang="en-US" altLang="zh-CN" sz="2000" dirty="0">
                <a:solidFill>
                  <a:srgbClr val="46646E"/>
                </a:solidFill>
                <a:latin typeface="楷体" panose="02010609060101010101" pitchFamily="49" charset="-122"/>
                <a:ea typeface="楷体" panose="02010609060101010101" pitchFamily="49" charset="-122"/>
                <a:sym typeface="+mn-ea"/>
              </a:rPr>
              <a:t>5.</a:t>
            </a:r>
            <a:r>
              <a:rPr lang="en-US" altLang="zh-CN" sz="2000" i="1" dirty="0">
                <a:solidFill>
                  <a:srgbClr val="46646E"/>
                </a:solidFill>
                <a:latin typeface="楷体" panose="02010609060101010101" pitchFamily="49" charset="-122"/>
                <a:ea typeface="楷体" panose="02010609060101010101" pitchFamily="49" charset="-122"/>
                <a:sym typeface="+mn-ea"/>
              </a:rPr>
              <a:t>To Live</a:t>
            </a:r>
            <a:r>
              <a:rPr lang="en-US" altLang="zh-CN" sz="2000" dirty="0">
                <a:solidFill>
                  <a:srgbClr val="46646E"/>
                </a:solidFill>
                <a:latin typeface="楷体" panose="02010609060101010101" pitchFamily="49" charset="-122"/>
                <a:ea typeface="楷体" panose="02010609060101010101" pitchFamily="49" charset="-122"/>
                <a:sym typeface="+mn-ea"/>
              </a:rPr>
              <a:t>, translated by Michael Berry.</a:t>
            </a:r>
            <a:endParaRPr lang="en-US" altLang="zh-CN" sz="2000" dirty="0">
              <a:solidFill>
                <a:srgbClr val="46646E"/>
              </a:solidFill>
              <a:latin typeface="楷体" panose="02010609060101010101" pitchFamily="49" charset="-122"/>
              <a:ea typeface="楷体" panose="02010609060101010101" pitchFamily="49" charset="-122"/>
              <a:sym typeface="+mn-ea"/>
            </a:endParaRPr>
          </a:p>
        </p:txBody>
      </p:sp>
      <p:sp>
        <p:nvSpPr>
          <p:cNvPr id="6" name="矩形 5"/>
          <p:cNvSpPr/>
          <p:nvPr/>
        </p:nvSpPr>
        <p:spPr>
          <a:xfrm>
            <a:off x="1478915" y="1123315"/>
            <a:ext cx="9981565" cy="4394200"/>
          </a:xfrm>
          <a:prstGeom prst="rect">
            <a:avLst/>
          </a:prstGeom>
          <a:noFill/>
          <a:ln w="38100">
            <a:solidFill>
              <a:srgbClr val="46646E"/>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2" name="矩形 1"/>
          <p:cNvSpPr/>
          <p:nvPr/>
        </p:nvSpPr>
        <p:spPr>
          <a:xfrm>
            <a:off x="0" y="4267200"/>
            <a:ext cx="12192000" cy="2590800"/>
          </a:xfrm>
          <a:prstGeom prst="rect">
            <a:avLst/>
          </a:prstGeom>
          <a:solidFill>
            <a:srgbClr val="47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2352261" y="699052"/>
            <a:ext cx="7487478" cy="4863548"/>
          </a:xfrm>
          <a:prstGeom prst="roundRect">
            <a:avLst/>
          </a:prstGeom>
          <a:solidFill>
            <a:srgbClr val="FA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955235" y="1242391"/>
            <a:ext cx="6281530" cy="3776870"/>
          </a:xfrm>
          <a:prstGeom prst="rect">
            <a:avLst/>
          </a:prstGeom>
          <a:solidFill>
            <a:srgbClr val="F8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9372600" y="2806148"/>
            <a:ext cx="331304" cy="331304"/>
          </a:xfrm>
          <a:prstGeom prst="ellipse">
            <a:avLst/>
          </a:prstGeom>
          <a:solidFill>
            <a:srgbClr val="46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pitchFamily="49" charset="-122"/>
              <a:ea typeface="楷体" panose="02010609060101010101" pitchFamily="49" charset="-122"/>
            </a:endParaRPr>
          </a:p>
        </p:txBody>
      </p:sp>
      <p:sp>
        <p:nvSpPr>
          <p:cNvPr id="7" name="圆角矩形 6"/>
          <p:cNvSpPr/>
          <p:nvPr/>
        </p:nvSpPr>
        <p:spPr>
          <a:xfrm>
            <a:off x="2517913" y="2806148"/>
            <a:ext cx="119270" cy="983974"/>
          </a:xfrm>
          <a:prstGeom prst="roundRect">
            <a:avLst/>
          </a:prstGeom>
          <a:solidFill>
            <a:srgbClr val="46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b="6430"/>
          <a:stretch>
            <a:fillRect/>
          </a:stretch>
        </p:blipFill>
        <p:spPr>
          <a:xfrm rot="20897952">
            <a:off x="5044140" y="536593"/>
            <a:ext cx="2103720" cy="2031264"/>
          </a:xfrm>
          <a:prstGeom prst="rect">
            <a:avLst/>
          </a:prstGeom>
        </p:spPr>
      </p:pic>
      <p:sp>
        <p:nvSpPr>
          <p:cNvPr id="8" name="文本框 7"/>
          <p:cNvSpPr txBox="1"/>
          <p:nvPr/>
        </p:nvSpPr>
        <p:spPr>
          <a:xfrm>
            <a:off x="3316653" y="2528348"/>
            <a:ext cx="5761892" cy="1014730"/>
          </a:xfrm>
          <a:prstGeom prst="rect">
            <a:avLst/>
          </a:prstGeom>
          <a:noFill/>
        </p:spPr>
        <p:txBody>
          <a:bodyPr wrap="square" rtlCol="0">
            <a:spAutoFit/>
          </a:bodyPr>
          <a:lstStyle/>
          <a:p>
            <a:pPr algn="dist"/>
            <a:r>
              <a:rPr lang="en-US" altLang="zh-CN" sz="6000" dirty="0">
                <a:solidFill>
                  <a:srgbClr val="476671"/>
                </a:solidFill>
                <a:latin typeface="楷体" panose="02010609060101010101" pitchFamily="49" charset="-122"/>
                <a:ea typeface="楷体" panose="02010609060101010101" pitchFamily="49" charset="-122"/>
              </a:rPr>
              <a:t>THANKS</a:t>
            </a:r>
            <a:endParaRPr lang="en-US" altLang="zh-CN" sz="6000" dirty="0">
              <a:solidFill>
                <a:srgbClr val="476671"/>
              </a:solidFill>
              <a:latin typeface="楷体" panose="02010609060101010101" pitchFamily="49" charset="-122"/>
              <a:ea typeface="楷体" panose="02010609060101010101" pitchFamily="49" charset="-122"/>
            </a:endParaRPr>
          </a:p>
        </p:txBody>
      </p:sp>
      <p:sp>
        <p:nvSpPr>
          <p:cNvPr id="9" name="文本框 8"/>
          <p:cNvSpPr txBox="1"/>
          <p:nvPr/>
        </p:nvSpPr>
        <p:spPr>
          <a:xfrm>
            <a:off x="3933825" y="3622040"/>
            <a:ext cx="5022850" cy="645160"/>
          </a:xfrm>
          <a:prstGeom prst="rect">
            <a:avLst/>
          </a:prstGeom>
          <a:noFill/>
        </p:spPr>
        <p:txBody>
          <a:bodyPr wrap="square" rtlCol="0">
            <a:spAutoFit/>
          </a:bodyPr>
          <a:p>
            <a:pPr algn="ctr"/>
            <a:r>
              <a:rPr lang="en-US" altLang="zh-CN">
                <a:latin typeface="华文楷体" panose="02010600040101010101" charset="-122"/>
                <a:ea typeface="华文楷体" panose="02010600040101010101" charset="-122"/>
                <a:cs typeface="华文楷体" panose="02010600040101010101" charset="-122"/>
                <a:sym typeface="+mn-ea"/>
              </a:rPr>
              <a:t>PPT: Xie Ximin </a:t>
            </a:r>
            <a:r>
              <a:rPr lang="zh-CN" altLang="en-US">
                <a:latin typeface="华文楷体" panose="02010600040101010101" charset="-122"/>
                <a:ea typeface="华文楷体" panose="02010600040101010101" charset="-122"/>
                <a:cs typeface="华文楷体" panose="02010600040101010101" charset="-122"/>
                <a:sym typeface="+mn-ea"/>
              </a:rPr>
              <a:t>谢茜敏</a:t>
            </a:r>
            <a:r>
              <a:rPr lang="en-US" altLang="zh-CN">
                <a:latin typeface="华文楷体" panose="02010600040101010101" charset="-122"/>
                <a:ea typeface="华文楷体" panose="02010600040101010101" charset="-122"/>
                <a:cs typeface="华文楷体" panose="02010600040101010101" charset="-122"/>
                <a:sym typeface="+mn-ea"/>
              </a:rPr>
              <a:t> </a:t>
            </a:r>
            <a:r>
              <a:rPr lang="zh-CN" altLang="en-US">
                <a:latin typeface="华文楷体" panose="02010600040101010101" charset="-122"/>
                <a:ea typeface="华文楷体" panose="02010600040101010101" charset="-122"/>
                <a:cs typeface="华文楷体" panose="02010600040101010101" charset="-122"/>
                <a:sym typeface="+mn-ea"/>
              </a:rPr>
              <a:t>（</a:t>
            </a:r>
            <a:r>
              <a:rPr lang="en-US" altLang="zh-CN">
                <a:latin typeface="华文楷体" panose="02010600040101010101" charset="-122"/>
                <a:ea typeface="华文楷体" panose="02010600040101010101" charset="-122"/>
                <a:cs typeface="华文楷体" panose="02010600040101010101" charset="-122"/>
                <a:sym typeface="+mn-ea"/>
              </a:rPr>
              <a:t>English Translation)</a:t>
            </a:r>
            <a:endParaRPr lang="en-US" altLang="zh-CN">
              <a:latin typeface="华文楷体" panose="02010600040101010101" charset="-122"/>
              <a:ea typeface="华文楷体" panose="02010600040101010101" charset="-122"/>
              <a:cs typeface="华文楷体" panose="02010600040101010101" charset="-122"/>
            </a:endParaRPr>
          </a:p>
          <a:p>
            <a:pPr algn="ctr"/>
            <a:r>
              <a:rPr lang="en-US" altLang="zh-CN">
                <a:latin typeface="华文楷体" panose="02010600040101010101" charset="-122"/>
                <a:ea typeface="华文楷体" panose="02010600040101010101" charset="-122"/>
                <a:cs typeface="华文楷体" panose="02010600040101010101" charset="-122"/>
                <a:sym typeface="+mn-ea"/>
              </a:rPr>
              <a:t>Interaction: Li Weiyao </a:t>
            </a:r>
            <a:r>
              <a:rPr lang="zh-CN" altLang="en-US">
                <a:latin typeface="华文楷体" panose="02010600040101010101" charset="-122"/>
                <a:ea typeface="华文楷体" panose="02010600040101010101" charset="-122"/>
                <a:cs typeface="华文楷体" panose="02010600040101010101" charset="-122"/>
                <a:sym typeface="+mn-ea"/>
              </a:rPr>
              <a:t>李玮瑶</a:t>
            </a:r>
            <a:r>
              <a:rPr lang="en-US" altLang="zh-CN">
                <a:latin typeface="华文楷体" panose="02010600040101010101" charset="-122"/>
                <a:ea typeface="华文楷体" panose="02010600040101010101" charset="-122"/>
                <a:cs typeface="华文楷体" panose="02010600040101010101" charset="-122"/>
                <a:sym typeface="+mn-ea"/>
              </a:rPr>
              <a:t> (Korean Translation)</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4" name="矩形 3"/>
          <p:cNvSpPr/>
          <p:nvPr/>
        </p:nvSpPr>
        <p:spPr>
          <a:xfrm>
            <a:off x="0" y="413914"/>
            <a:ext cx="786106" cy="444500"/>
          </a:xfrm>
          <a:prstGeom prst="rect">
            <a:avLst/>
          </a:prstGeom>
          <a:solidFill>
            <a:srgbClr val="47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50253" y="413914"/>
            <a:ext cx="114947" cy="444500"/>
          </a:xfrm>
          <a:prstGeom prst="rect">
            <a:avLst/>
          </a:prstGeom>
          <a:solidFill>
            <a:srgbClr val="47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29347" y="365971"/>
            <a:ext cx="2381510" cy="521970"/>
          </a:xfrm>
          <a:prstGeom prst="rect">
            <a:avLst/>
          </a:prstGeom>
          <a:noFill/>
        </p:spPr>
        <p:txBody>
          <a:bodyPr wrap="square" rtlCol="0">
            <a:spAutoFit/>
          </a:bodyPr>
          <a:lstStyle/>
          <a:p>
            <a:r>
              <a:rPr lang="en-US" altLang="zh-CN" sz="2800" dirty="0">
                <a:solidFill>
                  <a:srgbClr val="476671"/>
                </a:solidFill>
                <a:latin typeface="楷体" panose="02010609060101010101" pitchFamily="49" charset="-122"/>
                <a:ea typeface="楷体" panose="02010609060101010101" pitchFamily="49" charset="-122"/>
              </a:rPr>
              <a:t>Interaction</a:t>
            </a:r>
            <a:endParaRPr lang="zh-CN" altLang="en-US" sz="2800" dirty="0">
              <a:solidFill>
                <a:srgbClr val="476671"/>
              </a:solidFill>
              <a:latin typeface="楷体" panose="02010609060101010101" pitchFamily="49" charset="-122"/>
              <a:ea typeface="楷体" panose="02010609060101010101" pitchFamily="49" charset="-122"/>
            </a:endParaRPr>
          </a:p>
        </p:txBody>
      </p:sp>
      <p:sp>
        <p:nvSpPr>
          <p:cNvPr id="24" name="TextBox 682"/>
          <p:cNvSpPr>
            <a:spLocks noChangeArrowheads="1"/>
          </p:cNvSpPr>
          <p:nvPr/>
        </p:nvSpPr>
        <p:spPr bwMode="auto">
          <a:xfrm>
            <a:off x="850253" y="5380238"/>
            <a:ext cx="90188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en-US" altLang="zh-CN" sz="3200" dirty="0">
                <a:solidFill>
                  <a:srgbClr val="7F7F7F"/>
                </a:solidFill>
                <a:latin typeface="MV Boli" panose="02000500030200090000" pitchFamily="2" charset="0"/>
                <a:ea typeface="楷体" panose="02010609060101010101" pitchFamily="49" charset="-122"/>
                <a:cs typeface="MV Boli" panose="02000500030200090000" pitchFamily="2" charset="0"/>
              </a:rPr>
              <a:t>2.  Which of his/her works do you like best?</a:t>
            </a:r>
            <a:endParaRPr lang="zh-CN" altLang="en-US" sz="3200" dirty="0">
              <a:solidFill>
                <a:srgbClr val="7F7F7F"/>
              </a:solidFill>
              <a:latin typeface="MV Boli" panose="02000500030200090000" pitchFamily="2" charset="0"/>
              <a:ea typeface="楷体" panose="02010609060101010101" pitchFamily="49" charset="-122"/>
              <a:cs typeface="MV Boli" panose="02000500030200090000" pitchFamily="2" charset="0"/>
            </a:endParaRPr>
          </a:p>
        </p:txBody>
      </p:sp>
      <p:sp>
        <p:nvSpPr>
          <p:cNvPr id="25" name="TextBox 682"/>
          <p:cNvSpPr>
            <a:spLocks noChangeArrowheads="1"/>
          </p:cNvSpPr>
          <p:nvPr/>
        </p:nvSpPr>
        <p:spPr bwMode="auto">
          <a:xfrm>
            <a:off x="1029347" y="1063915"/>
            <a:ext cx="93105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en-US" altLang="zh-CN" sz="3200" dirty="0">
                <a:solidFill>
                  <a:srgbClr val="7F7F7F"/>
                </a:solidFill>
                <a:latin typeface="MV Boli" panose="02000500030200090000" pitchFamily="2" charset="0"/>
                <a:ea typeface="楷体" panose="02010609060101010101" pitchFamily="49" charset="-122"/>
                <a:cs typeface="MV Boli" panose="02000500030200090000" pitchFamily="2" charset="0"/>
              </a:rPr>
              <a:t>1.  Who is your favorite contemporary writer?</a:t>
            </a:r>
            <a:endParaRPr lang="zh-CN" altLang="en-US" sz="3200" dirty="0">
              <a:solidFill>
                <a:srgbClr val="7F7F7F"/>
              </a:solidFill>
              <a:latin typeface="MV Boli" panose="02000500030200090000" pitchFamily="2" charset="0"/>
              <a:ea typeface="楷体" panose="02010609060101010101" pitchFamily="49" charset="-122"/>
              <a:cs typeface="MV Boli" panose="02000500030200090000" pitchFamily="2"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0347" y="1890829"/>
            <a:ext cx="3083615" cy="3179428"/>
          </a:xfrm>
          <a:prstGeom prst="rect">
            <a:avLst/>
          </a:prstGeom>
        </p:spPr>
      </p:pic>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525" y="1916056"/>
            <a:ext cx="2813152" cy="3179429"/>
          </a:xfrm>
          <a:prstGeom prst="rect">
            <a:avLst/>
          </a:prstGeom>
        </p:spPr>
      </p:pic>
      <p:pic>
        <p:nvPicPr>
          <p:cNvPr id="38" name="图片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240" y="1896997"/>
            <a:ext cx="2546541" cy="3173260"/>
          </a:xfrm>
          <a:prstGeom prst="rect">
            <a:avLst/>
          </a:prstGeom>
        </p:spPr>
      </p:pic>
      <p:pic>
        <p:nvPicPr>
          <p:cNvPr id="40" name="图片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7518" y="1852928"/>
            <a:ext cx="2433438" cy="324255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106" name="矩形标注 105"/>
          <p:cNvSpPr/>
          <p:nvPr/>
        </p:nvSpPr>
        <p:spPr>
          <a:xfrm>
            <a:off x="5867717" y="1147334"/>
            <a:ext cx="5365141" cy="4766905"/>
          </a:xfrm>
          <a:prstGeom prst="wedgeRectCallout">
            <a:avLst>
              <a:gd name="adj1" fmla="val -72333"/>
              <a:gd name="adj2" fmla="val 19715"/>
            </a:avLst>
          </a:prstGeom>
          <a:solidFill>
            <a:srgbClr val="46646E"/>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just"/>
            <a:r>
              <a:rPr lang="en-US" altLang="zh-CN" sz="1800" dirty="0">
                <a:effectLst/>
                <a:latin typeface="等线" panose="02010600030101010101" charset="-122"/>
                <a:cs typeface="Times New Roman" panose="02020603050405020304" charset="0"/>
              </a:rPr>
              <a:t>    </a:t>
            </a:r>
            <a:r>
              <a:rPr lang="en-US" altLang="zh-CN" sz="2000" dirty="0">
                <a:effectLst/>
                <a:latin typeface="楷体" panose="02010609060101010101" pitchFamily="49" charset="-122"/>
                <a:ea typeface="楷体" panose="02010609060101010101" pitchFamily="49" charset="-122"/>
                <a:cs typeface="Times New Roman" panose="02020603050405020304" charset="0"/>
              </a:rPr>
              <a:t>Yu Hua, a contemporary Chinese writer, was born in Hangzhou, Zhejiang Province. He is a member of the Ninth National Committee of the Chinese Writers Association and now works for the Hangzhou Federation of literary and art circles. In 1984, he began to publish novels. Xu </a:t>
            </a:r>
            <a:r>
              <a:rPr lang="en-US" altLang="zh-CN" sz="2000" dirty="0" err="1">
                <a:effectLst/>
                <a:latin typeface="楷体" panose="02010609060101010101" pitchFamily="49" charset="-122"/>
                <a:ea typeface="楷体" panose="02010609060101010101" pitchFamily="49" charset="-122"/>
                <a:cs typeface="Times New Roman" panose="02020603050405020304" charset="0"/>
              </a:rPr>
              <a:t>Sanguan's</a:t>
            </a:r>
            <a:r>
              <a:rPr lang="en-US" altLang="zh-CN" sz="2000" dirty="0">
                <a:effectLst/>
                <a:latin typeface="楷体" panose="02010609060101010101" pitchFamily="49" charset="-122"/>
                <a:ea typeface="楷体" panose="02010609060101010101" pitchFamily="49" charset="-122"/>
                <a:cs typeface="Times New Roman" panose="02020603050405020304" charset="0"/>
              </a:rPr>
              <a:t> selling blood was selected as one of the ten most influential works of the 1990s by 100 critics and literary editors. In 1998, he won the </a:t>
            </a:r>
            <a:r>
              <a:rPr lang="en-US" altLang="zh-CN" sz="2000" dirty="0" err="1">
                <a:effectLst/>
                <a:latin typeface="楷体" panose="02010609060101010101" pitchFamily="49" charset="-122"/>
                <a:ea typeface="楷体" panose="02010609060101010101" pitchFamily="49" charset="-122"/>
                <a:cs typeface="Times New Roman" panose="02020603050405020304" charset="0"/>
              </a:rPr>
              <a:t>garzana</a:t>
            </a:r>
            <a:r>
              <a:rPr lang="en-US" altLang="zh-CN" sz="2000" dirty="0">
                <a:effectLst/>
                <a:latin typeface="楷体" panose="02010609060101010101" pitchFamily="49" charset="-122"/>
                <a:ea typeface="楷体" panose="02010609060101010101" pitchFamily="49" charset="-122"/>
                <a:cs typeface="Times New Roman" panose="02020603050405020304" charset="0"/>
              </a:rPr>
              <a:t> Carver prize for literature in Italy. In 2005, he won the Chinese Book Special Contribution Award. </a:t>
            </a:r>
            <a:endParaRPr lang="zh-CN" altLang="en-US" dirty="0">
              <a:latin typeface="楷体" panose="02010609060101010101" pitchFamily="49" charset="-122"/>
              <a:ea typeface="楷体" panose="02010609060101010101" pitchFamily="49" charset="-122"/>
              <a:cs typeface="Times New Roman" panose="02020603050405020304" charset="0"/>
            </a:endParaRPr>
          </a:p>
        </p:txBody>
      </p:sp>
      <p:sp>
        <p:nvSpPr>
          <p:cNvPr id="107" name="TextBox 106"/>
          <p:cNvSpPr txBox="1"/>
          <p:nvPr/>
        </p:nvSpPr>
        <p:spPr>
          <a:xfrm>
            <a:off x="8952523" y="2386905"/>
            <a:ext cx="2755149" cy="367034"/>
          </a:xfrm>
          <a:prstGeom prst="rect">
            <a:avLst/>
          </a:prstGeom>
          <a:noFill/>
        </p:spPr>
        <p:txBody>
          <a:bodyPr wrap="square" lIns="91451" tIns="45725" rIns="91451" bIns="45725" rtlCol="0">
            <a:spAutoFit/>
          </a:bodyPr>
          <a:lstStyle/>
          <a:p>
            <a:pPr>
              <a:lnSpc>
                <a:spcPct val="130000"/>
              </a:lnSpc>
            </a:pPr>
            <a:endParaRPr lang="zh-CN" altLang="en-US" sz="1600" dirty="0">
              <a:solidFill>
                <a:schemeClr val="bg1"/>
              </a:solidFill>
              <a:latin typeface="仿宋" panose="02010609060101010101" pitchFamily="49" charset="-122"/>
              <a:ea typeface="仿宋" panose="02010609060101010101" pitchFamily="49" charset="-122"/>
            </a:endParaRPr>
          </a:p>
        </p:txBody>
      </p:sp>
      <p:sp>
        <p:nvSpPr>
          <p:cNvPr id="109" name="矩形 108"/>
          <p:cNvSpPr/>
          <p:nvPr/>
        </p:nvSpPr>
        <p:spPr>
          <a:xfrm>
            <a:off x="0" y="413914"/>
            <a:ext cx="786106" cy="444500"/>
          </a:xfrm>
          <a:prstGeom prst="rect">
            <a:avLst/>
          </a:prstGeom>
          <a:solidFill>
            <a:srgbClr val="47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文本框 109"/>
          <p:cNvSpPr txBox="1"/>
          <p:nvPr/>
        </p:nvSpPr>
        <p:spPr>
          <a:xfrm>
            <a:off x="114947" y="396749"/>
            <a:ext cx="556212" cy="460375"/>
          </a:xfrm>
          <a:prstGeom prst="rect">
            <a:avLst/>
          </a:prstGeom>
          <a:noFill/>
        </p:spPr>
        <p:txBody>
          <a:bodyPr wrap="square" rtlCol="0">
            <a:spAutoFit/>
          </a:bodyPr>
          <a:lstStyle/>
          <a:p>
            <a:pPr algn="dist"/>
            <a:endParaRPr lang="zh-CN" altLang="en-US" sz="2400" dirty="0">
              <a:solidFill>
                <a:schemeClr val="bg1"/>
              </a:solidFill>
              <a:latin typeface="楷体" panose="02010609060101010101" pitchFamily="49" charset="-122"/>
              <a:ea typeface="楷体" panose="02010609060101010101" pitchFamily="49" charset="-122"/>
            </a:endParaRPr>
          </a:p>
        </p:txBody>
      </p:sp>
      <p:sp>
        <p:nvSpPr>
          <p:cNvPr id="111" name="矩形 110"/>
          <p:cNvSpPr/>
          <p:nvPr/>
        </p:nvSpPr>
        <p:spPr>
          <a:xfrm>
            <a:off x="850253" y="413914"/>
            <a:ext cx="114947" cy="444500"/>
          </a:xfrm>
          <a:prstGeom prst="rect">
            <a:avLst/>
          </a:prstGeom>
          <a:solidFill>
            <a:srgbClr val="47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文本框 111"/>
          <p:cNvSpPr txBox="1"/>
          <p:nvPr/>
        </p:nvSpPr>
        <p:spPr>
          <a:xfrm>
            <a:off x="1029347" y="365971"/>
            <a:ext cx="2381510" cy="523220"/>
          </a:xfrm>
          <a:prstGeom prst="rect">
            <a:avLst/>
          </a:prstGeom>
          <a:noFill/>
        </p:spPr>
        <p:txBody>
          <a:bodyPr wrap="square" rtlCol="0">
            <a:spAutoFit/>
          </a:bodyPr>
          <a:lstStyle/>
          <a:p>
            <a:r>
              <a:rPr lang="zh-CN" altLang="en-US" sz="2800" b="1" dirty="0">
                <a:solidFill>
                  <a:srgbClr val="476671"/>
                </a:solidFill>
                <a:latin typeface="仿宋" panose="02010609060101010101" pitchFamily="49" charset="-122"/>
                <a:ea typeface="仿宋" panose="02010609060101010101" pitchFamily="49" charset="-122"/>
              </a:rPr>
              <a:t>余华</a:t>
            </a:r>
            <a:endParaRPr lang="zh-CN" altLang="en-US" sz="2800" b="1" dirty="0">
              <a:solidFill>
                <a:srgbClr val="476671"/>
              </a:solidFill>
              <a:latin typeface="仿宋" panose="02010609060101010101" pitchFamily="49" charset="-122"/>
              <a:ea typeface="仿宋" panose="02010609060101010101" pitchFamily="49"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3265" y="1013110"/>
            <a:ext cx="3953674" cy="560726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4" name="矩形 3"/>
          <p:cNvSpPr/>
          <p:nvPr/>
        </p:nvSpPr>
        <p:spPr>
          <a:xfrm>
            <a:off x="0" y="413914"/>
            <a:ext cx="786106" cy="444500"/>
          </a:xfrm>
          <a:prstGeom prst="rect">
            <a:avLst/>
          </a:prstGeom>
          <a:solidFill>
            <a:srgbClr val="47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50253" y="413914"/>
            <a:ext cx="114947" cy="444500"/>
          </a:xfrm>
          <a:prstGeom prst="rect">
            <a:avLst/>
          </a:prstGeom>
          <a:solidFill>
            <a:srgbClr val="47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29347" y="365971"/>
            <a:ext cx="2381510" cy="523220"/>
          </a:xfrm>
          <a:prstGeom prst="rect">
            <a:avLst/>
          </a:prstGeom>
          <a:noFill/>
        </p:spPr>
        <p:txBody>
          <a:bodyPr wrap="square" rtlCol="0">
            <a:spAutoFit/>
          </a:bodyPr>
          <a:lstStyle/>
          <a:p>
            <a:r>
              <a:rPr lang="en-US" altLang="zh-CN" sz="2800" dirty="0">
                <a:solidFill>
                  <a:srgbClr val="476671"/>
                </a:solidFill>
                <a:latin typeface="楷体" panose="02010609060101010101" pitchFamily="49" charset="-122"/>
                <a:ea typeface="楷体" panose="02010609060101010101" pitchFamily="49" charset="-122"/>
              </a:rPr>
              <a:t>TO LIVE</a:t>
            </a:r>
            <a:endParaRPr lang="zh-CN" altLang="en-US" sz="2800" dirty="0">
              <a:solidFill>
                <a:srgbClr val="476671"/>
              </a:solidFill>
              <a:latin typeface="楷体" panose="02010609060101010101" pitchFamily="49" charset="-122"/>
              <a:ea typeface="楷体" panose="02010609060101010101" pitchFamily="49" charset="-122"/>
            </a:endParaRPr>
          </a:p>
        </p:txBody>
      </p:sp>
      <p:grpSp>
        <p:nvGrpSpPr>
          <p:cNvPr id="13" name="组合 12"/>
          <p:cNvGrpSpPr/>
          <p:nvPr/>
        </p:nvGrpSpPr>
        <p:grpSpPr>
          <a:xfrm>
            <a:off x="-1378858" y="1102515"/>
            <a:ext cx="899886" cy="1665758"/>
            <a:chOff x="7997371" y="1407886"/>
            <a:chExt cx="899886" cy="1665758"/>
          </a:xfrm>
        </p:grpSpPr>
        <p:sp>
          <p:nvSpPr>
            <p:cNvPr id="2" name="直角三角形 1"/>
            <p:cNvSpPr/>
            <p:nvPr/>
          </p:nvSpPr>
          <p:spPr>
            <a:xfrm>
              <a:off x="8447314" y="1407886"/>
              <a:ext cx="449943" cy="1665758"/>
            </a:xfrm>
            <a:prstGeom prst="rtTriangle">
              <a:avLst/>
            </a:prstGeom>
            <a:solidFill>
              <a:srgbClr val="BAA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flipH="1">
              <a:off x="7997371" y="1407886"/>
              <a:ext cx="449943" cy="1665758"/>
            </a:xfrm>
            <a:prstGeom prst="rtTriangle">
              <a:avLst/>
            </a:prstGeom>
            <a:solidFill>
              <a:srgbClr val="AD9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4947" y="1077624"/>
            <a:ext cx="3807401" cy="5073010"/>
          </a:xfrm>
          <a:prstGeom prst="rect">
            <a:avLst/>
          </a:prstGeom>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723" y="1077624"/>
            <a:ext cx="3596764" cy="5073010"/>
          </a:xfrm>
          <a:prstGeom prst="rect">
            <a:avLst/>
          </a:prstGeom>
        </p:spPr>
      </p:pic>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862" y="1077623"/>
            <a:ext cx="4080464" cy="507300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4" name="矩形 3"/>
          <p:cNvSpPr/>
          <p:nvPr/>
        </p:nvSpPr>
        <p:spPr>
          <a:xfrm>
            <a:off x="0" y="413914"/>
            <a:ext cx="786106" cy="444500"/>
          </a:xfrm>
          <a:prstGeom prst="rect">
            <a:avLst/>
          </a:prstGeom>
          <a:solidFill>
            <a:srgbClr val="47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50253" y="413914"/>
            <a:ext cx="114947" cy="444500"/>
          </a:xfrm>
          <a:prstGeom prst="rect">
            <a:avLst/>
          </a:prstGeom>
          <a:solidFill>
            <a:srgbClr val="47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29347" y="365971"/>
            <a:ext cx="2381510" cy="523220"/>
          </a:xfrm>
          <a:prstGeom prst="rect">
            <a:avLst/>
          </a:prstGeom>
          <a:noFill/>
        </p:spPr>
        <p:txBody>
          <a:bodyPr wrap="square" rtlCol="0">
            <a:spAutoFit/>
          </a:bodyPr>
          <a:lstStyle/>
          <a:p>
            <a:r>
              <a:rPr lang="en-US" altLang="zh-CN" sz="2800" dirty="0">
                <a:solidFill>
                  <a:srgbClr val="476671"/>
                </a:solidFill>
                <a:latin typeface="Times New Roman" panose="02020603050405020304" charset="0"/>
                <a:ea typeface="楷体" panose="02010609060101010101" pitchFamily="49" charset="-122"/>
                <a:cs typeface="Times New Roman" panose="02020603050405020304" charset="0"/>
              </a:rPr>
              <a:t>EXCERPT</a:t>
            </a:r>
            <a:endParaRPr lang="zh-CN" altLang="en-US" sz="2800" dirty="0">
              <a:solidFill>
                <a:srgbClr val="476671"/>
              </a:solidFill>
              <a:latin typeface="Times New Roman" panose="02020603050405020304" charset="0"/>
              <a:ea typeface="楷体" panose="02010609060101010101" pitchFamily="49" charset="-122"/>
              <a:cs typeface="Times New Roman" panose="02020603050405020304" charset="0"/>
            </a:endParaRPr>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r="24652"/>
          <a:stretch>
            <a:fillRect/>
          </a:stretch>
        </p:blipFill>
        <p:spPr>
          <a:xfrm>
            <a:off x="10466378" y="4391025"/>
            <a:ext cx="1540040" cy="2262892"/>
          </a:xfrm>
          <a:prstGeom prst="rect">
            <a:avLst/>
          </a:prstGeom>
        </p:spPr>
      </p:pic>
      <p:sp>
        <p:nvSpPr>
          <p:cNvPr id="14" name="矩形 3"/>
          <p:cNvSpPr>
            <a:spLocks noChangeArrowheads="1"/>
          </p:cNvSpPr>
          <p:nvPr/>
        </p:nvSpPr>
        <p:spPr bwMode="auto">
          <a:xfrm>
            <a:off x="6414889" y="1104202"/>
            <a:ext cx="4669703" cy="422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1pPr>
            <a:lvl2pPr marL="742950" indent="-28575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2pPr>
            <a:lvl3pPr marL="11430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3pPr>
            <a:lvl4pPr marL="16002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4pPr>
            <a:lvl5pPr marL="20574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9pPr>
          </a:lstStyle>
          <a:p>
            <a:pPr algn="just" eaLnBrk="0" fontAlgn="base" hangingPunct="0">
              <a:lnSpc>
                <a:spcPts val="2200"/>
              </a:lnSpc>
              <a:spcBef>
                <a:spcPct val="0"/>
              </a:spcBef>
              <a:spcAft>
                <a:spcPct val="0"/>
              </a:spcAft>
            </a:pPr>
            <a:r>
              <a:rPr lang="en-US" altLang="zh-CN" kern="600" dirty="0">
                <a:solidFill>
                  <a:srgbClr val="46646E"/>
                </a:solidFill>
                <a:latin typeface="楷体" panose="02010609060101010101" pitchFamily="49" charset="-122"/>
                <a:ea typeface="楷体" panose="02010609060101010101" pitchFamily="49" charset="-122"/>
                <a:sym typeface="Lucida Grande" charset="-122"/>
              </a:rPr>
              <a:t>  </a:t>
            </a:r>
            <a:r>
              <a:rPr lang="en-US" altLang="zh-CN" sz="2000" kern="600" dirty="0">
                <a:solidFill>
                  <a:srgbClr val="46646E"/>
                </a:solidFill>
                <a:latin typeface="楷体" panose="02010609060101010101" pitchFamily="49" charset="-122"/>
                <a:ea typeface="楷体" panose="02010609060101010101" pitchFamily="49" charset="-122"/>
                <a:cs typeface="Times New Roman" panose="02020603050405020304" charset="0"/>
                <a:sym typeface="Lucida Grande" charset="-122"/>
              </a:rPr>
              <a:t>Sometimes when I think back I feel sad, and sometimes I feel a kind of peace. I took care of the funerals for everyone in my family. I buried them all with my own hands. When the day comes that my body goes stiff, there will be no one left to worry about. </a:t>
            </a:r>
            <a:endParaRPr lang="en-US" altLang="zh-CN" sz="2000" kern="600" dirty="0">
              <a:solidFill>
                <a:srgbClr val="46646E"/>
              </a:solidFill>
              <a:latin typeface="楷体" panose="02010609060101010101" pitchFamily="49" charset="-122"/>
              <a:ea typeface="楷体" panose="02010609060101010101" pitchFamily="49" charset="-122"/>
              <a:sym typeface="Lucida Grande" charset="-122"/>
            </a:endParaRPr>
          </a:p>
          <a:p>
            <a:pPr algn="just" eaLnBrk="0" fontAlgn="base" hangingPunct="0">
              <a:lnSpc>
                <a:spcPct val="125000"/>
              </a:lnSpc>
              <a:spcBef>
                <a:spcPct val="0"/>
              </a:spcBef>
              <a:spcAft>
                <a:spcPct val="0"/>
              </a:spcAft>
            </a:pPr>
            <a:r>
              <a:rPr lang="zh-CN" altLang="en-US" sz="2000" dirty="0">
                <a:solidFill>
                  <a:srgbClr val="46646E"/>
                </a:solidFill>
                <a:latin typeface="楷体" panose="02010609060101010101" pitchFamily="49" charset="-122"/>
                <a:ea typeface="楷体" panose="02010609060101010101" pitchFamily="49" charset="-122"/>
                <a:sym typeface="Lucida Grande" charset="-122"/>
              </a:rPr>
              <a:t>   </a:t>
            </a:r>
            <a:endParaRPr lang="en-US" altLang="zh-CN" sz="2000" dirty="0">
              <a:solidFill>
                <a:srgbClr val="46646E"/>
              </a:solidFill>
              <a:latin typeface="楷体" panose="02010609060101010101" pitchFamily="49" charset="-122"/>
              <a:ea typeface="楷体" panose="02010609060101010101" pitchFamily="49" charset="-122"/>
              <a:sym typeface="Lucida Grande" charset="-122"/>
            </a:endParaRPr>
          </a:p>
          <a:p>
            <a:pPr algn="just" eaLnBrk="0" fontAlgn="base" hangingPunct="0">
              <a:lnSpc>
                <a:spcPct val="125000"/>
              </a:lnSpc>
              <a:spcBef>
                <a:spcPct val="0"/>
              </a:spcBef>
              <a:spcAft>
                <a:spcPct val="0"/>
              </a:spcAft>
            </a:pPr>
            <a:r>
              <a:rPr lang="en-US" altLang="zh-CN" sz="2000" dirty="0">
                <a:solidFill>
                  <a:srgbClr val="46646E"/>
                </a:solidFill>
                <a:latin typeface="楷体" panose="02010609060101010101" pitchFamily="49" charset="-122"/>
                <a:ea typeface="楷体" panose="02010609060101010101" pitchFamily="49" charset="-122"/>
                <a:sym typeface="Lucida Grande" charset="-122"/>
              </a:rPr>
              <a:t>   </a:t>
            </a:r>
            <a:r>
              <a:rPr lang="zh-CN" altLang="en-US" sz="2000" dirty="0">
                <a:solidFill>
                  <a:srgbClr val="46646E"/>
                </a:solidFill>
                <a:latin typeface="楷体" panose="02010609060101010101" pitchFamily="49" charset="-122"/>
                <a:ea typeface="楷体" panose="02010609060101010101" pitchFamily="49" charset="-122"/>
                <a:sym typeface="Lucida Grande" charset="-122"/>
              </a:rPr>
              <a:t>我是有时候想想伤心，有时候想想又很踏实</a:t>
            </a:r>
            <a:r>
              <a:rPr lang="en-US" altLang="zh-CN" sz="2000" dirty="0">
                <a:solidFill>
                  <a:srgbClr val="46646E"/>
                </a:solidFill>
                <a:latin typeface="楷体" panose="02010609060101010101" pitchFamily="49" charset="-122"/>
                <a:ea typeface="楷体" panose="02010609060101010101" pitchFamily="49" charset="-122"/>
                <a:sym typeface="Lucida Grande" charset="-122"/>
              </a:rPr>
              <a:t>,</a:t>
            </a:r>
            <a:r>
              <a:rPr lang="zh-CN" altLang="en-US" sz="2000" dirty="0">
                <a:solidFill>
                  <a:srgbClr val="46646E"/>
                </a:solidFill>
                <a:latin typeface="楷体" panose="02010609060101010101" pitchFamily="49" charset="-122"/>
                <a:ea typeface="楷体" panose="02010609060101010101" pitchFamily="49" charset="-122"/>
                <a:sym typeface="Lucida Grande" charset="-122"/>
              </a:rPr>
              <a:t>家里人全是我送的葬</a:t>
            </a:r>
            <a:r>
              <a:rPr lang="en-US" altLang="zh-CN" sz="2000" dirty="0">
                <a:solidFill>
                  <a:srgbClr val="46646E"/>
                </a:solidFill>
                <a:latin typeface="楷体" panose="02010609060101010101" pitchFamily="49" charset="-122"/>
                <a:ea typeface="楷体" panose="02010609060101010101" pitchFamily="49" charset="-122"/>
                <a:sym typeface="Lucida Grande" charset="-122"/>
              </a:rPr>
              <a:t>,</a:t>
            </a:r>
            <a:r>
              <a:rPr lang="zh-CN" altLang="en-US" sz="2000" dirty="0">
                <a:solidFill>
                  <a:srgbClr val="46646E"/>
                </a:solidFill>
                <a:latin typeface="楷体" panose="02010609060101010101" pitchFamily="49" charset="-122"/>
                <a:ea typeface="楷体" panose="02010609060101010101" pitchFamily="49" charset="-122"/>
                <a:sym typeface="Lucida Grande" charset="-122"/>
              </a:rPr>
              <a:t>全是我亲手埋的，到了有一天我腿一伸，也不用担心谁了。</a:t>
            </a:r>
            <a:endParaRPr lang="zh-CN" altLang="en-US" sz="2000" dirty="0">
              <a:solidFill>
                <a:srgbClr val="46646E"/>
              </a:solidFill>
              <a:latin typeface="楷体" panose="02010609060101010101" pitchFamily="49" charset="-122"/>
              <a:ea typeface="楷体" panose="02010609060101010101" pitchFamily="49" charset="-122"/>
              <a:sym typeface="Lucida Grande" charset="-122"/>
            </a:endParaRPr>
          </a:p>
        </p:txBody>
      </p:sp>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176" y="1104202"/>
            <a:ext cx="5711244" cy="428343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4" name="矩形 3"/>
          <p:cNvSpPr/>
          <p:nvPr/>
        </p:nvSpPr>
        <p:spPr>
          <a:xfrm>
            <a:off x="0" y="413914"/>
            <a:ext cx="786106" cy="444500"/>
          </a:xfrm>
          <a:prstGeom prst="rect">
            <a:avLst/>
          </a:prstGeom>
          <a:solidFill>
            <a:srgbClr val="47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50253" y="413914"/>
            <a:ext cx="114947" cy="444500"/>
          </a:xfrm>
          <a:prstGeom prst="rect">
            <a:avLst/>
          </a:prstGeom>
          <a:solidFill>
            <a:srgbClr val="47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29346" y="365971"/>
            <a:ext cx="3492319" cy="954107"/>
          </a:xfrm>
          <a:prstGeom prst="rect">
            <a:avLst/>
          </a:prstGeom>
          <a:noFill/>
        </p:spPr>
        <p:txBody>
          <a:bodyPr wrap="square" rtlCol="0">
            <a:spAutoFit/>
          </a:bodyPr>
          <a:lstStyle/>
          <a:p>
            <a:r>
              <a:rPr lang="en-US" altLang="zh-CN" sz="2800" dirty="0">
                <a:solidFill>
                  <a:srgbClr val="476671"/>
                </a:solidFill>
                <a:latin typeface="Times New Roman" panose="02020603050405020304" charset="0"/>
                <a:ea typeface="楷体" panose="02010609060101010101" pitchFamily="49" charset="-122"/>
                <a:cs typeface="Times New Roman" panose="02020603050405020304" charset="0"/>
              </a:rPr>
              <a:t>Classic Words</a:t>
            </a:r>
            <a:endParaRPr lang="en-US" altLang="zh-CN" sz="2800" dirty="0">
              <a:solidFill>
                <a:srgbClr val="476671"/>
              </a:solidFill>
              <a:latin typeface="Times New Roman" panose="02020603050405020304" charset="0"/>
              <a:ea typeface="楷体" panose="02010609060101010101" pitchFamily="49" charset="-122"/>
              <a:cs typeface="Times New Roman" panose="02020603050405020304" charset="0"/>
            </a:endParaRPr>
          </a:p>
          <a:p>
            <a:endParaRPr lang="zh-CN" altLang="en-US" sz="2800" dirty="0">
              <a:solidFill>
                <a:srgbClr val="476671"/>
              </a:solidFill>
              <a:latin typeface="楷体" panose="02010609060101010101" pitchFamily="49" charset="-122"/>
              <a:ea typeface="楷体" panose="02010609060101010101" pitchFamily="49" charset="-122"/>
            </a:endParaRPr>
          </a:p>
        </p:txBody>
      </p:sp>
      <p:sp>
        <p:nvSpPr>
          <p:cNvPr id="10" name="矩形 3"/>
          <p:cNvSpPr>
            <a:spLocks noChangeArrowheads="1"/>
          </p:cNvSpPr>
          <p:nvPr/>
        </p:nvSpPr>
        <p:spPr bwMode="auto">
          <a:xfrm>
            <a:off x="511336" y="1095818"/>
            <a:ext cx="11169327" cy="5107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1pPr>
            <a:lvl2pPr marL="742950" indent="-28575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2pPr>
            <a:lvl3pPr marL="11430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3pPr>
            <a:lvl4pPr marL="16002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4pPr>
            <a:lvl5pPr marL="20574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9pPr>
          </a:lstStyle>
          <a:p>
            <a:pPr algn="just" eaLnBrk="0" fontAlgn="base" hangingPunct="0">
              <a:lnSpc>
                <a:spcPct val="125000"/>
              </a:lnSpc>
              <a:spcBef>
                <a:spcPct val="0"/>
              </a:spcBef>
              <a:spcAft>
                <a:spcPct val="0"/>
              </a:spcAft>
            </a:pPr>
            <a:r>
              <a:rPr lang="en-US" altLang="zh-CN" sz="2400" dirty="0">
                <a:solidFill>
                  <a:srgbClr val="46646E"/>
                </a:solidFill>
                <a:latin typeface="楷体" panose="02010609060101010101" pitchFamily="49" charset="-122"/>
                <a:ea typeface="楷体" panose="02010609060101010101" pitchFamily="49" charset="-122"/>
                <a:sym typeface="Lucida Grande" charset="-122"/>
              </a:rPr>
              <a:t>1.In my younger days I wandered amuck, at middle age I wanted to stash everything in a trunk, and now that I’m old I’ve become a monk.</a:t>
            </a:r>
            <a:endParaRPr lang="en-US" altLang="zh-CN" sz="2400" dirty="0">
              <a:solidFill>
                <a:srgbClr val="46646E"/>
              </a:solidFill>
              <a:latin typeface="楷体" panose="02010609060101010101" pitchFamily="49" charset="-122"/>
              <a:ea typeface="楷体" panose="02010609060101010101" pitchFamily="49" charset="-122"/>
              <a:sym typeface="Lucida Grande" charset="-122"/>
            </a:endParaRPr>
          </a:p>
          <a:p>
            <a:pPr algn="just" eaLnBrk="0" fontAlgn="base" hangingPunct="0">
              <a:lnSpc>
                <a:spcPct val="125000"/>
              </a:lnSpc>
              <a:spcBef>
                <a:spcPct val="0"/>
              </a:spcBef>
              <a:spcAft>
                <a:spcPct val="0"/>
              </a:spcAft>
            </a:pPr>
            <a:r>
              <a:rPr lang="zh-CN" altLang="en-US" sz="2400" dirty="0">
                <a:solidFill>
                  <a:srgbClr val="46646E"/>
                </a:solidFill>
                <a:latin typeface="楷体" panose="02010609060101010101" pitchFamily="49" charset="-122"/>
                <a:ea typeface="楷体" panose="02010609060101010101" pitchFamily="49" charset="-122"/>
                <a:sym typeface="Lucida Grande" charset="-122"/>
              </a:rPr>
              <a:t>少年去游荡，中年想掘藏，老年做和尚。</a:t>
            </a:r>
            <a:endParaRPr lang="en-US" altLang="zh-CN" sz="2400" dirty="0">
              <a:solidFill>
                <a:srgbClr val="46646E"/>
              </a:solidFill>
              <a:latin typeface="楷体" panose="02010609060101010101" pitchFamily="49" charset="-122"/>
              <a:ea typeface="楷体" panose="02010609060101010101" pitchFamily="49" charset="-122"/>
              <a:sym typeface="Lucida Grande" charset="-122"/>
            </a:endParaRPr>
          </a:p>
          <a:p>
            <a:pPr algn="just" eaLnBrk="0" fontAlgn="base" hangingPunct="0">
              <a:lnSpc>
                <a:spcPct val="125000"/>
              </a:lnSpc>
              <a:spcBef>
                <a:spcPct val="0"/>
              </a:spcBef>
              <a:spcAft>
                <a:spcPct val="0"/>
              </a:spcAft>
            </a:pPr>
            <a:r>
              <a:rPr lang="en-US" altLang="zh-CN" sz="2400" dirty="0">
                <a:solidFill>
                  <a:srgbClr val="46646E"/>
                </a:solidFill>
                <a:latin typeface="楷体" panose="02010609060101010101" pitchFamily="49" charset="-122"/>
                <a:ea typeface="楷体" panose="02010609060101010101" pitchFamily="49" charset="-122"/>
                <a:sym typeface="Lucida Grande" charset="-122"/>
              </a:rPr>
              <a:t>2.As long as our family could be together every day, who really cared about good fortune?</a:t>
            </a:r>
            <a:endParaRPr lang="en-US" altLang="zh-CN" sz="2400" dirty="0">
              <a:solidFill>
                <a:srgbClr val="46646E"/>
              </a:solidFill>
              <a:latin typeface="楷体" panose="02010609060101010101" pitchFamily="49" charset="-122"/>
              <a:ea typeface="楷体" panose="02010609060101010101" pitchFamily="49" charset="-122"/>
              <a:sym typeface="Lucida Grande" charset="-122"/>
            </a:endParaRPr>
          </a:p>
          <a:p>
            <a:pPr algn="just" eaLnBrk="0" fontAlgn="base" hangingPunct="0">
              <a:lnSpc>
                <a:spcPct val="125000"/>
              </a:lnSpc>
              <a:spcBef>
                <a:spcPct val="0"/>
              </a:spcBef>
              <a:spcAft>
                <a:spcPct val="0"/>
              </a:spcAft>
            </a:pPr>
            <a:r>
              <a:rPr lang="zh-CN" altLang="en-US" sz="2400" dirty="0">
                <a:solidFill>
                  <a:srgbClr val="46646E"/>
                </a:solidFill>
                <a:latin typeface="楷体" panose="02010609060101010101" pitchFamily="49" charset="-122"/>
                <a:ea typeface="楷体" panose="02010609060101010101" pitchFamily="49" charset="-122"/>
                <a:sym typeface="Lucida Grande" charset="-122"/>
              </a:rPr>
              <a:t>只要一家人天天都在一起，也就不在乎什么福分了。</a:t>
            </a:r>
            <a:endParaRPr lang="en-US" altLang="zh-CN" sz="2400" dirty="0">
              <a:solidFill>
                <a:srgbClr val="46646E"/>
              </a:solidFill>
              <a:latin typeface="楷体" panose="02010609060101010101" pitchFamily="49" charset="-122"/>
              <a:ea typeface="楷体" panose="02010609060101010101" pitchFamily="49" charset="-122"/>
              <a:sym typeface="Lucida Grande" charset="-122"/>
            </a:endParaRPr>
          </a:p>
          <a:p>
            <a:pPr algn="just" eaLnBrk="0" fontAlgn="base" hangingPunct="0">
              <a:lnSpc>
                <a:spcPct val="125000"/>
              </a:lnSpc>
              <a:spcBef>
                <a:spcPct val="0"/>
              </a:spcBef>
              <a:spcAft>
                <a:spcPct val="0"/>
              </a:spcAft>
            </a:pPr>
            <a:r>
              <a:rPr lang="en-US" altLang="zh-CN" sz="2400" dirty="0">
                <a:solidFill>
                  <a:srgbClr val="46646E"/>
                </a:solidFill>
                <a:latin typeface="楷体" panose="02010609060101010101" pitchFamily="49" charset="-122"/>
                <a:ea typeface="楷体" panose="02010609060101010101" pitchFamily="49" charset="-122"/>
                <a:sym typeface="Lucida Grande" charset="-122"/>
              </a:rPr>
              <a:t>3.People are all the same: When they’re taking the money from someone else’s pocket, their faces light up and it’s all smiles, but as soon as it’s their turn to lose they all cry like they’re in mourning.</a:t>
            </a:r>
            <a:endParaRPr lang="en-US" altLang="zh-CN" sz="2400" dirty="0">
              <a:solidFill>
                <a:srgbClr val="46646E"/>
              </a:solidFill>
              <a:latin typeface="楷体" panose="02010609060101010101" pitchFamily="49" charset="-122"/>
              <a:ea typeface="楷体" panose="02010609060101010101" pitchFamily="49" charset="-122"/>
              <a:sym typeface="Lucida Grande" charset="-122"/>
            </a:endParaRPr>
          </a:p>
          <a:p>
            <a:pPr algn="just" eaLnBrk="0" fontAlgn="base" hangingPunct="0">
              <a:lnSpc>
                <a:spcPct val="125000"/>
              </a:lnSpc>
              <a:spcBef>
                <a:spcPct val="0"/>
              </a:spcBef>
              <a:spcAft>
                <a:spcPct val="0"/>
              </a:spcAft>
              <a:buFont typeface="Arial" panose="020B0604020202020204" pitchFamily="34" charset="0"/>
              <a:buNone/>
            </a:pPr>
            <a:r>
              <a:rPr lang="zh-CN" altLang="en-US" sz="2400" dirty="0">
                <a:solidFill>
                  <a:srgbClr val="46646E"/>
                </a:solidFill>
                <a:latin typeface="楷体" panose="02010609060101010101" pitchFamily="49" charset="-122"/>
                <a:ea typeface="楷体" panose="02010609060101010101" pitchFamily="49" charset="-122"/>
                <a:sym typeface="Lucida Grande" charset="-122"/>
              </a:rPr>
              <a:t>人都是一样的，手伸进别人口袋里掏钱时那个眉开眼笑，轮到自己给钱了一个个都跟哭丧一样。</a:t>
            </a:r>
            <a:endParaRPr lang="zh-CN" altLang="en-US" sz="2400" dirty="0">
              <a:solidFill>
                <a:srgbClr val="46646E"/>
              </a:solidFill>
              <a:latin typeface="楷体" panose="02010609060101010101" pitchFamily="49" charset="-122"/>
              <a:ea typeface="楷体" panose="02010609060101010101" pitchFamily="49" charset="-122"/>
              <a:sym typeface="Lucida Grande"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3" name="矩形 2"/>
          <p:cNvSpPr/>
          <p:nvPr/>
        </p:nvSpPr>
        <p:spPr>
          <a:xfrm>
            <a:off x="0" y="3256722"/>
            <a:ext cx="848139" cy="344557"/>
          </a:xfrm>
          <a:prstGeom prst="rect">
            <a:avLst/>
          </a:prstGeom>
          <a:solidFill>
            <a:srgbClr val="AD9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343861" y="3256722"/>
            <a:ext cx="848139" cy="344557"/>
          </a:xfrm>
          <a:prstGeom prst="rect">
            <a:avLst/>
          </a:prstGeom>
          <a:solidFill>
            <a:srgbClr val="46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976245" y="2821940"/>
            <a:ext cx="6515100" cy="904875"/>
          </a:xfrm>
          <a:prstGeom prst="rect">
            <a:avLst/>
          </a:prstGeom>
          <a:noFill/>
          <a:ln w="38100">
            <a:solidFill>
              <a:srgbClr val="BAAA99"/>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976245" y="3961130"/>
            <a:ext cx="6514465" cy="920750"/>
          </a:xfrm>
          <a:prstGeom prst="rect">
            <a:avLst/>
          </a:prstGeom>
          <a:noFill/>
          <a:ln w="38100">
            <a:solidFill>
              <a:srgbClr val="BAAA99"/>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500880" y="461645"/>
            <a:ext cx="4161155" cy="1106805"/>
          </a:xfrm>
          <a:prstGeom prst="rect">
            <a:avLst/>
          </a:prstGeom>
          <a:noFill/>
        </p:spPr>
        <p:txBody>
          <a:bodyPr wrap="square" rtlCol="0">
            <a:spAutoFit/>
          </a:bodyPr>
          <a:lstStyle/>
          <a:p>
            <a:r>
              <a:rPr lang="en-US" altLang="zh-CN" sz="6600" b="1" dirty="0">
                <a:solidFill>
                  <a:srgbClr val="46646E"/>
                </a:solidFill>
                <a:latin typeface="楷体" panose="02010609060101010101" pitchFamily="49" charset="-122"/>
                <a:ea typeface="楷体" panose="02010609060101010101" pitchFamily="49" charset="-122"/>
              </a:rPr>
              <a:t>Contents</a:t>
            </a:r>
            <a:endParaRPr lang="en-US" altLang="zh-CN" sz="6600" b="1" dirty="0">
              <a:solidFill>
                <a:srgbClr val="46646E"/>
              </a:solidFill>
              <a:latin typeface="楷体" panose="02010609060101010101" pitchFamily="49" charset="-122"/>
              <a:ea typeface="楷体" panose="02010609060101010101" pitchFamily="49" charset="-122"/>
            </a:endParaRPr>
          </a:p>
        </p:txBody>
      </p:sp>
      <p:sp>
        <p:nvSpPr>
          <p:cNvPr id="16" name="矩形 15"/>
          <p:cNvSpPr/>
          <p:nvPr/>
        </p:nvSpPr>
        <p:spPr>
          <a:xfrm>
            <a:off x="2976245" y="5116195"/>
            <a:ext cx="6515100" cy="816610"/>
          </a:xfrm>
          <a:prstGeom prst="rect">
            <a:avLst/>
          </a:prstGeom>
          <a:noFill/>
          <a:ln w="38100">
            <a:solidFill>
              <a:srgbClr val="46646E"/>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76245" y="1651000"/>
            <a:ext cx="6515100" cy="877570"/>
          </a:xfrm>
          <a:prstGeom prst="rect">
            <a:avLst/>
          </a:prstGeom>
          <a:noFill/>
          <a:ln w="38100">
            <a:solidFill>
              <a:srgbClr val="46646E"/>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rotWithShape="1">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b="6937"/>
          <a:stretch>
            <a:fillRect/>
          </a:stretch>
        </p:blipFill>
        <p:spPr>
          <a:xfrm>
            <a:off x="2475230" y="673735"/>
            <a:ext cx="1018540" cy="1354455"/>
          </a:xfrm>
          <a:prstGeom prst="rect">
            <a:avLst/>
          </a:prstGeom>
        </p:spPr>
      </p:pic>
      <p:pic>
        <p:nvPicPr>
          <p:cNvPr id="30" name="图片 29"/>
          <p:cNvPicPr>
            <a:picLocks noChangeAspect="1"/>
          </p:cNvPicPr>
          <p:nvPr/>
        </p:nvPicPr>
        <p:blipFill rotWithShape="1">
          <a:blip r:embed="rId2" cstate="print">
            <a:extLst>
              <a:ext uri="{28A0092B-C50C-407E-A947-70E740481C1C}">
                <a14:useLocalDpi xmlns:a14="http://schemas.microsoft.com/office/drawing/2010/main" val="0"/>
              </a:ext>
            </a:extLst>
          </a:blip>
          <a:srcRect r="24652"/>
          <a:stretch>
            <a:fillRect/>
          </a:stretch>
        </p:blipFill>
        <p:spPr>
          <a:xfrm>
            <a:off x="9271635" y="2188845"/>
            <a:ext cx="1046480" cy="1537970"/>
          </a:xfrm>
          <a:prstGeom prst="rect">
            <a:avLst/>
          </a:prstGeom>
        </p:spPr>
      </p:pic>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5230" y="3726815"/>
            <a:ext cx="949325" cy="1256030"/>
          </a:xfrm>
          <a:prstGeom prst="rect">
            <a:avLst/>
          </a:prstGeom>
        </p:spPr>
      </p:pic>
      <p:pic>
        <p:nvPicPr>
          <p:cNvPr id="32" name="图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8920" y="5302885"/>
            <a:ext cx="1052830" cy="1416685"/>
          </a:xfrm>
          <a:prstGeom prst="rect">
            <a:avLst/>
          </a:prstGeom>
        </p:spPr>
      </p:pic>
      <p:sp>
        <p:nvSpPr>
          <p:cNvPr id="22" name="文本框 21"/>
          <p:cNvSpPr txBox="1"/>
          <p:nvPr/>
        </p:nvSpPr>
        <p:spPr>
          <a:xfrm>
            <a:off x="3597275" y="1864995"/>
            <a:ext cx="5064760" cy="464185"/>
          </a:xfrm>
          <a:prstGeom prst="rect">
            <a:avLst/>
          </a:prstGeom>
          <a:noFill/>
        </p:spPr>
        <p:txBody>
          <a:bodyPr wrap="square" rtlCol="0">
            <a:noAutofit/>
          </a:bodyPr>
          <a:p>
            <a:r>
              <a:rPr lang="en-US" altLang="zh-CN" sz="2000" b="1">
                <a:latin typeface="Times New Roman" panose="02020603050405020304" charset="0"/>
                <a:cs typeface="Times New Roman" panose="02020603050405020304" charset="0"/>
              </a:rPr>
              <a:t>The definition of Contemporary Literature</a:t>
            </a:r>
            <a:endParaRPr lang="en-US" altLang="zh-CN" sz="2000" b="1">
              <a:latin typeface="Times New Roman" panose="02020603050405020304" charset="0"/>
              <a:cs typeface="Times New Roman" panose="02020603050405020304" charset="0"/>
            </a:endParaRPr>
          </a:p>
        </p:txBody>
      </p:sp>
      <p:sp>
        <p:nvSpPr>
          <p:cNvPr id="23" name="文本框 22"/>
          <p:cNvSpPr txBox="1"/>
          <p:nvPr/>
        </p:nvSpPr>
        <p:spPr>
          <a:xfrm>
            <a:off x="3599815" y="3098800"/>
            <a:ext cx="5464810" cy="398780"/>
          </a:xfrm>
          <a:prstGeom prst="rect">
            <a:avLst/>
          </a:prstGeom>
          <a:noFill/>
        </p:spPr>
        <p:txBody>
          <a:bodyPr wrap="square" rtlCol="0">
            <a:spAutoFit/>
          </a:bodyPr>
          <a:p>
            <a:pPr algn="l">
              <a:buClrTx/>
              <a:buSzTx/>
              <a:buFontTx/>
            </a:pPr>
            <a:r>
              <a:rPr lang="en-US" altLang="zh-CN" sz="2000" b="1">
                <a:latin typeface="Times New Roman" panose="02020603050405020304" charset="0"/>
                <a:cs typeface="Times New Roman" panose="02020603050405020304" charset="0"/>
              </a:rPr>
              <a:t>The development of Contemporary Literature</a:t>
            </a:r>
            <a:endParaRPr lang="en-US" altLang="zh-CN" sz="2000" b="1">
              <a:latin typeface="Times New Roman" panose="02020603050405020304" charset="0"/>
              <a:cs typeface="Times New Roman" panose="02020603050405020304" charset="0"/>
            </a:endParaRPr>
          </a:p>
        </p:txBody>
      </p:sp>
      <p:sp>
        <p:nvSpPr>
          <p:cNvPr id="24" name="文本框 23"/>
          <p:cNvSpPr txBox="1"/>
          <p:nvPr/>
        </p:nvSpPr>
        <p:spPr>
          <a:xfrm>
            <a:off x="3599815" y="4236720"/>
            <a:ext cx="5638165" cy="398780"/>
          </a:xfrm>
          <a:prstGeom prst="rect">
            <a:avLst/>
          </a:prstGeom>
          <a:noFill/>
        </p:spPr>
        <p:txBody>
          <a:bodyPr wrap="square" rtlCol="0">
            <a:spAutoFit/>
          </a:bodyPr>
          <a:p>
            <a:pPr algn="l">
              <a:buClrTx/>
              <a:buSzTx/>
              <a:buFontTx/>
            </a:pPr>
            <a:r>
              <a:rPr lang="en-US" altLang="zh-CN" sz="2000" b="1">
                <a:latin typeface="Times New Roman" panose="02020603050405020304" charset="0"/>
                <a:cs typeface="Times New Roman" panose="02020603050405020304" charset="0"/>
              </a:rPr>
              <a:t>Representative writers and their works</a:t>
            </a:r>
            <a:endParaRPr lang="en-US" altLang="zh-CN" sz="2000" b="1">
              <a:latin typeface="Times New Roman" panose="02020603050405020304" charset="0"/>
              <a:cs typeface="Times New Roman" panose="02020603050405020304" charset="0"/>
            </a:endParaRPr>
          </a:p>
        </p:txBody>
      </p:sp>
      <p:sp>
        <p:nvSpPr>
          <p:cNvPr id="25" name="文本框 24"/>
          <p:cNvSpPr txBox="1"/>
          <p:nvPr/>
        </p:nvSpPr>
        <p:spPr>
          <a:xfrm>
            <a:off x="3581400" y="5325745"/>
            <a:ext cx="6736715" cy="398780"/>
          </a:xfrm>
          <a:prstGeom prst="rect">
            <a:avLst/>
          </a:prstGeom>
          <a:noFill/>
        </p:spPr>
        <p:txBody>
          <a:bodyPr wrap="square" rtlCol="0">
            <a:spAutoFit/>
          </a:bodyPr>
          <a:p>
            <a:pPr algn="l">
              <a:buClrTx/>
              <a:buSzTx/>
              <a:buFontTx/>
            </a:pPr>
            <a:r>
              <a:rPr lang="en-US" altLang="zh-CN" sz="2000" b="1">
                <a:latin typeface="Times New Roman" panose="02020603050405020304" charset="0"/>
                <a:cs typeface="Times New Roman" panose="02020603050405020304" charset="0"/>
              </a:rPr>
              <a:t>Translation and external communication </a:t>
            </a:r>
            <a:endParaRPr lang="en-US" altLang="zh-CN" sz="2000" b="1">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grpSp>
        <p:nvGrpSpPr>
          <p:cNvPr id="13" name="组合 12"/>
          <p:cNvGrpSpPr/>
          <p:nvPr/>
        </p:nvGrpSpPr>
        <p:grpSpPr>
          <a:xfrm>
            <a:off x="4133509" y="1446655"/>
            <a:ext cx="6393180" cy="4986502"/>
            <a:chOff x="3484226" y="1446655"/>
            <a:chExt cx="6393180" cy="4986502"/>
          </a:xfrm>
        </p:grpSpPr>
        <p:sp>
          <p:nvSpPr>
            <p:cNvPr id="6" name="矩形 5"/>
            <p:cNvSpPr/>
            <p:nvPr/>
          </p:nvSpPr>
          <p:spPr>
            <a:xfrm>
              <a:off x="5088059" y="1446655"/>
              <a:ext cx="1271889" cy="4394017"/>
            </a:xfrm>
            <a:prstGeom prst="rect">
              <a:avLst/>
            </a:prstGeom>
            <a:noFill/>
            <a:ln w="38100">
              <a:solidFill>
                <a:srgbClr val="46646E"/>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1">
              <a:clrChange>
                <a:clrFrom>
                  <a:srgbClr val="FEFEFE"/>
                </a:clrFrom>
                <a:clrTo>
                  <a:srgbClr val="FEFEFE">
                    <a:alpha val="0"/>
                  </a:srgbClr>
                </a:clrTo>
              </a:clrChange>
              <a:extLst>
                <a:ext uri="{28A0092B-C50C-407E-A947-70E740481C1C}">
                  <a14:useLocalDpi xmlns:a14="http://schemas.microsoft.com/office/drawing/2010/main" val="0"/>
                </a:ext>
              </a:extLst>
            </a:blip>
            <a:srcRect b="6937"/>
            <a:stretch>
              <a:fillRect/>
            </a:stretch>
          </p:blipFill>
          <p:spPr>
            <a:xfrm>
              <a:off x="3484226" y="2609978"/>
              <a:ext cx="2875722" cy="3823179"/>
            </a:xfrm>
            <a:prstGeom prst="rect">
              <a:avLst/>
            </a:prstGeom>
          </p:spPr>
        </p:pic>
        <p:sp>
          <p:nvSpPr>
            <p:cNvPr id="7" name="矩形 6"/>
            <p:cNvSpPr/>
            <p:nvPr/>
          </p:nvSpPr>
          <p:spPr>
            <a:xfrm>
              <a:off x="4731026" y="1961322"/>
              <a:ext cx="2054087" cy="477078"/>
            </a:xfrm>
            <a:prstGeom prst="rect">
              <a:avLst/>
            </a:prstGeom>
            <a:solidFill>
              <a:srgbClr val="F8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372852" y="1446724"/>
              <a:ext cx="701853" cy="707886"/>
            </a:xfrm>
            <a:prstGeom prst="rect">
              <a:avLst/>
            </a:prstGeom>
            <a:noFill/>
          </p:spPr>
          <p:txBody>
            <a:bodyPr wrap="square" rtlCol="0">
              <a:spAutoFit/>
            </a:bodyPr>
            <a:lstStyle/>
            <a:p>
              <a:r>
                <a:rPr lang="en-US" altLang="zh-CN" sz="4000" b="1" dirty="0">
                  <a:solidFill>
                    <a:srgbClr val="46646E"/>
                  </a:solidFill>
                  <a:latin typeface="楷体" panose="02010609060101010101" pitchFamily="49" charset="-122"/>
                  <a:ea typeface="楷体" panose="02010609060101010101" pitchFamily="49" charset="-122"/>
                </a:rPr>
                <a:t>01</a:t>
              </a:r>
              <a:endParaRPr lang="zh-CN" altLang="en-US" sz="4000" b="1" dirty="0">
                <a:solidFill>
                  <a:srgbClr val="46646E"/>
                </a:solidFill>
                <a:latin typeface="楷体" panose="02010609060101010101" pitchFamily="49" charset="-122"/>
                <a:ea typeface="楷体" panose="02010609060101010101" pitchFamily="49" charset="-122"/>
              </a:endParaRPr>
            </a:p>
          </p:txBody>
        </p:sp>
        <p:sp>
          <p:nvSpPr>
            <p:cNvPr id="9" name="文本框 8"/>
            <p:cNvSpPr txBox="1"/>
            <p:nvPr/>
          </p:nvSpPr>
          <p:spPr>
            <a:xfrm>
              <a:off x="4806931" y="1908300"/>
              <a:ext cx="2126615" cy="583565"/>
            </a:xfrm>
            <a:prstGeom prst="rect">
              <a:avLst/>
            </a:prstGeom>
            <a:noFill/>
          </p:spPr>
          <p:txBody>
            <a:bodyPr wrap="square" rtlCol="0">
              <a:spAutoFit/>
            </a:bodyPr>
            <a:lstStyle/>
            <a:p>
              <a:r>
                <a:rPr lang="en-US" altLang="zh-CN" sz="3200" b="1">
                  <a:solidFill>
                    <a:schemeClr val="accent5"/>
                  </a:solidFill>
                  <a:latin typeface="Times New Roman" panose="02020603050405020304" charset="0"/>
                  <a:cs typeface="Times New Roman" panose="02020603050405020304" charset="0"/>
                  <a:sym typeface="+mn-ea"/>
                </a:rPr>
                <a:t>Definition</a:t>
              </a:r>
              <a:endParaRPr lang="en-US" altLang="zh-CN" sz="3200" b="1">
                <a:solidFill>
                  <a:schemeClr val="accent5"/>
                </a:solidFill>
                <a:latin typeface="Times New Roman" panose="02020603050405020304" charset="0"/>
                <a:cs typeface="Times New Roman" panose="02020603050405020304" charset="0"/>
              </a:endParaRPr>
            </a:p>
          </p:txBody>
        </p:sp>
        <p:sp>
          <p:nvSpPr>
            <p:cNvPr id="10" name="文本框 9"/>
            <p:cNvSpPr txBox="1"/>
            <p:nvPr/>
          </p:nvSpPr>
          <p:spPr>
            <a:xfrm>
              <a:off x="6732251" y="1961005"/>
              <a:ext cx="3145155" cy="1057910"/>
            </a:xfrm>
            <a:prstGeom prst="rect">
              <a:avLst/>
            </a:prstGeom>
            <a:noFill/>
          </p:spPr>
          <p:txBody>
            <a:bodyPr vert="horz" wrap="square" rtlCol="0">
              <a:noAutofit/>
            </a:bodyPr>
            <a:lstStyle/>
            <a:p>
              <a:endParaRPr lang="en-US" altLang="zh-CN" sz="3200" dirty="0">
                <a:solidFill>
                  <a:srgbClr val="46646E"/>
                </a:solidFill>
                <a:latin typeface="楷体" panose="02010609060101010101" pitchFamily="49" charset="-122"/>
                <a:ea typeface="楷体" panose="02010609060101010101" pitchFamily="49" charset="-122"/>
              </a:endParaRPr>
            </a:p>
          </p:txBody>
        </p:sp>
      </p:grpSp>
      <p:sp>
        <p:nvSpPr>
          <p:cNvPr id="11" name="矩形 10"/>
          <p:cNvSpPr/>
          <p:nvPr/>
        </p:nvSpPr>
        <p:spPr>
          <a:xfrm>
            <a:off x="0" y="3256722"/>
            <a:ext cx="848139" cy="344557"/>
          </a:xfrm>
          <a:prstGeom prst="rect">
            <a:avLst/>
          </a:prstGeom>
          <a:solidFill>
            <a:srgbClr val="AD9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1343861" y="3256722"/>
            <a:ext cx="848139" cy="344557"/>
          </a:xfrm>
          <a:prstGeom prst="rect">
            <a:avLst/>
          </a:prstGeom>
          <a:solidFill>
            <a:srgbClr val="46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KSO_Shape"/>
          <p:cNvSpPr/>
          <p:nvPr/>
        </p:nvSpPr>
        <p:spPr>
          <a:xfrm rot="10800000">
            <a:off x="228348" y="3343861"/>
            <a:ext cx="391441" cy="170277"/>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F8F4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KSO_Shape"/>
          <p:cNvSpPr/>
          <p:nvPr/>
        </p:nvSpPr>
        <p:spPr>
          <a:xfrm>
            <a:off x="11572209" y="3329279"/>
            <a:ext cx="391441" cy="199439"/>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F8F4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4" name="矩形 3"/>
          <p:cNvSpPr/>
          <p:nvPr/>
        </p:nvSpPr>
        <p:spPr>
          <a:xfrm>
            <a:off x="0" y="413914"/>
            <a:ext cx="786106" cy="444500"/>
          </a:xfrm>
          <a:prstGeom prst="rect">
            <a:avLst/>
          </a:prstGeom>
          <a:solidFill>
            <a:srgbClr val="47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4947" y="396749"/>
            <a:ext cx="556212" cy="460375"/>
          </a:xfrm>
          <a:prstGeom prst="rect">
            <a:avLst/>
          </a:prstGeom>
          <a:noFill/>
        </p:spPr>
        <p:txBody>
          <a:bodyPr wrap="square" rtlCol="0">
            <a:spAutoFit/>
          </a:bodyPr>
          <a:lstStyle/>
          <a:p>
            <a:pPr algn="dist"/>
            <a:r>
              <a:rPr lang="en-US" altLang="zh-CN" sz="2400" dirty="0">
                <a:solidFill>
                  <a:schemeClr val="bg1"/>
                </a:solidFill>
                <a:latin typeface="楷体" panose="02010609060101010101" pitchFamily="49" charset="-122"/>
                <a:ea typeface="楷体" panose="02010609060101010101" pitchFamily="49" charset="-122"/>
              </a:rPr>
              <a:t>01</a:t>
            </a:r>
            <a:endParaRPr lang="en-US" altLang="zh-CN" sz="2400" dirty="0">
              <a:solidFill>
                <a:schemeClr val="bg1"/>
              </a:solidFill>
              <a:latin typeface="楷体" panose="02010609060101010101" pitchFamily="49" charset="-122"/>
              <a:ea typeface="楷体" panose="02010609060101010101" pitchFamily="49" charset="-122"/>
            </a:endParaRPr>
          </a:p>
        </p:txBody>
      </p:sp>
      <p:sp>
        <p:nvSpPr>
          <p:cNvPr id="5" name="矩形 4"/>
          <p:cNvSpPr/>
          <p:nvPr/>
        </p:nvSpPr>
        <p:spPr>
          <a:xfrm>
            <a:off x="850253" y="413914"/>
            <a:ext cx="114947" cy="444500"/>
          </a:xfrm>
          <a:prstGeom prst="rect">
            <a:avLst/>
          </a:prstGeom>
          <a:solidFill>
            <a:srgbClr val="47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29347" y="365971"/>
            <a:ext cx="2381510" cy="521970"/>
          </a:xfrm>
          <a:prstGeom prst="rect">
            <a:avLst/>
          </a:prstGeom>
          <a:noFill/>
        </p:spPr>
        <p:txBody>
          <a:bodyPr wrap="square" rtlCol="0">
            <a:spAutoFit/>
          </a:bodyPr>
          <a:lstStyle/>
          <a:p>
            <a:r>
              <a:rPr lang="en-US" altLang="zh-CN" sz="2800" dirty="0">
                <a:solidFill>
                  <a:srgbClr val="476671"/>
                </a:solidFill>
                <a:latin typeface="楷体" panose="02010609060101010101" pitchFamily="49" charset="-122"/>
                <a:ea typeface="楷体" panose="02010609060101010101" pitchFamily="49" charset="-122"/>
              </a:rPr>
              <a:t>Definition</a:t>
            </a:r>
            <a:endParaRPr lang="en-US" altLang="zh-CN" sz="2800" dirty="0">
              <a:solidFill>
                <a:srgbClr val="476671"/>
              </a:solidFill>
              <a:latin typeface="楷体" panose="02010609060101010101" pitchFamily="49" charset="-122"/>
              <a:ea typeface="楷体" panose="02010609060101010101" pitchFamily="49" charset="-122"/>
            </a:endParaRPr>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r="24652"/>
          <a:stretch>
            <a:fillRect/>
          </a:stretch>
        </p:blipFill>
        <p:spPr>
          <a:xfrm>
            <a:off x="1127823" y="1458017"/>
            <a:ext cx="1843652" cy="2709011"/>
          </a:xfrm>
          <a:prstGeom prst="rect">
            <a:avLst/>
          </a:prstGeom>
        </p:spPr>
      </p:pic>
      <p:sp>
        <p:nvSpPr>
          <p:cNvPr id="14" name="矩形 3" descr="7b0a202020202262756c6c6574223a20227b5c2263617465676f727949645c223a31303032352c5c2274656d706c61746549645c223a32303233303833347d220a7d0a"/>
          <p:cNvSpPr>
            <a:spLocks noChangeArrowheads="1"/>
          </p:cNvSpPr>
          <p:nvPr/>
        </p:nvSpPr>
        <p:spPr bwMode="auto">
          <a:xfrm>
            <a:off x="4141470" y="660400"/>
            <a:ext cx="8124825" cy="136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1pPr>
            <a:lvl2pPr marL="742950" indent="-28575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2pPr>
            <a:lvl3pPr marL="11430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3pPr>
            <a:lvl4pPr marL="16002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4pPr>
            <a:lvl5pPr marL="20574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9pPr>
          </a:lstStyle>
          <a:p>
            <a:pPr marL="285750" indent="-285750" algn="just" eaLnBrk="0" fontAlgn="base" hangingPunct="0">
              <a:lnSpc>
                <a:spcPct val="125000"/>
              </a:lnSpc>
              <a:spcBef>
                <a:spcPct val="0"/>
              </a:spcBef>
              <a:spcAft>
                <a:spcPct val="0"/>
              </a:spcAft>
              <a:buFont typeface="Wingdings" panose="05000000000000000000" charset="0"/>
              <a:buChar char="Ø"/>
            </a:pPr>
            <a:r>
              <a:rPr lang="zh-CN" altLang="en-US" dirty="0">
                <a:solidFill>
                  <a:srgbClr val="46646E"/>
                </a:solidFill>
                <a:latin typeface="楷体" panose="02010609060101010101" pitchFamily="49" charset="-122"/>
                <a:ea typeface="楷体" panose="02010609060101010101" pitchFamily="49" charset="-122"/>
                <a:sym typeface="Lucida Grande" charset="-122"/>
              </a:rPr>
              <a:t>Chinese literature since 1949</a:t>
            </a:r>
            <a:r>
              <a:rPr lang="en-US" altLang="zh-CN" dirty="0">
                <a:solidFill>
                  <a:srgbClr val="46646E"/>
                </a:solidFill>
                <a:latin typeface="楷体" panose="02010609060101010101" pitchFamily="49" charset="-122"/>
                <a:ea typeface="楷体" panose="02010609060101010101" pitchFamily="49" charset="-122"/>
                <a:sym typeface="Lucida Grande" charset="-122"/>
              </a:rPr>
              <a:t>. </a:t>
            </a:r>
            <a:endParaRPr lang="zh-CN" altLang="en-US" dirty="0">
              <a:solidFill>
                <a:srgbClr val="46646E"/>
              </a:solidFill>
              <a:latin typeface="楷体" panose="02010609060101010101" pitchFamily="49" charset="-122"/>
              <a:ea typeface="楷体" panose="02010609060101010101" pitchFamily="49" charset="-122"/>
              <a:sym typeface="Lucida Grande" charset="-122"/>
            </a:endParaRPr>
          </a:p>
          <a:p>
            <a:pPr indent="0" algn="just" eaLnBrk="0" fontAlgn="base" hangingPunct="0">
              <a:lnSpc>
                <a:spcPct val="125000"/>
              </a:lnSpc>
              <a:spcBef>
                <a:spcPct val="0"/>
              </a:spcBef>
              <a:spcAft>
                <a:spcPct val="0"/>
              </a:spcAft>
              <a:buFont typeface="Wingdings" panose="05000000000000000000" charset="0"/>
              <a:buNone/>
            </a:pPr>
            <a:endParaRPr lang="zh-CN" altLang="en-US" dirty="0">
              <a:solidFill>
                <a:srgbClr val="46646E"/>
              </a:solidFill>
              <a:latin typeface="楷体" panose="02010609060101010101" pitchFamily="49" charset="-122"/>
              <a:ea typeface="楷体" panose="02010609060101010101" pitchFamily="49" charset="-122"/>
              <a:sym typeface="Lucida Grande" charset="-122"/>
            </a:endParaRPr>
          </a:p>
          <a:p>
            <a:pPr marL="285750" indent="-285750" algn="just" eaLnBrk="0" fontAlgn="base" hangingPunct="0">
              <a:lnSpc>
                <a:spcPct val="125000"/>
              </a:lnSpc>
              <a:spcBef>
                <a:spcPct val="0"/>
              </a:spcBef>
              <a:spcAft>
                <a:spcPct val="0"/>
              </a:spcAft>
              <a:buFont typeface="Wingdings" panose="05000000000000000000" charset="0"/>
              <a:buChar char="Ø"/>
            </a:pPr>
            <a:r>
              <a:rPr lang="zh-CN" altLang="en-US" dirty="0">
                <a:solidFill>
                  <a:srgbClr val="46646E"/>
                </a:solidFill>
                <a:latin typeface="楷体" panose="02010609060101010101" pitchFamily="49" charset="-122"/>
                <a:ea typeface="楷体" panose="02010609060101010101" pitchFamily="49" charset="-122"/>
                <a:sym typeface="Lucida Grande" charset="-122"/>
              </a:rPr>
              <a:t>literature in the specific historical context of socialism. </a:t>
            </a:r>
            <a:endParaRPr lang="zh-CN" altLang="en-US" dirty="0">
              <a:solidFill>
                <a:srgbClr val="46646E"/>
              </a:solidFill>
              <a:latin typeface="楷体" panose="02010609060101010101" pitchFamily="49" charset="-122"/>
              <a:ea typeface="楷体" panose="02010609060101010101" pitchFamily="49" charset="-122"/>
              <a:sym typeface="Lucida Grande" charset="-122"/>
            </a:endParaRPr>
          </a:p>
          <a:p>
            <a:pPr indent="0" algn="just" eaLnBrk="0" fontAlgn="base" hangingPunct="0">
              <a:lnSpc>
                <a:spcPct val="125000"/>
              </a:lnSpc>
              <a:spcBef>
                <a:spcPct val="0"/>
              </a:spcBef>
              <a:spcAft>
                <a:spcPct val="0"/>
              </a:spcAft>
              <a:buFont typeface="Wingdings" panose="05000000000000000000" charset="0"/>
              <a:buNone/>
            </a:pPr>
            <a:endParaRPr lang="zh-CN" altLang="en-US" dirty="0">
              <a:solidFill>
                <a:srgbClr val="46646E"/>
              </a:solidFill>
              <a:latin typeface="楷体" panose="02010609060101010101" pitchFamily="49" charset="-122"/>
              <a:ea typeface="楷体" panose="02010609060101010101" pitchFamily="49" charset="-122"/>
              <a:sym typeface="Lucida Grande" charset="-122"/>
            </a:endParaRPr>
          </a:p>
        </p:txBody>
      </p:sp>
      <p:sp>
        <p:nvSpPr>
          <p:cNvPr id="45" name="AutoShape 46"/>
          <p:cNvSpPr/>
          <p:nvPr/>
        </p:nvSpPr>
        <p:spPr bwMode="auto">
          <a:xfrm>
            <a:off x="3783648" y="3250248"/>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rgbClr val="9FCDA4"/>
          </a:solidFill>
          <a:ln>
            <a:noFill/>
          </a:ln>
          <a:effectLst/>
        </p:spPr>
        <p:txBody>
          <a:bodyPr lIns="50800" tIns="50800" rIns="50800" bIns="50800" anchor="ctr"/>
          <a:p>
            <a:pPr defTabSz="608965">
              <a:defRPr/>
            </a:pPr>
            <a:endParaRPr lang="en-US" sz="4000">
              <a:solidFill>
                <a:srgbClr val="FFFFFF"/>
              </a:solidFill>
              <a:effectLst>
                <a:outerShdw blurRad="38100" dist="38100" dir="2700000" algn="tl">
                  <a:srgbClr val="000000"/>
                </a:outerShdw>
              </a:effectLst>
            </a:endParaRPr>
          </a:p>
        </p:txBody>
      </p:sp>
      <p:sp>
        <p:nvSpPr>
          <p:cNvPr id="16" name="文本框 15"/>
          <p:cNvSpPr txBox="1"/>
          <p:nvPr/>
        </p:nvSpPr>
        <p:spPr>
          <a:xfrm>
            <a:off x="4442460" y="2481580"/>
            <a:ext cx="7524115" cy="368300"/>
          </a:xfrm>
          <a:prstGeom prst="rect">
            <a:avLst/>
          </a:prstGeom>
          <a:noFill/>
        </p:spPr>
        <p:txBody>
          <a:bodyPr wrap="square" rtlCol="0">
            <a:spAutoFit/>
          </a:bodyPr>
          <a:p>
            <a:r>
              <a:rPr lang="en-US" altLang="zh-CN" dirty="0">
                <a:solidFill>
                  <a:schemeClr val="tx1">
                    <a:lumMod val="85000"/>
                    <a:lumOff val="15000"/>
                  </a:schemeClr>
                </a:solidFill>
                <a:sym typeface="Lucida Grande" charset="-122"/>
              </a:rPr>
              <a:t>literature in the early socialist period(1949-1978)</a:t>
            </a:r>
            <a:endParaRPr lang="en-US" altLang="zh-CN" dirty="0">
              <a:solidFill>
                <a:schemeClr val="tx1">
                  <a:lumMod val="85000"/>
                  <a:lumOff val="15000"/>
                </a:schemeClr>
              </a:solidFill>
              <a:sym typeface="Lucida Grande" charset="-122"/>
            </a:endParaRPr>
          </a:p>
        </p:txBody>
      </p:sp>
      <p:sp>
        <p:nvSpPr>
          <p:cNvPr id="17" name="AutoShape 46"/>
          <p:cNvSpPr/>
          <p:nvPr/>
        </p:nvSpPr>
        <p:spPr bwMode="auto">
          <a:xfrm>
            <a:off x="3783648" y="4166553"/>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rgbClr val="9FCDA4"/>
          </a:solidFill>
          <a:ln>
            <a:noFill/>
          </a:ln>
          <a:effectLst/>
        </p:spPr>
        <p:txBody>
          <a:bodyPr lIns="50800" tIns="50800" rIns="50800" bIns="50800" anchor="ctr"/>
          <a:p>
            <a:pPr defTabSz="608965">
              <a:defRPr/>
            </a:pPr>
            <a:endParaRPr lang="en-US" sz="4000">
              <a:solidFill>
                <a:srgbClr val="FFFFFF"/>
              </a:solidFill>
              <a:effectLst>
                <a:outerShdw blurRad="38100" dist="38100" dir="2700000" algn="tl">
                  <a:srgbClr val="000000"/>
                </a:outerShdw>
              </a:effectLst>
            </a:endParaRPr>
          </a:p>
        </p:txBody>
      </p:sp>
      <p:sp>
        <p:nvSpPr>
          <p:cNvPr id="20" name="AutoShape 46"/>
          <p:cNvSpPr/>
          <p:nvPr/>
        </p:nvSpPr>
        <p:spPr bwMode="auto">
          <a:xfrm>
            <a:off x="3783648" y="5082858"/>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rgbClr val="9FCDA4"/>
          </a:solidFill>
          <a:ln>
            <a:noFill/>
          </a:ln>
          <a:effectLst/>
        </p:spPr>
        <p:txBody>
          <a:bodyPr lIns="50800" tIns="50800" rIns="50800" bIns="50800" anchor="ctr"/>
          <a:p>
            <a:pPr defTabSz="608965">
              <a:defRPr/>
            </a:pPr>
            <a:endParaRPr lang="en-US" sz="4000">
              <a:solidFill>
                <a:srgbClr val="FFFFFF"/>
              </a:solidFill>
              <a:effectLst>
                <a:outerShdw blurRad="38100" dist="38100" dir="2700000" algn="tl">
                  <a:srgbClr val="000000"/>
                </a:outerShdw>
              </a:effectLst>
            </a:endParaRPr>
          </a:p>
        </p:txBody>
      </p:sp>
      <p:sp>
        <p:nvSpPr>
          <p:cNvPr id="21" name="文本框 20"/>
          <p:cNvSpPr txBox="1"/>
          <p:nvPr/>
        </p:nvSpPr>
        <p:spPr>
          <a:xfrm>
            <a:off x="4441825" y="3310890"/>
            <a:ext cx="7524750" cy="368300"/>
          </a:xfrm>
          <a:prstGeom prst="rect">
            <a:avLst/>
          </a:prstGeom>
          <a:noFill/>
        </p:spPr>
        <p:txBody>
          <a:bodyPr wrap="square" rtlCol="0">
            <a:spAutoFit/>
          </a:bodyPr>
          <a:p>
            <a:r>
              <a:rPr lang="en-US" altLang="zh-CN" dirty="0">
                <a:solidFill>
                  <a:schemeClr val="tx1">
                    <a:lumMod val="85000"/>
                    <a:lumOff val="15000"/>
                  </a:schemeClr>
                </a:solidFill>
                <a:sym typeface="Lucida Grande" charset="-122"/>
              </a:rPr>
              <a:t>literature in the New period </a:t>
            </a:r>
            <a:r>
              <a:rPr lang="en-US" altLang="zh-CN" dirty="0">
                <a:solidFill>
                  <a:schemeClr val="tx1">
                    <a:lumMod val="85000"/>
                    <a:lumOff val="15000"/>
                  </a:schemeClr>
                </a:solidFill>
                <a:sym typeface="Lucida Grande" charset="-122"/>
              </a:rPr>
              <a:t>after the reform and opening up</a:t>
            </a:r>
            <a:r>
              <a:rPr lang="en-US" altLang="zh-CN" dirty="0">
                <a:solidFill>
                  <a:schemeClr val="tx1">
                    <a:lumMod val="85000"/>
                    <a:lumOff val="15000"/>
                  </a:schemeClr>
                </a:solidFill>
                <a:sym typeface="Lucida Grande" charset="-122"/>
              </a:rPr>
              <a:t>(1978-</a:t>
            </a:r>
            <a:r>
              <a:rPr lang="zh-CN" altLang="en-US" dirty="0">
                <a:solidFill>
                  <a:schemeClr val="tx1">
                    <a:lumMod val="85000"/>
                    <a:lumOff val="15000"/>
                  </a:schemeClr>
                </a:solidFill>
                <a:sym typeface="Lucida Grande" charset="-122"/>
              </a:rPr>
              <a:t>至今</a:t>
            </a:r>
            <a:r>
              <a:rPr lang="en-US" altLang="zh-CN" dirty="0">
                <a:solidFill>
                  <a:schemeClr val="tx1">
                    <a:lumMod val="85000"/>
                    <a:lumOff val="15000"/>
                  </a:schemeClr>
                </a:solidFill>
                <a:sym typeface="Lucida Grande" charset="-122"/>
              </a:rPr>
              <a:t>)</a:t>
            </a:r>
            <a:endParaRPr lang="en-US" altLang="zh-CN" dirty="0">
              <a:solidFill>
                <a:schemeClr val="tx1">
                  <a:lumMod val="85000"/>
                  <a:lumOff val="15000"/>
                </a:schemeClr>
              </a:solidFill>
              <a:sym typeface="Lucida Grande" charset="-122"/>
            </a:endParaRPr>
          </a:p>
        </p:txBody>
      </p:sp>
      <p:sp>
        <p:nvSpPr>
          <p:cNvPr id="22" name="文本框 21"/>
          <p:cNvSpPr txBox="1"/>
          <p:nvPr/>
        </p:nvSpPr>
        <p:spPr>
          <a:xfrm>
            <a:off x="4441825" y="4227195"/>
            <a:ext cx="5519420" cy="368300"/>
          </a:xfrm>
          <a:prstGeom prst="rect">
            <a:avLst/>
          </a:prstGeom>
          <a:noFill/>
        </p:spPr>
        <p:txBody>
          <a:bodyPr wrap="square" rtlCol="0">
            <a:spAutoFit/>
          </a:bodyPr>
          <a:p>
            <a:r>
              <a:rPr lang="en-US" altLang="zh-CN" dirty="0">
                <a:solidFill>
                  <a:schemeClr val="tx1">
                    <a:lumMod val="85000"/>
                    <a:lumOff val="15000"/>
                  </a:schemeClr>
                </a:solidFill>
                <a:sym typeface="Lucida Grande" charset="-122"/>
              </a:rPr>
              <a:t>Chinese avant-garde literature</a:t>
            </a:r>
            <a:endParaRPr lang="en-US" altLang="zh-CN" dirty="0">
              <a:solidFill>
                <a:schemeClr val="tx1">
                  <a:lumMod val="85000"/>
                  <a:lumOff val="15000"/>
                </a:schemeClr>
              </a:solidFill>
              <a:sym typeface="Lucida Grande" charset="-122"/>
            </a:endParaRPr>
          </a:p>
        </p:txBody>
      </p:sp>
      <p:sp>
        <p:nvSpPr>
          <p:cNvPr id="2" name="文本框 1"/>
          <p:cNvSpPr txBox="1"/>
          <p:nvPr/>
        </p:nvSpPr>
        <p:spPr>
          <a:xfrm>
            <a:off x="-119380" y="5247640"/>
            <a:ext cx="4064000" cy="1240790"/>
          </a:xfrm>
          <a:prstGeom prst="rect">
            <a:avLst/>
          </a:prstGeom>
          <a:noFill/>
        </p:spPr>
        <p:txBody>
          <a:bodyPr wrap="square" rtlCol="0">
            <a:noAutofit/>
          </a:bodyPr>
          <a:p>
            <a:r>
              <a:rPr lang="en-US" altLang="zh-CN">
                <a:latin typeface="微软雅黑" panose="020B0503020204020204" pitchFamily="34" charset="-122"/>
                <a:ea typeface="微软雅黑" panose="020B0503020204020204" pitchFamily="34" charset="-122"/>
              </a:rPr>
              <a:t> </a:t>
            </a:r>
            <a:r>
              <a:rPr lang="zh-CN" altLang="en-US" dirty="0">
                <a:solidFill>
                  <a:srgbClr val="46646E"/>
                </a:solidFill>
                <a:latin typeface="楷体" panose="02010609060101010101" pitchFamily="49" charset="-122"/>
                <a:ea typeface="楷体" panose="02010609060101010101" pitchFamily="49" charset="-122"/>
                <a:sym typeface="Lucida Grande" charset="-122"/>
                <a:hlinkClick r:id="rId2" action="ppaction://hlinkfile"/>
              </a:rPr>
              <a:t>Modern Literature.png</a:t>
            </a:r>
            <a:r>
              <a:rPr lang="zh-CN" altLang="en-US" dirty="0">
                <a:solidFill>
                  <a:srgbClr val="46646E"/>
                </a:solidFill>
                <a:latin typeface="楷体" panose="02010609060101010101" pitchFamily="49" charset="-122"/>
                <a:ea typeface="楷体" panose="02010609060101010101" pitchFamily="49" charset="-122"/>
                <a:sym typeface="Lucida Grande" charset="-122"/>
              </a:rPr>
              <a:t> </a:t>
            </a:r>
            <a:r>
              <a:rPr lang="en-US" altLang="zh-CN" sz="1600">
                <a:latin typeface="微软雅黑" panose="020B0503020204020204" pitchFamily="34" charset="-122"/>
                <a:ea typeface="微软雅黑" panose="020B0503020204020204" pitchFamily="34" charset="-122"/>
                <a:sym typeface="Lucida Grande" charset="-122"/>
              </a:rPr>
              <a:t>(1919-1949)</a:t>
            </a:r>
            <a:endParaRPr lang="en-US" altLang="zh-CN">
              <a:latin typeface="微软雅黑" panose="020B0503020204020204" pitchFamily="34" charset="-122"/>
              <a:ea typeface="微软雅黑" panose="020B0503020204020204" pitchFamily="34" charset="-122"/>
            </a:endParaRPr>
          </a:p>
          <a:p>
            <a:r>
              <a:rPr lang="en-US" altLang="zh-CN">
                <a:latin typeface="微软雅黑" panose="020B0503020204020204" pitchFamily="34" charset="-122"/>
                <a:ea typeface="微软雅黑" panose="020B0503020204020204" pitchFamily="34" charset="-122"/>
              </a:rPr>
              <a:t>        ↨ </a:t>
            </a:r>
            <a:r>
              <a:rPr lang="en-US" altLang="zh-CN">
                <a:latin typeface="微软雅黑" panose="020B0503020204020204" pitchFamily="34" charset="-122"/>
                <a:ea typeface="微软雅黑" panose="020B0503020204020204" pitchFamily="34" charset="-122"/>
                <a:sym typeface="+mn-ea"/>
              </a:rPr>
              <a:t>↨ ↨ ↨ ↨ ↨</a:t>
            </a:r>
            <a:endParaRPr lang="en-US" altLang="zh-CN">
              <a:latin typeface="微软雅黑" panose="020B0503020204020204" pitchFamily="34" charset="-122"/>
              <a:ea typeface="微软雅黑" panose="020B0503020204020204" pitchFamily="34" charset="-122"/>
            </a:endParaRPr>
          </a:p>
          <a:p>
            <a:r>
              <a:rPr lang="en-US" altLang="zh-CN" sz="1600">
                <a:latin typeface="微软雅黑" panose="020B0503020204020204" pitchFamily="34" charset="-122"/>
                <a:ea typeface="微软雅黑" panose="020B0503020204020204" pitchFamily="34" charset="-122"/>
              </a:rPr>
              <a:t>Contemporary Literature</a:t>
            </a:r>
            <a:r>
              <a:rPr lang="zh-CN" altLang="en-US" sz="1600">
                <a:latin typeface="微软雅黑" panose="020B0503020204020204" pitchFamily="34" charset="-122"/>
                <a:ea typeface="微软雅黑" panose="020B0503020204020204" pitchFamily="34" charset="-122"/>
              </a:rPr>
              <a:t>（</a:t>
            </a:r>
            <a:r>
              <a:rPr lang="en-US" altLang="zh-CN" sz="1600">
                <a:latin typeface="微软雅黑" panose="020B0503020204020204" pitchFamily="34" charset="-122"/>
                <a:ea typeface="微软雅黑" panose="020B0503020204020204" pitchFamily="34" charset="-122"/>
              </a:rPr>
              <a:t>1949-</a:t>
            </a:r>
            <a:r>
              <a:rPr lang="zh-CN" altLang="en-US" sz="1600">
                <a:latin typeface="微软雅黑" panose="020B0503020204020204" pitchFamily="34" charset="-122"/>
                <a:ea typeface="微软雅黑" panose="020B0503020204020204" pitchFamily="34" charset="-122"/>
              </a:rPr>
              <a:t>至今）</a:t>
            </a:r>
            <a:endParaRPr lang="zh-CN" altLang="en-US" sz="1600">
              <a:latin typeface="微软雅黑" panose="020B0503020204020204" pitchFamily="34" charset="-122"/>
              <a:ea typeface="微软雅黑" panose="020B0503020204020204" pitchFamily="34" charset="-122"/>
            </a:endParaRPr>
          </a:p>
        </p:txBody>
      </p:sp>
      <p:sp>
        <p:nvSpPr>
          <p:cNvPr id="6" name="AutoShape 46"/>
          <p:cNvSpPr/>
          <p:nvPr/>
        </p:nvSpPr>
        <p:spPr bwMode="auto">
          <a:xfrm>
            <a:off x="3768725" y="2481580"/>
            <a:ext cx="519430" cy="5181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rgbClr val="9FCDA4"/>
          </a:solidFill>
          <a:ln>
            <a:noFill/>
          </a:ln>
          <a:effectLst/>
        </p:spPr>
        <p:txBody>
          <a:bodyPr lIns="50800" tIns="50800" rIns="50800" bIns="50800" anchor="ctr"/>
          <a:p>
            <a:pPr defTabSz="608965">
              <a:defRPr/>
            </a:pPr>
            <a:endParaRPr lang="en-US" sz="4000">
              <a:solidFill>
                <a:srgbClr val="FFFFFF"/>
              </a:solidFill>
              <a:effectLst>
                <a:outerShdw blurRad="38100" dist="38100" dir="2700000" algn="tl">
                  <a:srgbClr val="000000"/>
                </a:outerShdw>
              </a:effectLst>
            </a:endParaRPr>
          </a:p>
        </p:txBody>
      </p:sp>
      <p:sp>
        <p:nvSpPr>
          <p:cNvPr id="8" name="AutoShape 46"/>
          <p:cNvSpPr/>
          <p:nvPr/>
        </p:nvSpPr>
        <p:spPr bwMode="auto">
          <a:xfrm>
            <a:off x="3852863" y="5999163"/>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rgbClr val="9FCDA4"/>
          </a:solidFill>
          <a:ln>
            <a:noFill/>
          </a:ln>
          <a:effectLst/>
        </p:spPr>
        <p:txBody>
          <a:bodyPr lIns="50800" tIns="50800" rIns="50800" bIns="50800" anchor="ctr"/>
          <a:p>
            <a:pPr defTabSz="608965">
              <a:defRPr/>
            </a:pPr>
            <a:endParaRPr lang="en-US" sz="4000">
              <a:solidFill>
                <a:srgbClr val="FFFFFF"/>
              </a:solidFill>
              <a:effectLst>
                <a:outerShdw blurRad="38100" dist="38100" dir="2700000" algn="tl">
                  <a:srgbClr val="000000"/>
                </a:outerShdw>
              </a:effectLst>
            </a:endParaRPr>
          </a:p>
        </p:txBody>
      </p:sp>
      <p:sp>
        <p:nvSpPr>
          <p:cNvPr id="10" name="文本框 9"/>
          <p:cNvSpPr txBox="1"/>
          <p:nvPr/>
        </p:nvSpPr>
        <p:spPr>
          <a:xfrm>
            <a:off x="4441825" y="5143500"/>
            <a:ext cx="4064000" cy="368300"/>
          </a:xfrm>
          <a:prstGeom prst="rect">
            <a:avLst/>
          </a:prstGeom>
          <a:noFill/>
        </p:spPr>
        <p:txBody>
          <a:bodyPr wrap="square" rtlCol="0">
            <a:spAutoFit/>
          </a:bodyPr>
          <a:p>
            <a:r>
              <a:rPr lang="zh-CN" altLang="en-US"/>
              <a:t>Chinese free literature</a:t>
            </a:r>
            <a:endParaRPr lang="zh-CN" altLang="en-US"/>
          </a:p>
        </p:txBody>
      </p:sp>
      <p:sp>
        <p:nvSpPr>
          <p:cNvPr id="11" name="文本框 10"/>
          <p:cNvSpPr txBox="1"/>
          <p:nvPr/>
        </p:nvSpPr>
        <p:spPr>
          <a:xfrm>
            <a:off x="4512310" y="6059805"/>
            <a:ext cx="4064000" cy="368300"/>
          </a:xfrm>
          <a:prstGeom prst="rect">
            <a:avLst/>
          </a:prstGeom>
          <a:noFill/>
        </p:spPr>
        <p:txBody>
          <a:bodyPr wrap="square" rtlCol="0">
            <a:spAutoFit/>
          </a:bodyPr>
          <a:p>
            <a:r>
              <a:rPr lang="zh-CN" altLang="en-US"/>
              <a:t>popular literature</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tags/tag1.xml><?xml version="1.0" encoding="utf-8"?>
<p:tagLst xmlns:p="http://schemas.openxmlformats.org/presentationml/2006/main">
  <p:tag name="ISPRING_PRESENTATION_TITLE" val="99"/>
  <p:tag name="KSO_WPP_MARK_KEY" val="e72b418b-1cbb-46b4-a3f0-d81457c04206"/>
  <p:tag name="COMMONDATA" val="eyJoZGlkIjoiNDk5ZDQ5MmI1OGUwMTRiZmM5OWY2MmVhMTVkM2Y1Yj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4232</Words>
  <Application>WPS 演示</Application>
  <PresentationFormat>宽屏</PresentationFormat>
  <Paragraphs>223</Paragraphs>
  <Slides>19</Slides>
  <Notes>25</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19</vt:i4>
      </vt:variant>
    </vt:vector>
  </HeadingPairs>
  <TitlesOfParts>
    <vt:vector size="38" baseType="lpstr">
      <vt:lpstr>Arial</vt:lpstr>
      <vt:lpstr>宋体</vt:lpstr>
      <vt:lpstr>Wingdings</vt:lpstr>
      <vt:lpstr>Impact</vt:lpstr>
      <vt:lpstr>楷体</vt:lpstr>
      <vt:lpstr>华文楷体</vt:lpstr>
      <vt:lpstr>Calibri</vt:lpstr>
      <vt:lpstr>MV Boli</vt:lpstr>
      <vt:lpstr>等线</vt:lpstr>
      <vt:lpstr>Times New Roman</vt:lpstr>
      <vt:lpstr>仿宋</vt:lpstr>
      <vt:lpstr>Century Gothic</vt:lpstr>
      <vt:lpstr>Lucida Grande</vt:lpstr>
      <vt:lpstr>Wingdings</vt:lpstr>
      <vt:lpstr>微软雅黑</vt:lpstr>
      <vt:lpstr>Adobe 宋体 Std L</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99</dc:title>
  <dc:creator>Administrator</dc:creator>
  <cp:lastModifiedBy>愿岁月静好</cp:lastModifiedBy>
  <cp:revision>32</cp:revision>
  <dcterms:created xsi:type="dcterms:W3CDTF">2016-02-11T04:31:00Z</dcterms:created>
  <dcterms:modified xsi:type="dcterms:W3CDTF">2022-12-02T11:57:14Z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AEFF5D3C74CB45618DF54FA2B980ACBE</vt:lpwstr>
  </property>
  <property fmtid="{D5CDD505-2E9C-101B-9397-08002B2CF9AE}" pid="3" name="KSOProductBuildVer">
    <vt:lpwstr>2052-11.1.0.12763</vt:lpwstr>
  </property>
</Properties>
</file>