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374" r:id="rId3"/>
    <p:sldId id="377" r:id="rId4"/>
    <p:sldId id="412" r:id="rId5"/>
    <p:sldId id="378" r:id="rId6"/>
    <p:sldId id="440" r:id="rId7"/>
    <p:sldId id="376" r:id="rId8"/>
    <p:sldId id="437" r:id="rId9"/>
    <p:sldId id="438" r:id="rId10"/>
    <p:sldId id="439" r:id="rId11"/>
    <p:sldId id="411" r:id="rId12"/>
    <p:sldId id="379" r:id="rId13"/>
    <p:sldId id="383" r:id="rId14"/>
    <p:sldId id="381" r:id="rId15"/>
    <p:sldId id="393" r:id="rId16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4F4E"/>
    <a:srgbClr val="FF9900"/>
    <a:srgbClr val="93CCDD"/>
    <a:srgbClr val="2D3A4B"/>
    <a:srgbClr val="46C3D2"/>
    <a:srgbClr val="800000"/>
    <a:srgbClr val="DB0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6318" autoAdjust="0"/>
  </p:normalViewPr>
  <p:slideViewPr>
    <p:cSldViewPr snapToGrid="0">
      <p:cViewPr varScale="1">
        <p:scale>
          <a:sx n="109" d="100"/>
          <a:sy n="109" d="100"/>
        </p:scale>
        <p:origin x="696" y="96"/>
      </p:cViewPr>
      <p:guideLst>
        <p:guide orient="horz" pos="2250"/>
        <p:guide pos="38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gs" Target="tags/tag14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4-29T13:53:17.320" idx="1">
    <p:pos x="6799" y="394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fld id="{91D4A891-F9A3-44B5-B733-09602E748DCB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fld id="{168F1ADB-5708-424B-B98F-4FE8806552F9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印品黑体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印品黑体" panose="00000500000000000000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A7299A6B-0115-4F4D-82E6-9E49BB5B72E3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1D6D833F-A95A-44FC-B0D7-486FA2684572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  <a:lvl2pPr>
              <a:defRPr>
                <a:latin typeface="印品黑体" panose="00000500000000000000" pitchFamily="2" charset="-122"/>
              </a:defRPr>
            </a:lvl2pPr>
            <a:lvl3pPr>
              <a:defRPr>
                <a:latin typeface="印品黑体" panose="00000500000000000000" pitchFamily="2" charset="-122"/>
              </a:defRPr>
            </a:lvl3pPr>
            <a:lvl4pPr>
              <a:defRPr>
                <a:latin typeface="印品黑体" panose="00000500000000000000" pitchFamily="2" charset="-122"/>
              </a:defRPr>
            </a:lvl4pPr>
            <a:lvl5pPr>
              <a:defRPr>
                <a:latin typeface="印品黑体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A7299A6B-0115-4F4D-82E6-9E49BB5B72E3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1D6D833F-A95A-44FC-B0D7-486FA2684572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印品黑体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A7299A6B-0115-4F4D-82E6-9E49BB5B72E3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1D6D833F-A95A-44FC-B0D7-486FA2684572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  <a:lvl2pPr>
              <a:defRPr>
                <a:latin typeface="印品黑体" panose="00000500000000000000" pitchFamily="2" charset="-122"/>
              </a:defRPr>
            </a:lvl2pPr>
            <a:lvl3pPr>
              <a:defRPr>
                <a:latin typeface="印品黑体" panose="00000500000000000000" pitchFamily="2" charset="-122"/>
              </a:defRPr>
            </a:lvl3pPr>
            <a:lvl4pPr>
              <a:defRPr>
                <a:latin typeface="印品黑体" panose="00000500000000000000" pitchFamily="2" charset="-122"/>
              </a:defRPr>
            </a:lvl4pPr>
            <a:lvl5pPr>
              <a:defRPr>
                <a:latin typeface="印品黑体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  <a:lvl2pPr>
              <a:defRPr>
                <a:latin typeface="印品黑体" panose="00000500000000000000" pitchFamily="2" charset="-122"/>
              </a:defRPr>
            </a:lvl2pPr>
            <a:lvl3pPr>
              <a:defRPr>
                <a:latin typeface="印品黑体" panose="00000500000000000000" pitchFamily="2" charset="-122"/>
              </a:defRPr>
            </a:lvl3pPr>
            <a:lvl4pPr>
              <a:defRPr>
                <a:latin typeface="印品黑体" panose="00000500000000000000" pitchFamily="2" charset="-122"/>
              </a:defRPr>
            </a:lvl4pPr>
            <a:lvl5pPr>
              <a:defRPr>
                <a:latin typeface="印品黑体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A7299A6B-0115-4F4D-82E6-9E49BB5B72E3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1D6D833F-A95A-44FC-B0D7-486FA2684572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印品黑体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  <a:lvl2pPr>
              <a:defRPr>
                <a:latin typeface="印品黑体" panose="00000500000000000000" pitchFamily="2" charset="-122"/>
              </a:defRPr>
            </a:lvl2pPr>
            <a:lvl3pPr>
              <a:defRPr>
                <a:latin typeface="印品黑体" panose="00000500000000000000" pitchFamily="2" charset="-122"/>
              </a:defRPr>
            </a:lvl3pPr>
            <a:lvl4pPr>
              <a:defRPr>
                <a:latin typeface="印品黑体" panose="00000500000000000000" pitchFamily="2" charset="-122"/>
              </a:defRPr>
            </a:lvl4pPr>
            <a:lvl5pPr>
              <a:defRPr>
                <a:latin typeface="印品黑体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印品黑体" panose="00000500000000000000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  <a:lvl2pPr>
              <a:defRPr>
                <a:latin typeface="印品黑体" panose="00000500000000000000" pitchFamily="2" charset="-122"/>
              </a:defRPr>
            </a:lvl2pPr>
            <a:lvl3pPr>
              <a:defRPr>
                <a:latin typeface="印品黑体" panose="00000500000000000000" pitchFamily="2" charset="-122"/>
              </a:defRPr>
            </a:lvl3pPr>
            <a:lvl4pPr>
              <a:defRPr>
                <a:latin typeface="印品黑体" panose="00000500000000000000" pitchFamily="2" charset="-122"/>
              </a:defRPr>
            </a:lvl4pPr>
            <a:lvl5pPr>
              <a:defRPr>
                <a:latin typeface="印品黑体" panose="00000500000000000000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A7299A6B-0115-4F4D-82E6-9E49BB5B72E3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1D6D833F-A95A-44FC-B0D7-486FA2684572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A7299A6B-0115-4F4D-82E6-9E49BB5B72E3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1D6D833F-A95A-44FC-B0D7-486FA2684572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A7299A6B-0115-4F4D-82E6-9E49BB5B72E3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1D6D833F-A95A-44FC-B0D7-486FA2684572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1"/>
            <a:ext cx="12203653" cy="6858001"/>
          </a:xfrm>
          <a:prstGeom prst="rect">
            <a:avLst/>
          </a:prstGeom>
          <a:solidFill>
            <a:srgbClr val="2D3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-1"/>
            <a:ext cx="12203653" cy="6858001"/>
          </a:xfrm>
          <a:prstGeom prst="rect">
            <a:avLst/>
          </a:prstGeom>
          <a:solidFill>
            <a:srgbClr val="2D3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</a:endParaRPr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993332" y="1869775"/>
            <a:ext cx="2392363" cy="1879600"/>
          </a:xfrm>
          <a:custGeom>
            <a:avLst/>
            <a:gdLst>
              <a:gd name="connsiteX0" fmla="*/ 1296020 w 2392363"/>
              <a:gd name="connsiteY0" fmla="*/ 0 h 1879600"/>
              <a:gd name="connsiteX1" fmla="*/ 1514536 w 2392363"/>
              <a:gd name="connsiteY1" fmla="*/ 0 h 1879600"/>
              <a:gd name="connsiteX2" fmla="*/ 1533373 w 2392363"/>
              <a:gd name="connsiteY2" fmla="*/ 3774 h 1879600"/>
              <a:gd name="connsiteX3" fmla="*/ 1864913 w 2392363"/>
              <a:gd name="connsiteY3" fmla="*/ 49066 h 1879600"/>
              <a:gd name="connsiteX4" fmla="*/ 2185151 w 2392363"/>
              <a:gd name="connsiteY4" fmla="*/ 177392 h 1879600"/>
              <a:gd name="connsiteX5" fmla="*/ 2381061 w 2392363"/>
              <a:gd name="connsiteY5" fmla="*/ 471787 h 1879600"/>
              <a:gd name="connsiteX6" fmla="*/ 2392363 w 2392363"/>
              <a:gd name="connsiteY6" fmla="*/ 547273 h 1879600"/>
              <a:gd name="connsiteX7" fmla="*/ 2392363 w 2392363"/>
              <a:gd name="connsiteY7" fmla="*/ 569919 h 1879600"/>
              <a:gd name="connsiteX8" fmla="*/ 2381061 w 2392363"/>
              <a:gd name="connsiteY8" fmla="*/ 652954 h 1879600"/>
              <a:gd name="connsiteX9" fmla="*/ 2268036 w 2392363"/>
              <a:gd name="connsiteY9" fmla="*/ 973769 h 1879600"/>
              <a:gd name="connsiteX10" fmla="*/ 1555978 w 2392363"/>
              <a:gd name="connsiteY10" fmla="*/ 1736177 h 1879600"/>
              <a:gd name="connsiteX11" fmla="*/ 1213135 w 2392363"/>
              <a:gd name="connsiteY11" fmla="*/ 1868277 h 1879600"/>
              <a:gd name="connsiteX12" fmla="*/ 1137785 w 2392363"/>
              <a:gd name="connsiteY12" fmla="*/ 1879600 h 1879600"/>
              <a:gd name="connsiteX13" fmla="*/ 1043598 w 2392363"/>
              <a:gd name="connsiteY13" fmla="*/ 1879600 h 1879600"/>
              <a:gd name="connsiteX14" fmla="*/ 1024760 w 2392363"/>
              <a:gd name="connsiteY14" fmla="*/ 1875826 h 1879600"/>
              <a:gd name="connsiteX15" fmla="*/ 855223 w 2392363"/>
              <a:gd name="connsiteY15" fmla="*/ 1845632 h 1879600"/>
              <a:gd name="connsiteX16" fmla="*/ 195910 w 2392363"/>
              <a:gd name="connsiteY16" fmla="*/ 1396490 h 1879600"/>
              <a:gd name="connsiteX17" fmla="*/ 15070 w 2392363"/>
              <a:gd name="connsiteY17" fmla="*/ 988866 h 1879600"/>
              <a:gd name="connsiteX18" fmla="*/ 0 w 2392363"/>
              <a:gd name="connsiteY18" fmla="*/ 909606 h 1879600"/>
              <a:gd name="connsiteX19" fmla="*/ 0 w 2392363"/>
              <a:gd name="connsiteY19" fmla="*/ 792603 h 1879600"/>
              <a:gd name="connsiteX20" fmla="*/ 11303 w 2392363"/>
              <a:gd name="connsiteY20" fmla="*/ 739762 h 1879600"/>
              <a:gd name="connsiteX21" fmla="*/ 218515 w 2392363"/>
              <a:gd name="connsiteY21" fmla="*/ 381204 h 1879600"/>
              <a:gd name="connsiteX22" fmla="*/ 614103 w 2392363"/>
              <a:gd name="connsiteY22" fmla="*/ 143423 h 1879600"/>
              <a:gd name="connsiteX23" fmla="*/ 1220670 w 2392363"/>
              <a:gd name="connsiteY23" fmla="*/ 7549 h 1879600"/>
              <a:gd name="connsiteX24" fmla="*/ 1296020 w 2392363"/>
              <a:gd name="connsiteY24" fmla="*/ 0 h 18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92363" h="1879600">
                <a:moveTo>
                  <a:pt x="1296020" y="0"/>
                </a:moveTo>
                <a:cubicBezTo>
                  <a:pt x="1367603" y="0"/>
                  <a:pt x="1442953" y="0"/>
                  <a:pt x="1514536" y="0"/>
                </a:cubicBezTo>
                <a:cubicBezTo>
                  <a:pt x="1522071" y="3774"/>
                  <a:pt x="1529606" y="3774"/>
                  <a:pt x="1533373" y="3774"/>
                </a:cubicBezTo>
                <a:cubicBezTo>
                  <a:pt x="1646398" y="11323"/>
                  <a:pt x="1755656" y="22646"/>
                  <a:pt x="1864913" y="49066"/>
                </a:cubicBezTo>
                <a:cubicBezTo>
                  <a:pt x="1977938" y="75486"/>
                  <a:pt x="2087196" y="113229"/>
                  <a:pt x="2185151" y="177392"/>
                </a:cubicBezTo>
                <a:cubicBezTo>
                  <a:pt x="2290641" y="249104"/>
                  <a:pt x="2358456" y="343461"/>
                  <a:pt x="2381061" y="471787"/>
                </a:cubicBezTo>
                <a:cubicBezTo>
                  <a:pt x="2384828" y="498207"/>
                  <a:pt x="2388596" y="524627"/>
                  <a:pt x="2392363" y="547273"/>
                </a:cubicBezTo>
                <a:cubicBezTo>
                  <a:pt x="2392363" y="554822"/>
                  <a:pt x="2392363" y="562370"/>
                  <a:pt x="2392363" y="569919"/>
                </a:cubicBezTo>
                <a:cubicBezTo>
                  <a:pt x="2388596" y="596339"/>
                  <a:pt x="2384828" y="626533"/>
                  <a:pt x="2381061" y="652954"/>
                </a:cubicBezTo>
                <a:cubicBezTo>
                  <a:pt x="2362223" y="766182"/>
                  <a:pt x="2324548" y="871863"/>
                  <a:pt x="2268036" y="973769"/>
                </a:cubicBezTo>
                <a:cubicBezTo>
                  <a:pt x="2094731" y="1283261"/>
                  <a:pt x="1853611" y="1536139"/>
                  <a:pt x="1555978" y="1736177"/>
                </a:cubicBezTo>
                <a:cubicBezTo>
                  <a:pt x="1454255" y="1804114"/>
                  <a:pt x="1337463" y="1849406"/>
                  <a:pt x="1213135" y="1868277"/>
                </a:cubicBezTo>
                <a:cubicBezTo>
                  <a:pt x="1186763" y="1872052"/>
                  <a:pt x="1160390" y="1875826"/>
                  <a:pt x="1137785" y="1879600"/>
                </a:cubicBezTo>
                <a:cubicBezTo>
                  <a:pt x="1103878" y="1879600"/>
                  <a:pt x="1073738" y="1879600"/>
                  <a:pt x="1043598" y="1879600"/>
                </a:cubicBezTo>
                <a:cubicBezTo>
                  <a:pt x="1036063" y="1875826"/>
                  <a:pt x="1032295" y="1875826"/>
                  <a:pt x="1024760" y="1875826"/>
                </a:cubicBezTo>
                <a:cubicBezTo>
                  <a:pt x="968248" y="1864503"/>
                  <a:pt x="911735" y="1860729"/>
                  <a:pt x="855223" y="1845632"/>
                </a:cubicBezTo>
                <a:cubicBezTo>
                  <a:pt x="583963" y="1773920"/>
                  <a:pt x="365448" y="1619174"/>
                  <a:pt x="195910" y="1396490"/>
                </a:cubicBezTo>
                <a:cubicBezTo>
                  <a:pt x="105490" y="1275713"/>
                  <a:pt x="41443" y="1139838"/>
                  <a:pt x="15070" y="988866"/>
                </a:cubicBezTo>
                <a:cubicBezTo>
                  <a:pt x="7535" y="962446"/>
                  <a:pt x="3768" y="936026"/>
                  <a:pt x="0" y="909606"/>
                </a:cubicBezTo>
                <a:cubicBezTo>
                  <a:pt x="0" y="871863"/>
                  <a:pt x="0" y="830346"/>
                  <a:pt x="0" y="792603"/>
                </a:cubicBezTo>
                <a:cubicBezTo>
                  <a:pt x="3768" y="773731"/>
                  <a:pt x="7535" y="758634"/>
                  <a:pt x="11303" y="739762"/>
                </a:cubicBezTo>
                <a:cubicBezTo>
                  <a:pt x="37675" y="596339"/>
                  <a:pt x="113025" y="479336"/>
                  <a:pt x="218515" y="381204"/>
                </a:cubicBezTo>
                <a:cubicBezTo>
                  <a:pt x="335308" y="275524"/>
                  <a:pt x="470938" y="200038"/>
                  <a:pt x="614103" y="143423"/>
                </a:cubicBezTo>
                <a:cubicBezTo>
                  <a:pt x="810013" y="67937"/>
                  <a:pt x="1013458" y="26420"/>
                  <a:pt x="1220670" y="7549"/>
                </a:cubicBezTo>
                <a:cubicBezTo>
                  <a:pt x="1247043" y="7549"/>
                  <a:pt x="1269648" y="3774"/>
                  <a:pt x="1296020" y="0"/>
                </a:cubicBez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490608" y="2001794"/>
            <a:ext cx="2737652" cy="1907231"/>
          </a:xfrm>
          <a:custGeom>
            <a:avLst/>
            <a:gdLst>
              <a:gd name="connsiteX0" fmla="*/ 2546269 w 3810000"/>
              <a:gd name="connsiteY0" fmla="*/ 0 h 2654300"/>
              <a:gd name="connsiteX1" fmla="*/ 2817068 w 3810000"/>
              <a:gd name="connsiteY1" fmla="*/ 0 h 2654300"/>
              <a:gd name="connsiteX2" fmla="*/ 2832113 w 3810000"/>
              <a:gd name="connsiteY2" fmla="*/ 3765 h 2654300"/>
              <a:gd name="connsiteX3" fmla="*/ 3174373 w 3810000"/>
              <a:gd name="connsiteY3" fmla="*/ 45180 h 2654300"/>
              <a:gd name="connsiteX4" fmla="*/ 3531678 w 3810000"/>
              <a:gd name="connsiteY4" fmla="*/ 176953 h 2654300"/>
              <a:gd name="connsiteX5" fmla="*/ 3794956 w 3810000"/>
              <a:gd name="connsiteY5" fmla="*/ 549685 h 2654300"/>
              <a:gd name="connsiteX6" fmla="*/ 3810000 w 3810000"/>
              <a:gd name="connsiteY6" fmla="*/ 636279 h 2654300"/>
              <a:gd name="connsiteX7" fmla="*/ 3810000 w 3810000"/>
              <a:gd name="connsiteY7" fmla="*/ 726638 h 2654300"/>
              <a:gd name="connsiteX8" fmla="*/ 3806239 w 3810000"/>
              <a:gd name="connsiteY8" fmla="*/ 741698 h 2654300"/>
              <a:gd name="connsiteX9" fmla="*/ 3746061 w 3810000"/>
              <a:gd name="connsiteY9" fmla="*/ 1020306 h 2654300"/>
              <a:gd name="connsiteX10" fmla="*/ 3580573 w 3810000"/>
              <a:gd name="connsiteY10" fmla="*/ 1426922 h 2654300"/>
              <a:gd name="connsiteX11" fmla="*/ 3227029 w 3810000"/>
              <a:gd name="connsiteY11" fmla="*/ 2059436 h 2654300"/>
              <a:gd name="connsiteX12" fmla="*/ 2832113 w 3810000"/>
              <a:gd name="connsiteY12" fmla="*/ 2473582 h 2654300"/>
              <a:gd name="connsiteX13" fmla="*/ 2403347 w 3810000"/>
              <a:gd name="connsiteY13" fmla="*/ 2646770 h 2654300"/>
              <a:gd name="connsiteX14" fmla="*/ 2320602 w 3810000"/>
              <a:gd name="connsiteY14" fmla="*/ 2654300 h 2654300"/>
              <a:gd name="connsiteX15" fmla="*/ 2185202 w 3810000"/>
              <a:gd name="connsiteY15" fmla="*/ 2654300 h 2654300"/>
              <a:gd name="connsiteX16" fmla="*/ 2106219 w 3810000"/>
              <a:gd name="connsiteY16" fmla="*/ 2646770 h 2654300"/>
              <a:gd name="connsiteX17" fmla="*/ 1692498 w 3810000"/>
              <a:gd name="connsiteY17" fmla="*/ 2545116 h 2654300"/>
              <a:gd name="connsiteX18" fmla="*/ 1192271 w 3810000"/>
              <a:gd name="connsiteY18" fmla="*/ 2322983 h 2654300"/>
              <a:gd name="connsiteX19" fmla="*/ 579210 w 3810000"/>
              <a:gd name="connsiteY19" fmla="*/ 1961547 h 2654300"/>
              <a:gd name="connsiteX20" fmla="*/ 176772 w 3810000"/>
              <a:gd name="connsiteY20" fmla="*/ 1607640 h 2654300"/>
              <a:gd name="connsiteX21" fmla="*/ 18806 w 3810000"/>
              <a:gd name="connsiteY21" fmla="*/ 1332798 h 2654300"/>
              <a:gd name="connsiteX22" fmla="*/ 0 w 3810000"/>
              <a:gd name="connsiteY22" fmla="*/ 1242438 h 2654300"/>
              <a:gd name="connsiteX23" fmla="*/ 0 w 3810000"/>
              <a:gd name="connsiteY23" fmla="*/ 1140784 h 2654300"/>
              <a:gd name="connsiteX24" fmla="*/ 18806 w 3810000"/>
              <a:gd name="connsiteY24" fmla="*/ 1054190 h 2654300"/>
              <a:gd name="connsiteX25" fmla="*/ 225667 w 3810000"/>
              <a:gd name="connsiteY25" fmla="*/ 749228 h 2654300"/>
              <a:gd name="connsiteX26" fmla="*/ 861293 w 3810000"/>
              <a:gd name="connsiteY26" fmla="*/ 346377 h 2654300"/>
              <a:gd name="connsiteX27" fmla="*/ 1748914 w 3810000"/>
              <a:gd name="connsiteY27" fmla="*/ 97889 h 2654300"/>
              <a:gd name="connsiteX28" fmla="*/ 2143830 w 3810000"/>
              <a:gd name="connsiteY28" fmla="*/ 37650 h 2654300"/>
              <a:gd name="connsiteX29" fmla="*/ 2444719 w 3810000"/>
              <a:gd name="connsiteY29" fmla="*/ 7530 h 2654300"/>
              <a:gd name="connsiteX30" fmla="*/ 2546269 w 3810000"/>
              <a:gd name="connsiteY30" fmla="*/ 0 h 265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10000" h="2654300">
                <a:moveTo>
                  <a:pt x="2546269" y="0"/>
                </a:moveTo>
                <a:cubicBezTo>
                  <a:pt x="2636535" y="0"/>
                  <a:pt x="2726802" y="0"/>
                  <a:pt x="2817068" y="0"/>
                </a:cubicBezTo>
                <a:cubicBezTo>
                  <a:pt x="2820829" y="0"/>
                  <a:pt x="2824590" y="3765"/>
                  <a:pt x="2832113" y="3765"/>
                </a:cubicBezTo>
                <a:cubicBezTo>
                  <a:pt x="2944946" y="7530"/>
                  <a:pt x="3061540" y="18825"/>
                  <a:pt x="3174373" y="45180"/>
                </a:cubicBezTo>
                <a:cubicBezTo>
                  <a:pt x="3298490" y="71535"/>
                  <a:pt x="3422606" y="109184"/>
                  <a:pt x="3531678" y="176953"/>
                </a:cubicBezTo>
                <a:cubicBezTo>
                  <a:pt x="3670839" y="263548"/>
                  <a:pt x="3764867" y="387792"/>
                  <a:pt x="3794956" y="549685"/>
                </a:cubicBezTo>
                <a:cubicBezTo>
                  <a:pt x="3798717" y="576040"/>
                  <a:pt x="3802478" y="606159"/>
                  <a:pt x="3810000" y="636279"/>
                </a:cubicBezTo>
                <a:cubicBezTo>
                  <a:pt x="3810000" y="666399"/>
                  <a:pt x="3810000" y="696519"/>
                  <a:pt x="3810000" y="726638"/>
                </a:cubicBezTo>
                <a:cubicBezTo>
                  <a:pt x="3806239" y="730403"/>
                  <a:pt x="3806239" y="737933"/>
                  <a:pt x="3806239" y="741698"/>
                </a:cubicBezTo>
                <a:cubicBezTo>
                  <a:pt x="3798717" y="839587"/>
                  <a:pt x="3776150" y="929947"/>
                  <a:pt x="3746061" y="1020306"/>
                </a:cubicBezTo>
                <a:cubicBezTo>
                  <a:pt x="3700928" y="1159609"/>
                  <a:pt x="3640750" y="1295148"/>
                  <a:pt x="3580573" y="1426922"/>
                </a:cubicBezTo>
                <a:cubicBezTo>
                  <a:pt x="3479023" y="1649055"/>
                  <a:pt x="3366190" y="1859893"/>
                  <a:pt x="3227029" y="2059436"/>
                </a:cubicBezTo>
                <a:cubicBezTo>
                  <a:pt x="3117957" y="2217564"/>
                  <a:pt x="2990079" y="2360633"/>
                  <a:pt x="2832113" y="2473582"/>
                </a:cubicBezTo>
                <a:cubicBezTo>
                  <a:pt x="2704235" y="2563941"/>
                  <a:pt x="2561313" y="2624180"/>
                  <a:pt x="2403347" y="2646770"/>
                </a:cubicBezTo>
                <a:cubicBezTo>
                  <a:pt x="2373258" y="2650535"/>
                  <a:pt x="2346930" y="2654300"/>
                  <a:pt x="2320602" y="2654300"/>
                </a:cubicBezTo>
                <a:cubicBezTo>
                  <a:pt x="2275469" y="2654300"/>
                  <a:pt x="2230336" y="2654300"/>
                  <a:pt x="2185202" y="2654300"/>
                </a:cubicBezTo>
                <a:cubicBezTo>
                  <a:pt x="2158875" y="2654300"/>
                  <a:pt x="2132547" y="2650535"/>
                  <a:pt x="2106219" y="2646770"/>
                </a:cubicBezTo>
                <a:cubicBezTo>
                  <a:pt x="1963297" y="2631710"/>
                  <a:pt x="1827898" y="2594061"/>
                  <a:pt x="1692498" y="2545116"/>
                </a:cubicBezTo>
                <a:cubicBezTo>
                  <a:pt x="1519487" y="2484877"/>
                  <a:pt x="1353998" y="2405812"/>
                  <a:pt x="1192271" y="2322983"/>
                </a:cubicBezTo>
                <a:cubicBezTo>
                  <a:pt x="981649" y="2210034"/>
                  <a:pt x="774788" y="2097085"/>
                  <a:pt x="579210" y="1961547"/>
                </a:cubicBezTo>
                <a:cubicBezTo>
                  <a:pt x="432527" y="1859893"/>
                  <a:pt x="293366" y="1746944"/>
                  <a:pt x="176772" y="1607640"/>
                </a:cubicBezTo>
                <a:cubicBezTo>
                  <a:pt x="105311" y="1524811"/>
                  <a:pt x="48895" y="1438217"/>
                  <a:pt x="18806" y="1332798"/>
                </a:cubicBezTo>
                <a:cubicBezTo>
                  <a:pt x="11284" y="1302678"/>
                  <a:pt x="3761" y="1272558"/>
                  <a:pt x="0" y="1242438"/>
                </a:cubicBezTo>
                <a:cubicBezTo>
                  <a:pt x="0" y="1208554"/>
                  <a:pt x="0" y="1174669"/>
                  <a:pt x="0" y="1140784"/>
                </a:cubicBezTo>
                <a:cubicBezTo>
                  <a:pt x="7522" y="1110665"/>
                  <a:pt x="11284" y="1080545"/>
                  <a:pt x="18806" y="1054190"/>
                </a:cubicBezTo>
                <a:cubicBezTo>
                  <a:pt x="56417" y="929947"/>
                  <a:pt x="131639" y="832057"/>
                  <a:pt x="225667" y="749228"/>
                </a:cubicBezTo>
                <a:cubicBezTo>
                  <a:pt x="409961" y="572275"/>
                  <a:pt x="628105" y="444266"/>
                  <a:pt x="861293" y="346377"/>
                </a:cubicBezTo>
                <a:cubicBezTo>
                  <a:pt x="1147137" y="225898"/>
                  <a:pt x="1444265" y="154364"/>
                  <a:pt x="1748914" y="97889"/>
                </a:cubicBezTo>
                <a:cubicBezTo>
                  <a:pt x="1880553" y="71535"/>
                  <a:pt x="2012192" y="52710"/>
                  <a:pt x="2143830" y="37650"/>
                </a:cubicBezTo>
                <a:cubicBezTo>
                  <a:pt x="2245380" y="22590"/>
                  <a:pt x="2343169" y="15060"/>
                  <a:pt x="2444719" y="7530"/>
                </a:cubicBezTo>
                <a:cubicBezTo>
                  <a:pt x="2478569" y="3765"/>
                  <a:pt x="2512419" y="3765"/>
                  <a:pt x="2546269" y="0"/>
                </a:cubicBez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1485900" y="1607838"/>
            <a:ext cx="2229523" cy="2403475"/>
          </a:xfrm>
          <a:custGeom>
            <a:avLst/>
            <a:gdLst>
              <a:gd name="connsiteX0" fmla="*/ 1438720 w 2229523"/>
              <a:gd name="connsiteY0" fmla="*/ 0 h 2403475"/>
              <a:gd name="connsiteX1" fmla="*/ 2181525 w 2229523"/>
              <a:gd name="connsiteY1" fmla="*/ 1115092 h 2403475"/>
              <a:gd name="connsiteX2" fmla="*/ 1212485 w 2229523"/>
              <a:gd name="connsiteY2" fmla="*/ 1812024 h 2403475"/>
              <a:gd name="connsiteX3" fmla="*/ 563945 w 2229523"/>
              <a:gd name="connsiteY3" fmla="*/ 2403475 h 2403475"/>
              <a:gd name="connsiteX4" fmla="*/ 190657 w 2229523"/>
              <a:gd name="connsiteY4" fmla="*/ 2098332 h 2403475"/>
              <a:gd name="connsiteX5" fmla="*/ 605421 w 2229523"/>
              <a:gd name="connsiteY5" fmla="*/ 485969 h 2403475"/>
              <a:gd name="connsiteX6" fmla="*/ 1438720 w 2229523"/>
              <a:gd name="connsiteY6" fmla="*/ 0 h 240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9523" h="2403475">
                <a:moveTo>
                  <a:pt x="1438720" y="0"/>
                </a:moveTo>
                <a:cubicBezTo>
                  <a:pt x="1932666" y="0"/>
                  <a:pt x="2004308" y="821250"/>
                  <a:pt x="2181525" y="1115092"/>
                </a:cubicBezTo>
                <a:cubicBezTo>
                  <a:pt x="2434154" y="1525717"/>
                  <a:pt x="1627249" y="1597294"/>
                  <a:pt x="1212485" y="1812024"/>
                </a:cubicBezTo>
                <a:cubicBezTo>
                  <a:pt x="925921" y="1962713"/>
                  <a:pt x="793950" y="2403475"/>
                  <a:pt x="563945" y="2403475"/>
                </a:cubicBezTo>
                <a:cubicBezTo>
                  <a:pt x="465909" y="2403475"/>
                  <a:pt x="349021" y="2320597"/>
                  <a:pt x="190657" y="2098332"/>
                </a:cubicBezTo>
                <a:cubicBezTo>
                  <a:pt x="-329684" y="1363727"/>
                  <a:pt x="352792" y="727070"/>
                  <a:pt x="605421" y="485969"/>
                </a:cubicBezTo>
                <a:cubicBezTo>
                  <a:pt x="974938" y="131852"/>
                  <a:pt x="1242650" y="0"/>
                  <a:pt x="1438720" y="0"/>
                </a:cubicBez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5000">
        <p15:prstTrans prst="pageCurlDouble"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 advClick="0" advTm="5000">
        <p15:prstTrans prst="pageCurlDouble"/>
      </p:transition>
    </mc:Choice>
    <mc:Fallback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1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17.jpe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.png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6.jpe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3.png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image" Target="../media/image3.png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7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image" Target="../media/image3.png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12.emf"/><Relationship Id="rId7" Type="http://schemas.openxmlformats.org/officeDocument/2006/relationships/oleObject" Target="../embeddings/oleObject1.bin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image" Target="../media/image3.png"/><Relationship Id="rId10" Type="http://schemas.openxmlformats.org/officeDocument/2006/relationships/vmlDrawing" Target="../drawings/vmlDrawing1.v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1775" y="609600"/>
            <a:ext cx="8549005" cy="6248400"/>
          </a:xfrm>
          <a:prstGeom prst="rect">
            <a:avLst/>
          </a:prstGeom>
          <a:solidFill>
            <a:srgbClr val="93C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831781" y="609113"/>
            <a:ext cx="6007545" cy="5282037"/>
            <a:chOff x="-2471" y="705633"/>
            <a:chExt cx="6007545" cy="528203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71" y="1685923"/>
              <a:ext cx="5448300" cy="4301747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083" y="705633"/>
              <a:ext cx="2357991" cy="3042453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4836795" y="2306320"/>
            <a:ext cx="554990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latin typeface="Segoe Print" panose="02000600000000000000" charset="0"/>
                <a:cs typeface="Segoe Print" panose="02000600000000000000" charset="0"/>
              </a:rPr>
              <a:t>Modern Literature</a:t>
            </a:r>
            <a:endParaRPr lang="en-US" altLang="zh-CN" sz="4000" b="1">
              <a:latin typeface="Segoe Print" panose="02000600000000000000" charset="0"/>
              <a:cs typeface="Segoe Print" panose="02000600000000000000" charset="0"/>
            </a:endParaRPr>
          </a:p>
          <a:p>
            <a:endParaRPr lang="en-US" altLang="zh-CN" sz="3200" b="1">
              <a:latin typeface="Segoe Print" panose="02000600000000000000" charset="0"/>
              <a:cs typeface="Segoe Print" panose="02000600000000000000" charset="0"/>
            </a:endParaRPr>
          </a:p>
          <a:p>
            <a:endParaRPr lang="en-US" altLang="zh-CN" sz="3200" b="1">
              <a:latin typeface="Segoe Print" panose="02000600000000000000" charset="0"/>
              <a:cs typeface="Segoe Print" panose="02000600000000000000" charset="0"/>
            </a:endParaRPr>
          </a:p>
          <a:p>
            <a:endParaRPr lang="en-US" altLang="zh-CN" sz="3200" b="1">
              <a:latin typeface="Segoe Print" panose="02000600000000000000" charset="0"/>
              <a:cs typeface="Segoe Print" panose="02000600000000000000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36795" y="3474085"/>
            <a:ext cx="62318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>
                <a:latin typeface="Segoe Print" panose="02000600000000000000" charset="0"/>
                <a:cs typeface="Segoe Print" panose="02000600000000000000" charset="0"/>
                <a:sym typeface="+mn-ea"/>
              </a:rPr>
              <a:t>Ch’ien Chung-shu</a:t>
            </a:r>
            <a:endParaRPr lang="en-US" altLang="zh-CN" sz="4800" b="1">
              <a:latin typeface="Segoe Print" panose="02000600000000000000" charset="0"/>
              <a:cs typeface="Segoe Print" panose="02000600000000000000" charset="0"/>
            </a:endParaRPr>
          </a:p>
          <a:p>
            <a:endParaRPr lang="en-US" altLang="zh-CN" sz="4800" b="1">
              <a:latin typeface="Segoe Print" panose="02000600000000000000" charset="0"/>
              <a:cs typeface="Segoe Print" panose="02000600000000000000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36795" y="5042535"/>
            <a:ext cx="45116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/>
              <a:t>21</a:t>
            </a:r>
            <a:r>
              <a:rPr lang="zh-CN" altLang="en-US" sz="3600" b="1"/>
              <a:t>级英语笔译</a:t>
            </a:r>
            <a:endParaRPr lang="zh-CN" altLang="en-US" sz="3600" b="1"/>
          </a:p>
          <a:p>
            <a:r>
              <a:rPr lang="zh-CN" altLang="en-US" sz="3600" b="1"/>
              <a:t>陈路瑶</a:t>
            </a:r>
            <a:endParaRPr lang="zh-CN" altLang="en-US" sz="3600" b="1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3" grpId="0"/>
      <p:bldP spid="1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93C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991980" y="1457325"/>
            <a:ext cx="7923546" cy="4672557"/>
            <a:chOff x="1496680" y="1476373"/>
            <a:chExt cx="7266319" cy="4386808"/>
          </a:xfrm>
        </p:grpSpPr>
        <p:sp>
          <p:nvSpPr>
            <p:cNvPr id="18" name="矩形 17"/>
            <p:cNvSpPr/>
            <p:nvPr/>
          </p:nvSpPr>
          <p:spPr>
            <a:xfrm>
              <a:off x="1676399" y="1476373"/>
              <a:ext cx="7086600" cy="3248025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印品黑体" panose="00000500000000000000" pitchFamily="2" charset="-122"/>
              </a:endParaRPr>
            </a:p>
          </p:txBody>
        </p:sp>
        <p:pic>
          <p:nvPicPr>
            <p:cNvPr id="19" name="Picture 1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4560449" y="1660630"/>
              <a:ext cx="1138782" cy="726631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400425" y="1990726"/>
            <a:ext cx="8801100" cy="4139156"/>
            <a:chOff x="3390900" y="2609850"/>
            <a:chExt cx="8801100" cy="4139156"/>
          </a:xfrm>
        </p:grpSpPr>
        <p:sp>
          <p:nvSpPr>
            <p:cNvPr id="20" name="矩形 19"/>
            <p:cNvSpPr/>
            <p:nvPr/>
          </p:nvSpPr>
          <p:spPr>
            <a:xfrm>
              <a:off x="3390900" y="2609850"/>
              <a:ext cx="8801100" cy="29261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印品黑体" panose="00000500000000000000" pitchFamily="2" charset="-122"/>
              </a:endParaRPr>
            </a:p>
          </p:txBody>
        </p:sp>
        <p:pic>
          <p:nvPicPr>
            <p:cNvPr id="22" name="Picture 1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7184970" y="1741976"/>
              <a:ext cx="1212960" cy="8801100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000" y="95250"/>
            <a:ext cx="5018049" cy="68580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8374076" y="2309793"/>
            <a:ext cx="677108" cy="1383665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第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三章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8136025" y="2309793"/>
            <a:ext cx="1" cy="25118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9289415" y="2771775"/>
            <a:ext cx="1840865" cy="460375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accent3"/>
                </a:solidFill>
              </a:rPr>
              <a:t>Part T</a:t>
            </a:r>
            <a:r>
              <a:rPr lang="en-US" altLang="zh-CN" sz="2400" b="1">
                <a:solidFill>
                  <a:schemeClr val="accent3"/>
                </a:solidFill>
              </a:rPr>
              <a:t>hree</a:t>
            </a:r>
            <a:endParaRPr lang="en-US" altLang="zh-CN" sz="2400" b="1">
              <a:solidFill>
                <a:schemeClr val="accent3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792058" y="2292757"/>
            <a:ext cx="1106170" cy="227203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</a:rPr>
              <a:t>《圍城》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</a:rPr>
              <a:t>Fortress Besieged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729740" y="0"/>
            <a:ext cx="8321040" cy="6858000"/>
          </a:xfrm>
          <a:prstGeom prst="rect">
            <a:avLst/>
          </a:prstGeom>
          <a:solidFill>
            <a:srgbClr val="93C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53670" y="403860"/>
            <a:ext cx="11768455" cy="7357110"/>
            <a:chOff x="1496681" y="1476374"/>
            <a:chExt cx="7266319" cy="4386807"/>
          </a:xfrm>
        </p:grpSpPr>
        <p:sp>
          <p:nvSpPr>
            <p:cNvPr id="18" name="矩形 17"/>
            <p:cNvSpPr/>
            <p:nvPr/>
          </p:nvSpPr>
          <p:spPr>
            <a:xfrm>
              <a:off x="1571535" y="1476374"/>
              <a:ext cx="7086397" cy="36079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印品黑体" panose="00000500000000000000" pitchFamily="2" charset="-122"/>
              </a:endParaRPr>
            </a:p>
          </p:txBody>
        </p:sp>
        <p:pic>
          <p:nvPicPr>
            <p:cNvPr id="19" name="Picture 1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4560449" y="1660630"/>
              <a:ext cx="1138782" cy="7266319"/>
            </a:xfrm>
            <a:prstGeom prst="rect">
              <a:avLst/>
            </a:prstGeom>
          </p:spPr>
        </p:pic>
      </p:grpSp>
      <p:sp>
        <p:nvSpPr>
          <p:cNvPr id="21" name="文本框 20"/>
          <p:cNvSpPr txBox="1"/>
          <p:nvPr/>
        </p:nvSpPr>
        <p:spPr>
          <a:xfrm>
            <a:off x="2385060" y="690880"/>
            <a:ext cx="74218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en-US" altLang="zh-CN" b="1" i="1" dirty="0">
                <a:latin typeface="Segoe Print" panose="02000600000000000000" charset="0"/>
                <a:ea typeface="微软繁线体" pitchFamily="2" charset="-122"/>
                <a:cs typeface="Segoe Print" panose="02000600000000000000" charset="0"/>
              </a:rPr>
              <a:t> </a:t>
            </a:r>
            <a:r>
              <a:rPr lang="en-US" altLang="zh-CN" b="1" i="1" dirty="0">
                <a:latin typeface="Segoe Print" panose="02000600000000000000" charset="0"/>
                <a:ea typeface="微软繁线体" pitchFamily="2" charset="-122"/>
                <a:cs typeface="Segoe Print" panose="02000600000000000000" charset="0"/>
                <a:sym typeface="+mn-ea"/>
              </a:rPr>
              <a:t>Re</a:t>
            </a:r>
            <a:r>
              <a:rPr lang="en-US" altLang="zh-CN" b="1" i="1" dirty="0">
                <a:latin typeface="Segoe Print" panose="02000600000000000000" charset="0"/>
                <a:ea typeface="微软繁线体" pitchFamily="2" charset="-122"/>
                <a:cs typeface="Segoe Print" panose="02000600000000000000" charset="0"/>
              </a:rPr>
              <a:t>lationship Between </a:t>
            </a:r>
            <a:r>
              <a:rPr lang="en-US" altLang="zh-CN" b="1" i="1" dirty="0">
                <a:latin typeface="Segoe Print" panose="02000600000000000000" charset="0"/>
                <a:ea typeface="微软繁线体" pitchFamily="2" charset="-122"/>
                <a:cs typeface="Segoe Print" panose="02000600000000000000" charset="0"/>
                <a:sym typeface="+mn-ea"/>
              </a:rPr>
              <a:t>Character</a:t>
            </a:r>
            <a:r>
              <a:rPr lang="en-US" altLang="zh-CN" b="1" i="1" dirty="0">
                <a:latin typeface="Segoe Print" panose="02000600000000000000" charset="0"/>
                <a:ea typeface="微软繁线体" pitchFamily="2" charset="-122"/>
                <a:cs typeface="Segoe Print" panose="02000600000000000000" charset="0"/>
                <a:sym typeface="+mn-ea"/>
              </a:rPr>
              <a:t>s</a:t>
            </a:r>
            <a:endParaRPr lang="en-US" altLang="zh-CN" b="1" i="1" dirty="0">
              <a:latin typeface="Segoe Print" panose="02000600000000000000" charset="0"/>
              <a:ea typeface="微软繁线体" pitchFamily="2" charset="-122"/>
              <a:cs typeface="Segoe Print" panose="02000600000000000000" charset="0"/>
              <a:sym typeface="+mn-ea"/>
            </a:endParaRPr>
          </a:p>
        </p:txBody>
      </p:sp>
      <p:pic>
        <p:nvPicPr>
          <p:cNvPr id="2" name="图片 2" descr="IMG_2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1423035"/>
            <a:ext cx="6903720" cy="42792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230" y="767582"/>
            <a:ext cx="4108568" cy="501693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93C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101726" y="525780"/>
            <a:ext cx="9486900" cy="6090920"/>
            <a:chOff x="1496681" y="1476373"/>
            <a:chExt cx="7266319" cy="4386808"/>
          </a:xfrm>
        </p:grpSpPr>
        <p:sp>
          <p:nvSpPr>
            <p:cNvPr id="18" name="矩形 17"/>
            <p:cNvSpPr/>
            <p:nvPr/>
          </p:nvSpPr>
          <p:spPr>
            <a:xfrm>
              <a:off x="1676636" y="1476373"/>
              <a:ext cx="7086363" cy="418237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印品黑体" panose="00000500000000000000" pitchFamily="2" charset="-122"/>
              </a:endParaRPr>
            </a:p>
          </p:txBody>
        </p:sp>
        <p:pic>
          <p:nvPicPr>
            <p:cNvPr id="19" name="Picture 1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4560449" y="1660630"/>
              <a:ext cx="1138782" cy="7266319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2598420"/>
            <a:ext cx="3204210" cy="26784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415" y="2390204"/>
            <a:ext cx="1081748" cy="1475775"/>
          </a:xfrm>
          <a:prstGeom prst="rect">
            <a:avLst/>
          </a:prstGeom>
        </p:spPr>
      </p:pic>
      <p:pic>
        <p:nvPicPr>
          <p:cNvPr id="3" name="图片 1" descr="IMG_2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025" y="1263015"/>
            <a:ext cx="5487670" cy="50171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1473200" y="636905"/>
            <a:ext cx="74218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en-US" altLang="zh-CN" b="1" i="1" dirty="0">
                <a:latin typeface="Segoe Print" panose="02000600000000000000" charset="0"/>
                <a:ea typeface="微软繁线体" pitchFamily="2" charset="-122"/>
                <a:cs typeface="Segoe Print" panose="02000600000000000000" charset="0"/>
              </a:rPr>
              <a:t> </a:t>
            </a:r>
            <a:r>
              <a:rPr lang="en-US" altLang="zh-CN" b="1" i="1" dirty="0">
                <a:latin typeface="Segoe Print" panose="02000600000000000000" charset="0"/>
                <a:ea typeface="微软繁线体" pitchFamily="2" charset="-122"/>
                <a:cs typeface="Segoe Print" panose="02000600000000000000" charset="0"/>
                <a:sym typeface="+mn-ea"/>
              </a:rPr>
              <a:t>Re</a:t>
            </a:r>
            <a:r>
              <a:rPr lang="en-US" altLang="zh-CN" b="1" i="1" dirty="0">
                <a:latin typeface="Segoe Print" panose="02000600000000000000" charset="0"/>
                <a:ea typeface="微软繁线体" pitchFamily="2" charset="-122"/>
                <a:cs typeface="Segoe Print" panose="02000600000000000000" charset="0"/>
              </a:rPr>
              <a:t>lationship Between </a:t>
            </a:r>
            <a:r>
              <a:rPr lang="en-US" altLang="zh-CN" b="1" i="1" dirty="0">
                <a:latin typeface="Segoe Print" panose="02000600000000000000" charset="0"/>
                <a:ea typeface="微软繁线体" pitchFamily="2" charset="-122"/>
                <a:cs typeface="Segoe Print" panose="02000600000000000000" charset="0"/>
                <a:sym typeface="+mn-ea"/>
              </a:rPr>
              <a:t>Character</a:t>
            </a:r>
            <a:r>
              <a:rPr lang="en-US" altLang="zh-CN" b="1" i="1" dirty="0">
                <a:latin typeface="Segoe Print" panose="02000600000000000000" charset="0"/>
                <a:ea typeface="微软繁线体" pitchFamily="2" charset="-122"/>
                <a:cs typeface="Segoe Print" panose="02000600000000000000" charset="0"/>
                <a:sym typeface="+mn-ea"/>
              </a:rPr>
              <a:t>s</a:t>
            </a:r>
            <a:endParaRPr lang="en-US" altLang="zh-CN" b="1" i="1" dirty="0">
              <a:latin typeface="Segoe Print" panose="02000600000000000000" charset="0"/>
              <a:ea typeface="微软繁线体" pitchFamily="2" charset="-122"/>
              <a:cs typeface="Segoe Print" panose="02000600000000000000" charset="0"/>
              <a:sym typeface="+mn-e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871980" y="0"/>
            <a:ext cx="8383270" cy="6858000"/>
          </a:xfrm>
          <a:prstGeom prst="rect">
            <a:avLst/>
          </a:prstGeom>
          <a:solidFill>
            <a:srgbClr val="93C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606" y="-11"/>
            <a:ext cx="1961984" cy="196826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101726" y="525780"/>
            <a:ext cx="9486900" cy="6090920"/>
            <a:chOff x="1496681" y="1476373"/>
            <a:chExt cx="7266319" cy="4386808"/>
          </a:xfrm>
        </p:grpSpPr>
        <p:sp>
          <p:nvSpPr>
            <p:cNvPr id="3" name="矩形 2"/>
            <p:cNvSpPr/>
            <p:nvPr/>
          </p:nvSpPr>
          <p:spPr>
            <a:xfrm>
              <a:off x="1676636" y="1476373"/>
              <a:ext cx="7086363" cy="418237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dirty="0">
                  <a:latin typeface="印品黑体" panose="00000500000000000000" pitchFamily="2" charset="-122"/>
                </a:rPr>
                <a:t>When it comes to the siege, you can only think of the famous sentence in the book: marriage is a siege. If people outside the city want to go in, do people in the city want to come out</a:t>
              </a:r>
              <a:endParaRPr lang="zh-CN" altLang="en-US" sz="1200" dirty="0">
                <a:latin typeface="印品黑体" panose="00000500000000000000" pitchFamily="2" charset="-122"/>
              </a:endParaRPr>
            </a:p>
          </p:txBody>
        </p:sp>
        <p:pic>
          <p:nvPicPr>
            <p:cNvPr id="4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4560449" y="1660630"/>
              <a:ext cx="1138782" cy="7266319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2314575" y="1564005"/>
            <a:ext cx="76415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 b="1" i="1" dirty="0">
                <a:latin typeface="Calibri" panose="020F0502020204030204" charset="0"/>
                <a:ea typeface="微软繁线体" pitchFamily="2" charset="-122"/>
                <a:cs typeface="Calibri" panose="020F0502020204030204" charset="0"/>
              </a:rPr>
              <a:t>When it comes to the book </a:t>
            </a:r>
            <a:r>
              <a:rPr lang="en-US" altLang="zh-CN" sz="2400" b="1" i="1" dirty="0">
                <a:latin typeface="Calibri" panose="020F0502020204030204" charset="0"/>
                <a:ea typeface="微软繁线体" pitchFamily="2" charset="-122"/>
                <a:cs typeface="Calibri" panose="020F0502020204030204" charset="0"/>
                <a:sym typeface="+mn-ea"/>
              </a:rPr>
              <a:t>Fortress Besieged </a:t>
            </a:r>
            <a:r>
              <a:rPr lang="en-US" altLang="zh-CN" sz="2400" b="1" i="1" dirty="0">
                <a:latin typeface="Calibri" panose="020F0502020204030204" charset="0"/>
                <a:ea typeface="微软繁线体" pitchFamily="2" charset="-122"/>
                <a:cs typeface="Calibri" panose="020F0502020204030204" charset="0"/>
              </a:rPr>
              <a:t>, you may remember the most famous sentence in the book: marriage is a fortress besieged. People outside the city want to go in, but people in the city want to come out.</a:t>
            </a:r>
            <a:endParaRPr lang="en-US" altLang="zh-CN" sz="2400" b="1" i="1" dirty="0">
              <a:latin typeface="Calibri" panose="020F0502020204030204" charset="0"/>
              <a:ea typeface="微软繁线体" pitchFamily="2" charset="-122"/>
              <a:cs typeface="Calibri" panose="020F050202020403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14575" y="3482340"/>
            <a:ext cx="7484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 dirty="0">
                <a:solidFill>
                  <a:srgbClr val="C00000"/>
                </a:solidFill>
                <a:latin typeface="Calibri" panose="020F0502020204030204" charset="0"/>
                <a:ea typeface="微软繁线体" pitchFamily="2" charset="-122"/>
                <a:cs typeface="Calibri" panose="020F0502020204030204" charset="0"/>
              </a:rPr>
              <a:t>So,is its </a:t>
            </a:r>
            <a:r>
              <a:rPr lang="en-US" altLang="zh-CN" sz="3200" b="1" i="1" dirty="0">
                <a:solidFill>
                  <a:srgbClr val="C00000"/>
                </a:solidFill>
                <a:latin typeface="Calibri" panose="020F0502020204030204" charset="0"/>
                <a:ea typeface="微软繁线体" pitchFamily="2" charset="-122"/>
                <a:cs typeface="Calibri" panose="020F0502020204030204" charset="0"/>
              </a:rPr>
              <a:t>main idea really about marriage?</a:t>
            </a:r>
            <a:endParaRPr lang="en-US" altLang="zh-CN" sz="3200" b="1" i="1" dirty="0">
              <a:solidFill>
                <a:srgbClr val="C00000"/>
              </a:solidFill>
              <a:latin typeface="Calibri" panose="020F0502020204030204" charset="0"/>
              <a:ea typeface="微软繁线体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"/>
            <a:ext cx="12203653" cy="6858001"/>
          </a:xfrm>
          <a:prstGeom prst="rect">
            <a:avLst/>
          </a:prstGeom>
          <a:solidFill>
            <a:srgbClr val="2D3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77601" y="-9526"/>
            <a:ext cx="6648450" cy="5067301"/>
          </a:xfrm>
          <a:prstGeom prst="rect">
            <a:avLst/>
          </a:prstGeom>
          <a:solidFill>
            <a:srgbClr val="93C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2842"/>
            <a:ext cx="12190992" cy="4894682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234055" y="1636395"/>
            <a:ext cx="57359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</a:rPr>
              <a:t>T H A N K S !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93C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525270" y="1033145"/>
            <a:ext cx="9266555" cy="5824855"/>
            <a:chOff x="1496680" y="1476374"/>
            <a:chExt cx="7266319" cy="4386807"/>
          </a:xfrm>
        </p:grpSpPr>
        <p:sp>
          <p:nvSpPr>
            <p:cNvPr id="8" name="矩形 7"/>
            <p:cNvSpPr/>
            <p:nvPr/>
          </p:nvSpPr>
          <p:spPr>
            <a:xfrm>
              <a:off x="1571625" y="1476374"/>
              <a:ext cx="7086600" cy="3248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印品黑体" panose="00000500000000000000" pitchFamily="2" charset="-122"/>
              </a:endParaRPr>
            </a:p>
          </p:txBody>
        </p:sp>
        <p:pic>
          <p:nvPicPr>
            <p:cNvPr id="9" name="Picture 1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4560449" y="1660630"/>
              <a:ext cx="1138782" cy="7266319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>
            <a:off x="8217815" y="1958747"/>
            <a:ext cx="677108" cy="1384995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第一章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7979764" y="1958747"/>
            <a:ext cx="1" cy="25118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6873596" y="1958747"/>
            <a:ext cx="1106170" cy="27851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</a:rPr>
              <a:t>個人簡介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</a:rPr>
              <a:t>Personal Introduction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825328" y="1958747"/>
            <a:ext cx="677108" cy="1384995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第二章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5707964" y="1958747"/>
            <a:ext cx="1" cy="25118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4609817" y="1958747"/>
            <a:ext cx="1106170" cy="291338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</a:rPr>
              <a:t>作品及貢獻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</a:rPr>
              <a:t>Works and Contributons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599755" y="1958747"/>
            <a:ext cx="677108" cy="1384995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第三章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482391" y="1958747"/>
            <a:ext cx="1" cy="25118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2246093" y="1958747"/>
            <a:ext cx="1106170" cy="227203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</a:rPr>
              <a:t>《圍城》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</a:rPr>
              <a:t>Fortress Besieged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181435" y="1958747"/>
            <a:ext cx="861774" cy="17274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400" dirty="0">
                <a:latin typeface="印品黑体" panose="00000500000000000000" pitchFamily="2" charset="-122"/>
                <a:ea typeface="印品黑体" panose="00000500000000000000" pitchFamily="2" charset="-122"/>
              </a:rPr>
              <a:t>目 录</a:t>
            </a:r>
            <a:endParaRPr lang="zh-CN" altLang="en-US" sz="440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909" y="3485498"/>
            <a:ext cx="1584334" cy="152091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  <p:bldP spid="18" grpId="0" animBg="1"/>
      <p:bldP spid="20" grpId="0"/>
      <p:bldP spid="23" grpId="0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93C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991980" y="1457325"/>
            <a:ext cx="7923546" cy="4672557"/>
            <a:chOff x="1496680" y="1476373"/>
            <a:chExt cx="7266319" cy="4386808"/>
          </a:xfrm>
        </p:grpSpPr>
        <p:sp>
          <p:nvSpPr>
            <p:cNvPr id="18" name="矩形 17"/>
            <p:cNvSpPr/>
            <p:nvPr/>
          </p:nvSpPr>
          <p:spPr>
            <a:xfrm>
              <a:off x="1676399" y="1476373"/>
              <a:ext cx="7086600" cy="3248025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印品黑体" panose="00000500000000000000" pitchFamily="2" charset="-122"/>
              </a:endParaRPr>
            </a:p>
          </p:txBody>
        </p:sp>
        <p:pic>
          <p:nvPicPr>
            <p:cNvPr id="19" name="Picture 1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4560449" y="1660630"/>
              <a:ext cx="1138782" cy="726631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90900" y="1990726"/>
            <a:ext cx="8801100" cy="4139156"/>
            <a:chOff x="3390900" y="2609850"/>
            <a:chExt cx="8801100" cy="4139156"/>
          </a:xfrm>
        </p:grpSpPr>
        <p:sp>
          <p:nvSpPr>
            <p:cNvPr id="20" name="矩形 19"/>
            <p:cNvSpPr/>
            <p:nvPr/>
          </p:nvSpPr>
          <p:spPr>
            <a:xfrm>
              <a:off x="3390900" y="2609850"/>
              <a:ext cx="8801100" cy="29261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印品黑体" panose="00000500000000000000" pitchFamily="2" charset="-122"/>
              </a:endParaRPr>
            </a:p>
          </p:txBody>
        </p:sp>
        <p:pic>
          <p:nvPicPr>
            <p:cNvPr id="22" name="Picture 1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7184970" y="1741976"/>
              <a:ext cx="1212960" cy="8801100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000" y="95250"/>
            <a:ext cx="5018049" cy="68580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8374076" y="2309793"/>
            <a:ext cx="677108" cy="1384995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第一章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8136025" y="2309793"/>
            <a:ext cx="1" cy="25118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6791681" y="2060982"/>
            <a:ext cx="1106170" cy="27851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</a:rPr>
              <a:t>個人簡介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</a:rPr>
              <a:t>Personal Introduction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289415" y="2771775"/>
            <a:ext cx="1478915" cy="460375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accent3"/>
                </a:solidFill>
              </a:rPr>
              <a:t>Part One</a:t>
            </a:r>
            <a:endParaRPr lang="en-US" altLang="zh-CN" sz="2400" b="1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93C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067925" y="391160"/>
            <a:ext cx="1659890" cy="42818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個人简介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  <a:p>
            <a:r>
              <a:rPr lang="en-US" altLang="zh-CN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Personal I</a:t>
            </a:r>
            <a:r>
              <a:rPr lang="en-US" altLang="zh-CN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ntroduction</a:t>
            </a:r>
            <a:endParaRPr lang="en-US" altLang="zh-CN" sz="3200" dirty="0">
              <a:solidFill>
                <a:schemeClr val="tx1">
                  <a:lumMod val="65000"/>
                  <a:lumOff val="35000"/>
                </a:schemeClr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10" name="图片 9" descr="流程图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715" y="507365"/>
            <a:ext cx="12192000" cy="584390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77825" y="681990"/>
            <a:ext cx="38328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個人簡介</a:t>
            </a:r>
            <a:endParaRPr lang="zh-CN" altLang="en-US" sz="2400" b="1"/>
          </a:p>
          <a:p>
            <a:r>
              <a:rPr lang="en-US" altLang="zh-CN" sz="2400" b="1"/>
              <a:t>Personal Introduction</a:t>
            </a:r>
            <a:endParaRPr lang="en-US" altLang="zh-CN" sz="2400" b="1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93C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991980" y="1457325"/>
            <a:ext cx="7923546" cy="4672557"/>
            <a:chOff x="1496680" y="1476373"/>
            <a:chExt cx="7266319" cy="4386808"/>
          </a:xfrm>
        </p:grpSpPr>
        <p:sp>
          <p:nvSpPr>
            <p:cNvPr id="18" name="矩形 17"/>
            <p:cNvSpPr/>
            <p:nvPr/>
          </p:nvSpPr>
          <p:spPr>
            <a:xfrm>
              <a:off x="1676399" y="1476373"/>
              <a:ext cx="7086600" cy="3248025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印品黑体" panose="00000500000000000000" pitchFamily="2" charset="-122"/>
              </a:endParaRPr>
            </a:p>
          </p:txBody>
        </p:sp>
        <p:pic>
          <p:nvPicPr>
            <p:cNvPr id="19" name="Picture 1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4560449" y="1660630"/>
              <a:ext cx="1138782" cy="726631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90900" y="1990725"/>
            <a:ext cx="8801100" cy="4334510"/>
            <a:chOff x="3390900" y="2609850"/>
            <a:chExt cx="8801100" cy="4139156"/>
          </a:xfrm>
        </p:grpSpPr>
        <p:sp>
          <p:nvSpPr>
            <p:cNvPr id="20" name="矩形 19"/>
            <p:cNvSpPr/>
            <p:nvPr/>
          </p:nvSpPr>
          <p:spPr>
            <a:xfrm>
              <a:off x="3390900" y="2609850"/>
              <a:ext cx="8801100" cy="29261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印品黑体" panose="00000500000000000000" pitchFamily="2" charset="-122"/>
              </a:endParaRPr>
            </a:p>
          </p:txBody>
        </p:sp>
        <p:pic>
          <p:nvPicPr>
            <p:cNvPr id="22" name="Picture 1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7184970" y="1741976"/>
              <a:ext cx="1212960" cy="8801100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000" y="95250"/>
            <a:ext cx="5018049" cy="68580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8374076" y="2309793"/>
            <a:ext cx="677108" cy="1383665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第二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章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8136025" y="2309793"/>
            <a:ext cx="1" cy="2511879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9289415" y="2771775"/>
            <a:ext cx="1478915" cy="460375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accent3"/>
                </a:solidFill>
              </a:rPr>
              <a:t>Part T</a:t>
            </a:r>
            <a:r>
              <a:rPr lang="en-US" altLang="zh-CN" sz="2400" b="1">
                <a:solidFill>
                  <a:schemeClr val="accent3"/>
                </a:solidFill>
              </a:rPr>
              <a:t>wo</a:t>
            </a:r>
            <a:endParaRPr lang="en-US" altLang="zh-CN" sz="2400" b="1">
              <a:solidFill>
                <a:schemeClr val="accent3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64397" y="2108607"/>
            <a:ext cx="1106170" cy="291338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</a:rPr>
              <a:t>作品及貢獻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</a:rPr>
              <a:t>Works and Contributons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93C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26085" y="330200"/>
            <a:ext cx="11201400" cy="6727190"/>
            <a:chOff x="2115614" y="1571625"/>
            <a:chExt cx="8166184" cy="5139282"/>
          </a:xfrm>
        </p:grpSpPr>
        <p:sp>
          <p:nvSpPr>
            <p:cNvPr id="6" name="矩形 5"/>
            <p:cNvSpPr/>
            <p:nvPr/>
          </p:nvSpPr>
          <p:spPr>
            <a:xfrm>
              <a:off x="2115614" y="1571625"/>
              <a:ext cx="8166184" cy="4734911"/>
            </a:xfrm>
            <a:prstGeom prst="rect">
              <a:avLst/>
            </a:prstGeom>
            <a:solidFill>
              <a:srgbClr val="C14F4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</a:endParaRPr>
            </a:p>
          </p:txBody>
        </p:sp>
        <p:pic>
          <p:nvPicPr>
            <p:cNvPr id="10" name="Picture 1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5553962" y="2176830"/>
              <a:ext cx="1138782" cy="7929371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1161415" y="706755"/>
            <a:ext cx="9891395" cy="5201285"/>
            <a:chOff x="1496682" y="1476374"/>
            <a:chExt cx="7328149" cy="4386808"/>
          </a:xfrm>
        </p:grpSpPr>
        <p:sp>
          <p:nvSpPr>
            <p:cNvPr id="8" name="矩形 7"/>
            <p:cNvSpPr/>
            <p:nvPr/>
          </p:nvSpPr>
          <p:spPr>
            <a:xfrm>
              <a:off x="1571501" y="1476374"/>
              <a:ext cx="7172795" cy="40933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印品黑体" panose="00000500000000000000" pitchFamily="2" charset="-122"/>
              </a:endParaRPr>
            </a:p>
          </p:txBody>
        </p:sp>
        <p:pic>
          <p:nvPicPr>
            <p:cNvPr id="9" name="Picture 1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4591451" y="1629802"/>
              <a:ext cx="1138610" cy="7328149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4" y="868015"/>
            <a:ext cx="4482576" cy="5989842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3316605" y="1059180"/>
            <a:ext cx="5570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《</a:t>
            </a:r>
            <a:r>
              <a:rPr lang="zh-CN" altLang="en-US" sz="3600" b="1">
                <a:latin typeface="+mn-lt"/>
                <a:ea typeface="+mn-ea"/>
              </a:rPr>
              <a:t>管锥编</a:t>
            </a:r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》</a:t>
            </a:r>
            <a:r>
              <a:rPr lang="en-US" altLang="zh-CN" b="1" i="1" dirty="0">
                <a:latin typeface="Segoe Print" panose="02000600000000000000" charset="0"/>
                <a:ea typeface="微软繁线体" pitchFamily="2" charset="-122"/>
                <a:cs typeface="Segoe Print" panose="02000600000000000000" charset="0"/>
              </a:rPr>
              <a:t>Limited Views</a:t>
            </a:r>
            <a:endParaRPr lang="en-US" altLang="zh-CN" b="1" i="1" dirty="0">
              <a:latin typeface="Segoe Print" panose="02000600000000000000" charset="0"/>
              <a:ea typeface="微软繁线体" pitchFamily="2" charset="-122"/>
              <a:cs typeface="Segoe Print" panose="02000600000000000000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6605" y="1910715"/>
            <a:ext cx="2565400" cy="33807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065520" y="1876425"/>
            <a:ext cx="470725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/>
              <a:t>"管锥" </a:t>
            </a:r>
            <a:r>
              <a:rPr lang="zh-CN" altLang="en-US">
                <a:latin typeface="Calibri" panose="020F0502020204030204" charset="0"/>
                <a:cs typeface="Calibri" panose="020F0502020204030204" charset="0"/>
              </a:rPr>
              <a:t>comes from</a:t>
            </a:r>
            <a:r>
              <a:rPr lang="zh-CN" altLang="en-US"/>
              <a:t>《庄子</a:t>
            </a:r>
            <a:r>
              <a:rPr lang="en-US" altLang="zh-CN"/>
              <a:t>·</a:t>
            </a:r>
            <a:r>
              <a:rPr lang="zh-CN" altLang="en-US"/>
              <a:t>秋水》: "譬如以管窥天，以锥刺地</a:t>
            </a:r>
            <a:r>
              <a:rPr lang="en-US" altLang="zh-CN"/>
              <a:t>——</a:t>
            </a:r>
            <a:r>
              <a:rPr lang="zh-CN" altLang="en-US"/>
              <a:t>所窥者大，所见者小，所刺者巨，所中者少</a:t>
            </a:r>
            <a:r>
              <a:rPr lang="zh-CN" altLang="en-US" sz="2000">
                <a:cs typeface="+mn-lt"/>
              </a:rPr>
              <a:t>." </a:t>
            </a:r>
            <a:r>
              <a:rPr lang="en-US" altLang="zh-CN" sz="2000">
                <a:cs typeface="+mn-lt"/>
              </a:rPr>
              <a:t>The book </a:t>
            </a:r>
            <a:r>
              <a:rPr lang="zh-CN" altLang="en-US" sz="2000">
                <a:cs typeface="+mn-lt"/>
              </a:rPr>
              <a:t>was written in ancient Chinese by Qian Zhongshu from 1960 to 1970. The book </a:t>
            </a:r>
            <a:r>
              <a:rPr lang="en-US" altLang="zh-CN" sz="2000">
                <a:cs typeface="+mn-lt"/>
              </a:rPr>
              <a:t>is praised as</a:t>
            </a:r>
            <a:r>
              <a:rPr lang="zh-CN" altLang="en-US" sz="2000">
                <a:cs typeface="+mn-lt"/>
              </a:rPr>
              <a:t> the "</a:t>
            </a:r>
            <a:r>
              <a:rPr lang="en-US" altLang="zh-CN" sz="2000">
                <a:cs typeface="+mn-lt"/>
              </a:rPr>
              <a:t>classics</a:t>
            </a:r>
            <a:r>
              <a:rPr lang="zh-CN" altLang="en-US" sz="2000">
                <a:cs typeface="+mn-lt"/>
              </a:rPr>
              <a:t> of</a:t>
            </a:r>
            <a:r>
              <a:rPr lang="en-US" altLang="zh-CN" sz="2000">
                <a:cs typeface="+mn-lt"/>
              </a:rPr>
              <a:t> </a:t>
            </a:r>
            <a:r>
              <a:rPr lang="zh-CN" altLang="en-US" sz="2000">
                <a:cs typeface="+mn-lt"/>
              </a:rPr>
              <a:t>Sinology". This book </a:t>
            </a:r>
            <a:r>
              <a:rPr lang="en-US" altLang="zh-CN" sz="2000">
                <a:cs typeface="+mn-lt"/>
              </a:rPr>
              <a:t>studies </a:t>
            </a:r>
            <a:r>
              <a:rPr lang="zh-CN" altLang="en-US" sz="2000">
                <a:cs typeface="+mn-lt"/>
              </a:rPr>
              <a:t>poetr</a:t>
            </a:r>
            <a:r>
              <a:rPr lang="en-US" altLang="zh-CN" sz="2000">
                <a:cs typeface="+mn-lt"/>
              </a:rPr>
              <a:t>ies</a:t>
            </a:r>
            <a:r>
              <a:rPr lang="zh-CN" altLang="en-US" sz="2000">
                <a:cs typeface="+mn-lt"/>
              </a:rPr>
              <a:t> and words, meaning</a:t>
            </a:r>
            <a:r>
              <a:rPr lang="en-US" altLang="zh-CN" sz="2000">
                <a:cs typeface="+mn-lt"/>
              </a:rPr>
              <a:t>s</a:t>
            </a:r>
            <a:r>
              <a:rPr lang="zh-CN" altLang="en-US" sz="2000">
                <a:cs typeface="+mn-lt"/>
              </a:rPr>
              <a:t> and views of the article</a:t>
            </a:r>
            <a:r>
              <a:rPr lang="en-US" altLang="zh-CN" sz="2000">
                <a:cs typeface="+mn-lt"/>
              </a:rPr>
              <a:t>.It’s </a:t>
            </a:r>
            <a:r>
              <a:rPr lang="zh-CN" altLang="en-US" sz="2000">
                <a:cs typeface="+mn-lt"/>
              </a:rPr>
              <a:t>an academic work written by Qian Zhongshu with a lot of painstaking efforts, </a:t>
            </a:r>
            <a:r>
              <a:rPr lang="en-US" altLang="zh-CN" sz="2000">
                <a:cs typeface="+mn-lt"/>
              </a:rPr>
              <a:t>also</a:t>
            </a:r>
            <a:r>
              <a:rPr lang="zh-CN" altLang="en-US" sz="2000">
                <a:cs typeface="+mn-lt"/>
              </a:rPr>
              <a:t> one of his academic masterpieces.</a:t>
            </a:r>
            <a:endParaRPr lang="zh-CN" altLang="en-US" sz="2000">
              <a:cs typeface="+mn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93C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26085" y="330200"/>
            <a:ext cx="11201400" cy="6727190"/>
            <a:chOff x="2115614" y="1571625"/>
            <a:chExt cx="8166184" cy="5139282"/>
          </a:xfrm>
        </p:grpSpPr>
        <p:sp>
          <p:nvSpPr>
            <p:cNvPr id="6" name="矩形 5"/>
            <p:cNvSpPr/>
            <p:nvPr/>
          </p:nvSpPr>
          <p:spPr>
            <a:xfrm>
              <a:off x="2115614" y="1571625"/>
              <a:ext cx="8166184" cy="4734911"/>
            </a:xfrm>
            <a:prstGeom prst="rect">
              <a:avLst/>
            </a:prstGeom>
            <a:solidFill>
              <a:srgbClr val="C14F4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</a:endParaRPr>
            </a:p>
          </p:txBody>
        </p:sp>
        <p:pic>
          <p:nvPicPr>
            <p:cNvPr id="10" name="Picture 1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5553962" y="2176830"/>
              <a:ext cx="1138782" cy="7929371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1161415" y="706755"/>
            <a:ext cx="9891395" cy="5201285"/>
            <a:chOff x="1496682" y="1476374"/>
            <a:chExt cx="7328149" cy="4386808"/>
          </a:xfrm>
        </p:grpSpPr>
        <p:sp>
          <p:nvSpPr>
            <p:cNvPr id="8" name="矩形 7"/>
            <p:cNvSpPr/>
            <p:nvPr/>
          </p:nvSpPr>
          <p:spPr>
            <a:xfrm>
              <a:off x="1571501" y="1476374"/>
              <a:ext cx="7172795" cy="40933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印品黑体" panose="00000500000000000000" pitchFamily="2" charset="-122"/>
              </a:endParaRPr>
            </a:p>
          </p:txBody>
        </p:sp>
        <p:pic>
          <p:nvPicPr>
            <p:cNvPr id="9" name="Picture 1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4591451" y="1629802"/>
              <a:ext cx="1138610" cy="7328149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4" y="868015"/>
            <a:ext cx="4482576" cy="5989842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3316605" y="1059180"/>
            <a:ext cx="69583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《</a:t>
            </a:r>
            <a:r>
              <a:rPr lang="zh-CN" altLang="en-US" sz="3600" b="1">
                <a:latin typeface="+mn-lt"/>
                <a:ea typeface="+mn-ea"/>
              </a:rPr>
              <a:t>谈艺录</a:t>
            </a:r>
            <a:r>
              <a:rPr lang="zh-CN" altLang="en-US" b="1" dirty="0">
                <a:latin typeface="黑体" panose="02010609060101010101" charset="-122"/>
                <a:ea typeface="黑体" panose="02010609060101010101" charset="-122"/>
              </a:rPr>
              <a:t>》</a:t>
            </a:r>
            <a:r>
              <a:rPr lang="en-US" altLang="zh-CN" b="1" i="1" dirty="0">
                <a:latin typeface="Segoe Print" panose="02000600000000000000" charset="0"/>
                <a:ea typeface="微软繁线体" pitchFamily="2" charset="-122"/>
                <a:cs typeface="Segoe Print" panose="02000600000000000000" charset="0"/>
              </a:rPr>
              <a:t>On the Art of Poetry</a:t>
            </a:r>
            <a:endParaRPr lang="en-US" altLang="zh-CN" b="1" i="1" dirty="0">
              <a:latin typeface="Segoe Print" panose="02000600000000000000" charset="0"/>
              <a:ea typeface="微软繁线体" pitchFamily="2" charset="-122"/>
              <a:cs typeface="Segoe Print" panose="02000600000000000000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14390" y="2090420"/>
            <a:ext cx="470725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 i="1">
                <a:cs typeface="+mn-lt"/>
              </a:rPr>
              <a:t>On the Art of Poetry</a:t>
            </a:r>
            <a:r>
              <a:rPr lang="en-US" altLang="zh-CN" sz="2400">
                <a:cs typeface="+mn-lt"/>
              </a:rPr>
              <a:t> </a:t>
            </a:r>
            <a:r>
              <a:rPr lang="zh-CN" altLang="en-US" sz="2400">
                <a:cs typeface="+mn-lt"/>
              </a:rPr>
              <a:t>is a work about ancient Chinese poetry. It is a collection of Chinese traditional poetry. It takes traditional poetics as its main content, and also involves aesthetics, comparative literature, rhetoric and art theory.</a:t>
            </a:r>
            <a:endParaRPr lang="zh-CN" altLang="en-US" sz="2400">
              <a:cs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6605" y="1812925"/>
            <a:ext cx="2324735" cy="364553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93C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26085" y="330200"/>
            <a:ext cx="11201400" cy="6727190"/>
            <a:chOff x="2115614" y="1571625"/>
            <a:chExt cx="8166184" cy="5139282"/>
          </a:xfrm>
        </p:grpSpPr>
        <p:sp>
          <p:nvSpPr>
            <p:cNvPr id="6" name="矩形 5"/>
            <p:cNvSpPr/>
            <p:nvPr/>
          </p:nvSpPr>
          <p:spPr>
            <a:xfrm>
              <a:off x="2115614" y="1571625"/>
              <a:ext cx="8166184" cy="4734911"/>
            </a:xfrm>
            <a:prstGeom prst="rect">
              <a:avLst/>
            </a:prstGeom>
            <a:solidFill>
              <a:srgbClr val="C14F4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</a:endParaRPr>
            </a:p>
          </p:txBody>
        </p:sp>
        <p:pic>
          <p:nvPicPr>
            <p:cNvPr id="10" name="Picture 1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5553962" y="2176830"/>
              <a:ext cx="1138782" cy="7929371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1161415" y="706755"/>
            <a:ext cx="9891395" cy="5201285"/>
            <a:chOff x="1496682" y="1476374"/>
            <a:chExt cx="7328149" cy="4386808"/>
          </a:xfrm>
        </p:grpSpPr>
        <p:sp>
          <p:nvSpPr>
            <p:cNvPr id="8" name="矩形 7"/>
            <p:cNvSpPr/>
            <p:nvPr/>
          </p:nvSpPr>
          <p:spPr>
            <a:xfrm>
              <a:off x="1571501" y="1476374"/>
              <a:ext cx="7172795" cy="40933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印品黑体" panose="00000500000000000000" pitchFamily="2" charset="-122"/>
              </a:endParaRPr>
            </a:p>
          </p:txBody>
        </p:sp>
        <p:pic>
          <p:nvPicPr>
            <p:cNvPr id="9" name="Picture 1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4591451" y="1629802"/>
              <a:ext cx="1138610" cy="7328149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" y="868015"/>
            <a:ext cx="4482576" cy="5989842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266825" y="1089660"/>
            <a:ext cx="96812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</a:rPr>
              <a:t>《</a:t>
            </a:r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</a:rPr>
              <a:t>写在人生边上》</a:t>
            </a:r>
            <a:r>
              <a:rPr lang="en-US" altLang="zh-CN" sz="2800" b="1" i="1" dirty="0">
                <a:latin typeface="Segoe Print" panose="02000600000000000000" charset="0"/>
                <a:ea typeface="微软繁线体" pitchFamily="2" charset="-122"/>
                <a:cs typeface="Segoe Print" panose="02000600000000000000" charset="0"/>
              </a:rPr>
              <a:t>Write on the Edge of Life</a:t>
            </a:r>
            <a:endParaRPr lang="en-US" altLang="zh-CN" sz="2800" b="1" i="1" dirty="0">
              <a:latin typeface="Segoe Print" panose="02000600000000000000" charset="0"/>
              <a:ea typeface="微软繁线体" pitchFamily="2" charset="-122"/>
              <a:cs typeface="Segoe Print" panose="02000600000000000000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721350" y="2331085"/>
            <a:ext cx="49936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 i="1">
                <a:cs typeface="+mn-lt"/>
              </a:rPr>
              <a:t>Write on the Edge of Life</a:t>
            </a:r>
            <a:r>
              <a:rPr lang="en-US" altLang="zh-CN" sz="2400">
                <a:cs typeface="+mn-lt"/>
              </a:rPr>
              <a:t> </a:t>
            </a:r>
            <a:r>
              <a:rPr lang="zh-CN" altLang="en-US" sz="2400">
                <a:cs typeface="+mn-lt"/>
              </a:rPr>
              <a:t>is a collection of essays </a:t>
            </a:r>
            <a:r>
              <a:rPr lang="en-US" altLang="zh-CN" sz="2400">
                <a:cs typeface="+mn-lt"/>
              </a:rPr>
              <a:t>written </a:t>
            </a:r>
            <a:r>
              <a:rPr lang="zh-CN" altLang="en-US" sz="2400">
                <a:cs typeface="+mn-lt"/>
              </a:rPr>
              <a:t>by Qian Zhongshu, which contains ten essays he wrote before</a:t>
            </a:r>
            <a:r>
              <a:rPr lang="en-US" altLang="zh-CN" sz="2400">
                <a:cs typeface="+mn-lt"/>
              </a:rPr>
              <a:t>.</a:t>
            </a:r>
            <a:endParaRPr lang="en-US" altLang="zh-CN" sz="2400">
              <a:cs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7490" y="1661795"/>
            <a:ext cx="2943860" cy="294386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77601" y="0"/>
            <a:ext cx="6648450" cy="6858000"/>
          </a:xfrm>
          <a:prstGeom prst="rect">
            <a:avLst/>
          </a:prstGeom>
          <a:solidFill>
            <a:srgbClr val="93C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26085" y="330200"/>
            <a:ext cx="11201400" cy="6727190"/>
            <a:chOff x="2115614" y="1571625"/>
            <a:chExt cx="8166184" cy="5139282"/>
          </a:xfrm>
        </p:grpSpPr>
        <p:sp>
          <p:nvSpPr>
            <p:cNvPr id="6" name="矩形 5"/>
            <p:cNvSpPr/>
            <p:nvPr/>
          </p:nvSpPr>
          <p:spPr>
            <a:xfrm>
              <a:off x="2115614" y="1571625"/>
              <a:ext cx="8166184" cy="4734911"/>
            </a:xfrm>
            <a:prstGeom prst="rect">
              <a:avLst/>
            </a:prstGeom>
            <a:solidFill>
              <a:srgbClr val="C14F4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印品黑体" panose="00000500000000000000" pitchFamily="2" charset="-122"/>
              </a:endParaRPr>
            </a:p>
          </p:txBody>
        </p:sp>
        <p:pic>
          <p:nvPicPr>
            <p:cNvPr id="10" name="Picture 1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5553962" y="2176830"/>
              <a:ext cx="1138782" cy="7929371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1161415" y="706755"/>
            <a:ext cx="9891395" cy="5201285"/>
            <a:chOff x="1496682" y="1476374"/>
            <a:chExt cx="7328149" cy="4386808"/>
          </a:xfrm>
        </p:grpSpPr>
        <p:sp>
          <p:nvSpPr>
            <p:cNvPr id="8" name="矩形 7"/>
            <p:cNvSpPr/>
            <p:nvPr/>
          </p:nvSpPr>
          <p:spPr>
            <a:xfrm>
              <a:off x="1571501" y="1476374"/>
              <a:ext cx="7172795" cy="40933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>
                <a:schemeClr val="accent1">
                  <a:alpha val="60000"/>
                </a:schemeClr>
              </a:glow>
              <a:outerShdw dir="672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latin typeface="印品黑体" panose="00000500000000000000" pitchFamily="2" charset="-122"/>
              </a:endParaRPr>
            </a:p>
          </p:txBody>
        </p:sp>
        <p:pic>
          <p:nvPicPr>
            <p:cNvPr id="9" name="Picture 1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4591451" y="1629802"/>
              <a:ext cx="1138610" cy="7328149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" y="868015"/>
            <a:ext cx="4482576" cy="5989842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266825" y="1089660"/>
            <a:ext cx="96812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</a:rPr>
              <a:t>《围城》</a:t>
            </a:r>
            <a:r>
              <a:rPr lang="en-US" altLang="zh-CN" sz="3200" b="1" i="1" dirty="0">
                <a:latin typeface="Segoe Print" panose="02000600000000000000" charset="0"/>
                <a:ea typeface="微软繁线体" pitchFamily="2" charset="-122"/>
                <a:cs typeface="Segoe Print" panose="02000600000000000000" charset="0"/>
              </a:rPr>
              <a:t>Fortress Besieged </a:t>
            </a:r>
            <a:endParaRPr lang="en-US" altLang="zh-CN" sz="3200" b="1" i="1" dirty="0">
              <a:latin typeface="Segoe Print" panose="02000600000000000000" charset="0"/>
              <a:ea typeface="微软繁线体" pitchFamily="2" charset="-122"/>
              <a:cs typeface="Segoe Print" panose="02000600000000000000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44870" y="1795780"/>
            <a:ext cx="470725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400">
                <a:cs typeface="+mn-lt"/>
              </a:rPr>
              <a:t>The book </a:t>
            </a:r>
            <a:r>
              <a:rPr lang="zh-CN" altLang="en-US" sz="2400" i="1">
                <a:cs typeface="+mn-lt"/>
              </a:rPr>
              <a:t>Fortress Besieged</a:t>
            </a:r>
            <a:r>
              <a:rPr lang="zh-CN" altLang="en-US" sz="2400">
                <a:cs typeface="+mn-lt"/>
              </a:rPr>
              <a:t> is a novel </a:t>
            </a:r>
            <a:r>
              <a:rPr lang="en-US" altLang="zh-CN" sz="2400">
                <a:cs typeface="+mn-lt"/>
              </a:rPr>
              <a:t>written </a:t>
            </a:r>
            <a:r>
              <a:rPr lang="zh-CN" altLang="en-US" sz="2400">
                <a:cs typeface="+mn-lt"/>
              </a:rPr>
              <a:t>by Qian Zhongshu, which tells Fang Hongjian's study abroad, work and marriage</a:t>
            </a:r>
            <a:r>
              <a:rPr lang="en-US" altLang="zh-CN" sz="2400">
                <a:cs typeface="+mn-lt"/>
              </a:rPr>
              <a:t>.The book</a:t>
            </a:r>
            <a:r>
              <a:rPr lang="zh-CN" altLang="en-US" sz="2400">
                <a:cs typeface="+mn-lt"/>
              </a:rPr>
              <a:t> has been</a:t>
            </a:r>
            <a:r>
              <a:rPr lang="en-US" altLang="zh-CN" sz="2400">
                <a:cs typeface="+mn-lt"/>
              </a:rPr>
              <a:t> adapted</a:t>
            </a:r>
            <a:r>
              <a:rPr lang="zh-CN" altLang="en-US" sz="2400">
                <a:cs typeface="+mn-lt"/>
              </a:rPr>
              <a:t> into a TV play.</a:t>
            </a:r>
            <a:endParaRPr lang="zh-CN" altLang="en-US" sz="2400">
              <a:cs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7840" y="1795780"/>
            <a:ext cx="2171700" cy="2780030"/>
          </a:xfrm>
          <a:prstGeom prst="rect">
            <a:avLst/>
          </a:prstGeom>
        </p:spPr>
      </p:pic>
      <p:graphicFrame>
        <p:nvGraphicFramePr>
          <p:cNvPr id="15" name="对象 1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8404860" y="3872865"/>
          <a:ext cx="1167765" cy="465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" r:id="rId7" imgW="1167765" imgH="465455" progId="Package">
                  <p:embed/>
                </p:oleObj>
              </mc:Choice>
              <mc:Fallback>
                <p:oleObj name="" r:id="rId7" imgW="1167765" imgH="465455" progId="Package">
                  <p:embed/>
                  <p:pic>
                    <p:nvPicPr>
                      <p:cNvPr id="0" name="图片 204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404860" y="3872865"/>
                        <a:ext cx="1167765" cy="465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9203,&quot;width&quot;:19200}"/>
</p:tagLst>
</file>

<file path=ppt/tags/tag10.xml><?xml version="1.0" encoding="utf-8"?>
<p:tagLst xmlns:p="http://schemas.openxmlformats.org/presentationml/2006/main">
  <p:tag name="KSO_WM_UNIT_PLACING_PICTURE_USER_VIEWPORT" val="{&quot;height&quot;:9432.822047244093,&quot;width&quot;:7059.174803149606}"/>
</p:tagLst>
</file>

<file path=ppt/tags/tag11.xml><?xml version="1.0" encoding="utf-8"?>
<p:tagLst xmlns:p="http://schemas.openxmlformats.org/presentationml/2006/main">
  <p:tag name="KSO_WM_UNIT_PLACING_PICTURE_USER_VIEWPORT" val="{&quot;height&quot;:15256.36419066727,&quot;width&quot;:2347.4595299499038}"/>
</p:tagLst>
</file>

<file path=ppt/tags/tag12.xml><?xml version="1.0" encoding="utf-8"?>
<p:tagLst xmlns:p="http://schemas.openxmlformats.org/presentationml/2006/main">
  <p:tag name="KSO_WM_UNIT_PLACING_PICTURE_USER_VIEWPORT" val="{&quot;height&quot;:14104.000081058923,&quot;width&quot;:2126.0006446602274}"/>
</p:tagLst>
</file>

<file path=ppt/tags/tag13.xml><?xml version="1.0" encoding="utf-8"?>
<p:tagLst xmlns:p="http://schemas.openxmlformats.org/presentationml/2006/main">
  <p:tag name="KSO_WM_UNIT_PLACING_PICTURE_USER_VIEWPORT" val="{&quot;height&quot;:9432.822047244093,&quot;width&quot;:7059.174803149606}"/>
</p:tagLst>
</file>

<file path=ppt/tags/tag14.xml><?xml version="1.0" encoding="utf-8"?>
<p:tagLst xmlns:p="http://schemas.openxmlformats.org/presentationml/2006/main">
  <p:tag name="ISPRING_PRESENTATION_TITLE" val="PowerPoint 演示文稿"/>
  <p:tag name="COMMONDATA" val="eyJoZGlkIjoiMDE0YThmYmMxOWZlNDk3NzAwMjM5MDEzOGVjZTEwNDQifQ=="/>
</p:tagLst>
</file>

<file path=ppt/tags/tag2.xml><?xml version="1.0" encoding="utf-8"?>
<p:tagLst xmlns:p="http://schemas.openxmlformats.org/presentationml/2006/main">
  <p:tag name="KSO_WM_UNIT_PLACING_PICTURE_USER_VIEWPORT" val="{&quot;height&quot;:15256.36419066727,&quot;width&quot;:2347.4595299499038}"/>
</p:tagLst>
</file>

<file path=ppt/tags/tag3.xml><?xml version="1.0" encoding="utf-8"?>
<p:tagLst xmlns:p="http://schemas.openxmlformats.org/presentationml/2006/main">
  <p:tag name="KSO_WM_UNIT_PLACING_PICTURE_USER_VIEWPORT" val="{&quot;height&quot;:14104.000081058923,&quot;width&quot;:2126.0006446602274}"/>
</p:tagLst>
</file>

<file path=ppt/tags/tag4.xml><?xml version="1.0" encoding="utf-8"?>
<p:tagLst xmlns:p="http://schemas.openxmlformats.org/presentationml/2006/main">
  <p:tag name="KSO_WM_UNIT_PLACING_PICTURE_USER_VIEWPORT" val="{&quot;height&quot;:9432.822047244093,&quot;width&quot;:7059.174803149606}"/>
</p:tagLst>
</file>

<file path=ppt/tags/tag5.xml><?xml version="1.0" encoding="utf-8"?>
<p:tagLst xmlns:p="http://schemas.openxmlformats.org/presentationml/2006/main">
  <p:tag name="KSO_WM_UNIT_PLACING_PICTURE_USER_VIEWPORT" val="{&quot;height&quot;:15256.36419066727,&quot;width&quot;:2347.4595299499038}"/>
</p:tagLst>
</file>

<file path=ppt/tags/tag6.xml><?xml version="1.0" encoding="utf-8"?>
<p:tagLst xmlns:p="http://schemas.openxmlformats.org/presentationml/2006/main">
  <p:tag name="KSO_WM_UNIT_PLACING_PICTURE_USER_VIEWPORT" val="{&quot;height&quot;:14104.000081058923,&quot;width&quot;:2126.0006446602274}"/>
</p:tagLst>
</file>

<file path=ppt/tags/tag7.xml><?xml version="1.0" encoding="utf-8"?>
<p:tagLst xmlns:p="http://schemas.openxmlformats.org/presentationml/2006/main">
  <p:tag name="KSO_WM_UNIT_PLACING_PICTURE_USER_VIEWPORT" val="{&quot;height&quot;:9432.822047244093,&quot;width&quot;:7059.174803149606}"/>
</p:tagLst>
</file>

<file path=ppt/tags/tag8.xml><?xml version="1.0" encoding="utf-8"?>
<p:tagLst xmlns:p="http://schemas.openxmlformats.org/presentationml/2006/main">
  <p:tag name="KSO_WM_UNIT_PLACING_PICTURE_USER_VIEWPORT" val="{&quot;height&quot;:15256.36419066727,&quot;width&quot;:2347.4595299499038}"/>
</p:tagLst>
</file>

<file path=ppt/tags/tag9.xml><?xml version="1.0" encoding="utf-8"?>
<p:tagLst xmlns:p="http://schemas.openxmlformats.org/presentationml/2006/main">
  <p:tag name="KSO_WM_UNIT_PLACING_PICTURE_USER_VIEWPORT" val="{&quot;height&quot;:14104.000081058923,&quot;width&quot;:2126.0006446602274}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1804</Words>
  <Application>WPS 演示</Application>
  <PresentationFormat>宽屏</PresentationFormat>
  <Paragraphs>83</Paragraphs>
  <Slides>14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7" baseType="lpstr">
      <vt:lpstr>Arial</vt:lpstr>
      <vt:lpstr>宋体</vt:lpstr>
      <vt:lpstr>Wingdings</vt:lpstr>
      <vt:lpstr>印品黑体</vt:lpstr>
      <vt:lpstr>黑体</vt:lpstr>
      <vt:lpstr>Segoe Print</vt:lpstr>
      <vt:lpstr>方正清刻本悦宋简体</vt:lpstr>
      <vt:lpstr>微软繁线体</vt:lpstr>
      <vt:lpstr>Calibri</vt:lpstr>
      <vt:lpstr>微软雅黑</vt:lpstr>
      <vt:lpstr>Arial Unicode MS</vt:lpstr>
      <vt:lpstr>2_Office 主题</vt:lpstr>
      <vt:lpstr>Package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陈里斯路托弗瑶</cp:lastModifiedBy>
  <cp:revision>232</cp:revision>
  <dcterms:created xsi:type="dcterms:W3CDTF">2016-05-09T13:01:00Z</dcterms:created>
  <dcterms:modified xsi:type="dcterms:W3CDTF">2022-05-04T08:34:57Z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3C5F0213C5B04DF9B3447ACB868F3662</vt:lpwstr>
  </property>
  <property fmtid="{D5CDD505-2E9C-101B-9397-08002B2CF9AE}" pid="3" name="KSOProductBuildVer">
    <vt:lpwstr>2052-11.1.0.11691</vt:lpwstr>
  </property>
</Properties>
</file>