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460" r:id="rId3"/>
    <p:sldId id="461" r:id="rId4"/>
    <p:sldId id="462" r:id="rId5"/>
    <p:sldId id="463" r:id="rId6"/>
    <p:sldId id="464" r:id="rId7"/>
    <p:sldId id="465" r:id="rId8"/>
    <p:sldId id="510" r:id="rId9"/>
    <p:sldId id="467" r:id="rId10"/>
    <p:sldId id="511" r:id="rId11"/>
    <p:sldId id="512" r:id="rId12"/>
    <p:sldId id="470" r:id="rId13"/>
    <p:sldId id="513" r:id="rId14"/>
    <p:sldId id="472" r:id="rId15"/>
    <p:sldId id="473" r:id="rId16"/>
    <p:sldId id="474" r:id="rId17"/>
    <p:sldId id="475" r:id="rId18"/>
    <p:sldId id="514" r:id="rId19"/>
    <p:sldId id="515" r:id="rId20"/>
    <p:sldId id="516" r:id="rId21"/>
    <p:sldId id="517" r:id="rId22"/>
    <p:sldId id="518" r:id="rId23"/>
    <p:sldId id="519" r:id="rId24"/>
    <p:sldId id="520" r:id="rId25"/>
    <p:sldId id="521" r:id="rId26"/>
    <p:sldId id="394" r:id="rId27"/>
    <p:sldId id="353" r:id="rId28"/>
    <p:sldId id="522" r:id="rId29"/>
    <p:sldId id="525" r:id="rId30"/>
    <p:sldId id="455" r:id="rId31"/>
    <p:sldId id="413" r:id="rId32"/>
    <p:sldId id="458" r:id="rId33"/>
    <p:sldId id="533" r:id="rId34"/>
    <p:sldId id="534" r:id="rId35"/>
    <p:sldId id="454" r:id="rId36"/>
    <p:sldId id="54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de-DE"/>
              <a:t>中国和德国</a:t>
            </a:r>
          </a:p>
          <a:p>
            <a:pPr>
              <a:defRPr/>
            </a:pPr>
            <a:r>
              <a:rPr lang="de-DE"/>
              <a:t>各方面的文化比较</a:t>
            </a:r>
          </a:p>
          <a:p>
            <a:pPr>
              <a:defRPr/>
            </a:pPr>
            <a:r>
              <a:rPr lang="de-DE"/>
              <a:t>根据 Hofstede 教授</a:t>
            </a:r>
          </a:p>
          <a:p>
            <a:pPr>
              <a:defRPr/>
            </a:pPr>
            <a:r>
              <a:rPr lang="de-DE"/>
              <a:t>2006 来自: http://hofstede.com</a:t>
            </a:r>
          </a:p>
        </c:rich>
      </c:tx>
      <c:layout>
        <c:manualLayout>
          <c:xMode val="edge"/>
          <c:yMode val="edge"/>
          <c:x val="0.32805757770844685"/>
          <c:y val="1.5968124466369416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de-DE"/>
        </a:p>
      </c:txPr>
    </c:title>
    <c:autoTitleDeleted val="0"/>
    <c:plotArea>
      <c:layout>
        <c:manualLayout>
          <c:layoutTarget val="inner"/>
          <c:xMode val="edge"/>
          <c:yMode val="edge"/>
          <c:x val="8.9208633093525183E-2"/>
          <c:y val="3.1936127744510996E-2"/>
          <c:w val="0.83597122302158344"/>
          <c:h val="0.70259481037924165"/>
        </c:manualLayout>
      </c:layout>
      <c:barChart>
        <c:barDir val="col"/>
        <c:grouping val="clustered"/>
        <c:varyColors val="0"/>
        <c:ser>
          <c:idx val="0"/>
          <c:order val="0"/>
          <c:tx>
            <c:strRef>
              <c:f>Tabelle1!$A$2</c:f>
              <c:strCache>
                <c:ptCount val="1"/>
                <c:pt idx="0">
                  <c:v>中国</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Tabelle1!$B$1:$F$1</c:f>
              <c:strCache>
                <c:ptCount val="5"/>
                <c:pt idx="0">
                  <c:v>权力距离</c:v>
                </c:pt>
                <c:pt idx="1">
                  <c:v>个人主义</c:v>
                </c:pt>
                <c:pt idx="2">
                  <c:v>男女地位</c:v>
                </c:pt>
                <c:pt idx="3">
                  <c:v>安全意识</c:v>
                </c:pt>
                <c:pt idx="4">
                  <c:v>下一代重视度</c:v>
                </c:pt>
              </c:strCache>
            </c:strRef>
          </c:cat>
          <c:val>
            <c:numRef>
              <c:f>Tabelle1!$B$2:$F$2</c:f>
              <c:numCache>
                <c:formatCode>General</c:formatCode>
                <c:ptCount val="5"/>
                <c:pt idx="0">
                  <c:v>80</c:v>
                </c:pt>
                <c:pt idx="1">
                  <c:v>20</c:v>
                </c:pt>
                <c:pt idx="2">
                  <c:v>66</c:v>
                </c:pt>
                <c:pt idx="3">
                  <c:v>30</c:v>
                </c:pt>
                <c:pt idx="4">
                  <c:v>118</c:v>
                </c:pt>
              </c:numCache>
            </c:numRef>
          </c:val>
          <c:extLst>
            <c:ext xmlns:c16="http://schemas.microsoft.com/office/drawing/2014/chart" uri="{C3380CC4-5D6E-409C-BE32-E72D297353CC}">
              <c16:uniqueId val="{00000000-266F-4F72-9801-6183EE9698DF}"/>
            </c:ext>
          </c:extLst>
        </c:ser>
        <c:ser>
          <c:idx val="1"/>
          <c:order val="1"/>
          <c:tx>
            <c:strRef>
              <c:f>Tabelle1!$A$3</c:f>
              <c:strCache>
                <c:ptCount val="1"/>
                <c:pt idx="0">
                  <c:v>德国</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Tabelle1!$B$1:$F$1</c:f>
              <c:strCache>
                <c:ptCount val="5"/>
                <c:pt idx="0">
                  <c:v>权力距离</c:v>
                </c:pt>
                <c:pt idx="1">
                  <c:v>个人主义</c:v>
                </c:pt>
                <c:pt idx="2">
                  <c:v>男女地位</c:v>
                </c:pt>
                <c:pt idx="3">
                  <c:v>安全意识</c:v>
                </c:pt>
                <c:pt idx="4">
                  <c:v>下一代重视度</c:v>
                </c:pt>
              </c:strCache>
            </c:strRef>
          </c:cat>
          <c:val>
            <c:numRef>
              <c:f>Tabelle1!$B$3:$F$3</c:f>
              <c:numCache>
                <c:formatCode>General</c:formatCode>
                <c:ptCount val="5"/>
                <c:pt idx="0">
                  <c:v>35</c:v>
                </c:pt>
                <c:pt idx="1">
                  <c:v>67</c:v>
                </c:pt>
                <c:pt idx="2">
                  <c:v>66</c:v>
                </c:pt>
                <c:pt idx="3">
                  <c:v>65</c:v>
                </c:pt>
                <c:pt idx="4">
                  <c:v>31</c:v>
                </c:pt>
              </c:numCache>
            </c:numRef>
          </c:val>
          <c:extLst>
            <c:ext xmlns:c16="http://schemas.microsoft.com/office/drawing/2014/chart" uri="{C3380CC4-5D6E-409C-BE32-E72D297353CC}">
              <c16:uniqueId val="{00000001-266F-4F72-9801-6183EE9698DF}"/>
            </c:ext>
          </c:extLst>
        </c:ser>
        <c:dLbls>
          <c:showLegendKey val="0"/>
          <c:showVal val="0"/>
          <c:showCatName val="0"/>
          <c:showSerName val="0"/>
          <c:showPercent val="0"/>
          <c:showBubbleSize val="0"/>
        </c:dLbls>
        <c:gapWidth val="100"/>
        <c:overlap val="-24"/>
        <c:axId val="407009312"/>
        <c:axId val="1"/>
      </c:barChart>
      <c:catAx>
        <c:axId val="4070093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270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de-DE"/>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de-DE"/>
          </a:p>
        </c:txPr>
        <c:crossAx val="40700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de-D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8C589-06EB-4461-9401-B7EEB076DE43}" type="datetimeFigureOut">
              <a:rPr lang="de-DE" smtClean="0"/>
              <a:t>21.02.2025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0D4B-8ED0-4237-91A9-E6AD04427C30}" type="slidenum">
              <a:rPr lang="de-DE" smtClean="0"/>
              <a:t>‹Nr.›</a:t>
            </a:fld>
            <a:endParaRPr lang="de-DE"/>
          </a:p>
        </p:txBody>
      </p:sp>
    </p:spTree>
    <p:extLst>
      <p:ext uri="{BB962C8B-B14F-4D97-AF65-F5344CB8AC3E}">
        <p14:creationId xmlns:p14="http://schemas.microsoft.com/office/powerpoint/2010/main" val="417590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2</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96850" y="762000"/>
            <a:ext cx="67706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11</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96850" y="762000"/>
            <a:ext cx="67706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12</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96850" y="762000"/>
            <a:ext cx="67706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13</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96850" y="762000"/>
            <a:ext cx="67706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14</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96850" y="762000"/>
            <a:ext cx="67706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15</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96850" y="762000"/>
            <a:ext cx="67706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16</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96850" y="762000"/>
            <a:ext cx="67706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17</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96850" y="762000"/>
            <a:ext cx="67706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96850" y="762000"/>
            <a:ext cx="67706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041400" y="762000"/>
            <a:ext cx="50815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96850" y="762000"/>
            <a:ext cx="67706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3</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96850" y="762000"/>
            <a:ext cx="67706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96850" y="762000"/>
            <a:ext cx="67706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96850" y="762000"/>
            <a:ext cx="67706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96850" y="762000"/>
            <a:ext cx="67706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96850" y="762000"/>
            <a:ext cx="67706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96850" y="762000"/>
            <a:ext cx="67706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29</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4</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96850" y="762000"/>
            <a:ext cx="67706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31</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33</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5</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96850" y="762000"/>
            <a:ext cx="67706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6</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041400" y="762000"/>
            <a:ext cx="50815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7</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96850" y="762000"/>
            <a:ext cx="67706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8</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96850" y="762000"/>
            <a:ext cx="67706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9</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96850" y="762000"/>
            <a:ext cx="67706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10</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96850" y="762000"/>
            <a:ext cx="67706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2/21/2025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2/21/2025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2/21/2025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2/21/2025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2/21/2025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14400" y="557214"/>
            <a:ext cx="103632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69924471"/>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557213"/>
            <a:ext cx="103632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756848742"/>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2/21/2025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D2B17-9EAA-1F06-0FC3-3247B2CB720A}"/>
              </a:ext>
            </a:extLst>
          </p:cNvPr>
          <p:cNvSpPr>
            <a:spLocks noGrp="1"/>
          </p:cNvSpPr>
          <p:nvPr>
            <p:ph type="ctrTitle"/>
          </p:nvPr>
        </p:nvSpPr>
        <p:spPr/>
        <p:txBody>
          <a:bodyPr>
            <a:noAutofit/>
          </a:bodyPr>
          <a:lstStyle/>
          <a:p>
            <a:r>
              <a:rPr lang="zh-CN" altLang="de-DE" sz="11200" dirty="0"/>
              <a:t>中國語言文化</a:t>
            </a:r>
            <a:endParaRPr lang="de-DE" sz="16100" dirty="0"/>
          </a:p>
        </p:txBody>
      </p:sp>
      <p:sp>
        <p:nvSpPr>
          <p:cNvPr id="3" name="Untertitel 2">
            <a:extLst>
              <a:ext uri="{FF2B5EF4-FFF2-40B4-BE49-F238E27FC236}">
                <a16:creationId xmlns:a16="http://schemas.microsoft.com/office/drawing/2014/main" id="{16F02670-CC81-7986-F6B7-794FFF8BF860}"/>
              </a:ext>
            </a:extLst>
          </p:cNvPr>
          <p:cNvSpPr>
            <a:spLocks noGrp="1"/>
          </p:cNvSpPr>
          <p:nvPr>
            <p:ph type="subTitle" idx="1"/>
          </p:nvPr>
        </p:nvSpPr>
        <p:spPr/>
        <p:txBody>
          <a:bodyPr>
            <a:normAutofit fontScale="92500" lnSpcReduction="10000"/>
          </a:bodyPr>
          <a:lstStyle/>
          <a:p>
            <a:r>
              <a:rPr lang="de-DE" dirty="0"/>
              <a:t>Session 2, Friday February 28, 2025, </a:t>
            </a:r>
            <a:r>
              <a:rPr lang="de-DE" dirty="0" err="1"/>
              <a:t>room</a:t>
            </a:r>
            <a:r>
              <a:rPr lang="de-DE"/>
              <a:t> 613, 14:30-16:10</a:t>
            </a:r>
            <a:endParaRPr lang="de-DE" dirty="0"/>
          </a:p>
          <a:p>
            <a:r>
              <a:rPr lang="de-DE" altLang="zh-CN" dirty="0"/>
              <a:t>Martin Woesler</a:t>
            </a:r>
            <a:endParaRPr lang="de-DE" dirty="0"/>
          </a:p>
        </p:txBody>
      </p:sp>
    </p:spTree>
    <p:extLst>
      <p:ext uri="{BB962C8B-B14F-4D97-AF65-F5344CB8AC3E}">
        <p14:creationId xmlns:p14="http://schemas.microsoft.com/office/powerpoint/2010/main" val="185810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CC32FE8C-E985-4BB3-8A0A-4A665109C5BC}"/>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The Child / </a:t>
            </a:r>
            <a:r>
              <a:rPr lang="de-DE" altLang="de-DE" sz="2000" dirty="0" err="1">
                <a:latin typeface="??" charset="-122"/>
                <a:ea typeface="ＭＳ Ｐゴシック" panose="020B0600070205080204" pitchFamily="34" charset="-128"/>
              </a:rPr>
              <a:t>孩子</a:t>
            </a:r>
            <a:endParaRPr lang="de-DE" altLang="de-DE" sz="2000" dirty="0">
              <a:latin typeface="??" charset="-122"/>
              <a:ea typeface="ＭＳ Ｐゴシック" panose="020B0600070205080204" pitchFamily="34" charset="-128"/>
            </a:endParaRP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nvGraphicFramePr>
        <p:xfrm>
          <a:off x="3200400" y="1430338"/>
          <a:ext cx="7467600" cy="3827462"/>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30338"/>
                        <a:ext cx="74676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2C62668-68DA-4E4F-B2EF-3999CE7FF2BD}"/>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Beauty Ideal / </a:t>
            </a:r>
            <a:r>
              <a:rPr lang="de-DE" altLang="de-DE" sz="2000" dirty="0" err="1">
                <a:latin typeface="??" charset="-122"/>
                <a:ea typeface="ＭＳ Ｐゴシック" panose="020B0600070205080204" pitchFamily="34" charset="-128"/>
              </a:rPr>
              <a:t>美丽的标准</a:t>
            </a:r>
            <a:endParaRPr lang="de-DE" altLang="de-DE" sz="2000" dirty="0">
              <a:latin typeface="??" charset="-122"/>
              <a:ea typeface="ＭＳ Ｐゴシック" panose="020B0600070205080204" pitchFamily="34" charset="-128"/>
            </a:endParaRP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nvGraphicFramePr>
        <p:xfrm>
          <a:off x="3200400" y="1535113"/>
          <a:ext cx="7467600" cy="3744912"/>
        </p:xfrm>
        <a:graphic>
          <a:graphicData uri="http://schemas.openxmlformats.org/presentationml/2006/ole">
            <mc:AlternateContent xmlns:mc="http://schemas.openxmlformats.org/markup-compatibility/2006">
              <mc:Choice xmlns:v="urn:schemas-microsoft-com:vml" Requires="v">
                <p:oleObj name="Dokument" r:id="rId3" imgW="4772520" imgH="2392200" progId="Word.Document.8">
                  <p:embed/>
                </p:oleObj>
              </mc:Choice>
              <mc:Fallback>
                <p:oleObj name="Dokument" r:id="rId3"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35113"/>
                        <a:ext cx="74676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A9BE7A74-1BB7-4DFC-B18D-D32FBFCAC474}"/>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Treatment </a:t>
            </a:r>
            <a:r>
              <a:rPr lang="de-DE" altLang="de-DE" sz="2000" dirty="0" err="1">
                <a:latin typeface="Arial" panose="020B0604020202020204" pitchFamily="34" charset="0"/>
                <a:ea typeface="ＭＳ Ｐゴシック" panose="020B0600070205080204" pitchFamily="34" charset="-128"/>
              </a:rPr>
              <a:t>of</a:t>
            </a:r>
            <a:r>
              <a:rPr lang="de-DE" altLang="de-DE" sz="2000" dirty="0">
                <a:latin typeface="Arial" panose="020B0604020202020204" pitchFamily="34" charset="0"/>
                <a:ea typeface="ＭＳ Ｐゴシック" panose="020B0600070205080204" pitchFamily="34" charset="-128"/>
              </a:rPr>
              <a:t> abdominal </a:t>
            </a:r>
            <a:r>
              <a:rPr lang="de-DE" altLang="de-DE" sz="2000" dirty="0" err="1">
                <a:latin typeface="Arial" panose="020B0604020202020204" pitchFamily="34" charset="0"/>
                <a:ea typeface="ＭＳ Ｐゴシック" panose="020B0600070205080204" pitchFamily="34" charset="-128"/>
              </a:rPr>
              <a:t>pain</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胃痛时的饮品</a:t>
            </a:r>
            <a:endParaRPr lang="de-DE" altLang="de-DE" sz="2000" dirty="0">
              <a:latin typeface="??" charset="-122"/>
              <a:ea typeface="ＭＳ Ｐゴシック" panose="020B0600070205080204" pitchFamily="34" charset="-128"/>
            </a:endParaRP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nvGraphicFramePr>
        <p:xfrm>
          <a:off x="3200400" y="1458914"/>
          <a:ext cx="7467600" cy="37687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58914"/>
                        <a:ext cx="7467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3D2CD5C-80D4-4596-8CCA-6DD4441FA7B1}"/>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Punctuality</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准时</a:t>
            </a:r>
            <a:endParaRPr lang="de-DE" altLang="de-DE" sz="2000" dirty="0">
              <a:latin typeface="??" charset="-122"/>
              <a:ea typeface="ＭＳ Ｐゴシック" panose="020B0600070205080204" pitchFamily="34" charset="-128"/>
            </a:endParaRP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nvGraphicFramePr>
        <p:xfrm>
          <a:off x="3200400" y="12620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620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C6CD3A6-5699-49B2-93C4-F8EA290150E9}"/>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Travel / </a:t>
            </a:r>
            <a:r>
              <a:rPr lang="de-DE" altLang="de-DE" sz="2000" dirty="0" err="1">
                <a:latin typeface="??" charset="-122"/>
                <a:ea typeface="ＭＳ Ｐゴシック" panose="020B0600070205080204" pitchFamily="34" charset="-128"/>
              </a:rPr>
              <a:t>旅游</a:t>
            </a:r>
            <a:endParaRPr lang="de-DE" altLang="de-DE" sz="2000" dirty="0">
              <a:latin typeface="??" charset="-122"/>
              <a:ea typeface="ＭＳ Ｐゴシック" panose="020B0600070205080204" pitchFamily="34" charset="-128"/>
            </a:endParaRP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nvGraphicFramePr>
        <p:xfrm>
          <a:off x="3200400" y="1836739"/>
          <a:ext cx="7467600" cy="3354387"/>
        </p:xfrm>
        <a:graphic>
          <a:graphicData uri="http://schemas.openxmlformats.org/presentationml/2006/ole">
            <mc:AlternateContent xmlns:mc="http://schemas.openxmlformats.org/markup-compatibility/2006">
              <mc:Choice xmlns:v="urn:schemas-microsoft-com:vml" Requires="v">
                <p:oleObj name="Dokument" r:id="rId3" imgW="4772520" imgH="2142360" progId="Word.Document.8">
                  <p:embed/>
                </p:oleObj>
              </mc:Choice>
              <mc:Fallback>
                <p:oleObj name="Dokument" r:id="rId3"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36739"/>
                        <a:ext cx="7467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1100FF9-1CC9-4DE4-AD29-FF0B6E31A4F6}"/>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Queuing </a:t>
            </a:r>
            <a:r>
              <a:rPr lang="de-DE" altLang="de-DE" sz="2000" dirty="0" err="1">
                <a:latin typeface="Arial" panose="020B0604020202020204" pitchFamily="34" charset="0"/>
                <a:ea typeface="ＭＳ Ｐゴシック" panose="020B0600070205080204" pitchFamily="34" charset="-128"/>
              </a:rPr>
              <a:t>up</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排队</a:t>
            </a:r>
            <a:endParaRPr lang="de-DE" altLang="de-DE" sz="2000" dirty="0">
              <a:latin typeface="??" charset="-122"/>
              <a:ea typeface="ＭＳ Ｐゴシック" panose="020B0600070205080204" pitchFamily="34" charset="-128"/>
            </a:endParaRP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nvGraphicFramePr>
        <p:xfrm>
          <a:off x="3200400" y="1328739"/>
          <a:ext cx="7467600" cy="39195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28739"/>
                        <a:ext cx="74676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07E43A7-DCF6-474E-BFAA-C525E5854BBC}"/>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Shower </a:t>
            </a:r>
            <a:r>
              <a:rPr lang="de-DE" altLang="de-DE" sz="2000" dirty="0" err="1">
                <a:latin typeface="Arial" panose="020B0604020202020204" pitchFamily="34" charset="0"/>
                <a:ea typeface="ＭＳ Ｐゴシック" panose="020B0600070205080204" pitchFamily="34" charset="-128"/>
              </a:rPr>
              <a:t>times</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淋浴</a:t>
            </a:r>
            <a:endParaRPr lang="de-DE" altLang="de-DE" sz="2000" dirty="0">
              <a:latin typeface="??" charset="-122"/>
              <a:ea typeface="ＭＳ Ｐゴシック" panose="020B0600070205080204" pitchFamily="34" charset="-128"/>
            </a:endParaRP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nvGraphicFramePr>
        <p:xfrm>
          <a:off x="3200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6A5AF06-3C89-44DA-BA8C-F09A26ADD66C}"/>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Imagination </a:t>
            </a:r>
            <a:r>
              <a:rPr lang="de-DE" altLang="de-DE" sz="2000" dirty="0" err="1">
                <a:latin typeface="Arial" panose="020B0604020202020204" pitchFamily="34" charset="0"/>
                <a:ea typeface="ＭＳ Ｐゴシック" panose="020B0600070205080204" pitchFamily="34" charset="-128"/>
              </a:rPr>
              <a:t>of</a:t>
            </a:r>
            <a:r>
              <a:rPr lang="de-DE" altLang="de-DE" sz="2000" dirty="0">
                <a:latin typeface="Arial" panose="020B0604020202020204" pitchFamily="34" charset="0"/>
                <a:ea typeface="ＭＳ Ｐゴシック" panose="020B0600070205080204" pitchFamily="34" charset="-128"/>
              </a:rPr>
              <a:t> </a:t>
            </a:r>
            <a:r>
              <a:rPr lang="de-DE" altLang="de-DE" sz="2000" dirty="0" err="1">
                <a:latin typeface="Arial" panose="020B0604020202020204" pitchFamily="34" charset="0"/>
                <a:ea typeface="ＭＳ Ｐゴシック" panose="020B0600070205080204" pitchFamily="34" charset="-128"/>
              </a:rPr>
              <a:t>the</a:t>
            </a:r>
            <a:r>
              <a:rPr lang="de-DE" altLang="de-DE" sz="2000" dirty="0">
                <a:latin typeface="Arial" panose="020B0604020202020204" pitchFamily="34" charset="0"/>
                <a:ea typeface="ＭＳ Ｐゴシック" panose="020B0600070205080204" pitchFamily="34" charset="-128"/>
              </a:rPr>
              <a:t> Other / </a:t>
            </a:r>
            <a:r>
              <a:rPr lang="de-DE" altLang="de-DE" sz="2000" dirty="0" err="1">
                <a:latin typeface="??" charset="-122"/>
                <a:ea typeface="ＭＳ Ｐゴシック" panose="020B0600070205080204" pitchFamily="34" charset="-128"/>
              </a:rPr>
              <a:t>理想中的对方</a:t>
            </a:r>
            <a:endParaRPr lang="de-DE" altLang="de-DE" sz="2000" dirty="0">
              <a:latin typeface="??" charset="-122"/>
              <a:ea typeface="ＭＳ Ｐゴシック" panose="020B0600070205080204" pitchFamily="34" charset="-128"/>
            </a:endParaRP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nvGraphicFramePr>
        <p:xfrm>
          <a:off x="3200400" y="13382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382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8F3CD14-10B1-4C70-A560-283B9F5967F3}"/>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Opinion / </a:t>
            </a:r>
            <a:r>
              <a:rPr lang="de-DE" altLang="de-DE" sz="2000" dirty="0" err="1">
                <a:latin typeface="??" charset="-122"/>
                <a:ea typeface="ＭＳ Ｐゴシック" panose="020B0600070205080204" pitchFamily="34" charset="-128"/>
              </a:rPr>
              <a:t>意见</a:t>
            </a:r>
            <a:endParaRPr lang="de-DE" altLang="de-DE" sz="2000" dirty="0">
              <a:latin typeface="??" charset="-122"/>
              <a:ea typeface="ＭＳ Ｐゴシック" panose="020B0600070205080204" pitchFamily="34" charset="-128"/>
            </a:endParaRP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nvGraphicFramePr>
        <p:xfrm>
          <a:off x="3200400" y="1333500"/>
          <a:ext cx="7467600" cy="3905250"/>
        </p:xfrm>
        <a:graphic>
          <a:graphicData uri="http://schemas.openxmlformats.org/presentationml/2006/ole">
            <mc:AlternateContent xmlns:mc="http://schemas.openxmlformats.org/markup-compatibility/2006">
              <mc:Choice xmlns:v="urn:schemas-microsoft-com:vml" Requires="v">
                <p:oleObj name="Dokument" r:id="rId3" imgW="4772520" imgH="2496240" progId="Word.Document.8">
                  <p:embed/>
                </p:oleObj>
              </mc:Choice>
              <mc:Fallback>
                <p:oleObj name="Dokument" r:id="rId3"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33500"/>
                        <a:ext cx="7467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4743612-EF1A-4A6B-9870-5ECA4FD0E7C1}"/>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Party / </a:t>
            </a:r>
            <a:r>
              <a:rPr lang="de-DE" altLang="de-DE" sz="2000">
                <a:latin typeface="??" charset="-122"/>
                <a:ea typeface="ＭＳ Ｐゴシック" panose="020B0600070205080204" pitchFamily="34" charset="-128"/>
              </a:rPr>
              <a:t>聚会</a:t>
            </a: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nvGraphicFramePr>
        <p:xfrm>
          <a:off x="3200400" y="1371600"/>
          <a:ext cx="7467600" cy="3798888"/>
        </p:xfrm>
        <a:graphic>
          <a:graphicData uri="http://schemas.openxmlformats.org/presentationml/2006/ole">
            <mc:AlternateContent xmlns:mc="http://schemas.openxmlformats.org/markup-compatibility/2006">
              <mc:Choice xmlns:v="urn:schemas-microsoft-com:vml" Requires="v">
                <p:oleObj name="Dokument" r:id="rId3" imgW="4772520" imgH="2427840" progId="Word.Document.8">
                  <p:embed/>
                </p:oleObj>
              </mc:Choice>
              <mc:Fallback>
                <p:oleObj name="Dokument" r:id="rId3"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71600"/>
                        <a:ext cx="74676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nvGraphicFramePr>
        <p:xfrm>
          <a:off x="3200400" y="2273300"/>
          <a:ext cx="7467600" cy="2832100"/>
        </p:xfrm>
        <a:graphic>
          <a:graphicData uri="http://schemas.openxmlformats.org/presentationml/2006/ole">
            <mc:AlternateContent xmlns:mc="http://schemas.openxmlformats.org/markup-compatibility/2006">
              <mc:Choice xmlns:v="urn:schemas-microsoft-com:vml" Requires="v">
                <p:oleObj name="Dokument" r:id="rId3" imgW="4772520" imgH="1809720" progId="Word.Document.8">
                  <p:embed/>
                </p:oleObj>
              </mc:Choice>
              <mc:Fallback>
                <p:oleObj name="Dokument" r:id="rId3"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73300"/>
                        <a:ext cx="7467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3167064" y="5318126"/>
            <a:ext cx="8137525" cy="1477328"/>
          </a:xfrm>
          <a:prstGeom prst="rect">
            <a:avLst/>
          </a:prstGeom>
          <a:noFill/>
          <a:ln w="9525">
            <a:noFill/>
            <a:miter lim="800000"/>
            <a:headEnd/>
            <a:tailEnd/>
          </a:ln>
        </p:spPr>
        <p:txBody>
          <a:bodyPr wrap="square">
            <a:spAutoFit/>
          </a:bodyPr>
          <a:lstStyle/>
          <a:p>
            <a:pPr algn="l" eaLnBrk="1" hangingPunct="1">
              <a:spcBef>
                <a:spcPct val="50000"/>
              </a:spcBef>
              <a:defRPr/>
            </a:pPr>
            <a:r>
              <a:rPr lang="de-DE" sz="2000" dirty="0">
                <a:latin typeface="Arial" pitchFamily="34" charset="0"/>
                <a:ea typeface="ＭＳ Ｐゴシック" pitchFamily="34" charset="-128"/>
              </a:rPr>
              <a:t>Three </a:t>
            </a:r>
            <a:r>
              <a:rPr lang="de-DE" sz="2000" dirty="0" err="1">
                <a:latin typeface="Arial" pitchFamily="34" charset="0"/>
                <a:ea typeface="ＭＳ Ｐゴシック" pitchFamily="34" charset="-128"/>
              </a:rPr>
              <a:t>meals</a:t>
            </a:r>
            <a:r>
              <a:rPr lang="de-DE" sz="2000" dirty="0">
                <a:latin typeface="Arial" pitchFamily="34" charset="0"/>
                <a:ea typeface="ＭＳ Ｐゴシック" pitchFamily="34" charset="-128"/>
              </a:rPr>
              <a:t> a </a:t>
            </a:r>
            <a:r>
              <a:rPr lang="de-DE" sz="2000" dirty="0" err="1">
                <a:latin typeface="Arial" pitchFamily="34" charset="0"/>
                <a:ea typeface="ＭＳ Ｐゴシック" pitchFamily="34" charset="-128"/>
              </a:rPr>
              <a:t>day</a:t>
            </a:r>
            <a:r>
              <a:rPr lang="de-DE" sz="2000" dirty="0">
                <a:latin typeface="Arial" pitchFamily="34" charset="0"/>
                <a:ea typeface="ＭＳ Ｐゴシック" pitchFamily="34" charset="-128"/>
              </a:rPr>
              <a:t>. / </a:t>
            </a:r>
            <a:r>
              <a:rPr lang="zh-CN" altLang="de-DE" sz="2000" dirty="0">
                <a:latin typeface="Arial" pitchFamily="34" charset="0"/>
                <a:ea typeface="ＭＳ Ｐゴシック" pitchFamily="34" charset="-128"/>
              </a:rPr>
              <a:t>三餐</a:t>
            </a:r>
          </a:p>
          <a:p>
            <a:pPr algn="l" eaLnBrk="1" hangingPunct="1">
              <a:spcBef>
                <a:spcPct val="50000"/>
              </a:spcBef>
              <a:defRPr/>
            </a:pPr>
            <a:r>
              <a:rPr lang="de-DE" sz="2000" dirty="0">
                <a:latin typeface="Arial" pitchFamily="34" charset="0"/>
                <a:ea typeface="ＭＳ Ｐゴシック" pitchFamily="34" charset="-128"/>
              </a:rPr>
              <a:t>The </a:t>
            </a:r>
            <a:r>
              <a:rPr lang="de-DE" sz="2000" dirty="0" err="1">
                <a:latin typeface="Arial" pitchFamily="34" charset="0"/>
                <a:ea typeface="ＭＳ Ｐゴシック" pitchFamily="34" charset="-128"/>
              </a:rPr>
              <a:t>artist</a:t>
            </a:r>
            <a:r>
              <a:rPr lang="de-DE" sz="2000" dirty="0">
                <a:latin typeface="Arial" pitchFamily="34" charset="0"/>
                <a:ea typeface="ＭＳ Ｐゴシック" pitchFamily="34" charset="-128"/>
              </a:rPr>
              <a:t> Liu Yang </a:t>
            </a:r>
            <a:r>
              <a:rPr lang="zh-CN" altLang="de-DE" sz="2000" dirty="0">
                <a:latin typeface="Arial" pitchFamily="34" charset="0"/>
                <a:ea typeface="ＭＳ Ｐゴシック" pitchFamily="34" charset="-128"/>
              </a:rPr>
              <a:t>刘扬</a:t>
            </a:r>
            <a:r>
              <a:rPr lang="de-DE" altLang="zh-CN" sz="2000" dirty="0">
                <a:latin typeface="Arial" pitchFamily="34" charset="0"/>
                <a:ea typeface="ＭＳ Ｐゴシック" pitchFamily="34" charset="-128"/>
              </a:rPr>
              <a:t>, </a:t>
            </a:r>
            <a:r>
              <a:rPr lang="de-DE" sz="2000" dirty="0" err="1">
                <a:latin typeface="Arial" pitchFamily="34" charset="0"/>
                <a:ea typeface="ＭＳ Ｐゴシック" pitchFamily="34" charset="-128"/>
              </a:rPr>
              <a:t>born</a:t>
            </a:r>
            <a:r>
              <a:rPr lang="de-DE" sz="2000" dirty="0">
                <a:latin typeface="Arial" pitchFamily="34" charset="0"/>
                <a:ea typeface="ＭＳ Ｐゴシック" pitchFamily="34" charset="-128"/>
              </a:rPr>
              <a:t> in Beijing in 1976, opened her own </a:t>
            </a:r>
            <a:r>
              <a:rPr lang="de-DE" sz="2000" dirty="0" err="1">
                <a:latin typeface="Arial" pitchFamily="34" charset="0"/>
                <a:ea typeface="ＭＳ Ｐゴシック" pitchFamily="34" charset="-128"/>
              </a:rPr>
              <a:t>studio</a:t>
            </a:r>
            <a:r>
              <a:rPr lang="de-DE" sz="2000" dirty="0">
                <a:latin typeface="Arial" pitchFamily="34" charset="0"/>
                <a:ea typeface="ＭＳ Ｐゴシック" pitchFamily="34" charset="-128"/>
              </a:rPr>
              <a:t> in Berlin in 2004 after </a:t>
            </a:r>
            <a:r>
              <a:rPr lang="de-DE" sz="2000" dirty="0" err="1">
                <a:latin typeface="Arial" pitchFamily="34" charset="0"/>
                <a:ea typeface="ＭＳ Ｐゴシック" pitchFamily="34" charset="-128"/>
              </a:rPr>
              <a:t>graduating</a:t>
            </a:r>
            <a:r>
              <a:rPr lang="de-DE" sz="2000" dirty="0">
                <a:latin typeface="Arial" pitchFamily="34" charset="0"/>
                <a:ea typeface="ＭＳ Ｐゴシック" pitchFamily="34" charset="-128"/>
              </a:rPr>
              <a:t> from </a:t>
            </a:r>
            <a:r>
              <a:rPr lang="de-DE" sz="2000" dirty="0" err="1">
                <a:latin typeface="Arial" pitchFamily="34" charset="0"/>
                <a:ea typeface="ＭＳ Ｐゴシック" pitchFamily="34" charset="-128"/>
              </a:rPr>
              <a:t>the</a:t>
            </a:r>
            <a:r>
              <a:rPr lang="de-DE" sz="2000" dirty="0">
                <a:latin typeface="Arial" pitchFamily="34" charset="0"/>
                <a:ea typeface="ＭＳ Ｐゴシック" pitchFamily="34" charset="-128"/>
              </a:rPr>
              <a:t> Berlin Art Academy. She </a:t>
            </a:r>
            <a:r>
              <a:rPr lang="de-DE" sz="2000" dirty="0" err="1">
                <a:latin typeface="Arial" pitchFamily="34" charset="0"/>
                <a:ea typeface="ＭＳ Ｐゴシック" pitchFamily="34" charset="-128"/>
              </a:rPr>
              <a:t>shows</a:t>
            </a:r>
            <a:r>
              <a:rPr lang="de-DE" sz="2000" dirty="0">
                <a:latin typeface="Arial" pitchFamily="34" charset="0"/>
                <a:ea typeface="ＭＳ Ｐゴシック" pitchFamily="34" charset="-128"/>
              </a:rPr>
              <a:t> </a:t>
            </a:r>
            <a:r>
              <a:rPr lang="de-DE" sz="2000" dirty="0" err="1">
                <a:latin typeface="Arial" pitchFamily="34" charset="0"/>
                <a:ea typeface="ＭＳ Ｐゴシック" pitchFamily="34" charset="-128"/>
              </a:rPr>
              <a:t>the</a:t>
            </a:r>
            <a:r>
              <a:rPr lang="de-DE" sz="2000" dirty="0">
                <a:latin typeface="Arial" pitchFamily="34" charset="0"/>
                <a:ea typeface="ＭＳ Ｐゴシック" pitchFamily="34" charset="-128"/>
              </a:rPr>
              <a:t> </a:t>
            </a:r>
            <a:r>
              <a:rPr lang="de-DE" sz="2000" dirty="0" err="1">
                <a:latin typeface="Arial" pitchFamily="34" charset="0"/>
                <a:ea typeface="ＭＳ Ｐゴシック" pitchFamily="34" charset="-128"/>
              </a:rPr>
              <a:t>cultural</a:t>
            </a:r>
            <a:r>
              <a:rPr lang="de-DE" sz="2000" dirty="0">
                <a:latin typeface="Arial" pitchFamily="34" charset="0"/>
                <a:ea typeface="ＭＳ Ｐゴシック" pitchFamily="34" charset="-128"/>
              </a:rPr>
              <a:t> </a:t>
            </a:r>
            <a:r>
              <a:rPr lang="de-DE" sz="2000" dirty="0" err="1">
                <a:latin typeface="Arial" pitchFamily="34" charset="0"/>
                <a:ea typeface="ＭＳ Ｐゴシック" pitchFamily="34" charset="-128"/>
              </a:rPr>
              <a:t>differences</a:t>
            </a:r>
            <a:r>
              <a:rPr lang="de-DE" sz="2000" dirty="0">
                <a:latin typeface="Arial" pitchFamily="34" charset="0"/>
                <a:ea typeface="ＭＳ Ｐゴシック" pitchFamily="34" charset="-128"/>
              </a:rPr>
              <a:t> between G-C in </a:t>
            </a:r>
            <a:r>
              <a:rPr lang="de-DE" sz="2000" dirty="0" err="1">
                <a:latin typeface="Arial" pitchFamily="34" charset="0"/>
                <a:ea typeface="ＭＳ Ｐゴシック" pitchFamily="34" charset="-128"/>
              </a:rPr>
              <a:t>symbols</a:t>
            </a:r>
            <a:r>
              <a:rPr lang="de-DE" sz="2000" dirty="0">
                <a:latin typeface="Arial" pitchFamily="34" charset="0"/>
                <a:ea typeface="ＭＳ Ｐゴシック" pitchFamily="34" charset="-128"/>
              </a:rPr>
              <a:t>.</a:t>
            </a:r>
            <a:endParaRPr lang="de-DE" dirty="0">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中德文化比较</a:t>
            </a:r>
            <a:endParaRPr lang="de-DE" altLang="zh-CN" sz="3200" b="1" dirty="0">
              <a:latin typeface="SimHei"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6D4045B-94CA-4B01-8E41-70D8B6BB664E}"/>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In </a:t>
            </a:r>
            <a:r>
              <a:rPr lang="de-DE" altLang="de-DE" sz="2000" dirty="0" err="1">
                <a:latin typeface="Arial" panose="020B0604020202020204" pitchFamily="34" charset="0"/>
                <a:ea typeface="ＭＳ Ｐゴシック" panose="020B0600070205080204" pitchFamily="34" charset="-128"/>
              </a:rPr>
              <a:t>the</a:t>
            </a:r>
            <a:r>
              <a:rPr lang="de-DE" altLang="de-DE" sz="2000" dirty="0">
                <a:latin typeface="Arial" panose="020B0604020202020204" pitchFamily="34" charset="0"/>
                <a:ea typeface="ＭＳ Ｐゴシック" panose="020B0600070205080204" pitchFamily="34" charset="-128"/>
              </a:rPr>
              <a:t> </a:t>
            </a:r>
            <a:r>
              <a:rPr lang="de-DE" altLang="de-DE" sz="2000" dirty="0" err="1">
                <a:latin typeface="Arial" panose="020B0604020202020204" pitchFamily="34" charset="0"/>
                <a:ea typeface="ＭＳ Ｐゴシック" panose="020B0600070205080204" pitchFamily="34" charset="-128"/>
              </a:rPr>
              <a:t>restaurant</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餐厅分贝</a:t>
            </a:r>
            <a:endParaRPr lang="de-DE" altLang="de-DE" sz="2000" dirty="0">
              <a:latin typeface="??" charset="-122"/>
              <a:ea typeface="ＭＳ Ｐゴシック" panose="020B0600070205080204" pitchFamily="34" charset="-128"/>
            </a:endParaRP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nvGraphicFramePr>
        <p:xfrm>
          <a:off x="3200400" y="1355726"/>
          <a:ext cx="7467600" cy="3844925"/>
        </p:xfrm>
        <a:graphic>
          <a:graphicData uri="http://schemas.openxmlformats.org/presentationml/2006/ole">
            <mc:AlternateContent xmlns:mc="http://schemas.openxmlformats.org/markup-compatibility/2006">
              <mc:Choice xmlns:v="urn:schemas-microsoft-com:vml" Requires="v">
                <p:oleObj name="Dokument" r:id="rId3" imgW="4772520" imgH="2458080" progId="Word.Document.8">
                  <p:embed/>
                </p:oleObj>
              </mc:Choice>
              <mc:Fallback>
                <p:oleObj name="Dokument" r:id="rId3"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55726"/>
                        <a:ext cx="74676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B7C22149-3600-40C6-A3C3-99FC8ECD65E5}"/>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Dealing</a:t>
            </a:r>
            <a:r>
              <a:rPr lang="de-DE" altLang="de-DE" sz="2000" dirty="0">
                <a:latin typeface="Arial" panose="020B0604020202020204" pitchFamily="34" charset="0"/>
                <a:ea typeface="ＭＳ Ｐゴシック" panose="020B0600070205080204" pitchFamily="34" charset="-128"/>
              </a:rPr>
              <a:t> with </a:t>
            </a:r>
            <a:r>
              <a:rPr lang="de-DE" altLang="de-DE" sz="2000" dirty="0" err="1">
                <a:latin typeface="Arial" panose="020B0604020202020204" pitchFamily="34" charset="0"/>
                <a:ea typeface="ＭＳ Ｐゴシック" panose="020B0600070205080204" pitchFamily="34" charset="-128"/>
              </a:rPr>
              <a:t>problems</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处理问题</a:t>
            </a:r>
            <a:endParaRPr lang="de-DE" altLang="de-DE" sz="2000" dirty="0">
              <a:latin typeface="??" charset="-122"/>
              <a:ea typeface="ＭＳ Ｐゴシック" panose="020B0600070205080204" pitchFamily="34" charset="-128"/>
            </a:endParaRP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nvGraphicFramePr>
        <p:xfrm>
          <a:off x="3200400" y="1452564"/>
          <a:ext cx="7467600" cy="3786187"/>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52564"/>
                        <a:ext cx="74676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B82C15D-8B2C-4E88-A14E-DFDFCCEB3B92}"/>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Dealing</a:t>
            </a:r>
            <a:r>
              <a:rPr lang="de-DE" altLang="de-DE" sz="2000" dirty="0">
                <a:latin typeface="Arial" panose="020B0604020202020204" pitchFamily="34" charset="0"/>
                <a:ea typeface="ＭＳ Ｐゴシック" panose="020B0600070205080204" pitchFamily="34" charset="-128"/>
              </a:rPr>
              <a:t> with </a:t>
            </a:r>
            <a:r>
              <a:rPr lang="de-DE" altLang="de-DE" sz="2000" dirty="0" err="1">
                <a:latin typeface="Arial" panose="020B0604020202020204" pitchFamily="34" charset="0"/>
                <a:ea typeface="ＭＳ Ｐゴシック" panose="020B0600070205080204" pitchFamily="34" charset="-128"/>
              </a:rPr>
              <a:t>novelties</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对待新的事物</a:t>
            </a:r>
            <a:endParaRPr lang="de-DE" altLang="de-DE" sz="2000" dirty="0">
              <a:latin typeface="??" charset="-122"/>
              <a:ea typeface="ＭＳ Ｐゴシック" panose="020B0600070205080204" pitchFamily="34" charset="-128"/>
            </a:endParaRP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nvGraphicFramePr>
        <p:xfrm>
          <a:off x="3200400" y="1438276"/>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38276"/>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0D1BB9D-CA44-43C8-80DB-6DF38F7703B4}"/>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Anger / </a:t>
            </a:r>
            <a:r>
              <a:rPr lang="de-DE" altLang="de-DE" sz="2000" dirty="0" err="1">
                <a:latin typeface="??" charset="-122"/>
                <a:ea typeface="ＭＳ Ｐゴシック" panose="020B0600070205080204" pitchFamily="34" charset="-128"/>
              </a:rPr>
              <a:t>对待愤怒</a:t>
            </a:r>
            <a:endParaRPr lang="de-DE" altLang="de-DE" sz="2000" dirty="0">
              <a:latin typeface="??" charset="-122"/>
              <a:ea typeface="ＭＳ Ｐゴシック" panose="020B0600070205080204" pitchFamily="34" charset="-128"/>
            </a:endParaRP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nvGraphicFramePr>
        <p:xfrm>
          <a:off x="3200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121B8977-8741-458F-AB20-9928160B8BA7}"/>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Trendy / </a:t>
            </a:r>
            <a:r>
              <a:rPr lang="de-DE" altLang="de-DE" sz="2000" dirty="0" err="1">
                <a:latin typeface="??" charset="-122"/>
                <a:ea typeface="ＭＳ Ｐゴシック" panose="020B0600070205080204" pitchFamily="34" charset="-128"/>
              </a:rPr>
              <a:t>时尚</a:t>
            </a:r>
            <a:endParaRPr lang="de-DE" altLang="de-DE" sz="2000" dirty="0">
              <a:latin typeface="??" charset="-122"/>
              <a:ea typeface="ＭＳ Ｐゴシック" panose="020B0600070205080204" pitchFamily="34" charset="-128"/>
            </a:endParaRP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nvGraphicFramePr>
        <p:xfrm>
          <a:off x="3200400" y="1441450"/>
          <a:ext cx="7467600" cy="3816350"/>
        </p:xfrm>
        <a:graphic>
          <a:graphicData uri="http://schemas.openxmlformats.org/presentationml/2006/ole">
            <mc:AlternateContent xmlns:mc="http://schemas.openxmlformats.org/markup-compatibility/2006">
              <mc:Choice xmlns:v="urn:schemas-microsoft-com:vml" Requires="v">
                <p:oleObj name="Dokument" r:id="rId3" imgW="4772520" imgH="2438640" progId="Word.Document.8">
                  <p:embed/>
                </p:oleObj>
              </mc:Choice>
              <mc:Fallback>
                <p:oleObj name="Dokument" r:id="rId3"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1450"/>
                        <a:ext cx="7467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B7DBE14-669C-446B-889B-05619320045D}"/>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Boss / </a:t>
            </a:r>
            <a:r>
              <a:rPr lang="de-DE" altLang="de-DE" sz="2000" dirty="0" err="1">
                <a:latin typeface="??" charset="-122"/>
                <a:ea typeface="ＭＳ Ｐゴシック" panose="020B0600070205080204" pitchFamily="34" charset="-128"/>
              </a:rPr>
              <a:t>领导</a:t>
            </a:r>
            <a:endParaRPr lang="de-DE" altLang="de-DE" sz="2000" dirty="0">
              <a:latin typeface="??" charset="-122"/>
              <a:ea typeface="ＭＳ Ｐゴシック" panose="020B0600070205080204" pitchFamily="34" charset="-128"/>
            </a:endParaRP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nvGraphicFramePr>
        <p:xfrm>
          <a:off x="3200400" y="1438276"/>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38276"/>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71588" y="1482726"/>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2209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3411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1944565" y="213336"/>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xfrm>
            <a:off x="1334965" y="73636"/>
            <a:ext cx="9522069" cy="1143000"/>
          </a:xfrm>
          <a:noFill/>
        </p:spPr>
        <p:txBody>
          <a:bodyPr/>
          <a:lstStyle/>
          <a:p>
            <a:pPr eaLnBrk="1" hangingPunct="1"/>
            <a:r>
              <a:rPr lang="zh-CN" altLang="de-DE" sz="3000" dirty="0">
                <a:latin typeface="SimHei" panose="02010609060101010101" pitchFamily="49" charset="-122"/>
                <a:ea typeface="SimHei" panose="02010609060101010101" pitchFamily="49" charset="-122"/>
              </a:rPr>
              <a:t>跨文化知识的例子</a:t>
            </a:r>
            <a:r>
              <a:rPr lang="de-DE" altLang="zh-CN" sz="3000" dirty="0">
                <a:latin typeface="SimHei" panose="02010609060101010101" pitchFamily="49" charset="-122"/>
                <a:ea typeface="SimHei" panose="02010609060101010101" pitchFamily="49" charset="-122"/>
              </a:rPr>
              <a:t>:</a:t>
            </a:r>
            <a:r>
              <a:rPr lang="zh-CN" altLang="de-DE" sz="2800" dirty="0">
                <a:latin typeface="SimHei" panose="02010609060101010101" pitchFamily="49" charset="-122"/>
                <a:ea typeface="SimHei" panose="02010609060101010101" pitchFamily="49" charset="-122"/>
              </a:rPr>
              <a:t>类别比较</a:t>
            </a:r>
          </a:p>
        </p:txBody>
      </p:sp>
      <p:graphicFrame>
        <p:nvGraphicFramePr>
          <p:cNvPr id="4" name="Object 6">
            <a:extLst>
              <a:ext uri="{FF2B5EF4-FFF2-40B4-BE49-F238E27FC236}">
                <a16:creationId xmlns:a16="http://schemas.microsoft.com/office/drawing/2014/main" id="{C92C5FF8-A67E-2A99-E688-0C31B5A0A9A2}"/>
              </a:ext>
            </a:extLst>
          </p:cNvPr>
          <p:cNvGraphicFramePr>
            <a:graphicFrameLocks noGrp="1" noChangeAspect="1"/>
          </p:cNvGraphicFramePr>
          <p:nvPr>
            <p:ph sz="half" idx="2"/>
            <p:extLst>
              <p:ext uri="{D42A27DB-BD31-4B8C-83A1-F6EECF244321}">
                <p14:modId xmlns:p14="http://schemas.microsoft.com/office/powerpoint/2010/main" val="3088793009"/>
              </p:ext>
            </p:extLst>
          </p:nvPr>
        </p:nvGraphicFramePr>
        <p:xfrm>
          <a:off x="1787769" y="1128713"/>
          <a:ext cx="7569200" cy="55324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2166938" y="714375"/>
            <a:ext cx="7675562" cy="884238"/>
          </a:xfrm>
        </p:spPr>
        <p:txBody>
          <a:bodyPr/>
          <a:lstStyle/>
          <a:p>
            <a:pPr>
              <a:defRPr/>
            </a:pPr>
            <a:r>
              <a:rPr lang="zh-CN" altLang="de-DE" dirty="0">
                <a:latin typeface="+mn-lt"/>
              </a:rPr>
              <a:t>参考文摘</a:t>
            </a:r>
            <a:endParaRPr lang="de-DE" dirty="0">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1809750" y="2071689"/>
            <a:ext cx="8572500" cy="4395787"/>
          </a:xfrm>
        </p:spPr>
        <p:txBody>
          <a:bodyPr>
            <a:normAutofit lnSpcReduction="10000"/>
          </a:bodyPr>
          <a:lstStyle/>
          <a:p>
            <a:r>
              <a:rPr lang="en-GB" altLang="de-DE" sz="2000" b="1"/>
              <a:t>Hall, Edward T. (1977), Beyond Culture, New York: Anchor Book/Doubleday</a:t>
            </a:r>
            <a:endParaRPr lang="de-DE" altLang="de-DE" sz="2000"/>
          </a:p>
          <a:p>
            <a:r>
              <a:rPr lang="de-CH" altLang="de-DE" sz="2000" b="1"/>
              <a:t>Hofstede, G. (2006): Lokales Denken, globales Handeln. München:dtv</a:t>
            </a:r>
          </a:p>
          <a:p>
            <a:r>
              <a:rPr lang="en-GB" altLang="de-DE" sz="2000" b="1"/>
              <a:t>Oberg , K. (1960): Cultural shock : ajustment to new cultural environments , in Practical Anthropology , Bd . 7 , S . 177 – 182</a:t>
            </a:r>
          </a:p>
          <a:p>
            <a:r>
              <a:rPr lang="de-DE" altLang="de-DE" sz="2000" b="1"/>
              <a:t>Thomas, A. (2003): Handbuch interkulturelle Kommunikation und Kooperation, 2 Bde, 2. Aufl. Göttingen: Vandenhoeck &amp; Ruprecht, ISBN 978-3-525-46186-0</a:t>
            </a:r>
          </a:p>
          <a:p>
            <a:r>
              <a:rPr lang="en-GB" altLang="de-DE" sz="2000" b="1"/>
              <a:t>Woesler, M. (2006): A new model of intercultural communication - critically reviewing, combining and further developing the basic models of Permutter, Yoshikawa, Hall, Hofstede, Thomas, Hallpike, and the social-constructivism, Europäischer Universitätsverlag, ISBN 978-3-89966-188-0, 52 S.</a:t>
            </a:r>
            <a:endParaRPr lang="de-DE" altLang="de-DE" sz="2000" b="1"/>
          </a:p>
          <a:p>
            <a:endParaRPr lang="de-DE" altLang="de-DE" sz="2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Contacts</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人际关系</a:t>
            </a:r>
            <a:endParaRPr lang="de-DE" altLang="de-DE" sz="2000" dirty="0">
              <a:latin typeface="??" charset="-122"/>
              <a:ea typeface="ＭＳ Ｐゴシック" panose="020B0600070205080204" pitchFamily="34" charset="-128"/>
            </a:endParaRP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nvGraphicFramePr>
        <p:xfrm>
          <a:off x="3200400" y="1381126"/>
          <a:ext cx="7467600" cy="3876675"/>
        </p:xfrm>
        <a:graphic>
          <a:graphicData uri="http://schemas.openxmlformats.org/presentationml/2006/ole">
            <mc:AlternateContent xmlns:mc="http://schemas.openxmlformats.org/markup-compatibility/2006">
              <mc:Choice xmlns:v="urn:schemas-microsoft-com:vml" Requires="v">
                <p:oleObj name="Dokument" r:id="rId3" imgW="4772520" imgH="2476440" progId="Word.Document.8">
                  <p:embed/>
                </p:oleObj>
              </mc:Choice>
              <mc:Fallback>
                <p:oleObj name="Dokument" r:id="rId3" imgW="4772520" imgH="2476440"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81126"/>
                        <a:ext cx="746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4, </a:t>
            </a:r>
            <a:r>
              <a:rPr lang="zh-CN" altLang="de-DE" sz="2500" b="1">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sz="3200" dirty="0">
                <a:latin typeface="SimHei" panose="02010609060101010101" pitchFamily="49" charset="-122"/>
                <a:ea typeface="SimHei" panose="02010609060101010101" pitchFamily="49" charset="-122"/>
              </a:rPr>
              <a:t>构建全球化能力为国际性事业做准备</a:t>
            </a:r>
            <a:endParaRPr lang="de-DE" altLang="zh-CN" sz="3200" dirty="0">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1774826" y="1773238"/>
            <a:ext cx="88931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latin typeface="SimHei" panose="02010609060101010101" pitchFamily="49" charset="-122"/>
              </a:rPr>
              <a:t>中国劳工市场日益全球化（许多工作涉及海外，全球各大跨国企业已经进入中国， 海外工作机会，国际投资涌入中国）</a:t>
            </a:r>
            <a:r>
              <a:rPr lang="en-US" altLang="zh-CN" sz="2200">
                <a:latin typeface="SimHei" panose="02010609060101010101" pitchFamily="49" charset="-122"/>
              </a:rPr>
              <a:t>----</a:t>
            </a:r>
            <a:r>
              <a:rPr lang="zh-CN" altLang="en-US" sz="2200">
                <a:latin typeface="SimHei" panose="02010609060101010101" pitchFamily="49" charset="-122"/>
              </a:rPr>
              <a:t>跨文化能力不是选择性的，而是必须有的，因为世界已经进入中国。</a:t>
            </a:r>
            <a:br>
              <a:rPr lang="zh-CN" altLang="en-US" sz="2200">
                <a:latin typeface="SimHei" panose="02010609060101010101" pitchFamily="49" charset="-122"/>
              </a:rPr>
            </a:br>
            <a:endParaRPr lang="zh-CN" altLang="en-US" sz="2200">
              <a:latin typeface="SimHei" panose="02010609060101010101" pitchFamily="49" charset="-122"/>
            </a:endParaRPr>
          </a:p>
          <a:p>
            <a:pPr algn="l">
              <a:buFontTx/>
              <a:buAutoNum type="arabicPeriod"/>
            </a:pPr>
            <a:r>
              <a:rPr lang="zh-CN" altLang="en-US" sz="2200">
                <a:latin typeface="SimHei" panose="02010609060101010101" pitchFamily="49" charset="-122"/>
              </a:rPr>
              <a:t>中国本科生常无法找到让自己满意的工作，所以他们希望深造。</a:t>
            </a:r>
            <a:br>
              <a:rPr lang="zh-CN" altLang="en-US" sz="2200">
                <a:latin typeface="SimHei" panose="02010609060101010101" pitchFamily="49" charset="-122"/>
              </a:rPr>
            </a:br>
            <a:endParaRPr lang="zh-CN" altLang="en-US" sz="2200">
              <a:latin typeface="SimHei" panose="02010609060101010101" pitchFamily="49" charset="-122"/>
            </a:endParaRPr>
          </a:p>
          <a:p>
            <a:pPr algn="l">
              <a:buFontTx/>
              <a:buAutoNum type="arabicPeriod"/>
            </a:pPr>
            <a:r>
              <a:rPr lang="zh-CN" altLang="en-US" sz="2200">
                <a:latin typeface="SimHei" panose="02010609060101010101" pitchFamily="49" charset="-122"/>
              </a:rPr>
              <a:t>全球趋势：麦肯锡研究发现，生产工人数量在减少（</a:t>
            </a:r>
            <a:r>
              <a:rPr lang="en-US" altLang="zh-CN" sz="2200">
                <a:latin typeface="SimHei" panose="02010609060101010101" pitchFamily="49" charset="-122"/>
              </a:rPr>
              <a:t>15%</a:t>
            </a:r>
            <a:r>
              <a:rPr lang="zh-CN" altLang="en-US" sz="2200">
                <a:latin typeface="SimHei" panose="02010609060101010101" pitchFamily="49" charset="-122"/>
              </a:rPr>
              <a:t>），中间商（</a:t>
            </a:r>
            <a:r>
              <a:rPr lang="en-US" altLang="zh-CN"/>
              <a:t>44%</a:t>
            </a:r>
            <a:r>
              <a:rPr lang="zh-CN" altLang="en-US" sz="2200">
                <a:latin typeface="SimHei" panose="02010609060101010101" pitchFamily="49" charset="-122"/>
              </a:rPr>
              <a:t>）及高级</a:t>
            </a:r>
            <a:r>
              <a:rPr lang="zh-CN" altLang="en-US"/>
              <a:t>（</a:t>
            </a:r>
            <a:r>
              <a:rPr lang="en-US" altLang="zh-CN"/>
              <a:t>41%</a:t>
            </a:r>
            <a:r>
              <a:rPr lang="zh-CN" altLang="en-US"/>
              <a:t>）</a:t>
            </a:r>
            <a:r>
              <a:rPr lang="zh-CN" altLang="en-US" sz="2200">
                <a:latin typeface="SimHei" panose="02010609060101010101" pitchFamily="49" charset="-122"/>
              </a:rPr>
              <a:t>的中间商数量在增加</a:t>
            </a:r>
            <a:br>
              <a:rPr lang="zh-CN" altLang="en-US" sz="2200">
                <a:latin typeface="SimHei" panose="02010609060101010101" pitchFamily="49" charset="-122"/>
              </a:rPr>
            </a:br>
            <a:endParaRPr lang="zh-CN" altLang="en-US" sz="2200">
              <a:latin typeface="SimHei" panose="02010609060101010101" pitchFamily="49" charset="-122"/>
            </a:endParaRPr>
          </a:p>
          <a:p>
            <a:pPr algn="l"/>
            <a:r>
              <a:rPr lang="zh-CN" altLang="en-US"/>
              <a:t>一种解决方法：出国深造（首选：美国；</a:t>
            </a:r>
            <a:r>
              <a:rPr lang="en-US" altLang="zh-CN"/>
              <a:t>2 . </a:t>
            </a:r>
            <a:r>
              <a:rPr lang="zh-CN" altLang="en-US"/>
              <a:t>英国；</a:t>
            </a:r>
            <a:r>
              <a:rPr lang="en-US" altLang="zh-CN"/>
              <a:t>3. </a:t>
            </a:r>
            <a:r>
              <a:rPr lang="zh-CN" altLang="en-US"/>
              <a:t>德国）</a:t>
            </a:r>
          </a:p>
          <a:p>
            <a:pPr algn="l"/>
            <a:r>
              <a:rPr lang="en-US" altLang="zh-CN"/>
              <a:t>-------</a:t>
            </a:r>
            <a:r>
              <a:rPr lang="zh-CN" altLang="en-US"/>
              <a:t>语言，跨文化经验，个人发展</a:t>
            </a:r>
            <a:br>
              <a:rPr lang="zh-CN" altLang="en-US"/>
            </a:b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sz="3200" dirty="0">
                <a:latin typeface="SimHei" panose="02010609060101010101" pitchFamily="49" charset="-122"/>
                <a:ea typeface="SimHei" panose="02010609060101010101" pitchFamily="49" charset="-122"/>
              </a:rPr>
              <a:t>新的</a:t>
            </a:r>
            <a:r>
              <a:rPr lang="zh-CN" altLang="de-DE" sz="3200" dirty="0">
                <a:ea typeface="SimHei" panose="02010609060101010101" pitchFamily="49" charset="-122"/>
              </a:rPr>
              <a:t>“</a:t>
            </a:r>
            <a:r>
              <a:rPr lang="zh-CN" altLang="de-DE" sz="3200" dirty="0">
                <a:latin typeface="SimHei" panose="02010609060101010101" pitchFamily="49" charset="-122"/>
                <a:ea typeface="SimHei" panose="02010609060101010101" pitchFamily="49" charset="-122"/>
              </a:rPr>
              <a:t>国际化人才</a:t>
            </a:r>
            <a:r>
              <a:rPr lang="de-DE" altLang="zh-CN" sz="3200" dirty="0">
                <a:ea typeface="SimHei" panose="02010609060101010101" pitchFamily="49" charset="-122"/>
              </a:rPr>
              <a:t>”</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1774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t>麦肯锡的最新研究结果</a:t>
            </a:r>
          </a:p>
          <a:p>
            <a:pPr algn="l" fontAlgn="t"/>
            <a:endParaRPr lang="en-GB" altLang="de-DE" sz="2800" b="1"/>
          </a:p>
          <a:p>
            <a:pPr lvl="1" algn="l" fontAlgn="t">
              <a:buFontTx/>
              <a:buChar char="o"/>
            </a:pPr>
            <a:r>
              <a:rPr lang="en-GB" altLang="zh-CN" sz="2800"/>
              <a:t>“</a:t>
            </a:r>
            <a:r>
              <a:rPr lang="zh-CN" altLang="en-GB" sz="2800"/>
              <a:t>生产人员”数量下降（生产线等）</a:t>
            </a:r>
            <a:r>
              <a:rPr lang="en-GB" altLang="zh-CN" sz="2800"/>
              <a:t>----</a:t>
            </a:r>
            <a:r>
              <a:rPr lang="zh-CN" altLang="en-GB" sz="2800"/>
              <a:t>在美国只有</a:t>
            </a:r>
            <a:r>
              <a:rPr lang="en-GB" altLang="zh-CN" sz="2800"/>
              <a:t>15%</a:t>
            </a:r>
            <a:r>
              <a:rPr lang="zh-CN" altLang="en-GB" sz="2800"/>
              <a:t>，很多工作被机器代替。</a:t>
            </a:r>
            <a:r>
              <a:rPr lang="en-GB" altLang="zh-CN" sz="2800"/>
              <a:t>Web2.0</a:t>
            </a:r>
          </a:p>
          <a:p>
            <a:pPr lvl="1" algn="l" fontAlgn="t">
              <a:buFontTx/>
              <a:buChar char="o"/>
            </a:pPr>
            <a:r>
              <a:rPr lang="zh-CN" altLang="en-GB" sz="2800"/>
              <a:t>“对话互动人员”占统治地位（例如销售人员，中层管理人员）</a:t>
            </a:r>
            <a:r>
              <a:rPr lang="en-GB" altLang="zh-CN" sz="2800"/>
              <a:t>---</a:t>
            </a:r>
            <a:r>
              <a:rPr lang="zh-CN" altLang="en-GB" sz="2800"/>
              <a:t>在美国仍然还有</a:t>
            </a:r>
            <a:r>
              <a:rPr lang="en-GB" altLang="zh-CN" sz="2800"/>
              <a:t>44%</a:t>
            </a:r>
          </a:p>
          <a:p>
            <a:pPr lvl="1" algn="l" fontAlgn="t">
              <a:buFontTx/>
              <a:buChar char="o"/>
            </a:pPr>
            <a:r>
              <a:rPr lang="zh-CN" altLang="en-GB" sz="2800"/>
              <a:t>在互动交流的工作中，需要较高技巧性的部分在增加</a:t>
            </a:r>
            <a:r>
              <a:rPr lang="en-GB" altLang="zh-CN" sz="2800"/>
              <a:t> (</a:t>
            </a:r>
            <a:r>
              <a:rPr lang="zh-CN" altLang="en-GB" sz="2800"/>
              <a:t>复杂的判断和决定，例如像护士、财务总监、总经理）</a:t>
            </a:r>
            <a:r>
              <a:rPr lang="en-GB" altLang="zh-CN" sz="2800"/>
              <a:t>---</a:t>
            </a:r>
            <a:r>
              <a:rPr lang="zh-CN" altLang="en-GB" sz="2800"/>
              <a:t>今天在美国还占</a:t>
            </a:r>
            <a:r>
              <a:rPr lang="en-GB" altLang="zh-CN" sz="2800"/>
              <a:t>41%</a:t>
            </a:r>
            <a:r>
              <a:rPr lang="zh-CN" altLang="en-GB" sz="2800"/>
              <a:t>，他们在各自级别中获得最高的薪金</a:t>
            </a:r>
            <a:endParaRPr lang="zh-CN" altLang="en-US" sz="2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80292" y="1773239"/>
            <a:ext cx="1077057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2800" dirty="0">
                <a:latin typeface="Microsoft YaHei UI" panose="020B0503020204020204" pitchFamily="34" charset="-122"/>
                <a:ea typeface="Microsoft YaHei UI" panose="020B0503020204020204" pitchFamily="34" charset="-122"/>
              </a:rPr>
              <a:t>第五届教学共同体年会主题报告 </a:t>
            </a:r>
            <a:r>
              <a:rPr lang="de-DE" altLang="zh-CN" sz="2800" dirty="0">
                <a:latin typeface="Microsoft YaHei UI" panose="020B0503020204020204" pitchFamily="34" charset="-122"/>
                <a:ea typeface="Microsoft YaHei UI" panose="020B0503020204020204" pitchFamily="34" charset="-122"/>
              </a:rPr>
              <a:t>| </a:t>
            </a:r>
            <a:r>
              <a:rPr lang="zh-CN" altLang="de-DE" sz="2800" dirty="0">
                <a:latin typeface="Microsoft YaHei UI" panose="020B0503020204020204" pitchFamily="34" charset="-122"/>
                <a:ea typeface="Microsoft YaHei UI" panose="020B0503020204020204" pitchFamily="34" charset="-122"/>
              </a:rPr>
              <a:t>阎学通</a:t>
            </a:r>
            <a:endParaRPr lang="de-DE" sz="1800" dirty="0">
              <a:latin typeface="Microsoft YaHei UI" panose="020B0503020204020204" pitchFamily="34" charset="-122"/>
              <a:ea typeface="Microsoft YaHei UI" panose="020B0503020204020204" pitchFamily="34" charset="-122"/>
            </a:endParaRPr>
          </a:p>
          <a:p>
            <a:endParaRPr lang="de-DE" sz="1800" dirty="0">
              <a:latin typeface="Microsoft YaHei UI" panose="020B0503020204020204" pitchFamily="34" charset="-122"/>
              <a:ea typeface="Microsoft YaHei UI" panose="020B0503020204020204" pitchFamily="34" charset="-122"/>
            </a:endParaRPr>
          </a:p>
          <a:p>
            <a:pPr marL="0" indent="457200"/>
            <a:r>
              <a:rPr lang="de-DE" altLang="zh-CN" sz="1600" dirty="0">
                <a:latin typeface="Microsoft YaHei UI" panose="020B0503020204020204" pitchFamily="34" charset="-122"/>
                <a:ea typeface="Microsoft YaHei UI" panose="020B0503020204020204" pitchFamily="34" charset="-122"/>
              </a:rPr>
              <a:t>2022</a:t>
            </a:r>
            <a:r>
              <a:rPr lang="zh-CN" altLang="de-DE" sz="1600" dirty="0">
                <a:latin typeface="Microsoft YaHei UI" panose="020B0503020204020204" pitchFamily="34" charset="-122"/>
                <a:ea typeface="Microsoft YaHei UI" panose="020B0503020204020204" pitchFamily="34" charset="-122"/>
              </a:rPr>
              <a:t>年</a:t>
            </a:r>
            <a:r>
              <a:rPr lang="de-DE" altLang="zh-CN" sz="1600" dirty="0">
                <a:latin typeface="Microsoft YaHei UI" panose="020B0503020204020204" pitchFamily="34" charset="-122"/>
                <a:ea typeface="Microsoft YaHei UI" panose="020B0503020204020204" pitchFamily="34" charset="-122"/>
              </a:rPr>
              <a:t>1</a:t>
            </a:r>
            <a:r>
              <a:rPr lang="zh-CN" altLang="de-DE" sz="1600" dirty="0">
                <a:latin typeface="Microsoft YaHei UI" panose="020B0503020204020204" pitchFamily="34" charset="-122"/>
                <a:ea typeface="Microsoft YaHei UI" panose="020B0503020204020204" pitchFamily="34" charset="-122"/>
              </a:rPr>
              <a:t>月</a:t>
            </a:r>
            <a:r>
              <a:rPr lang="de-DE" altLang="zh-CN" sz="1600" dirty="0">
                <a:latin typeface="Microsoft YaHei UI" panose="020B0503020204020204" pitchFamily="34" charset="-122"/>
                <a:ea typeface="Microsoft YaHei UI" panose="020B0503020204020204" pitchFamily="34" charset="-122"/>
              </a:rPr>
              <a:t>8</a:t>
            </a:r>
            <a:r>
              <a:rPr lang="zh-CN" altLang="de-DE" sz="160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600" dirty="0">
                <a:latin typeface="Microsoft YaHei UI" panose="020B0503020204020204" pitchFamily="34" charset="-122"/>
                <a:ea typeface="Microsoft YaHei UI" panose="020B0503020204020204" pitchFamily="34" charset="-122"/>
              </a:rPr>
              <a:t>100</a:t>
            </a:r>
            <a:r>
              <a:rPr lang="zh-CN" altLang="de-DE" sz="160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600" dirty="0">
              <a:latin typeface="Microsoft YaHei UI" panose="020B0503020204020204" pitchFamily="34" charset="-122"/>
              <a:ea typeface="Microsoft YaHei UI" panose="020B0503020204020204" pitchFamily="34" charset="-122"/>
            </a:endParaRPr>
          </a:p>
          <a:p>
            <a:pPr marL="0" indent="457200"/>
            <a:r>
              <a:rPr lang="zh-CN" altLang="de-DE" sz="160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600" dirty="0">
                <a:latin typeface="Microsoft YaHei UI" panose="020B0503020204020204" pitchFamily="34" charset="-122"/>
                <a:ea typeface="Microsoft YaHei UI" panose="020B0503020204020204" pitchFamily="34" charset="-122"/>
              </a:rPr>
              <a:t>其次，阎老师总结了</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2000" dirty="0">
                <a:solidFill>
                  <a:srgbClr val="C00000"/>
                </a:solidFill>
                <a:latin typeface="Microsoft YaHei UI" panose="020B0503020204020204" pitchFamily="34" charset="-122"/>
                <a:ea typeface="Microsoft YaHei UI" panose="020B0503020204020204" pitchFamily="34" charset="-122"/>
              </a:rPr>
              <a:t>00</a:t>
            </a:r>
            <a:r>
              <a:rPr lang="zh-CN" altLang="de-DE" sz="2000" dirty="0">
                <a:solidFill>
                  <a:srgbClr val="C00000"/>
                </a:solidFill>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2000" dirty="0">
                <a:solidFill>
                  <a:srgbClr val="C00000"/>
                </a:solidFill>
                <a:latin typeface="Microsoft YaHei UI" panose="020B0503020204020204" pitchFamily="34" charset="-122"/>
                <a:ea typeface="Microsoft YaHei UI" panose="020B0503020204020204" pitchFamily="34" charset="-122"/>
              </a:rPr>
              <a:t>00</a:t>
            </a:r>
            <a:r>
              <a:rPr lang="zh-CN" altLang="de-DE" sz="2000" dirty="0">
                <a:solidFill>
                  <a:srgbClr val="C00000"/>
                </a:solidFill>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600" dirty="0">
              <a:solidFill>
                <a:srgbClr val="C0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1774825" y="1773239"/>
            <a:ext cx="87137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r>
              <a:rPr lang="zh-CN" altLang="de-DE" sz="1600" dirty="0">
                <a:latin typeface="Microsoft YaHei UI" panose="020B0503020204020204" pitchFamily="34" charset="-122"/>
                <a:ea typeface="Microsoft YaHei UI" panose="020B0503020204020204" pitchFamily="34" charset="-122"/>
              </a:rPr>
              <a:t>对此，阎老师建议，在对</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60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600" dirty="0">
                <a:latin typeface="Microsoft YaHei UI" panose="020B0503020204020204" pitchFamily="34" charset="-122"/>
                <a:ea typeface="Microsoft YaHei UI" panose="020B0503020204020204" pitchFamily="34" charset="-122"/>
              </a:rPr>
              <a:t>30</a:t>
            </a:r>
            <a:r>
              <a:rPr lang="zh-CN" altLang="de-DE" sz="160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600" dirty="0">
                <a:latin typeface="Microsoft YaHei UI" panose="020B0503020204020204" pitchFamily="34" charset="-122"/>
                <a:ea typeface="Microsoft YaHei UI" panose="020B0503020204020204" pitchFamily="34" charset="-122"/>
              </a:rPr>
              <a:t>PPT</a:t>
            </a:r>
            <a:r>
              <a:rPr lang="zh-CN" altLang="de-DE" sz="160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60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60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600" dirty="0">
              <a:latin typeface="Microsoft YaHei UI" panose="020B0503020204020204" pitchFamily="34" charset="-122"/>
              <a:ea typeface="Microsoft YaHei UI" panose="020B0503020204020204" pitchFamily="34" charset="-122"/>
            </a:endParaRPr>
          </a:p>
          <a:p>
            <a:pPr marL="0" indent="457200"/>
            <a:endParaRPr lang="de-DE" sz="1600" dirty="0">
              <a:solidFill>
                <a:srgbClr val="000000"/>
              </a:solidFill>
              <a:latin typeface="Microsoft YaHei UI" panose="020B0503020204020204" pitchFamily="34" charset="-122"/>
              <a:ea typeface="Microsoft YaHei UI" panose="020B0503020204020204" pitchFamily="34" charset="-122"/>
            </a:endParaRPr>
          </a:p>
          <a:p>
            <a:pPr marL="0" indent="457200"/>
            <a:r>
              <a:rPr lang="de-DE" sz="1600" dirty="0">
                <a:solidFill>
                  <a:srgbClr val="000000"/>
                </a:solidFill>
                <a:latin typeface="Arial" panose="020B0604020202020204" pitchFamily="34" charset="0"/>
              </a:rPr>
              <a:t>https://mp.weixin.qq.com/s/GcftpDXIBDFJ26E570VHcg</a:t>
            </a:r>
            <a:endParaRPr lang="zh-CN" altLang="en-GB" sz="16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endParaRPr lang="zh-CN" altLang="en-US" sz="3200" b="1" dirty="0"/>
          </a:p>
        </p:txBody>
      </p:sp>
      <p:sp>
        <p:nvSpPr>
          <p:cNvPr id="3" name="内容占位符 2"/>
          <p:cNvSpPr>
            <a:spLocks noGrp="1"/>
          </p:cNvSpPr>
          <p:nvPr>
            <p:ph idx="1"/>
          </p:nvPr>
        </p:nvSpPr>
        <p:spPr/>
        <p:txBody>
          <a:bodyPr>
            <a:normAutofit/>
          </a:bodyPr>
          <a:lstStyle/>
          <a:p>
            <a:r>
              <a:rPr lang="en-US" altLang="zh-CN" sz="2800" dirty="0"/>
              <a:t>1. I will ask you to answer the questions after each section and see if they have previewed the text and how well they’ve mastered it.</a:t>
            </a:r>
          </a:p>
          <a:p>
            <a:r>
              <a:rPr lang="en-US" altLang="zh-CN" sz="2800" dirty="0"/>
              <a:t>2. I will interpret cultural phenomena from an international perspective, terms and expressions of high frequency in the text.</a:t>
            </a:r>
          </a:p>
          <a:p>
            <a:r>
              <a:rPr lang="en-US" altLang="zh-CN" sz="2800" dirty="0"/>
              <a:t>3. I will introduce related topics and invite students to comment.</a:t>
            </a:r>
          </a:p>
          <a:p>
            <a:r>
              <a:rPr lang="en-US" altLang="zh-CN" sz="2800" dirty="0"/>
              <a:t>4. Grade students’ contributions and essays. </a:t>
            </a:r>
            <a:endParaRPr lang="zh-CN" altLang="en-US" sz="2800" dirty="0"/>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Mood</a:t>
            </a:r>
            <a:r>
              <a:rPr lang="de-DE" altLang="de-DE" sz="2000" dirty="0">
                <a:latin typeface="Arial" panose="020B0604020202020204" pitchFamily="34" charset="0"/>
                <a:ea typeface="ＭＳ Ｐゴシック" panose="020B0600070205080204" pitchFamily="34" charset="-128"/>
              </a:rPr>
              <a:t> and </a:t>
            </a:r>
            <a:r>
              <a:rPr lang="de-DE" altLang="de-DE" sz="2000" dirty="0" err="1">
                <a:latin typeface="Arial" panose="020B0604020202020204" pitchFamily="34" charset="0"/>
                <a:ea typeface="ＭＳ Ｐゴシック" panose="020B0600070205080204" pitchFamily="34" charset="-128"/>
              </a:rPr>
              <a:t>weather</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心情和天气</a:t>
            </a:r>
            <a:endParaRPr lang="de-DE" altLang="de-DE" sz="2000" dirty="0">
              <a:latin typeface="??" charset="-122"/>
              <a:ea typeface="ＭＳ Ｐゴシック" panose="020B0600070205080204" pitchFamily="34" charset="-128"/>
            </a:endParaRP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nvGraphicFramePr>
        <p:xfrm>
          <a:off x="3276600" y="1527176"/>
          <a:ext cx="7391400" cy="37306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7176"/>
                        <a:ext cx="7391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a:extLst>
              <a:ext uri="{FF2B5EF4-FFF2-40B4-BE49-F238E27FC236}">
                <a16:creationId xmlns:a16="http://schemas.microsoft.com/office/drawing/2014/main" id="{9C361928-B04B-4E7D-816D-C8355ED6C24F}"/>
              </a:ext>
            </a:extLst>
          </p:cNvPr>
          <p:cNvSpPr>
            <a:spLocks noGrp="1" noChangeArrowheads="1"/>
          </p:cNvSpPr>
          <p:nvPr>
            <p:ph type="title"/>
          </p:nvPr>
        </p:nvSpPr>
        <p:spPr/>
        <p:txBody>
          <a:bodyPr/>
          <a:lstStyle/>
          <a:p>
            <a:pPr eaLnBrk="1" hangingPunct="1"/>
            <a:endParaRPr lang="de-DE" altLang="de-DE" sz="2600"/>
          </a:p>
        </p:txBody>
      </p:sp>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631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1689E77-A046-4619-A35E-82875C1A174F}"/>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Life Style / </a:t>
            </a:r>
            <a:r>
              <a:rPr lang="de-DE" altLang="de-DE" sz="2000" dirty="0" err="1">
                <a:latin typeface="??" charset="-122"/>
                <a:ea typeface="ＭＳ Ｐゴシック" panose="020B0600070205080204" pitchFamily="34" charset="-128"/>
              </a:rPr>
              <a:t>生活方式</a:t>
            </a:r>
            <a:endParaRPr lang="de-DE" altLang="de-DE" sz="2000" dirty="0">
              <a:latin typeface="??" charset="-122"/>
              <a:ea typeface="ＭＳ Ｐゴシック" panose="020B0600070205080204" pitchFamily="34" charset="-128"/>
            </a:endParaRP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nvGraphicFramePr>
        <p:xfrm>
          <a:off x="3405188" y="1524000"/>
          <a:ext cx="7262812" cy="3752850"/>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1524000"/>
                        <a:ext cx="726281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76FEC00-2F1D-42FF-9BA2-0C0A56E4DA11}"/>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Transport / </a:t>
            </a:r>
            <a:r>
              <a:rPr lang="de-DE" altLang="de-DE" sz="2000">
                <a:latin typeface="??" charset="-122"/>
                <a:ea typeface="ＭＳ Ｐゴシック" panose="020B0600070205080204" pitchFamily="34" charset="-128"/>
              </a:rPr>
              <a:t>交通工具</a:t>
            </a: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nvGraphicFramePr>
        <p:xfrm>
          <a:off x="3200400" y="1473200"/>
          <a:ext cx="7467600" cy="3784600"/>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73200"/>
                        <a:ext cx="74676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6553200" y="28956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6553200" y="47244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AF81F40-A0D4-479B-A4FD-1FA86BA742C1}"/>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Senior Citizens in </a:t>
            </a:r>
            <a:r>
              <a:rPr lang="de-DE" altLang="de-DE" sz="2000" dirty="0" err="1">
                <a:latin typeface="Arial" panose="020B0604020202020204" pitchFamily="34" charset="0"/>
                <a:ea typeface="ＭＳ Ｐゴシック" panose="020B0600070205080204" pitchFamily="34" charset="-128"/>
              </a:rPr>
              <a:t>Everyday</a:t>
            </a:r>
            <a:r>
              <a:rPr lang="de-DE" altLang="de-DE" sz="2000" dirty="0">
                <a:latin typeface="Arial" panose="020B0604020202020204" pitchFamily="34" charset="0"/>
                <a:ea typeface="ＭＳ Ｐゴシック" panose="020B0600070205080204" pitchFamily="34" charset="-128"/>
              </a:rPr>
              <a:t> Life / </a:t>
            </a:r>
            <a:r>
              <a:rPr lang="de-DE" altLang="de-DE" sz="2000" dirty="0" err="1">
                <a:latin typeface="??" charset="-122"/>
                <a:ea typeface="ＭＳ Ｐゴシック" panose="020B0600070205080204" pitchFamily="34" charset="-128"/>
              </a:rPr>
              <a:t>老人的生活方式</a:t>
            </a:r>
            <a:endParaRPr lang="de-DE" altLang="de-DE" sz="2000" dirty="0">
              <a:latin typeface="??" charset="-122"/>
              <a:ea typeface="ＭＳ Ｐゴシック" panose="020B0600070205080204" pitchFamily="34" charset="-128"/>
            </a:endParaRP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nvGraphicFramePr>
        <p:xfrm>
          <a:off x="3276600" y="1376364"/>
          <a:ext cx="7391400" cy="38814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376364"/>
                        <a:ext cx="73914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25C97714-DCBC-4823-AB59-DC5038D2AD3E}"/>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Me / </a:t>
            </a:r>
            <a:r>
              <a:rPr lang="de-DE" altLang="de-DE" sz="2000" dirty="0" err="1">
                <a:latin typeface="??" charset="-122"/>
                <a:ea typeface="ＭＳ Ｐゴシック" panose="020B0600070205080204" pitchFamily="34" charset="-128"/>
              </a:rPr>
              <a:t>自我</a:t>
            </a:r>
            <a:endParaRPr lang="de-DE" altLang="de-DE" sz="2000" dirty="0">
              <a:latin typeface="??" charset="-122"/>
              <a:ea typeface="ＭＳ Ｐゴシック" panose="020B0600070205080204" pitchFamily="34" charset="-128"/>
            </a:endParaRP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nvGraphicFramePr>
        <p:xfrm>
          <a:off x="3200400" y="1400176"/>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00176"/>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67767D-51C3-411F-A34E-9ABB18DA3944}"/>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Sundays</a:t>
            </a:r>
            <a:r>
              <a:rPr lang="de-DE" altLang="de-DE" sz="2000" dirty="0">
                <a:latin typeface="Arial" panose="020B0604020202020204" pitchFamily="34" charset="0"/>
                <a:ea typeface="ＭＳ Ｐゴシック" panose="020B0600070205080204" pitchFamily="34" charset="-128"/>
              </a:rPr>
              <a:t> on </a:t>
            </a:r>
            <a:r>
              <a:rPr lang="de-DE" altLang="de-DE" sz="2000" dirty="0" err="1">
                <a:latin typeface="Arial" panose="020B0604020202020204" pitchFamily="34" charset="0"/>
                <a:ea typeface="ＭＳ Ｐゴシック" panose="020B0600070205080204" pitchFamily="34" charset="-128"/>
              </a:rPr>
              <a:t>the</a:t>
            </a:r>
            <a:r>
              <a:rPr lang="de-DE" altLang="de-DE" sz="2000" dirty="0">
                <a:latin typeface="Arial" panose="020B0604020202020204" pitchFamily="34" charset="0"/>
                <a:ea typeface="ＭＳ Ｐゴシック" panose="020B0600070205080204" pitchFamily="34" charset="-128"/>
              </a:rPr>
              <a:t> </a:t>
            </a:r>
            <a:r>
              <a:rPr lang="de-DE" altLang="de-DE" sz="2000" dirty="0" err="1">
                <a:latin typeface="Arial" panose="020B0604020202020204" pitchFamily="34" charset="0"/>
                <a:ea typeface="ＭＳ Ｐゴシック" panose="020B0600070205080204" pitchFamily="34" charset="-128"/>
              </a:rPr>
              <a:t>street</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周末街景</a:t>
            </a:r>
            <a:endParaRPr lang="de-DE" altLang="de-DE" sz="2000" dirty="0">
              <a:latin typeface="??" charset="-122"/>
              <a:ea typeface="ＭＳ Ｐゴシック" panose="020B0600070205080204" pitchFamily="34" charset="-128"/>
            </a:endParaRP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nvGraphicFramePr>
        <p:xfrm>
          <a:off x="3200400" y="1400176"/>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00176"/>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2598</Words>
  <Application>Microsoft Office PowerPoint</Application>
  <PresentationFormat>Breitbild</PresentationFormat>
  <Paragraphs>286</Paragraphs>
  <Slides>36</Slides>
  <Notes>34</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46" baseType="lpstr">
      <vt:lpstr>??</vt:lpstr>
      <vt:lpstr>Microsoft YaHei UI</vt:lpstr>
      <vt:lpstr>ＭＳ Ｐゴシック</vt:lpstr>
      <vt:lpstr>SimHei</vt:lpstr>
      <vt:lpstr>Arial</vt:lpstr>
      <vt:lpstr>Calibri</vt:lpstr>
      <vt:lpstr>Century Gothic</vt:lpstr>
      <vt:lpstr>Times New Roman</vt:lpstr>
      <vt:lpstr>Kondensstreifen</vt:lpstr>
      <vt:lpstr>Dokument</vt:lpstr>
      <vt:lpstr>中國語言文化</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About the teaching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中國文化概要</dc:title>
  <dc:creator>-</dc:creator>
  <cp:lastModifiedBy>-</cp:lastModifiedBy>
  <cp:revision>8</cp:revision>
  <dcterms:created xsi:type="dcterms:W3CDTF">2024-03-08T05:20:27Z</dcterms:created>
  <dcterms:modified xsi:type="dcterms:W3CDTF">2025-02-21T12:13:21Z</dcterms:modified>
</cp:coreProperties>
</file>