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74" r:id="rId10"/>
    <p:sldId id="262" r:id="rId11"/>
    <p:sldId id="263" r:id="rId12"/>
    <p:sldId id="264" r:id="rId13"/>
    <p:sldId id="265" r:id="rId14"/>
    <p:sldId id="267" r:id="rId15"/>
    <p:sldId id="268" r:id="rId16"/>
    <p:sldId id="278" r:id="rId17"/>
    <p:sldId id="277" r:id="rId18"/>
    <p:sldId id="269" r:id="rId19"/>
    <p:sldId id="271" r:id="rId20"/>
    <p:sldId id="270" r:id="rId21"/>
    <p:sldId id="272" r:id="rId22"/>
    <p:sldId id="276" r:id="rId23"/>
    <p:sldId id="27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jpeg"/><Relationship Id="rId6" Type="http://schemas.openxmlformats.org/officeDocument/2006/relationships/tags" Target="../tags/tag3.xml"/><Relationship Id="rId5" Type="http://schemas.openxmlformats.org/officeDocument/2006/relationships/image" Target="../media/image3.jpeg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1" Type="http://schemas.openxmlformats.org/officeDocument/2006/relationships/tags" Target="../tags/tag6.xml"/><Relationship Id="rId10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1.pn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6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jpeg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95885" y="0"/>
            <a:ext cx="12192000" cy="6858000"/>
            <a:chOff x="-151" y="0"/>
            <a:chExt cx="19200" cy="10800"/>
          </a:xfrm>
        </p:grpSpPr>
        <p:pic>
          <p:nvPicPr>
            <p:cNvPr id="2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" b="2174"/>
            <a:stretch>
              <a:fillRect/>
            </a:stretch>
          </p:blipFill>
          <p:spPr bwMode="auto">
            <a:xfrm>
              <a:off x="-151" y="0"/>
              <a:ext cx="19200" cy="10800"/>
            </a:xfrm>
            <a:prstGeom prst="rect">
              <a:avLst/>
            </a:prstGeom>
            <a:noFill/>
          </p:spPr>
        </p:pic>
        <p:sp>
          <p:nvSpPr>
            <p:cNvPr id="3" name="五角星 2"/>
            <p:cNvSpPr/>
            <p:nvPr>
              <p:custDataLst>
                <p:tags r:id="rId4"/>
              </p:custDataLst>
            </p:nvPr>
          </p:nvSpPr>
          <p:spPr>
            <a:xfrm rot="19903756">
              <a:off x="14169" y="1158"/>
              <a:ext cx="1664" cy="1664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" name="五角星 3"/>
            <p:cNvSpPr/>
            <p:nvPr>
              <p:custDataLst>
                <p:tags r:id="rId6"/>
              </p:custDataLst>
            </p:nvPr>
          </p:nvSpPr>
          <p:spPr>
            <a:xfrm rot="21380687">
              <a:off x="11577" y="642"/>
              <a:ext cx="963" cy="963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5" name="五角星 4"/>
            <p:cNvSpPr/>
            <p:nvPr>
              <p:custDataLst>
                <p:tags r:id="rId8"/>
              </p:custDataLst>
            </p:nvPr>
          </p:nvSpPr>
          <p:spPr>
            <a:xfrm rot="19938392">
              <a:off x="16804" y="2980"/>
              <a:ext cx="766" cy="766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五角星 5"/>
            <p:cNvSpPr/>
            <p:nvPr>
              <p:custDataLst>
                <p:tags r:id="rId9"/>
              </p:custDataLst>
            </p:nvPr>
          </p:nvSpPr>
          <p:spPr>
            <a:xfrm rot="19938392">
              <a:off x="16957" y="658"/>
              <a:ext cx="766" cy="766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11"/>
              <a:ext cx="10427" cy="4689"/>
            </a:xfrm>
            <a:prstGeom prst="rect">
              <a:avLst/>
            </a:prstGeom>
          </p:spPr>
        </p:pic>
      </p:grpSp>
      <p:sp>
        <p:nvSpPr>
          <p:cNvPr id="10" name="TextBox 6"/>
          <p:cNvSpPr txBox="1"/>
          <p:nvPr/>
        </p:nvSpPr>
        <p:spPr>
          <a:xfrm>
            <a:off x="1101608" y="2457853"/>
            <a:ext cx="97209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32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Chinese Bossy Fictions </a:t>
            </a:r>
            <a:r>
              <a:rPr lang="en-US" altLang="zh-CN" sz="32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and Micro-drama</a:t>
            </a:r>
            <a:endParaRPr lang="zh-CN" altLang="en-US" sz="3200" dirty="0">
              <a:ln w="9525">
                <a:noFill/>
              </a:ln>
              <a:solidFill>
                <a:srgbClr val="FC6E5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5367087" y="3957739"/>
            <a:ext cx="99822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zh-CN" altLang="en-US" sz="2135" dirty="0">
                <a:solidFill>
                  <a:srgbClr val="FC9494"/>
                </a:solidFill>
                <a:latin typeface="微软雅黑" panose="020B0503020204020204" charset="-122"/>
                <a:ea typeface="微软雅黑" panose="020B0503020204020204" charset="-122"/>
              </a:rPr>
              <a:t>姚可欣</a:t>
            </a:r>
            <a:endParaRPr lang="zh-CN" altLang="en-US" sz="2135" dirty="0">
              <a:ln w="9525">
                <a:noFill/>
              </a:ln>
              <a:solidFill>
                <a:srgbClr val="FC949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grpSp>
        <p:nvGrpSpPr>
          <p:cNvPr id="42" name="Group 21"/>
          <p:cNvGrpSpPr/>
          <p:nvPr/>
        </p:nvGrpSpPr>
        <p:grpSpPr bwMode="auto">
          <a:xfrm>
            <a:off x="8943975" y="1395413"/>
            <a:ext cx="455613" cy="500063"/>
            <a:chOff x="0" y="0"/>
            <a:chExt cx="419" cy="461"/>
          </a:xfrm>
        </p:grpSpPr>
        <p:sp>
          <p:nvSpPr>
            <p:cNvPr id="43" name="Freeform 22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418 w 418"/>
                <a:gd name="T11" fmla="*/ 325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8"/>
                <a:gd name="T19" fmla="*/ 0 h 417"/>
                <a:gd name="T20" fmla="*/ 418 w 418"/>
                <a:gd name="T21" fmla="*/ 417 h 4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  <a:lnTo>
                    <a:pt x="418" y="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23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8"/>
                <a:gd name="T16" fmla="*/ 0 h 417"/>
                <a:gd name="T17" fmla="*/ 418 w 41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24"/>
            <p:cNvSpPr>
              <a:spLocks noChangeArrowheads="1"/>
            </p:cNvSpPr>
            <p:nvPr/>
          </p:nvSpPr>
          <p:spPr bwMode="auto">
            <a:xfrm>
              <a:off x="305" y="370"/>
              <a:ext cx="114" cy="91"/>
            </a:xfrm>
            <a:custGeom>
              <a:avLst/>
              <a:gdLst>
                <a:gd name="T0" fmla="*/ 0 w 114"/>
                <a:gd name="T1" fmla="*/ 91 h 91"/>
                <a:gd name="T2" fmla="*/ 0 w 114"/>
                <a:gd name="T3" fmla="*/ 0 h 91"/>
                <a:gd name="T4" fmla="*/ 114 w 114"/>
                <a:gd name="T5" fmla="*/ 0 h 91"/>
                <a:gd name="T6" fmla="*/ 0 w 114"/>
                <a:gd name="T7" fmla="*/ 91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91"/>
                <a:gd name="T14" fmla="*/ 114 w 114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91">
                  <a:moveTo>
                    <a:pt x="0" y="91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25"/>
            <p:cNvSpPr>
              <a:spLocks noEditPoints="1" noChangeArrowheads="1"/>
            </p:cNvSpPr>
            <p:nvPr/>
          </p:nvSpPr>
          <p:spPr bwMode="auto">
            <a:xfrm>
              <a:off x="75" y="129"/>
              <a:ext cx="279" cy="97"/>
            </a:xfrm>
            <a:custGeom>
              <a:avLst/>
              <a:gdLst>
                <a:gd name="T0" fmla="*/ 253 w 256"/>
                <a:gd name="T1" fmla="*/ 72 h 89"/>
                <a:gd name="T2" fmla="*/ 210 w 256"/>
                <a:gd name="T3" fmla="*/ 59 h 89"/>
                <a:gd name="T4" fmla="*/ 203 w 256"/>
                <a:gd name="T5" fmla="*/ 42 h 89"/>
                <a:gd name="T6" fmla="*/ 184 w 256"/>
                <a:gd name="T7" fmla="*/ 47 h 89"/>
                <a:gd name="T8" fmla="*/ 166 w 256"/>
                <a:gd name="T9" fmla="*/ 25 h 89"/>
                <a:gd name="T10" fmla="*/ 153 w 256"/>
                <a:gd name="T11" fmla="*/ 25 h 89"/>
                <a:gd name="T12" fmla="*/ 137 w 256"/>
                <a:gd name="T13" fmla="*/ 45 h 89"/>
                <a:gd name="T14" fmla="*/ 121 w 256"/>
                <a:gd name="T15" fmla="*/ 18 h 89"/>
                <a:gd name="T16" fmla="*/ 108 w 256"/>
                <a:gd name="T17" fmla="*/ 17 h 89"/>
                <a:gd name="T18" fmla="*/ 108 w 256"/>
                <a:gd name="T19" fmla="*/ 17 h 89"/>
                <a:gd name="T20" fmla="*/ 111 w 256"/>
                <a:gd name="T21" fmla="*/ 17 h 89"/>
                <a:gd name="T22" fmla="*/ 111 w 256"/>
                <a:gd name="T23" fmla="*/ 18 h 89"/>
                <a:gd name="T24" fmla="*/ 101 w 256"/>
                <a:gd name="T25" fmla="*/ 32 h 89"/>
                <a:gd name="T26" fmla="*/ 96 w 256"/>
                <a:gd name="T27" fmla="*/ 36 h 89"/>
                <a:gd name="T28" fmla="*/ 94 w 256"/>
                <a:gd name="T29" fmla="*/ 21 h 89"/>
                <a:gd name="T30" fmla="*/ 81 w 256"/>
                <a:gd name="T31" fmla="*/ 21 h 89"/>
                <a:gd name="T32" fmla="*/ 82 w 256"/>
                <a:gd name="T33" fmla="*/ 35 h 89"/>
                <a:gd name="T34" fmla="*/ 81 w 256"/>
                <a:gd name="T35" fmla="*/ 49 h 89"/>
                <a:gd name="T36" fmla="*/ 79 w 256"/>
                <a:gd name="T37" fmla="*/ 65 h 89"/>
                <a:gd name="T38" fmla="*/ 77 w 256"/>
                <a:gd name="T39" fmla="*/ 71 h 89"/>
                <a:gd name="T40" fmla="*/ 75 w 256"/>
                <a:gd name="T41" fmla="*/ 72 h 89"/>
                <a:gd name="T42" fmla="*/ 55 w 256"/>
                <a:gd name="T43" fmla="*/ 2 h 89"/>
                <a:gd name="T44" fmla="*/ 42 w 256"/>
                <a:gd name="T45" fmla="*/ 2 h 89"/>
                <a:gd name="T46" fmla="*/ 37 w 256"/>
                <a:gd name="T47" fmla="*/ 56 h 89"/>
                <a:gd name="T48" fmla="*/ 30 w 256"/>
                <a:gd name="T49" fmla="*/ 76 h 89"/>
                <a:gd name="T50" fmla="*/ 29 w 256"/>
                <a:gd name="T51" fmla="*/ 75 h 89"/>
                <a:gd name="T52" fmla="*/ 13 w 256"/>
                <a:gd name="T53" fmla="*/ 24 h 89"/>
                <a:gd name="T54" fmla="*/ 0 w 256"/>
                <a:gd name="T55" fmla="*/ 24 h 89"/>
                <a:gd name="T56" fmla="*/ 25 w 256"/>
                <a:gd name="T57" fmla="*/ 83 h 89"/>
                <a:gd name="T58" fmla="*/ 51 w 256"/>
                <a:gd name="T59" fmla="*/ 57 h 89"/>
                <a:gd name="T60" fmla="*/ 75 w 256"/>
                <a:gd name="T61" fmla="*/ 78 h 89"/>
                <a:gd name="T62" fmla="*/ 95 w 256"/>
                <a:gd name="T63" fmla="*/ 42 h 89"/>
                <a:gd name="T64" fmla="*/ 96 w 256"/>
                <a:gd name="T65" fmla="*/ 42 h 89"/>
                <a:gd name="T66" fmla="*/ 114 w 256"/>
                <a:gd name="T67" fmla="*/ 31 h 89"/>
                <a:gd name="T68" fmla="*/ 134 w 256"/>
                <a:gd name="T69" fmla="*/ 50 h 89"/>
                <a:gd name="T70" fmla="*/ 160 w 256"/>
                <a:gd name="T71" fmla="*/ 35 h 89"/>
                <a:gd name="T72" fmla="*/ 180 w 256"/>
                <a:gd name="T73" fmla="*/ 53 h 89"/>
                <a:gd name="T74" fmla="*/ 192 w 256"/>
                <a:gd name="T75" fmla="*/ 53 h 89"/>
                <a:gd name="T76" fmla="*/ 196 w 256"/>
                <a:gd name="T77" fmla="*/ 48 h 89"/>
                <a:gd name="T78" fmla="*/ 197 w 256"/>
                <a:gd name="T79" fmla="*/ 59 h 89"/>
                <a:gd name="T80" fmla="*/ 182 w 256"/>
                <a:gd name="T81" fmla="*/ 63 h 89"/>
                <a:gd name="T82" fmla="*/ 186 w 256"/>
                <a:gd name="T83" fmla="*/ 86 h 89"/>
                <a:gd name="T84" fmla="*/ 209 w 256"/>
                <a:gd name="T85" fmla="*/ 63 h 89"/>
                <a:gd name="T86" fmla="*/ 242 w 256"/>
                <a:gd name="T87" fmla="*/ 73 h 89"/>
                <a:gd name="T88" fmla="*/ 253 w 256"/>
                <a:gd name="T89" fmla="*/ 72 h 89"/>
                <a:gd name="T90" fmla="*/ 185 w 256"/>
                <a:gd name="T91" fmla="*/ 79 h 89"/>
                <a:gd name="T92" fmla="*/ 184 w 256"/>
                <a:gd name="T93" fmla="*/ 74 h 89"/>
                <a:gd name="T94" fmla="*/ 196 w 256"/>
                <a:gd name="T95" fmla="*/ 63 h 89"/>
                <a:gd name="T96" fmla="*/ 185 w 256"/>
                <a:gd name="T97" fmla="*/ 79 h 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6"/>
                <a:gd name="T148" fmla="*/ 0 h 89"/>
                <a:gd name="T149" fmla="*/ 256 w 256"/>
                <a:gd name="T150" fmla="*/ 89 h 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6" h="89">
                  <a:moveTo>
                    <a:pt x="253" y="72"/>
                  </a:moveTo>
                  <a:cubicBezTo>
                    <a:pt x="243" y="66"/>
                    <a:pt x="226" y="60"/>
                    <a:pt x="210" y="59"/>
                  </a:cubicBezTo>
                  <a:cubicBezTo>
                    <a:pt x="212" y="52"/>
                    <a:pt x="211" y="45"/>
                    <a:pt x="203" y="42"/>
                  </a:cubicBezTo>
                  <a:cubicBezTo>
                    <a:pt x="196" y="39"/>
                    <a:pt x="189" y="43"/>
                    <a:pt x="184" y="47"/>
                  </a:cubicBezTo>
                  <a:cubicBezTo>
                    <a:pt x="176" y="41"/>
                    <a:pt x="173" y="32"/>
                    <a:pt x="166" y="25"/>
                  </a:cubicBezTo>
                  <a:cubicBezTo>
                    <a:pt x="164" y="23"/>
                    <a:pt x="154" y="23"/>
                    <a:pt x="153" y="25"/>
                  </a:cubicBezTo>
                  <a:cubicBezTo>
                    <a:pt x="152" y="27"/>
                    <a:pt x="140" y="48"/>
                    <a:pt x="137" y="45"/>
                  </a:cubicBezTo>
                  <a:cubicBezTo>
                    <a:pt x="129" y="40"/>
                    <a:pt x="125" y="26"/>
                    <a:pt x="121" y="18"/>
                  </a:cubicBezTo>
                  <a:cubicBezTo>
                    <a:pt x="120" y="16"/>
                    <a:pt x="110" y="15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7" y="23"/>
                    <a:pt x="104" y="28"/>
                    <a:pt x="101" y="32"/>
                  </a:cubicBezTo>
                  <a:cubicBezTo>
                    <a:pt x="99" y="36"/>
                    <a:pt x="97" y="36"/>
                    <a:pt x="96" y="36"/>
                  </a:cubicBezTo>
                  <a:cubicBezTo>
                    <a:pt x="96" y="30"/>
                    <a:pt x="95" y="25"/>
                    <a:pt x="94" y="21"/>
                  </a:cubicBezTo>
                  <a:cubicBezTo>
                    <a:pt x="94" y="19"/>
                    <a:pt x="82" y="19"/>
                    <a:pt x="81" y="21"/>
                  </a:cubicBezTo>
                  <a:cubicBezTo>
                    <a:pt x="80" y="27"/>
                    <a:pt x="80" y="32"/>
                    <a:pt x="82" y="35"/>
                  </a:cubicBezTo>
                  <a:cubicBezTo>
                    <a:pt x="82" y="40"/>
                    <a:pt x="82" y="44"/>
                    <a:pt x="81" y="49"/>
                  </a:cubicBezTo>
                  <a:cubicBezTo>
                    <a:pt x="81" y="54"/>
                    <a:pt x="80" y="59"/>
                    <a:pt x="79" y="65"/>
                  </a:cubicBezTo>
                  <a:cubicBezTo>
                    <a:pt x="79" y="67"/>
                    <a:pt x="78" y="69"/>
                    <a:pt x="77" y="71"/>
                  </a:cubicBezTo>
                  <a:cubicBezTo>
                    <a:pt x="74" y="76"/>
                    <a:pt x="73" y="76"/>
                    <a:pt x="75" y="72"/>
                  </a:cubicBezTo>
                  <a:cubicBezTo>
                    <a:pt x="59" y="60"/>
                    <a:pt x="54" y="21"/>
                    <a:pt x="55" y="2"/>
                  </a:cubicBezTo>
                  <a:cubicBezTo>
                    <a:pt x="55" y="0"/>
                    <a:pt x="42" y="0"/>
                    <a:pt x="42" y="2"/>
                  </a:cubicBezTo>
                  <a:cubicBezTo>
                    <a:pt x="41" y="21"/>
                    <a:pt x="40" y="39"/>
                    <a:pt x="37" y="56"/>
                  </a:cubicBezTo>
                  <a:cubicBezTo>
                    <a:pt x="35" y="63"/>
                    <a:pt x="33" y="70"/>
                    <a:pt x="30" y="76"/>
                  </a:cubicBezTo>
                  <a:cubicBezTo>
                    <a:pt x="30" y="76"/>
                    <a:pt x="29" y="75"/>
                    <a:pt x="29" y="75"/>
                  </a:cubicBezTo>
                  <a:cubicBezTo>
                    <a:pt x="20" y="60"/>
                    <a:pt x="18" y="41"/>
                    <a:pt x="13" y="24"/>
                  </a:cubicBezTo>
                  <a:cubicBezTo>
                    <a:pt x="12" y="21"/>
                    <a:pt x="0" y="23"/>
                    <a:pt x="0" y="24"/>
                  </a:cubicBezTo>
                  <a:cubicBezTo>
                    <a:pt x="5" y="39"/>
                    <a:pt x="8" y="79"/>
                    <a:pt x="25" y="83"/>
                  </a:cubicBezTo>
                  <a:cubicBezTo>
                    <a:pt x="41" y="87"/>
                    <a:pt x="48" y="74"/>
                    <a:pt x="51" y="57"/>
                  </a:cubicBezTo>
                  <a:cubicBezTo>
                    <a:pt x="56" y="68"/>
                    <a:pt x="64" y="77"/>
                    <a:pt x="75" y="78"/>
                  </a:cubicBezTo>
                  <a:cubicBezTo>
                    <a:pt x="92" y="79"/>
                    <a:pt x="96" y="60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5" y="42"/>
                    <a:pt x="110" y="37"/>
                    <a:pt x="114" y="31"/>
                  </a:cubicBezTo>
                  <a:cubicBezTo>
                    <a:pt x="118" y="40"/>
                    <a:pt x="124" y="49"/>
                    <a:pt x="134" y="50"/>
                  </a:cubicBezTo>
                  <a:cubicBezTo>
                    <a:pt x="147" y="51"/>
                    <a:pt x="154" y="44"/>
                    <a:pt x="160" y="35"/>
                  </a:cubicBezTo>
                  <a:cubicBezTo>
                    <a:pt x="165" y="42"/>
                    <a:pt x="170" y="49"/>
                    <a:pt x="180" y="53"/>
                  </a:cubicBezTo>
                  <a:cubicBezTo>
                    <a:pt x="182" y="54"/>
                    <a:pt x="190" y="55"/>
                    <a:pt x="192" y="53"/>
                  </a:cubicBezTo>
                  <a:cubicBezTo>
                    <a:pt x="192" y="52"/>
                    <a:pt x="194" y="50"/>
                    <a:pt x="196" y="48"/>
                  </a:cubicBezTo>
                  <a:cubicBezTo>
                    <a:pt x="198" y="52"/>
                    <a:pt x="198" y="55"/>
                    <a:pt x="197" y="59"/>
                  </a:cubicBezTo>
                  <a:cubicBezTo>
                    <a:pt x="192" y="59"/>
                    <a:pt x="186" y="61"/>
                    <a:pt x="182" y="63"/>
                  </a:cubicBezTo>
                  <a:cubicBezTo>
                    <a:pt x="168" y="70"/>
                    <a:pt x="167" y="89"/>
                    <a:pt x="186" y="86"/>
                  </a:cubicBezTo>
                  <a:cubicBezTo>
                    <a:pt x="194" y="85"/>
                    <a:pt x="205" y="74"/>
                    <a:pt x="209" y="63"/>
                  </a:cubicBezTo>
                  <a:cubicBezTo>
                    <a:pt x="222" y="64"/>
                    <a:pt x="236" y="70"/>
                    <a:pt x="242" y="73"/>
                  </a:cubicBezTo>
                  <a:cubicBezTo>
                    <a:pt x="245" y="74"/>
                    <a:pt x="256" y="73"/>
                    <a:pt x="253" y="72"/>
                  </a:cubicBezTo>
                  <a:close/>
                  <a:moveTo>
                    <a:pt x="185" y="79"/>
                  </a:moveTo>
                  <a:cubicBezTo>
                    <a:pt x="180" y="86"/>
                    <a:pt x="183" y="78"/>
                    <a:pt x="184" y="74"/>
                  </a:cubicBezTo>
                  <a:cubicBezTo>
                    <a:pt x="184" y="67"/>
                    <a:pt x="189" y="64"/>
                    <a:pt x="196" y="63"/>
                  </a:cubicBezTo>
                  <a:cubicBezTo>
                    <a:pt x="193" y="69"/>
                    <a:pt x="189" y="75"/>
                    <a:pt x="185" y="79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26"/>
            <p:cNvSpPr>
              <a:spLocks noChangeArrowheads="1"/>
            </p:cNvSpPr>
            <p:nvPr/>
          </p:nvSpPr>
          <p:spPr bwMode="auto">
            <a:xfrm>
              <a:off x="68" y="300"/>
              <a:ext cx="145" cy="59"/>
            </a:xfrm>
            <a:custGeom>
              <a:avLst/>
              <a:gdLst>
                <a:gd name="T0" fmla="*/ 121 w 134"/>
                <a:gd name="T1" fmla="*/ 11 h 54"/>
                <a:gd name="T2" fmla="*/ 118 w 134"/>
                <a:gd name="T3" fmla="*/ 24 h 54"/>
                <a:gd name="T4" fmla="*/ 118 w 134"/>
                <a:gd name="T5" fmla="*/ 29 h 54"/>
                <a:gd name="T6" fmla="*/ 118 w 134"/>
                <a:gd name="T7" fmla="*/ 29 h 54"/>
                <a:gd name="T8" fmla="*/ 105 w 134"/>
                <a:gd name="T9" fmla="*/ 8 h 54"/>
                <a:gd name="T10" fmla="*/ 92 w 134"/>
                <a:gd name="T11" fmla="*/ 8 h 54"/>
                <a:gd name="T12" fmla="*/ 89 w 134"/>
                <a:gd name="T13" fmla="*/ 21 h 54"/>
                <a:gd name="T14" fmla="*/ 87 w 134"/>
                <a:gd name="T15" fmla="*/ 26 h 54"/>
                <a:gd name="T16" fmla="*/ 85 w 134"/>
                <a:gd name="T17" fmla="*/ 28 h 54"/>
                <a:gd name="T18" fmla="*/ 75 w 134"/>
                <a:gd name="T19" fmla="*/ 3 h 54"/>
                <a:gd name="T20" fmla="*/ 62 w 134"/>
                <a:gd name="T21" fmla="*/ 3 h 54"/>
                <a:gd name="T22" fmla="*/ 38 w 134"/>
                <a:gd name="T23" fmla="*/ 41 h 54"/>
                <a:gd name="T24" fmla="*/ 14 w 134"/>
                <a:gd name="T25" fmla="*/ 2 h 54"/>
                <a:gd name="T26" fmla="*/ 3 w 134"/>
                <a:gd name="T27" fmla="*/ 3 h 54"/>
                <a:gd name="T28" fmla="*/ 21 w 134"/>
                <a:gd name="T29" fmla="*/ 35 h 54"/>
                <a:gd name="T30" fmla="*/ 43 w 134"/>
                <a:gd name="T31" fmla="*/ 48 h 54"/>
                <a:gd name="T32" fmla="*/ 70 w 134"/>
                <a:gd name="T33" fmla="*/ 24 h 54"/>
                <a:gd name="T34" fmla="*/ 84 w 134"/>
                <a:gd name="T35" fmla="*/ 35 h 54"/>
                <a:gd name="T36" fmla="*/ 101 w 134"/>
                <a:gd name="T37" fmla="*/ 24 h 54"/>
                <a:gd name="T38" fmla="*/ 114 w 134"/>
                <a:gd name="T39" fmla="*/ 34 h 54"/>
                <a:gd name="T40" fmla="*/ 134 w 134"/>
                <a:gd name="T41" fmla="*/ 11 h 54"/>
                <a:gd name="T42" fmla="*/ 121 w 134"/>
                <a:gd name="T43" fmla="*/ 11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4"/>
                <a:gd name="T67" fmla="*/ 0 h 54"/>
                <a:gd name="T68" fmla="*/ 134 w 134"/>
                <a:gd name="T69" fmla="*/ 54 h 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4" h="54">
                  <a:moveTo>
                    <a:pt x="121" y="11"/>
                  </a:moveTo>
                  <a:cubicBezTo>
                    <a:pt x="120" y="16"/>
                    <a:pt x="119" y="20"/>
                    <a:pt x="118" y="24"/>
                  </a:cubicBezTo>
                  <a:cubicBezTo>
                    <a:pt x="117" y="26"/>
                    <a:pt x="118" y="28"/>
                    <a:pt x="118" y="29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13" y="23"/>
                    <a:pt x="109" y="15"/>
                    <a:pt x="105" y="8"/>
                  </a:cubicBezTo>
                  <a:cubicBezTo>
                    <a:pt x="104" y="6"/>
                    <a:pt x="93" y="5"/>
                    <a:pt x="92" y="8"/>
                  </a:cubicBezTo>
                  <a:cubicBezTo>
                    <a:pt x="91" y="12"/>
                    <a:pt x="90" y="17"/>
                    <a:pt x="89" y="21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7"/>
                    <a:pt x="86" y="27"/>
                    <a:pt x="85" y="28"/>
                  </a:cubicBezTo>
                  <a:cubicBezTo>
                    <a:pt x="80" y="21"/>
                    <a:pt x="77" y="10"/>
                    <a:pt x="75" y="3"/>
                  </a:cubicBezTo>
                  <a:cubicBezTo>
                    <a:pt x="74" y="0"/>
                    <a:pt x="62" y="0"/>
                    <a:pt x="62" y="3"/>
                  </a:cubicBezTo>
                  <a:cubicBezTo>
                    <a:pt x="60" y="11"/>
                    <a:pt x="52" y="54"/>
                    <a:pt x="38" y="41"/>
                  </a:cubicBezTo>
                  <a:cubicBezTo>
                    <a:pt x="28" y="31"/>
                    <a:pt x="26" y="8"/>
                    <a:pt x="14" y="2"/>
                  </a:cubicBezTo>
                  <a:cubicBezTo>
                    <a:pt x="11" y="1"/>
                    <a:pt x="0" y="2"/>
                    <a:pt x="3" y="3"/>
                  </a:cubicBezTo>
                  <a:cubicBezTo>
                    <a:pt x="11" y="7"/>
                    <a:pt x="16" y="28"/>
                    <a:pt x="21" y="35"/>
                  </a:cubicBezTo>
                  <a:cubicBezTo>
                    <a:pt x="26" y="44"/>
                    <a:pt x="33" y="48"/>
                    <a:pt x="43" y="48"/>
                  </a:cubicBezTo>
                  <a:cubicBezTo>
                    <a:pt x="59" y="49"/>
                    <a:pt x="65" y="37"/>
                    <a:pt x="70" y="24"/>
                  </a:cubicBezTo>
                  <a:cubicBezTo>
                    <a:pt x="73" y="30"/>
                    <a:pt x="77" y="35"/>
                    <a:pt x="84" y="35"/>
                  </a:cubicBezTo>
                  <a:cubicBezTo>
                    <a:pt x="94" y="36"/>
                    <a:pt x="98" y="31"/>
                    <a:pt x="101" y="24"/>
                  </a:cubicBezTo>
                  <a:cubicBezTo>
                    <a:pt x="104" y="29"/>
                    <a:pt x="109" y="34"/>
                    <a:pt x="114" y="34"/>
                  </a:cubicBezTo>
                  <a:cubicBezTo>
                    <a:pt x="130" y="36"/>
                    <a:pt x="131" y="24"/>
                    <a:pt x="134" y="11"/>
                  </a:cubicBezTo>
                  <a:cubicBezTo>
                    <a:pt x="134" y="10"/>
                    <a:pt x="121" y="9"/>
                    <a:pt x="121" y="1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27"/>
            <p:cNvSpPr>
              <a:spLocks noChangeArrowheads="1"/>
            </p:cNvSpPr>
            <p:nvPr/>
          </p:nvSpPr>
          <p:spPr bwMode="auto">
            <a:xfrm>
              <a:off x="222" y="285"/>
              <a:ext cx="107" cy="77"/>
            </a:xfrm>
            <a:custGeom>
              <a:avLst/>
              <a:gdLst>
                <a:gd name="T0" fmla="*/ 82 w 98"/>
                <a:gd name="T1" fmla="*/ 12 h 71"/>
                <a:gd name="T2" fmla="*/ 69 w 98"/>
                <a:gd name="T3" fmla="*/ 12 h 71"/>
                <a:gd name="T4" fmla="*/ 67 w 98"/>
                <a:gd name="T5" fmla="*/ 22 h 71"/>
                <a:gd name="T6" fmla="*/ 65 w 98"/>
                <a:gd name="T7" fmla="*/ 25 h 71"/>
                <a:gd name="T8" fmla="*/ 65 w 98"/>
                <a:gd name="T9" fmla="*/ 25 h 71"/>
                <a:gd name="T10" fmla="*/ 59 w 98"/>
                <a:gd name="T11" fmla="*/ 19 h 71"/>
                <a:gd name="T12" fmla="*/ 35 w 98"/>
                <a:gd name="T13" fmla="*/ 15 h 71"/>
                <a:gd name="T14" fmla="*/ 17 w 98"/>
                <a:gd name="T15" fmla="*/ 30 h 71"/>
                <a:gd name="T16" fmla="*/ 14 w 98"/>
                <a:gd name="T17" fmla="*/ 2 h 71"/>
                <a:gd name="T18" fmla="*/ 0 w 98"/>
                <a:gd name="T19" fmla="*/ 2 h 71"/>
                <a:gd name="T20" fmla="*/ 9 w 98"/>
                <a:gd name="T21" fmla="*/ 69 h 71"/>
                <a:gd name="T22" fmla="*/ 22 w 98"/>
                <a:gd name="T23" fmla="*/ 69 h 71"/>
                <a:gd name="T24" fmla="*/ 29 w 98"/>
                <a:gd name="T25" fmla="*/ 35 h 71"/>
                <a:gd name="T26" fmla="*/ 37 w 98"/>
                <a:gd name="T27" fmla="*/ 20 h 71"/>
                <a:gd name="T28" fmla="*/ 55 w 98"/>
                <a:gd name="T29" fmla="*/ 28 h 71"/>
                <a:gd name="T30" fmla="*/ 70 w 98"/>
                <a:gd name="T31" fmla="*/ 32 h 71"/>
                <a:gd name="T32" fmla="*/ 75 w 98"/>
                <a:gd name="T33" fmla="*/ 29 h 71"/>
                <a:gd name="T34" fmla="*/ 85 w 98"/>
                <a:gd name="T35" fmla="*/ 42 h 71"/>
                <a:gd name="T36" fmla="*/ 97 w 98"/>
                <a:gd name="T37" fmla="*/ 41 h 71"/>
                <a:gd name="T38" fmla="*/ 82 w 98"/>
                <a:gd name="T39" fmla="*/ 12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71"/>
                <a:gd name="T62" fmla="*/ 98 w 98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71">
                  <a:moveTo>
                    <a:pt x="82" y="12"/>
                  </a:moveTo>
                  <a:cubicBezTo>
                    <a:pt x="81" y="10"/>
                    <a:pt x="70" y="10"/>
                    <a:pt x="69" y="12"/>
                  </a:cubicBezTo>
                  <a:cubicBezTo>
                    <a:pt x="68" y="15"/>
                    <a:pt x="68" y="18"/>
                    <a:pt x="67" y="2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3" y="23"/>
                    <a:pt x="61" y="21"/>
                    <a:pt x="59" y="19"/>
                  </a:cubicBezTo>
                  <a:cubicBezTo>
                    <a:pt x="52" y="15"/>
                    <a:pt x="43" y="14"/>
                    <a:pt x="35" y="15"/>
                  </a:cubicBezTo>
                  <a:cubicBezTo>
                    <a:pt x="26" y="16"/>
                    <a:pt x="21" y="23"/>
                    <a:pt x="17" y="30"/>
                  </a:cubicBezTo>
                  <a:cubicBezTo>
                    <a:pt x="16" y="21"/>
                    <a:pt x="15" y="12"/>
                    <a:pt x="14" y="2"/>
                  </a:cubicBezTo>
                  <a:cubicBezTo>
                    <a:pt x="13" y="0"/>
                    <a:pt x="0" y="1"/>
                    <a:pt x="0" y="2"/>
                  </a:cubicBezTo>
                  <a:cubicBezTo>
                    <a:pt x="4" y="25"/>
                    <a:pt x="6" y="47"/>
                    <a:pt x="9" y="69"/>
                  </a:cubicBezTo>
                  <a:cubicBezTo>
                    <a:pt x="9" y="71"/>
                    <a:pt x="22" y="71"/>
                    <a:pt x="22" y="69"/>
                  </a:cubicBezTo>
                  <a:cubicBezTo>
                    <a:pt x="25" y="58"/>
                    <a:pt x="26" y="46"/>
                    <a:pt x="29" y="35"/>
                  </a:cubicBezTo>
                  <a:cubicBezTo>
                    <a:pt x="31" y="30"/>
                    <a:pt x="33" y="24"/>
                    <a:pt x="37" y="20"/>
                  </a:cubicBezTo>
                  <a:cubicBezTo>
                    <a:pt x="43" y="14"/>
                    <a:pt x="52" y="24"/>
                    <a:pt x="55" y="28"/>
                  </a:cubicBezTo>
                  <a:cubicBezTo>
                    <a:pt x="60" y="32"/>
                    <a:pt x="65" y="32"/>
                    <a:pt x="70" y="32"/>
                  </a:cubicBezTo>
                  <a:cubicBezTo>
                    <a:pt x="73" y="31"/>
                    <a:pt x="74" y="30"/>
                    <a:pt x="75" y="29"/>
                  </a:cubicBezTo>
                  <a:cubicBezTo>
                    <a:pt x="78" y="34"/>
                    <a:pt x="80" y="38"/>
                    <a:pt x="85" y="42"/>
                  </a:cubicBezTo>
                  <a:cubicBezTo>
                    <a:pt x="87" y="44"/>
                    <a:pt x="98" y="42"/>
                    <a:pt x="97" y="41"/>
                  </a:cubicBezTo>
                  <a:cubicBezTo>
                    <a:pt x="88" y="34"/>
                    <a:pt x="86" y="23"/>
                    <a:pt x="82" y="1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164" y="0"/>
              <a:ext cx="88" cy="8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5" name="Freeform 35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6" name="Freeform 36"/>
          <p:cNvSpPr>
            <a:spLocks noChangeArrowheads="1"/>
          </p:cNvSpPr>
          <p:nvPr/>
        </p:nvSpPr>
        <p:spPr bwMode="auto">
          <a:xfrm>
            <a:off x="2858143" y="5730068"/>
            <a:ext cx="136869" cy="33364"/>
          </a:xfrm>
          <a:custGeom>
            <a:avLst/>
            <a:gdLst>
              <a:gd name="T0" fmla="*/ 0 w 143"/>
              <a:gd name="T1" fmla="*/ 23 h 35"/>
              <a:gd name="T2" fmla="*/ 12 w 143"/>
              <a:gd name="T3" fmla="*/ 35 h 35"/>
              <a:gd name="T4" fmla="*/ 108 w 143"/>
              <a:gd name="T5" fmla="*/ 35 h 35"/>
              <a:gd name="T6" fmla="*/ 143 w 143"/>
              <a:gd name="T7" fmla="*/ 0 h 35"/>
              <a:gd name="T8" fmla="*/ 12 w 143"/>
              <a:gd name="T9" fmla="*/ 0 h 35"/>
              <a:gd name="T10" fmla="*/ 0 w 143"/>
              <a:gd name="T11" fmla="*/ 12 h 35"/>
              <a:gd name="T12" fmla="*/ 0 w 143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35"/>
              <a:gd name="T23" fmla="*/ 143 w 14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43" y="0"/>
                  <a:pt x="143" y="0"/>
                  <a:pt x="14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7" name="Freeform 37"/>
          <p:cNvSpPr>
            <a:spLocks noChangeArrowheads="1"/>
          </p:cNvSpPr>
          <p:nvPr/>
        </p:nvSpPr>
        <p:spPr bwMode="auto">
          <a:xfrm>
            <a:off x="2858143" y="5801621"/>
            <a:ext cx="72863" cy="33364"/>
          </a:xfrm>
          <a:custGeom>
            <a:avLst/>
            <a:gdLst>
              <a:gd name="T0" fmla="*/ 0 w 76"/>
              <a:gd name="T1" fmla="*/ 23 h 35"/>
              <a:gd name="T2" fmla="*/ 12 w 76"/>
              <a:gd name="T3" fmla="*/ 35 h 35"/>
              <a:gd name="T4" fmla="*/ 63 w 76"/>
              <a:gd name="T5" fmla="*/ 35 h 35"/>
              <a:gd name="T6" fmla="*/ 76 w 76"/>
              <a:gd name="T7" fmla="*/ 0 h 35"/>
              <a:gd name="T8" fmla="*/ 12 w 76"/>
              <a:gd name="T9" fmla="*/ 0 h 35"/>
              <a:gd name="T10" fmla="*/ 0 w 76"/>
              <a:gd name="T11" fmla="*/ 12 h 35"/>
              <a:gd name="T12" fmla="*/ 0 w 76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35"/>
              <a:gd name="T23" fmla="*/ 76 w 7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76" y="0"/>
                  <a:pt x="76" y="0"/>
                  <a:pt x="76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6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12700"/>
            <a:ext cx="12192000" cy="6858000"/>
          </a:xfrm>
          <a:prstGeom prst="rect">
            <a:avLst/>
          </a:prstGeom>
          <a:noFill/>
        </p:spPr>
      </p:pic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1" name="Freeform 41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0555" y="1113617"/>
            <a:ext cx="4302296" cy="5522132"/>
            <a:chOff x="1720119" y="731800"/>
            <a:chExt cx="3574986" cy="44305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rcRect l="1641" t="4148" r="-1641" b="31088"/>
            <a:stretch>
              <a:fillRect/>
            </a:stretch>
          </p:blipFill>
          <p:spPr>
            <a:xfrm>
              <a:off x="1720119" y="767261"/>
              <a:ext cx="3053416" cy="439513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rcRect r="4761" b="33513"/>
            <a:stretch>
              <a:fillRect/>
            </a:stretch>
          </p:blipFill>
          <p:spPr>
            <a:xfrm>
              <a:off x="1735371" y="731800"/>
              <a:ext cx="3559734" cy="472441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393" y="2611673"/>
            <a:ext cx="5999480" cy="25473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87875" y="1640840"/>
            <a:ext cx="717867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</a:rPr>
              <a:t>One example is The 50-Year-Old Billionaire Loves Me, which has nearly 60 million views.  </a:t>
            </a:r>
            <a:endParaRPr lang="en-US" altLang="zh-CN" sz="28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 sz="28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</a:rPr>
              <a:t> </a:t>
            </a:r>
            <a:endParaRPr lang="en-US" altLang="zh-CN" sz="28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6895" y="5657533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Calibri" panose="020F0502020204030204"/>
              </a:rPr>
              <a:t>not  typical young people</a:t>
            </a:r>
            <a:endParaRPr lang="en-US" altLang="zh-CN" sz="2000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215900"/>
            <a:ext cx="12192000" cy="6858000"/>
          </a:xfrm>
          <a:prstGeom prst="rect">
            <a:avLst/>
          </a:prstGeom>
          <a:noFill/>
        </p:spPr>
      </p:pic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045" y="2464435"/>
            <a:ext cx="4173855" cy="3429000"/>
          </a:xfrm>
          <a:prstGeom prst="rect">
            <a:avLst/>
          </a:prstGeom>
        </p:spPr>
      </p:pic>
      <p:pic>
        <p:nvPicPr>
          <p:cNvPr id="6" name="366d15e98393961bc5fddc68669ebe75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595" y="240030"/>
            <a:ext cx="2978150" cy="66179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22215" y="1210945"/>
            <a:ext cx="609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question : </a:t>
            </a:r>
            <a:r>
              <a:rPr lang="en-US" altLang="zh-CN" sz="2000">
                <a:latin typeface="Calibri" panose="020F0502020204030204"/>
                <a:ea typeface="Calibri" panose="020F0502020204030204"/>
                <a:sym typeface="+mn-ea"/>
              </a:rPr>
              <a:t> </a:t>
            </a:r>
            <a:endParaRPr lang="en-US" altLang="zh-CN" sz="20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  <a:sym typeface="+mn-ea"/>
              </a:rPr>
              <a:t> </a:t>
            </a:r>
            <a:r>
              <a:rPr lang="en-US" altLang="zh-CN" sz="2000">
                <a:latin typeface="Calibri" panose="020F0502020204030204"/>
                <a:ea typeface="Calibri" panose="020F0502020204030204"/>
                <a:sym typeface="+mn-ea"/>
              </a:rPr>
              <a:t>Why do you think these kinds of dramas are getting popular overseas? </a:t>
            </a:r>
            <a:endParaRPr lang="en-US" altLang="zh-CN" sz="2000">
              <a:latin typeface="Calibri" panose="020F0502020204030204"/>
              <a:ea typeface="Calibri" panose="020F0502020204030204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000">
              <a:latin typeface="Calibri" panose="020F0502020204030204"/>
              <a:ea typeface="Calibri" panose="020F0502020204030204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Calibri" panose="020F0502020204030204"/>
                <a:sym typeface="+mn-ea"/>
              </a:rPr>
              <a:t>scan the QR code</a:t>
            </a:r>
            <a:endParaRPr lang="en-US" altLang="zh-CN" sz="2000">
              <a:latin typeface="Calibri" panose="020F0502020204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243421" y="1400387"/>
            <a:ext cx="6344715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03 R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easons for Popularity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  <a:p>
            <a:pPr defTabSz="914400">
              <a:buFont typeface="Arial" panose="020B0604020202020204" pitchFamily="34" charset="0"/>
              <a:buNone/>
            </a:pPr>
            <a:endParaRPr lang="en-US" altLang="zh-CN" sz="5865" b="1" dirty="0">
              <a:solidFill>
                <a:srgbClr val="66BFBC"/>
              </a:solidFill>
              <a:latin typeface="方正卡通简体" pitchFamily="65" charset="-122"/>
              <a:ea typeface="方正卡通简体" pitchFamily="65" charset="-122"/>
              <a:sym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1" y="3848665"/>
            <a:ext cx="7205487" cy="1207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16785" y="2417445"/>
            <a:ext cx="8324215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1. </a:t>
            </a:r>
            <a:r>
              <a:rPr lang="en-US" altLang="zh-CN" sz="2400">
                <a:latin typeface="Calibri" panose="020F0502020204030204"/>
                <a:ea typeface="Calibri" panose="020F0502020204030204"/>
                <a:sym typeface="+mn-ea"/>
              </a:rPr>
              <a:t>Smart localization 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 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   2. Universal emotional fantasy 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       3. High drama, low time investment 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            4. Simple but intense characters 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                  5. </a:t>
            </a:r>
            <a:r>
              <a:rPr lang="en-US" altLang="zh-CN" sz="2400">
                <a:latin typeface="Calibri" panose="020F0502020204030204"/>
                <a:ea typeface="Calibri" panose="020F0502020204030204"/>
                <a:sym typeface="+mn-ea"/>
              </a:rPr>
              <a:t>Fast-paced, addictive storytelling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54530" y="1390015"/>
            <a:ext cx="575627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Calibri" panose="020F0502020204030204"/>
                <a:ea typeface="Calibri" panose="020F0502020204030204"/>
              </a:rPr>
              <a:t>Let</a:t>
            </a:r>
            <a:r>
              <a:rPr lang="en-US" altLang="zh-CN" sz="2400" b="1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 b="1">
                <a:latin typeface="Calibri" panose="020F0502020204030204"/>
                <a:ea typeface="Calibri" panose="020F0502020204030204"/>
              </a:rPr>
              <a:t>s break down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why</a:t>
            </a:r>
            <a:r>
              <a:rPr lang="en-US" altLang="zh-CN" sz="2400" b="1">
                <a:latin typeface="Calibri" panose="020F0502020204030204"/>
                <a:ea typeface="Calibri" panose="020F0502020204030204"/>
              </a:rPr>
              <a:t> this and similar shows are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going global</a:t>
            </a:r>
            <a:r>
              <a:rPr lang="en-US" altLang="zh-CN" sz="2400" b="1">
                <a:latin typeface="Calibri" panose="020F0502020204030204"/>
                <a:ea typeface="Calibri" panose="020F0502020204030204"/>
              </a:rPr>
              <a:t>:</a:t>
            </a:r>
            <a:endParaRPr lang="en-US" altLang="zh-CN" sz="2400" b="1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124460" y="59055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0020" y="180340"/>
            <a:ext cx="785304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3600" b="0" i="0" dirty="0">
                <a:solidFill>
                  <a:schemeClr val="tx1"/>
                </a:solidFill>
                <a:latin typeface="+mj-lt"/>
                <a:cs typeface="+mn-ea"/>
              </a:rPr>
              <a:t>Fated to My Forbidden Alphad</a:t>
            </a:r>
            <a:endParaRPr lang="en-US" altLang="zh-CN" sz="3600" b="0" i="0" dirty="0">
              <a:solidFill>
                <a:schemeClr val="tx1"/>
              </a:solidFill>
              <a:latin typeface="+mj-lt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1412875"/>
            <a:ext cx="3800475" cy="4886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7905" y="2580640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400"/>
              <a:t>vampires and werewolves</a:t>
            </a:r>
            <a:endParaRPr lang="en-US" altLang="zh-CN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70420" y="2279650"/>
            <a:ext cx="33623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Realshot even beat Netflix and Disney+ on the U.S. App Store in 2024!</a:t>
            </a:r>
            <a:endParaRPr lang="en-US" altLang="zh-CN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" y="350520"/>
            <a:ext cx="6664960" cy="58026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19050"/>
            <a:ext cx="12192000" cy="6858000"/>
          </a:xfrm>
          <a:prstGeom prst="rect">
            <a:avLst/>
          </a:prstGeom>
          <a:noFill/>
        </p:spPr>
      </p:pic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671941" y="5279059"/>
            <a:ext cx="490161" cy="756835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zh-CN" sz="2400" dirty="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465233" y="2003772"/>
            <a:ext cx="1921933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1200" dirty="0">
              <a:solidFill>
                <a:prstClr val="white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9768795" y="2481996"/>
            <a:ext cx="19219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在这里加文本内容在这里添加文本内容</a:t>
            </a:r>
            <a:endParaRPr lang="zh-CN" altLang="en-US" sz="12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7871884" y="2907589"/>
            <a:ext cx="1761067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91440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7" name="TextBox 243"/>
          <p:cNvSpPr>
            <a:spLocks noChangeArrowheads="1"/>
          </p:cNvSpPr>
          <p:nvPr/>
        </p:nvSpPr>
        <p:spPr bwMode="auto">
          <a:xfrm>
            <a:off x="4751917" y="3457923"/>
            <a:ext cx="205316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14400"/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88180" y="3457893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“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Shuangju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”</a:t>
            </a:r>
            <a:endParaRPr lang="en-US" altLang="zh-CN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0920" y="1565910"/>
            <a:ext cx="5950585" cy="1938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“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This is so ridiculous. I love it.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”  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“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I watched the whole season in one night. Help.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”  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“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My boyfriend laughs at me for watching this. But I can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t stop.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” 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42665" y="4902835"/>
            <a:ext cx="639762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“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soapy, dramatic, low-budget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—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but dangerously bingeable.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”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8480" y="4592320"/>
            <a:ext cx="5742940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latin typeface="Calibri" panose="020F0502020204030204"/>
                <a:ea typeface="Calibri" panose="020F0502020204030204"/>
              </a:rPr>
              <a:t>TIME </a:t>
            </a:r>
            <a:endParaRPr lang="en-US" altLang="zh-CN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1" name="椭圆 30"/>
          <p:cNvSpPr/>
          <p:nvPr/>
        </p:nvSpPr>
        <p:spPr>
          <a:xfrm>
            <a:off x="10056873" y="401152"/>
            <a:ext cx="1364519" cy="136469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355">
              <a:solidFill>
                <a:srgbClr val="D20402"/>
              </a:solidFill>
              <a:latin typeface="+mn-ea"/>
              <a:cs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808217" y="8272252"/>
            <a:ext cx="2102485" cy="70485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072" y="4280636"/>
            <a:ext cx="7505272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Some common criticisms:</a:t>
            </a:r>
            <a:endParaRPr lang="en-US" altLang="zh-CN" sz="2400" dirty="0"/>
          </a:p>
          <a:p>
            <a:r>
              <a:rPr lang="en-US" altLang="zh-CN" sz="2400" dirty="0"/>
              <a:t>     .Too materialistic</a:t>
            </a:r>
            <a:endParaRPr lang="en-US" altLang="zh-CN" sz="2400" dirty="0"/>
          </a:p>
          <a:p>
            <a:r>
              <a:rPr lang="en-US" altLang="zh-CN" sz="2400" dirty="0"/>
              <a:t>     .Female characters are too weak or stereotypically feminine</a:t>
            </a:r>
            <a:endParaRPr lang="en-US" altLang="zh-CN" sz="2400" dirty="0"/>
          </a:p>
          <a:p>
            <a:r>
              <a:rPr lang="en-US" altLang="zh-CN" sz="2400" dirty="0"/>
              <a:t>     .The plotlines can feel repetitive</a:t>
            </a:r>
            <a:endParaRPr lang="en-US" altLang="zh-CN" sz="24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Criticism &amp; Weaknesses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" y="1398905"/>
            <a:ext cx="4929505" cy="2748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905" y="2764155"/>
            <a:ext cx="4905375" cy="4191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9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2431551" y="1927793"/>
            <a:ext cx="7190832" cy="18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04 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Future Trends 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  <a:p>
            <a:pPr defTabSz="914400">
              <a:buFont typeface="Arial" panose="020B0604020202020204" pitchFamily="34" charset="0"/>
              <a:buNone/>
            </a:pPr>
            <a:endParaRPr lang="en-US" altLang="zh-CN" sz="5865" b="1" dirty="0">
              <a:solidFill>
                <a:srgbClr val="66BFBC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12808217" y="8272252"/>
            <a:ext cx="2102485" cy="70485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+mn-ea"/>
                <a:cs typeface="+mn-ea"/>
              </a:rPr>
              <a:t>Future Trends</a:t>
            </a:r>
            <a:endParaRPr lang="en-US" altLang="zh-CN" dirty="0">
              <a:ea typeface="+mn-ea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8890" y="1690688"/>
            <a:ext cx="5080000" cy="169164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Calibri" panose="020F0502020204030204"/>
              </a:rPr>
              <a:t>So, where is this 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genre going</a:t>
            </a:r>
            <a:r>
              <a:rPr lang="en-US" altLang="zh-CN" sz="2000">
                <a:latin typeface="Calibri" panose="020F0502020204030204"/>
                <a:ea typeface="Calibri" panose="020F0502020204030204"/>
              </a:rPr>
              <a:t>?</a:t>
            </a:r>
            <a:endParaRPr lang="en-US" altLang="zh-CN" sz="20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 sz="20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Calibri" panose="020F0502020204030204"/>
                <a:ea typeface="Calibri" panose="020F0502020204030204"/>
              </a:rPr>
              <a:t>We</a:t>
            </a:r>
            <a:r>
              <a:rPr lang="en-US" altLang="zh-CN" sz="20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000">
                <a:latin typeface="Calibri" panose="020F0502020204030204"/>
                <a:ea typeface="Calibri" panose="020F0502020204030204"/>
              </a:rPr>
              <a:t>re seeing more 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creativity and even self-awareness</a:t>
            </a:r>
            <a:r>
              <a:rPr lang="en-US" altLang="zh-CN" sz="2000">
                <a:latin typeface="Calibri" panose="020F0502020204030204"/>
                <a:ea typeface="Calibri" panose="020F0502020204030204"/>
              </a:rPr>
              <a:t> in newer shows.</a:t>
            </a:r>
            <a:endParaRPr lang="en-US" altLang="zh-CN" sz="2000">
              <a:latin typeface="Calibri" panose="020F0502020204030204"/>
              <a:ea typeface="Calibri" panose="020F050202020403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1594485"/>
            <a:ext cx="3580130" cy="43738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88890" y="3546157"/>
            <a:ext cx="5080000" cy="11372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000"/>
              <a:t> a </a:t>
            </a:r>
            <a:r>
              <a:rPr lang="en-US" altLang="zh-CN" sz="2800" b="1">
                <a:solidFill>
                  <a:srgbClr val="FF0000"/>
                </a:solidFill>
              </a:rPr>
              <a:t>nanny</a:t>
            </a:r>
            <a:r>
              <a:rPr lang="en-US" altLang="zh-CN" sz="2000"/>
              <a:t> character constantly breaks the fourth wall, roasting the ridiculous love triangles happening around her. 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4716145" y="5092700"/>
            <a:ext cx="652907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“Again? Another secret child? Another evil twin?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”  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180076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995"/>
            <a:ext cx="6620933" cy="297733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271065" y="1116347"/>
            <a:ext cx="4522931" cy="820893"/>
            <a:chOff x="4441088" y="670090"/>
            <a:chExt cx="4522932" cy="820894"/>
          </a:xfrm>
        </p:grpSpPr>
        <p:grpSp>
          <p:nvGrpSpPr>
            <p:cNvPr id="38" name="组合 3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4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FC6E5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TextBox 147"/>
              <p:cNvSpPr txBox="1"/>
              <p:nvPr/>
            </p:nvSpPr>
            <p:spPr>
              <a:xfrm>
                <a:off x="4474113" y="801513"/>
                <a:ext cx="449580" cy="583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0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522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FC6E5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Origins</a:t>
              </a:r>
              <a:endParaRPr kumimoji="0" lang="zh-CN" alt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FC6E5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271065" y="2208580"/>
            <a:ext cx="4533436" cy="729237"/>
            <a:chOff x="4441088" y="761746"/>
            <a:chExt cx="4533438" cy="729238"/>
          </a:xfrm>
        </p:grpSpPr>
        <p:grpSp>
          <p:nvGrpSpPr>
            <p:cNvPr id="44" name="组合 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FBC75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TextBox 153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6" name="矩形 39"/>
            <p:cNvSpPr>
              <a:spLocks noChangeArrowheads="1"/>
            </p:cNvSpPr>
            <p:nvPr/>
          </p:nvSpPr>
          <p:spPr bwMode="auto">
            <a:xfrm>
              <a:off x="5212148" y="883065"/>
              <a:ext cx="3762378" cy="378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Rise of </a:t>
              </a:r>
              <a:r>
                <a:rPr lang="en-US" altLang="zh-CN" sz="1865" kern="0" dirty="0" err="1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Microdramas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271065" y="3209157"/>
            <a:ext cx="4522931" cy="1475329"/>
            <a:chOff x="4441088" y="761746"/>
            <a:chExt cx="4522932" cy="1475331"/>
          </a:xfrm>
        </p:grpSpPr>
        <p:grpSp>
          <p:nvGrpSpPr>
            <p:cNvPr id="50" name="组合 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66BF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TextBox 159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2" name="矩形 39"/>
            <p:cNvSpPr>
              <a:spLocks noChangeArrowheads="1"/>
            </p:cNvSpPr>
            <p:nvPr/>
          </p:nvSpPr>
          <p:spPr bwMode="auto">
            <a:xfrm>
              <a:off x="5201642" y="873730"/>
              <a:ext cx="3762378" cy="136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R</a:t>
              </a:r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easons for Popularity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14400">
                <a:buFont typeface="Arial" panose="020B0604020202020204" pitchFamily="34" charset="0"/>
                <a:buNone/>
              </a:pPr>
              <a:endParaRPr lang="en-US" altLang="zh-CN" sz="6400" b="1" dirty="0">
                <a:solidFill>
                  <a:srgbClr val="66BFBC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271065" y="4118077"/>
            <a:ext cx="4985023" cy="1363345"/>
            <a:chOff x="4441088" y="670090"/>
            <a:chExt cx="4985024" cy="1363347"/>
          </a:xfrm>
        </p:grpSpPr>
        <p:grpSp>
          <p:nvGrpSpPr>
            <p:cNvPr id="56" name="组合 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rgbClr val="8CC06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TextBox 165"/>
              <p:cNvSpPr txBox="1"/>
              <p:nvPr/>
            </p:nvSpPr>
            <p:spPr>
              <a:xfrm>
                <a:off x="4474113" y="801513"/>
                <a:ext cx="449580" cy="583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1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0" cap="none" spc="225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kumimoji="0" lang="zh-CN" altLang="en-US" sz="3200" b="0" i="0" u="none" strike="noStrike" kern="0" cap="none" spc="2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338826" y="1047121"/>
              <a:ext cx="4087286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133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58" name="矩形 39"/>
            <p:cNvSpPr>
              <a:spLocks noChangeArrowheads="1"/>
            </p:cNvSpPr>
            <p:nvPr/>
          </p:nvSpPr>
          <p:spPr bwMode="auto">
            <a:xfrm>
              <a:off x="5201642" y="670090"/>
              <a:ext cx="3762378" cy="136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en-US" altLang="zh-CN" sz="1865" kern="0" dirty="0">
                  <a:solidFill>
                    <a:srgbClr val="FC6E5B"/>
                  </a:solidFill>
                  <a:latin typeface="微软雅黑" panose="020B0503020204020204" charset="-122"/>
                  <a:ea typeface="微软雅黑" panose="020B0503020204020204" charset="-122"/>
                </a:rPr>
                <a:t>Future Trends and Impact</a:t>
              </a:r>
              <a:endParaRPr lang="en-US" altLang="zh-CN" sz="1865" kern="0" dirty="0">
                <a:solidFill>
                  <a:srgbClr val="FC6E5B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14400">
                <a:buFont typeface="Arial" panose="020B0604020202020204" pitchFamily="34" charset="0"/>
                <a:buNone/>
              </a:pPr>
              <a:endParaRPr lang="en-US" altLang="zh-CN" sz="6400" b="1" dirty="0">
                <a:solidFill>
                  <a:srgbClr val="66BFBC"/>
                </a:solidFill>
                <a:latin typeface="方正卡通简体" pitchFamily="65" charset="-122"/>
                <a:ea typeface="方正卡通简体" pitchFamily="65" charset="-122"/>
                <a:sym typeface="微软雅黑" panose="020B050302020402020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12808217" y="8272252"/>
            <a:ext cx="2102485" cy="70485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+mn-ea"/>
                <a:cs typeface="+mn-ea"/>
              </a:rPr>
              <a:t>Future Trends</a:t>
            </a:r>
            <a:endParaRPr lang="en-US" altLang="zh-CN" dirty="0">
              <a:ea typeface="+mn-ea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1497330"/>
            <a:ext cx="3495675" cy="21240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62985" y="4047490"/>
            <a:ext cx="594233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So, next time  don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t laugh too quickly.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 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If you had to write a global boss drama, what twist would you add to make it fresh?  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770" y="-484505"/>
            <a:ext cx="6210935" cy="44881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五角星 2"/>
          <p:cNvSpPr/>
          <p:nvPr/>
        </p:nvSpPr>
        <p:spPr>
          <a:xfrm rot="19903756">
            <a:off x="8997153" y="735383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五角星 3"/>
          <p:cNvSpPr/>
          <p:nvPr/>
        </p:nvSpPr>
        <p:spPr>
          <a:xfrm rot="21380687">
            <a:off x="7351491" y="407481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五角星 4"/>
          <p:cNvSpPr/>
          <p:nvPr/>
        </p:nvSpPr>
        <p:spPr>
          <a:xfrm rot="19938392">
            <a:off x="10670320" y="1892576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五角星 5"/>
          <p:cNvSpPr/>
          <p:nvPr/>
        </p:nvSpPr>
        <p:spPr>
          <a:xfrm rot="19938392">
            <a:off x="10767877" y="41791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179013" y="2457853"/>
            <a:ext cx="3566160" cy="993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zh-CN" sz="5865" b="1" dirty="0">
                <a:solidFill>
                  <a:srgbClr val="FC6E5B"/>
                </a:solidFill>
                <a:latin typeface="方正卡通简体" pitchFamily="65" charset="-122"/>
                <a:ea typeface="方正卡通简体" pitchFamily="65" charset="-122"/>
              </a:rPr>
              <a:t>THANK YOU</a:t>
            </a:r>
            <a:endParaRPr lang="zh-CN" altLang="en-US" sz="5865" b="1" dirty="0">
              <a:solidFill>
                <a:srgbClr val="FC6E5B"/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8000" y="31369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latin typeface="Calibri" panose="020F05020202040302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243421" y="1400387"/>
            <a:ext cx="634471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01 O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rigins</a:t>
            </a:r>
            <a:endParaRPr lang="en-US" altLang="zh-CN" sz="5865" b="1" dirty="0">
              <a:solidFill>
                <a:srgbClr val="FC6E5B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80" y="624840"/>
            <a:ext cx="5572125" cy="1714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31840" y="3941128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Times New Roman" panose="02020603050405020304"/>
                <a:ea typeface="宋体" panose="02010600030101010101" pitchFamily="2" charset="-122"/>
              </a:rPr>
              <a:t>boss fictions</a:t>
            </a:r>
            <a:endParaRPr lang="en-US" altLang="zh-CN" sz="2800" b="1">
              <a:latin typeface="Times New Roman" panose="02020603050405020304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65" y="503555"/>
            <a:ext cx="4088130" cy="56883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05" y="1060448"/>
            <a:ext cx="3485493" cy="44922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01" y="5952480"/>
            <a:ext cx="5283937" cy="3810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273" y="1157711"/>
            <a:ext cx="3582732" cy="43950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9539" y="158535"/>
            <a:ext cx="337212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5" dirty="0"/>
              <a:t>Powerful divine bird </a:t>
            </a:r>
            <a:endParaRPr lang="zh-CN" altLang="en-US" sz="2665" dirty="0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227667" y="481569"/>
            <a:ext cx="76200" cy="57887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曲线 18"/>
          <p:cNvCxnSpPr/>
          <p:nvPr/>
        </p:nvCxnSpPr>
        <p:spPr>
          <a:xfrm rot="5400000" flipH="1" flipV="1">
            <a:off x="5513731" y="1381999"/>
            <a:ext cx="1259419" cy="6163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523565" y="660339"/>
            <a:ext cx="6206067" cy="501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65" dirty="0"/>
              <a:t>noble female</a:t>
            </a:r>
            <a:endParaRPr lang="en-US" altLang="zh-CN" sz="2665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350" y="2896870"/>
            <a:ext cx="6038850" cy="17716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55" y="482193"/>
            <a:ext cx="4992376" cy="58936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1343384"/>
            <a:ext cx="8670916" cy="29936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58890" y="802323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Calibri" panose="020F0502020204030204"/>
                <a:ea typeface="Calibri" panose="020F0502020204030204"/>
              </a:rPr>
              <a:t>Still, some things never change.</a:t>
            </a:r>
            <a:endParaRPr lang="en-US" altLang="zh-CN" sz="2000" b="1">
              <a:latin typeface="Calibri" panose="020F0502020204030204"/>
              <a:ea typeface="Calibri" panose="020F050202020403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805" y="5697220"/>
            <a:ext cx="2708275" cy="59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-333869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73070" y="2001520"/>
            <a:ext cx="593598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Calibri" panose="020F0502020204030204"/>
                <a:ea typeface="Calibri" panose="020F0502020204030204"/>
              </a:rPr>
              <a:t>That tone of superiority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—</a:t>
            </a:r>
            <a:r>
              <a:rPr lang="en-US" altLang="zh-CN" sz="3200">
                <a:latin typeface="Calibri" panose="020F0502020204030204"/>
                <a:ea typeface="Calibri" panose="020F0502020204030204"/>
              </a:rPr>
              <a:t>the bossy charm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—</a:t>
            </a:r>
            <a:r>
              <a:rPr lang="en-US" altLang="zh-CN" sz="3200">
                <a:latin typeface="Calibri" panose="020F0502020204030204"/>
                <a:ea typeface="Calibri" panose="020F0502020204030204"/>
              </a:rPr>
              <a:t>is still a major part of the fantasy</a:t>
            </a:r>
            <a:endParaRPr lang="en-US" altLang="zh-CN" sz="32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48785" y="3747135"/>
            <a:ext cx="5638165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/>
              <a:t>a gaze of the high-ranking towards the subordinate</a:t>
            </a:r>
            <a:endParaRPr lang="en-US" altLang="zh-CN" sz="3200"/>
          </a:p>
        </p:txBody>
      </p:sp>
      <p:sp>
        <p:nvSpPr>
          <p:cNvPr id="3" name="文本框 2"/>
          <p:cNvSpPr txBox="1"/>
          <p:nvPr/>
        </p:nvSpPr>
        <p:spPr>
          <a:xfrm>
            <a:off x="1599565" y="1121728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Calibri" panose="020F0502020204030204"/>
                <a:ea typeface="Calibri" panose="020F0502020204030204"/>
              </a:rPr>
              <a:t>the lofty status</a:t>
            </a:r>
            <a:endParaRPr lang="en-US" altLang="zh-CN" sz="3200"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43630" y="304165"/>
            <a:ext cx="59651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Calibri" panose="020F0502020204030204"/>
                <a:ea typeface="Calibri" panose="020F0502020204030204"/>
              </a:rPr>
              <a:t>Still, some things had 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not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 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changed</a:t>
            </a:r>
            <a:r>
              <a:rPr lang="en-US" altLang="zh-CN" sz="1600">
                <a:latin typeface="Calibri" panose="020F0502020204030204"/>
                <a:ea typeface="Calibri" panose="020F0502020204030204"/>
              </a:rPr>
              <a:t>. </a:t>
            </a:r>
            <a:endParaRPr lang="en-US" altLang="zh-CN" sz="1600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61"/>
            <a:ext cx="6620933" cy="2977339"/>
          </a:xfrm>
          <a:prstGeom prst="rect">
            <a:avLst/>
          </a:prstGeom>
        </p:spPr>
      </p:pic>
      <p:sp>
        <p:nvSpPr>
          <p:cNvPr id="31" name="矩形 69"/>
          <p:cNvSpPr>
            <a:spLocks noChangeArrowheads="1"/>
          </p:cNvSpPr>
          <p:nvPr/>
        </p:nvSpPr>
        <p:spPr bwMode="auto">
          <a:xfrm>
            <a:off x="3657347" y="1400387"/>
            <a:ext cx="6979829" cy="18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微软雅黑" panose="020B0503020204020204" charset="-122"/>
              </a:rPr>
              <a:t>02 </a:t>
            </a:r>
            <a:r>
              <a:rPr lang="en-US" altLang="zh-CN" sz="5865" b="1" dirty="0">
                <a:solidFill>
                  <a:srgbClr val="FC6E5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Rise of Microdramas</a:t>
            </a:r>
            <a:endParaRPr lang="en-US" altLang="zh-CN" sz="5865" b="1" dirty="0">
              <a:solidFill>
                <a:srgbClr val="66BFBC"/>
              </a:solidFill>
              <a:latin typeface="方正卡通简体" pitchFamily="65" charset="-122"/>
              <a:ea typeface="方正卡通简体" pitchFamily="65" charset="-122"/>
              <a:sym typeface="微软雅黑" panose="020B050302020402020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89" y="3970155"/>
            <a:ext cx="7205487" cy="1207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8"/>
          <p:cNvGrpSpPr/>
          <p:nvPr/>
        </p:nvGrpSpPr>
        <p:grpSpPr bwMode="auto">
          <a:xfrm>
            <a:off x="6334740" y="2236788"/>
            <a:ext cx="2964835" cy="1332876"/>
            <a:chOff x="238713" y="0"/>
            <a:chExt cx="2964508" cy="1332315"/>
          </a:xfrm>
          <a:solidFill>
            <a:schemeClr val="accent1"/>
          </a:solidFill>
        </p:grpSpPr>
        <p:sp>
          <p:nvSpPr>
            <p:cNvPr id="36" name="文本框 23"/>
            <p:cNvSpPr>
              <a:spLocks noChangeArrowheads="1"/>
            </p:cNvSpPr>
            <p:nvPr/>
          </p:nvSpPr>
          <p:spPr bwMode="auto">
            <a:xfrm>
              <a:off x="2570496" y="0"/>
              <a:ext cx="309846" cy="5833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/>
              <a:endParaRPr lang="zh-CN" altLang="en-US" sz="3200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37" name="组合 24"/>
            <p:cNvGrpSpPr/>
            <p:nvPr/>
          </p:nvGrpSpPr>
          <p:grpSpPr bwMode="auto">
            <a:xfrm>
              <a:off x="238713" y="564196"/>
              <a:ext cx="2964508" cy="768119"/>
              <a:chOff x="0" y="0"/>
              <a:chExt cx="2964508" cy="768119"/>
            </a:xfrm>
            <a:grpFill/>
          </p:grpSpPr>
          <p:sp>
            <p:nvSpPr>
              <p:cNvPr id="38" name="文本框 25"/>
              <p:cNvSpPr>
                <a:spLocks noChangeArrowheads="1"/>
              </p:cNvSpPr>
              <p:nvPr/>
            </p:nvSpPr>
            <p:spPr bwMode="auto">
              <a:xfrm>
                <a:off x="1798929" y="0"/>
                <a:ext cx="1116207" cy="31673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zh-CN" altLang="en-US" sz="1465" b="1" dirty="0">
                    <a:solidFill>
                      <a:prstClr val="white"/>
                    </a:solidFill>
                    <a:latin typeface="宋体" panose="02010600030101010101" pitchFamily="2" charset="-122"/>
                    <a:sym typeface="方正正黑简体" panose="02000000000000000000" pitchFamily="2" charset="-122"/>
                  </a:rPr>
                  <a:t>请输入标题</a:t>
                </a:r>
                <a:endParaRPr lang="zh-CN" altLang="en-US" sz="2400" dirty="0">
                  <a:solidFill>
                    <a:prstClr val="black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9" name="矩形 26"/>
              <p:cNvSpPr>
                <a:spLocks noChangeArrowheads="1"/>
              </p:cNvSpPr>
              <p:nvPr/>
            </p:nvSpPr>
            <p:spPr bwMode="auto">
              <a:xfrm>
                <a:off x="0" y="307938"/>
                <a:ext cx="2964508" cy="4601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defTabSz="914400"/>
                <a:r>
                  <a:rPr lang="zh-CN" altLang="en-US" sz="1200" dirty="0">
                    <a:solidFill>
                      <a:srgbClr val="FFFFFF"/>
                    </a:solidFill>
                    <a:latin typeface="宋体" panose="02010600030101010101" pitchFamily="2" charset="-122"/>
                    <a:sym typeface="微软雅黑" panose="020B0503020204020204" charset="-122"/>
                  </a:rPr>
                  <a:t>在这里输入内本在这里输入内容文本在这里输入内容</a:t>
                </a:r>
                <a:endParaRPr lang="zh-CN" altLang="en-US" sz="1200" dirty="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</p:grpSp>
      <p:grpSp>
        <p:nvGrpSpPr>
          <p:cNvPr id="42" name="Group 21"/>
          <p:cNvGrpSpPr/>
          <p:nvPr/>
        </p:nvGrpSpPr>
        <p:grpSpPr bwMode="auto">
          <a:xfrm>
            <a:off x="8943975" y="1395413"/>
            <a:ext cx="455613" cy="500063"/>
            <a:chOff x="0" y="0"/>
            <a:chExt cx="419" cy="461"/>
          </a:xfrm>
        </p:grpSpPr>
        <p:sp>
          <p:nvSpPr>
            <p:cNvPr id="43" name="Freeform 22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418 w 418"/>
                <a:gd name="T11" fmla="*/ 325 h 4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8"/>
                <a:gd name="T19" fmla="*/ 0 h 417"/>
                <a:gd name="T20" fmla="*/ 418 w 418"/>
                <a:gd name="T21" fmla="*/ 417 h 4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  <a:lnTo>
                    <a:pt x="418" y="3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23"/>
            <p:cNvSpPr>
              <a:spLocks noChangeArrowheads="1"/>
            </p:cNvSpPr>
            <p:nvPr/>
          </p:nvSpPr>
          <p:spPr bwMode="auto">
            <a:xfrm>
              <a:off x="0" y="44"/>
              <a:ext cx="418" cy="417"/>
            </a:xfrm>
            <a:custGeom>
              <a:avLst/>
              <a:gdLst>
                <a:gd name="T0" fmla="*/ 418 w 418"/>
                <a:gd name="T1" fmla="*/ 325 h 417"/>
                <a:gd name="T2" fmla="*/ 302 w 418"/>
                <a:gd name="T3" fmla="*/ 417 h 417"/>
                <a:gd name="T4" fmla="*/ 0 w 418"/>
                <a:gd name="T5" fmla="*/ 417 h 417"/>
                <a:gd name="T6" fmla="*/ 0 w 418"/>
                <a:gd name="T7" fmla="*/ 0 h 417"/>
                <a:gd name="T8" fmla="*/ 418 w 418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8"/>
                <a:gd name="T16" fmla="*/ 0 h 417"/>
                <a:gd name="T17" fmla="*/ 418 w 41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8" h="417">
                  <a:moveTo>
                    <a:pt x="418" y="325"/>
                  </a:moveTo>
                  <a:lnTo>
                    <a:pt x="302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24"/>
            <p:cNvSpPr>
              <a:spLocks noChangeArrowheads="1"/>
            </p:cNvSpPr>
            <p:nvPr/>
          </p:nvSpPr>
          <p:spPr bwMode="auto">
            <a:xfrm>
              <a:off x="305" y="370"/>
              <a:ext cx="114" cy="91"/>
            </a:xfrm>
            <a:custGeom>
              <a:avLst/>
              <a:gdLst>
                <a:gd name="T0" fmla="*/ 0 w 114"/>
                <a:gd name="T1" fmla="*/ 91 h 91"/>
                <a:gd name="T2" fmla="*/ 0 w 114"/>
                <a:gd name="T3" fmla="*/ 0 h 91"/>
                <a:gd name="T4" fmla="*/ 114 w 114"/>
                <a:gd name="T5" fmla="*/ 0 h 91"/>
                <a:gd name="T6" fmla="*/ 0 w 114"/>
                <a:gd name="T7" fmla="*/ 91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91"/>
                <a:gd name="T14" fmla="*/ 114 w 114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91">
                  <a:moveTo>
                    <a:pt x="0" y="91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25"/>
            <p:cNvSpPr>
              <a:spLocks noEditPoints="1" noChangeArrowheads="1"/>
            </p:cNvSpPr>
            <p:nvPr/>
          </p:nvSpPr>
          <p:spPr bwMode="auto">
            <a:xfrm>
              <a:off x="75" y="129"/>
              <a:ext cx="279" cy="97"/>
            </a:xfrm>
            <a:custGeom>
              <a:avLst/>
              <a:gdLst>
                <a:gd name="T0" fmla="*/ 253 w 256"/>
                <a:gd name="T1" fmla="*/ 72 h 89"/>
                <a:gd name="T2" fmla="*/ 210 w 256"/>
                <a:gd name="T3" fmla="*/ 59 h 89"/>
                <a:gd name="T4" fmla="*/ 203 w 256"/>
                <a:gd name="T5" fmla="*/ 42 h 89"/>
                <a:gd name="T6" fmla="*/ 184 w 256"/>
                <a:gd name="T7" fmla="*/ 47 h 89"/>
                <a:gd name="T8" fmla="*/ 166 w 256"/>
                <a:gd name="T9" fmla="*/ 25 h 89"/>
                <a:gd name="T10" fmla="*/ 153 w 256"/>
                <a:gd name="T11" fmla="*/ 25 h 89"/>
                <a:gd name="T12" fmla="*/ 137 w 256"/>
                <a:gd name="T13" fmla="*/ 45 h 89"/>
                <a:gd name="T14" fmla="*/ 121 w 256"/>
                <a:gd name="T15" fmla="*/ 18 h 89"/>
                <a:gd name="T16" fmla="*/ 108 w 256"/>
                <a:gd name="T17" fmla="*/ 17 h 89"/>
                <a:gd name="T18" fmla="*/ 108 w 256"/>
                <a:gd name="T19" fmla="*/ 17 h 89"/>
                <a:gd name="T20" fmla="*/ 111 w 256"/>
                <a:gd name="T21" fmla="*/ 17 h 89"/>
                <a:gd name="T22" fmla="*/ 111 w 256"/>
                <a:gd name="T23" fmla="*/ 18 h 89"/>
                <a:gd name="T24" fmla="*/ 101 w 256"/>
                <a:gd name="T25" fmla="*/ 32 h 89"/>
                <a:gd name="T26" fmla="*/ 96 w 256"/>
                <a:gd name="T27" fmla="*/ 36 h 89"/>
                <a:gd name="T28" fmla="*/ 94 w 256"/>
                <a:gd name="T29" fmla="*/ 21 h 89"/>
                <a:gd name="T30" fmla="*/ 81 w 256"/>
                <a:gd name="T31" fmla="*/ 21 h 89"/>
                <a:gd name="T32" fmla="*/ 82 w 256"/>
                <a:gd name="T33" fmla="*/ 35 h 89"/>
                <a:gd name="T34" fmla="*/ 81 w 256"/>
                <a:gd name="T35" fmla="*/ 49 h 89"/>
                <a:gd name="T36" fmla="*/ 79 w 256"/>
                <a:gd name="T37" fmla="*/ 65 h 89"/>
                <a:gd name="T38" fmla="*/ 77 w 256"/>
                <a:gd name="T39" fmla="*/ 71 h 89"/>
                <a:gd name="T40" fmla="*/ 75 w 256"/>
                <a:gd name="T41" fmla="*/ 72 h 89"/>
                <a:gd name="T42" fmla="*/ 55 w 256"/>
                <a:gd name="T43" fmla="*/ 2 h 89"/>
                <a:gd name="T44" fmla="*/ 42 w 256"/>
                <a:gd name="T45" fmla="*/ 2 h 89"/>
                <a:gd name="T46" fmla="*/ 37 w 256"/>
                <a:gd name="T47" fmla="*/ 56 h 89"/>
                <a:gd name="T48" fmla="*/ 30 w 256"/>
                <a:gd name="T49" fmla="*/ 76 h 89"/>
                <a:gd name="T50" fmla="*/ 29 w 256"/>
                <a:gd name="T51" fmla="*/ 75 h 89"/>
                <a:gd name="T52" fmla="*/ 13 w 256"/>
                <a:gd name="T53" fmla="*/ 24 h 89"/>
                <a:gd name="T54" fmla="*/ 0 w 256"/>
                <a:gd name="T55" fmla="*/ 24 h 89"/>
                <a:gd name="T56" fmla="*/ 25 w 256"/>
                <a:gd name="T57" fmla="*/ 83 h 89"/>
                <a:gd name="T58" fmla="*/ 51 w 256"/>
                <a:gd name="T59" fmla="*/ 57 h 89"/>
                <a:gd name="T60" fmla="*/ 75 w 256"/>
                <a:gd name="T61" fmla="*/ 78 h 89"/>
                <a:gd name="T62" fmla="*/ 95 w 256"/>
                <a:gd name="T63" fmla="*/ 42 h 89"/>
                <a:gd name="T64" fmla="*/ 96 w 256"/>
                <a:gd name="T65" fmla="*/ 42 h 89"/>
                <a:gd name="T66" fmla="*/ 114 w 256"/>
                <a:gd name="T67" fmla="*/ 31 h 89"/>
                <a:gd name="T68" fmla="*/ 134 w 256"/>
                <a:gd name="T69" fmla="*/ 50 h 89"/>
                <a:gd name="T70" fmla="*/ 160 w 256"/>
                <a:gd name="T71" fmla="*/ 35 h 89"/>
                <a:gd name="T72" fmla="*/ 180 w 256"/>
                <a:gd name="T73" fmla="*/ 53 h 89"/>
                <a:gd name="T74" fmla="*/ 192 w 256"/>
                <a:gd name="T75" fmla="*/ 53 h 89"/>
                <a:gd name="T76" fmla="*/ 196 w 256"/>
                <a:gd name="T77" fmla="*/ 48 h 89"/>
                <a:gd name="T78" fmla="*/ 197 w 256"/>
                <a:gd name="T79" fmla="*/ 59 h 89"/>
                <a:gd name="T80" fmla="*/ 182 w 256"/>
                <a:gd name="T81" fmla="*/ 63 h 89"/>
                <a:gd name="T82" fmla="*/ 186 w 256"/>
                <a:gd name="T83" fmla="*/ 86 h 89"/>
                <a:gd name="T84" fmla="*/ 209 w 256"/>
                <a:gd name="T85" fmla="*/ 63 h 89"/>
                <a:gd name="T86" fmla="*/ 242 w 256"/>
                <a:gd name="T87" fmla="*/ 73 h 89"/>
                <a:gd name="T88" fmla="*/ 253 w 256"/>
                <a:gd name="T89" fmla="*/ 72 h 89"/>
                <a:gd name="T90" fmla="*/ 185 w 256"/>
                <a:gd name="T91" fmla="*/ 79 h 89"/>
                <a:gd name="T92" fmla="*/ 184 w 256"/>
                <a:gd name="T93" fmla="*/ 74 h 89"/>
                <a:gd name="T94" fmla="*/ 196 w 256"/>
                <a:gd name="T95" fmla="*/ 63 h 89"/>
                <a:gd name="T96" fmla="*/ 185 w 256"/>
                <a:gd name="T97" fmla="*/ 79 h 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6"/>
                <a:gd name="T148" fmla="*/ 0 h 89"/>
                <a:gd name="T149" fmla="*/ 256 w 256"/>
                <a:gd name="T150" fmla="*/ 89 h 8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6" h="89">
                  <a:moveTo>
                    <a:pt x="253" y="72"/>
                  </a:moveTo>
                  <a:cubicBezTo>
                    <a:pt x="243" y="66"/>
                    <a:pt x="226" y="60"/>
                    <a:pt x="210" y="59"/>
                  </a:cubicBezTo>
                  <a:cubicBezTo>
                    <a:pt x="212" y="52"/>
                    <a:pt x="211" y="45"/>
                    <a:pt x="203" y="42"/>
                  </a:cubicBezTo>
                  <a:cubicBezTo>
                    <a:pt x="196" y="39"/>
                    <a:pt x="189" y="43"/>
                    <a:pt x="184" y="47"/>
                  </a:cubicBezTo>
                  <a:cubicBezTo>
                    <a:pt x="176" y="41"/>
                    <a:pt x="173" y="32"/>
                    <a:pt x="166" y="25"/>
                  </a:cubicBezTo>
                  <a:cubicBezTo>
                    <a:pt x="164" y="23"/>
                    <a:pt x="154" y="23"/>
                    <a:pt x="153" y="25"/>
                  </a:cubicBezTo>
                  <a:cubicBezTo>
                    <a:pt x="152" y="27"/>
                    <a:pt x="140" y="48"/>
                    <a:pt x="137" y="45"/>
                  </a:cubicBezTo>
                  <a:cubicBezTo>
                    <a:pt x="129" y="40"/>
                    <a:pt x="125" y="26"/>
                    <a:pt x="121" y="18"/>
                  </a:cubicBezTo>
                  <a:cubicBezTo>
                    <a:pt x="120" y="16"/>
                    <a:pt x="110" y="15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11" y="17"/>
                    <a:pt x="111" y="17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07" y="23"/>
                    <a:pt x="104" y="28"/>
                    <a:pt x="101" y="32"/>
                  </a:cubicBezTo>
                  <a:cubicBezTo>
                    <a:pt x="99" y="36"/>
                    <a:pt x="97" y="36"/>
                    <a:pt x="96" y="36"/>
                  </a:cubicBezTo>
                  <a:cubicBezTo>
                    <a:pt x="96" y="30"/>
                    <a:pt x="95" y="25"/>
                    <a:pt x="94" y="21"/>
                  </a:cubicBezTo>
                  <a:cubicBezTo>
                    <a:pt x="94" y="19"/>
                    <a:pt x="82" y="19"/>
                    <a:pt x="81" y="21"/>
                  </a:cubicBezTo>
                  <a:cubicBezTo>
                    <a:pt x="80" y="27"/>
                    <a:pt x="80" y="32"/>
                    <a:pt x="82" y="35"/>
                  </a:cubicBezTo>
                  <a:cubicBezTo>
                    <a:pt x="82" y="40"/>
                    <a:pt x="82" y="44"/>
                    <a:pt x="81" y="49"/>
                  </a:cubicBezTo>
                  <a:cubicBezTo>
                    <a:pt x="81" y="54"/>
                    <a:pt x="80" y="59"/>
                    <a:pt x="79" y="65"/>
                  </a:cubicBezTo>
                  <a:cubicBezTo>
                    <a:pt x="79" y="67"/>
                    <a:pt x="78" y="69"/>
                    <a:pt x="77" y="71"/>
                  </a:cubicBezTo>
                  <a:cubicBezTo>
                    <a:pt x="74" y="76"/>
                    <a:pt x="73" y="76"/>
                    <a:pt x="75" y="72"/>
                  </a:cubicBezTo>
                  <a:cubicBezTo>
                    <a:pt x="59" y="60"/>
                    <a:pt x="54" y="21"/>
                    <a:pt x="55" y="2"/>
                  </a:cubicBezTo>
                  <a:cubicBezTo>
                    <a:pt x="55" y="0"/>
                    <a:pt x="42" y="0"/>
                    <a:pt x="42" y="2"/>
                  </a:cubicBezTo>
                  <a:cubicBezTo>
                    <a:pt x="41" y="21"/>
                    <a:pt x="40" y="39"/>
                    <a:pt x="37" y="56"/>
                  </a:cubicBezTo>
                  <a:cubicBezTo>
                    <a:pt x="35" y="63"/>
                    <a:pt x="33" y="70"/>
                    <a:pt x="30" y="76"/>
                  </a:cubicBezTo>
                  <a:cubicBezTo>
                    <a:pt x="30" y="76"/>
                    <a:pt x="29" y="75"/>
                    <a:pt x="29" y="75"/>
                  </a:cubicBezTo>
                  <a:cubicBezTo>
                    <a:pt x="20" y="60"/>
                    <a:pt x="18" y="41"/>
                    <a:pt x="13" y="24"/>
                  </a:cubicBezTo>
                  <a:cubicBezTo>
                    <a:pt x="12" y="21"/>
                    <a:pt x="0" y="23"/>
                    <a:pt x="0" y="24"/>
                  </a:cubicBezTo>
                  <a:cubicBezTo>
                    <a:pt x="5" y="39"/>
                    <a:pt x="8" y="79"/>
                    <a:pt x="25" y="83"/>
                  </a:cubicBezTo>
                  <a:cubicBezTo>
                    <a:pt x="41" y="87"/>
                    <a:pt x="48" y="74"/>
                    <a:pt x="51" y="57"/>
                  </a:cubicBezTo>
                  <a:cubicBezTo>
                    <a:pt x="56" y="68"/>
                    <a:pt x="64" y="77"/>
                    <a:pt x="75" y="78"/>
                  </a:cubicBezTo>
                  <a:cubicBezTo>
                    <a:pt x="92" y="79"/>
                    <a:pt x="96" y="60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105" y="42"/>
                    <a:pt x="110" y="37"/>
                    <a:pt x="114" y="31"/>
                  </a:cubicBezTo>
                  <a:cubicBezTo>
                    <a:pt x="118" y="40"/>
                    <a:pt x="124" y="49"/>
                    <a:pt x="134" y="50"/>
                  </a:cubicBezTo>
                  <a:cubicBezTo>
                    <a:pt x="147" y="51"/>
                    <a:pt x="154" y="44"/>
                    <a:pt x="160" y="35"/>
                  </a:cubicBezTo>
                  <a:cubicBezTo>
                    <a:pt x="165" y="42"/>
                    <a:pt x="170" y="49"/>
                    <a:pt x="180" y="53"/>
                  </a:cubicBezTo>
                  <a:cubicBezTo>
                    <a:pt x="182" y="54"/>
                    <a:pt x="190" y="55"/>
                    <a:pt x="192" y="53"/>
                  </a:cubicBezTo>
                  <a:cubicBezTo>
                    <a:pt x="192" y="52"/>
                    <a:pt x="194" y="50"/>
                    <a:pt x="196" y="48"/>
                  </a:cubicBezTo>
                  <a:cubicBezTo>
                    <a:pt x="198" y="52"/>
                    <a:pt x="198" y="55"/>
                    <a:pt x="197" y="59"/>
                  </a:cubicBezTo>
                  <a:cubicBezTo>
                    <a:pt x="192" y="59"/>
                    <a:pt x="186" y="61"/>
                    <a:pt x="182" y="63"/>
                  </a:cubicBezTo>
                  <a:cubicBezTo>
                    <a:pt x="168" y="70"/>
                    <a:pt x="167" y="89"/>
                    <a:pt x="186" y="86"/>
                  </a:cubicBezTo>
                  <a:cubicBezTo>
                    <a:pt x="194" y="85"/>
                    <a:pt x="205" y="74"/>
                    <a:pt x="209" y="63"/>
                  </a:cubicBezTo>
                  <a:cubicBezTo>
                    <a:pt x="222" y="64"/>
                    <a:pt x="236" y="70"/>
                    <a:pt x="242" y="73"/>
                  </a:cubicBezTo>
                  <a:cubicBezTo>
                    <a:pt x="245" y="74"/>
                    <a:pt x="256" y="73"/>
                    <a:pt x="253" y="72"/>
                  </a:cubicBezTo>
                  <a:close/>
                  <a:moveTo>
                    <a:pt x="185" y="79"/>
                  </a:moveTo>
                  <a:cubicBezTo>
                    <a:pt x="180" y="86"/>
                    <a:pt x="183" y="78"/>
                    <a:pt x="184" y="74"/>
                  </a:cubicBezTo>
                  <a:cubicBezTo>
                    <a:pt x="184" y="67"/>
                    <a:pt x="189" y="64"/>
                    <a:pt x="196" y="63"/>
                  </a:cubicBezTo>
                  <a:cubicBezTo>
                    <a:pt x="193" y="69"/>
                    <a:pt x="189" y="75"/>
                    <a:pt x="185" y="79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26"/>
            <p:cNvSpPr>
              <a:spLocks noChangeArrowheads="1"/>
            </p:cNvSpPr>
            <p:nvPr/>
          </p:nvSpPr>
          <p:spPr bwMode="auto">
            <a:xfrm>
              <a:off x="68" y="300"/>
              <a:ext cx="145" cy="59"/>
            </a:xfrm>
            <a:custGeom>
              <a:avLst/>
              <a:gdLst>
                <a:gd name="T0" fmla="*/ 121 w 134"/>
                <a:gd name="T1" fmla="*/ 11 h 54"/>
                <a:gd name="T2" fmla="*/ 118 w 134"/>
                <a:gd name="T3" fmla="*/ 24 h 54"/>
                <a:gd name="T4" fmla="*/ 118 w 134"/>
                <a:gd name="T5" fmla="*/ 29 h 54"/>
                <a:gd name="T6" fmla="*/ 118 w 134"/>
                <a:gd name="T7" fmla="*/ 29 h 54"/>
                <a:gd name="T8" fmla="*/ 105 w 134"/>
                <a:gd name="T9" fmla="*/ 8 h 54"/>
                <a:gd name="T10" fmla="*/ 92 w 134"/>
                <a:gd name="T11" fmla="*/ 8 h 54"/>
                <a:gd name="T12" fmla="*/ 89 w 134"/>
                <a:gd name="T13" fmla="*/ 21 h 54"/>
                <a:gd name="T14" fmla="*/ 87 w 134"/>
                <a:gd name="T15" fmla="*/ 26 h 54"/>
                <a:gd name="T16" fmla="*/ 85 w 134"/>
                <a:gd name="T17" fmla="*/ 28 h 54"/>
                <a:gd name="T18" fmla="*/ 75 w 134"/>
                <a:gd name="T19" fmla="*/ 3 h 54"/>
                <a:gd name="T20" fmla="*/ 62 w 134"/>
                <a:gd name="T21" fmla="*/ 3 h 54"/>
                <a:gd name="T22" fmla="*/ 38 w 134"/>
                <a:gd name="T23" fmla="*/ 41 h 54"/>
                <a:gd name="T24" fmla="*/ 14 w 134"/>
                <a:gd name="T25" fmla="*/ 2 h 54"/>
                <a:gd name="T26" fmla="*/ 3 w 134"/>
                <a:gd name="T27" fmla="*/ 3 h 54"/>
                <a:gd name="T28" fmla="*/ 21 w 134"/>
                <a:gd name="T29" fmla="*/ 35 h 54"/>
                <a:gd name="T30" fmla="*/ 43 w 134"/>
                <a:gd name="T31" fmla="*/ 48 h 54"/>
                <a:gd name="T32" fmla="*/ 70 w 134"/>
                <a:gd name="T33" fmla="*/ 24 h 54"/>
                <a:gd name="T34" fmla="*/ 84 w 134"/>
                <a:gd name="T35" fmla="*/ 35 h 54"/>
                <a:gd name="T36" fmla="*/ 101 w 134"/>
                <a:gd name="T37" fmla="*/ 24 h 54"/>
                <a:gd name="T38" fmla="*/ 114 w 134"/>
                <a:gd name="T39" fmla="*/ 34 h 54"/>
                <a:gd name="T40" fmla="*/ 134 w 134"/>
                <a:gd name="T41" fmla="*/ 11 h 54"/>
                <a:gd name="T42" fmla="*/ 121 w 134"/>
                <a:gd name="T43" fmla="*/ 11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4"/>
                <a:gd name="T67" fmla="*/ 0 h 54"/>
                <a:gd name="T68" fmla="*/ 134 w 134"/>
                <a:gd name="T69" fmla="*/ 54 h 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4" h="54">
                  <a:moveTo>
                    <a:pt x="121" y="11"/>
                  </a:moveTo>
                  <a:cubicBezTo>
                    <a:pt x="120" y="16"/>
                    <a:pt x="119" y="20"/>
                    <a:pt x="118" y="24"/>
                  </a:cubicBezTo>
                  <a:cubicBezTo>
                    <a:pt x="117" y="26"/>
                    <a:pt x="118" y="28"/>
                    <a:pt x="118" y="29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13" y="23"/>
                    <a:pt x="109" y="15"/>
                    <a:pt x="105" y="8"/>
                  </a:cubicBezTo>
                  <a:cubicBezTo>
                    <a:pt x="104" y="6"/>
                    <a:pt x="93" y="5"/>
                    <a:pt x="92" y="8"/>
                  </a:cubicBezTo>
                  <a:cubicBezTo>
                    <a:pt x="91" y="12"/>
                    <a:pt x="90" y="17"/>
                    <a:pt x="89" y="21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7"/>
                    <a:pt x="86" y="27"/>
                    <a:pt x="85" y="28"/>
                  </a:cubicBezTo>
                  <a:cubicBezTo>
                    <a:pt x="80" y="21"/>
                    <a:pt x="77" y="10"/>
                    <a:pt x="75" y="3"/>
                  </a:cubicBezTo>
                  <a:cubicBezTo>
                    <a:pt x="74" y="0"/>
                    <a:pt x="62" y="0"/>
                    <a:pt x="62" y="3"/>
                  </a:cubicBezTo>
                  <a:cubicBezTo>
                    <a:pt x="60" y="11"/>
                    <a:pt x="52" y="54"/>
                    <a:pt x="38" y="41"/>
                  </a:cubicBezTo>
                  <a:cubicBezTo>
                    <a:pt x="28" y="31"/>
                    <a:pt x="26" y="8"/>
                    <a:pt x="14" y="2"/>
                  </a:cubicBezTo>
                  <a:cubicBezTo>
                    <a:pt x="11" y="1"/>
                    <a:pt x="0" y="2"/>
                    <a:pt x="3" y="3"/>
                  </a:cubicBezTo>
                  <a:cubicBezTo>
                    <a:pt x="11" y="7"/>
                    <a:pt x="16" y="28"/>
                    <a:pt x="21" y="35"/>
                  </a:cubicBezTo>
                  <a:cubicBezTo>
                    <a:pt x="26" y="44"/>
                    <a:pt x="33" y="48"/>
                    <a:pt x="43" y="48"/>
                  </a:cubicBezTo>
                  <a:cubicBezTo>
                    <a:pt x="59" y="49"/>
                    <a:pt x="65" y="37"/>
                    <a:pt x="70" y="24"/>
                  </a:cubicBezTo>
                  <a:cubicBezTo>
                    <a:pt x="73" y="30"/>
                    <a:pt x="77" y="35"/>
                    <a:pt x="84" y="35"/>
                  </a:cubicBezTo>
                  <a:cubicBezTo>
                    <a:pt x="94" y="36"/>
                    <a:pt x="98" y="31"/>
                    <a:pt x="101" y="24"/>
                  </a:cubicBezTo>
                  <a:cubicBezTo>
                    <a:pt x="104" y="29"/>
                    <a:pt x="109" y="34"/>
                    <a:pt x="114" y="34"/>
                  </a:cubicBezTo>
                  <a:cubicBezTo>
                    <a:pt x="130" y="36"/>
                    <a:pt x="131" y="24"/>
                    <a:pt x="134" y="11"/>
                  </a:cubicBezTo>
                  <a:cubicBezTo>
                    <a:pt x="134" y="10"/>
                    <a:pt x="121" y="9"/>
                    <a:pt x="121" y="1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27"/>
            <p:cNvSpPr>
              <a:spLocks noChangeArrowheads="1"/>
            </p:cNvSpPr>
            <p:nvPr/>
          </p:nvSpPr>
          <p:spPr bwMode="auto">
            <a:xfrm>
              <a:off x="222" y="285"/>
              <a:ext cx="107" cy="77"/>
            </a:xfrm>
            <a:custGeom>
              <a:avLst/>
              <a:gdLst>
                <a:gd name="T0" fmla="*/ 82 w 98"/>
                <a:gd name="T1" fmla="*/ 12 h 71"/>
                <a:gd name="T2" fmla="*/ 69 w 98"/>
                <a:gd name="T3" fmla="*/ 12 h 71"/>
                <a:gd name="T4" fmla="*/ 67 w 98"/>
                <a:gd name="T5" fmla="*/ 22 h 71"/>
                <a:gd name="T6" fmla="*/ 65 w 98"/>
                <a:gd name="T7" fmla="*/ 25 h 71"/>
                <a:gd name="T8" fmla="*/ 65 w 98"/>
                <a:gd name="T9" fmla="*/ 25 h 71"/>
                <a:gd name="T10" fmla="*/ 59 w 98"/>
                <a:gd name="T11" fmla="*/ 19 h 71"/>
                <a:gd name="T12" fmla="*/ 35 w 98"/>
                <a:gd name="T13" fmla="*/ 15 h 71"/>
                <a:gd name="T14" fmla="*/ 17 w 98"/>
                <a:gd name="T15" fmla="*/ 30 h 71"/>
                <a:gd name="T16" fmla="*/ 14 w 98"/>
                <a:gd name="T17" fmla="*/ 2 h 71"/>
                <a:gd name="T18" fmla="*/ 0 w 98"/>
                <a:gd name="T19" fmla="*/ 2 h 71"/>
                <a:gd name="T20" fmla="*/ 9 w 98"/>
                <a:gd name="T21" fmla="*/ 69 h 71"/>
                <a:gd name="T22" fmla="*/ 22 w 98"/>
                <a:gd name="T23" fmla="*/ 69 h 71"/>
                <a:gd name="T24" fmla="*/ 29 w 98"/>
                <a:gd name="T25" fmla="*/ 35 h 71"/>
                <a:gd name="T26" fmla="*/ 37 w 98"/>
                <a:gd name="T27" fmla="*/ 20 h 71"/>
                <a:gd name="T28" fmla="*/ 55 w 98"/>
                <a:gd name="T29" fmla="*/ 28 h 71"/>
                <a:gd name="T30" fmla="*/ 70 w 98"/>
                <a:gd name="T31" fmla="*/ 32 h 71"/>
                <a:gd name="T32" fmla="*/ 75 w 98"/>
                <a:gd name="T33" fmla="*/ 29 h 71"/>
                <a:gd name="T34" fmla="*/ 85 w 98"/>
                <a:gd name="T35" fmla="*/ 42 h 71"/>
                <a:gd name="T36" fmla="*/ 97 w 98"/>
                <a:gd name="T37" fmla="*/ 41 h 71"/>
                <a:gd name="T38" fmla="*/ 82 w 98"/>
                <a:gd name="T39" fmla="*/ 12 h 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71"/>
                <a:gd name="T62" fmla="*/ 98 w 98"/>
                <a:gd name="T63" fmla="*/ 71 h 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71">
                  <a:moveTo>
                    <a:pt x="82" y="12"/>
                  </a:moveTo>
                  <a:cubicBezTo>
                    <a:pt x="81" y="10"/>
                    <a:pt x="70" y="10"/>
                    <a:pt x="69" y="12"/>
                  </a:cubicBezTo>
                  <a:cubicBezTo>
                    <a:pt x="68" y="15"/>
                    <a:pt x="68" y="18"/>
                    <a:pt x="67" y="2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3" y="23"/>
                    <a:pt x="61" y="21"/>
                    <a:pt x="59" y="19"/>
                  </a:cubicBezTo>
                  <a:cubicBezTo>
                    <a:pt x="52" y="15"/>
                    <a:pt x="43" y="14"/>
                    <a:pt x="35" y="15"/>
                  </a:cubicBezTo>
                  <a:cubicBezTo>
                    <a:pt x="26" y="16"/>
                    <a:pt x="21" y="23"/>
                    <a:pt x="17" y="30"/>
                  </a:cubicBezTo>
                  <a:cubicBezTo>
                    <a:pt x="16" y="21"/>
                    <a:pt x="15" y="12"/>
                    <a:pt x="14" y="2"/>
                  </a:cubicBezTo>
                  <a:cubicBezTo>
                    <a:pt x="13" y="0"/>
                    <a:pt x="0" y="1"/>
                    <a:pt x="0" y="2"/>
                  </a:cubicBezTo>
                  <a:cubicBezTo>
                    <a:pt x="4" y="25"/>
                    <a:pt x="6" y="47"/>
                    <a:pt x="9" y="69"/>
                  </a:cubicBezTo>
                  <a:cubicBezTo>
                    <a:pt x="9" y="71"/>
                    <a:pt x="22" y="71"/>
                    <a:pt x="22" y="69"/>
                  </a:cubicBezTo>
                  <a:cubicBezTo>
                    <a:pt x="25" y="58"/>
                    <a:pt x="26" y="46"/>
                    <a:pt x="29" y="35"/>
                  </a:cubicBezTo>
                  <a:cubicBezTo>
                    <a:pt x="31" y="30"/>
                    <a:pt x="33" y="24"/>
                    <a:pt x="37" y="20"/>
                  </a:cubicBezTo>
                  <a:cubicBezTo>
                    <a:pt x="43" y="14"/>
                    <a:pt x="52" y="24"/>
                    <a:pt x="55" y="28"/>
                  </a:cubicBezTo>
                  <a:cubicBezTo>
                    <a:pt x="60" y="32"/>
                    <a:pt x="65" y="32"/>
                    <a:pt x="70" y="32"/>
                  </a:cubicBezTo>
                  <a:cubicBezTo>
                    <a:pt x="73" y="31"/>
                    <a:pt x="74" y="30"/>
                    <a:pt x="75" y="29"/>
                  </a:cubicBezTo>
                  <a:cubicBezTo>
                    <a:pt x="78" y="34"/>
                    <a:pt x="80" y="38"/>
                    <a:pt x="85" y="42"/>
                  </a:cubicBezTo>
                  <a:cubicBezTo>
                    <a:pt x="87" y="44"/>
                    <a:pt x="98" y="42"/>
                    <a:pt x="97" y="41"/>
                  </a:cubicBezTo>
                  <a:cubicBezTo>
                    <a:pt x="88" y="34"/>
                    <a:pt x="86" y="23"/>
                    <a:pt x="82" y="1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Oval 28"/>
            <p:cNvSpPr>
              <a:spLocks noChangeArrowheads="1"/>
            </p:cNvSpPr>
            <p:nvPr/>
          </p:nvSpPr>
          <p:spPr bwMode="auto">
            <a:xfrm>
              <a:off x="164" y="0"/>
              <a:ext cx="88" cy="8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zh-CN" sz="2400">
                <a:solidFill>
                  <a:srgbClr val="000000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53" name="Freeform 33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5" name="Freeform 35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6" name="Freeform 36"/>
          <p:cNvSpPr>
            <a:spLocks noChangeArrowheads="1"/>
          </p:cNvSpPr>
          <p:nvPr/>
        </p:nvSpPr>
        <p:spPr bwMode="auto">
          <a:xfrm>
            <a:off x="2858143" y="5730068"/>
            <a:ext cx="136869" cy="33364"/>
          </a:xfrm>
          <a:custGeom>
            <a:avLst/>
            <a:gdLst>
              <a:gd name="T0" fmla="*/ 0 w 143"/>
              <a:gd name="T1" fmla="*/ 23 h 35"/>
              <a:gd name="T2" fmla="*/ 12 w 143"/>
              <a:gd name="T3" fmla="*/ 35 h 35"/>
              <a:gd name="T4" fmla="*/ 108 w 143"/>
              <a:gd name="T5" fmla="*/ 35 h 35"/>
              <a:gd name="T6" fmla="*/ 143 w 143"/>
              <a:gd name="T7" fmla="*/ 0 h 35"/>
              <a:gd name="T8" fmla="*/ 12 w 143"/>
              <a:gd name="T9" fmla="*/ 0 h 35"/>
              <a:gd name="T10" fmla="*/ 0 w 143"/>
              <a:gd name="T11" fmla="*/ 12 h 35"/>
              <a:gd name="T12" fmla="*/ 0 w 143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3"/>
              <a:gd name="T22" fmla="*/ 0 h 35"/>
              <a:gd name="T23" fmla="*/ 143 w 143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3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43" y="0"/>
                  <a:pt x="143" y="0"/>
                  <a:pt x="14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7" name="Freeform 37"/>
          <p:cNvSpPr>
            <a:spLocks noChangeArrowheads="1"/>
          </p:cNvSpPr>
          <p:nvPr/>
        </p:nvSpPr>
        <p:spPr bwMode="auto">
          <a:xfrm>
            <a:off x="2858143" y="5801621"/>
            <a:ext cx="72863" cy="33364"/>
          </a:xfrm>
          <a:custGeom>
            <a:avLst/>
            <a:gdLst>
              <a:gd name="T0" fmla="*/ 0 w 76"/>
              <a:gd name="T1" fmla="*/ 23 h 35"/>
              <a:gd name="T2" fmla="*/ 12 w 76"/>
              <a:gd name="T3" fmla="*/ 35 h 35"/>
              <a:gd name="T4" fmla="*/ 63 w 76"/>
              <a:gd name="T5" fmla="*/ 35 h 35"/>
              <a:gd name="T6" fmla="*/ 76 w 76"/>
              <a:gd name="T7" fmla="*/ 0 h 35"/>
              <a:gd name="T8" fmla="*/ 12 w 76"/>
              <a:gd name="T9" fmla="*/ 0 h 35"/>
              <a:gd name="T10" fmla="*/ 0 w 76"/>
              <a:gd name="T11" fmla="*/ 12 h 35"/>
              <a:gd name="T12" fmla="*/ 0 w 76"/>
              <a:gd name="T13" fmla="*/ 23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"/>
              <a:gd name="T22" fmla="*/ 0 h 35"/>
              <a:gd name="T23" fmla="*/ 76 w 76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" h="35">
                <a:moveTo>
                  <a:pt x="0" y="23"/>
                </a:moveTo>
                <a:cubicBezTo>
                  <a:pt x="0" y="30"/>
                  <a:pt x="6" y="35"/>
                  <a:pt x="12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76" y="0"/>
                  <a:pt x="76" y="0"/>
                  <a:pt x="76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6"/>
                  <a:pt x="0" y="12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9" name="Freeform 39"/>
          <p:cNvSpPr>
            <a:spLocks noChangeArrowheads="1"/>
          </p:cNvSpPr>
          <p:nvPr/>
        </p:nvSpPr>
        <p:spPr bwMode="auto">
          <a:xfrm>
            <a:off x="2923356" y="5827347"/>
            <a:ext cx="41061" cy="41001"/>
          </a:xfrm>
          <a:custGeom>
            <a:avLst/>
            <a:gdLst>
              <a:gd name="T0" fmla="*/ 13 w 43"/>
              <a:gd name="T1" fmla="*/ 0 h 43"/>
              <a:gd name="T2" fmla="*/ 1 w 43"/>
              <a:gd name="T3" fmla="*/ 33 h 43"/>
              <a:gd name="T4" fmla="*/ 3 w 43"/>
              <a:gd name="T5" fmla="*/ 41 h 43"/>
              <a:gd name="T6" fmla="*/ 11 w 43"/>
              <a:gd name="T7" fmla="*/ 42 h 43"/>
              <a:gd name="T8" fmla="*/ 43 w 43"/>
              <a:gd name="T9" fmla="*/ 31 h 43"/>
              <a:gd name="T10" fmla="*/ 13 w 43"/>
              <a:gd name="T11" fmla="*/ 0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"/>
              <a:gd name="T19" fmla="*/ 0 h 43"/>
              <a:gd name="T20" fmla="*/ 43 w 43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" h="43">
                <a:moveTo>
                  <a:pt x="13" y="0"/>
                </a:moveTo>
                <a:cubicBezTo>
                  <a:pt x="1" y="33"/>
                  <a:pt x="1" y="33"/>
                  <a:pt x="1" y="33"/>
                </a:cubicBezTo>
                <a:cubicBezTo>
                  <a:pt x="0" y="35"/>
                  <a:pt x="0" y="39"/>
                  <a:pt x="3" y="41"/>
                </a:cubicBezTo>
                <a:cubicBezTo>
                  <a:pt x="5" y="43"/>
                  <a:pt x="8" y="43"/>
                  <a:pt x="11" y="42"/>
                </a:cubicBezTo>
                <a:cubicBezTo>
                  <a:pt x="43" y="31"/>
                  <a:pt x="43" y="31"/>
                  <a:pt x="43" y="31"/>
                </a:cubicBezTo>
                <a:lnTo>
                  <a:pt x="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1" name="Freeform 41"/>
          <p:cNvSpPr>
            <a:spLocks noChangeArrowheads="1"/>
          </p:cNvSpPr>
          <p:nvPr/>
        </p:nvSpPr>
        <p:spPr bwMode="auto">
          <a:xfrm>
            <a:off x="2858143" y="5658115"/>
            <a:ext cx="200473" cy="33767"/>
          </a:xfrm>
          <a:custGeom>
            <a:avLst/>
            <a:gdLst>
              <a:gd name="T0" fmla="*/ 209 w 209"/>
              <a:gd name="T1" fmla="*/ 8 h 35"/>
              <a:gd name="T2" fmla="*/ 209 w 209"/>
              <a:gd name="T3" fmla="*/ 0 h 35"/>
              <a:gd name="T4" fmla="*/ 12 w 209"/>
              <a:gd name="T5" fmla="*/ 0 h 35"/>
              <a:gd name="T6" fmla="*/ 0 w 209"/>
              <a:gd name="T7" fmla="*/ 11 h 35"/>
              <a:gd name="T8" fmla="*/ 0 w 209"/>
              <a:gd name="T9" fmla="*/ 23 h 35"/>
              <a:gd name="T10" fmla="*/ 12 w 209"/>
              <a:gd name="T11" fmla="*/ 35 h 35"/>
              <a:gd name="T12" fmla="*/ 183 w 209"/>
              <a:gd name="T13" fmla="*/ 35 h 35"/>
              <a:gd name="T14" fmla="*/ 209 w 209"/>
              <a:gd name="T15" fmla="*/ 8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9"/>
              <a:gd name="T25" fmla="*/ 0 h 35"/>
              <a:gd name="T26" fmla="*/ 209 w 209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9" h="35">
                <a:moveTo>
                  <a:pt x="209" y="8"/>
                </a:moveTo>
                <a:cubicBezTo>
                  <a:pt x="209" y="0"/>
                  <a:pt x="209" y="0"/>
                  <a:pt x="20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9"/>
                  <a:pt x="6" y="35"/>
                  <a:pt x="12" y="35"/>
                </a:cubicBezTo>
                <a:cubicBezTo>
                  <a:pt x="183" y="35"/>
                  <a:pt x="183" y="35"/>
                  <a:pt x="183" y="35"/>
                </a:cubicBezTo>
                <a:lnTo>
                  <a:pt x="209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defTabSz="914400"/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dirty="0"/>
              <a:t>点击此处输入您的标题</a:t>
            </a:r>
            <a:endParaRPr lang="zh-CN" alt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" b="2174"/>
          <a:stretch>
            <a:fillRect/>
          </a:stretch>
        </p:blipFill>
        <p:spPr bwMode="auto">
          <a:xfrm>
            <a:off x="-95892" y="12700"/>
            <a:ext cx="12192000" cy="685800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" y="669925"/>
            <a:ext cx="2831465" cy="6006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0460" y="2082800"/>
            <a:ext cx="6003925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Now, let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s fast forward to recent years. 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These boss stories have found a new home in ultra-short videos called micro-dramas.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 </a:t>
            </a:r>
            <a:endParaRPr lang="en-US" altLang="zh-CN" sz="2400">
              <a:latin typeface="Calibri" panose="020F050202020403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What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s a micro-drama?  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They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re quick, punchy episodes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—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each one under 5 minutes.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Calibri" panose="020F0502020204030204"/>
                <a:ea typeface="Calibri" panose="020F0502020204030204"/>
              </a:rPr>
              <a:t>And they</a:t>
            </a:r>
            <a:r>
              <a:rPr lang="en-US" altLang="zh-CN" sz="2400">
                <a:latin typeface="Calibri" panose="020F0502020204030204"/>
                <a:ea typeface="宋体" panose="02010600030101010101" pitchFamily="2" charset="-122"/>
              </a:rPr>
              <a:t>’</a:t>
            </a:r>
            <a:r>
              <a:rPr lang="en-US" altLang="zh-CN" sz="2400">
                <a:latin typeface="Calibri" panose="020F0502020204030204"/>
                <a:ea typeface="Calibri" panose="020F0502020204030204"/>
              </a:rPr>
              <a:t>re everywhere, especially on platforms like Douyin, Kuaishou, and ReelShort.</a:t>
            </a:r>
            <a:endParaRPr lang="en-US" altLang="zh-CN" sz="2400"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.xml><?xml version="1.0" encoding="utf-8"?>
<p:tagLst xmlns:p="http://schemas.openxmlformats.org/presentationml/2006/main">
  <p:tag name="KSO_WM_UNIT_PLACING_PICTURE_USER_VIEWPORT" val="{&quot;height&quot;:1663.5653543307087,&quot;width&quot;:1663.5653543307087}"/>
</p:tagLst>
</file>

<file path=ppt/tags/tag3.xml><?xml version="1.0" encoding="utf-8"?>
<p:tagLst xmlns:p="http://schemas.openxmlformats.org/presentationml/2006/main">
  <p:tag name="KSO_WM_UNIT_PLACING_PICTURE_USER_VIEWPORT" val="{&quot;height&quot;:962.5049868766404,&quot;width&quot;:962.5049868766404}"/>
</p:tagLst>
</file>

<file path=ppt/tags/tag4.xml><?xml version="1.0" encoding="utf-8"?>
<p:tagLst xmlns:p="http://schemas.openxmlformats.org/presentationml/2006/main">
  <p:tag name="KSO_WM_UNIT_PLACING_PICTURE_USER_VIEWPORT" val="{&quot;height&quot;:765.9506561679789,&quot;width&quot;:765.9506561679789}"/>
</p:tagLst>
</file>

<file path=ppt/tags/tag5.xml><?xml version="1.0" encoding="utf-8"?>
<p:tagLst xmlns:p="http://schemas.openxmlformats.org/presentationml/2006/main">
  <p:tag name="KSO_WM_UNIT_PLACING_PICTURE_USER_VIEWPORT" val="{&quot;height&quot;:765.9506561679789,&quot;width&quot;:765.9506561679789}"/>
</p:tagLst>
</file>

<file path=ppt/tags/tag6.xml><?xml version="1.0" encoding="utf-8"?>
<p:tagLst xmlns:p="http://schemas.openxmlformats.org/presentationml/2006/main">
  <p:tag name="KSO_WM_UNIT_PLACING_PICTURE_USER_VIEWPORT" val="{&quot;height&quot;:4688.722309711286,&quot;width&quot;:10426.666666666666}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9.xml><?xml version="1.0" encoding="utf-8"?>
<p:tagLst xmlns:p="http://schemas.openxmlformats.org/presentationml/2006/main">
  <p:tag name="KSO_WM_UNIT_PLACING_PICTURE_USER_VIEWPORT" val="{&quot;height&quot;:10800,&quot;width&quot;:19200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2375</Words>
  <Application>WPS 演示</Application>
  <PresentationFormat>宽屏</PresentationFormat>
  <Paragraphs>151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方正卡通简体</vt:lpstr>
      <vt:lpstr>微软雅黑</vt:lpstr>
      <vt:lpstr>方正正黑简体</vt:lpstr>
      <vt:lpstr>黑体</vt:lpstr>
      <vt:lpstr>Calibri</vt:lpstr>
      <vt:lpstr>Arial</vt:lpstr>
      <vt:lpstr>Times New Roman</vt:lpstr>
      <vt:lpstr>Times New Roman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点击此处输入您的标题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Criticism &amp; Weaknesses</vt:lpstr>
      <vt:lpstr>PowerPoint 演示文稿</vt:lpstr>
      <vt:lpstr>Future Trends</vt:lpstr>
      <vt:lpstr>Future Trends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拐角</cp:lastModifiedBy>
  <cp:revision>24</cp:revision>
  <dcterms:created xsi:type="dcterms:W3CDTF">2023-08-09T12:44:00Z</dcterms:created>
  <dcterms:modified xsi:type="dcterms:W3CDTF">2025-03-25T13:03:07Z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51942206586C48C380EC2F64EB1D5579_13</vt:lpwstr>
  </property>
  <property fmtid="{D5CDD505-2E9C-101B-9397-08002B2CF9AE}" pid="3" name="KSOProductBuildVer">
    <vt:lpwstr>2052-12.1.0.20305</vt:lpwstr>
  </property>
</Properties>
</file>