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2" r:id="rId2"/>
    <p:sldId id="335" r:id="rId3"/>
    <p:sldId id="256" r:id="rId4"/>
    <p:sldId id="305" r:id="rId5"/>
    <p:sldId id="257" r:id="rId6"/>
    <p:sldId id="258" r:id="rId7"/>
    <p:sldId id="289" r:id="rId8"/>
    <p:sldId id="290" r:id="rId9"/>
    <p:sldId id="319" r:id="rId10"/>
    <p:sldId id="320" r:id="rId11"/>
    <p:sldId id="321" r:id="rId12"/>
    <p:sldId id="322" r:id="rId13"/>
    <p:sldId id="323" r:id="rId14"/>
    <p:sldId id="324" r:id="rId15"/>
    <p:sldId id="325" r:id="rId16"/>
    <p:sldId id="326" r:id="rId17"/>
    <p:sldId id="327" r:id="rId18"/>
    <p:sldId id="328" r:id="rId19"/>
    <p:sldId id="293" r:id="rId20"/>
    <p:sldId id="294" r:id="rId21"/>
    <p:sldId id="260" r:id="rId22"/>
    <p:sldId id="303" r:id="rId23"/>
    <p:sldId id="291" r:id="rId24"/>
    <p:sldId id="295" r:id="rId25"/>
    <p:sldId id="296" r:id="rId26"/>
    <p:sldId id="301" r:id="rId27"/>
    <p:sldId id="297" r:id="rId28"/>
    <p:sldId id="329" r:id="rId29"/>
    <p:sldId id="318" r:id="rId30"/>
    <p:sldId id="302" r:id="rId31"/>
    <p:sldId id="306" r:id="rId32"/>
    <p:sldId id="307" r:id="rId33"/>
    <p:sldId id="330" r:id="rId34"/>
    <p:sldId id="331" r:id="rId3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2" autoAdjust="0"/>
    <p:restoredTop sz="94660"/>
  </p:normalViewPr>
  <p:slideViewPr>
    <p:cSldViewPr>
      <p:cViewPr varScale="1">
        <p:scale>
          <a:sx n="83" d="100"/>
          <a:sy n="83" d="100"/>
        </p:scale>
        <p:origin x="165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98767-111E-4B26-8458-AD31B4670B52}" type="datetimeFigureOut">
              <a:rPr lang="de-DE" smtClean="0"/>
              <a:t>06.03.2024</a:t>
            </a:fld>
            <a:endParaRPr lang="de-DE"/>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de-DE"/>
              <a:t>单击此处编辑母版文本样式</a:t>
            </a:r>
          </a:p>
          <a:p>
            <a:pPr lvl="1"/>
            <a:r>
              <a:rPr lang="zh-CN" altLang="de-DE"/>
              <a:t>第二级</a:t>
            </a:r>
          </a:p>
          <a:p>
            <a:pPr lvl="2"/>
            <a:r>
              <a:rPr lang="zh-CN" altLang="de-DE"/>
              <a:t>第三级</a:t>
            </a:r>
          </a:p>
          <a:p>
            <a:pPr lvl="3"/>
            <a:r>
              <a:rPr lang="zh-CN" altLang="de-DE"/>
              <a:t>第四级</a:t>
            </a:r>
          </a:p>
          <a:p>
            <a:pPr lvl="4"/>
            <a:r>
              <a:rPr lang="zh-CN" altLang="de-DE"/>
              <a:t>第五级</a:t>
            </a:r>
            <a:endParaRPr lang="de-DE"/>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661DA-F23D-4650-BBAD-B7ED3B8E488B}" type="slidenum">
              <a:rPr lang="de-DE" smtClean="0"/>
              <a:t>‹Nr.›</a:t>
            </a:fld>
            <a:endParaRPr lang="de-DE"/>
          </a:p>
        </p:txBody>
      </p:sp>
    </p:spTree>
    <p:extLst>
      <p:ext uri="{BB962C8B-B14F-4D97-AF65-F5344CB8AC3E}">
        <p14:creationId xmlns:p14="http://schemas.microsoft.com/office/powerpoint/2010/main" val="105298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48A07-C586-431C-ADBE-55B7F139C30F}" type="slidenum">
              <a:rPr lang="en-US" altLang="zh-CN"/>
              <a:pPr/>
              <a:t>17</a:t>
            </a:fld>
            <a:endParaRPr lang="en-US" altLang="zh-CN"/>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343400"/>
            <a:ext cx="5029200" cy="4114800"/>
          </a:xfrm>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06.03.2024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06.03.2024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06.03.2024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06.03.2024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06.03.2024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BA50D42-C9CD-4801-B293-61D1F53EC57E}" type="datetimeFigureOut">
              <a:rPr lang="de-DE" smtClean="0"/>
              <a:t>06.03.2024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BA50D42-C9CD-4801-B293-61D1F53EC57E}" type="datetimeFigureOut">
              <a:rPr lang="de-DE" smtClean="0"/>
              <a:t>06.03.2024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A50D42-C9CD-4801-B293-61D1F53EC57E}" type="datetimeFigureOut">
              <a:rPr lang="de-DE" smtClean="0"/>
              <a:t>06.03.2024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06.03.2024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06.03.2024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06.03.2024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06.03.2024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iki.ruhr-uni-bochum.de/uvu/index.php/Germ_Ling_202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culturitalia.uibk.ac.at/hispanoteca/Lexikon%20der%20Linguistik/pa/image002.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F8421-C6F9-E6C7-A45E-08A15C63FEE2}"/>
              </a:ext>
            </a:extLst>
          </p:cNvPr>
          <p:cNvSpPr>
            <a:spLocks noGrp="1"/>
          </p:cNvSpPr>
          <p:nvPr>
            <p:ph type="ctrTitle"/>
          </p:nvPr>
        </p:nvSpPr>
        <p:spPr>
          <a:xfrm>
            <a:off x="685800" y="2130425"/>
            <a:ext cx="7772400" cy="578495"/>
          </a:xfrm>
        </p:spPr>
        <p:txBody>
          <a:bodyPr>
            <a:normAutofit fontScale="90000"/>
          </a:bodyPr>
          <a:lstStyle/>
          <a:p>
            <a:r>
              <a:rPr lang="zh-CN" altLang="de-DE" dirty="0"/>
              <a:t>德语语言学导论</a:t>
            </a:r>
            <a:endParaRPr lang="de-DE" dirty="0"/>
          </a:p>
        </p:txBody>
      </p:sp>
      <p:sp>
        <p:nvSpPr>
          <p:cNvPr id="3" name="Untertitel 2">
            <a:extLst>
              <a:ext uri="{FF2B5EF4-FFF2-40B4-BE49-F238E27FC236}">
                <a16:creationId xmlns:a16="http://schemas.microsoft.com/office/drawing/2014/main" id="{49B27F03-80E5-EF09-569A-8978A02E7B48}"/>
              </a:ext>
            </a:extLst>
          </p:cNvPr>
          <p:cNvSpPr>
            <a:spLocks noGrp="1"/>
          </p:cNvSpPr>
          <p:nvPr>
            <p:ph type="subTitle" idx="1"/>
          </p:nvPr>
        </p:nvSpPr>
        <p:spPr/>
        <p:txBody>
          <a:bodyPr>
            <a:normAutofit fontScale="62500" lnSpcReduction="20000"/>
          </a:bodyPr>
          <a:lstStyle/>
          <a:p>
            <a:pPr>
              <a:lnSpc>
                <a:spcPct val="120000"/>
              </a:lnSpc>
            </a:pPr>
            <a:r>
              <a:rPr lang="de-DE" b="0" i="0" dirty="0">
                <a:solidFill>
                  <a:srgbClr val="000000"/>
                </a:solidFill>
                <a:effectLst/>
                <a:latin typeface="Arial" panose="020B0604020202020204" pitchFamily="34" charset="0"/>
              </a:rPr>
              <a:t>Don 8:00-9:40 </a:t>
            </a:r>
            <a:r>
              <a:rPr lang="zh-CN" altLang="de-DE" b="1" i="0" dirty="0">
                <a:solidFill>
                  <a:srgbClr val="000000"/>
                </a:solidFill>
                <a:effectLst/>
                <a:latin typeface="Arial" panose="020B0604020202020204" pitchFamily="34" charset="0"/>
              </a:rPr>
              <a:t>德语语言学导论</a:t>
            </a:r>
            <a:r>
              <a:rPr lang="zh-CN" altLang="de-DE" b="0" i="0" dirty="0">
                <a:solidFill>
                  <a:srgbClr val="000000"/>
                </a:solidFill>
                <a:effectLst/>
                <a:latin typeface="Arial" panose="020B0604020202020204" pitchFamily="34" charset="0"/>
              </a:rPr>
              <a:t> </a:t>
            </a:r>
            <a:r>
              <a:rPr lang="de-DE" b="0" i="0" u="none" strike="noStrike" dirty="0">
                <a:solidFill>
                  <a:srgbClr val="002BB8"/>
                </a:solidFill>
                <a:effectLst/>
                <a:latin typeface="Arial" panose="020B0604020202020204" pitchFamily="34" charset="0"/>
                <a:hlinkClick r:id="rId2" tooltip="Germ Ling 2024"/>
              </a:rPr>
              <a:t>Germ Ling 2024</a:t>
            </a:r>
            <a:r>
              <a:rPr lang="de-DE" b="0" i="0" u="none" strike="noStrike" dirty="0">
                <a:solidFill>
                  <a:srgbClr val="002BB8"/>
                </a:solidFill>
                <a:effectLst/>
                <a:latin typeface="Arial" panose="020B0604020202020204" pitchFamily="34" charset="0"/>
              </a:rPr>
              <a:t> </a:t>
            </a:r>
            <a:r>
              <a:rPr lang="de-DE" b="0" i="0" dirty="0">
                <a:solidFill>
                  <a:srgbClr val="000000"/>
                </a:solidFill>
                <a:effectLst/>
                <a:latin typeface="Arial" panose="020B0604020202020204" pitchFamily="34" charset="0"/>
              </a:rPr>
              <a:t>Callie (</a:t>
            </a:r>
            <a:r>
              <a:rPr lang="zh-CN" altLang="de-DE" b="0" i="0" dirty="0">
                <a:solidFill>
                  <a:srgbClr val="000000"/>
                </a:solidFill>
                <a:effectLst/>
                <a:latin typeface="Arial" panose="020B0604020202020204" pitchFamily="34" charset="0"/>
              </a:rPr>
              <a:t>双</a:t>
            </a:r>
            <a:r>
              <a:rPr lang="de-DE" altLang="zh-CN" b="0" i="0" dirty="0">
                <a:solidFill>
                  <a:srgbClr val="000000"/>
                </a:solidFill>
                <a:effectLst/>
                <a:latin typeface="Arial" panose="020B0604020202020204" pitchFamily="34" charset="0"/>
              </a:rPr>
              <a:t>2-16.</a:t>
            </a:r>
            <a:r>
              <a:rPr lang="zh-CN" altLang="de-DE" b="0" i="0" dirty="0">
                <a:solidFill>
                  <a:srgbClr val="000000"/>
                </a:solidFill>
                <a:effectLst/>
                <a:latin typeface="Arial" panose="020B0604020202020204" pitchFamily="34" charset="0"/>
              </a:rPr>
              <a:t>外国语学院大楼</a:t>
            </a:r>
            <a:r>
              <a:rPr lang="de-DE" altLang="zh-CN" b="0" i="0" dirty="0">
                <a:solidFill>
                  <a:srgbClr val="000000"/>
                </a:solidFill>
                <a:effectLst/>
                <a:latin typeface="Arial" panose="020B0604020202020204" pitchFamily="34" charset="0"/>
              </a:rPr>
              <a:t>401</a:t>
            </a:r>
            <a:r>
              <a:rPr lang="zh-CN" altLang="de-DE" b="0" i="0" dirty="0">
                <a:solidFill>
                  <a:srgbClr val="000000"/>
                </a:solidFill>
                <a:effectLst/>
                <a:latin typeface="Arial" panose="020B0604020202020204" pitchFamily="34" charset="0"/>
              </a:rPr>
              <a:t>教室 </a:t>
            </a:r>
            <a:r>
              <a:rPr lang="de-DE" altLang="zh-CN" b="0" i="0" dirty="0">
                <a:solidFill>
                  <a:srgbClr val="000000"/>
                </a:solidFill>
                <a:effectLst/>
                <a:latin typeface="Arial" panose="020B0604020202020204" pitchFamily="34" charset="0"/>
              </a:rPr>
              <a:t>09163045.01) (</a:t>
            </a:r>
            <a:r>
              <a:rPr lang="de-DE" b="0" i="0" dirty="0">
                <a:solidFill>
                  <a:srgbClr val="000000"/>
                </a:solidFill>
                <a:effectLst/>
                <a:latin typeface="Arial" panose="020B0604020202020204" pitchFamily="34" charset="0"/>
              </a:rPr>
              <a:t>S1 MW 7.3., S2 OD 21.3., S3 OD 4.4. =&gt; 7.4., S4 MW 18.4., S5 MW 11.5., S6 MW 16.5., S7 MW 30.5., S8 OD 13.6., </a:t>
            </a:r>
            <a:r>
              <a:rPr lang="de-DE" b="0" i="0" dirty="0" err="1">
                <a:solidFill>
                  <a:srgbClr val="000000"/>
                </a:solidFill>
                <a:effectLst/>
                <a:latin typeface="Arial" panose="020B0604020202020204" pitchFamily="34" charset="0"/>
              </a:rPr>
              <a:t>Exam</a:t>
            </a:r>
            <a:r>
              <a:rPr lang="de-DE" b="0" i="0" dirty="0">
                <a:solidFill>
                  <a:srgbClr val="000000"/>
                </a:solidFill>
                <a:effectLst/>
                <a:latin typeface="Arial" panose="020B0604020202020204" pitchFamily="34" charset="0"/>
              </a:rPr>
              <a:t> OD)</a:t>
            </a:r>
          </a:p>
          <a:p>
            <a:endParaRPr lang="de-DE" dirty="0"/>
          </a:p>
        </p:txBody>
      </p:sp>
    </p:spTree>
    <p:extLst>
      <p:ext uri="{BB962C8B-B14F-4D97-AF65-F5344CB8AC3E}">
        <p14:creationId xmlns:p14="http://schemas.microsoft.com/office/powerpoint/2010/main" val="250835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descr="60%"/>
          <p:cNvSpPr>
            <a:spLocks noGrp="1" noChangeArrowheads="1"/>
          </p:cNvSpPr>
          <p:nvPr>
            <p:ph type="title"/>
          </p:nvPr>
        </p:nvSpPr>
        <p:spPr>
          <a:xfrm>
            <a:off x="681811" y="332656"/>
            <a:ext cx="7772400" cy="1371600"/>
          </a:xfrm>
          <a:pattFill prst="pct60">
            <a:fgClr>
              <a:srgbClr val="5E9EFF"/>
            </a:fgClr>
            <a:bgClr>
              <a:srgbClr val="FFEBFA"/>
            </a:bgClr>
          </a:pattFill>
        </p:spPr>
        <p:txBody>
          <a:bodyPr>
            <a:normAutofit/>
          </a:bodyPr>
          <a:lstStyle/>
          <a:p>
            <a:r>
              <a:rPr lang="de-DE" altLang="zh-CN" sz="3800" b="1" dirty="0">
                <a:solidFill>
                  <a:srgbClr val="0033CC"/>
                </a:solidFill>
                <a:latin typeface="Times New Roman" pitchFamily="18" charset="0"/>
                <a:cs typeface="Times New Roman" pitchFamily="18" charset="0"/>
              </a:rPr>
              <a:t>Phase 2: Historisch-komparative</a:t>
            </a:r>
            <a:br>
              <a:rPr lang="de-DE" altLang="zh-CN" sz="3800" b="1" dirty="0">
                <a:solidFill>
                  <a:srgbClr val="0033CC"/>
                </a:solidFill>
                <a:latin typeface="Times New Roman" pitchFamily="18" charset="0"/>
                <a:cs typeface="Times New Roman" pitchFamily="18" charset="0"/>
              </a:rPr>
            </a:br>
            <a:r>
              <a:rPr lang="zh-CN" altLang="de-DE" sz="3800" b="1" dirty="0">
                <a:solidFill>
                  <a:srgbClr val="0033CC"/>
                </a:solidFill>
                <a:latin typeface="Times New Roman" pitchFamily="18" charset="0"/>
                <a:cs typeface="Times New Roman" pitchFamily="18" charset="0"/>
              </a:rPr>
              <a:t>  </a:t>
            </a:r>
            <a:r>
              <a:rPr lang="de-DE" altLang="zh-CN" sz="3800" b="1" dirty="0">
                <a:solidFill>
                  <a:srgbClr val="0033CC"/>
                </a:solidFill>
                <a:latin typeface="Times New Roman" pitchFamily="18" charset="0"/>
                <a:cs typeface="Times New Roman" pitchFamily="18" charset="0"/>
              </a:rPr>
              <a:t>Sprachwissenschaft (18.Jh.)</a:t>
            </a:r>
            <a:endParaRPr lang="en-US" altLang="zh-CN" sz="3800" b="1" dirty="0">
              <a:solidFill>
                <a:srgbClr val="0033CC"/>
              </a:solidFill>
              <a:latin typeface="Times New Roman" pitchFamily="18" charset="0"/>
              <a:cs typeface="Times New Roman" pitchFamily="18" charset="0"/>
            </a:endParaRPr>
          </a:p>
        </p:txBody>
      </p:sp>
      <p:sp>
        <p:nvSpPr>
          <p:cNvPr id="108547" name="Rectangle 3" descr="新闻纸"/>
          <p:cNvSpPr>
            <a:spLocks noChangeArrowheads="1"/>
          </p:cNvSpPr>
          <p:nvPr/>
        </p:nvSpPr>
        <p:spPr bwMode="auto">
          <a:xfrm>
            <a:off x="611560" y="2057400"/>
            <a:ext cx="8064896" cy="685800"/>
          </a:xfrm>
          <a:prstGeom prst="rect">
            <a:avLst/>
          </a:prstGeom>
          <a:blipFill dpi="0" rotWithShape="0">
            <a:blip r:embed="rId2"/>
            <a:srcRect/>
            <a:tile tx="0" ty="0" sx="100000" sy="100000" flip="none" algn="tl"/>
          </a:blipFill>
          <a:ln w="1905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115000"/>
            </a:pPr>
            <a:r>
              <a:rPr kumimoji="1" lang="de-DE" altLang="zh-CN" sz="3200" dirty="0">
                <a:solidFill>
                  <a:srgbClr val="333333"/>
                </a:solidFill>
                <a:latin typeface="Times New Roman" pitchFamily="18" charset="0"/>
              </a:rPr>
              <a:t>Entdeckung von William Jones (1786)</a:t>
            </a:r>
            <a:endParaRPr kumimoji="1" lang="en-US" altLang="zh-CN" sz="3200" dirty="0">
              <a:solidFill>
                <a:srgbClr val="333333"/>
              </a:solidFill>
              <a:latin typeface="Times New Roman" pitchFamily="18" charset="0"/>
            </a:endParaRPr>
          </a:p>
        </p:txBody>
      </p:sp>
      <p:graphicFrame>
        <p:nvGraphicFramePr>
          <p:cNvPr id="108548" name="Group 4"/>
          <p:cNvGraphicFramePr>
            <a:graphicFrameLocks noGrp="1"/>
          </p:cNvGraphicFramePr>
          <p:nvPr/>
        </p:nvGraphicFramePr>
        <p:xfrm>
          <a:off x="533400" y="3048000"/>
          <a:ext cx="7924800" cy="3052763"/>
        </p:xfrm>
        <a:graphic>
          <a:graphicData uri="http://schemas.openxmlformats.org/drawingml/2006/table">
            <a:tbl>
              <a:tblPr/>
              <a:tblGrid>
                <a:gridCol w="20955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558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de-DE" sz="1500" b="0" i="0" u="none" strike="noStrike" cap="none" normalizeH="0" baseline="0" dirty="0">
                          <a:ln>
                            <a:noFill/>
                          </a:ln>
                          <a:solidFill>
                            <a:srgbClr val="000066"/>
                          </a:solidFill>
                          <a:effectLst/>
                          <a:latin typeface="华文行楷" pitchFamily="2" charset="-122"/>
                          <a:ea typeface="华文行楷" pitchFamily="2" charset="-122"/>
                        </a:rPr>
                        <a:t>        </a:t>
                      </a:r>
                      <a:r>
                        <a:rPr kumimoji="0" lang="de-DE" altLang="zh-CN" sz="1500" b="0" i="0" u="none" strike="noStrike" cap="none" normalizeH="0" baseline="0" dirty="0">
                          <a:ln>
                            <a:noFill/>
                          </a:ln>
                          <a:solidFill>
                            <a:srgbClr val="000066"/>
                          </a:solidFill>
                          <a:effectLst/>
                          <a:latin typeface="Haettenschweiler" pitchFamily="34" charset="0"/>
                          <a:ea typeface="华文行楷" pitchFamily="2" charset="-122"/>
                        </a:rPr>
                        <a:t>Wortbedeutung</a:t>
                      </a:r>
                      <a:r>
                        <a:rPr kumimoji="0" lang="zh-CN" altLang="de-DE" sz="1500" b="0" i="0" u="none" strike="noStrike" cap="none" normalizeH="0" baseline="0" dirty="0">
                          <a:ln>
                            <a:noFill/>
                          </a:ln>
                          <a:solidFill>
                            <a:srgbClr val="000066"/>
                          </a:solidFill>
                          <a:effectLst/>
                          <a:latin typeface="华文行楷" pitchFamily="2" charset="-122"/>
                          <a:ea typeface="华文行楷" pitchFamily="2" charset="-122"/>
                        </a:rPr>
                        <a:t> </a:t>
                      </a:r>
                      <a:endParaRPr kumimoji="0" lang="de-DE" altLang="zh-CN" sz="2000" b="0" i="0" u="none" strike="noStrike" cap="none" normalizeH="0" baseline="0" dirty="0">
                        <a:ln>
                          <a:noFill/>
                        </a:ln>
                        <a:solidFill>
                          <a:srgbClr val="000066"/>
                        </a:solidFill>
                        <a:effectLst/>
                        <a:latin typeface="Haettenschweiler" pitchFamily="34" charset="0"/>
                        <a:ea typeface="华文行楷" pitchFamily="2" charset="-12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de-DE" sz="2200" b="0" i="0" u="none" strike="noStrike" cap="none" normalizeH="0" baseline="0" dirty="0">
                          <a:ln>
                            <a:noFill/>
                          </a:ln>
                          <a:solidFill>
                            <a:srgbClr val="000066"/>
                          </a:solidFill>
                          <a:effectLst/>
                          <a:latin typeface="华文行楷" pitchFamily="2" charset="-122"/>
                          <a:ea typeface="华文行楷" pitchFamily="2" charset="-122"/>
                        </a:rPr>
                        <a:t>  </a:t>
                      </a:r>
                      <a:r>
                        <a:rPr kumimoji="0" lang="de-DE" altLang="zh-CN" sz="1500" b="0" i="0" u="none" strike="noStrike" cap="none" normalizeH="0" baseline="0" dirty="0">
                          <a:ln>
                            <a:noFill/>
                          </a:ln>
                          <a:solidFill>
                            <a:srgbClr val="000066"/>
                          </a:solidFill>
                          <a:effectLst/>
                          <a:latin typeface="Haettenschweiler" pitchFamily="34" charset="0"/>
                          <a:ea typeface="华文行楷" pitchFamily="2" charset="-122"/>
                        </a:rPr>
                        <a:t>Sprache</a:t>
                      </a:r>
                      <a:endParaRPr kumimoji="0" lang="en-US" altLang="zh-CN" sz="1500" b="0" i="0" u="none" strike="noStrike" cap="none" normalizeH="0" baseline="0" dirty="0">
                        <a:ln>
                          <a:noFill/>
                        </a:ln>
                        <a:solidFill>
                          <a:srgbClr val="000066"/>
                        </a:solidFill>
                        <a:effectLst/>
                        <a:latin typeface="Haettenschweiler" pitchFamily="34" charset="0"/>
                        <a:ea typeface="华文行楷"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28575" cap="flat" cmpd="sng" algn="ctr">
                      <a:solidFill>
                        <a:schemeClr val="bg2"/>
                      </a:solidFill>
                      <a:prstDash val="solid"/>
                      <a:round/>
                      <a:headEnd type="none" w="med" len="med"/>
                      <a:tailEnd type="none" w="med" len="med"/>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de-DE" sz="2600" b="0" i="0" u="none" strike="noStrike" cap="none" normalizeH="0" baseline="0" dirty="0">
                          <a:ln>
                            <a:noFill/>
                          </a:ln>
                          <a:solidFill>
                            <a:srgbClr val="000066"/>
                          </a:solidFill>
                          <a:effectLst/>
                          <a:latin typeface="Haettenschweiler" pitchFamily="34" charset="0"/>
                          <a:ea typeface="华文行楷" pitchFamily="2" charset="-122"/>
                        </a:rPr>
                        <a:t> </a:t>
                      </a:r>
                      <a:r>
                        <a:rPr kumimoji="0" lang="de-DE" altLang="zh-CN" sz="2600" b="0" i="0" u="none" strike="noStrike" cap="none" normalizeH="0" baseline="0" dirty="0">
                          <a:ln>
                            <a:noFill/>
                          </a:ln>
                          <a:solidFill>
                            <a:srgbClr val="000066"/>
                          </a:solidFill>
                          <a:effectLst/>
                          <a:latin typeface="Haettenschweiler" pitchFamily="34" charset="0"/>
                          <a:ea typeface="华文行楷" pitchFamily="2" charset="-122"/>
                        </a:rPr>
                        <a:t>Mutter</a:t>
                      </a:r>
                      <a:endParaRPr kumimoji="0" lang="en-US" altLang="zh-CN" sz="2600" b="0" i="0" u="none" strike="noStrike" cap="none" normalizeH="0" baseline="0" dirty="0">
                        <a:ln>
                          <a:noFill/>
                        </a:ln>
                        <a:solidFill>
                          <a:srgbClr val="000066"/>
                        </a:solidFill>
                        <a:effectLst/>
                        <a:latin typeface="Haettenschweiler" pitchFamily="34" charset="0"/>
                        <a:ea typeface="华文行楷"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2600" b="0" i="0" u="none" strike="noStrike" cap="none" normalizeH="0" baseline="0">
                          <a:ln>
                            <a:noFill/>
                          </a:ln>
                          <a:solidFill>
                            <a:srgbClr val="000066"/>
                          </a:solidFill>
                          <a:effectLst/>
                          <a:latin typeface="华文行楷" pitchFamily="2" charset="-122"/>
                          <a:ea typeface="华文行楷" pitchFamily="2" charset="-122"/>
                        </a:rPr>
                        <a:t> </a:t>
                      </a:r>
                      <a:r>
                        <a:rPr kumimoji="0" lang="de-DE" altLang="zh-CN" sz="2600" b="0" i="0" u="none" strike="noStrike" cap="none" normalizeH="0" baseline="0">
                          <a:ln>
                            <a:noFill/>
                          </a:ln>
                          <a:solidFill>
                            <a:srgbClr val="000066"/>
                          </a:solidFill>
                          <a:effectLst/>
                          <a:latin typeface="Haettenschweiler" pitchFamily="34" charset="0"/>
                          <a:ea typeface="华文行楷" pitchFamily="2" charset="-122"/>
                        </a:rPr>
                        <a:t>Zwei</a:t>
                      </a:r>
                      <a:endParaRPr kumimoji="0" lang="en-US" altLang="zh-CN" sz="2600" b="0" i="0" u="none" strike="noStrike" cap="none" normalizeH="0" baseline="0">
                        <a:ln>
                          <a:noFill/>
                        </a:ln>
                        <a:solidFill>
                          <a:srgbClr val="000066"/>
                        </a:solidFill>
                        <a:effectLst/>
                        <a:latin typeface="Haettenschweiler" pitchFamily="34" charset="0"/>
                        <a:ea typeface="华文行楷"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2600" b="0" i="0" u="none" strike="noStrike" cap="none" normalizeH="0" baseline="0">
                          <a:ln>
                            <a:noFill/>
                          </a:ln>
                          <a:solidFill>
                            <a:srgbClr val="000066"/>
                          </a:solidFill>
                          <a:effectLst/>
                          <a:latin typeface="Haettenschweiler" pitchFamily="34" charset="0"/>
                          <a:ea typeface="华文行楷" pitchFamily="2" charset="-122"/>
                        </a:rPr>
                        <a:t>  </a:t>
                      </a:r>
                      <a:r>
                        <a:rPr kumimoji="0" lang="de-DE" altLang="zh-CN" sz="2600" b="0" i="0" u="none" strike="noStrike" cap="none" normalizeH="0" baseline="0">
                          <a:ln>
                            <a:noFill/>
                          </a:ln>
                          <a:solidFill>
                            <a:srgbClr val="000066"/>
                          </a:solidFill>
                          <a:effectLst/>
                          <a:latin typeface="Haettenschweiler" pitchFamily="34" charset="0"/>
                          <a:ea typeface="华文行楷" pitchFamily="2" charset="-122"/>
                        </a:rPr>
                        <a:t>Drei</a:t>
                      </a:r>
                      <a:endParaRPr kumimoji="0" lang="en-US" altLang="zh-CN" sz="2600" b="0" i="0" u="none" strike="noStrike" cap="none" normalizeH="0" baseline="0">
                        <a:ln>
                          <a:noFill/>
                        </a:ln>
                        <a:solidFill>
                          <a:srgbClr val="000066"/>
                        </a:solidFill>
                        <a:effectLst/>
                        <a:latin typeface="Haettenschweiler" pitchFamily="34" charset="0"/>
                        <a:ea typeface="华文行楷"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0"/>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dirty="0">
                          <a:ln>
                            <a:noFill/>
                          </a:ln>
                          <a:solidFill>
                            <a:srgbClr val="111111"/>
                          </a:solidFill>
                          <a:effectLst/>
                          <a:latin typeface="Comic Sans MS" pitchFamily="66" charset="0"/>
                          <a:ea typeface="宋体" pitchFamily="2" charset="-122"/>
                        </a:rPr>
                        <a:t>Griechisch</a:t>
                      </a:r>
                      <a:endParaRPr kumimoji="0" lang="en-US" altLang="zh-CN" sz="2600" b="0" i="0" u="none" strike="noStrike" cap="none" normalizeH="0" baseline="0" dirty="0">
                        <a:ln>
                          <a:noFill/>
                        </a:ln>
                        <a:solidFill>
                          <a:srgbClr val="111111"/>
                        </a:solidFill>
                        <a:effectLst/>
                        <a:latin typeface="Comic Sans MS" pitchFamily="66"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dirty="0">
                          <a:ln>
                            <a:noFill/>
                          </a:ln>
                          <a:solidFill>
                            <a:srgbClr val="111111"/>
                          </a:solidFill>
                          <a:effectLst/>
                          <a:latin typeface="Arial" charset="0"/>
                          <a:ea typeface="宋体" pitchFamily="2" charset="-122"/>
                        </a:rPr>
                        <a:t>m</a:t>
                      </a:r>
                      <a:r>
                        <a:rPr kumimoji="0" lang="en-US" altLang="zh-CN" sz="2600" b="0" i="0" u="none" strike="noStrike" cap="none" normalizeH="0" baseline="0" dirty="0">
                          <a:ln>
                            <a:noFill/>
                          </a:ln>
                          <a:solidFill>
                            <a:srgbClr val="111111"/>
                          </a:solidFill>
                          <a:effectLst/>
                          <a:latin typeface="Arial" charset="0"/>
                          <a:ea typeface="宋体" pitchFamily="2" charset="-122"/>
                        </a:rPr>
                        <a:t>ē</a:t>
                      </a:r>
                      <a:r>
                        <a:rPr kumimoji="0" lang="de-DE" altLang="zh-CN" sz="2600" b="0" i="0" u="none" strike="noStrike" cap="none" normalizeH="0" baseline="0" dirty="0">
                          <a:ln>
                            <a:noFill/>
                          </a:ln>
                          <a:solidFill>
                            <a:srgbClr val="111111"/>
                          </a:solidFill>
                          <a:effectLst/>
                          <a:latin typeface="Arial" charset="0"/>
                          <a:ea typeface="宋体" pitchFamily="2" charset="-122"/>
                        </a:rPr>
                        <a:t>t</a:t>
                      </a:r>
                      <a:r>
                        <a:rPr kumimoji="0" lang="en-US" altLang="zh-CN" sz="2600" b="0" i="0" u="none" strike="noStrike" cap="none" normalizeH="0" baseline="0" dirty="0">
                          <a:ln>
                            <a:noFill/>
                          </a:ln>
                          <a:solidFill>
                            <a:srgbClr val="111111"/>
                          </a:solidFill>
                          <a:effectLst/>
                          <a:latin typeface="Arial" charset="0"/>
                          <a:ea typeface="宋体" pitchFamily="2" charset="-122"/>
                        </a:rPr>
                        <a:t>ē</a:t>
                      </a:r>
                      <a:r>
                        <a:rPr kumimoji="0" lang="de-DE" altLang="zh-CN" sz="2600" b="0" i="0" u="none" strike="noStrike" cap="none" normalizeH="0" baseline="0" dirty="0">
                          <a:ln>
                            <a:noFill/>
                          </a:ln>
                          <a:solidFill>
                            <a:srgbClr val="111111"/>
                          </a:solidFill>
                          <a:effectLst/>
                          <a:latin typeface="Arial" charset="0"/>
                          <a:ea typeface="宋体" pitchFamily="2" charset="-122"/>
                        </a:rPr>
                        <a:t>r</a:t>
                      </a:r>
                      <a:endParaRPr kumimoji="0" lang="en-US" altLang="zh-CN" sz="2600" b="0" i="0" u="none" strike="noStrike" cap="none" normalizeH="0" baseline="0" dirty="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dirty="0" err="1">
                          <a:ln>
                            <a:noFill/>
                          </a:ln>
                          <a:solidFill>
                            <a:srgbClr val="111111"/>
                          </a:solidFill>
                          <a:effectLst/>
                          <a:latin typeface="Arial" charset="0"/>
                          <a:ea typeface="宋体" pitchFamily="2" charset="-122"/>
                        </a:rPr>
                        <a:t>duo</a:t>
                      </a:r>
                      <a:endParaRPr kumimoji="0" lang="en-US" altLang="zh-CN" sz="2600" b="0" i="0" u="none" strike="noStrike" cap="none" normalizeH="0" baseline="0" dirty="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a:ln>
                            <a:noFill/>
                          </a:ln>
                          <a:solidFill>
                            <a:srgbClr val="111111"/>
                          </a:solidFill>
                          <a:effectLst/>
                          <a:latin typeface="Arial" charset="0"/>
                          <a:ea typeface="宋体" pitchFamily="2" charset="-122"/>
                        </a:rPr>
                        <a:t>treis</a:t>
                      </a:r>
                      <a:endParaRPr kumimoji="0" lang="en-US" altLang="zh-CN" sz="2600" b="0" i="0" u="none" strike="noStrike" cap="none" normalizeH="0" baseline="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1"/>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a:ln>
                            <a:noFill/>
                          </a:ln>
                          <a:solidFill>
                            <a:srgbClr val="111111"/>
                          </a:solidFill>
                          <a:effectLst/>
                          <a:latin typeface="Comic Sans MS" pitchFamily="66" charset="0"/>
                          <a:ea typeface="宋体" pitchFamily="2" charset="-122"/>
                        </a:rPr>
                        <a:t>Lateinisch</a:t>
                      </a:r>
                      <a:endParaRPr kumimoji="0" lang="en-US" altLang="zh-CN" sz="2600" b="0" i="0" u="none" strike="noStrike" cap="none" normalizeH="0" baseline="0">
                        <a:ln>
                          <a:noFill/>
                        </a:ln>
                        <a:solidFill>
                          <a:srgbClr val="111111"/>
                        </a:solidFill>
                        <a:effectLst/>
                        <a:latin typeface="Comic Sans MS" pitchFamily="66"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a:ln>
                            <a:noFill/>
                          </a:ln>
                          <a:solidFill>
                            <a:srgbClr val="111111"/>
                          </a:solidFill>
                          <a:effectLst/>
                          <a:latin typeface="Arial" charset="0"/>
                          <a:ea typeface="宋体" pitchFamily="2" charset="-122"/>
                        </a:rPr>
                        <a:t>m</a:t>
                      </a:r>
                      <a:r>
                        <a:rPr kumimoji="0" lang="en-US" altLang="zh-CN" sz="2600" b="0" i="0" u="none" strike="noStrike" cap="none" normalizeH="0" baseline="0">
                          <a:ln>
                            <a:noFill/>
                          </a:ln>
                          <a:solidFill>
                            <a:srgbClr val="111111"/>
                          </a:solidFill>
                          <a:effectLst/>
                          <a:latin typeface="Arial" charset="0"/>
                          <a:ea typeface="宋体" pitchFamily="2" charset="-122"/>
                        </a:rPr>
                        <a:t>ā</a:t>
                      </a:r>
                      <a:r>
                        <a:rPr kumimoji="0" lang="de-DE" altLang="zh-CN" sz="2600" b="0" i="0" u="none" strike="noStrike" cap="none" normalizeH="0" baseline="0">
                          <a:ln>
                            <a:noFill/>
                          </a:ln>
                          <a:solidFill>
                            <a:srgbClr val="111111"/>
                          </a:solidFill>
                          <a:effectLst/>
                          <a:latin typeface="Arial" charset="0"/>
                          <a:ea typeface="宋体" pitchFamily="2" charset="-122"/>
                        </a:rPr>
                        <a:t>ter</a:t>
                      </a:r>
                      <a:endParaRPr kumimoji="0" lang="en-US" altLang="zh-CN" sz="2600" b="0" i="0" u="none" strike="noStrike" cap="none" normalizeH="0" baseline="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a:ln>
                            <a:noFill/>
                          </a:ln>
                          <a:solidFill>
                            <a:srgbClr val="111111"/>
                          </a:solidFill>
                          <a:effectLst/>
                          <a:latin typeface="Arial" charset="0"/>
                          <a:ea typeface="宋体" pitchFamily="2" charset="-122"/>
                        </a:rPr>
                        <a:t>duo</a:t>
                      </a:r>
                      <a:endParaRPr kumimoji="0" lang="en-US" altLang="zh-CN" sz="2600" b="0" i="0" u="none" strike="noStrike" cap="none" normalizeH="0" baseline="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a:ln>
                            <a:noFill/>
                          </a:ln>
                          <a:solidFill>
                            <a:srgbClr val="111111"/>
                          </a:solidFill>
                          <a:effectLst/>
                          <a:latin typeface="Arial" charset="0"/>
                          <a:ea typeface="宋体" pitchFamily="2" charset="-122"/>
                        </a:rPr>
                        <a:t>tr</a:t>
                      </a:r>
                      <a:r>
                        <a:rPr kumimoji="0" lang="en-US" altLang="zh-CN" sz="2600" b="0" i="0" u="none" strike="noStrike" cap="none" normalizeH="0" baseline="0">
                          <a:ln>
                            <a:noFill/>
                          </a:ln>
                          <a:solidFill>
                            <a:srgbClr val="111111"/>
                          </a:solidFill>
                          <a:effectLst/>
                          <a:latin typeface="Arial" charset="0"/>
                          <a:ea typeface="宋体" pitchFamily="2" charset="-122"/>
                        </a:rPr>
                        <a:t>ē</a:t>
                      </a:r>
                      <a:r>
                        <a:rPr kumimoji="0" lang="de-DE" altLang="zh-CN" sz="2600" b="0" i="0" u="none" strike="noStrike" cap="none" normalizeH="0" baseline="0">
                          <a:ln>
                            <a:noFill/>
                          </a:ln>
                          <a:solidFill>
                            <a:srgbClr val="111111"/>
                          </a:solidFill>
                          <a:effectLst/>
                          <a:latin typeface="Arial" charset="0"/>
                          <a:ea typeface="宋体" pitchFamily="2" charset="-122"/>
                        </a:rPr>
                        <a:t>s</a:t>
                      </a:r>
                      <a:endParaRPr kumimoji="0" lang="en-US" altLang="zh-CN" sz="2600" b="0" i="0" u="none" strike="noStrike" cap="none" normalizeH="0" baseline="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2"/>
                  </a:ext>
                </a:extLst>
              </a:tr>
              <a:tr h="7667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a:ln>
                            <a:noFill/>
                          </a:ln>
                          <a:solidFill>
                            <a:srgbClr val="111111"/>
                          </a:solidFill>
                          <a:effectLst/>
                          <a:latin typeface="Comic Sans MS" pitchFamily="66" charset="0"/>
                          <a:ea typeface="宋体" pitchFamily="2" charset="-122"/>
                        </a:rPr>
                        <a:t>Sanskrit</a:t>
                      </a:r>
                      <a:endParaRPr kumimoji="0" lang="en-US" altLang="zh-CN" sz="2600" b="0" i="0" u="none" strike="noStrike" cap="none" normalizeH="0" baseline="0">
                        <a:ln>
                          <a:noFill/>
                        </a:ln>
                        <a:solidFill>
                          <a:srgbClr val="111111"/>
                        </a:solidFill>
                        <a:effectLst/>
                        <a:latin typeface="Comic Sans MS" pitchFamily="66"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a:ln>
                            <a:noFill/>
                          </a:ln>
                          <a:solidFill>
                            <a:srgbClr val="111111"/>
                          </a:solidFill>
                          <a:effectLst/>
                          <a:latin typeface="Arial" charset="0"/>
                          <a:ea typeface="宋体" pitchFamily="2" charset="-122"/>
                        </a:rPr>
                        <a:t>m</a:t>
                      </a:r>
                      <a:r>
                        <a:rPr kumimoji="0" lang="en-US" altLang="zh-CN" sz="2600" b="0" i="0" u="none" strike="noStrike" cap="none" normalizeH="0" baseline="0">
                          <a:ln>
                            <a:noFill/>
                          </a:ln>
                          <a:solidFill>
                            <a:srgbClr val="111111"/>
                          </a:solidFill>
                          <a:effectLst/>
                          <a:latin typeface="Arial" charset="0"/>
                          <a:ea typeface="宋体" pitchFamily="2" charset="-122"/>
                        </a:rPr>
                        <a:t>ā</a:t>
                      </a:r>
                      <a:r>
                        <a:rPr kumimoji="0" lang="de-DE" altLang="zh-CN" sz="2600" b="0" i="0" u="none" strike="noStrike" cap="none" normalizeH="0" baseline="0">
                          <a:ln>
                            <a:noFill/>
                          </a:ln>
                          <a:solidFill>
                            <a:srgbClr val="111111"/>
                          </a:solidFill>
                          <a:effectLst/>
                          <a:latin typeface="Arial" charset="0"/>
                          <a:ea typeface="宋体" pitchFamily="2" charset="-122"/>
                        </a:rPr>
                        <a:t>t</a:t>
                      </a:r>
                      <a:r>
                        <a:rPr kumimoji="0" lang="en-US" altLang="zh-CN" sz="2600" b="0" i="0" u="none" strike="noStrike" cap="none" normalizeH="0" baseline="0">
                          <a:ln>
                            <a:noFill/>
                          </a:ln>
                          <a:solidFill>
                            <a:srgbClr val="111111"/>
                          </a:solidFill>
                          <a:effectLst/>
                          <a:latin typeface="Arial" charset="0"/>
                          <a:ea typeface="宋体" pitchFamily="2" charset="-122"/>
                        </a:rPr>
                        <a:t>ā</a:t>
                      </a:r>
                      <a:r>
                        <a:rPr kumimoji="0" lang="de-DE" altLang="zh-CN" sz="2600" b="0" i="0" u="none" strike="noStrike" cap="none" normalizeH="0" baseline="0">
                          <a:ln>
                            <a:noFill/>
                          </a:ln>
                          <a:solidFill>
                            <a:srgbClr val="111111"/>
                          </a:solidFill>
                          <a:effectLst/>
                          <a:latin typeface="Arial" charset="0"/>
                          <a:ea typeface="宋体" pitchFamily="2" charset="-122"/>
                        </a:rPr>
                        <a:t>r</a:t>
                      </a:r>
                      <a:endParaRPr kumimoji="0" lang="en-US" altLang="zh-CN" sz="2600" b="0" i="0" u="none" strike="noStrike" cap="none" normalizeH="0" baseline="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a:ln>
                            <a:noFill/>
                          </a:ln>
                          <a:solidFill>
                            <a:srgbClr val="111111"/>
                          </a:solidFill>
                          <a:effectLst/>
                          <a:latin typeface="Arial" charset="0"/>
                          <a:ea typeface="宋体" pitchFamily="2" charset="-122"/>
                        </a:rPr>
                        <a:t>dv</a:t>
                      </a:r>
                      <a:r>
                        <a:rPr kumimoji="0" lang="en-US" altLang="zh-CN" sz="2600" b="0" i="0" u="none" strike="noStrike" cap="none" normalizeH="0" baseline="0">
                          <a:ln>
                            <a:noFill/>
                          </a:ln>
                          <a:solidFill>
                            <a:srgbClr val="111111"/>
                          </a:solidFill>
                          <a:effectLst/>
                          <a:latin typeface="Arial" charset="0"/>
                          <a:ea typeface="宋体" pitchFamily="2" charset="-122"/>
                        </a:rPr>
                        <a:t>ā</a:t>
                      </a:r>
                      <a:r>
                        <a:rPr kumimoji="0" lang="de-DE" altLang="zh-CN" sz="2600" b="0" i="0" u="none" strike="noStrike" cap="none" normalizeH="0" baseline="0">
                          <a:ln>
                            <a:noFill/>
                          </a:ln>
                          <a:solidFill>
                            <a:srgbClr val="111111"/>
                          </a:solidFill>
                          <a:effectLst/>
                          <a:latin typeface="Arial" charset="0"/>
                          <a:ea typeface="宋体" pitchFamily="2" charset="-122"/>
                        </a:rPr>
                        <a:t>u</a:t>
                      </a:r>
                      <a:endParaRPr kumimoji="0" lang="en-US" altLang="zh-CN" sz="2600" b="0" i="0" u="none" strike="noStrike" cap="none" normalizeH="0" baseline="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zh-CN" sz="2600" b="0" i="0" u="none" strike="noStrike" cap="none" normalizeH="0" baseline="0" dirty="0" err="1">
                          <a:ln>
                            <a:noFill/>
                          </a:ln>
                          <a:solidFill>
                            <a:srgbClr val="111111"/>
                          </a:solidFill>
                          <a:effectLst/>
                          <a:latin typeface="Arial" charset="0"/>
                          <a:ea typeface="宋体" pitchFamily="2" charset="-122"/>
                        </a:rPr>
                        <a:t>trayah</a:t>
                      </a:r>
                      <a:endParaRPr kumimoji="0" lang="en-US" altLang="zh-CN" sz="2600" b="0" i="0" u="none" strike="noStrike" cap="none" normalizeH="0" baseline="0" dirty="0">
                        <a:ln>
                          <a:noFill/>
                        </a:ln>
                        <a:solidFill>
                          <a:srgbClr val="111111"/>
                        </a:solidFill>
                        <a:effectLst/>
                        <a:latin typeface="Arial" charset="0"/>
                        <a:ea typeface="宋体" pitchFamily="2" charset="-122"/>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56526500"/>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blinds(vertical)">
                                      <p:cBhvr>
                                        <p:cTn id="7" dur="5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blinds(vertical)">
                                      <p:cBhvr>
                                        <p:cTn id="12" dur="500"/>
                                        <p:tgtEl>
                                          <p:spTgt spid="108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Effect transition="in" filter="strips(upLeft)">
                                      <p:cBhvr>
                                        <p:cTn id="17"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P spid="10854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609600" y="609600"/>
            <a:ext cx="7772400" cy="2747392"/>
          </a:xfrm>
          <a:gradFill rotWithShape="1">
            <a:gsLst>
              <a:gs pos="0">
                <a:srgbClr val="0033CC"/>
              </a:gs>
              <a:gs pos="100000">
                <a:srgbClr val="99CCFF"/>
              </a:gs>
            </a:gsLst>
            <a:lin ang="2700000" scaled="1"/>
          </a:gradFill>
          <a:ln>
            <a:solidFill>
              <a:schemeClr val="folHlink"/>
            </a:solidFill>
            <a:miter lim="800000"/>
            <a:headEnd/>
            <a:tailEnd/>
          </a:ln>
          <a:effectLst>
            <a:outerShdw dist="107763" dir="18900000" algn="ctr" rotWithShape="0">
              <a:schemeClr val="bg2"/>
            </a:outerShdw>
          </a:effectLst>
        </p:spPr>
        <p:txBody>
          <a:bodyPr>
            <a:normAutofit fontScale="70000" lnSpcReduction="20000"/>
          </a:bodyPr>
          <a:lstStyle/>
          <a:p>
            <a:pPr>
              <a:lnSpc>
                <a:spcPct val="90000"/>
              </a:lnSpc>
              <a:buFont typeface="Wingdings" pitchFamily="2" charset="2"/>
              <a:buNone/>
            </a:pPr>
            <a:r>
              <a:rPr lang="de-DE" altLang="zh-CN" sz="3400" b="1" dirty="0">
                <a:solidFill>
                  <a:srgbClr val="FFFFFF"/>
                </a:solidFill>
              </a:rPr>
              <a:t>    Franz Bopp  </a:t>
            </a:r>
            <a:r>
              <a:rPr lang="de-DE" altLang="zh-CN" sz="2600" dirty="0">
                <a:solidFill>
                  <a:srgbClr val="FFFFFF"/>
                </a:solidFill>
              </a:rPr>
              <a:t>(1816)</a:t>
            </a:r>
            <a:endParaRPr lang="de-DE" altLang="zh-CN" sz="2600" dirty="0">
              <a:solidFill>
                <a:srgbClr val="9933FF"/>
              </a:solidFill>
            </a:endParaRPr>
          </a:p>
          <a:p>
            <a:pPr algn="just">
              <a:lnSpc>
                <a:spcPct val="90000"/>
              </a:lnSpc>
              <a:buFont typeface="Wingdings" pitchFamily="2" charset="2"/>
              <a:buNone/>
            </a:pPr>
            <a:r>
              <a:rPr lang="de-DE" altLang="zh-CN" sz="4600" dirty="0">
                <a:solidFill>
                  <a:srgbClr val="FFFFFF"/>
                </a:solidFill>
              </a:rPr>
              <a:t>     </a:t>
            </a:r>
            <a:r>
              <a:rPr lang="de-DE" altLang="zh-CN" sz="4600" b="1" i="1" dirty="0">
                <a:solidFill>
                  <a:srgbClr val="FFFFFF"/>
                </a:solidFill>
                <a:latin typeface="Times New Roman" pitchFamily="18" charset="0"/>
                <a:cs typeface="Times New Roman" pitchFamily="18" charset="0"/>
              </a:rPr>
              <a:t>Über das Konjugationssystem der Sanskrit-Sprache im Vergleich mit jenem der griechischen, lateinischen, persischen und germanischen Sprache</a:t>
            </a:r>
          </a:p>
          <a:p>
            <a:pPr algn="just">
              <a:lnSpc>
                <a:spcPct val="90000"/>
              </a:lnSpc>
              <a:buFont typeface="Wingdings" pitchFamily="2" charset="2"/>
              <a:buNone/>
            </a:pPr>
            <a:r>
              <a:rPr lang="de-DE" altLang="zh-CN" sz="2300" dirty="0">
                <a:solidFill>
                  <a:srgbClr val="FFFFFF"/>
                </a:solidFill>
              </a:rPr>
              <a:t>  </a:t>
            </a:r>
          </a:p>
          <a:p>
            <a:pPr algn="ctr">
              <a:lnSpc>
                <a:spcPct val="90000"/>
              </a:lnSpc>
              <a:buFont typeface="Wingdings" pitchFamily="2" charset="2"/>
              <a:buNone/>
            </a:pPr>
            <a:r>
              <a:rPr lang="de-DE" altLang="zh-CN" sz="2300" dirty="0">
                <a:solidFill>
                  <a:srgbClr val="FFFFFF"/>
                </a:solidFill>
              </a:rPr>
              <a:t>《</a:t>
            </a:r>
            <a:r>
              <a:rPr lang="zh-CN" altLang="de-DE" sz="2300" dirty="0">
                <a:solidFill>
                  <a:srgbClr val="FFFFFF"/>
                </a:solidFill>
              </a:rPr>
              <a:t>论梵文动词变位系统，与希腊语、拉丁语、波斯语和日耳曼语相比较</a:t>
            </a:r>
            <a:r>
              <a:rPr lang="de-DE" altLang="zh-CN" sz="2300" dirty="0">
                <a:solidFill>
                  <a:srgbClr val="FFFFFF"/>
                </a:solidFill>
              </a:rPr>
              <a:t>》</a:t>
            </a:r>
          </a:p>
          <a:p>
            <a:pPr algn="just">
              <a:lnSpc>
                <a:spcPct val="90000"/>
              </a:lnSpc>
              <a:buFont typeface="Wingdings" pitchFamily="2" charset="2"/>
              <a:buNone/>
            </a:pPr>
            <a:r>
              <a:rPr lang="de-DE" altLang="zh-CN" sz="2600" dirty="0">
                <a:solidFill>
                  <a:srgbClr val="FFFFFF"/>
                </a:solidFill>
              </a:rPr>
              <a:t>	</a:t>
            </a:r>
            <a:r>
              <a:rPr lang="de-DE" altLang="zh-CN" sz="2600" dirty="0">
                <a:solidFill>
                  <a:srgbClr val="FFCC00"/>
                </a:solidFill>
              </a:rPr>
              <a:t>			</a:t>
            </a:r>
            <a:endParaRPr lang="en-US" altLang="zh-CN" sz="2600" dirty="0">
              <a:solidFill>
                <a:srgbClr val="FFCC00"/>
              </a:solidFill>
            </a:endParaRPr>
          </a:p>
        </p:txBody>
      </p:sp>
      <p:sp>
        <p:nvSpPr>
          <p:cNvPr id="109571" name="Rectangle 3"/>
          <p:cNvSpPr>
            <a:spLocks noChangeArrowheads="1"/>
          </p:cNvSpPr>
          <p:nvPr/>
        </p:nvSpPr>
        <p:spPr bwMode="auto">
          <a:xfrm>
            <a:off x="609600" y="3886200"/>
            <a:ext cx="7772400" cy="2362200"/>
          </a:xfrm>
          <a:prstGeom prst="rect">
            <a:avLst/>
          </a:prstGeom>
          <a:gradFill rotWithShape="1">
            <a:gsLst>
              <a:gs pos="0">
                <a:schemeClr val="tx2"/>
              </a:gs>
              <a:gs pos="100000">
                <a:schemeClr val="accent2"/>
              </a:gs>
            </a:gsLst>
            <a:lin ang="27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chemeClr val="tx2"/>
              </a:buClr>
              <a:buSzPct val="115000"/>
            </a:pPr>
            <a:r>
              <a:rPr kumimoji="1" lang="de-DE" altLang="zh-CN" sz="3200" dirty="0">
                <a:latin typeface="Times New Roman" pitchFamily="18" charset="0"/>
              </a:rPr>
              <a:t>			</a:t>
            </a:r>
            <a:r>
              <a:rPr kumimoji="1" lang="de-DE" altLang="zh-CN" sz="3200" b="1" dirty="0">
                <a:solidFill>
                  <a:srgbClr val="FFFFFF"/>
                </a:solidFill>
                <a:latin typeface="Times New Roman" pitchFamily="18" charset="0"/>
              </a:rPr>
              <a:t>Grimmsches Gesetz</a:t>
            </a:r>
            <a:r>
              <a:rPr kumimoji="1" lang="de-DE" altLang="zh-CN" sz="3200" dirty="0">
                <a:solidFill>
                  <a:srgbClr val="FFFFFF"/>
                </a:solidFill>
                <a:latin typeface="Times New Roman" pitchFamily="18" charset="0"/>
              </a:rPr>
              <a:t> (1822)</a:t>
            </a:r>
          </a:p>
          <a:p>
            <a:pPr marL="342900" indent="-342900" algn="just">
              <a:spcBef>
                <a:spcPct val="20000"/>
              </a:spcBef>
              <a:buClr>
                <a:schemeClr val="tx2"/>
              </a:buClr>
              <a:buSzPct val="115000"/>
            </a:pPr>
            <a:r>
              <a:rPr kumimoji="1" lang="de-DE" altLang="zh-CN" sz="3200" dirty="0">
                <a:solidFill>
                  <a:srgbClr val="FFFFFF"/>
                </a:solidFill>
                <a:latin typeface="Times New Roman" pitchFamily="18" charset="0"/>
              </a:rPr>
              <a:t>   Entdeckung des systematischen Lautwandels zwischen Germanischen, Griechischen und Lateinischen. </a:t>
            </a:r>
            <a:endParaRPr kumimoji="1" lang="en-US" altLang="zh-CN" sz="3200" dirty="0">
              <a:solidFill>
                <a:srgbClr val="FFFFFF"/>
              </a:solidFill>
              <a:latin typeface="Times New Roman" pitchFamily="18" charset="0"/>
            </a:endParaRPr>
          </a:p>
        </p:txBody>
      </p:sp>
    </p:spTree>
    <p:extLst>
      <p:ext uri="{BB962C8B-B14F-4D97-AF65-F5344CB8AC3E}">
        <p14:creationId xmlns:p14="http://schemas.microsoft.com/office/powerpoint/2010/main" val="1041108003"/>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ox(in)">
                                      <p:cBhvr>
                                        <p:cTn id="7" dur="500"/>
                                        <p:tgtEl>
                                          <p:spTgt spid="109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09571"/>
                                        </p:tgtEl>
                                        <p:attrNameLst>
                                          <p:attrName>style.visibility</p:attrName>
                                        </p:attrNameLst>
                                      </p:cBhvr>
                                      <p:to>
                                        <p:strVal val="visible"/>
                                      </p:to>
                                    </p:set>
                                    <p:animEffect transition="in" filter="barn(outHorizontal)">
                                      <p:cBhvr>
                                        <p:cTn id="12"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autoUpdateAnimBg="0"/>
      <p:bldP spid="10957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620688"/>
            <a:ext cx="8229600" cy="1143000"/>
          </a:xfrm>
        </p:spPr>
        <p:txBody>
          <a:bodyPr>
            <a:normAutofit fontScale="90000"/>
          </a:bodyPr>
          <a:lstStyle/>
          <a:p>
            <a:r>
              <a:rPr lang="de-DE" altLang="zh-CN" b="1" dirty="0">
                <a:solidFill>
                  <a:srgbClr val="0033CC"/>
                </a:solidFill>
                <a:latin typeface="Times New Roman" pitchFamily="18" charset="0"/>
                <a:cs typeface="Times New Roman" pitchFamily="18" charset="0"/>
              </a:rPr>
              <a:t>Die erste Lautverschiebung</a:t>
            </a:r>
            <a:br>
              <a:rPr lang="de-DE" altLang="zh-CN" b="1" dirty="0">
                <a:solidFill>
                  <a:srgbClr val="0033CC"/>
                </a:solidFill>
                <a:latin typeface="Times New Roman" pitchFamily="18" charset="0"/>
                <a:cs typeface="Times New Roman" pitchFamily="18" charset="0"/>
              </a:rPr>
            </a:br>
            <a:r>
              <a:rPr lang="zh-CN" altLang="de-DE" sz="2700" b="1" dirty="0">
                <a:solidFill>
                  <a:srgbClr val="0033CC"/>
                </a:solidFill>
                <a:latin typeface="Times New Roman" pitchFamily="18" charset="0"/>
                <a:cs typeface="Times New Roman" pitchFamily="18" charset="0"/>
              </a:rPr>
              <a:t>（第一次音变）</a:t>
            </a:r>
            <a:endParaRPr lang="en-US" altLang="zh-CN" sz="2700" b="1" dirty="0">
              <a:solidFill>
                <a:srgbClr val="0033CC"/>
              </a:solidFill>
              <a:latin typeface="Times New Roman" pitchFamily="18" charset="0"/>
              <a:cs typeface="Times New Roman" pitchFamily="18" charset="0"/>
            </a:endParaRPr>
          </a:p>
        </p:txBody>
      </p:sp>
      <p:sp>
        <p:nvSpPr>
          <p:cNvPr id="110595" name="Rectangle 3"/>
          <p:cNvSpPr>
            <a:spLocks noChangeArrowheads="1"/>
          </p:cNvSpPr>
          <p:nvPr/>
        </p:nvSpPr>
        <p:spPr bwMode="auto">
          <a:xfrm>
            <a:off x="342900" y="2667000"/>
            <a:ext cx="1752600" cy="685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3200" dirty="0">
                <a:latin typeface="Times New Roman" pitchFamily="18" charset="0"/>
              </a:rPr>
              <a:t>lateinisch</a:t>
            </a:r>
            <a:endParaRPr kumimoji="1" lang="en-US" altLang="zh-CN" sz="3200" dirty="0">
              <a:latin typeface="Times New Roman" pitchFamily="18" charset="0"/>
            </a:endParaRPr>
          </a:p>
        </p:txBody>
      </p:sp>
      <p:sp>
        <p:nvSpPr>
          <p:cNvPr id="110596" name="Rectangle 4"/>
          <p:cNvSpPr>
            <a:spLocks noChangeArrowheads="1"/>
          </p:cNvSpPr>
          <p:nvPr/>
        </p:nvSpPr>
        <p:spPr bwMode="auto">
          <a:xfrm>
            <a:off x="2590800" y="2667000"/>
            <a:ext cx="1600200" cy="685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3200">
                <a:latin typeface="Times New Roman" pitchFamily="18" charset="0"/>
              </a:rPr>
              <a:t>gotisch</a:t>
            </a:r>
            <a:endParaRPr kumimoji="1" lang="en-US" altLang="zh-CN" sz="3200">
              <a:latin typeface="Times New Roman" pitchFamily="18" charset="0"/>
            </a:endParaRPr>
          </a:p>
        </p:txBody>
      </p:sp>
      <p:sp>
        <p:nvSpPr>
          <p:cNvPr id="110597" name="Rectangle 5"/>
          <p:cNvSpPr>
            <a:spLocks noChangeArrowheads="1"/>
          </p:cNvSpPr>
          <p:nvPr/>
        </p:nvSpPr>
        <p:spPr bwMode="auto">
          <a:xfrm>
            <a:off x="4648200" y="2667000"/>
            <a:ext cx="1828800" cy="685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3200">
                <a:latin typeface="Times New Roman" pitchFamily="18" charset="0"/>
              </a:rPr>
              <a:t>englisch</a:t>
            </a:r>
            <a:endParaRPr kumimoji="1" lang="en-US" altLang="zh-CN" sz="3200">
              <a:latin typeface="Times New Roman" pitchFamily="18" charset="0"/>
            </a:endParaRPr>
          </a:p>
        </p:txBody>
      </p:sp>
      <p:sp>
        <p:nvSpPr>
          <p:cNvPr id="110598" name="Rectangle 6"/>
          <p:cNvSpPr>
            <a:spLocks noChangeArrowheads="1"/>
          </p:cNvSpPr>
          <p:nvPr/>
        </p:nvSpPr>
        <p:spPr bwMode="auto">
          <a:xfrm>
            <a:off x="6876256" y="2667000"/>
            <a:ext cx="2160240" cy="685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2400" dirty="0">
                <a:latin typeface="Times New Roman" pitchFamily="18" charset="0"/>
              </a:rPr>
              <a:t>neuhochdeutsch</a:t>
            </a:r>
            <a:endParaRPr kumimoji="1" lang="en-US" altLang="zh-CN" sz="2400" dirty="0">
              <a:latin typeface="Times New Roman" pitchFamily="18" charset="0"/>
            </a:endParaRPr>
          </a:p>
        </p:txBody>
      </p:sp>
      <p:sp>
        <p:nvSpPr>
          <p:cNvPr id="110599" name="Rectangle 7"/>
          <p:cNvSpPr>
            <a:spLocks noChangeArrowheads="1"/>
          </p:cNvSpPr>
          <p:nvPr/>
        </p:nvSpPr>
        <p:spPr bwMode="auto">
          <a:xfrm>
            <a:off x="609600" y="4038600"/>
            <a:ext cx="121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3600" b="1">
                <a:solidFill>
                  <a:srgbClr val="993300"/>
                </a:solidFill>
                <a:latin typeface="Times New Roman" pitchFamily="18" charset="0"/>
              </a:rPr>
              <a:t>p</a:t>
            </a:r>
            <a:r>
              <a:rPr kumimoji="1" lang="de-DE" altLang="zh-CN" sz="3600" b="1">
                <a:latin typeface="Times New Roman" pitchFamily="18" charset="0"/>
              </a:rPr>
              <a:t>ater</a:t>
            </a:r>
            <a:endParaRPr kumimoji="1" lang="en-US" altLang="zh-CN" sz="3600" b="1">
              <a:latin typeface="Times New Roman" pitchFamily="18" charset="0"/>
            </a:endParaRPr>
          </a:p>
        </p:txBody>
      </p:sp>
      <p:sp>
        <p:nvSpPr>
          <p:cNvPr id="110600" name="AutoShape 8"/>
          <p:cNvSpPr>
            <a:spLocks noChangeArrowheads="1"/>
          </p:cNvSpPr>
          <p:nvPr/>
        </p:nvSpPr>
        <p:spPr bwMode="auto">
          <a:xfrm>
            <a:off x="2133600" y="4191000"/>
            <a:ext cx="381000" cy="381000"/>
          </a:xfrm>
          <a:prstGeom prst="rightArrow">
            <a:avLst>
              <a:gd name="adj1" fmla="val 50000"/>
              <a:gd name="adj2" fmla="val 2500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0601" name="Rectangle 9"/>
          <p:cNvSpPr>
            <a:spLocks noChangeArrowheads="1"/>
          </p:cNvSpPr>
          <p:nvPr/>
        </p:nvSpPr>
        <p:spPr bwMode="auto">
          <a:xfrm>
            <a:off x="4953000" y="4038600"/>
            <a:ext cx="121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3600" b="1">
                <a:solidFill>
                  <a:schemeClr val="hlink"/>
                </a:solidFill>
                <a:latin typeface="Times New Roman" pitchFamily="18" charset="0"/>
              </a:rPr>
              <a:t>f</a:t>
            </a:r>
            <a:r>
              <a:rPr kumimoji="1" lang="de-DE" altLang="zh-CN" sz="3600" b="1">
                <a:latin typeface="Times New Roman" pitchFamily="18" charset="0"/>
              </a:rPr>
              <a:t>ather</a:t>
            </a:r>
            <a:endParaRPr kumimoji="1" lang="en-US" altLang="zh-CN" sz="3600" b="1">
              <a:latin typeface="Times New Roman" pitchFamily="18" charset="0"/>
            </a:endParaRPr>
          </a:p>
        </p:txBody>
      </p:sp>
      <p:sp>
        <p:nvSpPr>
          <p:cNvPr id="110602" name="Rectangle 10"/>
          <p:cNvSpPr>
            <a:spLocks noChangeArrowheads="1"/>
          </p:cNvSpPr>
          <p:nvPr/>
        </p:nvSpPr>
        <p:spPr bwMode="auto">
          <a:xfrm>
            <a:off x="2819400" y="4038600"/>
            <a:ext cx="121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3600" b="1">
                <a:solidFill>
                  <a:schemeClr val="hlink"/>
                </a:solidFill>
                <a:latin typeface="Times New Roman" pitchFamily="18" charset="0"/>
              </a:rPr>
              <a:t>f</a:t>
            </a:r>
            <a:r>
              <a:rPr kumimoji="1" lang="de-DE" altLang="zh-CN" sz="3600" b="1">
                <a:latin typeface="Times New Roman" pitchFamily="18" charset="0"/>
              </a:rPr>
              <a:t>adar</a:t>
            </a:r>
            <a:endParaRPr kumimoji="1" lang="en-US" altLang="zh-CN" sz="3600" b="1">
              <a:latin typeface="Times New Roman" pitchFamily="18" charset="0"/>
            </a:endParaRPr>
          </a:p>
        </p:txBody>
      </p:sp>
      <p:sp>
        <p:nvSpPr>
          <p:cNvPr id="110603" name="Rectangle 11"/>
          <p:cNvSpPr>
            <a:spLocks noChangeArrowheads="1"/>
          </p:cNvSpPr>
          <p:nvPr/>
        </p:nvSpPr>
        <p:spPr bwMode="auto">
          <a:xfrm>
            <a:off x="7239000" y="4038600"/>
            <a:ext cx="121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3600" b="1">
                <a:solidFill>
                  <a:schemeClr val="hlink"/>
                </a:solidFill>
                <a:latin typeface="Times New Roman" pitchFamily="18" charset="0"/>
              </a:rPr>
              <a:t>V</a:t>
            </a:r>
            <a:r>
              <a:rPr kumimoji="1" lang="de-DE" altLang="zh-CN" sz="3600" b="1">
                <a:latin typeface="Times New Roman" pitchFamily="18" charset="0"/>
              </a:rPr>
              <a:t>ater</a:t>
            </a:r>
            <a:endParaRPr kumimoji="1" lang="en-US" altLang="zh-CN" sz="3600" b="1">
              <a:latin typeface="Times New Roman" pitchFamily="18" charset="0"/>
            </a:endParaRPr>
          </a:p>
        </p:txBody>
      </p:sp>
    </p:spTree>
    <p:extLst>
      <p:ext uri="{BB962C8B-B14F-4D97-AF65-F5344CB8AC3E}">
        <p14:creationId xmlns:p14="http://schemas.microsoft.com/office/powerpoint/2010/main" val="1353718736"/>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0-#ppt_w/2"/>
                                          </p:val>
                                        </p:tav>
                                        <p:tav tm="100000">
                                          <p:val>
                                            <p:strVal val="#ppt_x"/>
                                          </p:val>
                                        </p:tav>
                                      </p:tavLst>
                                    </p:anim>
                                    <p:anim calcmode="lin" valueType="num">
                                      <p:cBhvr additive="base">
                                        <p:cTn id="8" dur="500" fill="hold"/>
                                        <p:tgtEl>
                                          <p:spTgt spid="1105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gtEl>
                                        <p:attrNameLst>
                                          <p:attrName>style.visibility</p:attrName>
                                        </p:attrNameLst>
                                      </p:cBhvr>
                                      <p:to>
                                        <p:strVal val="visible"/>
                                      </p:to>
                                    </p:set>
                                    <p:anim calcmode="lin" valueType="num">
                                      <p:cBhvr additive="base">
                                        <p:cTn id="13" dur="500" fill="hold"/>
                                        <p:tgtEl>
                                          <p:spTgt spid="110595"/>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9"/>
                                        </p:tgtEl>
                                        <p:attrNameLst>
                                          <p:attrName>style.visibility</p:attrName>
                                        </p:attrNameLst>
                                      </p:cBhvr>
                                      <p:to>
                                        <p:strVal val="visible"/>
                                      </p:to>
                                    </p:set>
                                    <p:anim calcmode="lin" valueType="num">
                                      <p:cBhvr additive="base">
                                        <p:cTn id="19" dur="500" fill="hold"/>
                                        <p:tgtEl>
                                          <p:spTgt spid="110599"/>
                                        </p:tgtEl>
                                        <p:attrNameLst>
                                          <p:attrName>ppt_x</p:attrName>
                                        </p:attrNameLst>
                                      </p:cBhvr>
                                      <p:tavLst>
                                        <p:tav tm="0">
                                          <p:val>
                                            <p:strVal val="0-#ppt_w/2"/>
                                          </p:val>
                                        </p:tav>
                                        <p:tav tm="100000">
                                          <p:val>
                                            <p:strVal val="#ppt_x"/>
                                          </p:val>
                                        </p:tav>
                                      </p:tavLst>
                                    </p:anim>
                                    <p:anim calcmode="lin" valueType="num">
                                      <p:cBhvr additive="base">
                                        <p:cTn id="20" dur="500" fill="hold"/>
                                        <p:tgtEl>
                                          <p:spTgt spid="11059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0600"/>
                                        </p:tgtEl>
                                        <p:attrNameLst>
                                          <p:attrName>style.visibility</p:attrName>
                                        </p:attrNameLst>
                                      </p:cBhvr>
                                      <p:to>
                                        <p:strVal val="visible"/>
                                      </p:to>
                                    </p:set>
                                    <p:anim calcmode="lin" valueType="num">
                                      <p:cBhvr additive="base">
                                        <p:cTn id="25" dur="500" fill="hold"/>
                                        <p:tgtEl>
                                          <p:spTgt spid="110600"/>
                                        </p:tgtEl>
                                        <p:attrNameLst>
                                          <p:attrName>ppt_x</p:attrName>
                                        </p:attrNameLst>
                                      </p:cBhvr>
                                      <p:tavLst>
                                        <p:tav tm="0">
                                          <p:val>
                                            <p:strVal val="0-#ppt_w/2"/>
                                          </p:val>
                                        </p:tav>
                                        <p:tav tm="100000">
                                          <p:val>
                                            <p:strVal val="#ppt_x"/>
                                          </p:val>
                                        </p:tav>
                                      </p:tavLst>
                                    </p:anim>
                                    <p:anim calcmode="lin" valueType="num">
                                      <p:cBhvr additive="base">
                                        <p:cTn id="26" dur="500" fill="hold"/>
                                        <p:tgtEl>
                                          <p:spTgt spid="11060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0596"/>
                                        </p:tgtEl>
                                        <p:attrNameLst>
                                          <p:attrName>style.visibility</p:attrName>
                                        </p:attrNameLst>
                                      </p:cBhvr>
                                      <p:to>
                                        <p:strVal val="visible"/>
                                      </p:to>
                                    </p:set>
                                    <p:anim calcmode="lin" valueType="num">
                                      <p:cBhvr additive="base">
                                        <p:cTn id="31" dur="500" fill="hold"/>
                                        <p:tgtEl>
                                          <p:spTgt spid="110596"/>
                                        </p:tgtEl>
                                        <p:attrNameLst>
                                          <p:attrName>ppt_x</p:attrName>
                                        </p:attrNameLst>
                                      </p:cBhvr>
                                      <p:tavLst>
                                        <p:tav tm="0">
                                          <p:val>
                                            <p:strVal val="0-#ppt_w/2"/>
                                          </p:val>
                                        </p:tav>
                                        <p:tav tm="100000">
                                          <p:val>
                                            <p:strVal val="#ppt_x"/>
                                          </p:val>
                                        </p:tav>
                                      </p:tavLst>
                                    </p:anim>
                                    <p:anim calcmode="lin" valueType="num">
                                      <p:cBhvr additive="base">
                                        <p:cTn id="32" dur="500" fill="hold"/>
                                        <p:tgtEl>
                                          <p:spTgt spid="1105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0602"/>
                                        </p:tgtEl>
                                        <p:attrNameLst>
                                          <p:attrName>style.visibility</p:attrName>
                                        </p:attrNameLst>
                                      </p:cBhvr>
                                      <p:to>
                                        <p:strVal val="visible"/>
                                      </p:to>
                                    </p:set>
                                    <p:anim calcmode="lin" valueType="num">
                                      <p:cBhvr additive="base">
                                        <p:cTn id="37" dur="500" fill="hold"/>
                                        <p:tgtEl>
                                          <p:spTgt spid="110602"/>
                                        </p:tgtEl>
                                        <p:attrNameLst>
                                          <p:attrName>ppt_x</p:attrName>
                                        </p:attrNameLst>
                                      </p:cBhvr>
                                      <p:tavLst>
                                        <p:tav tm="0">
                                          <p:val>
                                            <p:strVal val="0-#ppt_w/2"/>
                                          </p:val>
                                        </p:tav>
                                        <p:tav tm="100000">
                                          <p:val>
                                            <p:strVal val="#ppt_x"/>
                                          </p:val>
                                        </p:tav>
                                      </p:tavLst>
                                    </p:anim>
                                    <p:anim calcmode="lin" valueType="num">
                                      <p:cBhvr additive="base">
                                        <p:cTn id="38" dur="500" fill="hold"/>
                                        <p:tgtEl>
                                          <p:spTgt spid="11060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0597"/>
                                        </p:tgtEl>
                                        <p:attrNameLst>
                                          <p:attrName>style.visibility</p:attrName>
                                        </p:attrNameLst>
                                      </p:cBhvr>
                                      <p:to>
                                        <p:strVal val="visible"/>
                                      </p:to>
                                    </p:set>
                                    <p:anim calcmode="lin" valueType="num">
                                      <p:cBhvr additive="base">
                                        <p:cTn id="43" dur="500" fill="hold"/>
                                        <p:tgtEl>
                                          <p:spTgt spid="110597"/>
                                        </p:tgtEl>
                                        <p:attrNameLst>
                                          <p:attrName>ppt_x</p:attrName>
                                        </p:attrNameLst>
                                      </p:cBhvr>
                                      <p:tavLst>
                                        <p:tav tm="0">
                                          <p:val>
                                            <p:strVal val="0-#ppt_w/2"/>
                                          </p:val>
                                        </p:tav>
                                        <p:tav tm="100000">
                                          <p:val>
                                            <p:strVal val="#ppt_x"/>
                                          </p:val>
                                        </p:tav>
                                      </p:tavLst>
                                    </p:anim>
                                    <p:anim calcmode="lin" valueType="num">
                                      <p:cBhvr additive="base">
                                        <p:cTn id="44" dur="500" fill="hold"/>
                                        <p:tgtEl>
                                          <p:spTgt spid="11059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0601"/>
                                        </p:tgtEl>
                                        <p:attrNameLst>
                                          <p:attrName>style.visibility</p:attrName>
                                        </p:attrNameLst>
                                      </p:cBhvr>
                                      <p:to>
                                        <p:strVal val="visible"/>
                                      </p:to>
                                    </p:set>
                                    <p:anim calcmode="lin" valueType="num">
                                      <p:cBhvr additive="base">
                                        <p:cTn id="49" dur="500" fill="hold"/>
                                        <p:tgtEl>
                                          <p:spTgt spid="110601"/>
                                        </p:tgtEl>
                                        <p:attrNameLst>
                                          <p:attrName>ppt_x</p:attrName>
                                        </p:attrNameLst>
                                      </p:cBhvr>
                                      <p:tavLst>
                                        <p:tav tm="0">
                                          <p:val>
                                            <p:strVal val="0-#ppt_w/2"/>
                                          </p:val>
                                        </p:tav>
                                        <p:tav tm="100000">
                                          <p:val>
                                            <p:strVal val="#ppt_x"/>
                                          </p:val>
                                        </p:tav>
                                      </p:tavLst>
                                    </p:anim>
                                    <p:anim calcmode="lin" valueType="num">
                                      <p:cBhvr additive="base">
                                        <p:cTn id="50" dur="500" fill="hold"/>
                                        <p:tgtEl>
                                          <p:spTgt spid="11060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0598"/>
                                        </p:tgtEl>
                                        <p:attrNameLst>
                                          <p:attrName>style.visibility</p:attrName>
                                        </p:attrNameLst>
                                      </p:cBhvr>
                                      <p:to>
                                        <p:strVal val="visible"/>
                                      </p:to>
                                    </p:set>
                                    <p:anim calcmode="lin" valueType="num">
                                      <p:cBhvr additive="base">
                                        <p:cTn id="55" dur="500" fill="hold"/>
                                        <p:tgtEl>
                                          <p:spTgt spid="110598"/>
                                        </p:tgtEl>
                                        <p:attrNameLst>
                                          <p:attrName>ppt_x</p:attrName>
                                        </p:attrNameLst>
                                      </p:cBhvr>
                                      <p:tavLst>
                                        <p:tav tm="0">
                                          <p:val>
                                            <p:strVal val="0-#ppt_w/2"/>
                                          </p:val>
                                        </p:tav>
                                        <p:tav tm="100000">
                                          <p:val>
                                            <p:strVal val="#ppt_x"/>
                                          </p:val>
                                        </p:tav>
                                      </p:tavLst>
                                    </p:anim>
                                    <p:anim calcmode="lin" valueType="num">
                                      <p:cBhvr additive="base">
                                        <p:cTn id="56" dur="500" fill="hold"/>
                                        <p:tgtEl>
                                          <p:spTgt spid="11059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10603"/>
                                        </p:tgtEl>
                                        <p:attrNameLst>
                                          <p:attrName>style.visibility</p:attrName>
                                        </p:attrNameLst>
                                      </p:cBhvr>
                                      <p:to>
                                        <p:strVal val="visible"/>
                                      </p:to>
                                    </p:set>
                                    <p:anim calcmode="lin" valueType="num">
                                      <p:cBhvr>
                                        <p:cTn id="61" dur="1000" fill="hold"/>
                                        <p:tgtEl>
                                          <p:spTgt spid="110603"/>
                                        </p:tgtEl>
                                        <p:attrNameLst>
                                          <p:attrName>ppt_w</p:attrName>
                                        </p:attrNameLst>
                                      </p:cBhvr>
                                      <p:tavLst>
                                        <p:tav tm="0">
                                          <p:val>
                                            <p:fltVal val="0"/>
                                          </p:val>
                                        </p:tav>
                                        <p:tav tm="100000">
                                          <p:val>
                                            <p:strVal val="#ppt_w"/>
                                          </p:val>
                                        </p:tav>
                                      </p:tavLst>
                                    </p:anim>
                                    <p:anim calcmode="lin" valueType="num">
                                      <p:cBhvr>
                                        <p:cTn id="62" dur="1000" fill="hold"/>
                                        <p:tgtEl>
                                          <p:spTgt spid="110603"/>
                                        </p:tgtEl>
                                        <p:attrNameLst>
                                          <p:attrName>ppt_h</p:attrName>
                                        </p:attrNameLst>
                                      </p:cBhvr>
                                      <p:tavLst>
                                        <p:tav tm="0">
                                          <p:val>
                                            <p:fltVal val="0"/>
                                          </p:val>
                                        </p:tav>
                                        <p:tav tm="100000">
                                          <p:val>
                                            <p:strVal val="#ppt_h"/>
                                          </p:val>
                                        </p:tav>
                                      </p:tavLst>
                                    </p:anim>
                                    <p:anim calcmode="lin" valueType="num">
                                      <p:cBhvr>
                                        <p:cTn id="63" dur="1000" fill="hold"/>
                                        <p:tgtEl>
                                          <p:spTgt spid="110603"/>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1060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animBg="1" autoUpdateAnimBg="0"/>
      <p:bldP spid="110596" grpId="0" animBg="1" autoUpdateAnimBg="0"/>
      <p:bldP spid="110597" grpId="0" animBg="1" autoUpdateAnimBg="0"/>
      <p:bldP spid="110598" grpId="0" animBg="1" autoUpdateAnimBg="0"/>
      <p:bldP spid="110599" grpId="0" autoUpdateAnimBg="0"/>
      <p:bldP spid="110600" grpId="0" animBg="1"/>
      <p:bldP spid="110601" grpId="0" autoUpdateAnimBg="0"/>
      <p:bldP spid="110602" grpId="0" autoUpdateAnimBg="0"/>
      <p:bldP spid="11060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404664"/>
            <a:ext cx="8363272" cy="609600"/>
          </a:xfrm>
          <a:extLst>
            <a:ext uri="{AF507438-7753-43E0-B8FC-AC1667EBCBE1}">
              <a14:hiddenEffects xmlns:a14="http://schemas.microsoft.com/office/drawing/2010/main">
                <a:effectLst>
                  <a:outerShdw dist="107763" dir="18900000" algn="ctr" rotWithShape="0">
                    <a:schemeClr val="bg2"/>
                  </a:outerShdw>
                </a:effectLst>
              </a14:hiddenEffects>
            </a:ext>
          </a:extLst>
        </p:spPr>
        <p:txBody>
          <a:bodyPr>
            <a:noAutofit/>
          </a:bodyPr>
          <a:lstStyle/>
          <a:p>
            <a:r>
              <a:rPr lang="de-DE" altLang="zh-CN" sz="3600" b="1" dirty="0">
                <a:solidFill>
                  <a:srgbClr val="0033CC"/>
                </a:solidFill>
                <a:latin typeface="Times New Roman" pitchFamily="18" charset="0"/>
                <a:cs typeface="Times New Roman" pitchFamily="18" charset="0"/>
              </a:rPr>
              <a:t>Stammbautheorie</a:t>
            </a:r>
            <a:r>
              <a:rPr lang="de-DE" altLang="zh-CN" sz="4000" b="1" dirty="0">
                <a:solidFill>
                  <a:srgbClr val="0033CC"/>
                </a:solidFill>
                <a:latin typeface="Times New Roman" pitchFamily="18" charset="0"/>
                <a:cs typeface="Times New Roman" pitchFamily="18" charset="0"/>
              </a:rPr>
              <a:t> </a:t>
            </a:r>
            <a:r>
              <a:rPr lang="de-DE" altLang="zh-CN" sz="3600" b="1" dirty="0">
                <a:solidFill>
                  <a:srgbClr val="0033CC"/>
                </a:solidFill>
              </a:rPr>
              <a:t>von </a:t>
            </a:r>
            <a:r>
              <a:rPr lang="de-DE" altLang="zh-CN" sz="3600" b="1" dirty="0">
                <a:solidFill>
                  <a:srgbClr val="0033CC"/>
                </a:solidFill>
                <a:latin typeface="Times New Roman" pitchFamily="18" charset="0"/>
                <a:cs typeface="Times New Roman" pitchFamily="18" charset="0"/>
              </a:rPr>
              <a:t>August Schlei</a:t>
            </a:r>
            <a:r>
              <a:rPr lang="en-US" altLang="zh-CN" sz="3600" b="1" dirty="0" err="1">
                <a:solidFill>
                  <a:srgbClr val="0033CC"/>
                </a:solidFill>
                <a:latin typeface="Times New Roman" pitchFamily="18" charset="0"/>
                <a:cs typeface="Times New Roman" pitchFamily="18" charset="0"/>
              </a:rPr>
              <a:t>ch</a:t>
            </a:r>
            <a:r>
              <a:rPr lang="de-DE" altLang="zh-CN" sz="3600" b="1" dirty="0">
                <a:solidFill>
                  <a:srgbClr val="0033CC"/>
                </a:solidFill>
                <a:latin typeface="Times New Roman" pitchFamily="18" charset="0"/>
                <a:cs typeface="Times New Roman" pitchFamily="18" charset="0"/>
              </a:rPr>
              <a:t>er</a:t>
            </a:r>
            <a:r>
              <a:rPr lang="zh-CN" altLang="de-DE" sz="1800" dirty="0"/>
              <a:t>（谱系树理论）                                               </a:t>
            </a:r>
            <a:r>
              <a:rPr lang="zh-CN" altLang="de-DE" sz="1800" dirty="0">
                <a:solidFill>
                  <a:srgbClr val="0033CC"/>
                </a:solidFill>
                <a:latin typeface="Times New Roman" pitchFamily="18" charset="0"/>
                <a:cs typeface="Times New Roman" pitchFamily="18" charset="0"/>
              </a:rPr>
              <a:t>（</a:t>
            </a:r>
            <a:r>
              <a:rPr lang="de-DE" altLang="zh-CN" sz="1800" dirty="0">
                <a:solidFill>
                  <a:srgbClr val="0033CC"/>
                </a:solidFill>
                <a:latin typeface="Times New Roman" pitchFamily="18" charset="0"/>
                <a:cs typeface="Times New Roman" pitchFamily="18" charset="0"/>
              </a:rPr>
              <a:t>1821-1868</a:t>
            </a:r>
            <a:r>
              <a:rPr lang="zh-CN" altLang="de-DE" sz="1800" dirty="0">
                <a:solidFill>
                  <a:srgbClr val="0033CC"/>
                </a:solidFill>
                <a:latin typeface="Times New Roman" pitchFamily="18" charset="0"/>
                <a:cs typeface="Times New Roman" pitchFamily="18" charset="0"/>
              </a:rPr>
              <a:t>）</a:t>
            </a:r>
            <a:br>
              <a:rPr lang="de-DE" altLang="zh-CN" sz="1800" dirty="0">
                <a:solidFill>
                  <a:srgbClr val="0033CC"/>
                </a:solidFill>
                <a:latin typeface="Times New Roman" pitchFamily="18" charset="0"/>
                <a:cs typeface="Times New Roman" pitchFamily="18" charset="0"/>
              </a:rPr>
            </a:br>
            <a:br>
              <a:rPr lang="de-DE" altLang="zh-CN" sz="900" dirty="0">
                <a:solidFill>
                  <a:srgbClr val="0033CC"/>
                </a:solidFill>
                <a:latin typeface="Times New Roman" pitchFamily="18" charset="0"/>
                <a:cs typeface="Times New Roman" pitchFamily="18" charset="0"/>
              </a:rPr>
            </a:br>
            <a:r>
              <a:rPr lang="de-DE" altLang="zh-CN" sz="1800" dirty="0">
                <a:solidFill>
                  <a:srgbClr val="0033CC"/>
                </a:solidFill>
                <a:latin typeface="Times New Roman" pitchFamily="18" charset="0"/>
                <a:cs typeface="Times New Roman" pitchFamily="18" charset="0"/>
              </a:rPr>
              <a:t> </a:t>
            </a:r>
            <a:endParaRPr lang="en-US" altLang="zh-CN" sz="1800" dirty="0"/>
          </a:p>
        </p:txBody>
      </p:sp>
      <p:sp>
        <p:nvSpPr>
          <p:cNvPr id="111619" name="Rectangle 3"/>
          <p:cNvSpPr>
            <a:spLocks noGrp="1" noChangeArrowheads="1"/>
          </p:cNvSpPr>
          <p:nvPr>
            <p:ph type="body" idx="1"/>
          </p:nvPr>
        </p:nvSpPr>
        <p:spPr>
          <a:xfrm>
            <a:off x="685800" y="4191000"/>
            <a:ext cx="7696200" cy="1219200"/>
          </a:xfrm>
          <a:gradFill rotWithShape="1">
            <a:gsLst>
              <a:gs pos="0">
                <a:srgbClr val="5E9EFF"/>
              </a:gs>
              <a:gs pos="39999">
                <a:srgbClr val="85C2FF"/>
              </a:gs>
              <a:gs pos="70000">
                <a:srgbClr val="C4D6EB"/>
              </a:gs>
              <a:gs pos="100000">
                <a:srgbClr val="FFEBFA"/>
              </a:gs>
            </a:gsLst>
            <a:lin ang="2700000" scaled="1"/>
          </a:gradFill>
        </p:spPr>
        <p:txBody>
          <a:bodyPr>
            <a:normAutofit lnSpcReduction="10000"/>
          </a:bodyPr>
          <a:lstStyle/>
          <a:p>
            <a:pPr>
              <a:lnSpc>
                <a:spcPct val="90000"/>
              </a:lnSpc>
              <a:buFont typeface="Wingdings" pitchFamily="2" charset="2"/>
              <a:buNone/>
            </a:pPr>
            <a:r>
              <a:rPr lang="de-DE" altLang="zh-CN" b="1">
                <a:solidFill>
                  <a:srgbClr val="FFCC00"/>
                </a:solidFill>
              </a:rPr>
              <a:t>    Römische Sprachen</a:t>
            </a:r>
            <a:endParaRPr lang="de-DE" altLang="zh-CN" b="1"/>
          </a:p>
          <a:p>
            <a:pPr lvl="2">
              <a:lnSpc>
                <a:spcPct val="90000"/>
              </a:lnSpc>
            </a:pPr>
            <a:r>
              <a:rPr lang="de-DE" altLang="zh-CN"/>
              <a:t>Französisch, Italienisch, Portugiesisch, Spanisch, Rätoromanisch(in der Schweiz)</a:t>
            </a:r>
          </a:p>
        </p:txBody>
      </p:sp>
      <p:sp>
        <p:nvSpPr>
          <p:cNvPr id="111620" name="Rectangle 4"/>
          <p:cNvSpPr>
            <a:spLocks noChangeArrowheads="1"/>
          </p:cNvSpPr>
          <p:nvPr/>
        </p:nvSpPr>
        <p:spPr bwMode="auto">
          <a:xfrm>
            <a:off x="3200400" y="1219200"/>
            <a:ext cx="1981200" cy="6858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2400" b="1" dirty="0">
                <a:solidFill>
                  <a:schemeClr val="bg2"/>
                </a:solidFill>
                <a:effectLst>
                  <a:outerShdw blurRad="38100" dist="38100" dir="2700000" algn="tl">
                    <a:srgbClr val="000000"/>
                  </a:outerShdw>
                </a:effectLst>
                <a:latin typeface="Times New Roman" pitchFamily="18" charset="0"/>
              </a:rPr>
              <a:t>Sprachgruppe</a:t>
            </a:r>
            <a:endParaRPr kumimoji="1" lang="en-US" altLang="zh-CN" sz="2400" b="1" dirty="0">
              <a:solidFill>
                <a:schemeClr val="bg2"/>
              </a:solidFill>
              <a:effectLst>
                <a:outerShdw blurRad="38100" dist="38100" dir="2700000" algn="tl">
                  <a:srgbClr val="000000"/>
                </a:outerShdw>
              </a:effectLst>
              <a:latin typeface="Times New Roman" pitchFamily="18" charset="0"/>
            </a:endParaRPr>
          </a:p>
        </p:txBody>
      </p:sp>
      <p:sp>
        <p:nvSpPr>
          <p:cNvPr id="111621" name="AutoShape 5"/>
          <p:cNvSpPr>
            <a:spLocks noChangeArrowheads="1"/>
          </p:cNvSpPr>
          <p:nvPr/>
        </p:nvSpPr>
        <p:spPr bwMode="auto">
          <a:xfrm>
            <a:off x="2514600" y="1447800"/>
            <a:ext cx="304800" cy="3048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1622" name="Rectangle 6"/>
          <p:cNvSpPr>
            <a:spLocks noChangeArrowheads="1"/>
          </p:cNvSpPr>
          <p:nvPr/>
        </p:nvSpPr>
        <p:spPr bwMode="auto">
          <a:xfrm>
            <a:off x="6248400" y="1219200"/>
            <a:ext cx="1676400" cy="685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2400" b="1">
                <a:solidFill>
                  <a:schemeClr val="hlink"/>
                </a:solidFill>
                <a:effectLst>
                  <a:outerShdw blurRad="38100" dist="38100" dir="2700000" algn="tl">
                    <a:srgbClr val="000000"/>
                  </a:outerShdw>
                </a:effectLst>
                <a:latin typeface="Times New Roman" pitchFamily="18" charset="0"/>
              </a:rPr>
              <a:t>Sprache</a:t>
            </a:r>
            <a:endParaRPr kumimoji="1" lang="en-US" altLang="zh-CN" sz="2400" b="1">
              <a:solidFill>
                <a:schemeClr val="hlink"/>
              </a:solidFill>
              <a:effectLst>
                <a:outerShdw blurRad="38100" dist="38100" dir="2700000" algn="tl">
                  <a:srgbClr val="000000"/>
                </a:outerShdw>
              </a:effectLst>
              <a:latin typeface="Times New Roman" pitchFamily="18" charset="0"/>
            </a:endParaRPr>
          </a:p>
        </p:txBody>
      </p:sp>
      <p:sp>
        <p:nvSpPr>
          <p:cNvPr id="111623" name="Rectangle 7"/>
          <p:cNvSpPr>
            <a:spLocks noChangeArrowheads="1"/>
          </p:cNvSpPr>
          <p:nvPr/>
        </p:nvSpPr>
        <p:spPr bwMode="auto">
          <a:xfrm>
            <a:off x="457200" y="1219200"/>
            <a:ext cx="1828800" cy="6858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de-DE" altLang="zh-CN" sz="2400" b="1" dirty="0">
                <a:solidFill>
                  <a:schemeClr val="bg2"/>
                </a:solidFill>
                <a:effectLst>
                  <a:outerShdw blurRad="38100" dist="38100" dir="2700000" algn="tl">
                    <a:srgbClr val="000000">
                      <a:alpha val="43137"/>
                    </a:srgbClr>
                  </a:outerShdw>
                </a:effectLst>
                <a:latin typeface="Times New Roman" pitchFamily="18" charset="0"/>
              </a:rPr>
              <a:t>Sprachfamilie</a:t>
            </a:r>
            <a:endParaRPr kumimoji="1" lang="en-US" altLang="zh-CN" sz="2400" b="1" dirty="0">
              <a:solidFill>
                <a:schemeClr val="bg2"/>
              </a:solidFill>
              <a:effectLst>
                <a:outerShdw blurRad="38100" dist="38100" dir="2700000" algn="tl">
                  <a:srgbClr val="000000">
                    <a:alpha val="43137"/>
                  </a:srgbClr>
                </a:outerShdw>
              </a:effectLst>
              <a:latin typeface="Times New Roman" pitchFamily="18" charset="0"/>
            </a:endParaRPr>
          </a:p>
        </p:txBody>
      </p:sp>
      <p:sp>
        <p:nvSpPr>
          <p:cNvPr id="111624" name="AutoShape 8"/>
          <p:cNvSpPr>
            <a:spLocks noChangeArrowheads="1"/>
          </p:cNvSpPr>
          <p:nvPr/>
        </p:nvSpPr>
        <p:spPr bwMode="auto">
          <a:xfrm>
            <a:off x="5486400" y="1447800"/>
            <a:ext cx="304800" cy="3048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1626" name="Rectangle 10"/>
          <p:cNvSpPr>
            <a:spLocks noChangeArrowheads="1"/>
          </p:cNvSpPr>
          <p:nvPr/>
        </p:nvSpPr>
        <p:spPr bwMode="auto">
          <a:xfrm>
            <a:off x="609600" y="2971800"/>
            <a:ext cx="7772400" cy="1143000"/>
          </a:xfrm>
          <a:prstGeom prst="rect">
            <a:avLst/>
          </a:prstGeom>
          <a:gradFill rotWithShape="1">
            <a:gsLst>
              <a:gs pos="0">
                <a:srgbClr val="5E9EFF"/>
              </a:gs>
              <a:gs pos="39999">
                <a:srgbClr val="85C2FF"/>
              </a:gs>
              <a:gs pos="70000">
                <a:srgbClr val="C4D6EB"/>
              </a:gs>
              <a:gs pos="100000">
                <a:srgbClr val="FFEBFA"/>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None/>
            </a:pPr>
            <a:r>
              <a:rPr lang="de-DE" altLang="zh-CN" sz="3000" b="1">
                <a:solidFill>
                  <a:srgbClr val="FFCC00"/>
                </a:solidFill>
              </a:rPr>
              <a:t>Germanische Sprachen</a:t>
            </a:r>
            <a:endParaRPr lang="de-DE" altLang="zh-CN" sz="3000"/>
          </a:p>
          <a:p>
            <a:pPr marL="1022350" lvl="2" indent="-350838">
              <a:lnSpc>
                <a:spcPct val="90000"/>
              </a:lnSpc>
              <a:spcBef>
                <a:spcPct val="20000"/>
              </a:spcBef>
              <a:buClr>
                <a:schemeClr val="accent1"/>
              </a:buClr>
              <a:buSzPct val="65000"/>
              <a:buFont typeface="Wingdings" pitchFamily="2" charset="2"/>
              <a:buChar char="n"/>
            </a:pPr>
            <a:r>
              <a:rPr lang="de-DE" altLang="zh-CN" sz="2200"/>
              <a:t>Englisch, Deutsch, Niederländisch, Dänisch, Schwedisch, Norwegisch, Isländisch.</a:t>
            </a:r>
            <a:endParaRPr lang="en-US" altLang="zh-CN" sz="2200"/>
          </a:p>
        </p:txBody>
      </p:sp>
      <p:sp>
        <p:nvSpPr>
          <p:cNvPr id="111627" name="Rectangle 11"/>
          <p:cNvSpPr>
            <a:spLocks noChangeArrowheads="1"/>
          </p:cNvSpPr>
          <p:nvPr/>
        </p:nvSpPr>
        <p:spPr bwMode="auto">
          <a:xfrm>
            <a:off x="685800" y="5486400"/>
            <a:ext cx="7772400" cy="914400"/>
          </a:xfrm>
          <a:prstGeom prst="rect">
            <a:avLst/>
          </a:prstGeom>
          <a:gradFill rotWithShape="1">
            <a:gsLst>
              <a:gs pos="0">
                <a:srgbClr val="5E9EFF"/>
              </a:gs>
              <a:gs pos="39999">
                <a:srgbClr val="85C2FF"/>
              </a:gs>
              <a:gs pos="70000">
                <a:srgbClr val="C4D6EB"/>
              </a:gs>
              <a:gs pos="100000">
                <a:srgbClr val="FFEBFA"/>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69925" lvl="1" indent="-325438">
              <a:lnSpc>
                <a:spcPct val="90000"/>
              </a:lnSpc>
              <a:spcBef>
                <a:spcPct val="20000"/>
              </a:spcBef>
              <a:buClr>
                <a:schemeClr val="accent2"/>
              </a:buClr>
              <a:buSzPct val="60000"/>
              <a:buFont typeface="Wingdings" pitchFamily="2" charset="2"/>
              <a:buNone/>
            </a:pPr>
            <a:r>
              <a:rPr lang="de-DE" altLang="zh-CN" sz="3000" b="1">
                <a:solidFill>
                  <a:srgbClr val="FFCC00"/>
                </a:solidFill>
              </a:rPr>
              <a:t>Slawische Sprachen</a:t>
            </a:r>
            <a:r>
              <a:rPr lang="de-DE" altLang="zh-CN" sz="3000"/>
              <a:t> </a:t>
            </a:r>
          </a:p>
          <a:p>
            <a:pPr marL="1022350" lvl="2" indent="-350838">
              <a:lnSpc>
                <a:spcPct val="90000"/>
              </a:lnSpc>
              <a:spcBef>
                <a:spcPct val="20000"/>
              </a:spcBef>
              <a:buClr>
                <a:schemeClr val="accent1"/>
              </a:buClr>
              <a:buSzPct val="65000"/>
              <a:buFont typeface="Wingdings" pitchFamily="2" charset="2"/>
              <a:buChar char="n"/>
            </a:pPr>
            <a:r>
              <a:rPr lang="de-DE" altLang="zh-CN" sz="2200"/>
              <a:t>Russisch, Polnisch, Slowakisch, Tschechisch, Bulgarisch.</a:t>
            </a:r>
          </a:p>
        </p:txBody>
      </p:sp>
      <p:sp>
        <p:nvSpPr>
          <p:cNvPr id="111628" name="Rectangle 12"/>
          <p:cNvSpPr>
            <a:spLocks noChangeArrowheads="1"/>
          </p:cNvSpPr>
          <p:nvPr/>
        </p:nvSpPr>
        <p:spPr bwMode="auto">
          <a:xfrm>
            <a:off x="609600" y="2362200"/>
            <a:ext cx="5943600" cy="609600"/>
          </a:xfrm>
          <a:prstGeom prst="rect">
            <a:avLst/>
          </a:prstGeom>
          <a:gradFill rotWithShape="1">
            <a:gsLst>
              <a:gs pos="0">
                <a:srgbClr val="5E9EFF"/>
              </a:gs>
              <a:gs pos="39999">
                <a:srgbClr val="85C2FF"/>
              </a:gs>
              <a:gs pos="70000">
                <a:srgbClr val="C4D6EB"/>
              </a:gs>
              <a:gs pos="100000">
                <a:srgbClr val="FFEBFA"/>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Char char="n"/>
            </a:pPr>
            <a:r>
              <a:rPr lang="de-DE" altLang="zh-CN" sz="3000" b="1">
                <a:solidFill>
                  <a:srgbClr val="CC3300"/>
                </a:solidFill>
              </a:rPr>
              <a:t>Indoeuropäische Sprachfamilie</a:t>
            </a:r>
            <a:endParaRPr lang="en-US" altLang="zh-CN" sz="3000" b="1"/>
          </a:p>
        </p:txBody>
      </p:sp>
    </p:spTree>
    <p:extLst>
      <p:ext uri="{BB962C8B-B14F-4D97-AF65-F5344CB8AC3E}">
        <p14:creationId xmlns:p14="http://schemas.microsoft.com/office/powerpoint/2010/main" val="1177749838"/>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0-#ppt_w/2"/>
                                          </p:val>
                                        </p:tav>
                                        <p:tav tm="100000">
                                          <p:val>
                                            <p:strVal val="#ppt_x"/>
                                          </p:val>
                                        </p:tav>
                                      </p:tavLst>
                                    </p:anim>
                                    <p:anim calcmode="lin" valueType="num">
                                      <p:cBhvr additive="base">
                                        <p:cTn id="8" dur="500" fill="hold"/>
                                        <p:tgtEl>
                                          <p:spTgt spid="1116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23"/>
                                        </p:tgtEl>
                                        <p:attrNameLst>
                                          <p:attrName>style.visibility</p:attrName>
                                        </p:attrNameLst>
                                      </p:cBhvr>
                                      <p:to>
                                        <p:strVal val="visible"/>
                                      </p:to>
                                    </p:set>
                                    <p:anim calcmode="lin" valueType="num">
                                      <p:cBhvr additive="base">
                                        <p:cTn id="13" dur="500" fill="hold"/>
                                        <p:tgtEl>
                                          <p:spTgt spid="111623"/>
                                        </p:tgtEl>
                                        <p:attrNameLst>
                                          <p:attrName>ppt_x</p:attrName>
                                        </p:attrNameLst>
                                      </p:cBhvr>
                                      <p:tavLst>
                                        <p:tav tm="0">
                                          <p:val>
                                            <p:strVal val="0-#ppt_w/2"/>
                                          </p:val>
                                        </p:tav>
                                        <p:tav tm="100000">
                                          <p:val>
                                            <p:strVal val="#ppt_x"/>
                                          </p:val>
                                        </p:tav>
                                      </p:tavLst>
                                    </p:anim>
                                    <p:anim calcmode="lin" valueType="num">
                                      <p:cBhvr additive="base">
                                        <p:cTn id="14" dur="500" fill="hold"/>
                                        <p:tgtEl>
                                          <p:spTgt spid="1116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21"/>
                                        </p:tgtEl>
                                        <p:attrNameLst>
                                          <p:attrName>style.visibility</p:attrName>
                                        </p:attrNameLst>
                                      </p:cBhvr>
                                      <p:to>
                                        <p:strVal val="visible"/>
                                      </p:to>
                                    </p:set>
                                    <p:anim calcmode="lin" valueType="num">
                                      <p:cBhvr additive="base">
                                        <p:cTn id="19" dur="500" fill="hold"/>
                                        <p:tgtEl>
                                          <p:spTgt spid="111621"/>
                                        </p:tgtEl>
                                        <p:attrNameLst>
                                          <p:attrName>ppt_x</p:attrName>
                                        </p:attrNameLst>
                                      </p:cBhvr>
                                      <p:tavLst>
                                        <p:tav tm="0">
                                          <p:val>
                                            <p:strVal val="0-#ppt_w/2"/>
                                          </p:val>
                                        </p:tav>
                                        <p:tav tm="100000">
                                          <p:val>
                                            <p:strVal val="#ppt_x"/>
                                          </p:val>
                                        </p:tav>
                                      </p:tavLst>
                                    </p:anim>
                                    <p:anim calcmode="lin" valueType="num">
                                      <p:cBhvr additive="base">
                                        <p:cTn id="20" dur="500" fill="hold"/>
                                        <p:tgtEl>
                                          <p:spTgt spid="11162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20"/>
                                        </p:tgtEl>
                                        <p:attrNameLst>
                                          <p:attrName>style.visibility</p:attrName>
                                        </p:attrNameLst>
                                      </p:cBhvr>
                                      <p:to>
                                        <p:strVal val="visible"/>
                                      </p:to>
                                    </p:set>
                                    <p:anim calcmode="lin" valueType="num">
                                      <p:cBhvr additive="base">
                                        <p:cTn id="25" dur="500" fill="hold"/>
                                        <p:tgtEl>
                                          <p:spTgt spid="111620"/>
                                        </p:tgtEl>
                                        <p:attrNameLst>
                                          <p:attrName>ppt_x</p:attrName>
                                        </p:attrNameLst>
                                      </p:cBhvr>
                                      <p:tavLst>
                                        <p:tav tm="0">
                                          <p:val>
                                            <p:strVal val="0-#ppt_w/2"/>
                                          </p:val>
                                        </p:tav>
                                        <p:tav tm="100000">
                                          <p:val>
                                            <p:strVal val="#ppt_x"/>
                                          </p:val>
                                        </p:tav>
                                      </p:tavLst>
                                    </p:anim>
                                    <p:anim calcmode="lin" valueType="num">
                                      <p:cBhvr additive="base">
                                        <p:cTn id="26" dur="500" fill="hold"/>
                                        <p:tgtEl>
                                          <p:spTgt spid="1116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1624"/>
                                        </p:tgtEl>
                                        <p:attrNameLst>
                                          <p:attrName>style.visibility</p:attrName>
                                        </p:attrNameLst>
                                      </p:cBhvr>
                                      <p:to>
                                        <p:strVal val="visible"/>
                                      </p:to>
                                    </p:set>
                                    <p:anim calcmode="lin" valueType="num">
                                      <p:cBhvr additive="base">
                                        <p:cTn id="31" dur="500" fill="hold"/>
                                        <p:tgtEl>
                                          <p:spTgt spid="111624"/>
                                        </p:tgtEl>
                                        <p:attrNameLst>
                                          <p:attrName>ppt_x</p:attrName>
                                        </p:attrNameLst>
                                      </p:cBhvr>
                                      <p:tavLst>
                                        <p:tav tm="0">
                                          <p:val>
                                            <p:strVal val="0-#ppt_w/2"/>
                                          </p:val>
                                        </p:tav>
                                        <p:tav tm="100000">
                                          <p:val>
                                            <p:strVal val="#ppt_x"/>
                                          </p:val>
                                        </p:tav>
                                      </p:tavLst>
                                    </p:anim>
                                    <p:anim calcmode="lin" valueType="num">
                                      <p:cBhvr additive="base">
                                        <p:cTn id="32" dur="500" fill="hold"/>
                                        <p:tgtEl>
                                          <p:spTgt spid="11162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1622"/>
                                        </p:tgtEl>
                                        <p:attrNameLst>
                                          <p:attrName>style.visibility</p:attrName>
                                        </p:attrNameLst>
                                      </p:cBhvr>
                                      <p:to>
                                        <p:strVal val="visible"/>
                                      </p:to>
                                    </p:set>
                                    <p:anim calcmode="lin" valueType="num">
                                      <p:cBhvr additive="base">
                                        <p:cTn id="37" dur="500" fill="hold"/>
                                        <p:tgtEl>
                                          <p:spTgt spid="111622"/>
                                        </p:tgtEl>
                                        <p:attrNameLst>
                                          <p:attrName>ppt_x</p:attrName>
                                        </p:attrNameLst>
                                      </p:cBhvr>
                                      <p:tavLst>
                                        <p:tav tm="0">
                                          <p:val>
                                            <p:strVal val="0-#ppt_w/2"/>
                                          </p:val>
                                        </p:tav>
                                        <p:tav tm="100000">
                                          <p:val>
                                            <p:strVal val="#ppt_x"/>
                                          </p:val>
                                        </p:tav>
                                      </p:tavLst>
                                    </p:anim>
                                    <p:anim calcmode="lin" valueType="num">
                                      <p:cBhvr additive="base">
                                        <p:cTn id="38" dur="500" fill="hold"/>
                                        <p:tgtEl>
                                          <p:spTgt spid="11162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111628">
                                            <p:bg/>
                                          </p:spTgt>
                                        </p:tgtEl>
                                        <p:attrNameLst>
                                          <p:attrName>style.visibility</p:attrName>
                                        </p:attrNameLst>
                                      </p:cBhvr>
                                      <p:to>
                                        <p:strVal val="visible"/>
                                      </p:to>
                                    </p:set>
                                    <p:animEffect transition="in" filter="fade">
                                      <p:cBhvr>
                                        <p:cTn id="43" dur="1000"/>
                                        <p:tgtEl>
                                          <p:spTgt spid="111628">
                                            <p:bg/>
                                          </p:spTgt>
                                        </p:tgtEl>
                                      </p:cBhvr>
                                    </p:animEffect>
                                    <p:anim calcmode="lin" valueType="num">
                                      <p:cBhvr>
                                        <p:cTn id="44" dur="1000" fill="hold"/>
                                        <p:tgtEl>
                                          <p:spTgt spid="111628">
                                            <p:bg/>
                                          </p:spTgt>
                                        </p:tgtEl>
                                        <p:attrNameLst>
                                          <p:attrName>ppt_x</p:attrName>
                                        </p:attrNameLst>
                                      </p:cBhvr>
                                      <p:tavLst>
                                        <p:tav tm="0">
                                          <p:val>
                                            <p:strVal val="#ppt_x-.1"/>
                                          </p:val>
                                        </p:tav>
                                        <p:tav tm="100000">
                                          <p:val>
                                            <p:strVal val="#ppt_x"/>
                                          </p:val>
                                        </p:tav>
                                      </p:tavLst>
                                    </p:anim>
                                    <p:anim calcmode="lin" valueType="num">
                                      <p:cBhvr>
                                        <p:cTn id="45" dur="1000" fill="hold"/>
                                        <p:tgtEl>
                                          <p:spTgt spid="111628">
                                            <p:bg/>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111628">
                                            <p:txEl>
                                              <p:pRg st="0" end="0"/>
                                            </p:txEl>
                                          </p:spTgt>
                                        </p:tgtEl>
                                        <p:attrNameLst>
                                          <p:attrName>style.visibility</p:attrName>
                                        </p:attrNameLst>
                                      </p:cBhvr>
                                      <p:to>
                                        <p:strVal val="visible"/>
                                      </p:to>
                                    </p:set>
                                    <p:animEffect transition="in" filter="fade">
                                      <p:cBhvr>
                                        <p:cTn id="50" dur="1000"/>
                                        <p:tgtEl>
                                          <p:spTgt spid="111628">
                                            <p:txEl>
                                              <p:pRg st="0" end="0"/>
                                            </p:txEl>
                                          </p:spTgt>
                                        </p:tgtEl>
                                      </p:cBhvr>
                                    </p:animEffect>
                                    <p:anim calcmode="lin" valueType="num">
                                      <p:cBhvr>
                                        <p:cTn id="51" dur="1000" fill="hold"/>
                                        <p:tgtEl>
                                          <p:spTgt spid="111628">
                                            <p:txEl>
                                              <p:pRg st="0" end="0"/>
                                            </p:txEl>
                                          </p:spTgt>
                                        </p:tgtEl>
                                        <p:attrNameLst>
                                          <p:attrName>ppt_x</p:attrName>
                                        </p:attrNameLst>
                                      </p:cBhvr>
                                      <p:tavLst>
                                        <p:tav tm="0">
                                          <p:val>
                                            <p:strVal val="#ppt_x-.1"/>
                                          </p:val>
                                        </p:tav>
                                        <p:tav tm="100000">
                                          <p:val>
                                            <p:strVal val="#ppt_x"/>
                                          </p:val>
                                        </p:tav>
                                      </p:tavLst>
                                    </p:anim>
                                    <p:anim calcmode="lin" valueType="num">
                                      <p:cBhvr>
                                        <p:cTn id="52" dur="1000" fill="hold"/>
                                        <p:tgtEl>
                                          <p:spTgt spid="1116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111626">
                                            <p:bg/>
                                          </p:spTgt>
                                        </p:tgtEl>
                                        <p:attrNameLst>
                                          <p:attrName>style.visibility</p:attrName>
                                        </p:attrNameLst>
                                      </p:cBhvr>
                                      <p:to>
                                        <p:strVal val="visible"/>
                                      </p:to>
                                    </p:set>
                                    <p:animEffect transition="in" filter="fade">
                                      <p:cBhvr>
                                        <p:cTn id="57" dur="1000"/>
                                        <p:tgtEl>
                                          <p:spTgt spid="111626">
                                            <p:bg/>
                                          </p:spTgt>
                                        </p:tgtEl>
                                      </p:cBhvr>
                                    </p:animEffect>
                                    <p:anim calcmode="lin" valueType="num">
                                      <p:cBhvr>
                                        <p:cTn id="58" dur="1000" fill="hold"/>
                                        <p:tgtEl>
                                          <p:spTgt spid="111626">
                                            <p:bg/>
                                          </p:spTgt>
                                        </p:tgtEl>
                                        <p:attrNameLst>
                                          <p:attrName>ppt_x</p:attrName>
                                        </p:attrNameLst>
                                      </p:cBhvr>
                                      <p:tavLst>
                                        <p:tav tm="0">
                                          <p:val>
                                            <p:strVal val="#ppt_x-.1"/>
                                          </p:val>
                                        </p:tav>
                                        <p:tav tm="100000">
                                          <p:val>
                                            <p:strVal val="#ppt_x"/>
                                          </p:val>
                                        </p:tav>
                                      </p:tavLst>
                                    </p:anim>
                                    <p:anim calcmode="lin" valueType="num">
                                      <p:cBhvr>
                                        <p:cTn id="59" dur="1000" fill="hold"/>
                                        <p:tgtEl>
                                          <p:spTgt spid="111626">
                                            <p:bg/>
                                          </p:spTgt>
                                        </p:tgtEl>
                                        <p:attrNameLst>
                                          <p:attrName>ppt_y</p:attrName>
                                        </p:attrNameLst>
                                      </p:cBhvr>
                                      <p:tavLst>
                                        <p:tav tm="0">
                                          <p:val>
                                            <p:strVal val="#ppt_y"/>
                                          </p:val>
                                        </p:tav>
                                        <p:tav tm="100000">
                                          <p:val>
                                            <p:strVal val="#ppt_y"/>
                                          </p:val>
                                        </p:tav>
                                      </p:tavLst>
                                    </p:anim>
                                  </p:childTnLst>
                                </p:cTn>
                              </p:par>
                              <p:par>
                                <p:cTn id="60" presetID="40" presetClass="entr" presetSubtype="0" fill="hold" grpId="0" nodeType="withEffect">
                                  <p:stCondLst>
                                    <p:cond delay="0"/>
                                  </p:stCondLst>
                                  <p:iterate type="lt">
                                    <p:tmPct val="10000"/>
                                  </p:iterate>
                                  <p:childTnLst>
                                    <p:set>
                                      <p:cBhvr>
                                        <p:cTn id="61" dur="1" fill="hold">
                                          <p:stCondLst>
                                            <p:cond delay="0"/>
                                          </p:stCondLst>
                                        </p:cTn>
                                        <p:tgtEl>
                                          <p:spTgt spid="111626">
                                            <p:txEl>
                                              <p:pRg st="0" end="0"/>
                                            </p:txEl>
                                          </p:spTgt>
                                        </p:tgtEl>
                                        <p:attrNameLst>
                                          <p:attrName>style.visibility</p:attrName>
                                        </p:attrNameLst>
                                      </p:cBhvr>
                                      <p:to>
                                        <p:strVal val="visible"/>
                                      </p:to>
                                    </p:set>
                                    <p:animEffect transition="in" filter="fade">
                                      <p:cBhvr>
                                        <p:cTn id="62" dur="1000"/>
                                        <p:tgtEl>
                                          <p:spTgt spid="111626">
                                            <p:txEl>
                                              <p:pRg st="0" end="0"/>
                                            </p:txEl>
                                          </p:spTgt>
                                        </p:tgtEl>
                                      </p:cBhvr>
                                    </p:animEffect>
                                    <p:anim calcmode="lin" valueType="num">
                                      <p:cBhvr>
                                        <p:cTn id="63" dur="1000" fill="hold"/>
                                        <p:tgtEl>
                                          <p:spTgt spid="111626">
                                            <p:txEl>
                                              <p:pRg st="0" end="0"/>
                                            </p:txEl>
                                          </p:spTgt>
                                        </p:tgtEl>
                                        <p:attrNameLst>
                                          <p:attrName>ppt_x</p:attrName>
                                        </p:attrNameLst>
                                      </p:cBhvr>
                                      <p:tavLst>
                                        <p:tav tm="0">
                                          <p:val>
                                            <p:strVal val="#ppt_x-.1"/>
                                          </p:val>
                                        </p:tav>
                                        <p:tav tm="100000">
                                          <p:val>
                                            <p:strVal val="#ppt_x"/>
                                          </p:val>
                                        </p:tav>
                                      </p:tavLst>
                                    </p:anim>
                                    <p:anim calcmode="lin" valueType="num">
                                      <p:cBhvr>
                                        <p:cTn id="64" dur="1000" fill="hold"/>
                                        <p:tgtEl>
                                          <p:spTgt spid="111626">
                                            <p:txEl>
                                              <p:pRg st="0" end="0"/>
                                            </p:txEl>
                                          </p:spTgt>
                                        </p:tgtEl>
                                        <p:attrNameLst>
                                          <p:attrName>ppt_y</p:attrName>
                                        </p:attrNameLst>
                                      </p:cBhvr>
                                      <p:tavLst>
                                        <p:tav tm="0">
                                          <p:val>
                                            <p:strVal val="#ppt_y"/>
                                          </p:val>
                                        </p:tav>
                                        <p:tav tm="100000">
                                          <p:val>
                                            <p:strVal val="#ppt_y"/>
                                          </p:val>
                                        </p:tav>
                                      </p:tavLst>
                                    </p:anim>
                                  </p:childTnLst>
                                </p:cTn>
                              </p:par>
                              <p:par>
                                <p:cTn id="65" presetID="40" presetClass="entr" presetSubtype="0" fill="hold" grpId="0" nodeType="withEffect">
                                  <p:stCondLst>
                                    <p:cond delay="0"/>
                                  </p:stCondLst>
                                  <p:iterate type="lt">
                                    <p:tmPct val="10000"/>
                                  </p:iterate>
                                  <p:childTnLst>
                                    <p:set>
                                      <p:cBhvr>
                                        <p:cTn id="66" dur="1" fill="hold">
                                          <p:stCondLst>
                                            <p:cond delay="0"/>
                                          </p:stCondLst>
                                        </p:cTn>
                                        <p:tgtEl>
                                          <p:spTgt spid="111626">
                                            <p:txEl>
                                              <p:pRg st="1" end="1"/>
                                            </p:txEl>
                                          </p:spTgt>
                                        </p:tgtEl>
                                        <p:attrNameLst>
                                          <p:attrName>style.visibility</p:attrName>
                                        </p:attrNameLst>
                                      </p:cBhvr>
                                      <p:to>
                                        <p:strVal val="visible"/>
                                      </p:to>
                                    </p:set>
                                    <p:animEffect transition="in" filter="fade">
                                      <p:cBhvr>
                                        <p:cTn id="67" dur="1000"/>
                                        <p:tgtEl>
                                          <p:spTgt spid="111626">
                                            <p:txEl>
                                              <p:pRg st="1" end="1"/>
                                            </p:txEl>
                                          </p:spTgt>
                                        </p:tgtEl>
                                      </p:cBhvr>
                                    </p:animEffect>
                                    <p:anim calcmode="lin" valueType="num">
                                      <p:cBhvr>
                                        <p:cTn id="68" dur="1000" fill="hold"/>
                                        <p:tgtEl>
                                          <p:spTgt spid="111626">
                                            <p:txEl>
                                              <p:pRg st="1" end="1"/>
                                            </p:txEl>
                                          </p:spTgt>
                                        </p:tgtEl>
                                        <p:attrNameLst>
                                          <p:attrName>ppt_x</p:attrName>
                                        </p:attrNameLst>
                                      </p:cBhvr>
                                      <p:tavLst>
                                        <p:tav tm="0">
                                          <p:val>
                                            <p:strVal val="#ppt_x-.1"/>
                                          </p:val>
                                        </p:tav>
                                        <p:tav tm="100000">
                                          <p:val>
                                            <p:strVal val="#ppt_x"/>
                                          </p:val>
                                        </p:tav>
                                      </p:tavLst>
                                    </p:anim>
                                    <p:anim calcmode="lin" valueType="num">
                                      <p:cBhvr>
                                        <p:cTn id="69" dur="1000" fill="hold"/>
                                        <p:tgtEl>
                                          <p:spTgt spid="1116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111619">
                                            <p:bg/>
                                          </p:spTgt>
                                        </p:tgtEl>
                                        <p:attrNameLst>
                                          <p:attrName>style.visibility</p:attrName>
                                        </p:attrNameLst>
                                      </p:cBhvr>
                                      <p:to>
                                        <p:strVal val="visible"/>
                                      </p:to>
                                    </p:set>
                                    <p:animEffect transition="in" filter="fade">
                                      <p:cBhvr>
                                        <p:cTn id="74" dur="1000"/>
                                        <p:tgtEl>
                                          <p:spTgt spid="111619">
                                            <p:bg/>
                                          </p:spTgt>
                                        </p:tgtEl>
                                      </p:cBhvr>
                                    </p:animEffect>
                                    <p:anim calcmode="lin" valueType="num">
                                      <p:cBhvr>
                                        <p:cTn id="75" dur="1000" fill="hold"/>
                                        <p:tgtEl>
                                          <p:spTgt spid="111619">
                                            <p:bg/>
                                          </p:spTgt>
                                        </p:tgtEl>
                                        <p:attrNameLst>
                                          <p:attrName>ppt_x</p:attrName>
                                        </p:attrNameLst>
                                      </p:cBhvr>
                                      <p:tavLst>
                                        <p:tav tm="0">
                                          <p:val>
                                            <p:strVal val="#ppt_x-.1"/>
                                          </p:val>
                                        </p:tav>
                                        <p:tav tm="100000">
                                          <p:val>
                                            <p:strVal val="#ppt_x"/>
                                          </p:val>
                                        </p:tav>
                                      </p:tavLst>
                                    </p:anim>
                                    <p:anim calcmode="lin" valueType="num">
                                      <p:cBhvr>
                                        <p:cTn id="76" dur="1000" fill="hold"/>
                                        <p:tgtEl>
                                          <p:spTgt spid="111619">
                                            <p:bg/>
                                          </p:spTgt>
                                        </p:tgtEl>
                                        <p:attrNameLst>
                                          <p:attrName>ppt_y</p:attrName>
                                        </p:attrNameLst>
                                      </p:cBhvr>
                                      <p:tavLst>
                                        <p:tav tm="0">
                                          <p:val>
                                            <p:strVal val="#ppt_y"/>
                                          </p:val>
                                        </p:tav>
                                        <p:tav tm="100000">
                                          <p:val>
                                            <p:strVal val="#ppt_y"/>
                                          </p:val>
                                        </p:tav>
                                      </p:tavLst>
                                    </p:anim>
                                  </p:childTnLst>
                                </p:cTn>
                              </p:par>
                              <p:par>
                                <p:cTn id="77" presetID="40" presetClass="entr" presetSubtype="0" fill="hold" grpId="0" nodeType="withEffect">
                                  <p:stCondLst>
                                    <p:cond delay="0"/>
                                  </p:stCondLst>
                                  <p:iterate type="lt">
                                    <p:tmPct val="10000"/>
                                  </p:iterate>
                                  <p:childTnLst>
                                    <p:set>
                                      <p:cBhvr>
                                        <p:cTn id="78" dur="1" fill="hold">
                                          <p:stCondLst>
                                            <p:cond delay="0"/>
                                          </p:stCondLst>
                                        </p:cTn>
                                        <p:tgtEl>
                                          <p:spTgt spid="111619">
                                            <p:txEl>
                                              <p:pRg st="0" end="0"/>
                                            </p:txEl>
                                          </p:spTgt>
                                        </p:tgtEl>
                                        <p:attrNameLst>
                                          <p:attrName>style.visibility</p:attrName>
                                        </p:attrNameLst>
                                      </p:cBhvr>
                                      <p:to>
                                        <p:strVal val="visible"/>
                                      </p:to>
                                    </p:set>
                                    <p:animEffect transition="in" filter="fade">
                                      <p:cBhvr>
                                        <p:cTn id="79" dur="1000"/>
                                        <p:tgtEl>
                                          <p:spTgt spid="111619">
                                            <p:txEl>
                                              <p:pRg st="0" end="0"/>
                                            </p:txEl>
                                          </p:spTgt>
                                        </p:tgtEl>
                                      </p:cBhvr>
                                    </p:animEffect>
                                    <p:anim calcmode="lin" valueType="num">
                                      <p:cBhvr>
                                        <p:cTn id="80" dur="1000" fill="hold"/>
                                        <p:tgtEl>
                                          <p:spTgt spid="111619">
                                            <p:txEl>
                                              <p:pRg st="0" end="0"/>
                                            </p:txEl>
                                          </p:spTgt>
                                        </p:tgtEl>
                                        <p:attrNameLst>
                                          <p:attrName>ppt_x</p:attrName>
                                        </p:attrNameLst>
                                      </p:cBhvr>
                                      <p:tavLst>
                                        <p:tav tm="0">
                                          <p:val>
                                            <p:strVal val="#ppt_x-.1"/>
                                          </p:val>
                                        </p:tav>
                                        <p:tav tm="100000">
                                          <p:val>
                                            <p:strVal val="#ppt_x"/>
                                          </p:val>
                                        </p:tav>
                                      </p:tavLst>
                                    </p:anim>
                                    <p:anim calcmode="lin" valueType="num">
                                      <p:cBhvr>
                                        <p:cTn id="81" dur="1000" fill="hold"/>
                                        <p:tgtEl>
                                          <p:spTgt spid="111619">
                                            <p:txEl>
                                              <p:pRg st="0" end="0"/>
                                            </p:txEl>
                                          </p:spTgt>
                                        </p:tgtEl>
                                        <p:attrNameLst>
                                          <p:attrName>ppt_y</p:attrName>
                                        </p:attrNameLst>
                                      </p:cBhvr>
                                      <p:tavLst>
                                        <p:tav tm="0">
                                          <p:val>
                                            <p:strVal val="#ppt_y"/>
                                          </p:val>
                                        </p:tav>
                                        <p:tav tm="100000">
                                          <p:val>
                                            <p:strVal val="#ppt_y"/>
                                          </p:val>
                                        </p:tav>
                                      </p:tavLst>
                                    </p:anim>
                                  </p:childTnLst>
                                </p:cTn>
                              </p:par>
                              <p:par>
                                <p:cTn id="82" presetID="40" presetClass="entr" presetSubtype="0" fill="hold" grpId="0" nodeType="withEffect">
                                  <p:stCondLst>
                                    <p:cond delay="0"/>
                                  </p:stCondLst>
                                  <p:iterate type="lt">
                                    <p:tmPct val="10000"/>
                                  </p:iterate>
                                  <p:childTnLst>
                                    <p:set>
                                      <p:cBhvr>
                                        <p:cTn id="83" dur="1" fill="hold">
                                          <p:stCondLst>
                                            <p:cond delay="0"/>
                                          </p:stCondLst>
                                        </p:cTn>
                                        <p:tgtEl>
                                          <p:spTgt spid="111619">
                                            <p:txEl>
                                              <p:pRg st="1" end="1"/>
                                            </p:txEl>
                                          </p:spTgt>
                                        </p:tgtEl>
                                        <p:attrNameLst>
                                          <p:attrName>style.visibility</p:attrName>
                                        </p:attrNameLst>
                                      </p:cBhvr>
                                      <p:to>
                                        <p:strVal val="visible"/>
                                      </p:to>
                                    </p:set>
                                    <p:animEffect transition="in" filter="fade">
                                      <p:cBhvr>
                                        <p:cTn id="84" dur="1000"/>
                                        <p:tgtEl>
                                          <p:spTgt spid="111619">
                                            <p:txEl>
                                              <p:pRg st="1" end="1"/>
                                            </p:txEl>
                                          </p:spTgt>
                                        </p:tgtEl>
                                      </p:cBhvr>
                                    </p:animEffect>
                                    <p:anim calcmode="lin" valueType="num">
                                      <p:cBhvr>
                                        <p:cTn id="85" dur="1000" fill="hold"/>
                                        <p:tgtEl>
                                          <p:spTgt spid="111619">
                                            <p:txEl>
                                              <p:pRg st="1" end="1"/>
                                            </p:txEl>
                                          </p:spTgt>
                                        </p:tgtEl>
                                        <p:attrNameLst>
                                          <p:attrName>ppt_x</p:attrName>
                                        </p:attrNameLst>
                                      </p:cBhvr>
                                      <p:tavLst>
                                        <p:tav tm="0">
                                          <p:val>
                                            <p:strVal val="#ppt_x-.1"/>
                                          </p:val>
                                        </p:tav>
                                        <p:tav tm="100000">
                                          <p:val>
                                            <p:strVal val="#ppt_x"/>
                                          </p:val>
                                        </p:tav>
                                      </p:tavLst>
                                    </p:anim>
                                    <p:anim calcmode="lin" valueType="num">
                                      <p:cBhvr>
                                        <p:cTn id="86" dur="10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8" presetClass="entr" presetSubtype="6" fill="hold" grpId="0" nodeType="clickEffect">
                                  <p:stCondLst>
                                    <p:cond delay="0"/>
                                  </p:stCondLst>
                                  <p:childTnLst>
                                    <p:set>
                                      <p:cBhvr>
                                        <p:cTn id="90" dur="1" fill="hold">
                                          <p:stCondLst>
                                            <p:cond delay="0"/>
                                          </p:stCondLst>
                                        </p:cTn>
                                        <p:tgtEl>
                                          <p:spTgt spid="111627"/>
                                        </p:tgtEl>
                                        <p:attrNameLst>
                                          <p:attrName>style.visibility</p:attrName>
                                        </p:attrNameLst>
                                      </p:cBhvr>
                                      <p:to>
                                        <p:strVal val="visible"/>
                                      </p:to>
                                    </p:set>
                                    <p:animEffect transition="in" filter="strips(downRight)">
                                      <p:cBhvr>
                                        <p:cTn id="91" dur="500"/>
                                        <p:tgtEl>
                                          <p:spTgt spid="11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build="p" animBg="1"/>
      <p:bldP spid="111620" grpId="0" animBg="1" autoUpdateAnimBg="0"/>
      <p:bldP spid="111621" grpId="0" animBg="1"/>
      <p:bldP spid="111622" grpId="0" animBg="1" autoUpdateAnimBg="0"/>
      <p:bldP spid="111623" grpId="0" animBg="1" autoUpdateAnimBg="0"/>
      <p:bldP spid="111624" grpId="0" animBg="1"/>
      <p:bldP spid="111626" grpId="0" build="p" animBg="1"/>
      <p:bldP spid="111627" grpId="0" animBg="1"/>
      <p:bldP spid="11162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gradFill rotWithShape="1">
            <a:gsLst>
              <a:gs pos="0">
                <a:srgbClr val="FF8200"/>
              </a:gs>
              <a:gs pos="10001">
                <a:srgbClr val="FF0000"/>
              </a:gs>
              <a:gs pos="35001">
                <a:srgbClr val="BA0066"/>
              </a:gs>
              <a:gs pos="70000">
                <a:srgbClr val="66008F"/>
              </a:gs>
              <a:gs pos="100000">
                <a:srgbClr val="000082"/>
              </a:gs>
            </a:gsLst>
            <a:lin ang="2700000" scaled="1"/>
          </a:gradFill>
        </p:spPr>
        <p:txBody>
          <a:bodyPr/>
          <a:lstStyle/>
          <a:p>
            <a:r>
              <a:rPr lang="en-US" altLang="zh-CN" sz="4600" b="1">
                <a:solidFill>
                  <a:schemeClr val="bg1"/>
                </a:solidFill>
              </a:rPr>
              <a:t>Sino-Tibetanisch</a:t>
            </a:r>
          </a:p>
        </p:txBody>
      </p:sp>
      <p:sp>
        <p:nvSpPr>
          <p:cNvPr id="112643" name="WordArt 3"/>
          <p:cNvSpPr>
            <a:spLocks noChangeArrowheads="1" noChangeShapeType="1" noTextEdit="1"/>
          </p:cNvSpPr>
          <p:nvPr/>
        </p:nvSpPr>
        <p:spPr bwMode="auto">
          <a:xfrm>
            <a:off x="3505200" y="2204864"/>
            <a:ext cx="4038600" cy="1371600"/>
          </a:xfrm>
          <a:prstGeom prst="rect">
            <a:avLst/>
          </a:prstGeom>
        </p:spPr>
        <p:txBody>
          <a:bodyPr wrap="none" fromWordArt="1">
            <a:prstTxWarp prst="textSlantUp">
              <a:avLst>
                <a:gd name="adj" fmla="val 32056"/>
              </a:avLst>
            </a:prstTxWarp>
          </a:bodyPr>
          <a:lstStyle/>
          <a:p>
            <a:pPr algn="ctr"/>
            <a:r>
              <a:rPr lang="de-DE" sz="3600" kern="10" dirty="0">
                <a:ln w="1587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Chinesisch</a:t>
            </a:r>
          </a:p>
        </p:txBody>
      </p:sp>
      <p:sp>
        <p:nvSpPr>
          <p:cNvPr id="112644" name="WordArt 4"/>
          <p:cNvSpPr>
            <a:spLocks noChangeArrowheads="1" noChangeShapeType="1" noTextEdit="1"/>
          </p:cNvSpPr>
          <p:nvPr/>
        </p:nvSpPr>
        <p:spPr bwMode="auto">
          <a:xfrm>
            <a:off x="2438400" y="5540375"/>
            <a:ext cx="4648200" cy="555625"/>
          </a:xfrm>
          <a:prstGeom prst="rect">
            <a:avLst/>
          </a:prstGeom>
        </p:spPr>
        <p:txBody>
          <a:bodyPr wrap="none" fromWordArt="1">
            <a:prstTxWarp prst="textPlain">
              <a:avLst>
                <a:gd name="adj" fmla="val 50000"/>
              </a:avLst>
            </a:prstTxWarp>
          </a:bodyPr>
          <a:lstStyle/>
          <a:p>
            <a:pPr algn="ctr"/>
            <a:r>
              <a:rPr lang="de-DE" sz="44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宋体"/>
                <a:ea typeface="宋体"/>
              </a:rPr>
              <a:t>Tibetisch</a:t>
            </a:r>
          </a:p>
        </p:txBody>
      </p:sp>
      <p:sp>
        <p:nvSpPr>
          <p:cNvPr id="112645" name="WordArt 5"/>
          <p:cNvSpPr>
            <a:spLocks noChangeArrowheads="1" noChangeShapeType="1" noTextEdit="1"/>
          </p:cNvSpPr>
          <p:nvPr/>
        </p:nvSpPr>
        <p:spPr bwMode="auto">
          <a:xfrm>
            <a:off x="914400" y="3890962"/>
            <a:ext cx="4533900" cy="1214437"/>
          </a:xfrm>
          <a:prstGeom prst="rect">
            <a:avLst/>
          </a:prstGeom>
        </p:spPr>
        <p:txBody>
          <a:bodyPr wrap="none" fromWordArt="1">
            <a:prstTxWarp prst="textWave1">
              <a:avLst>
                <a:gd name="adj1" fmla="val 13005"/>
                <a:gd name="adj2" fmla="val 0"/>
              </a:avLst>
            </a:prstTxWarp>
          </a:bodyPr>
          <a:lstStyle/>
          <a:p>
            <a:pPr algn="ctr"/>
            <a:r>
              <a:rPr lang="de-DE" sz="4400" kern="10" dirty="0">
                <a:ln w="9525">
                  <a:pattFill prst="wdDnDiag">
                    <a:fgClr>
                      <a:schemeClr val="tx1"/>
                    </a:fgClr>
                    <a:bgClr>
                      <a:srgbClr val="FFFFFF"/>
                    </a:bgClr>
                  </a:pattFill>
                  <a:round/>
                  <a:headEnd/>
                  <a:tailEnd/>
                </a:ln>
                <a:solidFill>
                  <a:srgbClr val="008000"/>
                </a:solidFill>
                <a:effectLst>
                  <a:outerShdw dist="53882" dir="2700000" algn="ctr" rotWithShape="0">
                    <a:srgbClr val="C0C0C0">
                      <a:alpha val="80000"/>
                    </a:srgbClr>
                  </a:outerShdw>
                </a:effectLst>
                <a:latin typeface="宋体"/>
                <a:ea typeface="宋体"/>
              </a:rPr>
              <a:t>birmanisch</a:t>
            </a:r>
          </a:p>
        </p:txBody>
      </p:sp>
    </p:spTree>
    <p:extLst>
      <p:ext uri="{BB962C8B-B14F-4D97-AF65-F5344CB8AC3E}">
        <p14:creationId xmlns:p14="http://schemas.microsoft.com/office/powerpoint/2010/main" val="2896740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box(in)">
                                      <p:cBhvr>
                                        <p:cTn id="7" dur="500"/>
                                        <p:tgtEl>
                                          <p:spTgt spid="112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43"/>
                                        </p:tgtEl>
                                        <p:attrNameLst>
                                          <p:attrName>style.visibility</p:attrName>
                                        </p:attrNameLst>
                                      </p:cBhvr>
                                      <p:to>
                                        <p:strVal val="visible"/>
                                      </p:to>
                                    </p:set>
                                    <p:anim calcmode="lin" valueType="num">
                                      <p:cBhvr additive="base">
                                        <p:cTn id="12" dur="500" fill="hold"/>
                                        <p:tgtEl>
                                          <p:spTgt spid="112643"/>
                                        </p:tgtEl>
                                        <p:attrNameLst>
                                          <p:attrName>ppt_x</p:attrName>
                                        </p:attrNameLst>
                                      </p:cBhvr>
                                      <p:tavLst>
                                        <p:tav tm="0">
                                          <p:val>
                                            <p:strVal val="0-#ppt_w/2"/>
                                          </p:val>
                                        </p:tav>
                                        <p:tav tm="100000">
                                          <p:val>
                                            <p:strVal val="#ppt_x"/>
                                          </p:val>
                                        </p:tav>
                                      </p:tavLst>
                                    </p:anim>
                                    <p:anim calcmode="lin" valueType="num">
                                      <p:cBhvr additive="base">
                                        <p:cTn id="13" dur="500" fill="hold"/>
                                        <p:tgtEl>
                                          <p:spTgt spid="11264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2645"/>
                                        </p:tgtEl>
                                        <p:attrNameLst>
                                          <p:attrName>style.visibility</p:attrName>
                                        </p:attrNameLst>
                                      </p:cBhvr>
                                      <p:to>
                                        <p:strVal val="visible"/>
                                      </p:to>
                                    </p:set>
                                    <p:anim calcmode="lin" valueType="num">
                                      <p:cBhvr additive="base">
                                        <p:cTn id="18" dur="500" fill="hold"/>
                                        <p:tgtEl>
                                          <p:spTgt spid="112645"/>
                                        </p:tgtEl>
                                        <p:attrNameLst>
                                          <p:attrName>ppt_x</p:attrName>
                                        </p:attrNameLst>
                                      </p:cBhvr>
                                      <p:tavLst>
                                        <p:tav tm="0">
                                          <p:val>
                                            <p:strVal val="0-#ppt_w/2"/>
                                          </p:val>
                                        </p:tav>
                                        <p:tav tm="100000">
                                          <p:val>
                                            <p:strVal val="#ppt_x"/>
                                          </p:val>
                                        </p:tav>
                                      </p:tavLst>
                                    </p:anim>
                                    <p:anim calcmode="lin" valueType="num">
                                      <p:cBhvr additive="base">
                                        <p:cTn id="19" dur="500" fill="hold"/>
                                        <p:tgtEl>
                                          <p:spTgt spid="11264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12644"/>
                                        </p:tgtEl>
                                        <p:attrNameLst>
                                          <p:attrName>style.visibility</p:attrName>
                                        </p:attrNameLst>
                                      </p:cBhvr>
                                      <p:to>
                                        <p:strVal val="visible"/>
                                      </p:to>
                                    </p:set>
                                    <p:animEffect transition="in" filter="wedge">
                                      <p:cBhvr>
                                        <p:cTn id="24" dur="20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P spid="112643" grpId="0" animBg="1"/>
      <p:bldP spid="112644" grpId="0" animBg="1"/>
      <p:bldP spid="11264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33400" y="685800"/>
            <a:ext cx="7924800" cy="838200"/>
          </a:xfrm>
        </p:spPr>
        <p:txBody>
          <a:bodyPr>
            <a:normAutofit/>
          </a:bodyPr>
          <a:lstStyle/>
          <a:p>
            <a:r>
              <a:rPr lang="en-US" altLang="zh-CN" dirty="0"/>
              <a:t> </a:t>
            </a:r>
            <a:r>
              <a:rPr lang="de-DE" altLang="zh-CN" b="1" dirty="0">
                <a:solidFill>
                  <a:srgbClr val="0033CC"/>
                </a:solidFill>
              </a:rPr>
              <a:t>Wilhelm von </a:t>
            </a:r>
            <a:r>
              <a:rPr lang="en-US" altLang="zh-CN" b="1" dirty="0">
                <a:solidFill>
                  <a:srgbClr val="0033CC"/>
                </a:solidFill>
              </a:rPr>
              <a:t>Humboldt </a:t>
            </a:r>
            <a:r>
              <a:rPr lang="de-DE" altLang="zh-CN" sz="2700" dirty="0"/>
              <a:t>(</a:t>
            </a:r>
            <a:r>
              <a:rPr lang="en-US" altLang="zh-CN" sz="2700" dirty="0"/>
              <a:t>1767</a:t>
            </a:r>
            <a:r>
              <a:rPr lang="de-DE" altLang="zh-CN" sz="2700" dirty="0"/>
              <a:t>-1835)</a:t>
            </a:r>
            <a:endParaRPr lang="en-US" altLang="zh-CN" sz="2700" dirty="0"/>
          </a:p>
        </p:txBody>
      </p:sp>
      <p:sp>
        <p:nvSpPr>
          <p:cNvPr id="113667" name="Rectangle 3"/>
          <p:cNvSpPr>
            <a:spLocks noGrp="1" noChangeArrowheads="1"/>
          </p:cNvSpPr>
          <p:nvPr>
            <p:ph type="body" idx="1"/>
          </p:nvPr>
        </p:nvSpPr>
        <p:spPr>
          <a:xfrm>
            <a:off x="538163" y="1692275"/>
            <a:ext cx="7826375" cy="4171950"/>
          </a:xfrm>
          <a:gradFill rotWithShape="1">
            <a:gsLst>
              <a:gs pos="0">
                <a:srgbClr val="FFFFFF"/>
              </a:gs>
              <a:gs pos="100000">
                <a:schemeClr val="bg1"/>
              </a:gs>
            </a:gsLst>
            <a:path path="shape">
              <a:fillToRect l="50000" t="50000" r="50000" b="50000"/>
            </a:path>
          </a:gradFill>
          <a:ln>
            <a:solidFill>
              <a:schemeClr val="tx1"/>
            </a:solidFill>
            <a:miter lim="800000"/>
            <a:headEnd/>
            <a:tailEnd/>
          </a:ln>
        </p:spPr>
        <p:txBody>
          <a:bodyPr/>
          <a:lstStyle/>
          <a:p>
            <a:r>
              <a:rPr lang="de-DE" altLang="zh-CN" b="1" dirty="0"/>
              <a:t>Flektierende Sprachen:</a:t>
            </a:r>
          </a:p>
          <a:p>
            <a:pPr lvl="1"/>
            <a:r>
              <a:rPr lang="de-DE" altLang="zh-CN" dirty="0"/>
              <a:t>Englisch, Französisch, Deutsch, Russisch </a:t>
            </a:r>
          </a:p>
          <a:p>
            <a:r>
              <a:rPr lang="de-DE" altLang="zh-CN" b="1" dirty="0"/>
              <a:t>Isolierende Sprachen:</a:t>
            </a:r>
          </a:p>
          <a:p>
            <a:pPr lvl="1"/>
            <a:r>
              <a:rPr lang="de-DE" altLang="zh-CN" dirty="0"/>
              <a:t>Chinesisch, Vietnamesisch, Birmanisch</a:t>
            </a:r>
          </a:p>
          <a:p>
            <a:r>
              <a:rPr lang="de-DE" altLang="zh-CN" b="1" dirty="0">
                <a:solidFill>
                  <a:srgbClr val="130B2B"/>
                </a:solidFill>
              </a:rPr>
              <a:t>Agglutinierende Sprachen:</a:t>
            </a:r>
          </a:p>
          <a:p>
            <a:pPr lvl="1"/>
            <a:r>
              <a:rPr lang="de-DE" altLang="zh-CN" dirty="0">
                <a:solidFill>
                  <a:srgbClr val="130B2B"/>
                </a:solidFill>
              </a:rPr>
              <a:t>Türkisch, Japanisch, Finnisch </a:t>
            </a:r>
            <a:endParaRPr lang="en-US" altLang="zh-CN" dirty="0">
              <a:solidFill>
                <a:srgbClr val="130B2B"/>
              </a:solidFill>
            </a:endParaRPr>
          </a:p>
        </p:txBody>
      </p:sp>
    </p:spTree>
    <p:extLst>
      <p:ext uri="{BB962C8B-B14F-4D97-AF65-F5344CB8AC3E}">
        <p14:creationId xmlns:p14="http://schemas.microsoft.com/office/powerpoint/2010/main" val="955375926"/>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0-#ppt_w/2"/>
                                          </p:val>
                                        </p:tav>
                                        <p:tav tm="100000">
                                          <p:val>
                                            <p:strVal val="#ppt_x"/>
                                          </p:val>
                                        </p:tav>
                                      </p:tavLst>
                                    </p:anim>
                                    <p:anim calcmode="lin" valueType="num">
                                      <p:cBhvr additive="base">
                                        <p:cTn id="8" dur="500" fill="hold"/>
                                        <p:tgtEl>
                                          <p:spTgt spid="1136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3667">
                                            <p:txEl>
                                              <p:pRg st="0" end="0"/>
                                            </p:txEl>
                                          </p:spTgt>
                                        </p:tgtEl>
                                        <p:attrNameLst>
                                          <p:attrName>style.visibility</p:attrName>
                                        </p:attrNameLst>
                                      </p:cBhvr>
                                      <p:to>
                                        <p:strVal val="visible"/>
                                      </p:to>
                                    </p:set>
                                    <p:anim calcmode="lin" valueType="num">
                                      <p:cBhvr>
                                        <p:cTn id="13" dur="500" fill="hold"/>
                                        <p:tgtEl>
                                          <p:spTgt spid="1136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3667">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13667">
                                            <p:txEl>
                                              <p:pRg st="1" end="1"/>
                                            </p:txEl>
                                          </p:spTgt>
                                        </p:tgtEl>
                                        <p:attrNameLst>
                                          <p:attrName>style.visibility</p:attrName>
                                        </p:attrNameLst>
                                      </p:cBhvr>
                                      <p:to>
                                        <p:strVal val="visible"/>
                                      </p:to>
                                    </p:set>
                                    <p:anim calcmode="lin" valueType="num">
                                      <p:cBhvr>
                                        <p:cTn id="17" dur="500" fill="hold"/>
                                        <p:tgtEl>
                                          <p:spTgt spid="11366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1366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13667">
                                            <p:txEl>
                                              <p:pRg st="2" end="2"/>
                                            </p:txEl>
                                          </p:spTgt>
                                        </p:tgtEl>
                                        <p:attrNameLst>
                                          <p:attrName>style.visibility</p:attrName>
                                        </p:attrNameLst>
                                      </p:cBhvr>
                                      <p:to>
                                        <p:strVal val="visible"/>
                                      </p:to>
                                    </p:set>
                                    <p:anim calcmode="lin" valueType="num">
                                      <p:cBhvr>
                                        <p:cTn id="23" dur="500" fill="hold"/>
                                        <p:tgtEl>
                                          <p:spTgt spid="11366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13667">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13667">
                                            <p:txEl>
                                              <p:pRg st="3" end="3"/>
                                            </p:txEl>
                                          </p:spTgt>
                                        </p:tgtEl>
                                        <p:attrNameLst>
                                          <p:attrName>style.visibility</p:attrName>
                                        </p:attrNameLst>
                                      </p:cBhvr>
                                      <p:to>
                                        <p:strVal val="visible"/>
                                      </p:to>
                                    </p:set>
                                    <p:anim calcmode="lin" valueType="num">
                                      <p:cBhvr>
                                        <p:cTn id="27" dur="500" fill="hold"/>
                                        <p:tgtEl>
                                          <p:spTgt spid="113667">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1366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3667">
                                            <p:txEl>
                                              <p:pRg st="4" end="4"/>
                                            </p:txEl>
                                          </p:spTgt>
                                        </p:tgtEl>
                                        <p:attrNameLst>
                                          <p:attrName>style.visibility</p:attrName>
                                        </p:attrNameLst>
                                      </p:cBhvr>
                                      <p:to>
                                        <p:strVal val="visible"/>
                                      </p:to>
                                    </p:set>
                                    <p:anim calcmode="lin" valueType="num">
                                      <p:cBhvr>
                                        <p:cTn id="33" dur="500" fill="hold"/>
                                        <p:tgtEl>
                                          <p:spTgt spid="11366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13667">
                                            <p:txEl>
                                              <p:pRg st="4" end="4"/>
                                            </p:txEl>
                                          </p:spTgt>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13667">
                                            <p:txEl>
                                              <p:pRg st="5" end="5"/>
                                            </p:txEl>
                                          </p:spTgt>
                                        </p:tgtEl>
                                        <p:attrNameLst>
                                          <p:attrName>style.visibility</p:attrName>
                                        </p:attrNameLst>
                                      </p:cBhvr>
                                      <p:to>
                                        <p:strVal val="visible"/>
                                      </p:to>
                                    </p:set>
                                    <p:anim calcmode="lin" valueType="num">
                                      <p:cBhvr>
                                        <p:cTn id="37" dur="500" fill="hold"/>
                                        <p:tgtEl>
                                          <p:spTgt spid="11366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1366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r>
              <a:rPr lang="de-DE" altLang="zh-CN" b="1" dirty="0">
                <a:solidFill>
                  <a:srgbClr val="0033CC"/>
                </a:solidFill>
                <a:latin typeface="Times New Roman" pitchFamily="18" charset="0"/>
                <a:cs typeface="Times New Roman" pitchFamily="18" charset="0"/>
              </a:rPr>
              <a:t>Phase 3: Linguistik  (19. Jh.)</a:t>
            </a:r>
            <a:endParaRPr lang="en-US" altLang="zh-CN" b="1" dirty="0">
              <a:solidFill>
                <a:srgbClr val="0033CC"/>
              </a:solidFill>
              <a:latin typeface="Times New Roman" pitchFamily="18" charset="0"/>
              <a:cs typeface="Times New Roman" pitchFamily="18" charset="0"/>
            </a:endParaRPr>
          </a:p>
        </p:txBody>
      </p:sp>
      <p:pic>
        <p:nvPicPr>
          <p:cNvPr id="114692" name="Picture 4" descr="foto Saus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24384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14694" name="Rectangle 6" descr="新闻纸"/>
          <p:cNvSpPr>
            <a:spLocks noGrp="1" noChangeArrowheads="1"/>
          </p:cNvSpPr>
          <p:nvPr>
            <p:ph type="body" idx="1"/>
          </p:nvPr>
        </p:nvSpPr>
        <p:spPr>
          <a:xfrm>
            <a:off x="3203848" y="2060848"/>
            <a:ext cx="5462588" cy="3522663"/>
          </a:xfrm>
          <a:blipFill dpi="0" rotWithShape="0">
            <a:blip r:embed="rId3"/>
            <a:srcRect/>
            <a:tile tx="0" ty="0" sx="100000" sy="100000" flip="none" algn="tl"/>
          </a:blipFill>
          <a:ln w="19050" cap="sq">
            <a:solidFill>
              <a:srgbClr val="333333"/>
            </a:solidFill>
            <a:miter lim="800000"/>
            <a:headEnd type="none" w="sm" len="sm"/>
            <a:tailEnd type="none" w="sm" len="sm"/>
          </a:ln>
        </p:spPr>
        <p:txBody>
          <a:bodyPr/>
          <a:lstStyle/>
          <a:p>
            <a:r>
              <a:rPr lang="zh-CN" altLang="de-DE" dirty="0">
                <a:sym typeface="Webdings" pitchFamily="18" charset="2"/>
              </a:rPr>
              <a:t> </a:t>
            </a:r>
            <a:r>
              <a:rPr lang="zh-CN" altLang="de-DE" dirty="0">
                <a:effectLst>
                  <a:outerShdw blurRad="38100" dist="38100" dir="2700000" algn="tl">
                    <a:srgbClr val="C0C0C0"/>
                  </a:outerShdw>
                </a:effectLst>
                <a:sym typeface="Webdings" pitchFamily="18" charset="2"/>
              </a:rPr>
              <a:t>费尔迪南 · 德 · 索绪尔  </a:t>
            </a:r>
          </a:p>
          <a:p>
            <a:pPr>
              <a:buFont typeface="Wingdings" pitchFamily="2" charset="2"/>
              <a:buNone/>
            </a:pPr>
            <a:r>
              <a:rPr lang="de-DE" altLang="zh-CN" dirty="0">
                <a:effectLst>
                  <a:outerShdw blurRad="38100" dist="38100" dir="2700000" algn="tl">
                    <a:srgbClr val="C0C0C0"/>
                  </a:outerShdw>
                </a:effectLst>
                <a:sym typeface="Webdings" pitchFamily="18" charset="2"/>
              </a:rPr>
              <a:t>   （Ferdinand de Saussure）</a:t>
            </a:r>
          </a:p>
          <a:p>
            <a:pPr>
              <a:buFont typeface="Wingdings" pitchFamily="2" charset="2"/>
              <a:buNone/>
            </a:pPr>
            <a:endParaRPr lang="zh-CN" altLang="de-DE" dirty="0">
              <a:effectLst>
                <a:outerShdw blurRad="38100" dist="38100" dir="2700000" algn="tl">
                  <a:srgbClr val="C0C0C0"/>
                </a:outerShdw>
              </a:effectLst>
              <a:sym typeface="Webdings" pitchFamily="18" charset="2"/>
            </a:endParaRPr>
          </a:p>
          <a:p>
            <a:r>
              <a:rPr lang="zh-CN" altLang="de-DE" dirty="0">
                <a:sym typeface="Webdings" pitchFamily="18" charset="2"/>
              </a:rPr>
              <a:t> </a:t>
            </a:r>
            <a:r>
              <a:rPr lang="de-DE" altLang="zh-CN" dirty="0">
                <a:sym typeface="Webdings" pitchFamily="18" charset="2"/>
              </a:rPr>
              <a:t>《</a:t>
            </a:r>
            <a:r>
              <a:rPr lang="zh-CN" altLang="de-DE" dirty="0">
                <a:effectLst>
                  <a:outerShdw blurRad="38100" dist="38100" dir="2700000" algn="tl">
                    <a:srgbClr val="C0C0C0"/>
                  </a:outerShdw>
                </a:effectLst>
                <a:sym typeface="Webdings" pitchFamily="18" charset="2"/>
              </a:rPr>
              <a:t>普通语言学教程</a:t>
            </a:r>
            <a:r>
              <a:rPr lang="de-DE" altLang="zh-CN" dirty="0">
                <a:effectLst>
                  <a:outerShdw blurRad="38100" dist="38100" dir="2700000" algn="tl">
                    <a:srgbClr val="C0C0C0"/>
                  </a:outerShdw>
                </a:effectLst>
                <a:sym typeface="Webdings" pitchFamily="18" charset="2"/>
              </a:rPr>
              <a:t>》</a:t>
            </a:r>
            <a:r>
              <a:rPr lang="zh-CN" altLang="de-DE" sz="2600" dirty="0">
                <a:effectLst>
                  <a:outerShdw blurRad="38100" dist="38100" dir="2700000" algn="tl">
                    <a:srgbClr val="C0C0C0"/>
                  </a:outerShdw>
                </a:effectLst>
                <a:sym typeface="Webdings" pitchFamily="18" charset="2"/>
              </a:rPr>
              <a:t>（</a:t>
            </a:r>
            <a:r>
              <a:rPr lang="de-DE" altLang="zh-CN" sz="2600" dirty="0">
                <a:effectLst>
                  <a:outerShdw blurRad="38100" dist="38100" dir="2700000" algn="tl">
                    <a:srgbClr val="C0C0C0"/>
                  </a:outerShdw>
                </a:effectLst>
                <a:sym typeface="Webdings" pitchFamily="18" charset="2"/>
              </a:rPr>
              <a:t>Grundfragen der allgemeinen  Sprachwissenschaft）1931</a:t>
            </a:r>
            <a:endParaRPr lang="en-US" altLang="zh-CN" sz="2600" dirty="0">
              <a:effectLst>
                <a:outerShdw blurRad="38100" dist="38100" dir="2700000" algn="tl">
                  <a:srgbClr val="C0C0C0"/>
                </a:outerShdw>
              </a:effectLst>
              <a:sym typeface="Webdings" pitchFamily="18" charset="2"/>
            </a:endParaRPr>
          </a:p>
        </p:txBody>
      </p:sp>
    </p:spTree>
    <p:extLst>
      <p:ext uri="{BB962C8B-B14F-4D97-AF65-F5344CB8AC3E}">
        <p14:creationId xmlns:p14="http://schemas.microsoft.com/office/powerpoint/2010/main" val="322560903"/>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wheel(4)">
                                      <p:cBhvr>
                                        <p:cTn id="7" dur="2000"/>
                                        <p:tgtEl>
                                          <p:spTgt spid="114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4"/>
                                        </p:tgtEl>
                                        <p:attrNameLst>
                                          <p:attrName>style.visibility</p:attrName>
                                        </p:attrNameLst>
                                      </p:cBhvr>
                                      <p:to>
                                        <p:strVal val="visible"/>
                                      </p:to>
                                    </p:set>
                                    <p:animEffect transition="in" filter="blinds(horizontal)">
                                      <p:cBhvr>
                                        <p:cTn id="12" dur="5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90600" y="533400"/>
            <a:ext cx="7162800" cy="1143000"/>
          </a:xfrm>
        </p:spPr>
        <p:txBody>
          <a:bodyPr>
            <a:normAutofit fontScale="90000"/>
          </a:bodyPr>
          <a:lstStyle/>
          <a:p>
            <a:r>
              <a:rPr lang="de-DE" altLang="zh-CN" sz="4600" b="1" dirty="0">
                <a:solidFill>
                  <a:srgbClr val="CC3300"/>
                </a:solidFill>
                <a:latin typeface="Arial Black" pitchFamily="34" charset="0"/>
              </a:rPr>
              <a:t>Beiträge von Saussure</a:t>
            </a:r>
            <a:br>
              <a:rPr lang="de-DE" altLang="zh-CN" sz="4600" b="1" dirty="0">
                <a:solidFill>
                  <a:srgbClr val="CC3300"/>
                </a:solidFill>
                <a:latin typeface="Arial Black" pitchFamily="34" charset="0"/>
              </a:rPr>
            </a:br>
            <a:r>
              <a:rPr lang="de-DE" altLang="zh-CN" sz="4600" b="1" dirty="0">
                <a:solidFill>
                  <a:srgbClr val="CC3300"/>
                </a:solidFill>
                <a:latin typeface="Arial Black" pitchFamily="34" charset="0"/>
              </a:rPr>
              <a:t> </a:t>
            </a:r>
            <a:r>
              <a:rPr lang="de-DE" altLang="zh-CN" sz="4600" dirty="0">
                <a:solidFill>
                  <a:schemeClr val="tx1"/>
                </a:solidFill>
                <a:effectLst>
                  <a:outerShdw blurRad="38100" dist="38100" dir="2700000" algn="tl">
                    <a:srgbClr val="C0C0C0"/>
                  </a:outerShdw>
                </a:effectLst>
                <a:latin typeface="Arial Black" pitchFamily="34" charset="0"/>
              </a:rPr>
              <a:t>Strukturalismus</a:t>
            </a:r>
            <a:endParaRPr lang="en-US" altLang="zh-CN" sz="4600" dirty="0">
              <a:solidFill>
                <a:schemeClr val="tx1"/>
              </a:solidFill>
              <a:effectLst>
                <a:outerShdw blurRad="38100" dist="38100" dir="2700000" algn="tl">
                  <a:srgbClr val="C0C0C0"/>
                </a:outerShdw>
              </a:effectLst>
              <a:latin typeface="Arial Black" pitchFamily="34" charset="0"/>
            </a:endParaRPr>
          </a:p>
        </p:txBody>
      </p:sp>
      <p:sp>
        <p:nvSpPr>
          <p:cNvPr id="115716" name="Rectangle 4"/>
          <p:cNvSpPr>
            <a:spLocks noChangeArrowheads="1"/>
          </p:cNvSpPr>
          <p:nvPr/>
        </p:nvSpPr>
        <p:spPr bwMode="auto">
          <a:xfrm>
            <a:off x="533400" y="1676400"/>
            <a:ext cx="8077200" cy="1066800"/>
          </a:xfrm>
          <a:prstGeom prst="rect">
            <a:avLst/>
          </a:prstGeom>
          <a:gradFill rotWithShape="1">
            <a:gsLst>
              <a:gs pos="0">
                <a:schemeClr val="tx2"/>
              </a:gs>
              <a:gs pos="50000">
                <a:schemeClr val="bg1"/>
              </a:gs>
              <a:gs pos="100000">
                <a:schemeClr val="tx2"/>
              </a:gs>
            </a:gsLst>
            <a:lin ang="5400000" scaled="1"/>
          </a:gra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chemeClr val="tx2"/>
              </a:buClr>
              <a:buSzPct val="115000"/>
              <a:buFont typeface="Wingdings" pitchFamily="2" charset="2"/>
              <a:buChar char="ÿ"/>
            </a:pPr>
            <a:r>
              <a:rPr kumimoji="1" lang="de-DE" altLang="zh-CN" sz="3200" dirty="0">
                <a:solidFill>
                  <a:srgbClr val="22144E"/>
                </a:solidFill>
                <a:latin typeface="Times New Roman" pitchFamily="18" charset="0"/>
              </a:rPr>
              <a:t>   </a:t>
            </a:r>
            <a:r>
              <a:rPr kumimoji="1" lang="de-DE" altLang="zh-CN" sz="3200" b="1" dirty="0">
                <a:solidFill>
                  <a:srgbClr val="FFCC00"/>
                </a:solidFill>
              </a:rPr>
              <a:t>Neue linguistische Ansätze:</a:t>
            </a:r>
          </a:p>
          <a:p>
            <a:pPr>
              <a:spcBef>
                <a:spcPct val="20000"/>
              </a:spcBef>
              <a:buClr>
                <a:schemeClr val="tx2"/>
              </a:buClr>
              <a:buSzPct val="115000"/>
              <a:buFont typeface="Wingdings" pitchFamily="2" charset="2"/>
              <a:buNone/>
            </a:pPr>
            <a:r>
              <a:rPr kumimoji="1" lang="de-DE" altLang="zh-CN" sz="3200" dirty="0">
                <a:solidFill>
                  <a:srgbClr val="22144E"/>
                </a:solidFill>
                <a:latin typeface="Times New Roman" pitchFamily="18" charset="0"/>
              </a:rPr>
              <a:t>      		</a:t>
            </a:r>
            <a:r>
              <a:rPr kumimoji="1" lang="de-DE" altLang="zh-CN" sz="3200" i="1" dirty="0">
                <a:solidFill>
                  <a:srgbClr val="FFFFFF"/>
                </a:solidFill>
                <a:latin typeface="Times New Roman" pitchFamily="18" charset="0"/>
              </a:rPr>
              <a:t>languge</a:t>
            </a:r>
            <a:r>
              <a:rPr kumimoji="1" lang="de-DE" altLang="zh-CN" sz="3200" dirty="0">
                <a:solidFill>
                  <a:srgbClr val="FFFFFF"/>
                </a:solidFill>
                <a:latin typeface="Times New Roman" pitchFamily="18" charset="0"/>
              </a:rPr>
              <a:t> </a:t>
            </a:r>
            <a:r>
              <a:rPr kumimoji="1" lang="de-DE" altLang="zh-CN" sz="3200" dirty="0">
                <a:solidFill>
                  <a:srgbClr val="22144E"/>
                </a:solidFill>
                <a:latin typeface="Times New Roman" pitchFamily="18" charset="0"/>
              </a:rPr>
              <a:t>und</a:t>
            </a:r>
            <a:r>
              <a:rPr kumimoji="1" lang="de-DE" altLang="zh-CN" sz="3200" dirty="0">
                <a:solidFill>
                  <a:srgbClr val="99FF66"/>
                </a:solidFill>
                <a:latin typeface="Times New Roman" pitchFamily="18" charset="0"/>
              </a:rPr>
              <a:t> </a:t>
            </a:r>
            <a:r>
              <a:rPr kumimoji="1" lang="de-DE" altLang="zh-CN" sz="3200" i="1" dirty="0">
                <a:solidFill>
                  <a:srgbClr val="660033"/>
                </a:solidFill>
                <a:latin typeface="Times New Roman" pitchFamily="18" charset="0"/>
              </a:rPr>
              <a:t>parole</a:t>
            </a:r>
            <a:endParaRPr kumimoji="1" lang="en-US" altLang="zh-CN" sz="3200" i="1" dirty="0">
              <a:solidFill>
                <a:srgbClr val="660033"/>
              </a:solidFill>
              <a:latin typeface="Times New Roman" pitchFamily="18" charset="0"/>
            </a:endParaRPr>
          </a:p>
        </p:txBody>
      </p:sp>
      <p:sp>
        <p:nvSpPr>
          <p:cNvPr id="115717" name="Rectangle 5"/>
          <p:cNvSpPr>
            <a:spLocks noChangeArrowheads="1"/>
          </p:cNvSpPr>
          <p:nvPr/>
        </p:nvSpPr>
        <p:spPr bwMode="auto">
          <a:xfrm>
            <a:off x="533400" y="2819400"/>
            <a:ext cx="8077200" cy="1219200"/>
          </a:xfrm>
          <a:prstGeom prst="rect">
            <a:avLst/>
          </a:prstGeom>
          <a:gradFill rotWithShape="1">
            <a:gsLst>
              <a:gs pos="0">
                <a:srgbClr val="993300"/>
              </a:gs>
              <a:gs pos="50000">
                <a:schemeClr val="bg1"/>
              </a:gs>
              <a:gs pos="100000">
                <a:srgbClr val="993300"/>
              </a:gs>
            </a:gsLst>
            <a:lin ang="5400000" scaled="1"/>
          </a:gra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chemeClr val="tx2"/>
              </a:buClr>
              <a:buSzPct val="115000"/>
              <a:buFont typeface="Wingdings" pitchFamily="2" charset="2"/>
              <a:buNone/>
            </a:pPr>
            <a:r>
              <a:rPr kumimoji="1" lang="de-DE" altLang="zh-CN" sz="3600">
                <a:solidFill>
                  <a:srgbClr val="22144E"/>
                </a:solidFill>
                <a:latin typeface="Monotype Corsiva" pitchFamily="66" charset="0"/>
                <a:sym typeface="Wingdings" pitchFamily="2" charset="2"/>
              </a:rPr>
              <a:t></a:t>
            </a:r>
            <a:r>
              <a:rPr kumimoji="1" lang="de-DE" altLang="zh-CN" sz="3200">
                <a:solidFill>
                  <a:srgbClr val="22144E"/>
                </a:solidFill>
                <a:latin typeface="Times New Roman" pitchFamily="18" charset="0"/>
              </a:rPr>
              <a:t>    </a:t>
            </a:r>
            <a:r>
              <a:rPr kumimoji="1" lang="de-DE" altLang="zh-CN" sz="2800" b="1">
                <a:solidFill>
                  <a:srgbClr val="22144E"/>
                </a:solidFill>
              </a:rPr>
              <a:t>Zwei Beobachtungsweisen</a:t>
            </a:r>
          </a:p>
          <a:p>
            <a:pPr>
              <a:spcBef>
                <a:spcPct val="50000"/>
              </a:spcBef>
              <a:buClr>
                <a:schemeClr val="tx2"/>
              </a:buClr>
              <a:buSzPct val="115000"/>
              <a:buFont typeface="Wingdings" pitchFamily="2" charset="2"/>
              <a:buNone/>
            </a:pPr>
            <a:r>
              <a:rPr kumimoji="1" lang="en-US" altLang="zh-CN" sz="3200" i="1">
                <a:solidFill>
                  <a:srgbClr val="660033"/>
                </a:solidFill>
                <a:latin typeface="Times New Roman" pitchFamily="18" charset="0"/>
              </a:rPr>
              <a:t>     </a:t>
            </a:r>
            <a:r>
              <a:rPr kumimoji="1" lang="en-US" altLang="zh-CN" sz="3200" i="1">
                <a:solidFill>
                  <a:srgbClr val="000066"/>
                </a:solidFill>
                <a:latin typeface="Times New Roman" pitchFamily="18" charset="0"/>
              </a:rPr>
              <a:t>Synchronisch /</a:t>
            </a:r>
            <a:r>
              <a:rPr kumimoji="1" lang="en-US" altLang="zh-CN" sz="3200" i="1">
                <a:solidFill>
                  <a:srgbClr val="331E0F"/>
                </a:solidFill>
                <a:latin typeface="Times New Roman" pitchFamily="18" charset="0"/>
              </a:rPr>
              <a:t>diachronisch</a:t>
            </a:r>
          </a:p>
        </p:txBody>
      </p:sp>
      <p:sp>
        <p:nvSpPr>
          <p:cNvPr id="115718" name="Rectangle 6"/>
          <p:cNvSpPr>
            <a:spLocks noChangeArrowheads="1"/>
          </p:cNvSpPr>
          <p:nvPr/>
        </p:nvSpPr>
        <p:spPr bwMode="auto">
          <a:xfrm>
            <a:off x="533400" y="4038600"/>
            <a:ext cx="8077200" cy="1219200"/>
          </a:xfrm>
          <a:prstGeom prst="rect">
            <a:avLst/>
          </a:prstGeom>
          <a:gradFill rotWithShape="1">
            <a:gsLst>
              <a:gs pos="0">
                <a:schemeClr val="tx1"/>
              </a:gs>
              <a:gs pos="50000">
                <a:schemeClr val="bg1"/>
              </a:gs>
              <a:gs pos="100000">
                <a:schemeClr val="tx1"/>
              </a:gs>
            </a:gsLst>
            <a:lin ang="5400000" scaled="1"/>
          </a:gra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chemeClr val="tx2"/>
              </a:buClr>
              <a:buSzPct val="115000"/>
              <a:buFont typeface="Wingdings" pitchFamily="2" charset="2"/>
              <a:buNone/>
            </a:pPr>
            <a:r>
              <a:rPr kumimoji="1" lang="de-DE" altLang="zh-CN" sz="3600" dirty="0">
                <a:solidFill>
                  <a:srgbClr val="22144E"/>
                </a:solidFill>
                <a:latin typeface="Monotype Corsiva" pitchFamily="66" charset="0"/>
                <a:sym typeface="Wingdings" pitchFamily="2" charset="2"/>
              </a:rPr>
              <a:t></a:t>
            </a:r>
            <a:r>
              <a:rPr kumimoji="1" lang="de-DE" altLang="zh-CN" sz="3600" dirty="0">
                <a:solidFill>
                  <a:srgbClr val="22144E"/>
                </a:solidFill>
                <a:latin typeface="Monotype Corsiva" pitchFamily="66" charset="0"/>
              </a:rPr>
              <a:t>     </a:t>
            </a:r>
            <a:r>
              <a:rPr kumimoji="1" lang="de-DE" altLang="zh-CN" sz="2800" b="1" dirty="0">
                <a:solidFill>
                  <a:srgbClr val="22144E"/>
                </a:solidFill>
              </a:rPr>
              <a:t>Zwei Dimensionen:</a:t>
            </a:r>
          </a:p>
          <a:p>
            <a:pPr>
              <a:spcBef>
                <a:spcPct val="20000"/>
              </a:spcBef>
              <a:buClr>
                <a:schemeClr val="tx2"/>
              </a:buClr>
              <a:buSzPct val="115000"/>
              <a:buFont typeface="Wingdings" pitchFamily="2" charset="2"/>
              <a:buNone/>
            </a:pPr>
            <a:r>
              <a:rPr kumimoji="1" lang="de-DE" altLang="zh-CN" sz="3200" i="1" dirty="0">
                <a:solidFill>
                  <a:schemeClr val="accent1"/>
                </a:solidFill>
                <a:latin typeface="Times New Roman" pitchFamily="18" charset="0"/>
              </a:rPr>
              <a:t>   </a:t>
            </a:r>
            <a:r>
              <a:rPr kumimoji="1" lang="de-DE" altLang="zh-CN" sz="3200" i="1" dirty="0">
                <a:solidFill>
                  <a:srgbClr val="000066"/>
                </a:solidFill>
                <a:latin typeface="Times New Roman" pitchFamily="18" charset="0"/>
              </a:rPr>
              <a:t>paradigmatische/</a:t>
            </a:r>
            <a:r>
              <a:rPr kumimoji="1" lang="de-DE" altLang="zh-CN" sz="3200" i="1" dirty="0">
                <a:solidFill>
                  <a:srgbClr val="331E0F"/>
                </a:solidFill>
                <a:latin typeface="Times New Roman" pitchFamily="18" charset="0"/>
              </a:rPr>
              <a:t>syntagmatische</a:t>
            </a:r>
            <a:r>
              <a:rPr kumimoji="1" lang="de-DE" altLang="zh-CN" sz="3200" i="1" dirty="0">
                <a:solidFill>
                  <a:srgbClr val="000066"/>
                </a:solidFill>
                <a:latin typeface="Times New Roman" pitchFamily="18" charset="0"/>
              </a:rPr>
              <a:t> Beziehungen</a:t>
            </a:r>
            <a:endParaRPr kumimoji="1" lang="en-US" altLang="zh-CN" sz="3200" i="1" dirty="0">
              <a:solidFill>
                <a:srgbClr val="000066"/>
              </a:solidFill>
              <a:latin typeface="Times New Roman" pitchFamily="18" charset="0"/>
            </a:endParaRPr>
          </a:p>
        </p:txBody>
      </p:sp>
      <p:sp>
        <p:nvSpPr>
          <p:cNvPr id="115719" name="Rectangle 7"/>
          <p:cNvSpPr>
            <a:spLocks noChangeArrowheads="1"/>
          </p:cNvSpPr>
          <p:nvPr/>
        </p:nvSpPr>
        <p:spPr bwMode="auto">
          <a:xfrm>
            <a:off x="533400" y="5257800"/>
            <a:ext cx="8077200" cy="609600"/>
          </a:xfrm>
          <a:prstGeom prst="rect">
            <a:avLst/>
          </a:prstGeom>
          <a:gradFill rotWithShape="1">
            <a:gsLst>
              <a:gs pos="0">
                <a:srgbClr val="FFCC00"/>
              </a:gs>
              <a:gs pos="50000">
                <a:schemeClr val="bg1"/>
              </a:gs>
              <a:gs pos="100000">
                <a:srgbClr val="FFCC00"/>
              </a:gs>
            </a:gsLst>
            <a:lin ang="5400000" scaled="1"/>
          </a:gradFill>
          <a:ln>
            <a:noFill/>
          </a:ln>
          <a:effectLst/>
          <a:extLs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Clr>
                <a:schemeClr val="tx2"/>
              </a:buClr>
              <a:buSzPct val="115000"/>
            </a:pPr>
            <a:r>
              <a:rPr kumimoji="1" lang="de-DE" altLang="zh-CN" sz="3600">
                <a:solidFill>
                  <a:srgbClr val="22144E"/>
                </a:solidFill>
                <a:latin typeface="Monotype Corsiva" pitchFamily="66" charset="0"/>
                <a:sym typeface="Wingdings" pitchFamily="2" charset="2"/>
              </a:rPr>
              <a:t></a:t>
            </a:r>
            <a:r>
              <a:rPr kumimoji="1" lang="de-DE" altLang="zh-CN" sz="3600">
                <a:solidFill>
                  <a:srgbClr val="22144E"/>
                </a:solidFill>
                <a:latin typeface="Monotype Corsiva" pitchFamily="66" charset="0"/>
              </a:rPr>
              <a:t>     </a:t>
            </a:r>
            <a:r>
              <a:rPr kumimoji="1" lang="de-DE" altLang="zh-CN" sz="2800" b="1">
                <a:solidFill>
                  <a:srgbClr val="22144E"/>
                </a:solidFill>
                <a:latin typeface="Monotype Corsiva" pitchFamily="66" charset="0"/>
              </a:rPr>
              <a:t> </a:t>
            </a:r>
            <a:r>
              <a:rPr kumimoji="1" lang="de-DE" altLang="zh-CN" sz="2800" b="1" i="1">
                <a:solidFill>
                  <a:srgbClr val="22144E"/>
                </a:solidFill>
                <a:latin typeface="Times New Roman" pitchFamily="18" charset="0"/>
              </a:rPr>
              <a:t>Zeichentheorie</a:t>
            </a:r>
            <a:endParaRPr kumimoji="1" lang="en-US" altLang="zh-CN" sz="2800" b="1" i="1">
              <a:solidFill>
                <a:srgbClr val="660033"/>
              </a:solidFill>
              <a:latin typeface="Times New Roman" pitchFamily="18" charset="0"/>
            </a:endParaRPr>
          </a:p>
        </p:txBody>
      </p:sp>
    </p:spTree>
    <p:extLst>
      <p:ext uri="{BB962C8B-B14F-4D97-AF65-F5344CB8AC3E}">
        <p14:creationId xmlns:p14="http://schemas.microsoft.com/office/powerpoint/2010/main" val="4070917972"/>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500" fill="hold"/>
                                        <p:tgtEl>
                                          <p:spTgt spid="115714"/>
                                        </p:tgtEl>
                                        <p:attrNameLst>
                                          <p:attrName>ppt_x</p:attrName>
                                        </p:attrNameLst>
                                      </p:cBhvr>
                                      <p:tavLst>
                                        <p:tav tm="0">
                                          <p:val>
                                            <p:strVal val="0-#ppt_w/2"/>
                                          </p:val>
                                        </p:tav>
                                        <p:tav tm="100000">
                                          <p:val>
                                            <p:strVal val="#ppt_x"/>
                                          </p:val>
                                        </p:tav>
                                      </p:tavLst>
                                    </p:anim>
                                    <p:anim calcmode="lin" valueType="num">
                                      <p:cBhvr additive="base">
                                        <p:cTn id="8" dur="500" fill="hold"/>
                                        <p:tgtEl>
                                          <p:spTgt spid="1157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15716"/>
                                        </p:tgtEl>
                                        <p:attrNameLst>
                                          <p:attrName>style.visibility</p:attrName>
                                        </p:attrNameLst>
                                      </p:cBhvr>
                                      <p:to>
                                        <p:strVal val="visible"/>
                                      </p:to>
                                    </p:set>
                                    <p:animEffect transition="in" filter="slide(fromTop)">
                                      <p:cBhvr>
                                        <p:cTn id="13" dur="500"/>
                                        <p:tgtEl>
                                          <p:spTgt spid="1157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115717"/>
                                        </p:tgtEl>
                                        <p:attrNameLst>
                                          <p:attrName>style.visibility</p:attrName>
                                        </p:attrNameLst>
                                      </p:cBhvr>
                                      <p:to>
                                        <p:strVal val="visible"/>
                                      </p:to>
                                    </p:set>
                                    <p:animEffect transition="in" filter="slide(fromTop)">
                                      <p:cBhvr>
                                        <p:cTn id="18" dur="500"/>
                                        <p:tgtEl>
                                          <p:spTgt spid="1157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115718"/>
                                        </p:tgtEl>
                                        <p:attrNameLst>
                                          <p:attrName>style.visibility</p:attrName>
                                        </p:attrNameLst>
                                      </p:cBhvr>
                                      <p:to>
                                        <p:strVal val="visible"/>
                                      </p:to>
                                    </p:set>
                                    <p:animEffect transition="in" filter="slide(fromTop)">
                                      <p:cBhvr>
                                        <p:cTn id="23" dur="500"/>
                                        <p:tgtEl>
                                          <p:spTgt spid="1157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115719"/>
                                        </p:tgtEl>
                                        <p:attrNameLst>
                                          <p:attrName>style.visibility</p:attrName>
                                        </p:attrNameLst>
                                      </p:cBhvr>
                                      <p:to>
                                        <p:strVal val="visible"/>
                                      </p:to>
                                    </p:set>
                                    <p:animEffect transition="in" filter="slide(fromTop)">
                                      <p:cBhvr>
                                        <p:cTn id="28" dur="500"/>
                                        <p:tgtEl>
                                          <p:spTgt spid="115719"/>
                                        </p:tgtEl>
                                      </p:cBhvr>
                                    </p:animEffect>
                                  </p:childTnLst>
                                  <p:subTnLst>
                                    <p:cmd type="evt" cmd="onstopaudio">
                                      <p:cBhvr>
                                        <p:cTn display="0" masterRel="sameClick">
                                          <p:stCondLst>
                                            <p:cond evt="begin" delay="0">
                                              <p:tn val="26"/>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6" grpId="0" animBg="1" autoUpdateAnimBg="0"/>
      <p:bldP spid="115717" grpId="0" animBg="1" autoUpdateAnimBg="0"/>
      <p:bldP spid="115718" grpId="0" animBg="1" autoUpdateAnimBg="0"/>
      <p:bldP spid="11571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988840"/>
            <a:ext cx="7992888" cy="2115667"/>
          </a:xfrm>
        </p:spPr>
        <p:txBody>
          <a:bodyPr>
            <a:normAutofit fontScale="90000"/>
          </a:bodyPr>
          <a:lstStyle/>
          <a:p>
            <a:r>
              <a:rPr lang="de-DE" sz="6700" b="1" dirty="0">
                <a:solidFill>
                  <a:srgbClr val="0033CC"/>
                </a:solidFill>
                <a:latin typeface="Times New Roman" pitchFamily="18" charset="0"/>
                <a:cs typeface="Times New Roman" pitchFamily="18" charset="0"/>
              </a:rPr>
              <a:t>1. Grundbegriffe der Sprachwissenschaft</a:t>
            </a:r>
            <a:br>
              <a:rPr lang="de-DE" b="1" dirty="0">
                <a:solidFill>
                  <a:srgbClr val="0033CC"/>
                </a:solidFill>
              </a:rPr>
            </a:br>
            <a:endParaRPr lang="de-DE" dirty="0"/>
          </a:p>
        </p:txBody>
      </p:sp>
    </p:spTree>
    <p:extLst>
      <p:ext uri="{BB962C8B-B14F-4D97-AF65-F5344CB8AC3E}">
        <p14:creationId xmlns:p14="http://schemas.microsoft.com/office/powerpoint/2010/main" val="344225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229600" cy="1143000"/>
          </a:xfrm>
        </p:spPr>
        <p:txBody>
          <a:bodyPr/>
          <a:lstStyle/>
          <a:p>
            <a:r>
              <a:rPr lang="de-DE" b="1" dirty="0">
                <a:solidFill>
                  <a:srgbClr val="0033CC"/>
                </a:solidFill>
                <a:latin typeface="Times New Roman" pitchFamily="18" charset="0"/>
                <a:cs typeface="Times New Roman" pitchFamily="18" charset="0"/>
              </a:rPr>
              <a:t>Was ist die Sprache?</a:t>
            </a:r>
          </a:p>
        </p:txBody>
      </p:sp>
      <p:sp>
        <p:nvSpPr>
          <p:cNvPr id="3" name="内容占位符 2"/>
          <p:cNvSpPr>
            <a:spLocks noGrp="1"/>
          </p:cNvSpPr>
          <p:nvPr>
            <p:ph idx="1"/>
          </p:nvPr>
        </p:nvSpPr>
        <p:spPr>
          <a:xfrm>
            <a:off x="467544" y="1340768"/>
            <a:ext cx="8219256" cy="4785395"/>
          </a:xfrm>
        </p:spPr>
        <p:txBody>
          <a:bodyPr>
            <a:normAutofit fontScale="85000" lnSpcReduction="10000"/>
          </a:bodyPr>
          <a:lstStyle/>
          <a:p>
            <a:pPr marL="0" indent="0">
              <a:buNone/>
            </a:pPr>
            <a:r>
              <a:rPr lang="de-DE" sz="2400" dirty="0">
                <a:latin typeface="Times New Roman" pitchFamily="18" charset="0"/>
                <a:cs typeface="Times New Roman" pitchFamily="18" charset="0"/>
              </a:rPr>
              <a:t>Der funktionale Aspekt:</a:t>
            </a:r>
          </a:p>
          <a:p>
            <a:pPr algn="just"/>
            <a:endParaRPr lang="de-DE" sz="2400" dirty="0">
              <a:latin typeface="Times New Roman" pitchFamily="18" charset="0"/>
              <a:cs typeface="Times New Roman" pitchFamily="18" charset="0"/>
            </a:endParaRPr>
          </a:p>
          <a:p>
            <a:pPr algn="just"/>
            <a:r>
              <a:rPr lang="de-DE" sz="2400" dirty="0">
                <a:latin typeface="Times New Roman" pitchFamily="18" charset="0"/>
                <a:cs typeface="Times New Roman" pitchFamily="18" charset="0"/>
              </a:rPr>
              <a:t>(1)  Die Sprache ist ein Werkzeug des Denkens und Handelns.</a:t>
            </a:r>
          </a:p>
          <a:p>
            <a:pPr algn="just"/>
            <a:r>
              <a:rPr lang="de-DE" sz="2400" dirty="0">
                <a:latin typeface="Times New Roman" pitchFamily="18" charset="0"/>
                <a:cs typeface="Times New Roman" pitchFamily="18" charset="0"/>
              </a:rPr>
              <a:t>(2) Die Sprache ist die unmittelbare Wirklichkeit des Gedankens. (Karl Marx)</a:t>
            </a:r>
          </a:p>
          <a:p>
            <a:pPr algn="just"/>
            <a:r>
              <a:rPr lang="de-DE" sz="2400" dirty="0">
                <a:latin typeface="Times New Roman" pitchFamily="18" charset="0"/>
                <a:cs typeface="Times New Roman" pitchFamily="18" charset="0"/>
              </a:rPr>
              <a:t>(3)  Die Sprache ist ein Mittel der Verständigung.</a:t>
            </a:r>
          </a:p>
          <a:p>
            <a:pPr algn="just"/>
            <a:r>
              <a:rPr lang="de-DE" sz="2400" dirty="0">
                <a:latin typeface="Times New Roman" pitchFamily="18" charset="0"/>
                <a:cs typeface="Times New Roman" pitchFamily="18" charset="0"/>
              </a:rPr>
              <a:t>(4)  Die Sprache ist das wichtigste Kommunikationsmittel des Menschen.</a:t>
            </a:r>
          </a:p>
          <a:p>
            <a:pPr algn="just"/>
            <a:r>
              <a:rPr lang="de-DE" sz="2400" dirty="0">
                <a:latin typeface="Times New Roman" pitchFamily="18" charset="0"/>
                <a:cs typeface="Times New Roman" pitchFamily="18" charset="0"/>
              </a:rPr>
              <a:t>(5) Die Sprache ist die Kleidung der Gedanken. (Samuel Johnson, engl. Schriftsteller)</a:t>
            </a:r>
          </a:p>
          <a:p>
            <a:pPr algn="just"/>
            <a:r>
              <a:rPr lang="de-DE" sz="2400" dirty="0">
                <a:latin typeface="Times New Roman" pitchFamily="18" charset="0"/>
                <a:cs typeface="Times New Roman" pitchFamily="18" charset="0"/>
              </a:rPr>
              <a:t>(6) Die Sprache dient dem Austausch von Informationen und erfüllt epistemologische (die Organisation des Denkens betreffend), kognitive und affektive Funktion.</a:t>
            </a:r>
          </a:p>
          <a:p>
            <a:pPr algn="just"/>
            <a:r>
              <a:rPr lang="de-DE" sz="2400" dirty="0">
                <a:latin typeface="Times New Roman" pitchFamily="18" charset="0"/>
                <a:cs typeface="Times New Roman" pitchFamily="18" charset="0"/>
              </a:rPr>
              <a:t>(7)  Die Sprache ist Ausdruck konkreter Kommunikationsereignisse.</a:t>
            </a:r>
          </a:p>
          <a:p>
            <a:pPr algn="just"/>
            <a:r>
              <a:rPr lang="de-DE" sz="2400" dirty="0">
                <a:latin typeface="Times New Roman" pitchFamily="18" charset="0"/>
                <a:cs typeface="Times New Roman" pitchFamily="18" charset="0"/>
              </a:rPr>
              <a:t>(8) Die Sprache ist unmittelbarer Austausch eines organischen Wesens in dessen sinnlicher und geistiger Geltung.  (Wilhelm von Humboldt)</a:t>
            </a:r>
          </a:p>
        </p:txBody>
      </p:sp>
    </p:spTree>
    <p:extLst>
      <p:ext uri="{BB962C8B-B14F-4D97-AF65-F5344CB8AC3E}">
        <p14:creationId xmlns:p14="http://schemas.microsoft.com/office/powerpoint/2010/main" val="21573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7C6F1-E026-5C93-5F2A-C63D976FD1D2}"/>
              </a:ext>
            </a:extLst>
          </p:cNvPr>
          <p:cNvSpPr>
            <a:spLocks noGrp="1"/>
          </p:cNvSpPr>
          <p:nvPr>
            <p:ph type="title"/>
          </p:nvPr>
        </p:nvSpPr>
        <p:spPr/>
        <p:txBody>
          <a:bodyPr>
            <a:normAutofit fontScale="90000"/>
          </a:bodyPr>
          <a:lstStyle/>
          <a:p>
            <a:r>
              <a:rPr lang="de-DE" dirty="0"/>
              <a:t>Einführung in </a:t>
            </a:r>
            <a:r>
              <a:rPr lang="de-DE"/>
              <a:t>die </a:t>
            </a:r>
            <a:br>
              <a:rPr lang="de-DE"/>
            </a:br>
            <a:r>
              <a:rPr lang="de-DE"/>
              <a:t>germanistische </a:t>
            </a:r>
            <a:r>
              <a:rPr lang="de-DE" dirty="0"/>
              <a:t>Linguistik</a:t>
            </a:r>
          </a:p>
        </p:txBody>
      </p:sp>
      <p:sp>
        <p:nvSpPr>
          <p:cNvPr id="3" name="Inhaltsplatzhalter 2">
            <a:extLst>
              <a:ext uri="{FF2B5EF4-FFF2-40B4-BE49-F238E27FC236}">
                <a16:creationId xmlns:a16="http://schemas.microsoft.com/office/drawing/2014/main" id="{A00B343E-A3D9-1814-C924-5E31E7889751}"/>
              </a:ext>
            </a:extLst>
          </p:cNvPr>
          <p:cNvSpPr>
            <a:spLocks noGrp="1"/>
          </p:cNvSpPr>
          <p:nvPr>
            <p:ph idx="1"/>
          </p:nvPr>
        </p:nvSpPr>
        <p:spPr/>
        <p:txBody>
          <a:bodyPr>
            <a:normAutofit fontScale="92500" lnSpcReduction="20000"/>
          </a:bodyPr>
          <a:lstStyle/>
          <a:p>
            <a:r>
              <a:rPr lang="de-DE" dirty="0"/>
              <a:t>Ziele des Kurses</a:t>
            </a:r>
          </a:p>
          <a:p>
            <a:r>
              <a:rPr lang="de-DE" dirty="0"/>
              <a:t>Nutzung von Zeit</a:t>
            </a:r>
          </a:p>
          <a:p>
            <a:r>
              <a:rPr lang="de-DE" dirty="0"/>
              <a:t>Selbstvorstellung</a:t>
            </a:r>
          </a:p>
          <a:p>
            <a:r>
              <a:rPr lang="de-DE" b="0" i="0" dirty="0">
                <a:solidFill>
                  <a:srgbClr val="000000"/>
                </a:solidFill>
                <a:effectLst/>
              </a:rPr>
              <a:t>Sitzung 1: Einführung S. 1-6</a:t>
            </a:r>
          </a:p>
          <a:p>
            <a:r>
              <a:rPr lang="de-DE" dirty="0"/>
              <a:t>Studierenden-Präsentationen</a:t>
            </a:r>
          </a:p>
          <a:p>
            <a:r>
              <a:rPr lang="de-DE" dirty="0"/>
              <a:t>Datenschutz-Zustimmung und Wiki-Registrierung (Kurswebseite: </a:t>
            </a:r>
            <a:r>
              <a:rPr lang="de-DE" altLang="zh-CN" dirty="0"/>
              <a:t>https://wiki.rub.de/uvu/index.php/Germ_Ling_2024)</a:t>
            </a:r>
            <a:endParaRPr lang="de-DE" dirty="0"/>
          </a:p>
          <a:p>
            <a:r>
              <a:rPr lang="de-DE" dirty="0"/>
              <a:t>Tandem-Partner</a:t>
            </a:r>
          </a:p>
        </p:txBody>
      </p:sp>
    </p:spTree>
    <p:extLst>
      <p:ext uri="{BB962C8B-B14F-4D97-AF65-F5344CB8AC3E}">
        <p14:creationId xmlns:p14="http://schemas.microsoft.com/office/powerpoint/2010/main" val="172711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229600" cy="1143000"/>
          </a:xfrm>
        </p:spPr>
        <p:txBody>
          <a:bodyPr/>
          <a:lstStyle/>
          <a:p>
            <a:r>
              <a:rPr lang="de-DE" b="1" dirty="0">
                <a:solidFill>
                  <a:srgbClr val="0033CC"/>
                </a:solidFill>
                <a:latin typeface="Times New Roman" pitchFamily="18" charset="0"/>
                <a:cs typeface="Times New Roman" pitchFamily="18" charset="0"/>
              </a:rPr>
              <a:t>Was ist die Sprache?</a:t>
            </a:r>
          </a:p>
        </p:txBody>
      </p:sp>
      <p:sp>
        <p:nvSpPr>
          <p:cNvPr id="3" name="内容占位符 2"/>
          <p:cNvSpPr>
            <a:spLocks noGrp="1"/>
          </p:cNvSpPr>
          <p:nvPr>
            <p:ph idx="1"/>
          </p:nvPr>
        </p:nvSpPr>
        <p:spPr>
          <a:xfrm>
            <a:off x="467544" y="1340768"/>
            <a:ext cx="8219256" cy="4785395"/>
          </a:xfrm>
        </p:spPr>
        <p:txBody>
          <a:bodyPr>
            <a:normAutofit lnSpcReduction="10000"/>
          </a:bodyPr>
          <a:lstStyle/>
          <a:p>
            <a:pPr marL="0" indent="0">
              <a:buNone/>
            </a:pPr>
            <a:r>
              <a:rPr lang="de-DE" sz="2400" dirty="0">
                <a:latin typeface="Times New Roman" pitchFamily="18" charset="0"/>
                <a:cs typeface="Times New Roman" pitchFamily="18" charset="0"/>
              </a:rPr>
              <a:t>Der strukturalistische Aspekt:</a:t>
            </a:r>
          </a:p>
          <a:p>
            <a:pPr algn="just"/>
            <a:r>
              <a:rPr lang="de-DE" sz="2400" dirty="0">
                <a:latin typeface="Times New Roman" pitchFamily="18" charset="0"/>
                <a:cs typeface="Times New Roman" pitchFamily="18" charset="0"/>
              </a:rPr>
              <a:t>(9) Die Sprache ist das primäre System von Zeichen.</a:t>
            </a:r>
          </a:p>
          <a:p>
            <a:pPr algn="just"/>
            <a:r>
              <a:rPr lang="de-DE" sz="2400" dirty="0">
                <a:latin typeface="Times New Roman" pitchFamily="18" charset="0"/>
                <a:cs typeface="Times New Roman" pitchFamily="18" charset="0"/>
              </a:rPr>
              <a:t>(10) Die Sprache ist ein konventionelles System von Zeichen.</a:t>
            </a:r>
          </a:p>
          <a:p>
            <a:pPr algn="just"/>
            <a:r>
              <a:rPr lang="de-DE" sz="2400" dirty="0">
                <a:latin typeface="Times New Roman" pitchFamily="18" charset="0"/>
                <a:cs typeface="Times New Roman" pitchFamily="18" charset="0"/>
              </a:rPr>
              <a:t>(11) Die Sprache ist ein System von Regeln.</a:t>
            </a:r>
          </a:p>
          <a:p>
            <a:pPr algn="just"/>
            <a:r>
              <a:rPr lang="de-DE" sz="2400" dirty="0">
                <a:latin typeface="Times New Roman" pitchFamily="18" charset="0"/>
                <a:cs typeface="Times New Roman" pitchFamily="18" charset="0"/>
              </a:rPr>
              <a:t>(12) Die Sprache ist ein Primärkode aus Zeichenvorrat und Kombinationsregeln.</a:t>
            </a:r>
          </a:p>
          <a:p>
            <a:pPr algn="just"/>
            <a:endParaRPr lang="de-DE" sz="2400" dirty="0">
              <a:latin typeface="Times New Roman" pitchFamily="18" charset="0"/>
              <a:cs typeface="Times New Roman" pitchFamily="18" charset="0"/>
            </a:endParaRPr>
          </a:p>
          <a:p>
            <a:pPr marL="0" indent="0" algn="just">
              <a:buNone/>
            </a:pPr>
            <a:r>
              <a:rPr lang="de-DE" sz="2400" dirty="0">
                <a:latin typeface="Times New Roman" pitchFamily="18" charset="0"/>
                <a:cs typeface="Times New Roman" pitchFamily="18" charset="0"/>
              </a:rPr>
              <a:t>Der intentionale Aspekt:</a:t>
            </a:r>
          </a:p>
          <a:p>
            <a:pPr algn="just"/>
            <a:r>
              <a:rPr lang="de-DE" sz="2400" dirty="0">
                <a:latin typeface="Times New Roman" pitchFamily="18" charset="0"/>
                <a:cs typeface="Times New Roman" pitchFamily="18" charset="0"/>
              </a:rPr>
              <a:t>(13) Die Sprache ist eine Form sozialen Handelns.</a:t>
            </a:r>
          </a:p>
          <a:p>
            <a:pPr algn="just"/>
            <a:r>
              <a:rPr lang="de-DE" sz="2400" dirty="0">
                <a:latin typeface="Times New Roman" pitchFamily="18" charset="0"/>
                <a:cs typeface="Times New Roman" pitchFamily="18" charset="0"/>
              </a:rPr>
              <a:t>(14) Die Sprache ist das grundlegende Mittel der Handlungssteuerung.</a:t>
            </a:r>
          </a:p>
          <a:p>
            <a:pPr algn="just"/>
            <a:r>
              <a:rPr lang="de-DE" sz="2400" dirty="0">
                <a:latin typeface="Times New Roman" pitchFamily="18" charset="0"/>
                <a:cs typeface="Times New Roman" pitchFamily="18" charset="0"/>
              </a:rPr>
              <a:t>(15) Die Sprache ist eine psychophysische Tätigkeit.</a:t>
            </a:r>
          </a:p>
        </p:txBody>
      </p:sp>
    </p:spTree>
    <p:extLst>
      <p:ext uri="{BB962C8B-B14F-4D97-AF65-F5344CB8AC3E}">
        <p14:creationId xmlns:p14="http://schemas.microsoft.com/office/powerpoint/2010/main" val="1397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de-DE" b="1" dirty="0">
                <a:solidFill>
                  <a:srgbClr val="0033CC"/>
                </a:solidFill>
                <a:latin typeface="Times New Roman" pitchFamily="18" charset="0"/>
                <a:cs typeface="Times New Roman" pitchFamily="18" charset="0"/>
              </a:rPr>
              <a:t>Grundbegriffe der Sprache</a:t>
            </a:r>
          </a:p>
        </p:txBody>
      </p:sp>
      <p:sp>
        <p:nvSpPr>
          <p:cNvPr id="3" name="内容占位符 2"/>
          <p:cNvSpPr>
            <a:spLocks noGrp="1"/>
          </p:cNvSpPr>
          <p:nvPr>
            <p:ph idx="1"/>
          </p:nvPr>
        </p:nvSpPr>
        <p:spPr/>
        <p:txBody>
          <a:bodyPr>
            <a:normAutofit fontScale="85000" lnSpcReduction="20000"/>
          </a:bodyPr>
          <a:lstStyle/>
          <a:p>
            <a:r>
              <a:rPr lang="de-DE" dirty="0">
                <a:latin typeface="Times New Roman" pitchFamily="18" charset="0"/>
                <a:cs typeface="Times New Roman" pitchFamily="18" charset="0"/>
              </a:rPr>
              <a:t>Sprache als Zeichensystem</a:t>
            </a:r>
          </a:p>
          <a:p>
            <a:pPr marL="0" indent="0">
              <a:buNone/>
            </a:pPr>
            <a:r>
              <a:rPr lang="de-DE" dirty="0">
                <a:latin typeface="Times New Roman" pitchFamily="18" charset="0"/>
                <a:cs typeface="Times New Roman" pitchFamily="18" charset="0"/>
              </a:rPr>
              <a:t>(Bezeichnendes &amp; Bezeichnetes)</a:t>
            </a:r>
          </a:p>
          <a:p>
            <a:pPr marL="0" indent="0">
              <a:buNone/>
            </a:pPr>
            <a:endParaRPr lang="de-DE" dirty="0">
              <a:latin typeface="Times New Roman" pitchFamily="18" charset="0"/>
              <a:cs typeface="Times New Roman" pitchFamily="18" charset="0"/>
            </a:endParaRPr>
          </a:p>
          <a:p>
            <a:r>
              <a:rPr lang="de-DE" dirty="0" err="1">
                <a:latin typeface="Times New Roman" pitchFamily="18" charset="0"/>
                <a:cs typeface="Times New Roman" pitchFamily="18" charset="0"/>
              </a:rPr>
              <a:t>Langage</a:t>
            </a:r>
            <a:r>
              <a:rPr lang="de-DE" dirty="0">
                <a:latin typeface="Times New Roman" pitchFamily="18" charset="0"/>
                <a:cs typeface="Times New Roman" pitchFamily="18" charset="0"/>
              </a:rPr>
              <a:t> &amp; Langue &amp; Parole</a:t>
            </a:r>
          </a:p>
          <a:p>
            <a:endParaRPr lang="de-DE" dirty="0">
              <a:latin typeface="Times New Roman" pitchFamily="18" charset="0"/>
              <a:cs typeface="Times New Roman" pitchFamily="18" charset="0"/>
            </a:endParaRPr>
          </a:p>
          <a:p>
            <a:r>
              <a:rPr lang="de-DE" dirty="0">
                <a:latin typeface="Times New Roman" pitchFamily="18" charset="0"/>
                <a:cs typeface="Times New Roman" pitchFamily="18" charset="0"/>
              </a:rPr>
              <a:t>Performanz &amp; Kompetenz</a:t>
            </a:r>
          </a:p>
          <a:p>
            <a:endParaRPr lang="de-DE" dirty="0">
              <a:latin typeface="Times New Roman" pitchFamily="18" charset="0"/>
              <a:cs typeface="Times New Roman" pitchFamily="18" charset="0"/>
            </a:endParaRPr>
          </a:p>
          <a:p>
            <a:r>
              <a:rPr lang="de-DE" dirty="0">
                <a:latin typeface="Times New Roman" pitchFamily="18" charset="0"/>
                <a:cs typeface="Times New Roman" pitchFamily="18" charset="0"/>
              </a:rPr>
              <a:t>Syntagmatische Relation &amp; paradigmatische Relation</a:t>
            </a:r>
          </a:p>
          <a:p>
            <a:endParaRPr lang="de-DE" dirty="0">
              <a:latin typeface="Times New Roman" pitchFamily="18" charset="0"/>
              <a:cs typeface="Times New Roman" pitchFamily="18" charset="0"/>
            </a:endParaRPr>
          </a:p>
          <a:p>
            <a:r>
              <a:rPr lang="de-DE" dirty="0">
                <a:latin typeface="Times New Roman" pitchFamily="18" charset="0"/>
                <a:cs typeface="Times New Roman" pitchFamily="18" charset="0"/>
              </a:rPr>
              <a:t>Diachronie &amp; Synchronie</a:t>
            </a:r>
          </a:p>
          <a:p>
            <a:endParaRPr lang="de-DE" dirty="0">
              <a:latin typeface="Times New Roman" pitchFamily="18" charset="0"/>
              <a:cs typeface="Times New Roman" pitchFamily="18" charset="0"/>
            </a:endParaRPr>
          </a:p>
          <a:p>
            <a:pPr marL="0" indent="0">
              <a:buNone/>
            </a:pPr>
            <a:endParaRPr lang="de-DE" dirty="0">
              <a:latin typeface="Times New Roman" pitchFamily="18" charset="0"/>
              <a:cs typeface="Times New Roman" pitchFamily="18" charset="0"/>
            </a:endParaRPr>
          </a:p>
        </p:txBody>
      </p:sp>
    </p:spTree>
    <p:extLst>
      <p:ext uri="{BB962C8B-B14F-4D97-AF65-F5344CB8AC3E}">
        <p14:creationId xmlns:p14="http://schemas.microsoft.com/office/powerpoint/2010/main" val="23339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 y="1316046"/>
            <a:ext cx="3617710" cy="5336123"/>
          </a:xfrm>
          <a:prstGeom prst="rect">
            <a:avLst/>
          </a:prstGeom>
        </p:spPr>
      </p:pic>
      <p:sp>
        <p:nvSpPr>
          <p:cNvPr id="4" name="TextBox 3"/>
          <p:cNvSpPr txBox="1"/>
          <p:nvPr/>
        </p:nvSpPr>
        <p:spPr>
          <a:xfrm>
            <a:off x="179512" y="115717"/>
            <a:ext cx="4506426" cy="1200329"/>
          </a:xfrm>
          <a:prstGeom prst="rect">
            <a:avLst/>
          </a:prstGeom>
          <a:noFill/>
        </p:spPr>
        <p:txBody>
          <a:bodyPr wrap="none" rtlCol="0">
            <a:spAutoFit/>
          </a:bodyPr>
          <a:lstStyle/>
          <a:p>
            <a:pPr algn="ctr"/>
            <a:r>
              <a:rPr lang="de-DE" sz="3600" b="1" dirty="0">
                <a:solidFill>
                  <a:srgbClr val="0033CC"/>
                </a:solidFill>
              </a:rPr>
              <a:t>Ferdinand de Saussure</a:t>
            </a:r>
          </a:p>
          <a:p>
            <a:pPr algn="ctr"/>
            <a:r>
              <a:rPr lang="de-DE" altLang="zh-CN" sz="3600" b="1" dirty="0">
                <a:solidFill>
                  <a:srgbClr val="0033CC"/>
                </a:solidFill>
              </a:rPr>
              <a:t>(1857-1913)</a:t>
            </a:r>
            <a:endParaRPr lang="de-DE" sz="3600" b="1" dirty="0">
              <a:solidFill>
                <a:srgbClr val="0033CC"/>
              </a:solidFill>
            </a:endParaRPr>
          </a:p>
        </p:txBody>
      </p:sp>
      <p:sp>
        <p:nvSpPr>
          <p:cNvPr id="5" name="TextBox 4"/>
          <p:cNvSpPr txBox="1"/>
          <p:nvPr/>
        </p:nvSpPr>
        <p:spPr>
          <a:xfrm>
            <a:off x="4211960" y="5632677"/>
            <a:ext cx="4680520" cy="830997"/>
          </a:xfrm>
          <a:prstGeom prst="rect">
            <a:avLst/>
          </a:prstGeom>
          <a:noFill/>
        </p:spPr>
        <p:txBody>
          <a:bodyPr wrap="square" rtlCol="0">
            <a:spAutoFit/>
          </a:bodyPr>
          <a:lstStyle/>
          <a:p>
            <a:r>
              <a:rPr lang="de-DE" sz="2400" b="1" dirty="0">
                <a:solidFill>
                  <a:srgbClr val="0033CC"/>
                </a:solidFill>
              </a:rPr>
              <a:t>Begründer des Strukturalismus </a:t>
            </a:r>
          </a:p>
          <a:p>
            <a:r>
              <a:rPr lang="de-DE" sz="2400" b="1" dirty="0">
                <a:solidFill>
                  <a:srgbClr val="0033CC"/>
                </a:solidFill>
              </a:rPr>
              <a:t>Vater der modernen Linguistik </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588" y="404664"/>
            <a:ext cx="3069412" cy="4092549"/>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324" y="1052736"/>
            <a:ext cx="2537169" cy="3796356"/>
          </a:xfrm>
          <a:prstGeom prst="rect">
            <a:avLst/>
          </a:prstGeom>
        </p:spPr>
      </p:pic>
    </p:spTree>
    <p:extLst>
      <p:ext uri="{BB962C8B-B14F-4D97-AF65-F5344CB8AC3E}">
        <p14:creationId xmlns:p14="http://schemas.microsoft.com/office/powerpoint/2010/main" val="23204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de-DE" b="1" dirty="0">
                <a:solidFill>
                  <a:srgbClr val="0033CC"/>
                </a:solidFill>
                <a:latin typeface="Times New Roman" pitchFamily="18" charset="0"/>
                <a:cs typeface="Times New Roman" pitchFamily="18" charset="0"/>
              </a:rPr>
              <a:t>Sprache als Zeichensystem</a:t>
            </a:r>
            <a:endParaRPr lang="de-DE" b="1" dirty="0">
              <a:solidFill>
                <a:srgbClr val="0033CC"/>
              </a:solidFill>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772816"/>
            <a:ext cx="6434442" cy="4042630"/>
          </a:xfrm>
        </p:spPr>
      </p:pic>
    </p:spTree>
    <p:extLst>
      <p:ext uri="{BB962C8B-B14F-4D97-AF65-F5344CB8AC3E}">
        <p14:creationId xmlns:p14="http://schemas.microsoft.com/office/powerpoint/2010/main" val="72535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de-DE" b="1" dirty="0">
                <a:solidFill>
                  <a:srgbClr val="0033CC"/>
                </a:solidFill>
                <a:latin typeface="Times New Roman" pitchFamily="18" charset="0"/>
                <a:cs typeface="Times New Roman" pitchFamily="18" charset="0"/>
              </a:rPr>
              <a:t>Sprache als Zeichensystem</a:t>
            </a:r>
            <a:endParaRPr lang="de-DE" dirty="0"/>
          </a:p>
        </p:txBody>
      </p:sp>
      <p:sp>
        <p:nvSpPr>
          <p:cNvPr id="3" name="内容占位符 2"/>
          <p:cNvSpPr>
            <a:spLocks noGrp="1"/>
          </p:cNvSpPr>
          <p:nvPr>
            <p:ph idx="1"/>
          </p:nvPr>
        </p:nvSpPr>
        <p:spPr/>
        <p:txBody>
          <a:bodyPr>
            <a:normAutofit fontScale="70000" lnSpcReduction="20000"/>
          </a:bodyPr>
          <a:lstStyle/>
          <a:p>
            <a:pPr algn="just"/>
            <a:r>
              <a:rPr lang="de-DE" dirty="0">
                <a:latin typeface="Times New Roman" pitchFamily="18" charset="0"/>
                <a:cs typeface="Times New Roman" pitchFamily="18" charset="0"/>
              </a:rPr>
              <a:t>Nach Saussure hat jedes Zeichen zwei Seiten, nämlich eine materielle Seite und eine Inhaltsseite. Das Zeichen hat einen Zeichenkörper. Das sprachliche Zeichen ist als Lautbild (Lautfolge) bzw. Buchstabenfolge sowie als die ins Ohr durchdringenden Schallwellen wahrzunehmen. Das Wort </a:t>
            </a:r>
            <a:r>
              <a:rPr lang="de-DE" i="1" dirty="0">
                <a:solidFill>
                  <a:srgbClr val="0033CC"/>
                </a:solidFill>
                <a:latin typeface="Times New Roman" pitchFamily="18" charset="0"/>
                <a:cs typeface="Times New Roman" pitchFamily="18" charset="0"/>
              </a:rPr>
              <a:t>Baum</a:t>
            </a:r>
            <a:r>
              <a:rPr lang="de-DE" dirty="0">
                <a:latin typeface="Times New Roman" pitchFamily="18" charset="0"/>
                <a:cs typeface="Times New Roman" pitchFamily="18" charset="0"/>
              </a:rPr>
              <a:t> hat die schriftliche Lautkette wahrnehmbar in der Form B + a + u + m. Diese materielle Seite des sprachlichen Zeichens ist Ausdrucksseite, die von Saussure als </a:t>
            </a:r>
            <a:r>
              <a:rPr lang="de-DE" i="1" dirty="0" err="1">
                <a:solidFill>
                  <a:srgbClr val="0033CC"/>
                </a:solidFill>
                <a:latin typeface="Times New Roman" pitchFamily="18" charset="0"/>
                <a:cs typeface="Times New Roman" pitchFamily="18" charset="0"/>
              </a:rPr>
              <a:t>signifiant</a:t>
            </a:r>
            <a:r>
              <a:rPr lang="de-DE" dirty="0">
                <a:latin typeface="Times New Roman" pitchFamily="18" charset="0"/>
                <a:cs typeface="Times New Roman" pitchFamily="18" charset="0"/>
              </a:rPr>
              <a:t> </a:t>
            </a:r>
            <a:r>
              <a:rPr lang="de-DE" dirty="0">
                <a:solidFill>
                  <a:srgbClr val="0033CC"/>
                </a:solidFill>
                <a:latin typeface="Times New Roman" pitchFamily="18" charset="0"/>
                <a:cs typeface="Times New Roman" pitchFamily="18" charset="0"/>
              </a:rPr>
              <a:t>(</a:t>
            </a:r>
            <a:r>
              <a:rPr lang="de-DE" b="1" dirty="0">
                <a:solidFill>
                  <a:srgbClr val="0033CC"/>
                </a:solidFill>
                <a:latin typeface="Times New Roman" pitchFamily="18" charset="0"/>
                <a:cs typeface="Times New Roman" pitchFamily="18" charset="0"/>
              </a:rPr>
              <a:t>Bezeichnendes</a:t>
            </a:r>
            <a:r>
              <a:rPr lang="de-DE" dirty="0">
                <a:solidFill>
                  <a:srgbClr val="0033CC"/>
                </a:solidFill>
                <a:latin typeface="Times New Roman" pitchFamily="18" charset="0"/>
                <a:cs typeface="Times New Roman" pitchFamily="18" charset="0"/>
              </a:rPr>
              <a:t>) </a:t>
            </a:r>
            <a:r>
              <a:rPr lang="de-DE" dirty="0">
                <a:latin typeface="Times New Roman" pitchFamily="18" charset="0"/>
                <a:cs typeface="Times New Roman" pitchFamily="18" charset="0"/>
              </a:rPr>
              <a:t>genannt. </a:t>
            </a:r>
          </a:p>
          <a:p>
            <a:pPr algn="just"/>
            <a:endParaRPr lang="de-DE" dirty="0">
              <a:latin typeface="Times New Roman" pitchFamily="18" charset="0"/>
              <a:cs typeface="Times New Roman" pitchFamily="18" charset="0"/>
            </a:endParaRPr>
          </a:p>
          <a:p>
            <a:pPr algn="just"/>
            <a:r>
              <a:rPr lang="de-DE" dirty="0">
                <a:latin typeface="Times New Roman" pitchFamily="18" charset="0"/>
                <a:cs typeface="Times New Roman" pitchFamily="18" charset="0"/>
              </a:rPr>
              <a:t>Die zweite Seite ist die Inhaltsseite. Das Zeichen hat Inhalt und Bedeutung. Man hat eine Vorstellung über den Gegenstand, der von Saussure </a:t>
            </a:r>
            <a:r>
              <a:rPr lang="de-DE" i="1" dirty="0" err="1">
                <a:solidFill>
                  <a:srgbClr val="0033CC"/>
                </a:solidFill>
                <a:latin typeface="Times New Roman" pitchFamily="18" charset="0"/>
                <a:cs typeface="Times New Roman" pitchFamily="18" charset="0"/>
              </a:rPr>
              <a:t>signifié</a:t>
            </a:r>
            <a:r>
              <a:rPr lang="de-DE" i="1" dirty="0">
                <a:solidFill>
                  <a:srgbClr val="0033CC"/>
                </a:solidFill>
                <a:latin typeface="Times New Roman" pitchFamily="18" charset="0"/>
                <a:cs typeface="Times New Roman" pitchFamily="18" charset="0"/>
              </a:rPr>
              <a:t> </a:t>
            </a:r>
            <a:r>
              <a:rPr lang="de-DE" b="1" dirty="0">
                <a:solidFill>
                  <a:srgbClr val="0033CC"/>
                </a:solidFill>
                <a:latin typeface="Times New Roman" pitchFamily="18" charset="0"/>
                <a:cs typeface="Times New Roman" pitchFamily="18" charset="0"/>
              </a:rPr>
              <a:t>(Bezeichnetes</a:t>
            </a:r>
            <a:r>
              <a:rPr lang="de-DE" b="1" dirty="0">
                <a:latin typeface="Times New Roman" pitchFamily="18" charset="0"/>
                <a:cs typeface="Times New Roman" pitchFamily="18" charset="0"/>
              </a:rPr>
              <a:t>) </a:t>
            </a:r>
            <a:r>
              <a:rPr lang="de-DE" dirty="0">
                <a:latin typeface="Times New Roman" pitchFamily="18" charset="0"/>
                <a:cs typeface="Times New Roman" pitchFamily="18" charset="0"/>
              </a:rPr>
              <a:t>genannt wird. Z. B. man stellt sich durch das sprachliche Zeichen eine Vorstellung über Baum ein. Gemeint ist nicht der reale Baum, sondern ein geistiges Bild bzw. eine Vorstellung von Baum.</a:t>
            </a:r>
          </a:p>
        </p:txBody>
      </p:sp>
    </p:spTree>
    <p:extLst>
      <p:ext uri="{BB962C8B-B14F-4D97-AF65-F5344CB8AC3E}">
        <p14:creationId xmlns:p14="http://schemas.microsoft.com/office/powerpoint/2010/main" val="16040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de-DE" b="1" dirty="0" err="1">
                <a:solidFill>
                  <a:srgbClr val="0033CC"/>
                </a:solidFill>
                <a:latin typeface="Times New Roman" pitchFamily="18" charset="0"/>
                <a:cs typeface="Times New Roman" pitchFamily="18" charset="0"/>
              </a:rPr>
              <a:t>Langage</a:t>
            </a:r>
            <a:r>
              <a:rPr lang="de-DE" b="1" dirty="0">
                <a:solidFill>
                  <a:srgbClr val="0033CC"/>
                </a:solidFill>
                <a:latin typeface="Times New Roman" pitchFamily="18" charset="0"/>
                <a:cs typeface="Times New Roman" pitchFamily="18" charset="0"/>
              </a:rPr>
              <a:t> &amp; Langue &amp; Parole</a:t>
            </a:r>
            <a:endParaRPr lang="de-DE" b="1" dirty="0">
              <a:solidFill>
                <a:srgbClr val="0033CC"/>
              </a:solidFill>
            </a:endParaRPr>
          </a:p>
        </p:txBody>
      </p:sp>
      <p:sp>
        <p:nvSpPr>
          <p:cNvPr id="3" name="内容占位符 2"/>
          <p:cNvSpPr>
            <a:spLocks noGrp="1"/>
          </p:cNvSpPr>
          <p:nvPr>
            <p:ph idx="1"/>
          </p:nvPr>
        </p:nvSpPr>
        <p:spPr/>
        <p:txBody>
          <a:bodyPr>
            <a:normAutofit fontScale="85000" lnSpcReduction="10000"/>
          </a:bodyPr>
          <a:lstStyle/>
          <a:p>
            <a:pPr algn="just"/>
            <a:r>
              <a:rPr lang="de-DE" sz="2400" dirty="0">
                <a:latin typeface="Times New Roman" pitchFamily="18" charset="0"/>
                <a:cs typeface="Times New Roman" pitchFamily="18" charset="0"/>
              </a:rPr>
              <a:t>Saussure unterscheidet drei Begriffe von Sprache:</a:t>
            </a:r>
          </a:p>
          <a:p>
            <a:pPr algn="just"/>
            <a:r>
              <a:rPr lang="de-DE" sz="2400" b="1" dirty="0" err="1">
                <a:solidFill>
                  <a:srgbClr val="0033CC"/>
                </a:solidFill>
                <a:latin typeface="Times New Roman" pitchFamily="18" charset="0"/>
                <a:cs typeface="Times New Roman" pitchFamily="18" charset="0"/>
              </a:rPr>
              <a:t>langage</a:t>
            </a:r>
            <a:r>
              <a:rPr lang="de-DE" sz="2400" dirty="0">
                <a:latin typeface="Times New Roman" pitchFamily="18" charset="0"/>
                <a:cs typeface="Times New Roman" pitchFamily="18" charset="0"/>
              </a:rPr>
              <a:t> - allgemeine menschliche Sprachfähigkeit</a:t>
            </a:r>
          </a:p>
          <a:p>
            <a:pPr algn="just"/>
            <a:r>
              <a:rPr lang="de-DE" sz="2400" b="1" dirty="0" err="1">
                <a:solidFill>
                  <a:srgbClr val="0033CC"/>
                </a:solidFill>
                <a:latin typeface="Times New Roman" pitchFamily="18" charset="0"/>
                <a:cs typeface="Times New Roman" pitchFamily="18" charset="0"/>
              </a:rPr>
              <a:t>langue</a:t>
            </a:r>
            <a:r>
              <a:rPr lang="de-DE" sz="2400" b="1" dirty="0">
                <a:solidFill>
                  <a:srgbClr val="0033CC"/>
                </a:solidFill>
                <a:latin typeface="Times New Roman" pitchFamily="18" charset="0"/>
                <a:cs typeface="Times New Roman" pitchFamily="18" charset="0"/>
              </a:rPr>
              <a:t> </a:t>
            </a:r>
            <a:r>
              <a:rPr lang="de-DE" sz="2400" dirty="0">
                <a:latin typeface="Times New Roman" pitchFamily="18" charset="0"/>
                <a:cs typeface="Times New Roman" pitchFamily="18" charset="0"/>
              </a:rPr>
              <a:t>- nationale Einzelsprache</a:t>
            </a:r>
          </a:p>
          <a:p>
            <a:pPr algn="just"/>
            <a:r>
              <a:rPr lang="de-DE" sz="2400" b="1" dirty="0">
                <a:solidFill>
                  <a:srgbClr val="0033CC"/>
                </a:solidFill>
                <a:latin typeface="Times New Roman" pitchFamily="18" charset="0"/>
                <a:cs typeface="Times New Roman" pitchFamily="18" charset="0"/>
              </a:rPr>
              <a:t>parole</a:t>
            </a:r>
            <a:r>
              <a:rPr lang="de-DE" sz="2400" dirty="0">
                <a:latin typeface="Times New Roman" pitchFamily="18" charset="0"/>
                <a:cs typeface="Times New Roman" pitchFamily="18" charset="0"/>
              </a:rPr>
              <a:t> - konkrete Sprachverwendung, Sprechen und Rede</a:t>
            </a:r>
          </a:p>
          <a:p>
            <a:pPr algn="just"/>
            <a:endParaRPr lang="de-DE" sz="2400" dirty="0">
              <a:latin typeface="Times New Roman" pitchFamily="18" charset="0"/>
              <a:cs typeface="Times New Roman" pitchFamily="18" charset="0"/>
            </a:endParaRPr>
          </a:p>
          <a:p>
            <a:pPr algn="just"/>
            <a:r>
              <a:rPr lang="de-DE" sz="2400" i="1" dirty="0" err="1">
                <a:solidFill>
                  <a:srgbClr val="0033CC"/>
                </a:solidFill>
                <a:latin typeface="Times New Roman" pitchFamily="18" charset="0"/>
                <a:cs typeface="Times New Roman" pitchFamily="18" charset="0"/>
              </a:rPr>
              <a:t>Langage</a:t>
            </a:r>
            <a:r>
              <a:rPr lang="de-DE" sz="2400" i="1" dirty="0">
                <a:solidFill>
                  <a:srgbClr val="0033CC"/>
                </a:solidFill>
                <a:latin typeface="Times New Roman" pitchFamily="18" charset="0"/>
                <a:cs typeface="Times New Roman" pitchFamily="18" charset="0"/>
              </a:rPr>
              <a:t> </a:t>
            </a:r>
            <a:r>
              <a:rPr lang="de-DE" sz="2400" dirty="0">
                <a:latin typeface="Times New Roman" pitchFamily="18" charset="0"/>
                <a:cs typeface="Times New Roman" pitchFamily="18" charset="0"/>
              </a:rPr>
              <a:t>ist die angeborene menschliche Sprachfähigkeit, die Eigenschaft des Menschen, sich durch komplexe Zeichen verständigen zu können. Sie</a:t>
            </a:r>
            <a:r>
              <a:rPr lang="de-DE" sz="2400" i="1" dirty="0">
                <a:solidFill>
                  <a:srgbClr val="0033CC"/>
                </a:solidFill>
                <a:latin typeface="Times New Roman" pitchFamily="18" charset="0"/>
                <a:cs typeface="Times New Roman" pitchFamily="18" charset="0"/>
              </a:rPr>
              <a:t> </a:t>
            </a:r>
            <a:r>
              <a:rPr lang="de-DE" sz="2400" dirty="0">
                <a:latin typeface="Times New Roman" pitchFamily="18" charset="0"/>
                <a:cs typeface="Times New Roman" pitchFamily="18" charset="0"/>
              </a:rPr>
              <a:t>ist die Bezeichnung (Oberbegriff) von </a:t>
            </a:r>
            <a:r>
              <a:rPr lang="de-DE" sz="2400" i="1" dirty="0" err="1">
                <a:solidFill>
                  <a:srgbClr val="0033CC"/>
                </a:solidFill>
                <a:latin typeface="Times New Roman" pitchFamily="18" charset="0"/>
                <a:cs typeface="Times New Roman" pitchFamily="18" charset="0"/>
              </a:rPr>
              <a:t>langue</a:t>
            </a:r>
            <a:r>
              <a:rPr lang="de-DE" sz="2400" dirty="0">
                <a:latin typeface="Times New Roman" pitchFamily="18" charset="0"/>
                <a:cs typeface="Times New Roman" pitchFamily="18" charset="0"/>
              </a:rPr>
              <a:t> und </a:t>
            </a:r>
            <a:r>
              <a:rPr lang="de-DE" sz="2400" i="1" dirty="0">
                <a:solidFill>
                  <a:srgbClr val="0033CC"/>
                </a:solidFill>
                <a:latin typeface="Times New Roman" pitchFamily="18" charset="0"/>
                <a:cs typeface="Times New Roman" pitchFamily="18" charset="0"/>
              </a:rPr>
              <a:t>parole</a:t>
            </a:r>
            <a:r>
              <a:rPr lang="de-DE" sz="2400" dirty="0">
                <a:latin typeface="Times New Roman" pitchFamily="18" charset="0"/>
                <a:cs typeface="Times New Roman" pitchFamily="18" charset="0"/>
              </a:rPr>
              <a:t>. </a:t>
            </a:r>
          </a:p>
          <a:p>
            <a:pPr algn="just"/>
            <a:endParaRPr lang="de-DE" sz="2400" dirty="0">
              <a:latin typeface="Times New Roman" pitchFamily="18" charset="0"/>
              <a:cs typeface="Times New Roman" pitchFamily="18" charset="0"/>
            </a:endParaRPr>
          </a:p>
          <a:p>
            <a:pPr algn="just"/>
            <a:r>
              <a:rPr lang="de-DE" sz="2400" i="1" dirty="0">
                <a:solidFill>
                  <a:srgbClr val="0033CC"/>
                </a:solidFill>
                <a:latin typeface="Times New Roman" pitchFamily="18" charset="0"/>
                <a:cs typeface="Times New Roman" pitchFamily="18" charset="0"/>
              </a:rPr>
              <a:t>Langue</a:t>
            </a:r>
            <a:r>
              <a:rPr lang="de-DE" sz="2400" dirty="0">
                <a:latin typeface="Times New Roman" pitchFamily="18" charset="0"/>
                <a:cs typeface="Times New Roman" pitchFamily="18" charset="0"/>
              </a:rPr>
              <a:t> ist Sprache als System von Zeichen, die zueinander in festen Beziehungen stehen und sich gegenseitig bedingen. </a:t>
            </a:r>
            <a:r>
              <a:rPr lang="de-DE" sz="2400" i="1" dirty="0">
                <a:solidFill>
                  <a:srgbClr val="0033CC"/>
                </a:solidFill>
                <a:latin typeface="Times New Roman" pitchFamily="18" charset="0"/>
                <a:cs typeface="Times New Roman" pitchFamily="18" charset="0"/>
              </a:rPr>
              <a:t>Langue</a:t>
            </a:r>
            <a:r>
              <a:rPr lang="de-DE" sz="2400" dirty="0">
                <a:latin typeface="Times New Roman" pitchFamily="18" charset="0"/>
                <a:cs typeface="Times New Roman" pitchFamily="18" charset="0"/>
              </a:rPr>
              <a:t> als Sprachsystem verfügt über bestimmte Regeln, die die Zeichen verbinden. </a:t>
            </a:r>
            <a:r>
              <a:rPr lang="de-DE" sz="2400" i="1" dirty="0">
                <a:solidFill>
                  <a:srgbClr val="0033CC"/>
                </a:solidFill>
                <a:latin typeface="Times New Roman" pitchFamily="18" charset="0"/>
                <a:cs typeface="Times New Roman" pitchFamily="18" charset="0"/>
              </a:rPr>
              <a:t>Langue</a:t>
            </a:r>
            <a:r>
              <a:rPr lang="de-DE" sz="2400" dirty="0">
                <a:latin typeface="Times New Roman" pitchFamily="18" charset="0"/>
                <a:cs typeface="Times New Roman" pitchFamily="18" charset="0"/>
              </a:rPr>
              <a:t> hat sozialen Charakter, d. h. sie ist ein soziales Phänomen.</a:t>
            </a:r>
          </a:p>
        </p:txBody>
      </p:sp>
    </p:spTree>
    <p:extLst>
      <p:ext uri="{BB962C8B-B14F-4D97-AF65-F5344CB8AC3E}">
        <p14:creationId xmlns:p14="http://schemas.microsoft.com/office/powerpoint/2010/main" val="264668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20688"/>
            <a:ext cx="8496944" cy="5904656"/>
          </a:xfrm>
        </p:spPr>
        <p:txBody>
          <a:bodyPr>
            <a:normAutofit lnSpcReduction="10000"/>
          </a:bodyPr>
          <a:lstStyle/>
          <a:p>
            <a:pPr algn="just"/>
            <a:r>
              <a:rPr lang="de-DE" sz="2400" dirty="0">
                <a:latin typeface="Times New Roman" pitchFamily="18" charset="0"/>
                <a:cs typeface="Times New Roman" pitchFamily="18" charset="0"/>
              </a:rPr>
              <a:t>Die Struktur und das System von </a:t>
            </a:r>
            <a:r>
              <a:rPr lang="de-DE" sz="2400" i="1" dirty="0" err="1">
                <a:solidFill>
                  <a:srgbClr val="0033CC"/>
                </a:solidFill>
                <a:latin typeface="Times New Roman" pitchFamily="18" charset="0"/>
                <a:cs typeface="Times New Roman" pitchFamily="18" charset="0"/>
              </a:rPr>
              <a:t>langue</a:t>
            </a:r>
            <a:r>
              <a:rPr lang="de-DE" sz="2400" dirty="0">
                <a:latin typeface="Times New Roman" pitchFamily="18" charset="0"/>
                <a:cs typeface="Times New Roman" pitchFamily="18" charset="0"/>
              </a:rPr>
              <a:t> werden von den Sprechern der Sprachgemeinschaft beherrscht. Die Sprache existiert nur in der Masse aller Sprecher einer Sprachgemeinschaft. Obwohl die Sprecher einer Sprachgemeinschaft individuelle unterschiedliche Äußerungen produzieren, haben diese Äußerungen strukturelle Gemeinsamkeiten. </a:t>
            </a:r>
          </a:p>
          <a:p>
            <a:pPr algn="just"/>
            <a:endParaRPr lang="de-DE" sz="2400" dirty="0">
              <a:latin typeface="Times New Roman" pitchFamily="18" charset="0"/>
              <a:cs typeface="Times New Roman" pitchFamily="18" charset="0"/>
            </a:endParaRPr>
          </a:p>
          <a:p>
            <a:pPr algn="just"/>
            <a:r>
              <a:rPr lang="de-DE" sz="2400" i="1" dirty="0">
                <a:solidFill>
                  <a:srgbClr val="FF0000"/>
                </a:solidFill>
                <a:latin typeface="Times New Roman" pitchFamily="18" charset="0"/>
                <a:cs typeface="Times New Roman" pitchFamily="18" charset="0"/>
              </a:rPr>
              <a:t>Parole</a:t>
            </a:r>
            <a:r>
              <a:rPr lang="de-DE" sz="2400" dirty="0">
                <a:latin typeface="Times New Roman" pitchFamily="18" charset="0"/>
                <a:cs typeface="Times New Roman" pitchFamily="18" charset="0"/>
              </a:rPr>
              <a:t> bedeutet Sprechen oder Rede. </a:t>
            </a:r>
            <a:r>
              <a:rPr lang="de-DE" sz="2400" i="1" dirty="0">
                <a:solidFill>
                  <a:srgbClr val="FF0000"/>
                </a:solidFill>
                <a:latin typeface="Times New Roman" pitchFamily="18" charset="0"/>
                <a:cs typeface="Times New Roman" pitchFamily="18" charset="0"/>
              </a:rPr>
              <a:t>Parole</a:t>
            </a:r>
            <a:r>
              <a:rPr lang="de-DE" sz="2400" dirty="0">
                <a:latin typeface="Times New Roman" pitchFamily="18" charset="0"/>
                <a:cs typeface="Times New Roman" pitchFamily="18" charset="0"/>
              </a:rPr>
              <a:t> ist die Realisierung von </a:t>
            </a:r>
            <a:r>
              <a:rPr lang="de-DE" sz="2400" i="1" dirty="0" err="1">
                <a:solidFill>
                  <a:srgbClr val="0033CC"/>
                </a:solidFill>
                <a:latin typeface="Times New Roman" pitchFamily="18" charset="0"/>
                <a:cs typeface="Times New Roman" pitchFamily="18" charset="0"/>
              </a:rPr>
              <a:t>langue</a:t>
            </a:r>
            <a:r>
              <a:rPr lang="de-DE" sz="2400" dirty="0">
                <a:latin typeface="Times New Roman" pitchFamily="18" charset="0"/>
                <a:cs typeface="Times New Roman" pitchFamily="18" charset="0"/>
              </a:rPr>
              <a:t>, also konkrete Sprachereignisse. Im Gegensatz zu </a:t>
            </a:r>
            <a:r>
              <a:rPr lang="de-DE" sz="2400" i="1" dirty="0" err="1">
                <a:solidFill>
                  <a:srgbClr val="0033CC"/>
                </a:solidFill>
                <a:latin typeface="Times New Roman" pitchFamily="18" charset="0"/>
                <a:cs typeface="Times New Roman" pitchFamily="18" charset="0"/>
              </a:rPr>
              <a:t>langue</a:t>
            </a:r>
            <a:r>
              <a:rPr lang="de-DE" sz="2400" dirty="0">
                <a:latin typeface="Times New Roman" pitchFamily="18" charset="0"/>
                <a:cs typeface="Times New Roman" pitchFamily="18" charset="0"/>
              </a:rPr>
              <a:t> ist </a:t>
            </a:r>
            <a:r>
              <a:rPr lang="de-DE" sz="2400" i="1" dirty="0" err="1">
                <a:solidFill>
                  <a:srgbClr val="FF0000"/>
                </a:solidFill>
                <a:latin typeface="Times New Roman" pitchFamily="18" charset="0"/>
                <a:cs typeface="Times New Roman" pitchFamily="18" charset="0"/>
              </a:rPr>
              <a:t>parole</a:t>
            </a:r>
            <a:r>
              <a:rPr lang="de-DE" sz="2400" dirty="0">
                <a:latin typeface="Times New Roman" pitchFamily="18" charset="0"/>
                <a:cs typeface="Times New Roman" pitchFamily="18" charset="0"/>
              </a:rPr>
              <a:t> ein konkreter und individueller Sprechakt. </a:t>
            </a:r>
            <a:r>
              <a:rPr lang="de-DE" sz="2400" i="1" dirty="0">
                <a:solidFill>
                  <a:srgbClr val="FF0000"/>
                </a:solidFill>
                <a:latin typeface="Times New Roman" pitchFamily="18" charset="0"/>
                <a:cs typeface="Times New Roman" pitchFamily="18" charset="0"/>
              </a:rPr>
              <a:t>Parole</a:t>
            </a:r>
            <a:r>
              <a:rPr lang="de-DE" sz="2400" dirty="0">
                <a:latin typeface="Times New Roman" pitchFamily="18" charset="0"/>
                <a:cs typeface="Times New Roman" pitchFamily="18" charset="0"/>
              </a:rPr>
              <a:t> „ist abhängig von den zum Sprechen und Hören notwendigen menschlichen Organen. </a:t>
            </a:r>
            <a:r>
              <a:rPr lang="de-DE" sz="2400" i="1" dirty="0">
                <a:solidFill>
                  <a:srgbClr val="FF0000"/>
                </a:solidFill>
                <a:latin typeface="Times New Roman" pitchFamily="18" charset="0"/>
                <a:cs typeface="Times New Roman" pitchFamily="18" charset="0"/>
              </a:rPr>
              <a:t>Parole</a:t>
            </a:r>
            <a:r>
              <a:rPr lang="de-DE" sz="2400" dirty="0">
                <a:latin typeface="Times New Roman" pitchFamily="18" charset="0"/>
                <a:cs typeface="Times New Roman" pitchFamily="18" charset="0"/>
              </a:rPr>
              <a:t> ist die historische Voraussetzung der </a:t>
            </a:r>
            <a:r>
              <a:rPr lang="de-DE" sz="2400" i="1" dirty="0" err="1">
                <a:solidFill>
                  <a:srgbClr val="0033CC"/>
                </a:solidFill>
                <a:latin typeface="Times New Roman" pitchFamily="18" charset="0"/>
                <a:cs typeface="Times New Roman" pitchFamily="18" charset="0"/>
              </a:rPr>
              <a:t>langue</a:t>
            </a:r>
            <a:r>
              <a:rPr lang="de-DE" sz="2400" dirty="0">
                <a:latin typeface="Times New Roman" pitchFamily="18" charset="0"/>
                <a:cs typeface="Times New Roman" pitchFamily="18" charset="0"/>
              </a:rPr>
              <a:t>, ihr Instrument und zugleich aber auch ihr Produkt.“</a:t>
            </a:r>
            <a:r>
              <a:rPr lang="de-DE" sz="2000" i="1" dirty="0">
                <a:latin typeface="Times New Roman" pitchFamily="18" charset="0"/>
                <a:cs typeface="Times New Roman" pitchFamily="18" charset="0"/>
              </a:rPr>
              <a:t>(Rudi Conrad, 1988, S.172)  </a:t>
            </a:r>
            <a:r>
              <a:rPr lang="de-DE" sz="2400" i="1" dirty="0">
                <a:solidFill>
                  <a:srgbClr val="FF0000"/>
                </a:solidFill>
                <a:latin typeface="Times New Roman" pitchFamily="18" charset="0"/>
                <a:cs typeface="Times New Roman" pitchFamily="18" charset="0"/>
              </a:rPr>
              <a:t>Parole</a:t>
            </a:r>
            <a:r>
              <a:rPr lang="de-DE" sz="2400" dirty="0">
                <a:latin typeface="Times New Roman" pitchFamily="18" charset="0"/>
                <a:cs typeface="Times New Roman" pitchFamily="18" charset="0"/>
              </a:rPr>
              <a:t> umfasst oder bezieht sich auf individuelle Sprachereignisse.</a:t>
            </a:r>
          </a:p>
        </p:txBody>
      </p:sp>
    </p:spTree>
    <p:extLst>
      <p:ext uri="{BB962C8B-B14F-4D97-AF65-F5344CB8AC3E}">
        <p14:creationId xmlns:p14="http://schemas.microsoft.com/office/powerpoint/2010/main" val="230011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r>
              <a:rPr lang="de-DE" b="1" dirty="0">
                <a:solidFill>
                  <a:srgbClr val="0033CC"/>
                </a:solidFill>
                <a:latin typeface="Times New Roman" pitchFamily="18" charset="0"/>
                <a:cs typeface="Times New Roman" pitchFamily="18" charset="0"/>
              </a:rPr>
              <a:t>Performanz &amp; Kompetenz</a:t>
            </a:r>
            <a:endParaRPr lang="de-DE" dirty="0"/>
          </a:p>
        </p:txBody>
      </p:sp>
      <p:sp>
        <p:nvSpPr>
          <p:cNvPr id="3" name="内容占位符 2"/>
          <p:cNvSpPr>
            <a:spLocks noGrp="1"/>
          </p:cNvSpPr>
          <p:nvPr>
            <p:ph idx="1"/>
          </p:nvPr>
        </p:nvSpPr>
        <p:spPr>
          <a:xfrm>
            <a:off x="395536" y="1340768"/>
            <a:ext cx="8424936" cy="5112568"/>
          </a:xfrm>
        </p:spPr>
        <p:txBody>
          <a:bodyPr>
            <a:noAutofit/>
          </a:bodyPr>
          <a:lstStyle/>
          <a:p>
            <a:pPr algn="just"/>
            <a:r>
              <a:rPr lang="de-DE" sz="2300" dirty="0">
                <a:latin typeface="Times New Roman" pitchFamily="18" charset="0"/>
                <a:cs typeface="Times New Roman" pitchFamily="18" charset="0"/>
              </a:rPr>
              <a:t>In der generativen Grammatik werden die sprachliche Realisierung des individuellen Sprechers und die Verwendung des Sprachsystems in konkreten Situationen als </a:t>
            </a:r>
            <a:r>
              <a:rPr lang="de-DE" sz="2300" b="1" dirty="0">
                <a:solidFill>
                  <a:srgbClr val="0033CC"/>
                </a:solidFill>
                <a:latin typeface="Times New Roman" pitchFamily="18" charset="0"/>
                <a:cs typeface="Times New Roman" pitchFamily="18" charset="0"/>
              </a:rPr>
              <a:t>Performanz</a:t>
            </a:r>
            <a:r>
              <a:rPr lang="de-DE" sz="2300" dirty="0">
                <a:latin typeface="Times New Roman" pitchFamily="18" charset="0"/>
                <a:cs typeface="Times New Roman" pitchFamily="18" charset="0"/>
              </a:rPr>
              <a:t> bezeichnet. </a:t>
            </a:r>
          </a:p>
          <a:p>
            <a:pPr algn="just"/>
            <a:endParaRPr lang="de-DE" sz="2300" dirty="0">
              <a:latin typeface="Times New Roman" pitchFamily="18" charset="0"/>
              <a:cs typeface="Times New Roman" pitchFamily="18" charset="0"/>
            </a:endParaRPr>
          </a:p>
          <a:p>
            <a:pPr algn="just"/>
            <a:r>
              <a:rPr lang="de-DE" sz="2300" dirty="0">
                <a:latin typeface="Times New Roman" pitchFamily="18" charset="0"/>
                <a:cs typeface="Times New Roman" pitchFamily="18" charset="0"/>
              </a:rPr>
              <a:t>Als Gegensatz zu Performanz wurde der Begriff </a:t>
            </a:r>
            <a:r>
              <a:rPr lang="de-DE" sz="2300" b="1" dirty="0">
                <a:solidFill>
                  <a:srgbClr val="0033CC"/>
                </a:solidFill>
                <a:latin typeface="Times New Roman" pitchFamily="18" charset="0"/>
                <a:cs typeface="Times New Roman" pitchFamily="18" charset="0"/>
              </a:rPr>
              <a:t>Kompetenz</a:t>
            </a:r>
            <a:r>
              <a:rPr lang="de-DE" sz="2300" dirty="0">
                <a:latin typeface="Times New Roman" pitchFamily="18" charset="0"/>
                <a:cs typeface="Times New Roman" pitchFamily="18" charset="0"/>
              </a:rPr>
              <a:t> von Chomsky eingeführt. Die linguistische Kompetenz oder Sprachkompetenz ist die gesamte Sprachfähigkeit des Sprechers, richtige Sätze zu verwenden. Die Kompetenz bezieht sich zunächst auf die Beherrschung des Sprachsystems (</a:t>
            </a:r>
            <a:r>
              <a:rPr lang="de-DE" sz="2300" i="1" dirty="0" err="1">
                <a:solidFill>
                  <a:srgbClr val="0033CC"/>
                </a:solidFill>
                <a:latin typeface="Times New Roman" pitchFamily="18" charset="0"/>
                <a:cs typeface="Times New Roman" pitchFamily="18" charset="0"/>
              </a:rPr>
              <a:t>langue</a:t>
            </a:r>
            <a:r>
              <a:rPr lang="de-DE" sz="2300" dirty="0">
                <a:latin typeface="Times New Roman" pitchFamily="18" charset="0"/>
                <a:cs typeface="Times New Roman" pitchFamily="18" charset="0"/>
              </a:rPr>
              <a:t>), später dann auf die Gesamtheit der linguistischen Kenntnisse eines Sprechers, konkrete Äußerungen zu produzieren, „damit auch beliebige neue, von ihm vorher nicht gehörte Sätze nach den in der Grammatik der Sprache gegebenen Regeln zu bilden.“</a:t>
            </a:r>
            <a:r>
              <a:rPr lang="de-DE" sz="2000" i="1" dirty="0">
                <a:latin typeface="Times New Roman" pitchFamily="18" charset="0"/>
                <a:cs typeface="Times New Roman" pitchFamily="18" charset="0"/>
              </a:rPr>
              <a:t>(Rudi Conrad, 1988, S.122) </a:t>
            </a:r>
          </a:p>
        </p:txBody>
      </p:sp>
    </p:spTree>
    <p:extLst>
      <p:ext uri="{BB962C8B-B14F-4D97-AF65-F5344CB8AC3E}">
        <p14:creationId xmlns:p14="http://schemas.microsoft.com/office/powerpoint/2010/main" val="17779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de-DE" b="1" dirty="0">
                <a:solidFill>
                  <a:srgbClr val="0033CC"/>
                </a:solidFill>
              </a:rPr>
              <a:t>Avram Noam Chomsky (1928-)</a:t>
            </a:r>
          </a:p>
        </p:txBody>
      </p:sp>
      <p:sp>
        <p:nvSpPr>
          <p:cNvPr id="3" name="内容占位符 2"/>
          <p:cNvSpPr>
            <a:spLocks noGrp="1"/>
          </p:cNvSpPr>
          <p:nvPr>
            <p:ph idx="1"/>
          </p:nvPr>
        </p:nvSpPr>
        <p:spPr>
          <a:xfrm>
            <a:off x="251520" y="1786351"/>
            <a:ext cx="5688632" cy="4525963"/>
          </a:xfrm>
        </p:spPr>
        <p:txBody>
          <a:bodyPr>
            <a:normAutofit fontScale="92500" lnSpcReduction="10000"/>
          </a:bodyPr>
          <a:lstStyle/>
          <a:p>
            <a:pPr algn="just"/>
            <a:r>
              <a:rPr lang="de-DE" sz="2600" dirty="0">
                <a:latin typeface="Times New Roman" pitchFamily="18" charset="0"/>
                <a:cs typeface="Times New Roman" pitchFamily="18" charset="0"/>
              </a:rPr>
              <a:t>Es geht bei Chomsky nicht um die einzelnen Teile der Sprache, sondern um die Produktion des Satzes.</a:t>
            </a:r>
          </a:p>
          <a:p>
            <a:pPr algn="just"/>
            <a:endParaRPr lang="de-DE" sz="2600" dirty="0">
              <a:latin typeface="Times New Roman" pitchFamily="18" charset="0"/>
              <a:cs typeface="Times New Roman" pitchFamily="18" charset="0"/>
            </a:endParaRPr>
          </a:p>
          <a:p>
            <a:pPr algn="just"/>
            <a:r>
              <a:rPr lang="de-DE" sz="2600" dirty="0">
                <a:latin typeface="Times New Roman" pitchFamily="18" charset="0"/>
                <a:cs typeface="Times New Roman" pitchFamily="18" charset="0"/>
              </a:rPr>
              <a:t>Das Ziel des Sprachmodells Chomskys ist: Mit einer Menge von Regeln und Verwendungsbedingungen es möglich zu machen, alle grammatisch richtigen Sätze einer Sprache zu erzeugen bzw. in der Struktur zu beschreiben. Mit der korrekten Regel kann man unendlich viele richtige Sätze formulieren. Das ist die Generative Grammatik.</a:t>
            </a:r>
          </a:p>
          <a:p>
            <a:endParaRPr lang="de-DE" sz="2800"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706" y="2132856"/>
            <a:ext cx="2404827" cy="3096344"/>
          </a:xfrm>
          <a:prstGeom prst="rect">
            <a:avLst/>
          </a:prstGeom>
        </p:spPr>
      </p:pic>
      <p:sp>
        <p:nvSpPr>
          <p:cNvPr id="7" name="TextBox 6"/>
          <p:cNvSpPr txBox="1"/>
          <p:nvPr/>
        </p:nvSpPr>
        <p:spPr>
          <a:xfrm>
            <a:off x="6032972" y="5229200"/>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737850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de-DE" b="1" dirty="0">
                <a:solidFill>
                  <a:srgbClr val="0033CC"/>
                </a:solidFill>
                <a:latin typeface="Times New Roman" pitchFamily="18" charset="0"/>
                <a:cs typeface="Times New Roman" pitchFamily="18" charset="0"/>
              </a:rPr>
              <a:t>Diachronie &amp; Synchronie</a:t>
            </a:r>
            <a:endParaRPr lang="de-DE" b="1" dirty="0">
              <a:solidFill>
                <a:srgbClr val="0033CC"/>
              </a:solidFill>
            </a:endParaRPr>
          </a:p>
        </p:txBody>
      </p:sp>
      <p:sp>
        <p:nvSpPr>
          <p:cNvPr id="3" name="内容占位符 2"/>
          <p:cNvSpPr>
            <a:spLocks noGrp="1"/>
          </p:cNvSpPr>
          <p:nvPr>
            <p:ph idx="1"/>
          </p:nvPr>
        </p:nvSpPr>
        <p:spPr/>
        <p:txBody>
          <a:bodyPr>
            <a:normAutofit fontScale="92500" lnSpcReduction="20000"/>
          </a:bodyPr>
          <a:lstStyle/>
          <a:p>
            <a:pPr algn="just">
              <a:lnSpc>
                <a:spcPct val="110000"/>
              </a:lnSpc>
            </a:pPr>
            <a:r>
              <a:rPr lang="de-DE" sz="2200" dirty="0">
                <a:latin typeface="Times New Roman" pitchFamily="18" charset="0"/>
                <a:cs typeface="Times New Roman" pitchFamily="18" charset="0"/>
              </a:rPr>
              <a:t>In der </a:t>
            </a:r>
            <a:r>
              <a:rPr lang="de-DE" sz="2200" b="1" dirty="0">
                <a:solidFill>
                  <a:srgbClr val="0033CC"/>
                </a:solidFill>
                <a:latin typeface="Times New Roman" pitchFamily="18" charset="0"/>
                <a:cs typeface="Times New Roman" pitchFamily="18" charset="0"/>
              </a:rPr>
              <a:t>diachronisch</a:t>
            </a:r>
            <a:r>
              <a:rPr lang="de-DE" sz="2200" dirty="0">
                <a:latin typeface="Times New Roman" pitchFamily="18" charset="0"/>
                <a:cs typeface="Times New Roman" pitchFamily="18" charset="0"/>
              </a:rPr>
              <a:t>en Linguistik sind sprachwissenschaftliche Fragestellungen auf die historische Entwicklung bzw. sprachliche Veränderung, nämlich die Beziehungen, die zwischen verschiedenen zeitlich aufeinanderfolgenden Sprachsystemen bestehen  ausgerichtet. Die diachronische Linguistik betrachtet sprachliche Erscheinungen als Resultate von Prozessen beim Sprachwandel und zeigt ihre Entstehung, Veränderungen und deren Gründe im Laufe der Entwicklung auf. Sie untersucht die Sprache historisch.</a:t>
            </a:r>
          </a:p>
          <a:p>
            <a:pPr algn="just">
              <a:lnSpc>
                <a:spcPct val="110000"/>
              </a:lnSpc>
            </a:pPr>
            <a:endParaRPr lang="de-DE" sz="2200" dirty="0">
              <a:latin typeface="Times New Roman" pitchFamily="18" charset="0"/>
              <a:cs typeface="Times New Roman" pitchFamily="18" charset="0"/>
            </a:endParaRPr>
          </a:p>
          <a:p>
            <a:pPr algn="just"/>
            <a:r>
              <a:rPr lang="de-DE" sz="2200" dirty="0">
                <a:latin typeface="Times New Roman" pitchFamily="18" charset="0"/>
                <a:cs typeface="Times New Roman" pitchFamily="18" charset="0"/>
              </a:rPr>
              <a:t>Im Unterschied zur diachronischen Linguistik untersucht die </a:t>
            </a:r>
            <a:r>
              <a:rPr lang="de-DE" sz="2200" b="1" dirty="0">
                <a:solidFill>
                  <a:srgbClr val="0033CC"/>
                </a:solidFill>
                <a:latin typeface="Times New Roman" pitchFamily="18" charset="0"/>
                <a:cs typeface="Times New Roman" pitchFamily="18" charset="0"/>
              </a:rPr>
              <a:t>synchronisch</a:t>
            </a:r>
            <a:r>
              <a:rPr lang="de-DE" sz="2200" dirty="0">
                <a:latin typeface="Times New Roman" pitchFamily="18" charset="0"/>
                <a:cs typeface="Times New Roman" pitchFamily="18" charset="0"/>
              </a:rPr>
              <a:t>e Linguistik die Beziehungen, die zwischen verschiedenen sprachlichen Zeichen in ein und demselben Sprachsystem bestehen. Die synchronische Untersuchung beschränkt sich auf sprachliche Phänomene in einer bestimmten Zeitstufe (z. B. die deutsche Gegenwartssprache) und betrachtet die Verhältnisse einer Sprache in einem historischen Augenblick, also außerhalb einer historischen Entwicklung.</a:t>
            </a:r>
          </a:p>
        </p:txBody>
      </p:sp>
    </p:spTree>
    <p:extLst>
      <p:ext uri="{BB962C8B-B14F-4D97-AF65-F5344CB8AC3E}">
        <p14:creationId xmlns:p14="http://schemas.microsoft.com/office/powerpoint/2010/main" val="34922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1124744"/>
            <a:ext cx="7992888" cy="3312367"/>
          </a:xfrm>
        </p:spPr>
        <p:txBody>
          <a:bodyPr>
            <a:noAutofit/>
          </a:bodyPr>
          <a:lstStyle/>
          <a:p>
            <a:r>
              <a:rPr lang="de-DE" sz="6600" b="1" dirty="0">
                <a:solidFill>
                  <a:srgbClr val="0033CC"/>
                </a:solidFill>
                <a:latin typeface="Times New Roman" pitchFamily="18" charset="0"/>
                <a:cs typeface="Times New Roman" pitchFamily="18" charset="0"/>
              </a:rPr>
              <a:t>Einführung in die </a:t>
            </a:r>
            <a:br>
              <a:rPr lang="de-DE" sz="6600" b="1" dirty="0">
                <a:solidFill>
                  <a:srgbClr val="0033CC"/>
                </a:solidFill>
                <a:latin typeface="Times New Roman" pitchFamily="18" charset="0"/>
                <a:cs typeface="Times New Roman" pitchFamily="18" charset="0"/>
              </a:rPr>
            </a:br>
            <a:r>
              <a:rPr lang="de-DE" sz="6600" b="1" dirty="0">
                <a:solidFill>
                  <a:srgbClr val="0033CC"/>
                </a:solidFill>
                <a:latin typeface="Times New Roman" pitchFamily="18" charset="0"/>
                <a:cs typeface="Times New Roman" pitchFamily="18" charset="0"/>
              </a:rPr>
              <a:t>germanistische Linguistik</a:t>
            </a:r>
          </a:p>
        </p:txBody>
      </p:sp>
      <p:pic>
        <p:nvPicPr>
          <p:cNvPr id="3" name="Picture 10" descr="BS00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800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3068960"/>
            <a:ext cx="8291264" cy="3417243"/>
          </a:xfrm>
        </p:spPr>
        <p:txBody>
          <a:bodyPr>
            <a:normAutofit fontScale="92500" lnSpcReduction="20000"/>
          </a:bodyPr>
          <a:lstStyle/>
          <a:p>
            <a:pPr algn="just"/>
            <a:r>
              <a:rPr lang="de-DE" sz="2400" dirty="0">
                <a:latin typeface="Times New Roman" pitchFamily="18" charset="0"/>
                <a:cs typeface="Times New Roman" pitchFamily="18" charset="0"/>
              </a:rPr>
              <a:t>In einem Achsenkreuz beschreibt Saussure das Verhältnis von </a:t>
            </a:r>
            <a:r>
              <a:rPr lang="de-DE" sz="2400" dirty="0">
                <a:solidFill>
                  <a:srgbClr val="0033CC"/>
                </a:solidFill>
                <a:latin typeface="Times New Roman" pitchFamily="18" charset="0"/>
                <a:cs typeface="Times New Roman" pitchFamily="18" charset="0"/>
              </a:rPr>
              <a:t>Diachronie</a:t>
            </a:r>
            <a:r>
              <a:rPr lang="de-DE" sz="2400" dirty="0">
                <a:latin typeface="Times New Roman" pitchFamily="18" charset="0"/>
                <a:cs typeface="Times New Roman" pitchFamily="18" charset="0"/>
              </a:rPr>
              <a:t> und </a:t>
            </a:r>
            <a:r>
              <a:rPr lang="de-DE" sz="2400" dirty="0">
                <a:solidFill>
                  <a:srgbClr val="0033CC"/>
                </a:solidFill>
                <a:latin typeface="Times New Roman" pitchFamily="18" charset="0"/>
                <a:cs typeface="Times New Roman" pitchFamily="18" charset="0"/>
              </a:rPr>
              <a:t>Synchronie</a:t>
            </a:r>
            <a:r>
              <a:rPr lang="de-DE" sz="2400" dirty="0">
                <a:latin typeface="Times New Roman" pitchFamily="18" charset="0"/>
                <a:cs typeface="Times New Roman" pitchFamily="18" charset="0"/>
              </a:rPr>
              <a:t>. Das Begriffspaar ist gegenseitig bedingt. Die Sprache ist in jedem Augenblick eine gegenwärtige Institution und ein Produkt der Vergangenheit.</a:t>
            </a:r>
          </a:p>
          <a:p>
            <a:pPr algn="just"/>
            <a:r>
              <a:rPr lang="de-DE" sz="2400" dirty="0">
                <a:latin typeface="Times New Roman" pitchFamily="18" charset="0"/>
                <a:cs typeface="Times New Roman" pitchFamily="18" charset="0"/>
              </a:rPr>
              <a:t>Das System einer Sprache lässt sich auf einer bestimmten statischen Zeitstufe beschreiben, wenn die bereits durchlaufene und die noch zu durchlaufende historische Sprachentwicklung nicht in Betracht gezogen werden. Dennoch sind die synchronischen Sprachphänomene als Produkte einer Entwicklung zu verstehen. Nur unter der Berücksichtigung der beiden Betrachtungsweisen (synchronisch und diachronisch) können sprachliche Erscheinungen vollständig dargestellt werden.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884"/>
            <a:ext cx="5559276" cy="279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2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9122" y="476672"/>
            <a:ext cx="8229600" cy="1143000"/>
          </a:xfrm>
        </p:spPr>
        <p:txBody>
          <a:bodyPr>
            <a:normAutofit fontScale="90000"/>
          </a:bodyPr>
          <a:lstStyle/>
          <a:p>
            <a:br>
              <a:rPr lang="de-DE" dirty="0">
                <a:latin typeface="Times New Roman" pitchFamily="18" charset="0"/>
                <a:cs typeface="Times New Roman" pitchFamily="18" charset="0"/>
              </a:rPr>
            </a:br>
            <a:r>
              <a:rPr lang="de-DE" b="1" dirty="0">
                <a:solidFill>
                  <a:srgbClr val="0033CC"/>
                </a:solidFill>
                <a:latin typeface="Times New Roman" pitchFamily="18" charset="0"/>
                <a:cs typeface="Times New Roman" pitchFamily="18" charset="0"/>
              </a:rPr>
              <a:t>Syntagmatische Relation &amp; paradigmatische Relation</a:t>
            </a:r>
            <a:br>
              <a:rPr lang="de-DE" dirty="0">
                <a:latin typeface="Times New Roman" pitchFamily="18" charset="0"/>
                <a:cs typeface="Times New Roman" pitchFamily="18" charset="0"/>
              </a:rPr>
            </a:br>
            <a:endParaRPr lang="de-DE" dirty="0"/>
          </a:p>
        </p:txBody>
      </p:sp>
      <p:sp>
        <p:nvSpPr>
          <p:cNvPr id="3" name="内容占位符 2"/>
          <p:cNvSpPr>
            <a:spLocks noGrp="1"/>
          </p:cNvSpPr>
          <p:nvPr>
            <p:ph idx="1"/>
          </p:nvPr>
        </p:nvSpPr>
        <p:spPr>
          <a:xfrm>
            <a:off x="539552" y="2234481"/>
            <a:ext cx="7920880" cy="4237931"/>
          </a:xfrm>
        </p:spPr>
        <p:txBody>
          <a:bodyPr>
            <a:normAutofit fontScale="92500" lnSpcReduction="10000"/>
          </a:bodyPr>
          <a:lstStyle/>
          <a:p>
            <a:pPr algn="just"/>
            <a:r>
              <a:rPr lang="de-DE" altLang="zh-CN" sz="2400" dirty="0">
                <a:latin typeface="Times New Roman" pitchFamily="18" charset="0"/>
              </a:rPr>
              <a:t>Sprachliche Zeichen sind in zweifacher Beziehung in das System der Sprache eingebunden: in syntagmatischer</a:t>
            </a:r>
            <a:r>
              <a:rPr lang="zh-CN" altLang="de-DE" sz="2200" dirty="0">
                <a:latin typeface="Times New Roman" pitchFamily="18" charset="0"/>
              </a:rPr>
              <a:t>（横向组合）</a:t>
            </a:r>
            <a:r>
              <a:rPr lang="de-DE" altLang="zh-CN" sz="2400" dirty="0">
                <a:latin typeface="Times New Roman" pitchFamily="18" charset="0"/>
              </a:rPr>
              <a:t>und in paradigmatischer</a:t>
            </a:r>
            <a:r>
              <a:rPr lang="zh-CN" altLang="de-DE" sz="2200" dirty="0">
                <a:latin typeface="Times New Roman" pitchFamily="18" charset="0"/>
              </a:rPr>
              <a:t>（纵向聚合）</a:t>
            </a:r>
            <a:r>
              <a:rPr lang="de-DE" altLang="zh-CN" sz="2400" dirty="0">
                <a:latin typeface="Times New Roman" pitchFamily="18" charset="0"/>
              </a:rPr>
              <a:t>Beziehung. </a:t>
            </a:r>
          </a:p>
          <a:p>
            <a:pPr algn="just"/>
            <a:endParaRPr lang="de-DE" altLang="zh-CN" sz="2400" dirty="0">
              <a:latin typeface="Times New Roman" pitchFamily="18" charset="0"/>
            </a:endParaRPr>
          </a:p>
          <a:p>
            <a:pPr algn="just"/>
            <a:r>
              <a:rPr lang="de-DE" altLang="zh-CN" sz="2400" b="1" dirty="0">
                <a:solidFill>
                  <a:srgbClr val="0033CC"/>
                </a:solidFill>
                <a:latin typeface="Times New Roman" pitchFamily="18" charset="0"/>
              </a:rPr>
              <a:t>Die </a:t>
            </a:r>
            <a:r>
              <a:rPr lang="de-DE" altLang="zh-CN" sz="2400" b="1" i="1" dirty="0">
                <a:solidFill>
                  <a:srgbClr val="0033CC"/>
                </a:solidFill>
                <a:latin typeface="Times New Roman" pitchFamily="18" charset="0"/>
              </a:rPr>
              <a:t>syntagmatische Relation</a:t>
            </a:r>
            <a:r>
              <a:rPr lang="de-DE" altLang="zh-CN" sz="2400" b="1" dirty="0">
                <a:solidFill>
                  <a:srgbClr val="0033CC"/>
                </a:solidFill>
                <a:latin typeface="Times New Roman" pitchFamily="18" charset="0"/>
              </a:rPr>
              <a:t> </a:t>
            </a:r>
            <a:r>
              <a:rPr lang="de-DE" altLang="zh-CN" sz="2400" dirty="0">
                <a:latin typeface="Times New Roman" pitchFamily="18" charset="0"/>
              </a:rPr>
              <a:t>ist die Beziehungen eines sprachlichen Zeichens zu anderen sprachlichen Zeichen seiner Umgebung (horizontale Betrachtung).</a:t>
            </a:r>
          </a:p>
          <a:p>
            <a:pPr algn="just"/>
            <a:endParaRPr lang="de-DE" altLang="zh-CN" sz="2400" dirty="0">
              <a:latin typeface="Times New Roman" pitchFamily="18" charset="0"/>
            </a:endParaRPr>
          </a:p>
          <a:p>
            <a:pPr algn="just"/>
            <a:r>
              <a:rPr lang="de-DE" sz="2400" b="1" i="1" dirty="0">
                <a:solidFill>
                  <a:srgbClr val="0033CC"/>
                </a:solidFill>
                <a:latin typeface="Times New Roman" pitchFamily="18" charset="0"/>
                <a:cs typeface="Times New Roman" pitchFamily="18" charset="0"/>
              </a:rPr>
              <a:t>Die paradigmatische Relation </a:t>
            </a:r>
            <a:r>
              <a:rPr lang="de-DE" sz="2400" dirty="0">
                <a:latin typeface="Times New Roman" pitchFamily="18" charset="0"/>
                <a:cs typeface="Times New Roman" pitchFamily="18" charset="0"/>
              </a:rPr>
              <a:t>ist die Beziehungen eines sprachlichen Zeichens zu anderen Zeichen, die es ersetzen, an seine Stelle im Kontext treten können und sich dort gegenseitig ausschließen (vertikale Betrachtung). </a:t>
            </a:r>
          </a:p>
          <a:p>
            <a:endParaRPr lang="de-DE" sz="2400" dirty="0">
              <a:latin typeface="Times New Roman" pitchFamily="18" charset="0"/>
              <a:cs typeface="Times New Roman" pitchFamily="18" charset="0"/>
            </a:endParaRPr>
          </a:p>
        </p:txBody>
      </p:sp>
      <p:sp>
        <p:nvSpPr>
          <p:cNvPr id="4" name="Text Box 7"/>
          <p:cNvSpPr txBox="1">
            <a:spLocks noChangeArrowheads="1"/>
          </p:cNvSpPr>
          <p:nvPr/>
        </p:nvSpPr>
        <p:spPr bwMode="auto">
          <a:xfrm>
            <a:off x="282435" y="1772816"/>
            <a:ext cx="85629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ltLang="zh-CN" sz="2400" b="1" dirty="0">
              <a:latin typeface="Times New Roman" pitchFamily="18" charset="0"/>
            </a:endParaRPr>
          </a:p>
        </p:txBody>
      </p:sp>
    </p:spTree>
    <p:extLst>
      <p:ext uri="{BB962C8B-B14F-4D97-AF65-F5344CB8AC3E}">
        <p14:creationId xmlns:p14="http://schemas.microsoft.com/office/powerpoint/2010/main" val="43171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95536" y="260648"/>
            <a:ext cx="8458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zh-CN" sz="3200" b="1" dirty="0">
                <a:solidFill>
                  <a:srgbClr val="0033CC"/>
                </a:solidFill>
                <a:latin typeface="Times New Roman" pitchFamily="18" charset="0"/>
              </a:rPr>
              <a:t>Syntagmatische und paradigmatische Relation </a:t>
            </a:r>
            <a:br>
              <a:rPr lang="de-DE" altLang="zh-CN" sz="3200" b="1" dirty="0">
                <a:solidFill>
                  <a:srgbClr val="0033CC"/>
                </a:solidFill>
                <a:latin typeface="Times New Roman" pitchFamily="18" charset="0"/>
              </a:rPr>
            </a:br>
            <a:endParaRPr lang="de-DE" altLang="zh-CN" sz="3200" b="1" dirty="0">
              <a:solidFill>
                <a:srgbClr val="0033CC"/>
              </a:solidFill>
              <a:latin typeface="Times New Roman" pitchFamily="18" charset="0"/>
            </a:endParaRPr>
          </a:p>
        </p:txBody>
      </p:sp>
      <p:sp>
        <p:nvSpPr>
          <p:cNvPr id="93187" name="Rectangle 3"/>
          <p:cNvSpPr>
            <a:spLocks noChangeArrowheads="1"/>
          </p:cNvSpPr>
          <p:nvPr/>
        </p:nvSpPr>
        <p:spPr bwMode="auto">
          <a:xfrm>
            <a:off x="2824163"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93188" name="Picture 4" descr="http://culturitalia.uibk.ac.at/hispanoteca/Lexikon%20der%20Linguistik/pa/image00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1219200"/>
            <a:ext cx="8458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93189" name="Text Box 5"/>
          <p:cNvSpPr txBox="1">
            <a:spLocks noChangeArrowheads="1"/>
          </p:cNvSpPr>
          <p:nvPr/>
        </p:nvSpPr>
        <p:spPr bwMode="auto">
          <a:xfrm>
            <a:off x="4067944" y="6139190"/>
            <a:ext cx="4392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de-DE" altLang="zh-CN" sz="1400" i="1" dirty="0">
                <a:latin typeface="Times New Roman" pitchFamily="18" charset="0"/>
                <a:cs typeface="Arial" charset="0"/>
              </a:rPr>
              <a:t>(Ulrich, Winfried, Linguistische Grundbegriffe, S. 98-99)</a:t>
            </a:r>
          </a:p>
          <a:p>
            <a:endParaRPr kumimoji="1" lang="zh-CN" altLang="de-DE" sz="1400" b="1" dirty="0">
              <a:latin typeface="Times New Roman" pitchFamily="18" charset="0"/>
              <a:cs typeface="Arial" charset="0"/>
            </a:endParaRPr>
          </a:p>
        </p:txBody>
      </p:sp>
    </p:spTree>
    <p:extLst>
      <p:ext uri="{BB962C8B-B14F-4D97-AF65-F5344CB8AC3E}">
        <p14:creationId xmlns:p14="http://schemas.microsoft.com/office/powerpoint/2010/main" val="1387419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D313245-9957-AFC8-7DE8-F1EB89C58FC6}"/>
              </a:ext>
            </a:extLst>
          </p:cNvPr>
          <p:cNvSpPr txBox="1"/>
          <p:nvPr/>
        </p:nvSpPr>
        <p:spPr>
          <a:xfrm>
            <a:off x="467544" y="1124744"/>
            <a:ext cx="8208912" cy="4247317"/>
          </a:xfrm>
          <a:prstGeom prst="rect">
            <a:avLst/>
          </a:prstGeom>
          <a:noFill/>
        </p:spPr>
        <p:txBody>
          <a:bodyPr wrap="square" rtlCol="0">
            <a:spAutoFit/>
          </a:bodyPr>
          <a:lstStyle/>
          <a:p>
            <a:pPr algn="l"/>
            <a:r>
              <a:rPr lang="de-DE" b="1" i="0" dirty="0">
                <a:solidFill>
                  <a:srgbClr val="000000"/>
                </a:solidFill>
                <a:effectLst/>
                <a:latin typeface="Arial" panose="020B0604020202020204" pitchFamily="34" charset="0"/>
              </a:rPr>
              <a:t>Session 1 MW Don 7.3. 8:55-9:40 Raum 401: Organisatorisches,</a:t>
            </a:r>
            <a:r>
              <a:rPr lang="de-DE" b="0" i="0" dirty="0">
                <a:solidFill>
                  <a:srgbClr val="000000"/>
                </a:solidFill>
                <a:effectLst/>
                <a:latin typeface="Arial" panose="020B0604020202020204" pitchFamily="34" charset="0"/>
              </a:rPr>
              <a:t> </a:t>
            </a:r>
          </a:p>
          <a:p>
            <a:pPr algn="l"/>
            <a:endParaRPr lang="de-DE" dirty="0">
              <a:solidFill>
                <a:srgbClr val="000000"/>
              </a:solidFill>
              <a:latin typeface="Arial" panose="020B0604020202020204" pitchFamily="34" charset="0"/>
            </a:endParaRPr>
          </a:p>
          <a:p>
            <a:pPr algn="l"/>
            <a:r>
              <a:rPr lang="de-DE" b="0" i="0" dirty="0">
                <a:solidFill>
                  <a:srgbClr val="000000"/>
                </a:solidFill>
                <a:effectLst/>
                <a:latin typeface="Arial" panose="020B0604020202020204" pitchFamily="34" charset="0"/>
              </a:rPr>
              <a:t>Grundbegriffe: Aufgabe, Zielsetzung, Was ist Sprache? (S. 1-6)</a:t>
            </a:r>
          </a:p>
          <a:p>
            <a:pPr algn="l"/>
            <a:endParaRPr lang="de-DE" b="0" i="0" dirty="0">
              <a:solidFill>
                <a:srgbClr val="000000"/>
              </a:solidFill>
              <a:effectLst/>
              <a:latin typeface="Arial" panose="020B0604020202020204" pitchFamily="34" charset="0"/>
            </a:endParaRPr>
          </a:p>
          <a:p>
            <a:pPr algn="l"/>
            <a:r>
              <a:rPr lang="de-DE" b="0" i="0" dirty="0">
                <a:solidFill>
                  <a:srgbClr val="000000"/>
                </a:solidFill>
                <a:effectLst/>
                <a:latin typeface="Arial" panose="020B0604020202020204" pitchFamily="34" charset="0"/>
              </a:rPr>
              <a:t>Do 8:55-9:40</a:t>
            </a:r>
            <a:r>
              <a:rPr lang="zh-CN" altLang="de-DE" b="0" i="0" dirty="0">
                <a:solidFill>
                  <a:srgbClr val="000000"/>
                </a:solidFill>
                <a:effectLst/>
                <a:latin typeface="Arial" panose="020B0604020202020204" pitchFamily="34" charset="0"/>
              </a:rPr>
              <a:t>德语语言学导论</a:t>
            </a:r>
            <a:r>
              <a:rPr lang="de-DE" b="0" i="0" dirty="0">
                <a:solidFill>
                  <a:srgbClr val="000000"/>
                </a:solidFill>
                <a:effectLst/>
                <a:latin typeface="Arial" panose="020B0604020202020204" pitchFamily="34" charset="0"/>
              </a:rPr>
              <a:t>Callie(</a:t>
            </a:r>
            <a:r>
              <a:rPr lang="zh-CN" altLang="de-DE" b="0" i="0" dirty="0">
                <a:solidFill>
                  <a:srgbClr val="000000"/>
                </a:solidFill>
                <a:effectLst/>
                <a:latin typeface="Arial" panose="020B0604020202020204" pitchFamily="34" charset="0"/>
              </a:rPr>
              <a:t>双</a:t>
            </a:r>
            <a:r>
              <a:rPr lang="de-DE" altLang="zh-CN" b="0" i="0" dirty="0">
                <a:solidFill>
                  <a:srgbClr val="000000"/>
                </a:solidFill>
                <a:effectLst/>
                <a:latin typeface="Arial" panose="020B0604020202020204" pitchFamily="34" charset="0"/>
              </a:rPr>
              <a:t>2-16.</a:t>
            </a:r>
            <a:r>
              <a:rPr lang="zh-CN" altLang="de-DE" b="0" i="0" dirty="0">
                <a:solidFill>
                  <a:srgbClr val="000000"/>
                </a:solidFill>
                <a:effectLst/>
                <a:latin typeface="Arial" panose="020B0604020202020204" pitchFamily="34" charset="0"/>
              </a:rPr>
              <a:t>外国语学院大楼</a:t>
            </a:r>
            <a:r>
              <a:rPr lang="de-DE" altLang="zh-CN" b="0" i="0" dirty="0">
                <a:solidFill>
                  <a:srgbClr val="000000"/>
                </a:solidFill>
                <a:effectLst/>
                <a:latin typeface="Arial" panose="020B0604020202020204" pitchFamily="34" charset="0"/>
              </a:rPr>
              <a:t>401</a:t>
            </a:r>
            <a:r>
              <a:rPr lang="zh-CN" altLang="de-DE" b="0" i="0" dirty="0">
                <a:solidFill>
                  <a:srgbClr val="000000"/>
                </a:solidFill>
                <a:effectLst/>
                <a:latin typeface="Arial" panose="020B0604020202020204" pitchFamily="34" charset="0"/>
              </a:rPr>
              <a:t>教室 </a:t>
            </a:r>
            <a:r>
              <a:rPr lang="de-DE" altLang="zh-CN" b="0" i="0" dirty="0">
                <a:solidFill>
                  <a:srgbClr val="000000"/>
                </a:solidFill>
                <a:effectLst/>
                <a:latin typeface="Arial" panose="020B0604020202020204" pitchFamily="34" charset="0"/>
              </a:rPr>
              <a:t>09163045.01) (</a:t>
            </a:r>
            <a:r>
              <a:rPr lang="de-DE" b="0" i="0" dirty="0">
                <a:solidFill>
                  <a:srgbClr val="000000"/>
                </a:solidFill>
                <a:effectLst/>
                <a:latin typeface="Arial" panose="020B0604020202020204" pitchFamily="34" charset="0"/>
              </a:rPr>
              <a:t>S1 7.3., S2 21.3.=&gt;2.-3.4., S3 4.4., S4 18.4.=&gt;30.4., S5 2.5., S6 16.5.=&gt;27.-29.5., S7 30.5., S8 13.6.)</a:t>
            </a:r>
          </a:p>
          <a:p>
            <a:pPr algn="l"/>
            <a:endParaRPr lang="de-DE" b="0" i="0" dirty="0">
              <a:solidFill>
                <a:srgbClr val="000000"/>
              </a:solidFill>
              <a:effectLst/>
              <a:latin typeface="Arial" panose="020B0604020202020204" pitchFamily="34" charset="0"/>
            </a:endParaRPr>
          </a:p>
          <a:p>
            <a:pPr algn="l"/>
            <a:r>
              <a:rPr lang="de-DE" b="1" i="0" dirty="0">
                <a:solidFill>
                  <a:srgbClr val="000000"/>
                </a:solidFill>
                <a:effectLst/>
                <a:latin typeface="Arial" panose="020B0604020202020204" pitchFamily="34" charset="0"/>
              </a:rPr>
              <a:t>Was wir in dieser Klasse lernen (Themenübersicht dieses Semester)</a:t>
            </a:r>
          </a:p>
          <a:p>
            <a:pPr algn="l">
              <a:buFont typeface="Arial" panose="020B0604020202020204" pitchFamily="34" charset="0"/>
              <a:buChar char="•"/>
            </a:pPr>
            <a:r>
              <a:rPr lang="de-DE" b="0" i="0" dirty="0">
                <a:solidFill>
                  <a:srgbClr val="000000"/>
                </a:solidFill>
                <a:effectLst/>
                <a:latin typeface="Arial" panose="020B0604020202020204" pitchFamily="34" charset="0"/>
              </a:rPr>
              <a:t>Wichtige Grundbegriffe deutscher Linguistik.</a:t>
            </a:r>
          </a:p>
          <a:p>
            <a:pPr algn="l"/>
            <a:r>
              <a:rPr lang="de-DE" b="0" i="0" dirty="0">
                <a:solidFill>
                  <a:srgbClr val="000000"/>
                </a:solidFill>
                <a:effectLst/>
                <a:latin typeface="Arial" panose="020B0604020202020204" pitchFamily="34" charset="0"/>
              </a:rPr>
              <a:t>Unter anderem Grundbegriffe der Sprache (S. 7-13), Funktionen von Sprache (S. 14-20), Phonetik mit Phonologie (S. 41-47, Lesetext S. 48-52), Morphologie (S. 53-59) und Wortbildung mit den Unterbereichen Motivation und Typen, wobei wir bei den Typen der Wortbildung uns zunächst die Komposition anschauen (S. 60-69).</a:t>
            </a:r>
            <a:endParaRPr lang="de-DE" dirty="0"/>
          </a:p>
        </p:txBody>
      </p:sp>
    </p:spTree>
    <p:extLst>
      <p:ext uri="{BB962C8B-B14F-4D97-AF65-F5344CB8AC3E}">
        <p14:creationId xmlns:p14="http://schemas.microsoft.com/office/powerpoint/2010/main" val="2478278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BDAC3-CDFF-249B-9219-B7170BDAC0D8}"/>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DA1394E-22CB-4E9C-76C6-20B786B6F981}"/>
              </a:ext>
            </a:extLst>
          </p:cNvPr>
          <p:cNvSpPr txBox="1"/>
          <p:nvPr/>
        </p:nvSpPr>
        <p:spPr>
          <a:xfrm>
            <a:off x="467544" y="1124744"/>
            <a:ext cx="8208912" cy="4524315"/>
          </a:xfrm>
          <a:prstGeom prst="rect">
            <a:avLst/>
          </a:prstGeom>
          <a:noFill/>
        </p:spPr>
        <p:txBody>
          <a:bodyPr wrap="square" rtlCol="0">
            <a:spAutoFit/>
          </a:bodyPr>
          <a:lstStyle/>
          <a:p>
            <a:pPr algn="l"/>
            <a:r>
              <a:rPr lang="de-DE" b="1" i="0" dirty="0">
                <a:solidFill>
                  <a:srgbClr val="000000"/>
                </a:solidFill>
                <a:effectLst/>
                <a:latin typeface="Arial" panose="020B0604020202020204" pitchFamily="34" charset="0"/>
              </a:rPr>
              <a:t>Lehrbuch</a:t>
            </a:r>
          </a:p>
          <a:p>
            <a:pPr algn="l"/>
            <a:r>
              <a:rPr lang="de-DE" b="0" i="0" dirty="0">
                <a:solidFill>
                  <a:srgbClr val="000000"/>
                </a:solidFill>
                <a:effectLst/>
                <a:latin typeface="Arial" panose="020B0604020202020204" pitchFamily="34" charset="0"/>
              </a:rPr>
              <a:t>Suchen Sie sich aus dem Lehrbuch ein Thema aus, dass sie kurz in der Klasse mit einer </a:t>
            </a:r>
            <a:r>
              <a:rPr lang="de-DE" b="0" i="0" dirty="0" err="1">
                <a:solidFill>
                  <a:srgbClr val="000000"/>
                </a:solidFill>
                <a:effectLst/>
                <a:latin typeface="Arial" panose="020B0604020202020204" pitchFamily="34" charset="0"/>
              </a:rPr>
              <a:t>Powerpoint</a:t>
            </a:r>
            <a:r>
              <a:rPr lang="de-DE" b="0" i="0" dirty="0">
                <a:solidFill>
                  <a:srgbClr val="000000"/>
                </a:solidFill>
                <a:effectLst/>
                <a:latin typeface="Arial" panose="020B0604020202020204" pitchFamily="34" charset="0"/>
              </a:rPr>
              <a:t>-Präsentation vorstellen möchten.</a:t>
            </a:r>
          </a:p>
          <a:p>
            <a:pPr algn="l"/>
            <a:r>
              <a:rPr lang="de-DE" b="0" i="0" dirty="0">
                <a:solidFill>
                  <a:srgbClr val="000000"/>
                </a:solidFill>
                <a:effectLst/>
                <a:latin typeface="Arial" panose="020B0604020202020204" pitchFamily="34" charset="0"/>
              </a:rPr>
              <a:t>Unser Lehrwerk: Zhu Jin </a:t>
            </a:r>
            <a:r>
              <a:rPr lang="zh-CN" altLang="de-DE" b="0" i="0" dirty="0">
                <a:solidFill>
                  <a:srgbClr val="000000"/>
                </a:solidFill>
                <a:effectLst/>
                <a:latin typeface="Arial" panose="020B0604020202020204" pitchFamily="34" charset="0"/>
              </a:rPr>
              <a:t>朱锦</a:t>
            </a:r>
            <a:r>
              <a:rPr lang="de-DE" altLang="zh-CN" b="0" i="0" dirty="0">
                <a:solidFill>
                  <a:srgbClr val="000000"/>
                </a:solidFill>
                <a:effectLst/>
                <a:latin typeface="Arial" panose="020B0604020202020204" pitchFamily="34" charset="0"/>
              </a:rPr>
              <a:t>: </a:t>
            </a:r>
            <a:r>
              <a:rPr lang="de-DE" b="0" i="0" dirty="0">
                <a:solidFill>
                  <a:srgbClr val="000000"/>
                </a:solidFill>
                <a:effectLst/>
                <a:latin typeface="Arial" panose="020B0604020202020204" pitchFamily="34" charset="0"/>
              </a:rPr>
              <a:t>Einführung in die germanistische Linguistik für Germanistikstudierende (Sie können die anderen beiden chinesischen Lehrbücher ebenfalls benutzen, insbesondere zur Vorbereitung von Referaten.)</a:t>
            </a:r>
          </a:p>
          <a:p>
            <a:pPr algn="l"/>
            <a:endParaRPr lang="de-DE" b="0" i="0" dirty="0">
              <a:solidFill>
                <a:srgbClr val="000000"/>
              </a:solidFill>
              <a:effectLst/>
              <a:latin typeface="Arial" panose="020B0604020202020204" pitchFamily="34" charset="0"/>
            </a:endParaRPr>
          </a:p>
          <a:p>
            <a:pPr algn="l"/>
            <a:r>
              <a:rPr lang="de-DE" b="1" i="0" dirty="0" err="1">
                <a:solidFill>
                  <a:srgbClr val="000000"/>
                </a:solidFill>
                <a:effectLst/>
                <a:latin typeface="Arial" panose="020B0604020202020204" pitchFamily="34" charset="0"/>
              </a:rPr>
              <a:t>Preparatory</a:t>
            </a:r>
            <a:r>
              <a:rPr lang="de-DE" b="1" i="0" dirty="0">
                <a:solidFill>
                  <a:srgbClr val="000000"/>
                </a:solidFill>
                <a:effectLst/>
                <a:latin typeface="Arial" panose="020B0604020202020204" pitchFamily="34" charset="0"/>
              </a:rPr>
              <a:t> </a:t>
            </a:r>
            <a:r>
              <a:rPr lang="de-DE" b="1" i="0" dirty="0" err="1">
                <a:solidFill>
                  <a:srgbClr val="000000"/>
                </a:solidFill>
                <a:effectLst/>
                <a:latin typeface="Arial" panose="020B0604020202020204" pitchFamily="34" charset="0"/>
              </a:rPr>
              <a:t>homework</a:t>
            </a:r>
            <a:r>
              <a:rPr lang="de-DE" b="1" i="0" dirty="0">
                <a:solidFill>
                  <a:srgbClr val="000000"/>
                </a:solidFill>
                <a:effectLst/>
                <a:latin typeface="Arial" panose="020B0604020202020204" pitchFamily="34" charset="0"/>
              </a:rPr>
              <a:t> </a:t>
            </a:r>
            <a:r>
              <a:rPr lang="de-DE" b="1" i="0" dirty="0" err="1">
                <a:solidFill>
                  <a:srgbClr val="000000"/>
                </a:solidFill>
                <a:effectLst/>
                <a:latin typeface="Arial" panose="020B0604020202020204" pitchFamily="34" charset="0"/>
              </a:rPr>
              <a:t>for</a:t>
            </a:r>
            <a:r>
              <a:rPr lang="de-DE" b="1" i="0" dirty="0">
                <a:solidFill>
                  <a:srgbClr val="000000"/>
                </a:solidFill>
                <a:effectLst/>
                <a:latin typeface="Arial" panose="020B0604020202020204" pitchFamily="34" charset="0"/>
              </a:rPr>
              <a:t> </a:t>
            </a:r>
            <a:r>
              <a:rPr lang="de-DE" b="1" i="0" dirty="0" err="1">
                <a:solidFill>
                  <a:srgbClr val="000000"/>
                </a:solidFill>
                <a:effectLst/>
                <a:latin typeface="Arial" panose="020B0604020202020204" pitchFamily="34" charset="0"/>
              </a:rPr>
              <a:t>every</a:t>
            </a:r>
            <a:r>
              <a:rPr lang="de-DE" b="1" i="0" dirty="0">
                <a:solidFill>
                  <a:srgbClr val="000000"/>
                </a:solidFill>
                <a:effectLst/>
                <a:latin typeface="Arial" panose="020B0604020202020204" pitchFamily="34" charset="0"/>
              </a:rPr>
              <a:t> </a:t>
            </a:r>
            <a:r>
              <a:rPr lang="de-DE" b="1" i="0" dirty="0" err="1">
                <a:solidFill>
                  <a:srgbClr val="000000"/>
                </a:solidFill>
                <a:effectLst/>
                <a:latin typeface="Arial" panose="020B0604020202020204" pitchFamily="34" charset="0"/>
              </a:rPr>
              <a:t>session</a:t>
            </a:r>
            <a:endParaRPr lang="de-DE" b="1" i="0" dirty="0">
              <a:solidFill>
                <a:srgbClr val="000000"/>
              </a:solidFill>
              <a:effectLst/>
              <a:latin typeface="Arial" panose="020B0604020202020204" pitchFamily="34" charset="0"/>
            </a:endParaRPr>
          </a:p>
          <a:p>
            <a:pPr algn="l"/>
            <a:r>
              <a:rPr lang="de-DE" b="0" i="0" dirty="0">
                <a:solidFill>
                  <a:srgbClr val="000000"/>
                </a:solidFill>
                <a:effectLst/>
                <a:latin typeface="Arial" panose="020B0604020202020204" pitchFamily="34" charset="0"/>
              </a:rPr>
              <a:t>Please prepare </a:t>
            </a:r>
            <a:r>
              <a:rPr lang="de-DE" b="0" i="0" dirty="0" err="1">
                <a:solidFill>
                  <a:srgbClr val="000000"/>
                </a:solidFill>
                <a:effectLst/>
                <a:latin typeface="Arial" panose="020B0604020202020204" pitchFamily="34" charset="0"/>
              </a:rPr>
              <a:t>the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topics</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of</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the</a:t>
            </a:r>
            <a:r>
              <a:rPr lang="de-DE" b="0" i="0" dirty="0">
                <a:solidFill>
                  <a:srgbClr val="000000"/>
                </a:solidFill>
                <a:effectLst/>
                <a:latin typeface="Arial" panose="020B0604020202020204" pitchFamily="34" charset="0"/>
              </a:rPr>
              <a:t> following </a:t>
            </a:r>
            <a:r>
              <a:rPr lang="de-DE" b="0" i="0" dirty="0" err="1">
                <a:solidFill>
                  <a:srgbClr val="000000"/>
                </a:solidFill>
                <a:effectLst/>
                <a:latin typeface="Arial" panose="020B0604020202020204" pitchFamily="34" charset="0"/>
              </a:rPr>
              <a:t>session</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by</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reading</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the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respective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texts</a:t>
            </a:r>
            <a:r>
              <a:rPr lang="de-DE" b="0" i="0" dirty="0">
                <a:solidFill>
                  <a:srgbClr val="000000"/>
                </a:solidFill>
                <a:effectLst/>
                <a:latin typeface="Arial" panose="020B0604020202020204" pitchFamily="34" charset="0"/>
              </a:rPr>
              <a:t> in </a:t>
            </a:r>
            <a:r>
              <a:rPr lang="de-DE" b="0" i="0" dirty="0" err="1">
                <a:solidFill>
                  <a:srgbClr val="000000"/>
                </a:solidFill>
                <a:effectLst/>
                <a:latin typeface="Arial" panose="020B0604020202020204" pitchFamily="34" charset="0"/>
              </a:rPr>
              <a:t>the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textbook</a:t>
            </a:r>
            <a:r>
              <a:rPr lang="de-DE" b="0" i="0" dirty="0">
                <a:solidFill>
                  <a:srgbClr val="000000"/>
                </a:solidFill>
                <a:effectLst/>
                <a:latin typeface="Arial" panose="020B0604020202020204" pitchFamily="34" charset="0"/>
              </a:rPr>
              <a:t> and </a:t>
            </a:r>
            <a:r>
              <a:rPr lang="de-DE" b="0" i="0" dirty="0" err="1">
                <a:solidFill>
                  <a:srgbClr val="000000"/>
                </a:solidFill>
                <a:effectLst/>
                <a:latin typeface="Arial" panose="020B0604020202020204" pitchFamily="34" charset="0"/>
              </a:rPr>
              <a:t>by</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writing</a:t>
            </a:r>
            <a:r>
              <a:rPr lang="de-DE" b="0" i="0" dirty="0">
                <a:solidFill>
                  <a:srgbClr val="000000"/>
                </a:solidFill>
                <a:effectLst/>
                <a:latin typeface="Arial" panose="020B0604020202020204" pitchFamily="34" charset="0"/>
              </a:rPr>
              <a:t> 10 </a:t>
            </a:r>
            <a:r>
              <a:rPr lang="de-DE" b="0" i="0" dirty="0" err="1">
                <a:solidFill>
                  <a:srgbClr val="000000"/>
                </a:solidFill>
                <a:effectLst/>
                <a:latin typeface="Arial" panose="020B0604020202020204" pitchFamily="34" charset="0"/>
              </a:rPr>
              <a:t>example</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sentences</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for</a:t>
            </a:r>
            <a:r>
              <a:rPr lang="de-DE" b="0" i="0" dirty="0">
                <a:solidFill>
                  <a:srgbClr val="000000"/>
                </a:solidFill>
                <a:effectLst/>
                <a:latin typeface="Arial" panose="020B0604020202020204" pitchFamily="34" charset="0"/>
              </a:rPr>
              <a:t> each </a:t>
            </a:r>
            <a:r>
              <a:rPr lang="de-DE" b="0" i="0" dirty="0" err="1">
                <a:solidFill>
                  <a:srgbClr val="000000"/>
                </a:solidFill>
                <a:effectLst/>
                <a:latin typeface="Arial" panose="020B0604020202020204" pitchFamily="34" charset="0"/>
              </a:rPr>
              <a:t>linguistic</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phenomenon</a:t>
            </a:r>
            <a:r>
              <a:rPr lang="de-DE" b="0" i="0" dirty="0">
                <a:solidFill>
                  <a:srgbClr val="000000"/>
                </a:solidFill>
                <a:effectLst/>
                <a:latin typeface="Arial" panose="020B0604020202020204" pitchFamily="34" charset="0"/>
              </a:rPr>
              <a:t>.</a:t>
            </a:r>
          </a:p>
          <a:p>
            <a:pPr algn="l"/>
            <a:endParaRPr lang="de-DE" b="0" i="0" dirty="0">
              <a:solidFill>
                <a:srgbClr val="000000"/>
              </a:solidFill>
              <a:effectLst/>
              <a:latin typeface="Arial" panose="020B0604020202020204" pitchFamily="34" charset="0"/>
            </a:endParaRPr>
          </a:p>
          <a:p>
            <a:pPr algn="l"/>
            <a:r>
              <a:rPr lang="de-DE" b="1" i="0" dirty="0">
                <a:solidFill>
                  <a:srgbClr val="000000"/>
                </a:solidFill>
                <a:effectLst/>
                <a:latin typeface="Arial" panose="020B0604020202020204" pitchFamily="34" charset="0"/>
              </a:rPr>
              <a:t>Abschlussprüfung nach Sitzung 8</a:t>
            </a:r>
          </a:p>
          <a:p>
            <a:pPr algn="l"/>
            <a:r>
              <a:rPr lang="de-DE" b="0" i="0" dirty="0">
                <a:solidFill>
                  <a:srgbClr val="000000"/>
                </a:solidFill>
                <a:effectLst/>
                <a:latin typeface="Arial" panose="020B0604020202020204" pitchFamily="34" charset="0"/>
              </a:rPr>
              <a:t>Suchen Sie sich ein linguistisches Phänomen im Deutschen heraus. Vergleichen Sie es mit dem Chinesischen. Verwenden Sie Beispiele.</a:t>
            </a:r>
          </a:p>
          <a:p>
            <a:endParaRPr lang="de-DE" dirty="0"/>
          </a:p>
        </p:txBody>
      </p:sp>
    </p:spTree>
    <p:extLst>
      <p:ext uri="{BB962C8B-B14F-4D97-AF65-F5344CB8AC3E}">
        <p14:creationId xmlns:p14="http://schemas.microsoft.com/office/powerpoint/2010/main" val="8001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灯片编号占位符 5"/>
          <p:cNvSpPr>
            <a:spLocks noGrp="1"/>
          </p:cNvSpPr>
          <p:nvPr>
            <p:ph type="sldNum" sz="quarter" idx="12"/>
          </p:nvPr>
        </p:nvSpPr>
        <p:spPr/>
        <p:txBody>
          <a:bodyPr/>
          <a:lstStyle/>
          <a:p>
            <a:fld id="{B7E0783A-D742-4139-8626-3584B497D682}" type="slidenum">
              <a:rPr lang="en-US" altLang="zh-CN"/>
              <a:pPr/>
              <a:t>4</a:t>
            </a:fld>
            <a:endParaRPr lang="en-US" altLang="zh-CN"/>
          </a:p>
        </p:txBody>
      </p:sp>
      <p:sp>
        <p:nvSpPr>
          <p:cNvPr id="47107" name="Rectangle 3"/>
          <p:cNvSpPr>
            <a:spLocks noGrp="1" noChangeArrowheads="1"/>
          </p:cNvSpPr>
          <p:nvPr>
            <p:ph type="body" idx="1"/>
          </p:nvPr>
        </p:nvSpPr>
        <p:spPr>
          <a:xfrm>
            <a:off x="576182" y="2780928"/>
            <a:ext cx="8424936" cy="626368"/>
          </a:xfrm>
          <a:ln/>
        </p:spPr>
        <p:txBody>
          <a:bodyPr>
            <a:normAutofit/>
          </a:bodyPr>
          <a:lstStyle/>
          <a:p>
            <a:pPr marL="0" indent="0">
              <a:lnSpc>
                <a:spcPct val="90000"/>
              </a:lnSpc>
              <a:buNone/>
            </a:pPr>
            <a:r>
              <a:rPr lang="de-DE" altLang="zh-CN" sz="2600" dirty="0">
                <a:solidFill>
                  <a:srgbClr val="0033CC"/>
                </a:solidFill>
                <a:latin typeface="Times New Roman" pitchFamily="18" charset="0"/>
                <a:cs typeface="Times New Roman" pitchFamily="18" charset="0"/>
              </a:rPr>
              <a:t>Wissenschaftliche Forschung und Methoden kennen lernen</a:t>
            </a:r>
            <a:endParaRPr lang="en-US" altLang="zh-CN" sz="2600" dirty="0">
              <a:solidFill>
                <a:srgbClr val="0033CC"/>
              </a:solidFill>
              <a:latin typeface="Times New Roman" pitchFamily="18" charset="0"/>
              <a:cs typeface="Times New Roman" pitchFamily="18" charset="0"/>
            </a:endParaRPr>
          </a:p>
        </p:txBody>
      </p:sp>
      <p:sp>
        <p:nvSpPr>
          <p:cNvPr id="47108" name="Text Box 4"/>
          <p:cNvSpPr txBox="1">
            <a:spLocks noChangeArrowheads="1"/>
          </p:cNvSpPr>
          <p:nvPr/>
        </p:nvSpPr>
        <p:spPr bwMode="auto">
          <a:xfrm>
            <a:off x="1971257" y="3717032"/>
            <a:ext cx="518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tx2"/>
              </a:buClr>
              <a:buSzPct val="115000"/>
            </a:pPr>
            <a:r>
              <a:rPr lang="de-DE" altLang="zh-CN" sz="2600" dirty="0">
                <a:solidFill>
                  <a:srgbClr val="0033CC"/>
                </a:solidFill>
                <a:latin typeface="Times New Roman" pitchFamily="18" charset="0"/>
                <a:cs typeface="Times New Roman" pitchFamily="18" charset="0"/>
              </a:rPr>
              <a:t>Lernkompetenz erhöhen</a:t>
            </a:r>
            <a:endParaRPr lang="en-US" altLang="zh-CN" sz="2600" dirty="0">
              <a:solidFill>
                <a:srgbClr val="0033CC"/>
              </a:solidFill>
              <a:latin typeface="Times New Roman" pitchFamily="18" charset="0"/>
              <a:cs typeface="Times New Roman" pitchFamily="18" charset="0"/>
            </a:endParaRPr>
          </a:p>
        </p:txBody>
      </p:sp>
      <p:sp>
        <p:nvSpPr>
          <p:cNvPr id="47109" name="Text Box 5"/>
          <p:cNvSpPr txBox="1">
            <a:spLocks noChangeArrowheads="1"/>
          </p:cNvSpPr>
          <p:nvPr/>
        </p:nvSpPr>
        <p:spPr bwMode="auto">
          <a:xfrm>
            <a:off x="2292147" y="4775893"/>
            <a:ext cx="461498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de-DE" altLang="zh-CN" sz="2600" dirty="0">
                <a:solidFill>
                  <a:srgbClr val="0033CC"/>
                </a:solidFill>
                <a:latin typeface="Times New Roman" pitchFamily="18" charset="0"/>
                <a:cs typeface="Times New Roman" pitchFamily="18" charset="0"/>
              </a:rPr>
              <a:t>Basis</a:t>
            </a:r>
            <a:r>
              <a:rPr kumimoji="1" lang="de-DE" altLang="zh-CN" sz="2600" dirty="0">
                <a:latin typeface="Times New Roman" pitchFamily="18" charset="0"/>
                <a:cs typeface="Times New Roman" pitchFamily="18" charset="0"/>
              </a:rPr>
              <a:t> </a:t>
            </a:r>
            <a:r>
              <a:rPr kumimoji="1" lang="de-DE" altLang="zh-CN" sz="2600" dirty="0">
                <a:solidFill>
                  <a:srgbClr val="FFCC00"/>
                </a:solidFill>
                <a:effectLst>
                  <a:outerShdw blurRad="38100" dist="38100" dir="2700000" algn="tl">
                    <a:srgbClr val="000000"/>
                  </a:outerShdw>
                </a:effectLst>
                <a:latin typeface="Times New Roman" pitchFamily="18" charset="0"/>
                <a:cs typeface="Times New Roman" pitchFamily="18" charset="0"/>
              </a:rPr>
              <a:t> </a:t>
            </a:r>
            <a:r>
              <a:rPr kumimoji="1" lang="de-DE" altLang="zh-CN" sz="2600" dirty="0">
                <a:solidFill>
                  <a:srgbClr val="0033CC"/>
                </a:solidFill>
                <a:latin typeface="Times New Roman" pitchFamily="18" charset="0"/>
                <a:cs typeface="Times New Roman" pitchFamily="18" charset="0"/>
              </a:rPr>
              <a:t>für Weiterbildung schaffen</a:t>
            </a:r>
            <a:endParaRPr kumimoji="1" lang="en-US" altLang="zh-CN" sz="2600" dirty="0">
              <a:solidFill>
                <a:srgbClr val="0033CC"/>
              </a:solidFill>
              <a:latin typeface="Times New Roman" pitchFamily="18" charset="0"/>
              <a:cs typeface="Times New Roman" pitchFamily="18" charset="0"/>
            </a:endParaRPr>
          </a:p>
        </p:txBody>
      </p:sp>
      <p:sp>
        <p:nvSpPr>
          <p:cNvPr id="47111" name="WordArt 7"/>
          <p:cNvSpPr>
            <a:spLocks noChangeArrowheads="1" noChangeShapeType="1" noTextEdit="1"/>
          </p:cNvSpPr>
          <p:nvPr/>
        </p:nvSpPr>
        <p:spPr bwMode="auto">
          <a:xfrm>
            <a:off x="2057400" y="762000"/>
            <a:ext cx="6172200" cy="1371600"/>
          </a:xfrm>
          <a:prstGeom prst="rect">
            <a:avLst/>
          </a:prstGeom>
        </p:spPr>
        <p:txBody>
          <a:bodyPr wrap="none" fromWordArt="1">
            <a:prstTxWarp prst="textCanUp">
              <a:avLst>
                <a:gd name="adj" fmla="val 85713"/>
              </a:avLst>
            </a:prstTxWarp>
          </a:bodyPr>
          <a:lstStyle/>
          <a:p>
            <a:pPr algn="ctr"/>
            <a:r>
              <a:rPr lang="en-US" altLang="zh-CN" sz="3600" b="1" kern="10" dirty="0" err="1">
                <a:ln w="12700">
                  <a:solidFill>
                    <a:srgbClr val="B2B2B2"/>
                  </a:solidFill>
                  <a:round/>
                  <a:headEnd/>
                  <a:tailEnd/>
                </a:ln>
                <a:gradFill rotWithShape="0">
                  <a:gsLst>
                    <a:gs pos="0">
                      <a:srgbClr val="520402"/>
                    </a:gs>
                    <a:gs pos="100000">
                      <a:srgbClr val="FFCC00"/>
                    </a:gs>
                  </a:gsLst>
                  <a:lin ang="5400000" scaled="1"/>
                </a:gradFill>
                <a:latin typeface="Times New Roman" pitchFamily="18" charset="0"/>
                <a:ea typeface="宋体"/>
                <a:cs typeface="Times New Roman" pitchFamily="18" charset="0"/>
              </a:rPr>
              <a:t>Lernziele</a:t>
            </a:r>
            <a:endParaRPr lang="zh-CN" altLang="en-US" sz="3600" b="1" kern="10" dirty="0">
              <a:ln w="12700">
                <a:solidFill>
                  <a:srgbClr val="B2B2B2"/>
                </a:solidFill>
                <a:round/>
                <a:headEnd/>
                <a:tailEnd/>
              </a:ln>
              <a:gradFill rotWithShape="0">
                <a:gsLst>
                  <a:gs pos="0">
                    <a:srgbClr val="520402"/>
                  </a:gs>
                  <a:gs pos="100000">
                    <a:srgbClr val="FFCC00"/>
                  </a:gs>
                </a:gsLst>
                <a:lin ang="5400000" scaled="1"/>
              </a:gradFill>
              <a:latin typeface="Times New Roman" pitchFamily="18" charset="0"/>
              <a:ea typeface="宋体"/>
              <a:cs typeface="Times New Roman" pitchFamily="18" charset="0"/>
            </a:endParaRPr>
          </a:p>
        </p:txBody>
      </p:sp>
      <p:pic>
        <p:nvPicPr>
          <p:cNvPr id="47113" name="Picture 9" descr="BD0002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38200"/>
            <a:ext cx="113506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4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2002088"/>
            <a:ext cx="8208912" cy="4451248"/>
          </a:xfrm>
        </p:spPr>
        <p:txBody>
          <a:bodyPr>
            <a:normAutofit lnSpcReduction="10000"/>
          </a:bodyPr>
          <a:lstStyle/>
          <a:p>
            <a:pPr marL="514350" indent="-514350">
              <a:buAutoNum type="arabicPeriod"/>
            </a:pPr>
            <a:r>
              <a:rPr lang="de-DE" sz="3600" dirty="0">
                <a:latin typeface="Times New Roman" pitchFamily="18" charset="0"/>
                <a:cs typeface="Times New Roman" pitchFamily="18" charset="0"/>
              </a:rPr>
              <a:t>Grundbegriffe der Sprachwissenschaft</a:t>
            </a:r>
          </a:p>
          <a:p>
            <a:pPr marL="514350" indent="-514350">
              <a:buAutoNum type="arabicPeriod"/>
            </a:pPr>
            <a:r>
              <a:rPr lang="de-DE" sz="3600" dirty="0">
                <a:latin typeface="Times New Roman" pitchFamily="18" charset="0"/>
                <a:cs typeface="Times New Roman" pitchFamily="18" charset="0"/>
              </a:rPr>
              <a:t>Phonetik und Phonologie</a:t>
            </a:r>
          </a:p>
          <a:p>
            <a:pPr marL="514350" indent="-514350">
              <a:buAutoNum type="arabicPeriod"/>
            </a:pPr>
            <a:r>
              <a:rPr lang="de-DE" sz="3600" dirty="0">
                <a:latin typeface="Times New Roman" pitchFamily="18" charset="0"/>
                <a:cs typeface="Times New Roman" pitchFamily="18" charset="0"/>
              </a:rPr>
              <a:t>Morphologie</a:t>
            </a:r>
          </a:p>
          <a:p>
            <a:pPr marL="514350" indent="-514350">
              <a:buAutoNum type="arabicPeriod"/>
            </a:pPr>
            <a:r>
              <a:rPr lang="de-DE" sz="3600" dirty="0">
                <a:latin typeface="Times New Roman" pitchFamily="18" charset="0"/>
                <a:cs typeface="Times New Roman" pitchFamily="18" charset="0"/>
              </a:rPr>
              <a:t>Syntax</a:t>
            </a:r>
          </a:p>
          <a:p>
            <a:pPr marL="514350" indent="-514350">
              <a:buAutoNum type="arabicPeriod"/>
            </a:pPr>
            <a:r>
              <a:rPr lang="de-DE" sz="3600" dirty="0">
                <a:latin typeface="Times New Roman" pitchFamily="18" charset="0"/>
                <a:cs typeface="Times New Roman" pitchFamily="18" charset="0"/>
              </a:rPr>
              <a:t>Semantik</a:t>
            </a:r>
          </a:p>
          <a:p>
            <a:pPr marL="514350" indent="-514350">
              <a:buAutoNum type="arabicPeriod"/>
            </a:pPr>
            <a:r>
              <a:rPr lang="de-DE" sz="3600" dirty="0">
                <a:latin typeface="Times New Roman" pitchFamily="18" charset="0"/>
                <a:cs typeface="Times New Roman" pitchFamily="18" charset="0"/>
              </a:rPr>
              <a:t>Pragmatik</a:t>
            </a:r>
          </a:p>
          <a:p>
            <a:pPr marL="514350" indent="-514350">
              <a:buFont typeface="Arial" pitchFamily="34" charset="0"/>
              <a:buAutoNum type="arabicPeriod"/>
            </a:pPr>
            <a:r>
              <a:rPr lang="de-DE" sz="3600" dirty="0">
                <a:latin typeface="Times New Roman" pitchFamily="18" charset="0"/>
                <a:cs typeface="Times New Roman" pitchFamily="18" charset="0"/>
              </a:rPr>
              <a:t>Textlinguistik</a:t>
            </a:r>
            <a:endParaRPr lang="de-DE" sz="3600" b="1" dirty="0">
              <a:solidFill>
                <a:srgbClr val="0033CC"/>
              </a:solidFill>
            </a:endParaRPr>
          </a:p>
          <a:p>
            <a:endParaRPr lang="de-DE" dirty="0"/>
          </a:p>
        </p:txBody>
      </p:sp>
      <p:sp>
        <p:nvSpPr>
          <p:cNvPr id="2" name="TextBox 1"/>
          <p:cNvSpPr txBox="1"/>
          <p:nvPr/>
        </p:nvSpPr>
        <p:spPr>
          <a:xfrm>
            <a:off x="1403458" y="476672"/>
            <a:ext cx="6168676" cy="1015663"/>
          </a:xfrm>
          <a:prstGeom prst="rect">
            <a:avLst/>
          </a:prstGeom>
          <a:noFill/>
        </p:spPr>
        <p:txBody>
          <a:bodyPr wrap="none" rtlCol="0">
            <a:spAutoFit/>
          </a:bodyPr>
          <a:lstStyle/>
          <a:p>
            <a:pPr algn="ctr"/>
            <a:r>
              <a:rPr lang="de-DE" sz="6000" b="1" dirty="0">
                <a:solidFill>
                  <a:srgbClr val="0033CC"/>
                </a:solidFill>
                <a:latin typeface="Times New Roman" pitchFamily="18" charset="0"/>
                <a:cs typeface="Times New Roman" pitchFamily="18" charset="0"/>
              </a:rPr>
              <a:t>Inhaltsverzeichnis</a:t>
            </a:r>
          </a:p>
        </p:txBody>
      </p:sp>
    </p:spTree>
    <p:extLst>
      <p:ext uri="{BB962C8B-B14F-4D97-AF65-F5344CB8AC3E}">
        <p14:creationId xmlns:p14="http://schemas.microsoft.com/office/powerpoint/2010/main" val="262727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91264" cy="994122"/>
          </a:xfrm>
        </p:spPr>
        <p:txBody>
          <a:bodyPr>
            <a:normAutofit/>
          </a:bodyPr>
          <a:lstStyle/>
          <a:p>
            <a:r>
              <a:rPr lang="de-DE" b="1" dirty="0">
                <a:solidFill>
                  <a:srgbClr val="0033CC"/>
                </a:solidFill>
                <a:latin typeface="Times New Roman" pitchFamily="18" charset="0"/>
                <a:cs typeface="Times New Roman" pitchFamily="18" charset="0"/>
              </a:rPr>
              <a:t>Sprachwissenschaft &amp; Linguistik</a:t>
            </a:r>
            <a:endParaRPr lang="de-DE" b="1" dirty="0">
              <a:solidFill>
                <a:srgbClr val="0033CC"/>
              </a:solidFill>
            </a:endParaRPr>
          </a:p>
        </p:txBody>
      </p:sp>
      <p:sp>
        <p:nvSpPr>
          <p:cNvPr id="3" name="内容占位符 2"/>
          <p:cNvSpPr>
            <a:spLocks noGrp="1"/>
          </p:cNvSpPr>
          <p:nvPr>
            <p:ph idx="1"/>
          </p:nvPr>
        </p:nvSpPr>
        <p:spPr/>
        <p:txBody>
          <a:bodyPr>
            <a:normAutofit fontScale="77500" lnSpcReduction="20000"/>
          </a:bodyPr>
          <a:lstStyle/>
          <a:p>
            <a:pPr marL="0" indent="0" algn="just">
              <a:buNone/>
            </a:pPr>
            <a:r>
              <a:rPr lang="de-DE" sz="2800" dirty="0">
                <a:latin typeface="Times New Roman" pitchFamily="18" charset="0"/>
                <a:cs typeface="Times New Roman" pitchFamily="18" charset="0"/>
              </a:rPr>
              <a:t>Die Sprachwissenschaft ist eine wissenschaftliche Disziplin, „die sich mit der Beschreibung und Erklärung von Sprache, Sprechen und sprachlicher Kommunikation befasst.“ </a:t>
            </a:r>
            <a:r>
              <a:rPr lang="de-DE" sz="2600" i="1" dirty="0">
                <a:latin typeface="Times New Roman" pitchFamily="18" charset="0"/>
                <a:cs typeface="Times New Roman" pitchFamily="18" charset="0"/>
              </a:rPr>
              <a:t>(Metzler Lexikon Sprache. S.67)</a:t>
            </a:r>
          </a:p>
          <a:p>
            <a:pPr marL="0" indent="0" algn="just">
              <a:buNone/>
            </a:pPr>
            <a:endParaRPr lang="de-DE" sz="2800" dirty="0">
              <a:latin typeface="Times New Roman" pitchFamily="18" charset="0"/>
              <a:cs typeface="Times New Roman" pitchFamily="18" charset="0"/>
            </a:endParaRPr>
          </a:p>
          <a:p>
            <a:pPr marL="0" indent="0" algn="just">
              <a:buNone/>
            </a:pPr>
            <a:r>
              <a:rPr lang="de-DE" sz="2800" dirty="0">
                <a:latin typeface="Times New Roman" pitchFamily="18" charset="0"/>
                <a:cs typeface="Times New Roman" pitchFamily="18" charset="0"/>
              </a:rPr>
              <a:t>Die Begriffe </a:t>
            </a:r>
            <a:r>
              <a:rPr lang="de-DE" sz="2800" b="1" i="1" dirty="0">
                <a:solidFill>
                  <a:srgbClr val="0033CC"/>
                </a:solidFill>
                <a:latin typeface="Times New Roman" pitchFamily="18" charset="0"/>
                <a:cs typeface="Times New Roman" pitchFamily="18" charset="0"/>
              </a:rPr>
              <a:t>Sprachwissenschaft</a:t>
            </a:r>
            <a:r>
              <a:rPr lang="de-DE" sz="2800" dirty="0">
                <a:latin typeface="Times New Roman" pitchFamily="18" charset="0"/>
                <a:cs typeface="Times New Roman" pitchFamily="18" charset="0"/>
              </a:rPr>
              <a:t> und </a:t>
            </a:r>
            <a:r>
              <a:rPr lang="de-DE" sz="2800" b="1" i="1" dirty="0">
                <a:solidFill>
                  <a:srgbClr val="0033CC"/>
                </a:solidFill>
                <a:latin typeface="Times New Roman" pitchFamily="18" charset="0"/>
                <a:cs typeface="Times New Roman" pitchFamily="18" charset="0"/>
              </a:rPr>
              <a:t>Linguistik</a:t>
            </a:r>
            <a:r>
              <a:rPr lang="de-DE" sz="2800" dirty="0">
                <a:latin typeface="Times New Roman" pitchFamily="18" charset="0"/>
                <a:cs typeface="Times New Roman" pitchFamily="18" charset="0"/>
              </a:rPr>
              <a:t> sind ein typisches Synonymenpaar aus Fremdwort und deutschem Wort. Das deutsche Wort </a:t>
            </a:r>
            <a:r>
              <a:rPr lang="de-DE" sz="2800" b="1" i="1" dirty="0">
                <a:solidFill>
                  <a:srgbClr val="0033CC"/>
                </a:solidFill>
                <a:latin typeface="Times New Roman" pitchFamily="18" charset="0"/>
                <a:cs typeface="Times New Roman" pitchFamily="18" charset="0"/>
              </a:rPr>
              <a:t>Sprachwissenschaft</a:t>
            </a:r>
            <a:r>
              <a:rPr lang="de-DE" sz="2800" dirty="0">
                <a:latin typeface="Times New Roman" pitchFamily="18" charset="0"/>
                <a:cs typeface="Times New Roman" pitchFamily="18" charset="0"/>
              </a:rPr>
              <a:t> ist für Laien durchsichtiger, während der Terminus </a:t>
            </a:r>
            <a:r>
              <a:rPr lang="de-DE" sz="2800" b="1" i="1" dirty="0">
                <a:solidFill>
                  <a:srgbClr val="0033CC"/>
                </a:solidFill>
                <a:latin typeface="Times New Roman" pitchFamily="18" charset="0"/>
                <a:cs typeface="Times New Roman" pitchFamily="18" charset="0"/>
              </a:rPr>
              <a:t>Linguistik</a:t>
            </a:r>
            <a:r>
              <a:rPr lang="de-DE" sz="2800" dirty="0">
                <a:latin typeface="Times New Roman" pitchFamily="18" charset="0"/>
                <a:cs typeface="Times New Roman" pitchFamily="18" charset="0"/>
              </a:rPr>
              <a:t> ein Fremdwort ist, das einerseits den Vorteil internationaler Verständlichkeit bietet, andererseits wird es manchmal als Fachwort auf bestimmte Richtungen der Sprachwissenschaft eingeengt, wie z. B. Soziolinguistik, Textlinguistik, Psycholinguistik usw. Dadurch verkörpert der Begriff Linguistik mehr oder weniger „moderne Linguistik“ des 20. Jahrhunderts, die sich von der traditionellen Sprachwissenschaft unterscheidet.</a:t>
            </a:r>
          </a:p>
          <a:p>
            <a:pPr marL="0" indent="0">
              <a:buNone/>
            </a:pPr>
            <a:endParaRPr lang="de-DE" dirty="0"/>
          </a:p>
          <a:p>
            <a:endParaRPr lang="de-DE" dirty="0"/>
          </a:p>
        </p:txBody>
      </p:sp>
    </p:spTree>
    <p:extLst>
      <p:ext uri="{BB962C8B-B14F-4D97-AF65-F5344CB8AC3E}">
        <p14:creationId xmlns:p14="http://schemas.microsoft.com/office/powerpoint/2010/main" val="28458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988840"/>
            <a:ext cx="8496944" cy="4320480"/>
          </a:xfrm>
        </p:spPr>
        <p:txBody>
          <a:bodyPr>
            <a:normAutofit fontScale="47500" lnSpcReduction="20000"/>
          </a:bodyPr>
          <a:lstStyle/>
          <a:p>
            <a:pPr marL="0" indent="0" algn="just">
              <a:buNone/>
            </a:pPr>
            <a:r>
              <a:rPr lang="de-DE" sz="4400" dirty="0">
                <a:latin typeface="Times New Roman" pitchFamily="18" charset="0"/>
                <a:cs typeface="Times New Roman" pitchFamily="18" charset="0"/>
              </a:rPr>
              <a:t>Die Linguistik ist einerseits eine Geisteswissenschaft, weil sie die Sprache als ihren Forschungsgegenstand hat und die Sprachstruktur, Sprachgeschichte sowie die sozialen und kulturellen Bedingungen des Sprachwandels erforscht. </a:t>
            </a:r>
          </a:p>
          <a:p>
            <a:pPr marL="0" indent="0" algn="just">
              <a:buNone/>
            </a:pPr>
            <a:endParaRPr lang="de-DE" sz="4400" dirty="0">
              <a:latin typeface="Times New Roman" pitchFamily="18" charset="0"/>
              <a:cs typeface="Times New Roman" pitchFamily="18" charset="0"/>
            </a:endParaRPr>
          </a:p>
          <a:p>
            <a:pPr marL="0" indent="0" algn="just">
              <a:buNone/>
            </a:pPr>
            <a:r>
              <a:rPr lang="de-DE" sz="4400" dirty="0">
                <a:latin typeface="Times New Roman" pitchFamily="18" charset="0"/>
                <a:cs typeface="Times New Roman" pitchFamily="18" charset="0"/>
              </a:rPr>
              <a:t>Andererseits ist sie eine Naturwissenschaft, weil sie Gesetze natürlicher Sprachen aufdeckt und mit naturwissenschaftlichen Methoden die Daten der sprachlichen Äußerungen analysiert und dabei vom typischen empirischen Verfahren des Experiments Gebrauch macht. </a:t>
            </a:r>
          </a:p>
          <a:p>
            <a:pPr marL="0" indent="0" algn="just">
              <a:buNone/>
            </a:pPr>
            <a:endParaRPr lang="de-DE" sz="4400" dirty="0">
              <a:latin typeface="Times New Roman" pitchFamily="18" charset="0"/>
              <a:cs typeface="Times New Roman" pitchFamily="18" charset="0"/>
            </a:endParaRPr>
          </a:p>
          <a:p>
            <a:pPr marL="0" indent="0" algn="just">
              <a:buNone/>
            </a:pPr>
            <a:r>
              <a:rPr lang="de-DE" sz="4400" dirty="0">
                <a:latin typeface="Times New Roman" pitchFamily="18" charset="0"/>
                <a:cs typeface="Times New Roman" pitchFamily="18" charset="0"/>
              </a:rPr>
              <a:t>Die Linguistik arbeitet auch eng mit den naturwissenschaftlichen Fächern, wie z. B. Physik, Biologie, Physiologie, Anatomie, Psychologie usw. zusammen, um beispielsweise Sprachprobleme durch angeborene Sprachschäden, wie auch Sprachstörungen durch Unfälle und Krankheiten zu lösen.</a:t>
            </a:r>
          </a:p>
          <a:p>
            <a:endParaRPr lang="de-DE" dirty="0"/>
          </a:p>
        </p:txBody>
      </p:sp>
      <p:sp>
        <p:nvSpPr>
          <p:cNvPr id="4" name="TextBox 3"/>
          <p:cNvSpPr txBox="1"/>
          <p:nvPr/>
        </p:nvSpPr>
        <p:spPr>
          <a:xfrm>
            <a:off x="467544" y="260648"/>
            <a:ext cx="8424936" cy="1477328"/>
          </a:xfrm>
          <a:prstGeom prst="rect">
            <a:avLst/>
          </a:prstGeom>
          <a:noFill/>
        </p:spPr>
        <p:txBody>
          <a:bodyPr wrap="square" rtlCol="0">
            <a:spAutoFit/>
          </a:bodyPr>
          <a:lstStyle/>
          <a:p>
            <a:r>
              <a:rPr lang="de-DE" sz="3600" b="1" dirty="0">
                <a:solidFill>
                  <a:srgbClr val="0033CC"/>
                </a:solidFill>
                <a:latin typeface="Times New Roman" pitchFamily="18" charset="0"/>
                <a:cs typeface="Times New Roman" pitchFamily="18" charset="0"/>
              </a:rPr>
              <a:t>Ist</a:t>
            </a:r>
            <a:r>
              <a:rPr lang="de-DE" sz="3600" b="1" dirty="0">
                <a:solidFill>
                  <a:srgbClr val="0033CC"/>
                </a:solidFill>
              </a:rPr>
              <a:t> </a:t>
            </a:r>
            <a:r>
              <a:rPr lang="de-DE" sz="3600" b="1" dirty="0">
                <a:solidFill>
                  <a:srgbClr val="0033CC"/>
                </a:solidFill>
                <a:latin typeface="Times New Roman" pitchFamily="18" charset="0"/>
                <a:cs typeface="Times New Roman" pitchFamily="18" charset="0"/>
              </a:rPr>
              <a:t>die Linguistik eine Geisteswissenschaft oder Naturwissenschaft?</a:t>
            </a:r>
          </a:p>
          <a:p>
            <a:endParaRPr lang="de-DE" dirty="0"/>
          </a:p>
        </p:txBody>
      </p:sp>
    </p:spTree>
    <p:extLst>
      <p:ext uri="{BB962C8B-B14F-4D97-AF65-F5344CB8AC3E}">
        <p14:creationId xmlns:p14="http://schemas.microsoft.com/office/powerpoint/2010/main" val="12236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60648"/>
            <a:ext cx="8229600" cy="1143000"/>
          </a:xfrm>
        </p:spPr>
        <p:txBody>
          <a:bodyPr>
            <a:noAutofit/>
          </a:bodyPr>
          <a:lstStyle/>
          <a:p>
            <a:r>
              <a:rPr lang="de-DE" sz="3600" b="1" dirty="0">
                <a:solidFill>
                  <a:srgbClr val="0033CC"/>
                </a:solidFill>
                <a:latin typeface="Times New Roman" pitchFamily="18" charset="0"/>
                <a:cs typeface="Times New Roman" pitchFamily="18" charset="0"/>
              </a:rPr>
              <a:t>Aufgabe der germanistischen Linguistik</a:t>
            </a:r>
            <a:endParaRPr lang="de-DE" sz="3600" b="1" dirty="0">
              <a:solidFill>
                <a:srgbClr val="0033CC"/>
              </a:solidFill>
            </a:endParaRPr>
          </a:p>
        </p:txBody>
      </p:sp>
      <p:sp>
        <p:nvSpPr>
          <p:cNvPr id="3" name="内容占位符 2"/>
          <p:cNvSpPr>
            <a:spLocks noGrp="1"/>
          </p:cNvSpPr>
          <p:nvPr>
            <p:ph idx="1"/>
          </p:nvPr>
        </p:nvSpPr>
        <p:spPr/>
        <p:txBody>
          <a:bodyPr>
            <a:normAutofit fontScale="70000" lnSpcReduction="20000"/>
          </a:bodyPr>
          <a:lstStyle/>
          <a:p>
            <a:pPr marL="0" indent="0" algn="just">
              <a:lnSpc>
                <a:spcPct val="120000"/>
              </a:lnSpc>
              <a:buNone/>
            </a:pPr>
            <a:r>
              <a:rPr lang="de-DE" dirty="0">
                <a:latin typeface="Times New Roman" pitchFamily="18" charset="0"/>
                <a:cs typeface="Times New Roman" pitchFamily="18" charset="0"/>
              </a:rPr>
              <a:t>Die Aufgabe der germanistischen Linguistik ist die Beschreibung und Untersuchung der deutschen Sprache als ein komplettes Sprachsystem in der Vergangenheit und Gegenwart in Grammatik und Wortschatz.</a:t>
            </a:r>
          </a:p>
          <a:p>
            <a:pPr marL="0" indent="0" algn="just">
              <a:lnSpc>
                <a:spcPct val="120000"/>
              </a:lnSpc>
              <a:buNone/>
            </a:pPr>
            <a:r>
              <a:rPr lang="de-DE" dirty="0">
                <a:latin typeface="Times New Roman" pitchFamily="18" charset="0"/>
                <a:cs typeface="Times New Roman" pitchFamily="18" charset="0"/>
              </a:rPr>
              <a:t>Die germanistische Linguistik befasst sich demnach</a:t>
            </a:r>
          </a:p>
          <a:p>
            <a:pPr marL="0" indent="0" algn="just">
              <a:lnSpc>
                <a:spcPct val="120000"/>
              </a:lnSpc>
              <a:buNone/>
            </a:pPr>
            <a:r>
              <a:rPr lang="de-DE" dirty="0">
                <a:latin typeface="Times New Roman" pitchFamily="18" charset="0"/>
                <a:cs typeface="Times New Roman" pitchFamily="18" charset="0"/>
              </a:rPr>
              <a:t>-mit der systematischen Untersuchung der Struktur der deutschen Sprache auf der Laut-, Wort-, Satz- und Textebene;</a:t>
            </a:r>
          </a:p>
          <a:p>
            <a:pPr marL="0" indent="0" algn="just">
              <a:lnSpc>
                <a:spcPct val="120000"/>
              </a:lnSpc>
              <a:buNone/>
            </a:pPr>
            <a:r>
              <a:rPr lang="de-DE" dirty="0">
                <a:latin typeface="Times New Roman" pitchFamily="18" charset="0"/>
                <a:cs typeface="Times New Roman" pitchFamily="18" charset="0"/>
              </a:rPr>
              <a:t>-mit der Entwicklung der deutschen Sprache, also der Sprachgeschichte, den früheren Sprachstufen und der Gegenwartssprache;</a:t>
            </a:r>
          </a:p>
          <a:p>
            <a:pPr marL="0" indent="0" algn="just">
              <a:lnSpc>
                <a:spcPct val="120000"/>
              </a:lnSpc>
              <a:buNone/>
            </a:pPr>
            <a:r>
              <a:rPr lang="de-DE" dirty="0">
                <a:latin typeface="Times New Roman" pitchFamily="18" charset="0"/>
                <a:cs typeface="Times New Roman" pitchFamily="18" charset="0"/>
              </a:rPr>
              <a:t>-mit der Dialektforschung;</a:t>
            </a:r>
          </a:p>
          <a:p>
            <a:pPr marL="0" indent="0" algn="just">
              <a:lnSpc>
                <a:spcPct val="120000"/>
              </a:lnSpc>
              <a:buNone/>
            </a:pPr>
            <a:r>
              <a:rPr lang="de-DE" dirty="0">
                <a:latin typeface="Times New Roman" pitchFamily="18" charset="0"/>
                <a:cs typeface="Times New Roman" pitchFamily="18" charset="0"/>
              </a:rPr>
              <a:t>-mit der sprachlichen Differenzierung unterschiedlicher sozialer Gruppen bzw. Schichten.</a:t>
            </a:r>
          </a:p>
        </p:txBody>
      </p:sp>
    </p:spTree>
    <p:extLst>
      <p:ext uri="{BB962C8B-B14F-4D97-AF65-F5344CB8AC3E}">
        <p14:creationId xmlns:p14="http://schemas.microsoft.com/office/powerpoint/2010/main" val="210700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descr="新闻纸"/>
          <p:cNvSpPr>
            <a:spLocks noGrp="1" noChangeArrowheads="1"/>
          </p:cNvSpPr>
          <p:nvPr>
            <p:ph type="body" idx="1"/>
          </p:nvPr>
        </p:nvSpPr>
        <p:spPr>
          <a:xfrm>
            <a:off x="896584" y="1484784"/>
            <a:ext cx="6477000" cy="762000"/>
          </a:xfrm>
          <a:blipFill dpi="0" rotWithShape="0">
            <a:blip r:embed="rId3"/>
            <a:srcRect/>
            <a:tile tx="0" ty="0" sx="100000" sy="100000" flip="none" algn="tl"/>
          </a:blipFill>
          <a:ln w="19050">
            <a:solidFill>
              <a:srgbClr val="333333"/>
            </a:solidFill>
            <a:miter lim="800000"/>
            <a:headEnd/>
            <a:tailEnd/>
          </a:ln>
        </p:spPr>
        <p:txBody>
          <a:bodyPr/>
          <a:lstStyle/>
          <a:p>
            <a:pPr>
              <a:buFont typeface="Wingdings" pitchFamily="2" charset="2"/>
              <a:buNone/>
            </a:pPr>
            <a:r>
              <a:rPr lang="de-DE" altLang="zh-CN" sz="3400" dirty="0">
                <a:solidFill>
                  <a:srgbClr val="333333"/>
                </a:solidFill>
                <a:effectLst>
                  <a:outerShdw blurRad="38100" dist="38100" dir="2700000" algn="tl">
                    <a:srgbClr val="C0C0C0"/>
                  </a:outerShdw>
                </a:effectLst>
                <a:sym typeface="Webdings" pitchFamily="18" charset="2"/>
              </a:rPr>
              <a:t>  Phase 1: </a:t>
            </a:r>
            <a:r>
              <a:rPr lang="de-DE" altLang="zh-CN" sz="3400" dirty="0">
                <a:solidFill>
                  <a:srgbClr val="2B1963"/>
                </a:solidFill>
                <a:latin typeface="Arial Black" pitchFamily="34" charset="0"/>
              </a:rPr>
              <a:t>Philologie (</a:t>
            </a:r>
            <a:r>
              <a:rPr lang="de-DE" altLang="zh-CN" sz="2600" dirty="0">
                <a:solidFill>
                  <a:srgbClr val="2B1963"/>
                </a:solidFill>
                <a:latin typeface="Arial Black" pitchFamily="34" charset="0"/>
              </a:rPr>
              <a:t>5.Jh.v.Chr.</a:t>
            </a:r>
            <a:r>
              <a:rPr lang="de-DE" altLang="zh-CN" sz="3400" dirty="0">
                <a:solidFill>
                  <a:srgbClr val="2B1963"/>
                </a:solidFill>
                <a:latin typeface="Arial Black" pitchFamily="34" charset="0"/>
              </a:rPr>
              <a:t>)</a:t>
            </a:r>
            <a:r>
              <a:rPr lang="de-DE" altLang="zh-CN" sz="3400" dirty="0">
                <a:solidFill>
                  <a:srgbClr val="2B1963"/>
                </a:solidFill>
                <a:latin typeface="Monotype Corsiva" pitchFamily="66" charset="0"/>
              </a:rPr>
              <a:t> </a:t>
            </a:r>
          </a:p>
        </p:txBody>
      </p:sp>
      <p:sp>
        <p:nvSpPr>
          <p:cNvPr id="107524" name="WordArt 4" descr="白色大理石"/>
          <p:cNvSpPr>
            <a:spLocks noChangeArrowheads="1" noChangeShapeType="1" noTextEdit="1"/>
          </p:cNvSpPr>
          <p:nvPr/>
        </p:nvSpPr>
        <p:spPr bwMode="auto">
          <a:xfrm>
            <a:off x="685800" y="381000"/>
            <a:ext cx="7696200" cy="609600"/>
          </a:xfrm>
          <a:prstGeom prst="rect">
            <a:avLst/>
          </a:prstGeom>
        </p:spPr>
        <p:txBody>
          <a:bodyPr wrap="none" fromWordArt="1">
            <a:prstTxWarp prst="textPlain">
              <a:avLst>
                <a:gd name="adj" fmla="val 50000"/>
              </a:avLst>
            </a:prstTxWarp>
          </a:bodyPr>
          <a:lstStyle/>
          <a:p>
            <a:pPr algn="ctr"/>
            <a:endParaRPr lang="de-DE" sz="3600" b="1" kern="10" dirty="0">
              <a:ln w="6350">
                <a:solidFill>
                  <a:schemeClr val="tx2"/>
                </a:solidFill>
                <a:round/>
                <a:headEnd/>
                <a:tailEnd/>
              </a:ln>
              <a:blipFill dpi="0" rotWithShape="0">
                <a:blip r:embed="rId4"/>
                <a:srcRect/>
                <a:tile tx="0" ty="0" sx="100000" sy="100000" flip="none" algn="tl"/>
              </a:blipFill>
              <a:effectLst>
                <a:outerShdw dist="45791" dir="2021404" algn="ctr" rotWithShape="0">
                  <a:srgbClr val="9999FF"/>
                </a:outerShdw>
              </a:effectLst>
              <a:latin typeface="宋体"/>
              <a:ea typeface="宋体"/>
            </a:endParaRPr>
          </a:p>
        </p:txBody>
      </p:sp>
      <p:sp>
        <p:nvSpPr>
          <p:cNvPr id="107526" name="Oval 6"/>
          <p:cNvSpPr>
            <a:spLocks noChangeArrowheads="1"/>
          </p:cNvSpPr>
          <p:nvPr/>
        </p:nvSpPr>
        <p:spPr bwMode="auto">
          <a:xfrm>
            <a:off x="6257528" y="2590800"/>
            <a:ext cx="1447800" cy="914400"/>
          </a:xfrm>
          <a:prstGeom prst="ellipse">
            <a:avLst/>
          </a:prstGeom>
          <a:gradFill rotWithShape="1">
            <a:gsLst>
              <a:gs pos="0">
                <a:srgbClr val="03FF81"/>
              </a:gs>
              <a:gs pos="50000">
                <a:srgbClr val="FFFFFF"/>
              </a:gs>
              <a:gs pos="100000">
                <a:srgbClr val="03FF81"/>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hlink"/>
                </a:solidFill>
                <a:round/>
                <a:headEnd/>
                <a:tailEnd/>
              </a14:hiddenLine>
            </a:ext>
          </a:extLst>
        </p:spPr>
        <p:txBody>
          <a:bodyPr wrap="none" anchor="ctr"/>
          <a:lstStyle/>
          <a:p>
            <a:pPr algn="ctr"/>
            <a:r>
              <a:rPr kumimoji="1" lang="de-DE" altLang="zh-CN" sz="2400" b="1" dirty="0">
                <a:latin typeface="Times New Roman" pitchFamily="18" charset="0"/>
              </a:rPr>
              <a:t>Indien</a:t>
            </a:r>
            <a:endParaRPr kumimoji="1" lang="en-US" altLang="zh-CN" sz="2400" b="1" dirty="0">
              <a:latin typeface="Times New Roman" pitchFamily="18" charset="0"/>
            </a:endParaRPr>
          </a:p>
        </p:txBody>
      </p:sp>
      <p:sp>
        <p:nvSpPr>
          <p:cNvPr id="107527" name="Oval 7"/>
          <p:cNvSpPr>
            <a:spLocks noChangeArrowheads="1"/>
          </p:cNvSpPr>
          <p:nvPr/>
        </p:nvSpPr>
        <p:spPr bwMode="auto">
          <a:xfrm>
            <a:off x="5652120" y="3789040"/>
            <a:ext cx="2952328" cy="1512169"/>
          </a:xfrm>
          <a:prstGeom prst="ellipse">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hlink"/>
                </a:solidFill>
                <a:round/>
                <a:headEnd/>
                <a:tailEnd/>
              </a14:hiddenLine>
            </a:ext>
          </a:extLst>
        </p:spPr>
        <p:txBody>
          <a:bodyPr wrap="none" anchor="ctr"/>
          <a:lstStyle/>
          <a:p>
            <a:pPr algn="ctr"/>
            <a:r>
              <a:rPr kumimoji="1" lang="de-DE" altLang="zh-CN" sz="2400" dirty="0">
                <a:solidFill>
                  <a:schemeClr val="hlink"/>
                </a:solidFill>
                <a:latin typeface="Times New Roman" pitchFamily="18" charset="0"/>
              </a:rPr>
              <a:t> Griechenland und Rom</a:t>
            </a:r>
            <a:endParaRPr kumimoji="1" lang="en-US" altLang="zh-CN" sz="2400" dirty="0">
              <a:solidFill>
                <a:schemeClr val="hlink"/>
              </a:solidFill>
              <a:latin typeface="Times New Roman" pitchFamily="18" charset="0"/>
            </a:endParaRPr>
          </a:p>
        </p:txBody>
      </p:sp>
      <p:pic>
        <p:nvPicPr>
          <p:cNvPr id="107533" name="Picture 13" descr="Bild02y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857449"/>
            <a:ext cx="4824536" cy="2090632"/>
          </a:xfrm>
          <a:prstGeom prst="rect">
            <a:avLst/>
          </a:prstGeom>
          <a:noFill/>
          <a:extLst>
            <a:ext uri="{909E8E84-426E-40DD-AFC4-6F175D3DCCD1}">
              <a14:hiddenFill xmlns:a14="http://schemas.microsoft.com/office/drawing/2010/main">
                <a:solidFill>
                  <a:srgbClr val="FFFFFF"/>
                </a:solidFill>
              </a14:hiddenFill>
            </a:ext>
          </a:extLst>
        </p:spPr>
      </p:pic>
      <p:sp>
        <p:nvSpPr>
          <p:cNvPr id="14" name="标题 1"/>
          <p:cNvSpPr>
            <a:spLocks noGrp="1"/>
          </p:cNvSpPr>
          <p:nvPr>
            <p:ph type="title"/>
          </p:nvPr>
        </p:nvSpPr>
        <p:spPr>
          <a:xfrm>
            <a:off x="533400" y="114300"/>
            <a:ext cx="8229600" cy="1143000"/>
          </a:xfrm>
        </p:spPr>
        <p:txBody>
          <a:bodyPr>
            <a:normAutofit/>
          </a:bodyPr>
          <a:lstStyle/>
          <a:p>
            <a:r>
              <a:rPr lang="de-DE" sz="4000" b="1" dirty="0">
                <a:solidFill>
                  <a:srgbClr val="0033CC"/>
                </a:solidFill>
                <a:latin typeface="Times New Roman" pitchFamily="18" charset="0"/>
                <a:cs typeface="Times New Roman" pitchFamily="18" charset="0"/>
              </a:rPr>
              <a:t>Geschichte der Sprachwissenschaft</a:t>
            </a:r>
          </a:p>
        </p:txBody>
      </p:sp>
    </p:spTree>
    <p:extLst>
      <p:ext uri="{BB962C8B-B14F-4D97-AF65-F5344CB8AC3E}">
        <p14:creationId xmlns:p14="http://schemas.microsoft.com/office/powerpoint/2010/main" val="1341976281"/>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107524"/>
                                        </p:tgtEl>
                                        <p:attrNameLst>
                                          <p:attrName>style.visibility</p:attrName>
                                        </p:attrNameLst>
                                      </p:cBhvr>
                                      <p:to>
                                        <p:strVal val="visible"/>
                                      </p:to>
                                    </p:set>
                                    <p:animEffect transition="in" filter="strips(downLeft)">
                                      <p:cBhvr>
                                        <p:cTn id="7" dur="500"/>
                                        <p:tgtEl>
                                          <p:spTgt spid="10752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7522"/>
                                        </p:tgtEl>
                                        <p:attrNameLst>
                                          <p:attrName>style.visibility</p:attrName>
                                        </p:attrNameLst>
                                      </p:cBhvr>
                                      <p:to>
                                        <p:strVal val="visible"/>
                                      </p:to>
                                    </p:set>
                                    <p:anim calcmode="lin" valueType="num">
                                      <p:cBhvr additive="base">
                                        <p:cTn id="12" dur="500" fill="hold"/>
                                        <p:tgtEl>
                                          <p:spTgt spid="107522"/>
                                        </p:tgtEl>
                                        <p:attrNameLst>
                                          <p:attrName>ppt_x</p:attrName>
                                        </p:attrNameLst>
                                      </p:cBhvr>
                                      <p:tavLst>
                                        <p:tav tm="0">
                                          <p:val>
                                            <p:strVal val="0-#ppt_w/2"/>
                                          </p:val>
                                        </p:tav>
                                        <p:tav tm="100000">
                                          <p:val>
                                            <p:strVal val="#ppt_x"/>
                                          </p:val>
                                        </p:tav>
                                      </p:tavLst>
                                    </p:anim>
                                    <p:anim calcmode="lin" valueType="num">
                                      <p:cBhvr additive="base">
                                        <p:cTn id="13" dur="500" fill="hold"/>
                                        <p:tgtEl>
                                          <p:spTgt spid="10752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07533"/>
                                        </p:tgtEl>
                                        <p:attrNameLst>
                                          <p:attrName>style.visibility</p:attrName>
                                        </p:attrNameLst>
                                      </p:cBhvr>
                                      <p:to>
                                        <p:strVal val="visible"/>
                                      </p:to>
                                    </p:set>
                                    <p:animEffect transition="in" filter="box(out)">
                                      <p:cBhvr>
                                        <p:cTn id="18" dur="500"/>
                                        <p:tgtEl>
                                          <p:spTgt spid="1075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7526"/>
                                        </p:tgtEl>
                                        <p:attrNameLst>
                                          <p:attrName>style.visibility</p:attrName>
                                        </p:attrNameLst>
                                      </p:cBhvr>
                                      <p:to>
                                        <p:strVal val="visible"/>
                                      </p:to>
                                    </p:set>
                                    <p:animEffect transition="in" filter="blinds(horizontal)">
                                      <p:cBhvr>
                                        <p:cTn id="23" dur="500"/>
                                        <p:tgtEl>
                                          <p:spTgt spid="1075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7527"/>
                                        </p:tgtEl>
                                        <p:attrNameLst>
                                          <p:attrName>style.visibility</p:attrName>
                                        </p:attrNameLst>
                                      </p:cBhvr>
                                      <p:to>
                                        <p:strVal val="visible"/>
                                      </p:to>
                                    </p:set>
                                    <p:animEffect transition="in" filter="dissolve">
                                      <p:cBhvr>
                                        <p:cTn id="28" dur="5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autoUpdateAnimBg="0"/>
      <p:bldP spid="107524" grpId="0" animBg="1"/>
      <p:bldP spid="107526" grpId="0" animBg="1" autoUpdateAnimBg="0"/>
      <p:bldP spid="107527" grpId="0" animBg="1" autoUpdateAnimBg="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2318</Words>
  <Application>Microsoft Office PowerPoint</Application>
  <PresentationFormat>Bildschirmpräsentation (4:3)</PresentationFormat>
  <Paragraphs>211</Paragraphs>
  <Slides>34</Slides>
  <Notes>1</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34</vt:i4>
      </vt:variant>
    </vt:vector>
  </HeadingPairs>
  <TitlesOfParts>
    <vt:vector size="46" baseType="lpstr">
      <vt:lpstr>宋体</vt:lpstr>
      <vt:lpstr>华文行楷</vt:lpstr>
      <vt:lpstr>Arial</vt:lpstr>
      <vt:lpstr>Arial Black</vt:lpstr>
      <vt:lpstr>Calibri</vt:lpstr>
      <vt:lpstr>Comic Sans MS</vt:lpstr>
      <vt:lpstr>Haettenschweiler</vt:lpstr>
      <vt:lpstr>Monotype Corsiva</vt:lpstr>
      <vt:lpstr>Times New Roman</vt:lpstr>
      <vt:lpstr>Webdings</vt:lpstr>
      <vt:lpstr>Wingdings</vt:lpstr>
      <vt:lpstr>Larissa-Design</vt:lpstr>
      <vt:lpstr>德语语言学导论</vt:lpstr>
      <vt:lpstr>Einführung in die  germanistische Linguistik</vt:lpstr>
      <vt:lpstr>Einführung in die  germanistische Linguistik</vt:lpstr>
      <vt:lpstr>PowerPoint-Präsentation</vt:lpstr>
      <vt:lpstr>PowerPoint-Präsentation</vt:lpstr>
      <vt:lpstr>Sprachwissenschaft &amp; Linguistik</vt:lpstr>
      <vt:lpstr>PowerPoint-Präsentation</vt:lpstr>
      <vt:lpstr>Aufgabe der germanistischen Linguistik</vt:lpstr>
      <vt:lpstr>Geschichte der Sprachwissenschaft</vt:lpstr>
      <vt:lpstr>Phase 2: Historisch-komparative   Sprachwissenschaft (18.Jh.)</vt:lpstr>
      <vt:lpstr>PowerPoint-Präsentation</vt:lpstr>
      <vt:lpstr>Die erste Lautverschiebung （第一次音变）</vt:lpstr>
      <vt:lpstr>Stammbautheorie von August Schleicher（谱系树理论）                                               （1821-1868）   </vt:lpstr>
      <vt:lpstr>Sino-Tibetanisch</vt:lpstr>
      <vt:lpstr> Wilhelm von Humboldt (1767-1835)</vt:lpstr>
      <vt:lpstr>Phase 3: Linguistik  (19. Jh.)</vt:lpstr>
      <vt:lpstr>Beiträge von Saussure  Strukturalismus</vt:lpstr>
      <vt:lpstr>1. Grundbegriffe der Sprachwissenschaft </vt:lpstr>
      <vt:lpstr>Was ist die Sprache?</vt:lpstr>
      <vt:lpstr>Was ist die Sprache?</vt:lpstr>
      <vt:lpstr>Grundbegriffe der Sprache</vt:lpstr>
      <vt:lpstr>PowerPoint-Präsentation</vt:lpstr>
      <vt:lpstr>Sprache als Zeichensystem</vt:lpstr>
      <vt:lpstr>Sprache als Zeichensystem</vt:lpstr>
      <vt:lpstr>Langage &amp; Langue &amp; Parole</vt:lpstr>
      <vt:lpstr>PowerPoint-Präsentation</vt:lpstr>
      <vt:lpstr>Performanz &amp; Kompetenz</vt:lpstr>
      <vt:lpstr>Avram Noam Chomsky (1928-)</vt:lpstr>
      <vt:lpstr>Diachronie &amp; Synchronie</vt:lpstr>
      <vt:lpstr>PowerPoint-Präsentation</vt:lpstr>
      <vt:lpstr> Syntagmatische Relation &amp; paradigmatische Relation </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die  germanistische Linguistik</dc:title>
  <cp:lastModifiedBy>-</cp:lastModifiedBy>
  <cp:revision>67</cp:revision>
  <dcterms:modified xsi:type="dcterms:W3CDTF">2024-03-06T12:55:14Z</dcterms:modified>
</cp:coreProperties>
</file>