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17"/>
  </p:handoutMasterIdLst>
  <p:sldIdLst>
    <p:sldId id="260" r:id="rId3"/>
    <p:sldId id="256" r:id="rId4"/>
    <p:sldId id="271" r:id="rId5"/>
    <p:sldId id="282" r:id="rId7"/>
    <p:sldId id="264" r:id="rId8"/>
    <p:sldId id="263" r:id="rId9"/>
    <p:sldId id="258" r:id="rId10"/>
    <p:sldId id="261" r:id="rId11"/>
    <p:sldId id="290" r:id="rId12"/>
    <p:sldId id="291" r:id="rId13"/>
    <p:sldId id="292" r:id="rId14"/>
    <p:sldId id="295" r:id="rId15"/>
    <p:sldId id="262"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userDrawn="1">
          <p15:clr>
            <a:srgbClr val="A4A3A4"/>
          </p15:clr>
        </p15:guide>
        <p15:guide id="2" pos="38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3"/>
        <p:guide pos="380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9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4" name="文本框 3"/>
          <p:cNvSpPr txBox="1"/>
          <p:nvPr userDrawn="1"/>
        </p:nvSpPr>
        <p:spPr>
          <a:xfrm>
            <a:off x="295275" y="304165"/>
            <a:ext cx="11607165" cy="6250305"/>
          </a:xfrm>
          <a:prstGeom prst="rect">
            <a:avLst/>
          </a:prstGeom>
          <a:solidFill>
            <a:schemeClr val="bg1">
              <a:lumMod val="95000"/>
            </a:schemeClr>
          </a:solidFill>
          <a:effectLst>
            <a:softEdge rad="127000"/>
          </a:effectLst>
        </p:spPr>
        <p:txBody>
          <a:bodyPr wrap="square" rtlCol="0">
            <a:noAutofit/>
          </a:bodyPr>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2.xml"/><Relationship Id="rId2" Type="http://schemas.openxmlformats.org/officeDocument/2006/relationships/slideLayout" Target="../slideLayouts/slideLayout2.xml"/><Relationship Id="rId19" Type="http://schemas.openxmlformats.org/officeDocument/2006/relationships/tags" Target="../tags/tag61.xml"/><Relationship Id="rId18" Type="http://schemas.openxmlformats.org/officeDocument/2006/relationships/tags" Target="../tags/tag60.xml"/><Relationship Id="rId17" Type="http://schemas.openxmlformats.org/officeDocument/2006/relationships/tags" Target="../tags/tag59.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6.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0.xml"/><Relationship Id="rId2" Type="http://schemas.openxmlformats.org/officeDocument/2006/relationships/image" Target="../media/image7.png"/><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tags" Target="../tags/tag75.xml"/><Relationship Id="rId1" Type="http://schemas.openxmlformats.org/officeDocument/2006/relationships/tags" Target="../tags/tag7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95350" y="926465"/>
            <a:ext cx="10401300" cy="4577715"/>
          </a:xfrm>
          <a:noFill/>
          <a:ln w="76200">
            <a:solidFill>
              <a:schemeClr val="bg1"/>
            </a:solidFill>
          </a:ln>
          <a:extLst>
            <a:ext uri="{909E8E84-426E-40DD-AFC4-6F175D3DCCD1}">
              <a14:hiddenFill xmlns:a14="http://schemas.microsoft.com/office/drawing/2010/main">
                <a:solidFill>
                  <a:schemeClr val="bg1">
                    <a:lumMod val="95000"/>
                  </a:schemeClr>
                </a:solidFill>
              </a14:hiddenFill>
            </a:ext>
          </a:extLst>
        </p:spPr>
        <p:txBody>
          <a:bodyPr>
            <a:normAutofit fontScale="90000"/>
            <a:scene3d>
              <a:camera prst="orthographicFront"/>
              <a:lightRig rig="threePt" dir="t"/>
            </a:scene3d>
          </a:bodyPr>
          <a:p>
            <a:pPr marL="0" indent="0" algn="ctr">
              <a:buNone/>
            </a:pPr>
            <a:endParaRPr lang="zh-CN" altLang="en-US" sz="6000">
              <a:ln w="22225">
                <a:solidFill>
                  <a:schemeClr val="bg1">
                    <a:lumMod val="95000"/>
                  </a:schemeClr>
                </a:solidFill>
                <a:prstDash val="solid"/>
              </a:ln>
              <a:solidFill>
                <a:schemeClr val="bg1">
                  <a:lumMod val="95000"/>
                </a:schemeClr>
              </a:solidFill>
              <a:effectLst/>
              <a:latin typeface="PMingLiU-ExtB" panose="02020500000000000000" charset="-120"/>
              <a:ea typeface="PMingLiU-ExtB" panose="02020500000000000000" charset="-120"/>
            </a:endParaRPr>
          </a:p>
          <a:p>
            <a:pPr marL="0" indent="0" algn="ctr">
              <a:buNone/>
            </a:pPr>
            <a:r>
              <a:rPr lang="zh-CN" altLang="en-US" sz="7200" b="1">
                <a:solidFill>
                  <a:schemeClr val="bg1"/>
                </a:solidFill>
                <a:effectLst>
                  <a:outerShdw blurRad="38100" dist="25400" dir="5400000" algn="ctr" rotWithShape="0">
                    <a:srgbClr val="6E747A">
                      <a:alpha val="43000"/>
                    </a:srgbClr>
                  </a:outerShdw>
                </a:effectLst>
                <a:latin typeface="PMingLiU-ExtB" panose="02020500000000000000" charset="-120"/>
                <a:ea typeface="PMingLiU-ExtB" panose="02020500000000000000" charset="-120"/>
              </a:rPr>
              <a:t>Chinese </a:t>
            </a:r>
            <a:r>
              <a:rPr lang="en-US" sz="7200" b="1">
                <a:solidFill>
                  <a:schemeClr val="bg1"/>
                </a:solidFill>
                <a:effectLst>
                  <a:outerShdw blurRad="38100" dist="25400" dir="5400000" algn="ctr" rotWithShape="0">
                    <a:srgbClr val="6E747A">
                      <a:alpha val="43000"/>
                    </a:srgbClr>
                  </a:outerShdw>
                </a:effectLst>
                <a:latin typeface="PMingLiU-ExtB" panose="02020500000000000000" charset="-120"/>
                <a:ea typeface="PMingLiU-ExtB" panose="02020500000000000000" charset="-120"/>
              </a:rPr>
              <a:t>Ancient Mythology</a:t>
            </a:r>
            <a:endParaRPr lang="zh-CN" altLang="en-US" sz="7200" b="1">
              <a:solidFill>
                <a:schemeClr val="bg1"/>
              </a:solidFill>
              <a:effectLst>
                <a:outerShdw blurRad="38100" dist="25400" dir="5400000" algn="ctr" rotWithShape="0">
                  <a:srgbClr val="6E747A">
                    <a:alpha val="43000"/>
                  </a:srgbClr>
                </a:outerShdw>
              </a:effectLst>
              <a:latin typeface="PMingLiU-ExtB" panose="02020500000000000000" charset="-120"/>
              <a:ea typeface="PMingLiU-ExtB" panose="02020500000000000000" charset="-120"/>
            </a:endParaRPr>
          </a:p>
          <a:p>
            <a:pPr marL="0" indent="0">
              <a:buNone/>
            </a:pPr>
            <a:r>
              <a:rPr lang="en-US" altLang="zh-CN" sz="6000">
                <a:solidFill>
                  <a:schemeClr val="bg1"/>
                </a:solidFill>
                <a:effectLst>
                  <a:outerShdw blurRad="38100" dist="25400" dir="5400000" algn="ctr" rotWithShape="0">
                    <a:srgbClr val="6E747A">
                      <a:alpha val="43000"/>
                    </a:srgbClr>
                  </a:outerShdw>
                </a:effectLst>
              </a:rPr>
              <a:t>                                 </a:t>
            </a:r>
            <a:r>
              <a:rPr lang="en-US" altLang="zh-CN" sz="6000">
                <a:solidFill>
                  <a:schemeClr val="bg1"/>
                </a:solidFill>
                <a:effectLst>
                  <a:outerShdw blurRad="38100" dist="25400" dir="5400000" algn="ctr" rotWithShape="0">
                    <a:srgbClr val="6E747A">
                      <a:alpha val="43000"/>
                    </a:srgbClr>
                  </a:outerShdw>
                </a:effectLst>
                <a:latin typeface="Sitka Small" charset="0"/>
                <a:cs typeface="Sitka Small" charset="0"/>
              </a:rPr>
              <a:t>   </a:t>
            </a:r>
            <a:r>
              <a:rPr lang="en-US" altLang="zh-CN" sz="2800">
                <a:solidFill>
                  <a:schemeClr val="bg1"/>
                </a:solidFill>
                <a:effectLst>
                  <a:outerShdw blurRad="38100" dist="25400" dir="5400000" algn="ctr" rotWithShape="0">
                    <a:srgbClr val="6E747A">
                      <a:alpha val="43000"/>
                    </a:srgbClr>
                  </a:outerShdw>
                </a:effectLst>
                <a:latin typeface="Sitka Small" charset="0"/>
                <a:cs typeface="Sitka Small" charset="0"/>
              </a:rPr>
              <a:t>speaker</a:t>
            </a:r>
            <a:r>
              <a:rPr lang="zh-CN" altLang="en-US" sz="2800">
                <a:solidFill>
                  <a:schemeClr val="bg1"/>
                </a:solidFill>
                <a:effectLst>
                  <a:outerShdw blurRad="38100" dist="25400" dir="5400000" algn="ctr" rotWithShape="0">
                    <a:srgbClr val="6E747A">
                      <a:alpha val="43000"/>
                    </a:srgbClr>
                  </a:outerShdw>
                </a:effectLst>
                <a:latin typeface="Sitka Small" charset="0"/>
                <a:cs typeface="Sitka Small" charset="0"/>
              </a:rPr>
              <a:t>：</a:t>
            </a:r>
            <a:r>
              <a:rPr lang="zh-CN" altLang="en-US" sz="2800">
                <a:solidFill>
                  <a:schemeClr val="bg1"/>
                </a:solidFill>
                <a:effectLst>
                  <a:outerShdw blurRad="38100" dist="25400" dir="5400000" algn="ctr" rotWithShape="0">
                    <a:srgbClr val="6E747A">
                      <a:alpha val="43000"/>
                    </a:srgbClr>
                  </a:outerShdw>
                </a:effectLst>
                <a:latin typeface="华文仿宋" panose="02010600040101010101" charset="-122"/>
                <a:ea typeface="华文仿宋" panose="02010600040101010101" charset="-122"/>
                <a:cs typeface="Sitka Small" charset="0"/>
              </a:rPr>
              <a:t>胡煜杰</a:t>
            </a:r>
            <a:endParaRPr lang="zh-CN" altLang="en-US" sz="2800">
              <a:solidFill>
                <a:schemeClr val="bg1"/>
              </a:solidFill>
              <a:effectLst>
                <a:outerShdw blurRad="38100" dist="25400" dir="5400000" algn="ctr" rotWithShape="0">
                  <a:srgbClr val="6E747A">
                    <a:alpha val="43000"/>
                  </a:srgbClr>
                </a:outerShdw>
              </a:effectLst>
              <a:latin typeface="华文仿宋" panose="02010600040101010101" charset="-122"/>
              <a:ea typeface="华文仿宋" panose="02010600040101010101" charset="-122"/>
              <a:cs typeface="Sitka Small"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438785"/>
            <a:ext cx="11251565" cy="749935"/>
          </a:xfrm>
        </p:spPr>
        <p:txBody>
          <a:bodyPr>
            <a:noAutofit/>
          </a:bodyPr>
          <a:p>
            <a:pPr algn="l"/>
            <a:r>
              <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2.What are  the differences between Chinese mythologies and other nations’mythologies?</a:t>
            </a:r>
            <a:endPar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graphicFrame>
        <p:nvGraphicFramePr>
          <p:cNvPr id="3" name="表格 2"/>
          <p:cNvGraphicFramePr/>
          <p:nvPr>
            <p:custDataLst>
              <p:tags r:id="rId2"/>
            </p:custDataLst>
          </p:nvPr>
        </p:nvGraphicFramePr>
        <p:xfrm>
          <a:off x="648335" y="1551940"/>
          <a:ext cx="8249920" cy="4363720"/>
        </p:xfrm>
        <a:graphic>
          <a:graphicData uri="http://schemas.openxmlformats.org/drawingml/2006/table">
            <a:tbl>
              <a:tblPr firstRow="1" bandRow="1">
                <a:tableStyleId>{5C22544A-7EE6-4342-B048-85BDC9FD1C3A}</a:tableStyleId>
              </a:tblPr>
              <a:tblGrid>
                <a:gridCol w="1356360"/>
                <a:gridCol w="3364230"/>
                <a:gridCol w="3529330"/>
              </a:tblGrid>
              <a:tr h="1226820">
                <a:tc>
                  <a:txBody>
                    <a:bodyPr/>
                    <a:p>
                      <a:pPr>
                        <a:buNone/>
                      </a:pPr>
                      <a:endParaRPr lang="zh-CN" altLang="en-US">
                        <a:solidFill>
                          <a:srgbClr val="000000">
                            <a:alpha val="0"/>
                          </a:srgbClr>
                        </a:solidFill>
                        <a:highlight>
                          <a:srgbClr val="000000">
                            <a:alpha val="0"/>
                          </a:srgbClr>
                        </a:highlight>
                      </a:endParaRPr>
                    </a:p>
                  </a:txBody>
                  <a:tcPr>
                    <a:solidFill>
                      <a:schemeClr val="accent1">
                        <a:lumMod val="40000"/>
                        <a:lumOff val="60000"/>
                      </a:schemeClr>
                    </a:solidFill>
                  </a:tcPr>
                </a:tc>
                <a:tc>
                  <a:txBody>
                    <a:bodyPr/>
                    <a:p>
                      <a:pPr>
                        <a:buNone/>
                      </a:pPr>
                      <a:r>
                        <a:rPr lang="en-US" altLang="zh-CN">
                          <a:solidFill>
                            <a:schemeClr val="bg1"/>
                          </a:solidFill>
                        </a:rPr>
                        <a:t>      </a:t>
                      </a:r>
                      <a:endParaRPr lang="en-US" altLang="zh-CN">
                        <a:solidFill>
                          <a:schemeClr val="bg1"/>
                        </a:solidFill>
                      </a:endParaRPr>
                    </a:p>
                    <a:p>
                      <a:pPr>
                        <a:buNone/>
                      </a:pPr>
                      <a:r>
                        <a:rPr lang="en-US" altLang="zh-CN">
                          <a:solidFill>
                            <a:schemeClr val="bg1"/>
                          </a:solidFill>
                        </a:rPr>
                        <a:t>        Chinese mythologies</a:t>
                      </a:r>
                      <a:endParaRPr lang="en-US" altLang="zh-CN">
                        <a:solidFill>
                          <a:schemeClr val="bg1"/>
                        </a:solidFill>
                      </a:endParaRPr>
                    </a:p>
                  </a:txBody>
                  <a:tcPr>
                    <a:solidFill>
                      <a:schemeClr val="accent1">
                        <a:lumMod val="40000"/>
                        <a:lumOff val="60000"/>
                      </a:schemeClr>
                    </a:solidFill>
                  </a:tcPr>
                </a:tc>
                <a:tc>
                  <a:txBody>
                    <a:bodyPr/>
                    <a:p>
                      <a:pPr>
                        <a:buNone/>
                      </a:pPr>
                      <a:r>
                        <a:rPr lang="en-US" altLang="zh-CN" sz="1800">
                          <a:solidFill>
                            <a:schemeClr val="bg1"/>
                          </a:solidFill>
                          <a:sym typeface="+mn-ea"/>
                        </a:rPr>
                        <a:t>       </a:t>
                      </a:r>
                      <a:endParaRPr lang="en-US" altLang="zh-CN" sz="1800">
                        <a:solidFill>
                          <a:schemeClr val="bg1"/>
                        </a:solidFill>
                        <a:sym typeface="+mn-ea"/>
                      </a:endParaRPr>
                    </a:p>
                    <a:p>
                      <a:pPr>
                        <a:buNone/>
                      </a:pPr>
                      <a:r>
                        <a:rPr lang="en-US" altLang="zh-CN" sz="1800">
                          <a:solidFill>
                            <a:schemeClr val="bg1"/>
                          </a:solidFill>
                          <a:sym typeface="+mn-ea"/>
                        </a:rPr>
                        <a:t>        Western mythologies</a:t>
                      </a:r>
                      <a:endParaRPr lang="en-US" altLang="zh-CN" sz="1800">
                        <a:solidFill>
                          <a:schemeClr val="bg1"/>
                        </a:solidFill>
                      </a:endParaRPr>
                    </a:p>
                    <a:p>
                      <a:pPr>
                        <a:buNone/>
                      </a:pPr>
                      <a:r>
                        <a:rPr lang="en-US" altLang="zh-CN">
                          <a:noFill/>
                        </a:rPr>
                        <a:t>  </a:t>
                      </a:r>
                      <a:endParaRPr lang="en-US" altLang="zh-CN">
                        <a:noFill/>
                      </a:endParaRPr>
                    </a:p>
                  </a:txBody>
                  <a:tcPr>
                    <a:solidFill>
                      <a:schemeClr val="accent1">
                        <a:lumMod val="40000"/>
                        <a:lumOff val="60000"/>
                      </a:schemeClr>
                    </a:solidFill>
                  </a:tcPr>
                </a:tc>
              </a:tr>
              <a:tr h="3136900">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relationship</a:t>
                      </a:r>
                      <a:endParaRPr lang="en-US" altLang="zh-CN">
                        <a:solidFill>
                          <a:schemeClr val="bg1"/>
                        </a:solidFill>
                      </a:endParaRPr>
                    </a:p>
                    <a:p>
                      <a:pPr algn="ctr">
                        <a:buNone/>
                      </a:pPr>
                      <a:r>
                        <a:rPr lang="en-US" altLang="zh-CN">
                          <a:solidFill>
                            <a:schemeClr val="bg1"/>
                          </a:solidFill>
                        </a:rPr>
                        <a:t>between</a:t>
                      </a:r>
                      <a:endParaRPr lang="en-US" altLang="zh-CN">
                        <a:solidFill>
                          <a:schemeClr val="bg1"/>
                        </a:solidFill>
                      </a:endParaRPr>
                    </a:p>
                    <a:p>
                      <a:pPr algn="ctr">
                        <a:buNone/>
                      </a:pPr>
                      <a:r>
                        <a:rPr lang="en-US" altLang="zh-CN">
                          <a:solidFill>
                            <a:schemeClr val="bg1"/>
                          </a:solidFill>
                        </a:rPr>
                        <a:t>man and God</a:t>
                      </a:r>
                      <a:endParaRPr lang="en-US" altLang="zh-CN">
                        <a:solidFill>
                          <a:schemeClr val="bg1"/>
                        </a:solidFill>
                      </a:endParaRPr>
                    </a:p>
                  </a:txBody>
                  <a:tcPr>
                    <a:solidFill>
                      <a:schemeClr val="accent1">
                        <a:lumMod val="40000"/>
                        <a:lumOff val="60000"/>
                      </a:schemeClr>
                    </a:solidFill>
                  </a:tcPr>
                </a:tc>
                <a:tc>
                  <a:txBody>
                    <a:bodyPr/>
                    <a:p>
                      <a:pPr algn="ctr">
                        <a:buNone/>
                      </a:pPr>
                      <a:r>
                        <a:rPr lang="en-US" altLang="zh-CN">
                          <a:solidFill>
                            <a:schemeClr val="bg1"/>
                          </a:solidFill>
                        </a:rPr>
                        <a:t>unity of heaven and man</a:t>
                      </a:r>
                      <a:endParaRPr lang="en-US" altLang="zh-CN">
                        <a:solidFill>
                          <a:schemeClr val="bg1"/>
                        </a:solidFill>
                      </a:endParaRPr>
                    </a:p>
                    <a:p>
                      <a:pPr algn="ctr">
                        <a:buNone/>
                      </a:pPr>
                      <a:r>
                        <a:rPr lang="zh-CN" altLang="en-US">
                          <a:solidFill>
                            <a:schemeClr val="bg1"/>
                          </a:solidFill>
                        </a:rPr>
                        <a:t>（天人合一）</a:t>
                      </a:r>
                      <a:endParaRPr lang="en-US" altLang="zh-CN">
                        <a:solidFill>
                          <a:schemeClr val="bg1"/>
                        </a:solidFill>
                      </a:endParaRPr>
                    </a:p>
                    <a:p>
                      <a:pPr algn="ctr">
                        <a:buNone/>
                      </a:pPr>
                      <a:r>
                        <a:rPr lang="en-US" altLang="zh-CN">
                          <a:solidFill>
                            <a:schemeClr val="bg1"/>
                          </a:solidFill>
                        </a:rPr>
                        <a:t>the spirit of self-sacrifice</a:t>
                      </a:r>
                      <a:endParaRPr lang="en-US" altLang="zh-CN">
                        <a:solidFill>
                          <a:schemeClr val="bg1"/>
                        </a:solidFill>
                      </a:endParaRPr>
                    </a:p>
                    <a:p>
                      <a:pPr algn="ctr">
                        <a:buNone/>
                      </a:pPr>
                      <a:endParaRPr lang="en-US" altLang="zh-CN">
                        <a:solidFill>
                          <a:schemeClr val="bg1"/>
                        </a:solidFill>
                      </a:endParaRPr>
                    </a:p>
                    <a:p>
                      <a:pPr algn="ctr">
                        <a:buNone/>
                      </a:pPr>
                      <a:r>
                        <a:rPr lang="en-US" altLang="zh-CN" sz="1800">
                          <a:solidFill>
                            <a:schemeClr val="bg1"/>
                          </a:solidFill>
                          <a:sym typeface="+mn-ea"/>
                        </a:rPr>
                        <a:t>the cultural value that</a:t>
                      </a:r>
                      <a:endParaRPr lang="en-US" altLang="zh-CN" sz="1800">
                        <a:solidFill>
                          <a:schemeClr val="bg1"/>
                        </a:solidFill>
                        <a:sym typeface="+mn-ea"/>
                      </a:endParaRPr>
                    </a:p>
                    <a:p>
                      <a:pPr algn="ctr">
                        <a:buNone/>
                      </a:pPr>
                      <a:r>
                        <a:rPr lang="en-US" altLang="zh-CN" sz="1800">
                          <a:solidFill>
                            <a:schemeClr val="bg1"/>
                          </a:solidFill>
                          <a:sym typeface="+mn-ea"/>
                        </a:rPr>
                        <a:t> values the whole</a:t>
                      </a:r>
                      <a:endParaRPr lang="en-US" altLang="zh-CN" sz="1800">
                        <a:solidFill>
                          <a:schemeClr val="bg1"/>
                        </a:solidFill>
                        <a:sym typeface="+mn-ea"/>
                      </a:endParaRPr>
                    </a:p>
                  </a:txBody>
                  <a:tcPr anchor="ctr" anchorCtr="0">
                    <a:solidFill>
                      <a:schemeClr val="accent1">
                        <a:lumMod val="40000"/>
                        <a:lumOff val="60000"/>
                      </a:schemeClr>
                    </a:solidFill>
                  </a:tcPr>
                </a:tc>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relatively simple</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unique,supreme God</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antagonistic relationship between man and nature</a:t>
                      </a:r>
                      <a:endParaRPr lang="en-US" altLang="zh-CN">
                        <a:solidFill>
                          <a:schemeClr val="bg1"/>
                        </a:solidFill>
                      </a:endParaRPr>
                    </a:p>
                  </a:txBody>
                  <a:tcPr>
                    <a:solidFill>
                      <a:schemeClr val="accent1">
                        <a:lumMod val="40000"/>
                        <a:lumOff val="60000"/>
                      </a:schemeClr>
                    </a:solidFill>
                  </a:tcPr>
                </a:tc>
              </a:tr>
            </a:tbl>
          </a:graphicData>
        </a:graphic>
      </p:graphicFrame>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438785"/>
            <a:ext cx="11251565" cy="749935"/>
          </a:xfrm>
        </p:spPr>
        <p:txBody>
          <a:bodyPr>
            <a:noAutofit/>
          </a:bodyPr>
          <a:p>
            <a:pPr algn="l"/>
            <a:r>
              <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2.What are  the differences between Chinese mythologies and other nations’mythologies?</a:t>
            </a:r>
            <a:endPar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graphicFrame>
        <p:nvGraphicFramePr>
          <p:cNvPr id="3" name="表格 2"/>
          <p:cNvGraphicFramePr/>
          <p:nvPr>
            <p:custDataLst>
              <p:tags r:id="rId2"/>
            </p:custDataLst>
          </p:nvPr>
        </p:nvGraphicFramePr>
        <p:xfrm>
          <a:off x="1011555" y="1512570"/>
          <a:ext cx="7372350" cy="4201160"/>
        </p:xfrm>
        <a:graphic>
          <a:graphicData uri="http://schemas.openxmlformats.org/drawingml/2006/table">
            <a:tbl>
              <a:tblPr firstRow="1" bandRow="1">
                <a:tableStyleId>{5C22544A-7EE6-4342-B048-85BDC9FD1C3A}</a:tableStyleId>
              </a:tblPr>
              <a:tblGrid>
                <a:gridCol w="1254760"/>
                <a:gridCol w="2817495"/>
                <a:gridCol w="3300095"/>
              </a:tblGrid>
              <a:tr h="1181100">
                <a:tc>
                  <a:txBody>
                    <a:bodyPr/>
                    <a:p>
                      <a:pPr>
                        <a:buNone/>
                      </a:pPr>
                      <a:endParaRPr lang="zh-CN" altLang="en-US">
                        <a:solidFill>
                          <a:srgbClr val="000000">
                            <a:alpha val="0"/>
                          </a:srgbClr>
                        </a:solidFill>
                        <a:highlight>
                          <a:srgbClr val="000000">
                            <a:alpha val="0"/>
                          </a:srgbClr>
                        </a:highlight>
                      </a:endParaRPr>
                    </a:p>
                  </a:txBody>
                  <a:tcPr>
                    <a:solidFill>
                      <a:schemeClr val="accent1">
                        <a:lumMod val="40000"/>
                        <a:lumOff val="60000"/>
                      </a:schemeClr>
                    </a:solidFill>
                  </a:tcPr>
                </a:tc>
                <a:tc>
                  <a:txBody>
                    <a:bodyPr/>
                    <a:p>
                      <a:pPr>
                        <a:buNone/>
                      </a:pPr>
                      <a:r>
                        <a:rPr lang="en-US" altLang="zh-CN">
                          <a:solidFill>
                            <a:schemeClr val="bg1"/>
                          </a:solidFill>
                        </a:rPr>
                        <a:t>      </a:t>
                      </a:r>
                      <a:endParaRPr lang="en-US" altLang="zh-CN">
                        <a:solidFill>
                          <a:schemeClr val="bg1"/>
                        </a:solidFill>
                      </a:endParaRPr>
                    </a:p>
                    <a:p>
                      <a:pPr>
                        <a:buNone/>
                      </a:pPr>
                      <a:r>
                        <a:rPr lang="en-US" altLang="zh-CN">
                          <a:solidFill>
                            <a:schemeClr val="bg1"/>
                          </a:solidFill>
                        </a:rPr>
                        <a:t>        Chinese mythologies</a:t>
                      </a:r>
                      <a:endParaRPr lang="en-US" altLang="zh-CN">
                        <a:solidFill>
                          <a:schemeClr val="bg1"/>
                        </a:solidFill>
                      </a:endParaRPr>
                    </a:p>
                  </a:txBody>
                  <a:tcPr>
                    <a:solidFill>
                      <a:schemeClr val="accent1">
                        <a:lumMod val="40000"/>
                        <a:lumOff val="60000"/>
                      </a:schemeClr>
                    </a:solidFill>
                  </a:tcPr>
                </a:tc>
                <a:tc>
                  <a:txBody>
                    <a:bodyPr/>
                    <a:p>
                      <a:pPr>
                        <a:buNone/>
                      </a:pPr>
                      <a:r>
                        <a:rPr lang="en-US" altLang="zh-CN" sz="1800">
                          <a:solidFill>
                            <a:schemeClr val="bg1"/>
                          </a:solidFill>
                          <a:sym typeface="+mn-ea"/>
                        </a:rPr>
                        <a:t>       </a:t>
                      </a:r>
                      <a:endParaRPr lang="en-US" altLang="zh-CN" sz="1800">
                        <a:solidFill>
                          <a:schemeClr val="bg1"/>
                        </a:solidFill>
                        <a:sym typeface="+mn-ea"/>
                      </a:endParaRPr>
                    </a:p>
                    <a:p>
                      <a:pPr>
                        <a:buNone/>
                      </a:pPr>
                      <a:r>
                        <a:rPr lang="en-US" altLang="zh-CN" sz="1800">
                          <a:solidFill>
                            <a:schemeClr val="bg1"/>
                          </a:solidFill>
                          <a:sym typeface="+mn-ea"/>
                        </a:rPr>
                        <a:t>        Western mythologies</a:t>
                      </a:r>
                      <a:endParaRPr lang="en-US" altLang="zh-CN" sz="1800">
                        <a:solidFill>
                          <a:schemeClr val="bg1"/>
                        </a:solidFill>
                      </a:endParaRPr>
                    </a:p>
                    <a:p>
                      <a:pPr>
                        <a:buNone/>
                      </a:pPr>
                      <a:r>
                        <a:rPr lang="en-US" altLang="zh-CN">
                          <a:noFill/>
                        </a:rPr>
                        <a:t>  </a:t>
                      </a:r>
                      <a:endParaRPr lang="en-US" altLang="zh-CN">
                        <a:noFill/>
                      </a:endParaRPr>
                    </a:p>
                  </a:txBody>
                  <a:tcPr>
                    <a:solidFill>
                      <a:schemeClr val="accent1">
                        <a:lumMod val="40000"/>
                        <a:lumOff val="60000"/>
                      </a:schemeClr>
                    </a:solidFill>
                  </a:tcPr>
                </a:tc>
              </a:tr>
              <a:tr h="3020060">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theory</a:t>
                      </a:r>
                      <a:endParaRPr lang="en-US" altLang="zh-CN">
                        <a:solidFill>
                          <a:schemeClr val="bg1"/>
                        </a:solidFill>
                      </a:endParaRPr>
                    </a:p>
                    <a:p>
                      <a:pPr algn="ctr">
                        <a:buNone/>
                      </a:pPr>
                      <a:r>
                        <a:rPr lang="en-US" altLang="zh-CN">
                          <a:solidFill>
                            <a:schemeClr val="bg1"/>
                          </a:solidFill>
                        </a:rPr>
                        <a:t> of </a:t>
                      </a:r>
                      <a:endParaRPr lang="en-US" altLang="zh-CN">
                        <a:solidFill>
                          <a:schemeClr val="bg1"/>
                        </a:solidFill>
                      </a:endParaRPr>
                    </a:p>
                    <a:p>
                      <a:pPr algn="ctr">
                        <a:buNone/>
                      </a:pPr>
                      <a:r>
                        <a:rPr lang="en-US" altLang="zh-CN">
                          <a:solidFill>
                            <a:schemeClr val="bg1"/>
                          </a:solidFill>
                        </a:rPr>
                        <a:t>human nature</a:t>
                      </a:r>
                      <a:endParaRPr lang="en-US" altLang="zh-CN">
                        <a:solidFill>
                          <a:schemeClr val="bg1"/>
                        </a:solidFill>
                      </a:endParaRPr>
                    </a:p>
                  </a:txBody>
                  <a:tcPr>
                    <a:solidFill>
                      <a:schemeClr val="accent1">
                        <a:lumMod val="40000"/>
                        <a:lumOff val="60000"/>
                      </a:schemeClr>
                    </a:solidFill>
                  </a:tcPr>
                </a:tc>
                <a:tc>
                  <a:txBody>
                    <a:bodyPr/>
                    <a:p>
                      <a:pPr algn="ctr">
                        <a:buNone/>
                      </a:pPr>
                      <a:r>
                        <a:rPr lang="en-US" altLang="zh-CN">
                          <a:solidFill>
                            <a:schemeClr val="bg1"/>
                          </a:solidFill>
                        </a:rPr>
                        <a:t>God exists to save mankind.</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Human nature is good.</a:t>
                      </a:r>
                      <a:endParaRPr lang="en-US" altLang="zh-CN">
                        <a:solidFill>
                          <a:schemeClr val="bg1"/>
                        </a:solidFill>
                      </a:endParaRPr>
                    </a:p>
                  </a:txBody>
                  <a:tcPr anchor="ctr" anchorCtr="0">
                    <a:solidFill>
                      <a:schemeClr val="accent1">
                        <a:lumMod val="40000"/>
                        <a:lumOff val="60000"/>
                      </a:schemeClr>
                    </a:solidFill>
                  </a:tcPr>
                </a:tc>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A man needs atonement to enter heaven.</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Human nature is bad.</a:t>
                      </a:r>
                      <a:endParaRPr lang="en-US" altLang="zh-CN">
                        <a:solidFill>
                          <a:schemeClr val="bg1"/>
                        </a:solidFill>
                      </a:endParaRPr>
                    </a:p>
                  </a:txBody>
                  <a:tcPr>
                    <a:solidFill>
                      <a:schemeClr val="accent1">
                        <a:lumMod val="40000"/>
                        <a:lumOff val="60000"/>
                      </a:schemeClr>
                    </a:solidFill>
                  </a:tcPr>
                </a:tc>
              </a:tr>
            </a:tbl>
          </a:graphicData>
        </a:graphic>
      </p:graphicFrame>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438785"/>
            <a:ext cx="11251565" cy="749935"/>
          </a:xfrm>
        </p:spPr>
        <p:txBody>
          <a:bodyPr>
            <a:noAutofit/>
          </a:bodyPr>
          <a:p>
            <a:pPr algn="l"/>
            <a:r>
              <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2.What are  the differences between Chinese mythologies and other nations’mythologies?</a:t>
            </a:r>
            <a:endPar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graphicFrame>
        <p:nvGraphicFramePr>
          <p:cNvPr id="3" name="表格 2"/>
          <p:cNvGraphicFramePr/>
          <p:nvPr>
            <p:custDataLst>
              <p:tags r:id="rId2"/>
            </p:custDataLst>
          </p:nvPr>
        </p:nvGraphicFramePr>
        <p:xfrm>
          <a:off x="1011555" y="1512570"/>
          <a:ext cx="10427335" cy="4524375"/>
        </p:xfrm>
        <a:graphic>
          <a:graphicData uri="http://schemas.openxmlformats.org/drawingml/2006/table">
            <a:tbl>
              <a:tblPr firstRow="1" bandRow="1">
                <a:tableStyleId>{5C22544A-7EE6-4342-B048-85BDC9FD1C3A}</a:tableStyleId>
              </a:tblPr>
              <a:tblGrid>
                <a:gridCol w="1774825"/>
                <a:gridCol w="4213860"/>
                <a:gridCol w="4438650"/>
              </a:tblGrid>
              <a:tr h="1170940">
                <a:tc>
                  <a:txBody>
                    <a:bodyPr/>
                    <a:p>
                      <a:pPr>
                        <a:buNone/>
                      </a:pPr>
                      <a:endParaRPr lang="zh-CN" altLang="en-US">
                        <a:solidFill>
                          <a:srgbClr val="000000">
                            <a:alpha val="0"/>
                          </a:srgbClr>
                        </a:solidFill>
                        <a:highlight>
                          <a:srgbClr val="000000">
                            <a:alpha val="0"/>
                          </a:srgbClr>
                        </a:highlight>
                      </a:endParaRPr>
                    </a:p>
                  </a:txBody>
                  <a:tcPr>
                    <a:solidFill>
                      <a:schemeClr val="accent1">
                        <a:lumMod val="40000"/>
                        <a:lumOff val="60000"/>
                      </a:schemeClr>
                    </a:solidFill>
                  </a:tcPr>
                </a:tc>
                <a:tc>
                  <a:txBody>
                    <a:bodyPr/>
                    <a:p>
                      <a:pPr>
                        <a:buNone/>
                      </a:pPr>
                      <a:r>
                        <a:rPr lang="en-US" altLang="zh-CN">
                          <a:solidFill>
                            <a:schemeClr val="bg1"/>
                          </a:solidFill>
                        </a:rPr>
                        <a:t>      </a:t>
                      </a:r>
                      <a:endParaRPr lang="en-US" altLang="zh-CN">
                        <a:solidFill>
                          <a:schemeClr val="bg1"/>
                        </a:solidFill>
                      </a:endParaRPr>
                    </a:p>
                    <a:p>
                      <a:pPr>
                        <a:buNone/>
                      </a:pPr>
                      <a:r>
                        <a:rPr lang="en-US" altLang="zh-CN">
                          <a:solidFill>
                            <a:schemeClr val="bg1"/>
                          </a:solidFill>
                        </a:rPr>
                        <a:t>        Chinese mythologies</a:t>
                      </a:r>
                      <a:endParaRPr lang="en-US" altLang="zh-CN">
                        <a:solidFill>
                          <a:schemeClr val="bg1"/>
                        </a:solidFill>
                      </a:endParaRPr>
                    </a:p>
                  </a:txBody>
                  <a:tcPr>
                    <a:solidFill>
                      <a:schemeClr val="accent1">
                        <a:lumMod val="40000"/>
                        <a:lumOff val="60000"/>
                      </a:schemeClr>
                    </a:solidFill>
                  </a:tcPr>
                </a:tc>
                <a:tc>
                  <a:txBody>
                    <a:bodyPr/>
                    <a:p>
                      <a:pPr>
                        <a:buNone/>
                      </a:pPr>
                      <a:r>
                        <a:rPr lang="en-US" altLang="zh-CN" sz="1800">
                          <a:solidFill>
                            <a:schemeClr val="bg1"/>
                          </a:solidFill>
                          <a:sym typeface="+mn-ea"/>
                        </a:rPr>
                        <a:t>       </a:t>
                      </a:r>
                      <a:endParaRPr lang="en-US" altLang="zh-CN" sz="1800">
                        <a:solidFill>
                          <a:schemeClr val="bg1"/>
                        </a:solidFill>
                        <a:sym typeface="+mn-ea"/>
                      </a:endParaRPr>
                    </a:p>
                    <a:p>
                      <a:pPr>
                        <a:buNone/>
                      </a:pPr>
                      <a:r>
                        <a:rPr lang="en-US" altLang="zh-CN" sz="1800">
                          <a:solidFill>
                            <a:schemeClr val="bg1"/>
                          </a:solidFill>
                          <a:sym typeface="+mn-ea"/>
                        </a:rPr>
                        <a:t>        Western mythologies</a:t>
                      </a:r>
                      <a:endParaRPr lang="en-US" altLang="zh-CN" sz="1800">
                        <a:solidFill>
                          <a:schemeClr val="bg1"/>
                        </a:solidFill>
                      </a:endParaRPr>
                    </a:p>
                    <a:p>
                      <a:pPr>
                        <a:buNone/>
                      </a:pPr>
                      <a:r>
                        <a:rPr lang="en-US" altLang="zh-CN">
                          <a:noFill/>
                        </a:rPr>
                        <a:t>  </a:t>
                      </a:r>
                      <a:endParaRPr lang="en-US" altLang="zh-CN">
                        <a:noFill/>
                      </a:endParaRPr>
                    </a:p>
                  </a:txBody>
                  <a:tcPr>
                    <a:solidFill>
                      <a:schemeClr val="accent1">
                        <a:lumMod val="40000"/>
                        <a:lumOff val="60000"/>
                      </a:schemeClr>
                    </a:solidFill>
                  </a:tcPr>
                </a:tc>
              </a:tr>
              <a:tr h="3353435">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summary</a:t>
                      </a:r>
                      <a:endParaRPr lang="en-US" altLang="zh-CN">
                        <a:solidFill>
                          <a:schemeClr val="bg1"/>
                        </a:solidFill>
                      </a:endParaRPr>
                    </a:p>
                  </a:txBody>
                  <a:tcPr>
                    <a:solidFill>
                      <a:schemeClr val="accent1">
                        <a:lumMod val="40000"/>
                        <a:lumOff val="60000"/>
                      </a:schemeClr>
                    </a:solidFill>
                  </a:tcPr>
                </a:tc>
                <a:tc>
                  <a:txBody>
                    <a:bodyPr/>
                    <a:p>
                      <a:pPr algn="ctr">
                        <a:buNone/>
                      </a:pPr>
                      <a:r>
                        <a:rPr lang="en-US" altLang="zh-CN">
                          <a:solidFill>
                            <a:schemeClr val="bg1"/>
                          </a:solidFill>
                        </a:rPr>
                        <a:t>1.China emphasizes the unity of heaven and man,</a:t>
                      </a:r>
                      <a:endParaRPr lang="en-US" altLang="zh-CN">
                        <a:solidFill>
                          <a:schemeClr val="bg1"/>
                        </a:solidFill>
                      </a:endParaRPr>
                    </a:p>
                    <a:p>
                      <a:pPr algn="ctr">
                        <a:buNone/>
                      </a:pPr>
                      <a:r>
                        <a:rPr lang="en-US" altLang="zh-CN">
                          <a:solidFill>
                            <a:schemeClr val="bg1"/>
                          </a:solidFill>
                        </a:rPr>
                        <a:t>2.China attaches great importance to</a:t>
                      </a:r>
                      <a:endParaRPr lang="en-US" altLang="zh-CN">
                        <a:solidFill>
                          <a:schemeClr val="bg1"/>
                        </a:solidFill>
                      </a:endParaRPr>
                    </a:p>
                    <a:p>
                      <a:pPr algn="ctr">
                        <a:buNone/>
                      </a:pPr>
                      <a:r>
                        <a:rPr lang="en-US" altLang="zh-CN">
                          <a:solidFill>
                            <a:schemeClr val="bg1"/>
                          </a:solidFill>
                        </a:rPr>
                        <a:t>collectivism, emphasizes responsibility and obligation, sacrifice and dedication; </a:t>
                      </a:r>
                      <a:endParaRPr lang="en-US" altLang="zh-CN">
                        <a:solidFill>
                          <a:schemeClr val="bg1"/>
                        </a:solidFill>
                      </a:endParaRPr>
                    </a:p>
                    <a:p>
                      <a:pPr algn="ctr">
                        <a:buNone/>
                      </a:pPr>
                      <a:r>
                        <a:rPr lang="en-US" altLang="zh-CN">
                          <a:solidFill>
                            <a:schemeClr val="bg1"/>
                          </a:solidFill>
                        </a:rPr>
                        <a:t>3.In China, God serves man, and the relationship between man and God in China is unified and harmonious. </a:t>
                      </a:r>
                      <a:endParaRPr lang="en-US" altLang="zh-CN">
                        <a:solidFill>
                          <a:schemeClr val="bg1"/>
                        </a:solidFill>
                      </a:endParaRPr>
                    </a:p>
                  </a:txBody>
                  <a:tcPr anchor="ctr" anchorCtr="0">
                    <a:solidFill>
                      <a:schemeClr val="accent1">
                        <a:lumMod val="40000"/>
                        <a:lumOff val="60000"/>
                      </a:schemeClr>
                    </a:solidFill>
                  </a:tcPr>
                </a:tc>
                <a:tc>
                  <a:txBody>
                    <a:bodyPr/>
                    <a:p>
                      <a:pPr algn="ctr">
                        <a:buNone/>
                      </a:pPr>
                      <a:endParaRPr lang="en-US" altLang="zh-CN">
                        <a:solidFill>
                          <a:schemeClr val="bg1"/>
                        </a:solidFill>
                      </a:endParaRPr>
                    </a:p>
                    <a:p>
                      <a:pPr algn="ctr">
                        <a:buNone/>
                      </a:pPr>
                      <a:r>
                        <a:rPr lang="en-US" altLang="zh-CN">
                          <a:solidFill>
                            <a:schemeClr val="bg1"/>
                          </a:solidFill>
                        </a:rPr>
                        <a:t>1.heaven and man are opposites, </a:t>
                      </a:r>
                      <a:endParaRPr lang="en-US" altLang="zh-CN">
                        <a:solidFill>
                          <a:schemeClr val="bg1"/>
                        </a:solidFill>
                      </a:endParaRPr>
                    </a:p>
                    <a:p>
                      <a:pPr algn="ctr">
                        <a:buNone/>
                      </a:pPr>
                      <a:r>
                        <a:rPr lang="en-US" altLang="zh-CN">
                          <a:solidFill>
                            <a:schemeClr val="bg1"/>
                          </a:solidFill>
                        </a:rPr>
                        <a:t>2.they emphasize individualism and liberalism. </a:t>
                      </a:r>
                      <a:endParaRPr lang="en-US" altLang="zh-CN">
                        <a:solidFill>
                          <a:schemeClr val="bg1"/>
                        </a:solidFill>
                      </a:endParaRPr>
                    </a:p>
                    <a:p>
                      <a:pPr algn="ctr">
                        <a:buNone/>
                      </a:pPr>
                      <a:r>
                        <a:rPr lang="en-US" altLang="zh-CN">
                          <a:solidFill>
                            <a:schemeClr val="bg1"/>
                          </a:solidFill>
                        </a:rPr>
                        <a:t>3.In addition, Western culture is often closely linked with religion. The West believes that people are born sinful and need to constantly repent and atone for SINS. God is supreme, and people need to believe in and obey God unconditionally.</a:t>
                      </a:r>
                      <a:endParaRPr lang="en-US" altLang="zh-CN">
                        <a:solidFill>
                          <a:schemeClr val="bg1"/>
                        </a:solidFill>
                      </a:endParaRPr>
                    </a:p>
                  </a:txBody>
                  <a:tcPr>
                    <a:solidFill>
                      <a:schemeClr val="accent1">
                        <a:lumMod val="40000"/>
                        <a:lumOff val="60000"/>
                      </a:schemeClr>
                    </a:solidFill>
                  </a:tcPr>
                </a:tc>
              </a:tr>
            </a:tbl>
          </a:graphicData>
        </a:graphic>
      </p:graphicFrame>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92075"/>
            <a:ext cx="11567160" cy="749935"/>
          </a:xfrm>
        </p:spPr>
        <p:txBody>
          <a:bodyPr>
            <a:noAutofit/>
          </a:bodyPr>
          <a:p>
            <a:pPr algn="l"/>
            <a:r>
              <a:rPr lang="en-US" altLang="zh-CN" sz="20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3.</a:t>
            </a:r>
            <a:r>
              <a:rPr lang="en-US" altLang="zh-CN" sz="2000">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sym typeface="+mn-ea"/>
              </a:rPr>
              <a:t>What impacts </a:t>
            </a:r>
            <a:r>
              <a:rPr lang="en-US" altLang="zh-CN" sz="20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do Chinese mythologies have on later generations?</a:t>
            </a:r>
            <a:endParaRPr lang="en-US" altLang="zh-CN" sz="20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sp>
        <p:nvSpPr>
          <p:cNvPr id="3" name="副标题 2"/>
          <p:cNvSpPr>
            <a:spLocks noGrp="1"/>
          </p:cNvSpPr>
          <p:nvPr>
            <p:ph type="subTitle" idx="1"/>
            <p:custDataLst>
              <p:tags r:id="rId2"/>
            </p:custDataLst>
          </p:nvPr>
        </p:nvSpPr>
        <p:spPr>
          <a:xfrm>
            <a:off x="578485" y="1537970"/>
            <a:ext cx="3731260" cy="4207510"/>
          </a:xfrm>
        </p:spPr>
        <p:txBody>
          <a:bodyPr>
            <a:normAutofit lnSpcReduction="20000"/>
          </a:bodyPr>
          <a:p>
            <a:pPr algn="l"/>
            <a:r>
              <a:rPr lang="zh-CN" altLang="en-US">
                <a:solidFill>
                  <a:schemeClr val="accent1"/>
                </a:solidFill>
                <a:effectLst>
                  <a:outerShdw blurRad="38100" dist="25400" dir="5400000" algn="ctr" rotWithShape="0">
                    <a:srgbClr val="6E747A">
                      <a:alpha val="43000"/>
                    </a:srgbClr>
                  </a:outerShdw>
                </a:effectLst>
              </a:rPr>
              <a:t>on later literary works</a:t>
            </a:r>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r>
              <a:rPr lang="zh-CN" altLang="en-US">
                <a:solidFill>
                  <a:schemeClr val="accent1"/>
                </a:solidFill>
                <a:effectLst>
                  <a:outerShdw blurRad="38100" dist="25400" dir="5400000" algn="ctr" rotWithShape="0">
                    <a:srgbClr val="6E747A">
                      <a:alpha val="43000"/>
                    </a:srgbClr>
                  </a:outerShdw>
                </a:effectLst>
              </a:rPr>
              <a:t>on Chinese ethics</a:t>
            </a:r>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endParaRPr lang="zh-CN" altLang="en-US">
              <a:solidFill>
                <a:schemeClr val="accent1"/>
              </a:solidFill>
              <a:effectLst>
                <a:outerShdw blurRad="38100" dist="25400" dir="5400000" algn="ctr" rotWithShape="0">
                  <a:srgbClr val="6E747A">
                    <a:alpha val="43000"/>
                  </a:srgbClr>
                </a:outerShdw>
              </a:effectLst>
            </a:endParaRPr>
          </a:p>
          <a:p>
            <a:pPr algn="l"/>
            <a:r>
              <a:rPr lang="zh-CN" altLang="en-US">
                <a:solidFill>
                  <a:schemeClr val="accent1"/>
                </a:solidFill>
                <a:effectLst>
                  <a:outerShdw blurRad="38100" dist="25400" dir="5400000" algn="ctr" rotWithShape="0">
                    <a:srgbClr val="6E747A">
                      <a:alpha val="43000"/>
                    </a:srgbClr>
                  </a:outerShdw>
                </a:effectLst>
              </a:rPr>
              <a:t>on the national spirit</a:t>
            </a:r>
            <a:endParaRPr lang="zh-CN" altLang="en-US">
              <a:solidFill>
                <a:schemeClr val="accent1"/>
              </a:solidFill>
              <a:effectLst>
                <a:outerShdw blurRad="38100" dist="25400" dir="5400000" algn="ctr" rotWithShape="0">
                  <a:srgbClr val="6E747A">
                    <a:alpha val="43000"/>
                  </a:srgbClr>
                </a:outerShdw>
              </a:effectLst>
            </a:endParaRPr>
          </a:p>
        </p:txBody>
      </p:sp>
      <p:sp>
        <p:nvSpPr>
          <p:cNvPr id="5" name="左大括号 4"/>
          <p:cNvSpPr/>
          <p:nvPr/>
        </p:nvSpPr>
        <p:spPr>
          <a:xfrm>
            <a:off x="4284980" y="1122680"/>
            <a:ext cx="602615" cy="125793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左大括号 5"/>
          <p:cNvSpPr/>
          <p:nvPr/>
        </p:nvSpPr>
        <p:spPr>
          <a:xfrm>
            <a:off x="4284980" y="2915285"/>
            <a:ext cx="602615" cy="125793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7" name="左大括号 6"/>
          <p:cNvSpPr/>
          <p:nvPr/>
        </p:nvSpPr>
        <p:spPr>
          <a:xfrm>
            <a:off x="4284980" y="4768215"/>
            <a:ext cx="602615" cy="1257935"/>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8" name="文本框 7"/>
          <p:cNvSpPr txBox="1"/>
          <p:nvPr/>
        </p:nvSpPr>
        <p:spPr>
          <a:xfrm>
            <a:off x="4887595" y="1162685"/>
            <a:ext cx="5310505" cy="1096645"/>
          </a:xfrm>
          <a:prstGeom prst="rect">
            <a:avLst/>
          </a:prstGeom>
          <a:noFill/>
        </p:spPr>
        <p:txBody>
          <a:bodyPr wrap="square" rtlCol="0">
            <a:noAutofit/>
          </a:bodyPr>
          <a:p>
            <a:pPr indent="0" fontAlgn="auto">
              <a:lnSpc>
                <a:spcPts val="1670"/>
              </a:lnSpc>
            </a:pPr>
            <a:r>
              <a:rPr lang="zh-CN" altLang="en-US">
                <a:solidFill>
                  <a:schemeClr val="accent1"/>
                </a:solidFill>
                <a:effectLst>
                  <a:outerShdw blurRad="38100" dist="25400" dir="5400000" algn="ctr" rotWithShape="0">
                    <a:srgbClr val="6E747A">
                      <a:alpha val="43000"/>
                    </a:srgbClr>
                  </a:outerShdw>
                </a:effectLst>
              </a:rPr>
              <a:t>Literary material</a:t>
            </a:r>
            <a:endParaRPr lang="zh-CN" altLang="en-US">
              <a:solidFill>
                <a:schemeClr val="accent1"/>
              </a:solidFill>
              <a:effectLst>
                <a:outerShdw blurRad="38100" dist="25400" dir="5400000" algn="ctr" rotWithShape="0">
                  <a:srgbClr val="6E747A">
                    <a:alpha val="43000"/>
                  </a:srgbClr>
                </a:outerShdw>
              </a:effectLst>
            </a:endParaRPr>
          </a:p>
          <a:p>
            <a:pPr indent="0" fontAlgn="auto">
              <a:lnSpc>
                <a:spcPts val="1670"/>
              </a:lnSpc>
            </a:pPr>
            <a:endParaRPr lang="zh-CN" altLang="en-US">
              <a:solidFill>
                <a:schemeClr val="accent1"/>
              </a:solidFill>
              <a:effectLst>
                <a:outerShdw blurRad="38100" dist="25400" dir="5400000" algn="ctr" rotWithShape="0">
                  <a:srgbClr val="6E747A">
                    <a:alpha val="43000"/>
                  </a:srgbClr>
                </a:outerShdw>
              </a:effectLst>
            </a:endParaRPr>
          </a:p>
          <a:p>
            <a:pPr indent="0" fontAlgn="auto">
              <a:lnSpc>
                <a:spcPts val="1670"/>
              </a:lnSpc>
            </a:pPr>
            <a:r>
              <a:rPr lang="zh-CN" altLang="en-US">
                <a:solidFill>
                  <a:schemeClr val="accent1"/>
                </a:solidFill>
                <a:effectLst>
                  <a:outerShdw blurRad="38100" dist="25400" dir="5400000" algn="ctr" rotWithShape="0">
                    <a:srgbClr val="6E747A">
                      <a:alpha val="43000"/>
                    </a:srgbClr>
                  </a:outerShdw>
                </a:effectLst>
              </a:rPr>
              <a:t>A way to let off steam</a:t>
            </a:r>
            <a:endParaRPr lang="zh-CN" altLang="en-US">
              <a:solidFill>
                <a:schemeClr val="accent1"/>
              </a:solidFill>
              <a:effectLst>
                <a:outerShdw blurRad="38100" dist="25400" dir="5400000" algn="ctr" rotWithShape="0">
                  <a:srgbClr val="6E747A">
                    <a:alpha val="43000"/>
                  </a:srgbClr>
                </a:outerShdw>
              </a:effectLst>
            </a:endParaRPr>
          </a:p>
          <a:p>
            <a:pPr indent="0" fontAlgn="auto">
              <a:lnSpc>
                <a:spcPts val="1670"/>
              </a:lnSpc>
            </a:pPr>
            <a:endParaRPr lang="zh-CN" altLang="en-US">
              <a:solidFill>
                <a:schemeClr val="accent1"/>
              </a:solidFill>
              <a:effectLst>
                <a:outerShdw blurRad="38100" dist="25400" dir="5400000" algn="ctr" rotWithShape="0">
                  <a:srgbClr val="6E747A">
                    <a:alpha val="43000"/>
                  </a:srgbClr>
                </a:outerShdw>
              </a:effectLst>
            </a:endParaRPr>
          </a:p>
          <a:p>
            <a:pPr indent="0" fontAlgn="auto">
              <a:lnSpc>
                <a:spcPts val="1670"/>
              </a:lnSpc>
            </a:pPr>
            <a:r>
              <a:rPr lang="zh-CN" altLang="en-US">
                <a:solidFill>
                  <a:schemeClr val="accent1"/>
                </a:solidFill>
                <a:effectLst>
                  <a:outerShdw blurRad="38100" dist="25400" dir="5400000" algn="ctr" rotWithShape="0">
                    <a:srgbClr val="6E747A">
                      <a:alpha val="43000"/>
                    </a:srgbClr>
                  </a:outerShdw>
                </a:effectLst>
              </a:rPr>
              <a:t>The refinement and transmission of image</a:t>
            </a:r>
            <a:endParaRPr lang="zh-CN" altLang="en-US">
              <a:solidFill>
                <a:schemeClr val="accent1"/>
              </a:solidFill>
              <a:effectLst>
                <a:outerShdw blurRad="38100" dist="25400" dir="5400000" algn="ctr" rotWithShape="0">
                  <a:srgbClr val="6E747A">
                    <a:alpha val="43000"/>
                  </a:srgbClr>
                </a:outerShdw>
              </a:effectLst>
            </a:endParaRPr>
          </a:p>
        </p:txBody>
      </p:sp>
      <p:sp>
        <p:nvSpPr>
          <p:cNvPr id="9" name="文本框 8"/>
          <p:cNvSpPr txBox="1"/>
          <p:nvPr/>
        </p:nvSpPr>
        <p:spPr>
          <a:xfrm>
            <a:off x="4784090" y="3167380"/>
            <a:ext cx="4064000" cy="733425"/>
          </a:xfrm>
          <a:prstGeom prst="rect">
            <a:avLst/>
          </a:prstGeom>
          <a:noFill/>
        </p:spPr>
        <p:txBody>
          <a:bodyPr wrap="square" rtlCol="0">
            <a:spAutoFit/>
          </a:bodyPr>
          <a:p>
            <a:pPr algn="l">
              <a:lnSpc>
                <a:spcPts val="1670"/>
              </a:lnSpc>
              <a:buClrTx/>
              <a:buSzTx/>
              <a:buNone/>
            </a:pPr>
            <a:r>
              <a:rPr lang="zh-CN" altLang="en-US">
                <a:solidFill>
                  <a:schemeClr val="accent1"/>
                </a:solidFill>
                <a:effectLst>
                  <a:outerShdw blurRad="38100" dist="25400" dir="5400000" algn="ctr" rotWithShape="0">
                    <a:srgbClr val="6E747A">
                      <a:alpha val="43000"/>
                    </a:srgbClr>
                  </a:outerShdw>
                </a:effectLst>
              </a:rPr>
              <a:t>“heaven and man are united as one”</a:t>
            </a:r>
            <a:endParaRPr lang="zh-CN" altLang="en-US">
              <a:solidFill>
                <a:schemeClr val="accent1"/>
              </a:solidFill>
              <a:effectLst>
                <a:outerShdw blurRad="38100" dist="25400" dir="5400000" algn="ctr" rotWithShape="0">
                  <a:srgbClr val="6E747A">
                    <a:alpha val="43000"/>
                  </a:srgbClr>
                </a:outerShdw>
              </a:effectLst>
            </a:endParaRPr>
          </a:p>
          <a:p>
            <a:pPr algn="l">
              <a:lnSpc>
                <a:spcPts val="1670"/>
              </a:lnSpc>
              <a:buClrTx/>
              <a:buSzTx/>
              <a:buNone/>
            </a:pPr>
            <a:endParaRPr lang="zh-CN" altLang="en-US">
              <a:solidFill>
                <a:schemeClr val="accent1"/>
              </a:solidFill>
              <a:effectLst>
                <a:outerShdw blurRad="38100" dist="25400" dir="5400000" algn="ctr" rotWithShape="0">
                  <a:srgbClr val="6E747A">
                    <a:alpha val="43000"/>
                  </a:srgbClr>
                </a:outerShdw>
              </a:effectLst>
            </a:endParaRPr>
          </a:p>
          <a:p>
            <a:pPr algn="l">
              <a:lnSpc>
                <a:spcPts val="1670"/>
              </a:lnSpc>
              <a:buClrTx/>
              <a:buSzTx/>
              <a:buNone/>
            </a:pPr>
            <a:r>
              <a:rPr lang="en-US" altLang="zh-CN">
                <a:solidFill>
                  <a:schemeClr val="accent1"/>
                </a:solidFill>
                <a:effectLst>
                  <a:outerShdw blurRad="38100" dist="25400" dir="5400000" algn="ctr" rotWithShape="0">
                    <a:srgbClr val="6E747A">
                      <a:alpha val="43000"/>
                    </a:srgbClr>
                  </a:outerShdw>
                </a:effectLst>
              </a:rPr>
              <a:t>   </a:t>
            </a:r>
            <a:r>
              <a:rPr lang="zh-CN" altLang="en-US">
                <a:solidFill>
                  <a:schemeClr val="accent1"/>
                </a:solidFill>
                <a:effectLst>
                  <a:outerShdw blurRad="38100" dist="25400" dir="5400000" algn="ctr" rotWithShape="0">
                    <a:srgbClr val="6E747A">
                      <a:alpha val="43000"/>
                    </a:srgbClr>
                  </a:outerShdw>
                </a:effectLst>
              </a:rPr>
              <a:t>The worship of morality</a:t>
            </a:r>
            <a:endParaRPr lang="zh-CN" altLang="en-US">
              <a:solidFill>
                <a:schemeClr val="accent1"/>
              </a:solidFill>
              <a:effectLst>
                <a:outerShdw blurRad="38100" dist="25400" dir="5400000" algn="ctr" rotWithShape="0">
                  <a:srgbClr val="6E747A">
                    <a:alpha val="43000"/>
                  </a:srgbClr>
                </a:outerShdw>
              </a:effectLst>
            </a:endParaRPr>
          </a:p>
        </p:txBody>
      </p:sp>
      <p:sp>
        <p:nvSpPr>
          <p:cNvPr id="10" name="文本框 9"/>
          <p:cNvSpPr txBox="1"/>
          <p:nvPr/>
        </p:nvSpPr>
        <p:spPr>
          <a:xfrm>
            <a:off x="4939030" y="4602480"/>
            <a:ext cx="7037705" cy="1590040"/>
          </a:xfrm>
          <a:prstGeom prst="rect">
            <a:avLst/>
          </a:prstGeom>
          <a:noFill/>
        </p:spPr>
        <p:txBody>
          <a:bodyPr wrap="square" rtlCol="0">
            <a:spAutoFit/>
          </a:bodyPr>
          <a:p>
            <a:pPr indent="0" algn="l" fontAlgn="auto">
              <a:lnSpc>
                <a:spcPts val="1670"/>
              </a:lnSpc>
              <a:buClrTx/>
              <a:buSzTx/>
              <a:buNone/>
            </a:pPr>
            <a:r>
              <a:rPr lang="zh-CN" altLang="en-US">
                <a:solidFill>
                  <a:schemeClr val="accent1"/>
                </a:solidFill>
                <a:effectLst>
                  <a:outerShdw blurRad="38100" dist="25400" dir="5400000" algn="ctr" rotWithShape="0">
                    <a:srgbClr val="6E747A">
                      <a:alpha val="43000"/>
                    </a:srgbClr>
                  </a:outerShdw>
                </a:effectLst>
              </a:rPr>
              <a:t>spirit of unremitting self-improvement</a:t>
            </a:r>
            <a:endParaRPr lang="zh-CN" altLang="en-US">
              <a:solidFill>
                <a:schemeClr val="accent1"/>
              </a:solidFill>
              <a:effectLst>
                <a:outerShdw blurRad="38100" dist="25400" dir="5400000" algn="ctr" rotWithShape="0">
                  <a:srgbClr val="6E747A">
                    <a:alpha val="43000"/>
                  </a:srgbClr>
                </a:outerShdw>
              </a:effectLst>
            </a:endParaRPr>
          </a:p>
          <a:p>
            <a:pPr indent="0" algn="l" fontAlgn="auto">
              <a:lnSpc>
                <a:spcPts val="1670"/>
              </a:lnSpc>
              <a:buClrTx/>
              <a:buSzTx/>
              <a:buNone/>
            </a:pPr>
            <a:endParaRPr lang="zh-CN" altLang="en-US">
              <a:solidFill>
                <a:schemeClr val="accent1"/>
              </a:solidFill>
              <a:effectLst>
                <a:outerShdw blurRad="38100" dist="25400" dir="5400000" algn="ctr" rotWithShape="0">
                  <a:srgbClr val="6E747A">
                    <a:alpha val="43000"/>
                  </a:srgbClr>
                </a:outerShdw>
              </a:effectLst>
            </a:endParaRPr>
          </a:p>
          <a:p>
            <a:pPr indent="0" algn="l" fontAlgn="auto">
              <a:lnSpc>
                <a:spcPts val="1670"/>
              </a:lnSpc>
              <a:buClrTx/>
              <a:buSzTx/>
              <a:buNone/>
            </a:pPr>
            <a:r>
              <a:rPr lang="zh-CN" altLang="en-US">
                <a:solidFill>
                  <a:schemeClr val="accent1"/>
                </a:solidFill>
                <a:effectLst>
                  <a:outerShdw blurRad="38100" dist="25400" dir="5400000" algn="ctr" rotWithShape="0">
                    <a:srgbClr val="6E747A">
                      <a:alpha val="43000"/>
                    </a:srgbClr>
                  </a:outerShdw>
                </a:effectLst>
              </a:rPr>
              <a:t>spirit of exploration and creation </a:t>
            </a:r>
            <a:endParaRPr lang="zh-CN" altLang="en-US">
              <a:solidFill>
                <a:schemeClr val="accent1"/>
              </a:solidFill>
              <a:effectLst>
                <a:outerShdw blurRad="38100" dist="25400" dir="5400000" algn="ctr" rotWithShape="0">
                  <a:srgbClr val="6E747A">
                    <a:alpha val="43000"/>
                  </a:srgbClr>
                </a:outerShdw>
              </a:effectLst>
            </a:endParaRPr>
          </a:p>
          <a:p>
            <a:pPr indent="0" algn="l" fontAlgn="auto">
              <a:lnSpc>
                <a:spcPts val="1670"/>
              </a:lnSpc>
              <a:buClrTx/>
              <a:buSzTx/>
              <a:buNone/>
            </a:pPr>
            <a:endParaRPr lang="zh-CN" altLang="en-US">
              <a:solidFill>
                <a:schemeClr val="accent1"/>
              </a:solidFill>
              <a:effectLst>
                <a:outerShdw blurRad="38100" dist="25400" dir="5400000" algn="ctr" rotWithShape="0">
                  <a:srgbClr val="6E747A">
                    <a:alpha val="43000"/>
                  </a:srgbClr>
                </a:outerShdw>
              </a:effectLst>
            </a:endParaRPr>
          </a:p>
          <a:p>
            <a:pPr indent="0" algn="l" fontAlgn="auto">
              <a:lnSpc>
                <a:spcPts val="1670"/>
              </a:lnSpc>
              <a:buClrTx/>
              <a:buSzTx/>
              <a:buNone/>
            </a:pPr>
            <a:r>
              <a:rPr lang="zh-CN" altLang="en-US">
                <a:solidFill>
                  <a:schemeClr val="accent1"/>
                </a:solidFill>
                <a:effectLst>
                  <a:outerShdw blurRad="38100" dist="25400" dir="5400000" algn="ctr" rotWithShape="0">
                    <a:srgbClr val="6E747A">
                      <a:alpha val="43000"/>
                    </a:srgbClr>
                  </a:outerShdw>
                </a:effectLst>
              </a:rPr>
              <a:t>spirit of </a:t>
            </a:r>
            <a:r>
              <a:rPr lang="zh-CN" altLang="en-US">
                <a:solidFill>
                  <a:schemeClr val="accent1"/>
                </a:solidFill>
                <a:effectLst>
                  <a:outerShdw blurRad="38100" dist="25400" dir="5400000" algn="ctr" rotWithShape="0">
                    <a:srgbClr val="6E747A">
                      <a:alpha val="43000"/>
                    </a:srgbClr>
                  </a:outerShdw>
                </a:effectLst>
                <a:sym typeface="+mn-ea"/>
              </a:rPr>
              <a:t>indomitable fighting</a:t>
            </a:r>
            <a:endParaRPr lang="zh-CN" altLang="en-US">
              <a:solidFill>
                <a:schemeClr val="accent1"/>
              </a:solidFill>
              <a:effectLst>
                <a:outerShdw blurRad="38100" dist="25400" dir="5400000" algn="ctr" rotWithShape="0">
                  <a:srgbClr val="6E747A">
                    <a:alpha val="43000"/>
                  </a:srgbClr>
                </a:outerShdw>
              </a:effectLst>
              <a:sym typeface="+mn-ea"/>
            </a:endParaRPr>
          </a:p>
          <a:p>
            <a:pPr indent="0" algn="l" fontAlgn="auto">
              <a:lnSpc>
                <a:spcPts val="1670"/>
              </a:lnSpc>
              <a:buClrTx/>
              <a:buSzTx/>
              <a:buNone/>
            </a:pPr>
            <a:endParaRPr lang="zh-CN" altLang="en-US">
              <a:solidFill>
                <a:schemeClr val="accent1"/>
              </a:solidFill>
              <a:effectLst>
                <a:outerShdw blurRad="38100" dist="25400" dir="5400000" algn="ctr" rotWithShape="0">
                  <a:srgbClr val="6E747A">
                    <a:alpha val="43000"/>
                  </a:srgbClr>
                </a:outerShdw>
              </a:effectLst>
            </a:endParaRPr>
          </a:p>
          <a:p>
            <a:pPr indent="0" algn="l" fontAlgn="auto">
              <a:lnSpc>
                <a:spcPts val="1670"/>
              </a:lnSpc>
              <a:buClrTx/>
              <a:buSzTx/>
              <a:buNone/>
            </a:pPr>
            <a:r>
              <a:rPr lang="zh-CN" altLang="en-US">
                <a:solidFill>
                  <a:schemeClr val="accent1"/>
                </a:solidFill>
                <a:effectLst>
                  <a:outerShdw blurRad="38100" dist="25400" dir="5400000" algn="ctr" rotWithShape="0">
                    <a:srgbClr val="6E747A">
                      <a:alpha val="43000"/>
                    </a:srgbClr>
                  </a:outerShdw>
                </a:effectLst>
              </a:rPr>
              <a:t>spirit of responsibility to sacrifice oneself and benefit the group</a:t>
            </a:r>
            <a:endParaRPr lang="zh-CN" altLang="en-US">
              <a:solidFill>
                <a:schemeClr val="accent1"/>
              </a:solidFill>
              <a:effectLst>
                <a:outerShdw blurRad="38100" dist="25400" dir="5400000" algn="ctr" rotWithShape="0">
                  <a:srgbClr val="6E747A">
                    <a:alpha val="43000"/>
                  </a:srgbClr>
                </a:outerShdw>
              </a:effectLst>
            </a:endParaRPr>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94030" y="1990090"/>
            <a:ext cx="7787005" cy="1958340"/>
          </a:xfrm>
        </p:spPr>
        <p:txBody>
          <a:bodyPr>
            <a:noAutofit/>
          </a:bodyPr>
          <a:p>
            <a:pPr algn="ctr"/>
            <a: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t>Jingwei Tries to Fill the Sea       </a:t>
            </a:r>
            <a:r>
              <a:rPr lang="zh-CN" altLang="en-US" sz="2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cs typeface="华文中宋" panose="02010600040101010101" charset="-122"/>
              </a:rPr>
              <a:t>精卫填海</a:t>
            </a:r>
            <a:br>
              <a:rPr lang="en-US" altLang="zh-CN" sz="2400">
                <a:ln w="22225">
                  <a:solidFill>
                    <a:schemeClr val="accent1"/>
                  </a:solidFill>
                  <a:prstDash val="solid"/>
                </a:ln>
                <a:solidFill>
                  <a:schemeClr val="accent1"/>
                </a:solidFill>
                <a:effectLst/>
                <a:latin typeface="华文中宋" panose="02010600040101010101" charset="-122"/>
                <a:ea typeface="华文中宋" panose="02010600040101010101" charset="-122"/>
                <a:cs typeface="华文中宋" panose="02010600040101010101" charset="-122"/>
              </a:rPr>
            </a:br>
            <a:b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br>
            <a: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t>The Great Flood of Gun-Yu        </a:t>
            </a:r>
            <a:r>
              <a:rPr lang="zh-CN" altLang="en-US" sz="2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大禹治水</a:t>
            </a:r>
            <a:b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br>
            <a:b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br>
            <a:r>
              <a:rPr lang="en-US" altLang="zh-CN" sz="2400">
                <a:ln w="22225">
                  <a:solidFill>
                    <a:schemeClr val="accent1"/>
                  </a:solidFill>
                  <a:prstDash val="solid"/>
                </a:ln>
                <a:solidFill>
                  <a:schemeClr val="accent1"/>
                </a:solidFill>
                <a:effectLst/>
                <a:latin typeface="方正舒体" panose="02010601030101010101" charset="-122"/>
                <a:ea typeface="方正舒体" panose="02010601030101010101" charset="-122"/>
              </a:rPr>
              <a:t>The Legendary of Nian               </a:t>
            </a:r>
            <a:r>
              <a:rPr lang="zh-CN" altLang="en-US" sz="2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rPr>
              <a:t>年的传说</a:t>
            </a:r>
            <a:endParaRPr lang="zh-CN" altLang="en-US" sz="2400">
              <a:solidFill>
                <a:schemeClr val="accent1"/>
              </a:solidFill>
              <a:effectLst>
                <a:outerShdw blurRad="38100" dist="25400" dir="5400000" algn="ctr" rotWithShape="0">
                  <a:srgbClr val="6E747A">
                    <a:alpha val="43000"/>
                  </a:srgbClr>
                </a:outerShdw>
              </a:effectLst>
              <a:latin typeface="华文中宋" panose="02010600040101010101" charset="-122"/>
              <a:ea typeface="华文中宋" panose="02010600040101010101" charset="-122"/>
            </a:endParaRPr>
          </a:p>
        </p:txBody>
      </p:sp>
      <p:sp>
        <p:nvSpPr>
          <p:cNvPr id="3" name="文本框 2"/>
          <p:cNvSpPr txBox="1"/>
          <p:nvPr/>
        </p:nvSpPr>
        <p:spPr>
          <a:xfrm>
            <a:off x="998855" y="4425950"/>
            <a:ext cx="10120630" cy="829945"/>
          </a:xfrm>
          <a:prstGeom prst="rect">
            <a:avLst/>
          </a:prstGeom>
          <a:noFill/>
        </p:spPr>
        <p:txBody>
          <a:bodyPr wrap="square" rtlCol="0" anchor="t">
            <a:spAutoFit/>
          </a:bodyPr>
          <a:p>
            <a:pPr algn="ctr"/>
            <a:r>
              <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sym typeface="+mn-ea"/>
              </a:rPr>
              <a:t>fairy tales?     mythologies?</a:t>
            </a:r>
            <a:endPar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sym typeface="+mn-ea"/>
            </a:endParaRPr>
          </a:p>
        </p:txBody>
      </p:sp>
      <p:pic>
        <p:nvPicPr>
          <p:cNvPr id="4" name="图片 3"/>
          <p:cNvPicPr>
            <a:picLocks noChangeAspect="1"/>
          </p:cNvPicPr>
          <p:nvPr/>
        </p:nvPicPr>
        <p:blipFill>
          <a:blip r:embed="rId2"/>
          <a:stretch>
            <a:fillRect/>
          </a:stretch>
        </p:blipFill>
        <p:spPr>
          <a:xfrm>
            <a:off x="568325" y="704850"/>
            <a:ext cx="7485380" cy="1132840"/>
          </a:xfrm>
          <a:prstGeom prst="rect">
            <a:avLst/>
          </a:prstGeom>
        </p:spPr>
      </p:pic>
      <p:sp>
        <p:nvSpPr>
          <p:cNvPr id="6" name="文本框 5"/>
          <p:cNvSpPr txBox="1"/>
          <p:nvPr/>
        </p:nvSpPr>
        <p:spPr>
          <a:xfrm>
            <a:off x="8621395" y="1087120"/>
            <a:ext cx="4064000" cy="36830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the title of my text</a:t>
            </a:r>
            <a:endParaRPr lang="en-US" altLang="zh-CN">
              <a:solidFill>
                <a:schemeClr val="accent1"/>
              </a:solidFill>
              <a:effectLst>
                <a:outerShdw blurRad="38100" dist="25400" dir="5400000" algn="ctr" rotWithShape="0">
                  <a:srgbClr val="6E747A">
                    <a:alpha val="43000"/>
                  </a:srgbClr>
                </a:outerShdw>
              </a:effectLst>
            </a:endParaRPr>
          </a:p>
        </p:txBody>
      </p:sp>
      <p:sp>
        <p:nvSpPr>
          <p:cNvPr id="7" name="文本框 6"/>
          <p:cNvSpPr txBox="1"/>
          <p:nvPr/>
        </p:nvSpPr>
        <p:spPr>
          <a:xfrm>
            <a:off x="8747125" y="2785110"/>
            <a:ext cx="4064000" cy="36830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the contents of my text</a:t>
            </a:r>
            <a:endParaRPr lang="en-US" altLang="zh-CN">
              <a:solidFill>
                <a:schemeClr val="accent1"/>
              </a:solidFill>
              <a:effectLst>
                <a:outerShdw blurRad="38100" dist="25400" dir="5400000" algn="ctr" rotWithShape="0">
                  <a:srgbClr val="6E747A">
                    <a:alpha val="43000"/>
                  </a:srgbClr>
                </a:outerShdw>
              </a:effectLst>
            </a:endParaRPr>
          </a:p>
        </p:txBody>
      </p:sp>
      <p:sp>
        <p:nvSpPr>
          <p:cNvPr id="9" name="右箭头 8"/>
          <p:cNvSpPr/>
          <p:nvPr/>
        </p:nvSpPr>
        <p:spPr>
          <a:xfrm>
            <a:off x="8176895" y="1167765"/>
            <a:ext cx="414655" cy="2070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右箭头 9"/>
          <p:cNvSpPr/>
          <p:nvPr/>
        </p:nvSpPr>
        <p:spPr>
          <a:xfrm>
            <a:off x="8176895" y="2865755"/>
            <a:ext cx="414655" cy="2070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6340" y="2467610"/>
            <a:ext cx="9799320" cy="919480"/>
          </a:xfrm>
        </p:spPr>
        <p:txBody>
          <a:bodyPr>
            <a:normAutofit/>
          </a:bodyPr>
          <a:p>
            <a:pPr algn="ctr"/>
            <a:r>
              <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rPr>
              <a:t>  </a:t>
            </a:r>
            <a:endPar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endParaRPr>
          </a:p>
        </p:txBody>
      </p:sp>
      <p:pic>
        <p:nvPicPr>
          <p:cNvPr id="3" name="图片 2"/>
          <p:cNvPicPr>
            <a:picLocks noChangeAspect="1"/>
          </p:cNvPicPr>
          <p:nvPr/>
        </p:nvPicPr>
        <p:blipFill>
          <a:blip r:embed="rId2"/>
          <a:srcRect l="1479" t="6078" r="-5949" b="33033"/>
          <a:stretch>
            <a:fillRect/>
          </a:stretch>
        </p:blipFill>
        <p:spPr>
          <a:xfrm>
            <a:off x="514350" y="1605915"/>
            <a:ext cx="2862580" cy="3611880"/>
          </a:xfrm>
          <a:prstGeom prst="rect">
            <a:avLst/>
          </a:prstGeom>
        </p:spPr>
      </p:pic>
      <p:pic>
        <p:nvPicPr>
          <p:cNvPr id="4" name="图片 3"/>
          <p:cNvPicPr>
            <a:picLocks noChangeAspect="1"/>
          </p:cNvPicPr>
          <p:nvPr/>
        </p:nvPicPr>
        <p:blipFill>
          <a:blip r:embed="rId3"/>
          <a:srcRect l="641" t="6821" r="683" b="30959"/>
          <a:stretch>
            <a:fillRect/>
          </a:stretch>
        </p:blipFill>
        <p:spPr>
          <a:xfrm>
            <a:off x="3190240" y="1605915"/>
            <a:ext cx="2645410" cy="3611880"/>
          </a:xfrm>
          <a:prstGeom prst="rect">
            <a:avLst/>
          </a:prstGeom>
        </p:spPr>
      </p:pic>
      <p:sp>
        <p:nvSpPr>
          <p:cNvPr id="6" name="文本框 5"/>
          <p:cNvSpPr txBox="1"/>
          <p:nvPr/>
        </p:nvSpPr>
        <p:spPr>
          <a:xfrm>
            <a:off x="6381750" y="1946275"/>
            <a:ext cx="4064000" cy="36830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in German:mythology</a:t>
            </a:r>
            <a:endParaRPr lang="en-US" altLang="zh-CN">
              <a:solidFill>
                <a:schemeClr val="accent1"/>
              </a:solidFill>
              <a:effectLst>
                <a:outerShdw blurRad="38100" dist="25400" dir="5400000" algn="ctr" rotWithShape="0">
                  <a:srgbClr val="6E747A">
                    <a:alpha val="43000"/>
                  </a:srgbClr>
                </a:outerShdw>
              </a:effectLst>
            </a:endParaRPr>
          </a:p>
        </p:txBody>
      </p:sp>
      <p:sp>
        <p:nvSpPr>
          <p:cNvPr id="8" name="左大括号 7"/>
          <p:cNvSpPr/>
          <p:nvPr/>
        </p:nvSpPr>
        <p:spPr>
          <a:xfrm>
            <a:off x="8997950" y="3429000"/>
            <a:ext cx="330200" cy="107696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9" name="文本框 8"/>
          <p:cNvSpPr txBox="1"/>
          <p:nvPr/>
        </p:nvSpPr>
        <p:spPr>
          <a:xfrm>
            <a:off x="9271000" y="1669415"/>
            <a:ext cx="4064000" cy="92202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fairy tale</a:t>
            </a:r>
            <a:endParaRPr lang="en-US" altLang="zh-CN">
              <a:solidFill>
                <a:schemeClr val="accent1"/>
              </a:solidFill>
              <a:effectLst>
                <a:outerShdw blurRad="38100" dist="25400" dir="5400000" algn="ctr" rotWithShape="0">
                  <a:srgbClr val="6E747A">
                    <a:alpha val="43000"/>
                  </a:srgbClr>
                </a:outerShdw>
              </a:effectLst>
            </a:endParaRPr>
          </a:p>
          <a:p>
            <a:r>
              <a:rPr lang="en-US" altLang="zh-CN">
                <a:solidFill>
                  <a:schemeClr val="accent1"/>
                </a:solidFill>
                <a:effectLst>
                  <a:outerShdw blurRad="38100" dist="25400" dir="5400000" algn="ctr" rotWithShape="0">
                    <a:srgbClr val="6E747A">
                      <a:alpha val="43000"/>
                    </a:srgbClr>
                  </a:outerShdw>
                </a:effectLst>
              </a:rPr>
              <a:t>folk tale</a:t>
            </a:r>
            <a:endParaRPr lang="en-US" altLang="zh-CN">
              <a:solidFill>
                <a:schemeClr val="accent1"/>
              </a:solidFill>
              <a:effectLst>
                <a:outerShdw blurRad="38100" dist="25400" dir="5400000" algn="ctr" rotWithShape="0">
                  <a:srgbClr val="6E747A">
                    <a:alpha val="43000"/>
                  </a:srgbClr>
                </a:outerShdw>
              </a:effectLst>
            </a:endParaRPr>
          </a:p>
          <a:p>
            <a:r>
              <a:rPr lang="en-US" altLang="zh-CN">
                <a:solidFill>
                  <a:schemeClr val="accent1"/>
                </a:solidFill>
                <a:effectLst>
                  <a:outerShdw blurRad="38100" dist="25400" dir="5400000" algn="ctr" rotWithShape="0">
                    <a:srgbClr val="6E747A">
                      <a:alpha val="43000"/>
                    </a:srgbClr>
                  </a:outerShdw>
                </a:effectLst>
              </a:rPr>
              <a:t> ...</a:t>
            </a:r>
            <a:endParaRPr lang="en-US" altLang="zh-CN">
              <a:solidFill>
                <a:schemeClr val="accent1"/>
              </a:solidFill>
              <a:effectLst>
                <a:outerShdw blurRad="38100" dist="25400" dir="5400000" algn="ctr" rotWithShape="0">
                  <a:srgbClr val="6E747A">
                    <a:alpha val="43000"/>
                  </a:srgbClr>
                </a:outerShdw>
              </a:effectLst>
            </a:endParaRPr>
          </a:p>
        </p:txBody>
      </p:sp>
      <p:sp>
        <p:nvSpPr>
          <p:cNvPr id="10" name="文本框 9"/>
          <p:cNvSpPr txBox="1"/>
          <p:nvPr/>
        </p:nvSpPr>
        <p:spPr>
          <a:xfrm>
            <a:off x="6381750" y="3794125"/>
            <a:ext cx="4064000" cy="36830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in China:literary genre</a:t>
            </a:r>
            <a:endParaRPr lang="en-US" altLang="zh-CN">
              <a:solidFill>
                <a:schemeClr val="accent1"/>
              </a:solidFill>
              <a:effectLst>
                <a:outerShdw blurRad="38100" dist="25400" dir="5400000" algn="ctr" rotWithShape="0">
                  <a:srgbClr val="6E747A">
                    <a:alpha val="43000"/>
                  </a:srgbClr>
                </a:outerShdw>
              </a:effectLst>
            </a:endParaRPr>
          </a:p>
        </p:txBody>
      </p:sp>
      <p:sp>
        <p:nvSpPr>
          <p:cNvPr id="11" name="左大括号 10"/>
          <p:cNvSpPr/>
          <p:nvPr/>
        </p:nvSpPr>
        <p:spPr>
          <a:xfrm>
            <a:off x="8915400" y="1605915"/>
            <a:ext cx="330200" cy="107696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2" name="文本框 11"/>
          <p:cNvSpPr txBox="1"/>
          <p:nvPr/>
        </p:nvSpPr>
        <p:spPr>
          <a:xfrm>
            <a:off x="9328150" y="3387090"/>
            <a:ext cx="4064000" cy="1198880"/>
          </a:xfrm>
          <a:prstGeom prst="rect">
            <a:avLst/>
          </a:prstGeom>
          <a:noFill/>
        </p:spPr>
        <p:txBody>
          <a:bodyPr wrap="square" rtlCol="0">
            <a:spAutoFit/>
          </a:bodyPr>
          <a:p>
            <a:r>
              <a:rPr lang="en-US" altLang="zh-CN">
                <a:solidFill>
                  <a:schemeClr val="accent1"/>
                </a:solidFill>
                <a:effectLst>
                  <a:outerShdw blurRad="38100" dist="25400" dir="5400000" algn="ctr" rotWithShape="0">
                    <a:srgbClr val="6E747A">
                      <a:alpha val="43000"/>
                    </a:srgbClr>
                  </a:outerShdw>
                </a:effectLst>
              </a:rPr>
              <a:t>mythology</a:t>
            </a:r>
            <a:endParaRPr lang="en-US" altLang="zh-CN">
              <a:solidFill>
                <a:schemeClr val="accent1"/>
              </a:solidFill>
              <a:effectLst>
                <a:outerShdw blurRad="38100" dist="25400" dir="5400000" algn="ctr" rotWithShape="0">
                  <a:srgbClr val="6E747A">
                    <a:alpha val="43000"/>
                  </a:srgbClr>
                </a:outerShdw>
              </a:effectLst>
            </a:endParaRPr>
          </a:p>
          <a:p>
            <a:r>
              <a:rPr lang="en-US" altLang="zh-CN">
                <a:solidFill>
                  <a:schemeClr val="accent1"/>
                </a:solidFill>
                <a:effectLst>
                  <a:outerShdw blurRad="38100" dist="25400" dir="5400000" algn="ctr" rotWithShape="0">
                    <a:srgbClr val="6E747A">
                      <a:alpha val="43000"/>
                    </a:srgbClr>
                  </a:outerShdw>
                </a:effectLst>
              </a:rPr>
              <a:t>fairy tale</a:t>
            </a:r>
            <a:endParaRPr lang="en-US" altLang="zh-CN">
              <a:solidFill>
                <a:schemeClr val="accent1"/>
              </a:solidFill>
              <a:effectLst>
                <a:outerShdw blurRad="38100" dist="25400" dir="5400000" algn="ctr" rotWithShape="0">
                  <a:srgbClr val="6E747A">
                    <a:alpha val="43000"/>
                  </a:srgbClr>
                </a:outerShdw>
              </a:effectLst>
            </a:endParaRPr>
          </a:p>
          <a:p>
            <a:r>
              <a:rPr lang="en-US" altLang="zh-CN">
                <a:solidFill>
                  <a:schemeClr val="accent1"/>
                </a:solidFill>
                <a:effectLst>
                  <a:outerShdw blurRad="38100" dist="25400" dir="5400000" algn="ctr" rotWithShape="0">
                    <a:srgbClr val="6E747A">
                      <a:alpha val="43000"/>
                    </a:srgbClr>
                  </a:outerShdw>
                </a:effectLst>
              </a:rPr>
              <a:t>novel</a:t>
            </a:r>
            <a:endParaRPr lang="en-US" altLang="zh-CN">
              <a:solidFill>
                <a:schemeClr val="accent1"/>
              </a:solidFill>
              <a:effectLst>
                <a:outerShdw blurRad="38100" dist="25400" dir="5400000" algn="ctr" rotWithShape="0">
                  <a:srgbClr val="6E747A">
                    <a:alpha val="43000"/>
                  </a:srgbClr>
                </a:outerShdw>
              </a:effectLst>
            </a:endParaRPr>
          </a:p>
          <a:p>
            <a:r>
              <a:rPr lang="en-US" altLang="zh-CN">
                <a:solidFill>
                  <a:schemeClr val="accent1"/>
                </a:solidFill>
                <a:effectLst>
                  <a:outerShdw blurRad="38100" dist="25400" dir="5400000" algn="ctr" rotWithShape="0">
                    <a:srgbClr val="6E747A">
                      <a:alpha val="43000"/>
                    </a:srgbClr>
                  </a:outerShdw>
                </a:effectLst>
              </a:rPr>
              <a:t>...</a:t>
            </a:r>
            <a:endParaRPr lang="en-US" altLang="zh-CN">
              <a:solidFill>
                <a:schemeClr val="accent1"/>
              </a:solidFill>
              <a:effectLst>
                <a:outerShdw blurRad="38100" dist="25400" dir="5400000" algn="ctr" rotWithShape="0">
                  <a:srgbClr val="6E747A">
                    <a:alpha val="43000"/>
                  </a:srgbClr>
                </a:outerShdw>
              </a:effectLst>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4"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P spid="2" grpId="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654800" y="2157730"/>
            <a:ext cx="4551680" cy="2545080"/>
          </a:xfrm>
          <a:prstGeom prst="rect">
            <a:avLst/>
          </a:prstGeom>
        </p:spPr>
      </p:pic>
      <p:pic>
        <p:nvPicPr>
          <p:cNvPr id="5" name="图片 4"/>
          <p:cNvPicPr>
            <a:picLocks noChangeAspect="1"/>
          </p:cNvPicPr>
          <p:nvPr/>
        </p:nvPicPr>
        <p:blipFill>
          <a:blip r:embed="rId2"/>
          <a:stretch>
            <a:fillRect/>
          </a:stretch>
        </p:blipFill>
        <p:spPr>
          <a:xfrm>
            <a:off x="885190" y="2155190"/>
            <a:ext cx="4551045" cy="2547620"/>
          </a:xfrm>
          <a:prstGeom prst="rect">
            <a:avLst/>
          </a:prstGeom>
        </p:spPr>
      </p:pic>
      <p:sp>
        <p:nvSpPr>
          <p:cNvPr id="6" name="燕尾形箭头 5"/>
          <p:cNvSpPr/>
          <p:nvPr/>
        </p:nvSpPr>
        <p:spPr>
          <a:xfrm>
            <a:off x="5584825" y="3331845"/>
            <a:ext cx="955040" cy="541020"/>
          </a:xfrm>
          <a:prstGeom prst="notched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029335" y="1474470"/>
            <a:ext cx="5450205" cy="4516120"/>
          </a:xfrm>
        </p:spPr>
        <p:txBody>
          <a:bodyPr>
            <a:noAutofit/>
          </a:bodyPr>
          <a:p>
            <a:pPr algn="just">
              <a:lnSpc>
                <a:spcPct val="150000"/>
              </a:lnSpc>
            </a:pPr>
            <a:r>
              <a:rPr lang="en-US" altLang="zh-CN" sz="1600" b="0">
                <a:ln w="22225">
                  <a:solidFill>
                    <a:schemeClr val="accent1"/>
                  </a:solidFill>
                  <a:prstDash val="solid"/>
                </a:ln>
                <a:solidFill>
                  <a:schemeClr val="accent1"/>
                </a:solidFill>
                <a:effectLst/>
                <a:latin typeface="华文中宋" panose="02010600040101010101" charset="-122"/>
                <a:ea typeface="华文中宋" panose="02010600040101010101" charset="-122"/>
                <a:cs typeface="华文中宋" panose="02010600040101010101" charset="-122"/>
              </a:rPr>
              <a:t>    </a:t>
            </a:r>
            <a:r>
              <a:rPr lang="en-US" altLang="zh-CN" sz="2000" b="0">
                <a:ln w="22225">
                  <a:solidFill>
                    <a:schemeClr val="accent1"/>
                  </a:solidFill>
                  <a:prstDash val="solid"/>
                </a:ln>
                <a:solidFill>
                  <a:schemeClr val="accent1"/>
                </a:solidFill>
                <a:effectLst/>
                <a:ea typeface="华文中宋" panose="02010600040101010101" charset="-122"/>
                <a:cs typeface="+mj-lt"/>
              </a:rPr>
              <a:t>As Gorky put it, "Generally speaking, myth is a reflection of natural phenomena, of the struggle against nature, and of social life in a broad artistic generalization."</a:t>
            </a:r>
            <a:br>
              <a:rPr lang="en-US" altLang="zh-CN" sz="2000" b="0">
                <a:ln w="22225">
                  <a:solidFill>
                    <a:schemeClr val="accent1"/>
                  </a:solidFill>
                  <a:prstDash val="solid"/>
                </a:ln>
                <a:solidFill>
                  <a:schemeClr val="accent1"/>
                </a:solidFill>
                <a:effectLst/>
                <a:ea typeface="华文中宋" panose="02010600040101010101" charset="-122"/>
                <a:cs typeface="+mj-lt"/>
              </a:rPr>
            </a:br>
            <a:r>
              <a:rPr lang="en-US" altLang="zh-CN" sz="1600" b="0">
                <a:ln w="22225">
                  <a:solidFill>
                    <a:schemeClr val="accent1"/>
                  </a:solidFill>
                  <a:prstDash val="solid"/>
                </a:ln>
                <a:solidFill>
                  <a:schemeClr val="accent1"/>
                </a:solidFill>
                <a:effectLst/>
                <a:ea typeface="华文中宋" panose="02010600040101010101" charset="-122"/>
                <a:cs typeface="+mj-lt"/>
              </a:rPr>
              <a:t>    </a:t>
            </a:r>
            <a:br>
              <a:rPr lang="en-US" altLang="zh-CN" sz="1600" b="0">
                <a:ln w="22225">
                  <a:solidFill>
                    <a:schemeClr val="accent1"/>
                  </a:solidFill>
                  <a:prstDash val="solid"/>
                </a:ln>
                <a:solidFill>
                  <a:schemeClr val="accent1"/>
                </a:solidFill>
                <a:effectLst/>
                <a:ea typeface="华文中宋" panose="02010600040101010101" charset="-122"/>
                <a:cs typeface="+mj-lt"/>
              </a:rPr>
            </a:br>
            <a:r>
              <a:rPr lang="en-US" altLang="zh-CN" sz="1600" b="0">
                <a:ln w="22225">
                  <a:solidFill>
                    <a:schemeClr val="accent1"/>
                  </a:solidFill>
                  <a:prstDash val="solid"/>
                </a:ln>
                <a:solidFill>
                  <a:schemeClr val="accent1"/>
                </a:solidFill>
                <a:effectLst/>
                <a:ea typeface="华文中宋" panose="02010600040101010101" charset="-122"/>
                <a:cs typeface="+mj-lt"/>
              </a:rPr>
              <a:t>    </a:t>
            </a:r>
            <a:r>
              <a:rPr lang="en-US" altLang="zh-CN" sz="2000" b="0">
                <a:ln w="22225">
                  <a:solidFill>
                    <a:schemeClr val="accent1"/>
                  </a:solidFill>
                  <a:prstDash val="solid"/>
                </a:ln>
                <a:solidFill>
                  <a:schemeClr val="accent1"/>
                </a:solidFill>
                <a:effectLst/>
                <a:ea typeface="华文中宋" panose="02010600040101010101" charset="-122"/>
                <a:cs typeface="+mj-lt"/>
              </a:rPr>
              <a:t>恰如高尔基所言:“一般说来，神话乃是自然现象，对自然的斗争，以及社会生活在广大的艺术概括中的反映</a:t>
            </a:r>
            <a:r>
              <a:rPr lang="zh-CN" altLang="en-US" sz="2000" b="0">
                <a:ln w="22225">
                  <a:solidFill>
                    <a:schemeClr val="accent1"/>
                  </a:solidFill>
                  <a:prstDash val="solid"/>
                </a:ln>
                <a:solidFill>
                  <a:schemeClr val="accent1"/>
                </a:solidFill>
                <a:effectLst/>
                <a:ea typeface="华文中宋" panose="02010600040101010101" charset="-122"/>
                <a:cs typeface="+mj-lt"/>
              </a:rPr>
              <a:t>。</a:t>
            </a:r>
            <a:r>
              <a:rPr lang="en-US" altLang="zh-CN" sz="2000" b="0">
                <a:ln w="22225">
                  <a:solidFill>
                    <a:schemeClr val="accent1"/>
                  </a:solidFill>
                  <a:prstDash val="solid"/>
                </a:ln>
                <a:solidFill>
                  <a:schemeClr val="accent1"/>
                </a:solidFill>
                <a:effectLst/>
                <a:ea typeface="华文中宋" panose="02010600040101010101" charset="-122"/>
                <a:cs typeface="+mj-lt"/>
                <a:sym typeface="+mn-ea"/>
              </a:rPr>
              <a:t>”</a:t>
            </a:r>
            <a:br>
              <a:rPr lang="en-US" altLang="zh-CN" sz="2000" b="0">
                <a:ln w="22225">
                  <a:solidFill>
                    <a:schemeClr val="accent1"/>
                  </a:solidFill>
                  <a:prstDash val="solid"/>
                </a:ln>
                <a:solidFill>
                  <a:schemeClr val="accent1"/>
                </a:solidFill>
                <a:effectLst/>
                <a:ea typeface="华文中宋" panose="02010600040101010101" charset="-122"/>
                <a:cs typeface="+mj-lt"/>
              </a:rPr>
            </a:br>
            <a:r>
              <a:rPr lang="en-US" altLang="zh-CN" sz="2000" b="0">
                <a:ln w="22225">
                  <a:solidFill>
                    <a:schemeClr val="accent1"/>
                  </a:solidFill>
                  <a:prstDash val="solid"/>
                </a:ln>
                <a:solidFill>
                  <a:schemeClr val="accent1"/>
                </a:solidFill>
                <a:effectLst/>
                <a:ea typeface="华文中宋" panose="02010600040101010101" charset="-122"/>
                <a:cs typeface="+mj-lt"/>
              </a:rPr>
              <a:t>   </a:t>
            </a:r>
            <a:endParaRPr lang="en-US" altLang="zh-CN" sz="2000" b="0">
              <a:ln w="22225">
                <a:solidFill>
                  <a:schemeClr val="accent1"/>
                </a:solidFill>
                <a:prstDash val="solid"/>
              </a:ln>
              <a:solidFill>
                <a:schemeClr val="accent1"/>
              </a:solidFill>
              <a:effectLst/>
              <a:ea typeface="华文中宋" panose="02010600040101010101" charset="-122"/>
              <a:cs typeface="+mj-lt"/>
            </a:endParaRPr>
          </a:p>
        </p:txBody>
      </p:sp>
      <p:sp>
        <p:nvSpPr>
          <p:cNvPr id="3" name="文本框 2"/>
          <p:cNvSpPr txBox="1"/>
          <p:nvPr/>
        </p:nvSpPr>
        <p:spPr>
          <a:xfrm>
            <a:off x="3047365" y="499110"/>
            <a:ext cx="6096000" cy="829945"/>
          </a:xfrm>
          <a:prstGeom prst="rect">
            <a:avLst/>
          </a:prstGeom>
          <a:noFill/>
        </p:spPr>
        <p:txBody>
          <a:bodyPr wrap="square" rtlCol="0" anchor="t">
            <a:spAutoFit/>
          </a:bodyPr>
          <a:p>
            <a:pPr algn="ctr"/>
            <a:r>
              <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sym typeface="+mn-ea"/>
              </a:rPr>
              <a:t>What is mythology?</a:t>
            </a:r>
            <a:endPar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sym typeface="+mn-ea"/>
            </a:endParaRPr>
          </a:p>
        </p:txBody>
      </p:sp>
      <p:pic>
        <p:nvPicPr>
          <p:cNvPr id="22" name="图片 21" descr="微信图片_20240413200310"/>
          <p:cNvPicPr>
            <a:picLocks noChangeAspect="1"/>
          </p:cNvPicPr>
          <p:nvPr/>
        </p:nvPicPr>
        <p:blipFill>
          <a:blip r:embed="rId2"/>
          <a:stretch>
            <a:fillRect/>
          </a:stretch>
        </p:blipFill>
        <p:spPr>
          <a:xfrm>
            <a:off x="7757160" y="1610360"/>
            <a:ext cx="3100705" cy="3875405"/>
          </a:xfrm>
          <a:prstGeom prst="rect">
            <a:avLst/>
          </a:prstGeom>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85165" y="693420"/>
            <a:ext cx="9799320" cy="919480"/>
          </a:xfrm>
        </p:spPr>
        <p:txBody>
          <a:bodyPr/>
          <a:p>
            <a:pPr algn="l"/>
            <a:r>
              <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rPr>
              <a:t>three questions</a:t>
            </a:r>
            <a:endParaRPr lang="en-US" altLang="zh-CN" sz="4800">
              <a:ln w="22225">
                <a:solidFill>
                  <a:schemeClr val="accent1"/>
                </a:solidFill>
                <a:prstDash val="solid"/>
              </a:ln>
              <a:solidFill>
                <a:schemeClr val="accent1"/>
              </a:solidFill>
              <a:effectLst/>
              <a:latin typeface="方正舒体" panose="02010601030101010101" charset="-122"/>
              <a:ea typeface="方正舒体" panose="02010601030101010101" charset="-122"/>
            </a:endParaRPr>
          </a:p>
        </p:txBody>
      </p:sp>
      <p:sp>
        <p:nvSpPr>
          <p:cNvPr id="3" name="副标题 2"/>
          <p:cNvSpPr>
            <a:spLocks noGrp="1"/>
          </p:cNvSpPr>
          <p:nvPr>
            <p:ph type="subTitle" idx="1"/>
            <p:custDataLst>
              <p:tags r:id="rId2"/>
            </p:custDataLst>
          </p:nvPr>
        </p:nvSpPr>
        <p:spPr>
          <a:xfrm>
            <a:off x="440690" y="1839595"/>
            <a:ext cx="11688445" cy="3419475"/>
          </a:xfrm>
        </p:spPr>
        <p:txBody>
          <a:bodyPr/>
          <a:p>
            <a:pPr algn="l">
              <a:lnSpc>
                <a:spcPct val="100000"/>
              </a:lnSpc>
              <a:buClrTx/>
              <a:buSzTx/>
              <a:buFontTx/>
            </a:pPr>
            <a:endParaRPr lang="en-US" altLang="zh-CN" b="1" spc="300">
              <a:ln w="22225">
                <a:solidFill>
                  <a:schemeClr val="accent1"/>
                </a:solidFill>
                <a:prstDash val="solid"/>
              </a:ln>
              <a:solidFill>
                <a:schemeClr val="accent1"/>
              </a:solidFill>
              <a:effectLst/>
              <a:latin typeface="方正舒体" panose="02010601030101010101" charset="-122"/>
              <a:ea typeface="方正舒体" panose="02010601030101010101" charset="-122"/>
              <a:cs typeface="+mj-cs"/>
            </a:endParaRPr>
          </a:p>
          <a:p>
            <a:pPr algn="l">
              <a:lnSpc>
                <a:spcPct val="100000"/>
              </a:lnSpc>
              <a:buClrTx/>
              <a:buSzTx/>
              <a:buFontTx/>
            </a:pPr>
            <a:r>
              <a:rPr lang="en-US" altLang="zh-CN">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1.</a:t>
            </a:r>
            <a:r>
              <a:rPr lang="en-US" altLang="zh-CN">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sym typeface="+mn-ea"/>
              </a:rPr>
              <a:t>Why</a:t>
            </a:r>
            <a:r>
              <a:rPr lang="en-US" altLang="zh-CN">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 would ancient Chinese </a:t>
            </a:r>
            <a:r>
              <a:rPr lang="en-US" altLang="zh-CN">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sym typeface="+mn-ea"/>
              </a:rPr>
              <a:t>create</a:t>
            </a:r>
            <a:r>
              <a:rPr lang="en-US" altLang="zh-CN">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 mythologies?</a:t>
            </a:r>
            <a:endParaRPr lang="en-US" altLang="zh-CN">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a:p>
            <a:pPr algn="l">
              <a:lnSpc>
                <a:spcPct val="100000"/>
              </a:lnSpc>
              <a:buClrTx/>
              <a:buSzTx/>
              <a:buFontTx/>
            </a:pPr>
            <a:endPar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endParaRPr>
          </a:p>
          <a:p>
            <a:pPr algn="l">
              <a:lnSpc>
                <a:spcPct val="100000"/>
              </a:lnSpc>
              <a:buClrTx/>
              <a:buSzTx/>
              <a:buFontTx/>
            </a:pPr>
            <a:r>
              <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rPr>
              <a:t>2.</a:t>
            </a:r>
            <a:r>
              <a:rPr lang="en-US" altLang="zh-CN" b="1" spc="300">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cs typeface="+mj-cs"/>
              </a:rPr>
              <a:t>What</a:t>
            </a:r>
            <a:r>
              <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rPr>
              <a:t> are  the </a:t>
            </a:r>
            <a:r>
              <a:rPr lang="en-US" altLang="zh-CN" b="1" spc="300">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cs typeface="+mj-cs"/>
              </a:rPr>
              <a:t>differences</a:t>
            </a:r>
            <a:r>
              <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rPr>
              <a:t> between Chinese mythology and other nations’mythology?</a:t>
            </a:r>
            <a:endPar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endParaRPr>
          </a:p>
          <a:p>
            <a:pPr algn="l">
              <a:lnSpc>
                <a:spcPct val="100000"/>
              </a:lnSpc>
              <a:buClrTx/>
              <a:buSzTx/>
              <a:buFontTx/>
            </a:pPr>
            <a:endPar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endParaRPr>
          </a:p>
          <a:p>
            <a:pPr algn="l">
              <a:lnSpc>
                <a:spcPct val="100000"/>
              </a:lnSpc>
              <a:buClrTx/>
              <a:buSzTx/>
              <a:buFontTx/>
            </a:pPr>
            <a:r>
              <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rPr>
              <a:t>3.</a:t>
            </a:r>
            <a:r>
              <a:rPr lang="en-US" altLang="zh-CN" b="1" spc="300">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cs typeface="+mj-cs"/>
              </a:rPr>
              <a:t>What impact </a:t>
            </a:r>
            <a:r>
              <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rPr>
              <a:t>do these stories have on later generations?</a:t>
            </a:r>
            <a:endParaRPr lang="en-US" altLang="zh-CN" b="1" spc="3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cs typeface="+mj-cs"/>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379730" y="525780"/>
            <a:ext cx="9390380" cy="457835"/>
          </a:xfrm>
        </p:spPr>
        <p:txBody>
          <a:bodyPr>
            <a:normAutofit fontScale="90000"/>
          </a:bodyPr>
          <a:p>
            <a:r>
              <a:rPr lang="en-US" altLang="zh-CN" sz="2665">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1.</a:t>
            </a:r>
            <a:r>
              <a:rPr lang="en-US" altLang="zh-CN" sz="2665">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sym typeface="+mn-ea"/>
              </a:rPr>
              <a:t>Why</a:t>
            </a:r>
            <a:r>
              <a:rPr lang="en-US" altLang="zh-CN" sz="2665">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 would ancient Chinese </a:t>
            </a:r>
            <a:r>
              <a:rPr lang="en-US" altLang="zh-CN" sz="2665">
                <a:ln w="22225">
                  <a:solidFill>
                    <a:schemeClr val="accent1">
                      <a:lumMod val="60000"/>
                      <a:lumOff val="40000"/>
                    </a:schemeClr>
                  </a:solidFill>
                  <a:prstDash val="solid"/>
                </a:ln>
                <a:solidFill>
                  <a:schemeClr val="accent1"/>
                </a:solidFill>
                <a:effectLst/>
                <a:latin typeface="方正舒体" panose="02010601030101010101" charset="-122"/>
                <a:ea typeface="方正舒体" panose="02010601030101010101" charset="-122"/>
                <a:sym typeface="+mn-ea"/>
              </a:rPr>
              <a:t>create</a:t>
            </a:r>
            <a:r>
              <a:rPr lang="en-US" altLang="zh-CN" sz="2665">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 these stories?</a:t>
            </a:r>
            <a:endParaRPr lang="zh-CN" altLang="zh-CN" sz="2665"/>
          </a:p>
        </p:txBody>
      </p:sp>
      <p:sp>
        <p:nvSpPr>
          <p:cNvPr id="3" name="副标题 2"/>
          <p:cNvSpPr>
            <a:spLocks noGrp="1"/>
          </p:cNvSpPr>
          <p:nvPr>
            <p:ph type="subTitle" idx="1"/>
            <p:custDataLst>
              <p:tags r:id="rId2"/>
            </p:custDataLst>
          </p:nvPr>
        </p:nvSpPr>
        <p:spPr>
          <a:xfrm>
            <a:off x="501015" y="1663700"/>
            <a:ext cx="4859655" cy="996315"/>
          </a:xfrm>
        </p:spPr>
        <p:txBody>
          <a:bodyPr>
            <a:noAutofit/>
          </a:bodyPr>
          <a:p>
            <a:pPr algn="l">
              <a:lnSpc>
                <a:spcPct val="100000"/>
              </a:lnSpc>
              <a:buClrTx/>
              <a:buSzTx/>
              <a:buFontTx/>
            </a:pPr>
            <a:r>
              <a:rPr lang="en-US" altLang="zh-CN" sz="2000" b="1" spc="300">
                <a:ln w="22225">
                  <a:solidFill>
                    <a:schemeClr val="accent1">
                      <a:lumMod val="50000"/>
                    </a:schemeClr>
                  </a:solidFill>
                  <a:prstDash val="solid"/>
                </a:ln>
                <a:solidFill>
                  <a:schemeClr val="accent1"/>
                </a:solidFill>
                <a:effectLst/>
                <a:latin typeface="华文仿宋" panose="02010600040101010101" charset="-122"/>
                <a:ea typeface="华文仿宋" panose="02010600040101010101" charset="-122"/>
                <a:cs typeface="+mj-cs"/>
                <a:sym typeface="+mn-ea"/>
              </a:rPr>
              <a:t> </a:t>
            </a:r>
            <a:r>
              <a:rPr lang="en-US" altLang="zh-CN"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rPr>
              <a:t>1.ancestors' understanding of natural and social phenomena</a:t>
            </a:r>
            <a:endParaRPr lang="en-US" altLang="zh-CN"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endParaRPr>
          </a:p>
          <a:p>
            <a:pPr algn="l">
              <a:lnSpc>
                <a:spcPct val="100000"/>
              </a:lnSpc>
              <a:buClrTx/>
              <a:buSzTx/>
              <a:buFontTx/>
            </a:pPr>
            <a:endParaRPr lang="en-US" altLang="zh-CN"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endParaRPr>
          </a:p>
        </p:txBody>
      </p:sp>
      <p:pic>
        <p:nvPicPr>
          <p:cNvPr id="17" name="图片 16" descr="微信图片_20240413194338"/>
          <p:cNvPicPr>
            <a:picLocks noChangeAspect="1"/>
          </p:cNvPicPr>
          <p:nvPr/>
        </p:nvPicPr>
        <p:blipFill>
          <a:blip r:embed="rId3"/>
          <a:stretch>
            <a:fillRect/>
          </a:stretch>
        </p:blipFill>
        <p:spPr>
          <a:xfrm>
            <a:off x="5408295" y="2254250"/>
            <a:ext cx="2239645" cy="2800350"/>
          </a:xfrm>
          <a:prstGeom prst="rect">
            <a:avLst/>
          </a:prstGeom>
        </p:spPr>
      </p:pic>
      <p:pic>
        <p:nvPicPr>
          <p:cNvPr id="7" name="图片 6"/>
          <p:cNvPicPr>
            <a:picLocks noChangeAspect="1"/>
          </p:cNvPicPr>
          <p:nvPr/>
        </p:nvPicPr>
        <p:blipFill>
          <a:blip r:embed="rId4"/>
          <a:stretch>
            <a:fillRect/>
          </a:stretch>
        </p:blipFill>
        <p:spPr>
          <a:xfrm>
            <a:off x="9514205" y="2247900"/>
            <a:ext cx="2223770" cy="2787015"/>
          </a:xfrm>
          <a:prstGeom prst="rect">
            <a:avLst/>
          </a:prstGeom>
        </p:spPr>
      </p:pic>
      <p:sp>
        <p:nvSpPr>
          <p:cNvPr id="9" name="文本框 8"/>
          <p:cNvSpPr txBox="1"/>
          <p:nvPr/>
        </p:nvSpPr>
        <p:spPr>
          <a:xfrm>
            <a:off x="574675" y="3106420"/>
            <a:ext cx="4147185" cy="1010920"/>
          </a:xfrm>
          <a:prstGeom prst="rect">
            <a:avLst/>
          </a:prstGeom>
          <a:noFill/>
        </p:spPr>
        <p:txBody>
          <a:bodyPr wrap="square" rtlCol="0">
            <a:noAutofit/>
          </a:bodyPr>
          <a:p>
            <a:pPr algn="l">
              <a:lnSpc>
                <a:spcPct val="100000"/>
              </a:lnSpc>
              <a:buClrTx/>
              <a:buSzTx/>
              <a:buFontTx/>
            </a:pPr>
            <a:r>
              <a:rPr lang="en-US" altLang="zh-CN" sz="2400" b="1" spc="300">
                <a:ln w="22225">
                  <a:solidFill>
                    <a:schemeClr val="accent1"/>
                  </a:solidFill>
                  <a:prstDash val="solid"/>
                </a:ln>
                <a:solidFill>
                  <a:schemeClr val="accent1"/>
                </a:solidFill>
                <a:effectLst/>
                <a:uFillTx/>
                <a:latin typeface="华文仿宋" panose="02010600040101010101" charset="-122"/>
                <a:ea typeface="华文仿宋" panose="02010600040101010101" charset="-122"/>
                <a:cs typeface="+mj-cs"/>
              </a:rPr>
              <a:t>2.The imagination and worship of supernatural</a:t>
            </a:r>
            <a:r>
              <a:rPr lang="en-US" altLang="zh-CN" sz="2400" b="1" spc="300">
                <a:ln w="22225">
                  <a:solidFill>
                    <a:schemeClr val="accent1"/>
                  </a:solidFill>
                  <a:prstDash val="solid"/>
                </a:ln>
                <a:solidFill>
                  <a:schemeClr val="accent1"/>
                </a:solidFill>
                <a:effectLst/>
                <a:uFillTx/>
                <a:latin typeface="华文仿宋" panose="02010600040101010101" charset="-122"/>
                <a:ea typeface="华文仿宋" panose="02010600040101010101" charset="-122"/>
                <a:cs typeface="+mj-cs"/>
                <a:sym typeface="+mn-ea"/>
              </a:rPr>
              <a:t> </a:t>
            </a:r>
            <a:endParaRPr lang="en-US" altLang="zh-CN" sz="2400" b="1" spc="300">
              <a:ln w="22225">
                <a:solidFill>
                  <a:schemeClr val="accent1"/>
                </a:solidFill>
                <a:prstDash val="solid"/>
              </a:ln>
              <a:solidFill>
                <a:schemeClr val="accent1"/>
              </a:solidFill>
              <a:effectLst/>
              <a:uFillTx/>
              <a:latin typeface="华文仿宋" panose="02010600040101010101" charset="-122"/>
              <a:ea typeface="华文仿宋" panose="02010600040101010101" charset="-122"/>
              <a:cs typeface="+mj-cs"/>
              <a:sym typeface="+mn-ea"/>
            </a:endParaRPr>
          </a:p>
        </p:txBody>
      </p:sp>
      <p:sp>
        <p:nvSpPr>
          <p:cNvPr id="10" name="文本框 9"/>
          <p:cNvSpPr txBox="1"/>
          <p:nvPr/>
        </p:nvSpPr>
        <p:spPr>
          <a:xfrm>
            <a:off x="574675" y="4563745"/>
            <a:ext cx="4833620" cy="1198880"/>
          </a:xfrm>
          <a:prstGeom prst="rect">
            <a:avLst/>
          </a:prstGeom>
          <a:noFill/>
        </p:spPr>
        <p:txBody>
          <a:bodyPr wrap="square" rtlCol="0">
            <a:spAutoFit/>
          </a:bodyPr>
          <a:p>
            <a:pPr algn="l">
              <a:lnSpc>
                <a:spcPct val="100000"/>
              </a:lnSpc>
              <a:buClrTx/>
              <a:buSzTx/>
              <a:buFontTx/>
            </a:pPr>
            <a:r>
              <a:rPr lang="en-US" altLang="zh-CN" sz="2400"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rPr>
              <a:t>3.The desire to conquer nature and transform society</a:t>
            </a:r>
            <a:endParaRPr lang="en-US" altLang="zh-CN" sz="2400"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endParaRPr>
          </a:p>
          <a:p>
            <a:pPr algn="l">
              <a:lnSpc>
                <a:spcPct val="100000"/>
              </a:lnSpc>
              <a:buClrTx/>
              <a:buSzTx/>
              <a:buFontTx/>
            </a:pPr>
            <a:endParaRPr lang="en-US" altLang="zh-CN" sz="2400" b="1" spc="300">
              <a:ln w="22225">
                <a:solidFill>
                  <a:schemeClr val="accent1"/>
                </a:solidFill>
                <a:prstDash val="solid"/>
              </a:ln>
              <a:solidFill>
                <a:schemeClr val="accent1"/>
              </a:solidFill>
              <a:effectLst/>
              <a:latin typeface="华文仿宋" panose="02010600040101010101" charset="-122"/>
              <a:ea typeface="华文仿宋" panose="02010600040101010101" charset="-122"/>
              <a:cs typeface="+mj-cs"/>
              <a:sym typeface="+mn-ea"/>
            </a:endParaRPr>
          </a:p>
        </p:txBody>
      </p:sp>
      <p:pic>
        <p:nvPicPr>
          <p:cNvPr id="6" name="图片 5"/>
          <p:cNvPicPr>
            <a:picLocks noChangeAspect="1"/>
          </p:cNvPicPr>
          <p:nvPr/>
        </p:nvPicPr>
        <p:blipFill>
          <a:blip r:embed="rId5"/>
          <a:stretch>
            <a:fillRect/>
          </a:stretch>
        </p:blipFill>
        <p:spPr>
          <a:xfrm>
            <a:off x="7423150" y="2247900"/>
            <a:ext cx="2247900" cy="2806700"/>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par>
                                <p:cTn id="19" presetID="1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up)">
                                      <p:cBhvr>
                                        <p:cTn id="28" dur="500"/>
                                        <p:tgtEl>
                                          <p:spTgt spid="10"/>
                                        </p:tgtEl>
                                      </p:cBhvr>
                                    </p:animEffect>
                                  </p:childTnLst>
                                </p:cTn>
                              </p:par>
                              <p:par>
                                <p:cTn id="29" presetID="1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9" grpId="0"/>
      <p:bldP spid="9" grpId="1"/>
      <p:bldP spid="10" grpId="0"/>
      <p:bldP spid="1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438785"/>
            <a:ext cx="11251565" cy="749935"/>
          </a:xfrm>
        </p:spPr>
        <p:txBody>
          <a:bodyPr>
            <a:noAutofit/>
          </a:bodyPr>
          <a:p>
            <a:pPr algn="l"/>
            <a:r>
              <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2.What are  the differences between Chinese mythologies and other nations’mythologies?</a:t>
            </a:r>
            <a:endPar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graphicFrame>
        <p:nvGraphicFramePr>
          <p:cNvPr id="3" name="表格 2"/>
          <p:cNvGraphicFramePr/>
          <p:nvPr>
            <p:custDataLst>
              <p:tags r:id="rId2"/>
            </p:custDataLst>
          </p:nvPr>
        </p:nvGraphicFramePr>
        <p:xfrm>
          <a:off x="1011555" y="1512570"/>
          <a:ext cx="7571105" cy="4314825"/>
        </p:xfrm>
        <a:graphic>
          <a:graphicData uri="http://schemas.openxmlformats.org/drawingml/2006/table">
            <a:tbl>
              <a:tblPr firstRow="1" bandRow="1">
                <a:tableStyleId>{5C22544A-7EE6-4342-B048-85BDC9FD1C3A}</a:tableStyleId>
              </a:tblPr>
              <a:tblGrid>
                <a:gridCol w="1040130"/>
                <a:gridCol w="3292475"/>
                <a:gridCol w="3238500"/>
              </a:tblGrid>
              <a:tr h="1213485">
                <a:tc>
                  <a:txBody>
                    <a:bodyPr/>
                    <a:p>
                      <a:pPr>
                        <a:buNone/>
                      </a:pPr>
                      <a:endParaRPr lang="zh-CN" altLang="en-US">
                        <a:solidFill>
                          <a:srgbClr val="000000">
                            <a:alpha val="0"/>
                          </a:srgbClr>
                        </a:solidFill>
                        <a:highlight>
                          <a:srgbClr val="000000">
                            <a:alpha val="0"/>
                          </a:srgbClr>
                        </a:highlight>
                      </a:endParaRPr>
                    </a:p>
                  </a:txBody>
                  <a:tcPr>
                    <a:solidFill>
                      <a:schemeClr val="accent1">
                        <a:lumMod val="40000"/>
                        <a:lumOff val="60000"/>
                      </a:schemeClr>
                    </a:solidFill>
                  </a:tcPr>
                </a:tc>
                <a:tc>
                  <a:txBody>
                    <a:bodyPr/>
                    <a:p>
                      <a:pPr>
                        <a:buNone/>
                      </a:pPr>
                      <a:r>
                        <a:rPr lang="en-US" altLang="zh-CN">
                          <a:solidFill>
                            <a:schemeClr val="bg1"/>
                          </a:solidFill>
                        </a:rPr>
                        <a:t>      </a:t>
                      </a:r>
                      <a:endParaRPr lang="en-US" altLang="zh-CN">
                        <a:solidFill>
                          <a:schemeClr val="bg1"/>
                        </a:solidFill>
                      </a:endParaRPr>
                    </a:p>
                    <a:p>
                      <a:pPr>
                        <a:buNone/>
                      </a:pPr>
                      <a:r>
                        <a:rPr lang="en-US" altLang="zh-CN">
                          <a:solidFill>
                            <a:schemeClr val="bg1"/>
                          </a:solidFill>
                        </a:rPr>
                        <a:t>        Chinese mythologies</a:t>
                      </a:r>
                      <a:endParaRPr lang="en-US" altLang="zh-CN">
                        <a:solidFill>
                          <a:schemeClr val="bg1"/>
                        </a:solidFill>
                      </a:endParaRPr>
                    </a:p>
                  </a:txBody>
                  <a:tcPr>
                    <a:solidFill>
                      <a:schemeClr val="accent1">
                        <a:lumMod val="40000"/>
                        <a:lumOff val="60000"/>
                      </a:schemeClr>
                    </a:solidFill>
                  </a:tcPr>
                </a:tc>
                <a:tc>
                  <a:txBody>
                    <a:bodyPr/>
                    <a:p>
                      <a:pPr>
                        <a:buNone/>
                      </a:pPr>
                      <a:r>
                        <a:rPr lang="en-US" altLang="zh-CN" sz="1800">
                          <a:solidFill>
                            <a:schemeClr val="bg1"/>
                          </a:solidFill>
                          <a:sym typeface="+mn-ea"/>
                        </a:rPr>
                        <a:t>       </a:t>
                      </a:r>
                      <a:endParaRPr lang="en-US" altLang="zh-CN" sz="1800">
                        <a:solidFill>
                          <a:schemeClr val="bg1"/>
                        </a:solidFill>
                        <a:sym typeface="+mn-ea"/>
                      </a:endParaRPr>
                    </a:p>
                    <a:p>
                      <a:pPr>
                        <a:buNone/>
                      </a:pPr>
                      <a:r>
                        <a:rPr lang="en-US" altLang="zh-CN" sz="1800">
                          <a:solidFill>
                            <a:schemeClr val="bg1"/>
                          </a:solidFill>
                          <a:sym typeface="+mn-ea"/>
                        </a:rPr>
                        <a:t>        Western mythologies</a:t>
                      </a:r>
                      <a:endParaRPr lang="en-US" altLang="zh-CN" sz="1800">
                        <a:solidFill>
                          <a:schemeClr val="bg1"/>
                        </a:solidFill>
                      </a:endParaRPr>
                    </a:p>
                    <a:p>
                      <a:pPr>
                        <a:buNone/>
                      </a:pPr>
                      <a:r>
                        <a:rPr lang="en-US" altLang="zh-CN">
                          <a:noFill/>
                        </a:rPr>
                        <a:t>  </a:t>
                      </a:r>
                      <a:endParaRPr lang="en-US" altLang="zh-CN">
                        <a:noFill/>
                      </a:endParaRPr>
                    </a:p>
                  </a:txBody>
                  <a:tcPr>
                    <a:solidFill>
                      <a:schemeClr val="accent1">
                        <a:lumMod val="40000"/>
                        <a:lumOff val="60000"/>
                      </a:schemeClr>
                    </a:solidFill>
                  </a:tcPr>
                </a:tc>
              </a:tr>
              <a:tr h="3101340">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general</a:t>
                      </a:r>
                      <a:endParaRPr lang="en-US" altLang="zh-CN">
                        <a:solidFill>
                          <a:schemeClr val="bg1"/>
                        </a:solidFill>
                      </a:endParaRPr>
                    </a:p>
                    <a:p>
                      <a:pPr algn="ctr">
                        <a:buNone/>
                      </a:pPr>
                      <a:r>
                        <a:rPr lang="en-US" altLang="zh-CN">
                          <a:solidFill>
                            <a:schemeClr val="bg1"/>
                          </a:solidFill>
                        </a:rPr>
                        <a:t>situation</a:t>
                      </a:r>
                      <a:endParaRPr lang="en-US" altLang="zh-CN">
                        <a:solidFill>
                          <a:schemeClr val="bg1"/>
                        </a:solidFill>
                      </a:endParaRPr>
                    </a:p>
                  </a:txBody>
                  <a:tcPr>
                    <a:solidFill>
                      <a:schemeClr val="accent1">
                        <a:lumMod val="40000"/>
                        <a:lumOff val="60000"/>
                      </a:schemeClr>
                    </a:solidFill>
                  </a:tcPr>
                </a:tc>
                <a:tc>
                  <a:txBody>
                    <a:bodyPr/>
                    <a:p>
                      <a:pPr algn="ctr">
                        <a:buNone/>
                      </a:pPr>
                      <a:r>
                        <a:rPr lang="en-US" altLang="zh-CN">
                          <a:solidFill>
                            <a:schemeClr val="bg1"/>
                          </a:solidFill>
                        </a:rPr>
                        <a:t>more complex</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selfless,devoting God</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close and harmonious relationship between man and nature</a:t>
                      </a:r>
                      <a:endParaRPr lang="en-US" altLang="zh-CN">
                        <a:solidFill>
                          <a:schemeClr val="bg1"/>
                        </a:solidFill>
                      </a:endParaRPr>
                    </a:p>
                  </a:txBody>
                  <a:tcPr anchor="ctr" anchorCtr="0">
                    <a:solidFill>
                      <a:schemeClr val="accent1">
                        <a:lumMod val="40000"/>
                        <a:lumOff val="60000"/>
                      </a:schemeClr>
                    </a:solidFill>
                  </a:tcPr>
                </a:tc>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relatively simple</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unique,supreme God</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antagonistic relationship between man and nature</a:t>
                      </a:r>
                      <a:endParaRPr lang="en-US" altLang="zh-CN">
                        <a:solidFill>
                          <a:schemeClr val="bg1"/>
                        </a:solidFill>
                      </a:endParaRPr>
                    </a:p>
                  </a:txBody>
                  <a:tcPr>
                    <a:solidFill>
                      <a:schemeClr val="accent1">
                        <a:lumMod val="40000"/>
                        <a:lumOff val="60000"/>
                      </a:schemeClr>
                    </a:solidFill>
                  </a:tcPr>
                </a:tc>
              </a:tr>
            </a:tbl>
          </a:graphicData>
        </a:graphic>
      </p:graphicFrame>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09575" y="438785"/>
            <a:ext cx="11251565" cy="749935"/>
          </a:xfrm>
        </p:spPr>
        <p:txBody>
          <a:bodyPr>
            <a:noAutofit/>
          </a:bodyPr>
          <a:p>
            <a:pPr algn="l"/>
            <a:r>
              <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rPr>
              <a:t>2.What are  the differences between Chinese mythologies and other nations’mythologies?</a:t>
            </a:r>
            <a:endParaRPr lang="en-US" altLang="zh-CN" sz="2400">
              <a:ln w="22225">
                <a:solidFill>
                  <a:schemeClr val="accent1">
                    <a:lumMod val="50000"/>
                  </a:schemeClr>
                </a:solidFill>
                <a:prstDash val="solid"/>
              </a:ln>
              <a:solidFill>
                <a:schemeClr val="accent1"/>
              </a:solidFill>
              <a:effectLst/>
              <a:latin typeface="方正舒体" panose="02010601030101010101" charset="-122"/>
              <a:ea typeface="方正舒体" panose="02010601030101010101" charset="-122"/>
              <a:sym typeface="+mn-ea"/>
            </a:endParaRPr>
          </a:p>
        </p:txBody>
      </p:sp>
      <p:graphicFrame>
        <p:nvGraphicFramePr>
          <p:cNvPr id="3" name="表格 2"/>
          <p:cNvGraphicFramePr/>
          <p:nvPr>
            <p:custDataLst>
              <p:tags r:id="rId2"/>
            </p:custDataLst>
          </p:nvPr>
        </p:nvGraphicFramePr>
        <p:xfrm>
          <a:off x="1011555" y="1512570"/>
          <a:ext cx="7545705" cy="4371340"/>
        </p:xfrm>
        <a:graphic>
          <a:graphicData uri="http://schemas.openxmlformats.org/drawingml/2006/table">
            <a:tbl>
              <a:tblPr firstRow="1" bandRow="1">
                <a:tableStyleId>{5C22544A-7EE6-4342-B048-85BDC9FD1C3A}</a:tableStyleId>
              </a:tblPr>
              <a:tblGrid>
                <a:gridCol w="1037590"/>
                <a:gridCol w="3279775"/>
                <a:gridCol w="3228340"/>
              </a:tblGrid>
              <a:tr h="1209040">
                <a:tc>
                  <a:txBody>
                    <a:bodyPr/>
                    <a:p>
                      <a:pPr>
                        <a:buNone/>
                      </a:pPr>
                      <a:endParaRPr lang="zh-CN" altLang="en-US">
                        <a:solidFill>
                          <a:srgbClr val="000000">
                            <a:alpha val="0"/>
                          </a:srgbClr>
                        </a:solidFill>
                        <a:highlight>
                          <a:srgbClr val="000000">
                            <a:alpha val="0"/>
                          </a:srgbClr>
                        </a:highlight>
                      </a:endParaRPr>
                    </a:p>
                  </a:txBody>
                  <a:tcPr>
                    <a:solidFill>
                      <a:schemeClr val="accent1">
                        <a:lumMod val="40000"/>
                        <a:lumOff val="60000"/>
                      </a:schemeClr>
                    </a:solidFill>
                  </a:tcPr>
                </a:tc>
                <a:tc>
                  <a:txBody>
                    <a:bodyPr/>
                    <a:p>
                      <a:pPr>
                        <a:buNone/>
                      </a:pPr>
                      <a:r>
                        <a:rPr lang="en-US" altLang="zh-CN">
                          <a:solidFill>
                            <a:schemeClr val="bg1"/>
                          </a:solidFill>
                        </a:rPr>
                        <a:t>      </a:t>
                      </a:r>
                      <a:endParaRPr lang="en-US" altLang="zh-CN">
                        <a:solidFill>
                          <a:schemeClr val="bg1"/>
                        </a:solidFill>
                      </a:endParaRPr>
                    </a:p>
                    <a:p>
                      <a:pPr>
                        <a:buNone/>
                      </a:pPr>
                      <a:r>
                        <a:rPr lang="en-US" altLang="zh-CN">
                          <a:solidFill>
                            <a:schemeClr val="bg1"/>
                          </a:solidFill>
                        </a:rPr>
                        <a:t>        Chinese mythologies</a:t>
                      </a:r>
                      <a:endParaRPr lang="en-US" altLang="zh-CN">
                        <a:solidFill>
                          <a:schemeClr val="bg1"/>
                        </a:solidFill>
                      </a:endParaRPr>
                    </a:p>
                  </a:txBody>
                  <a:tcPr>
                    <a:solidFill>
                      <a:schemeClr val="accent1">
                        <a:lumMod val="40000"/>
                        <a:lumOff val="60000"/>
                      </a:schemeClr>
                    </a:solidFill>
                  </a:tcPr>
                </a:tc>
                <a:tc>
                  <a:txBody>
                    <a:bodyPr/>
                    <a:p>
                      <a:pPr>
                        <a:buNone/>
                      </a:pPr>
                      <a:r>
                        <a:rPr lang="en-US" altLang="zh-CN" sz="1800">
                          <a:solidFill>
                            <a:schemeClr val="bg1"/>
                          </a:solidFill>
                          <a:sym typeface="+mn-ea"/>
                        </a:rPr>
                        <a:t>       </a:t>
                      </a:r>
                      <a:endParaRPr lang="en-US" altLang="zh-CN" sz="1800">
                        <a:solidFill>
                          <a:schemeClr val="bg1"/>
                        </a:solidFill>
                        <a:sym typeface="+mn-ea"/>
                      </a:endParaRPr>
                    </a:p>
                    <a:p>
                      <a:pPr>
                        <a:buNone/>
                      </a:pPr>
                      <a:r>
                        <a:rPr lang="en-US" altLang="zh-CN" sz="1800">
                          <a:solidFill>
                            <a:schemeClr val="bg1"/>
                          </a:solidFill>
                          <a:sym typeface="+mn-ea"/>
                        </a:rPr>
                        <a:t>        Western mythologies</a:t>
                      </a:r>
                      <a:endParaRPr lang="en-US" altLang="zh-CN" sz="1800">
                        <a:solidFill>
                          <a:schemeClr val="bg1"/>
                        </a:solidFill>
                      </a:endParaRPr>
                    </a:p>
                    <a:p>
                      <a:pPr>
                        <a:buNone/>
                      </a:pPr>
                      <a:r>
                        <a:rPr lang="en-US" altLang="zh-CN">
                          <a:noFill/>
                        </a:rPr>
                        <a:t>  </a:t>
                      </a:r>
                      <a:endParaRPr lang="en-US" altLang="zh-CN">
                        <a:noFill/>
                      </a:endParaRPr>
                    </a:p>
                  </a:txBody>
                  <a:tcPr>
                    <a:solidFill>
                      <a:schemeClr val="accent1">
                        <a:lumMod val="40000"/>
                        <a:lumOff val="60000"/>
                      </a:schemeClr>
                    </a:solidFill>
                  </a:tcPr>
                </a:tc>
              </a:tr>
              <a:tr h="3162300">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process</a:t>
                      </a:r>
                      <a:endParaRPr lang="en-US" altLang="zh-CN">
                        <a:solidFill>
                          <a:schemeClr val="bg1"/>
                        </a:solidFill>
                      </a:endParaRPr>
                    </a:p>
                    <a:p>
                      <a:pPr algn="ctr">
                        <a:buNone/>
                      </a:pPr>
                      <a:r>
                        <a:rPr lang="en-US" altLang="zh-CN">
                          <a:solidFill>
                            <a:schemeClr val="bg1"/>
                          </a:solidFill>
                        </a:rPr>
                        <a:t>of</a:t>
                      </a:r>
                      <a:endParaRPr lang="en-US" altLang="zh-CN">
                        <a:solidFill>
                          <a:schemeClr val="bg1"/>
                        </a:solidFill>
                      </a:endParaRPr>
                    </a:p>
                    <a:p>
                      <a:pPr algn="ctr">
                        <a:buNone/>
                      </a:pPr>
                      <a:r>
                        <a:rPr lang="en-US" altLang="zh-CN">
                          <a:solidFill>
                            <a:schemeClr val="bg1"/>
                          </a:solidFill>
                        </a:rPr>
                        <a:t>creating</a:t>
                      </a:r>
                      <a:endParaRPr lang="en-US" altLang="zh-CN">
                        <a:solidFill>
                          <a:schemeClr val="bg1"/>
                        </a:solidFill>
                      </a:endParaRPr>
                    </a:p>
                    <a:p>
                      <a:pPr algn="ctr">
                        <a:buNone/>
                      </a:pPr>
                      <a:r>
                        <a:rPr lang="en-US" altLang="zh-CN">
                          <a:solidFill>
                            <a:schemeClr val="bg1"/>
                          </a:solidFill>
                        </a:rPr>
                        <a:t>world</a:t>
                      </a:r>
                      <a:endParaRPr lang="en-US" altLang="zh-CN">
                        <a:solidFill>
                          <a:schemeClr val="bg1"/>
                        </a:solidFill>
                      </a:endParaRPr>
                    </a:p>
                  </a:txBody>
                  <a:tcPr>
                    <a:solidFill>
                      <a:schemeClr val="accent1">
                        <a:lumMod val="40000"/>
                        <a:lumOff val="60000"/>
                      </a:schemeClr>
                    </a:solidFill>
                  </a:tcPr>
                </a:tc>
                <a:tc>
                  <a:txBody>
                    <a:bodyPr/>
                    <a:p>
                      <a:pPr algn="ctr">
                        <a:buNone/>
                      </a:pPr>
                      <a:r>
                        <a:rPr lang="en-US" altLang="zh-CN">
                          <a:solidFill>
                            <a:schemeClr val="bg1"/>
                          </a:solidFill>
                        </a:rPr>
                        <a:t>tragic</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affirmation of labor</a:t>
                      </a:r>
                      <a:endParaRPr lang="en-US" altLang="zh-CN">
                        <a:solidFill>
                          <a:schemeClr val="bg1"/>
                        </a:solidFill>
                      </a:endParaRPr>
                    </a:p>
                    <a:p>
                      <a:pPr algn="ctr">
                        <a:buNone/>
                      </a:pPr>
                      <a:r>
                        <a:rPr lang="en-US" altLang="zh-CN">
                          <a:solidFill>
                            <a:schemeClr val="bg1"/>
                          </a:solidFill>
                        </a:rPr>
                        <a:t> praise for dedication</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spirits of</a:t>
                      </a:r>
                      <a:endParaRPr lang="en-US" altLang="zh-CN">
                        <a:solidFill>
                          <a:schemeClr val="bg1"/>
                        </a:solidFill>
                      </a:endParaRPr>
                    </a:p>
                    <a:p>
                      <a:pPr algn="ctr">
                        <a:buNone/>
                      </a:pPr>
                      <a:r>
                        <a:rPr lang="en-US" altLang="zh-CN">
                          <a:solidFill>
                            <a:schemeClr val="bg1"/>
                          </a:solidFill>
                        </a:rPr>
                        <a:t>working hard and </a:t>
                      </a:r>
                      <a:endParaRPr lang="en-US" altLang="zh-CN">
                        <a:solidFill>
                          <a:schemeClr val="bg1"/>
                        </a:solidFill>
                      </a:endParaRPr>
                    </a:p>
                    <a:p>
                      <a:pPr algn="ctr">
                        <a:buNone/>
                      </a:pPr>
                      <a:r>
                        <a:rPr lang="en-US" altLang="zh-CN">
                          <a:solidFill>
                            <a:schemeClr val="bg1"/>
                          </a:solidFill>
                        </a:rPr>
                        <a:t>not afraid of bloodshed</a:t>
                      </a:r>
                      <a:endParaRPr lang="en-US" altLang="zh-CN">
                        <a:solidFill>
                          <a:schemeClr val="bg1"/>
                        </a:solidFill>
                      </a:endParaRPr>
                    </a:p>
                  </a:txBody>
                  <a:tcPr anchor="ctr" anchorCtr="0">
                    <a:solidFill>
                      <a:schemeClr val="accent1">
                        <a:lumMod val="40000"/>
                        <a:lumOff val="60000"/>
                      </a:schemeClr>
                    </a:solidFill>
                  </a:tcPr>
                </a:tc>
                <a:tc>
                  <a:txBody>
                    <a:bodyPr/>
                    <a:p>
                      <a:pPr algn="ctr">
                        <a:buNone/>
                      </a:pP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easy</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with his own spirit and mind</a:t>
                      </a:r>
                      <a:endParaRPr lang="en-US" altLang="zh-CN">
                        <a:solidFill>
                          <a:schemeClr val="bg1"/>
                        </a:solidFill>
                      </a:endParaRPr>
                    </a:p>
                    <a:p>
                      <a:pPr algn="ctr">
                        <a:buNone/>
                      </a:pPr>
                      <a:endParaRPr lang="en-US" altLang="zh-CN">
                        <a:solidFill>
                          <a:schemeClr val="bg1"/>
                        </a:solidFill>
                      </a:endParaRPr>
                    </a:p>
                    <a:p>
                      <a:pPr algn="ctr">
                        <a:buNone/>
                      </a:pPr>
                      <a:r>
                        <a:rPr lang="en-US" altLang="zh-CN">
                          <a:solidFill>
                            <a:schemeClr val="bg1"/>
                          </a:solidFill>
                        </a:rPr>
                        <a:t>the master of all things in heaven and earth</a:t>
                      </a:r>
                      <a:endParaRPr lang="en-US" altLang="zh-CN">
                        <a:solidFill>
                          <a:schemeClr val="bg1"/>
                        </a:solidFill>
                      </a:endParaRPr>
                    </a:p>
                  </a:txBody>
                  <a:tcPr>
                    <a:solidFill>
                      <a:schemeClr val="accent1">
                        <a:lumMod val="40000"/>
                        <a:lumOff val="60000"/>
                      </a:schemeClr>
                    </a:solidFill>
                  </a:tcPr>
                </a:tc>
              </a:tr>
            </a:tbl>
          </a:graphicData>
        </a:graphic>
      </p:graphicFrame>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ID" val="custom20205081_1*a*1"/>
  <p:tag name="KSO_WM_TEMPLATE_CATEGORY" val="custom"/>
  <p:tag name="KSO_WM_TEMPLATE_INDEX" val="20205081"/>
  <p:tag name="KSO_WM_UNIT_LAYERLEVEL" val="1"/>
  <p:tag name="KSO_WM_TAG_VERSION" val="1.0"/>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ID" val="custom20205081_1*b*1"/>
  <p:tag name="KSO_WM_TEMPLATE_CATEGORY" val="custom"/>
  <p:tag name="KSO_WM_TEMPLATE_INDEX" val="20205081"/>
  <p:tag name="KSO_WM_UNIT_LAYERLEVEL" val="1"/>
  <p:tag name="KSO_WM_TAG_VERSION" val="1.0"/>
</p:tagLst>
</file>

<file path=ppt/tags/tag7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8.xml><?xml version="1.0" encoding="utf-8"?>
<p:tagLst xmlns:p="http://schemas.openxmlformats.org/presentationml/2006/main">
  <p:tag name="TABLE_ENDDRAG_ORIGIN_RECT" val="596*339"/>
  <p:tag name="TABLE_ENDDRAG_RECT" val="79*119*596*339"/>
</p:tagLst>
</file>

<file path=ppt/tags/tag7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81.xml><?xml version="1.0" encoding="utf-8"?>
<p:tagLst xmlns:p="http://schemas.openxmlformats.org/presentationml/2006/main">
  <p:tag name="TABLE_ENDDRAG_ORIGIN_RECT" val="594*344"/>
  <p:tag name="TABLE_ENDDRAG_RECT" val="79*119*594*344"/>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84.xml><?xml version="1.0" encoding="utf-8"?>
<p:tagLst xmlns:p="http://schemas.openxmlformats.org/presentationml/2006/main">
  <p:tag name="TABLE_ENDDRAG_ORIGIN_RECT" val="649*343"/>
  <p:tag name="TABLE_ENDDRAG_RECT" val="51*122*649*343"/>
</p:tagLst>
</file>

<file path=ppt/tags/tag8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87.xml><?xml version="1.0" encoding="utf-8"?>
<p:tagLst xmlns:p="http://schemas.openxmlformats.org/presentationml/2006/main">
  <p:tag name="TABLE_ENDDRAG_ORIGIN_RECT" val="580*330"/>
  <p:tag name="TABLE_ENDDRAG_RECT" val="79*119*580*330"/>
</p:tagLst>
</file>

<file path=ppt/tags/tag8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TABLE_ENDDRAG_ORIGIN_RECT" val="821*356"/>
  <p:tag name="TABLE_ENDDRAG_RECT" val="79*119*821*356"/>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9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5.xml><?xml version="1.0" encoding="utf-8"?>
<p:tagLst xmlns:p="http://schemas.openxmlformats.org/presentationml/2006/main">
  <p:tag name="commondata" val="eyJoZGlkIjoiNzYyMWUzZDc0MThlYzc4YWQ2MjlkYTA2NmFmZDc4OTYifQ=="/>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3585</Words>
  <Application>WPS 演示</Application>
  <PresentationFormat>宽屏</PresentationFormat>
  <Paragraphs>219</Paragraphs>
  <Slides>13</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13</vt:i4>
      </vt:variant>
    </vt:vector>
  </HeadingPairs>
  <TitlesOfParts>
    <vt:vector size="26" baseType="lpstr">
      <vt:lpstr>Arial</vt:lpstr>
      <vt:lpstr>宋体</vt:lpstr>
      <vt:lpstr>Wingdings</vt:lpstr>
      <vt:lpstr>Wingdings</vt:lpstr>
      <vt:lpstr>PMingLiU-ExtB</vt:lpstr>
      <vt:lpstr>Sitka Small</vt:lpstr>
      <vt:lpstr>华文仿宋</vt:lpstr>
      <vt:lpstr>方正舒体</vt:lpstr>
      <vt:lpstr>华文中宋</vt:lpstr>
      <vt:lpstr>微软雅黑</vt:lpstr>
      <vt:lpstr>Arial Unicode MS</vt:lpstr>
      <vt:lpstr>Calibri</vt:lpstr>
      <vt:lpstr>WPS</vt:lpstr>
      <vt:lpstr>PowerPoint 演示文稿</vt:lpstr>
      <vt:lpstr>Jingwei Tries to Fill the Sea       精卫填海  The Great Flood of Gun-Yu        大禹治水  The Legendary of Nian               年的传说</vt:lpstr>
      <vt:lpstr>  </vt:lpstr>
      <vt:lpstr>PowerPoint 演示文稿</vt:lpstr>
      <vt:lpstr>    As Gorky put it, "Generally speaking, myth is a reflection of natural phenomena, of the struggle against nature, and of social life in a broad artistic generalization."          恰如高尔基所言:“一般说来，神话乃是自然现象，对自然的斗争，以及社会生活在广大的艺术概括中的反映。”    </vt:lpstr>
      <vt:lpstr>three questions</vt:lpstr>
      <vt:lpstr>1.Why would ancient Chinese create these stories?</vt:lpstr>
      <vt:lpstr>2.What are  the differences between Chinese mythologies and other nations’mythologies?</vt:lpstr>
      <vt:lpstr>2.What are  the differences between Chinese mythologies and other nations’mythologies?</vt:lpstr>
      <vt:lpstr>2.What are  the differences between Chinese mythologies and other nations’mythologies?</vt:lpstr>
      <vt:lpstr>2.What are  the differences between Chinese mythologies and other nations’mythologies?</vt:lpstr>
      <vt:lpstr>2.What are  the differences between Chinese mythologies and other nations’mythologies?</vt:lpstr>
      <vt:lpstr>3.What impacts do Chinese mythologies have on later generations?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图</cp:lastModifiedBy>
  <cp:revision>160</cp:revision>
  <dcterms:created xsi:type="dcterms:W3CDTF">2019-06-19T02:08:00Z</dcterms:created>
  <dcterms:modified xsi:type="dcterms:W3CDTF">2024-04-18T13:53:12Z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250B3F1D610B4C14BE09562CAF9A8116_12</vt:lpwstr>
  </property>
</Properties>
</file>