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38"/>
  </p:notesMasterIdLst>
  <p:sldIdLst>
    <p:sldId id="447" r:id="rId3"/>
    <p:sldId id="448" r:id="rId4"/>
    <p:sldId id="460" r:id="rId5"/>
    <p:sldId id="429" r:id="rId6"/>
    <p:sldId id="430" r:id="rId7"/>
    <p:sldId id="431" r:id="rId8"/>
    <p:sldId id="433" r:id="rId9"/>
    <p:sldId id="434" r:id="rId10"/>
    <p:sldId id="435" r:id="rId11"/>
    <p:sldId id="436" r:id="rId12"/>
    <p:sldId id="465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378" r:id="rId22"/>
    <p:sldId id="455" r:id="rId23"/>
    <p:sldId id="456" r:id="rId24"/>
    <p:sldId id="457" r:id="rId25"/>
    <p:sldId id="458" r:id="rId26"/>
    <p:sldId id="459" r:id="rId27"/>
    <p:sldId id="461" r:id="rId28"/>
    <p:sldId id="462" r:id="rId29"/>
    <p:sldId id="463" r:id="rId30"/>
    <p:sldId id="464" r:id="rId31"/>
    <p:sldId id="466" r:id="rId32"/>
    <p:sldId id="467" r:id="rId33"/>
    <p:sldId id="468" r:id="rId34"/>
    <p:sldId id="469" r:id="rId35"/>
    <p:sldId id="470" r:id="rId36"/>
    <p:sldId id="471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356" autoAdjust="0"/>
  </p:normalViewPr>
  <p:slideViewPr>
    <p:cSldViewPr>
      <p:cViewPr varScale="1">
        <p:scale>
          <a:sx n="75" d="100"/>
          <a:sy n="75" d="100"/>
        </p:scale>
        <p:origin x="-9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E1CC2-127F-457E-8BE5-748C8381F277}" type="datetimeFigureOut">
              <a:rPr lang="en-NZ" smtClean="0"/>
              <a:t>30/12/2014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D06BF-EA20-4A4F-8CE9-53C952F048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654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zh-CN" altLang="en-US" dirty="0" smtClean="0"/>
              <a:t>　　曲阜孔庙是祭祀春秋时期著名的思想家、政治家、教育家孔子的庙宇 ，位于曲阜城中央。它是一组具有东方建筑特色、规模宏大、气势雄伟的古代建筑群。位于孔子故里、山东曲阜城内，又称“阙里至圣庙”，始建于鲁哀公十七年（西元前</a:t>
            </a:r>
            <a:r>
              <a:rPr lang="en-US" altLang="zh-CN" dirty="0" smtClean="0"/>
              <a:t>478</a:t>
            </a:r>
            <a:r>
              <a:rPr lang="zh-CN" altLang="en-US" dirty="0" smtClean="0"/>
              <a:t>年），历代增修扩建，经两千四百余年而祭祀不绝，是中国渊源最古、历史最长的一组建筑物，也是海内外数千座孔庙的先河与范本，和相邻的孔府、城北的孔林合称“三孔”。</a:t>
            </a:r>
          </a:p>
          <a:p>
            <a:pPr marL="171450" indent="-171450">
              <a:buFont typeface="Arial" pitchFamily="34" charset="0"/>
              <a:buChar char="•"/>
            </a:pPr>
            <a:endParaRPr lang="zh-CN" alt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dirty="0" smtClean="0"/>
              <a:t>　　曲阜孔庙以其规模之宏大、气魄之雄伟、年代之久远、保存之完整，被建筑学家梁思成称为世界建筑史上的“孤例”，现为世界文化遗产、中华人民共和国全国重点文物保护单位，与北京故宫、承德避暑山庄并列为中国三大古建筑群。</a:t>
            </a:r>
          </a:p>
          <a:p>
            <a:pPr marL="171450" indent="-171450">
              <a:buFont typeface="Arial" pitchFamily="34" charset="0"/>
              <a:buChar char="•"/>
            </a:pPr>
            <a:endParaRPr lang="zh-CN" alt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D06BF-EA20-4A4F-8CE9-53C952F048DE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532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zh-CN" altLang="en-US" dirty="0" smtClean="0"/>
              <a:t>“仁义礼智信”为儒家“</a:t>
            </a:r>
            <a:r>
              <a:rPr lang="zh-CN" altLang="en-US" b="1" dirty="0" smtClean="0"/>
              <a:t>五常</a:t>
            </a:r>
            <a:r>
              <a:rPr lang="zh-CN" altLang="en-US" dirty="0" smtClean="0"/>
              <a:t>”，孔子提出“仁、义、礼”，孟子延伸为“仁、义、礼、智”，董仲舒扩充为“仁、义、礼、智、信”，后称“五常”。这“五常”贯穿于中华伦理的发展中，成为中国价值体系中的最核心因素。三字经之中的“曰仁义，礼智信。此五常，不容混。”</a:t>
            </a:r>
          </a:p>
          <a:p>
            <a:pPr marL="171450" indent="-171450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D06BF-EA20-4A4F-8CE9-53C952F048DE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419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大学</a:t>
            </a:r>
            <a:r>
              <a:rPr lang="en-US" altLang="zh-CN" dirty="0" smtClean="0"/>
              <a:t>》《</a:t>
            </a:r>
            <a:r>
              <a:rPr lang="zh-CN" altLang="en-US" dirty="0" smtClean="0"/>
              <a:t>中庸</a:t>
            </a:r>
            <a:r>
              <a:rPr lang="en-US" altLang="zh-CN" dirty="0" smtClean="0"/>
              <a:t>》《</a:t>
            </a:r>
            <a:r>
              <a:rPr lang="zh-CN" altLang="en-US" dirty="0" smtClean="0"/>
              <a:t>论语</a:t>
            </a:r>
            <a:r>
              <a:rPr lang="en-US" altLang="zh-CN" dirty="0" smtClean="0"/>
              <a:t>》《</a:t>
            </a:r>
            <a:r>
              <a:rPr lang="zh-CN" altLang="en-US" dirty="0" smtClean="0"/>
              <a:t>孟子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合称为四书，为儒家传道、授业的基本教材。几百年来，“四书”在我国广泛流传，其中许多语句已成为脍炙人口的格言警句。“四书”指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论语</a:t>
            </a:r>
            <a:r>
              <a:rPr lang="en-US" altLang="zh-CN" dirty="0" smtClean="0"/>
              <a:t>》《</a:t>
            </a:r>
            <a:r>
              <a:rPr lang="zh-CN" altLang="en-US" dirty="0" smtClean="0"/>
              <a:t>孟子</a:t>
            </a:r>
            <a:r>
              <a:rPr lang="en-US" altLang="zh-CN" dirty="0" smtClean="0"/>
              <a:t>》《</a:t>
            </a:r>
            <a:r>
              <a:rPr lang="zh-CN" altLang="en-US" dirty="0" smtClean="0"/>
              <a:t>中庸</a:t>
            </a:r>
            <a:r>
              <a:rPr lang="en-US" altLang="zh-CN" dirty="0" smtClean="0"/>
              <a:t>》《</a:t>
            </a:r>
            <a:r>
              <a:rPr lang="zh-CN" altLang="en-US" dirty="0" smtClean="0"/>
              <a:t>大学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四部书。 其中，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论语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孟子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分别是孔子、孟子及其学生的言论集， 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大学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中庸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则是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礼记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中的两篇</a:t>
            </a:r>
            <a:r>
              <a:rPr lang="zh-CN" altLang="en-US" dirty="0" smtClean="0"/>
              <a:t>。首次把它们编在一起的是南宋著名学者朱熹。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D06BF-EA20-4A4F-8CE9-53C952F048DE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807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dirty="0" smtClean="0"/>
              <a:t>《</a:t>
            </a:r>
            <a:r>
              <a:rPr lang="zh-CN" altLang="en-US" dirty="0" smtClean="0"/>
              <a:t>论语</a:t>
            </a:r>
            <a:r>
              <a:rPr lang="en-US" altLang="zh-CN" dirty="0" smtClean="0"/>
              <a:t>》·</a:t>
            </a:r>
            <a:r>
              <a:rPr lang="zh-CN" altLang="en-US" dirty="0" smtClean="0"/>
              <a:t>雍也篇</a:t>
            </a:r>
            <a:r>
              <a:rPr lang="en-US" altLang="zh-CN" dirty="0" smtClean="0"/>
              <a:t>,</a:t>
            </a:r>
            <a:r>
              <a:rPr lang="zh-CN" altLang="en-US" dirty="0" smtClean="0"/>
              <a:t>子曰</a:t>
            </a:r>
            <a:r>
              <a:rPr lang="en-US" altLang="zh-CN" dirty="0" smtClean="0"/>
              <a:t>:“</a:t>
            </a:r>
            <a:r>
              <a:rPr lang="zh-CN" altLang="en-US" dirty="0" smtClean="0"/>
              <a:t>智者乐水</a:t>
            </a:r>
            <a:r>
              <a:rPr lang="en-US" altLang="zh-CN" dirty="0" smtClean="0"/>
              <a:t>,</a:t>
            </a:r>
            <a:r>
              <a:rPr lang="zh-CN" altLang="en-US" dirty="0" smtClean="0"/>
              <a:t>仁者乐山</a:t>
            </a:r>
            <a:r>
              <a:rPr lang="en-US" altLang="zh-CN" dirty="0" smtClean="0"/>
              <a:t>;</a:t>
            </a:r>
            <a:r>
              <a:rPr lang="zh-CN" altLang="en-US" dirty="0" smtClean="0"/>
              <a:t>智者动</a:t>
            </a:r>
            <a:r>
              <a:rPr lang="en-US" altLang="zh-CN" dirty="0" smtClean="0"/>
              <a:t>,</a:t>
            </a:r>
            <a:r>
              <a:rPr lang="zh-CN" altLang="en-US" dirty="0" smtClean="0"/>
              <a:t>仁者静</a:t>
            </a:r>
            <a:r>
              <a:rPr lang="en-US" altLang="zh-CN" dirty="0" smtClean="0"/>
              <a:t>;</a:t>
            </a:r>
            <a:r>
              <a:rPr lang="zh-CN" altLang="en-US" dirty="0" smtClean="0"/>
              <a:t>智者乐</a:t>
            </a:r>
            <a:r>
              <a:rPr lang="en-US" altLang="zh-CN" dirty="0" smtClean="0"/>
              <a:t>,</a:t>
            </a:r>
            <a:r>
              <a:rPr lang="zh-CN" altLang="en-US" dirty="0" smtClean="0"/>
              <a:t>仁者寿。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D06BF-EA20-4A4F-8CE9-53C952F048DE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5327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zh-CN" altLang="en-US" dirty="0" smtClean="0"/>
              <a:t>图片：</a:t>
            </a:r>
            <a:r>
              <a:rPr lang="en-US" altLang="zh-CN" dirty="0" smtClean="0"/>
              <a:t>the</a:t>
            </a:r>
            <a:r>
              <a:rPr lang="en-US" altLang="zh-CN" baseline="0" dirty="0" smtClean="0"/>
              <a:t> Eight Immortals Crossing the Sea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D06BF-EA20-4A4F-8CE9-53C952F048DE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7452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zh-CN" altLang="en-US" dirty="0" smtClean="0"/>
              <a:t>道家炼丹房</a:t>
            </a:r>
            <a:r>
              <a:rPr lang="en-US" altLang="zh-CN" dirty="0" smtClean="0"/>
              <a:t>.</a:t>
            </a:r>
            <a:r>
              <a:rPr lang="en-NZ" dirty="0" smtClean="0"/>
              <a:t>jpg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D06BF-EA20-4A4F-8CE9-53C952F048DE}" type="slidenum">
              <a:rPr lang="en-NZ" smtClean="0"/>
              <a:t>33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102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dirty="0" smtClean="0"/>
              <a:t>《</a:t>
            </a:r>
            <a:r>
              <a:rPr lang="zh-CN" altLang="en-US" dirty="0" smtClean="0"/>
              <a:t>中华道藏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的编纂是继明代</a:t>
            </a:r>
            <a:r>
              <a:rPr lang="en-US" altLang="zh-CN" dirty="0" smtClean="0"/>
              <a:t>《</a:t>
            </a:r>
            <a:r>
              <a:rPr lang="zh-CN" altLang="en-US" dirty="0" smtClean="0"/>
              <a:t>道藏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之后，近五百年来中国首次对道教经书进行系统规范的整理重修，被列入“十一五”国家重点图书出版规划项目，于</a:t>
            </a:r>
            <a:r>
              <a:rPr lang="en-US" altLang="zh-CN" dirty="0" smtClean="0"/>
              <a:t>2004</a:t>
            </a:r>
            <a:r>
              <a:rPr lang="zh-CN" altLang="en-US" dirty="0" smtClean="0"/>
              <a:t>年出版发行了精装版。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dirty="0" smtClean="0"/>
              <a:t>《</a:t>
            </a:r>
            <a:r>
              <a:rPr lang="zh-CN" altLang="en-US" dirty="0" smtClean="0"/>
              <a:t>中华道藏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在承载道教历史和信仰内容的同时，也包含了中国传统哲学思想、科学技术、社会风俗、伦理道德、医疗保健等方面的文献资源。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dirty="0" smtClean="0"/>
              <a:t>《</a:t>
            </a:r>
            <a:r>
              <a:rPr lang="zh-CN" altLang="en-US" dirty="0" smtClean="0"/>
              <a:t>中华道藏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在以明代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正统道藏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万历续道藏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为底本，保持三洞四辅的基本框架的基础上，按现代人阅读习惯和图书整理规则进行了编修，分为三洞真经、四辅真经、道教论集、道教众术、道教科仪、仙传道史和目录索引七大部类。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dirty="0" smtClean="0"/>
              <a:t>全藏分为两种体例：一为点校，即对保存完整的藏书加以新式标点并进行必要的校勘；二为合校和补缺，即在点校的基础上，对残缺的藏书以数种残卷相互校补，以合成完整的版本，同时增补了数十种原藏未收的明代以前的道经。</a:t>
            </a:r>
          </a:p>
          <a:p>
            <a:pPr marL="171450" indent="-171450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D06BF-EA20-4A4F-8CE9-53C952F048DE}" type="slidenum">
              <a:rPr lang="en-NZ" smtClean="0"/>
              <a:t>35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618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A248-A38A-4631-8128-7DA8897443F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09B-2643-4868-A3A7-1E3453040A6A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5225-302C-424C-8E9F-9CF3499C107F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F699-71EC-46CD-BA9E-477FC113D34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5607-4DF6-44ED-AF53-C98B43D263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51C0B-B67B-44F9-80A7-ED7AA7E91C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4706-EA1E-4F2A-AB4C-C0972EF0CD1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C4AFB-1029-4790-AAC8-17445C16634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F356-4818-4F56-9DAE-6472383C7C5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A259E-87EC-4067-8505-5989D987830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79E13-E1E7-474E-AE73-7036DDF9510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4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435280" cy="504056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>
            <a:lvl1pPr>
              <a:defRPr sz="2800"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08BB-A99B-4F2D-B65C-6608004CF7B5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3816F-BB88-48D2-A3E9-1F6D67E6D7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FB14-F934-4C19-8A34-ACF9B0E4B09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A3CD-4D09-4BB7-8F95-3759804DC4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1F87-1993-42E8-9C24-0733D398E0EC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3110-B3F3-4F0A-9268-BBDE0CE2F8B7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DF6E-E489-4656-B7BB-BD132714C976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DB14-9561-40D3-B492-72BBD6A53963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15-1F21-43AB-899F-5E83582C3FD0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0633-A698-481B-8584-4412FE01FE5D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32927-7071-49F2-958B-37F878E96458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1A03DD-7037-417D-9DDB-31AC5141125E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0479D1E-6A83-4068-900B-E84A1D23F93C}" type="slidenum">
              <a:rPr kumimoji="0" lang="en-US" altLang="zh-CN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9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35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baike.baidu.com/view/925162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baike.baidu.com/view/2176.htm" TargetMode="External"/><Relationship Id="rId3" Type="http://schemas.openxmlformats.org/officeDocument/2006/relationships/hyperlink" Target="http://baike.baidu.com/view/3496.htm" TargetMode="External"/><Relationship Id="rId7" Type="http://schemas.openxmlformats.org/officeDocument/2006/relationships/hyperlink" Target="http://baike.baidu.com/view/893059.htm" TargetMode="External"/><Relationship Id="rId2" Type="http://schemas.openxmlformats.org/officeDocument/2006/relationships/hyperlink" Target="http://baike.baidu.com/view/171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ike.baidu.com/view/628482.htm" TargetMode="External"/><Relationship Id="rId5" Type="http://schemas.openxmlformats.org/officeDocument/2006/relationships/hyperlink" Target="http://baike.baidu.com/view/273369.htm" TargetMode="External"/><Relationship Id="rId10" Type="http://schemas.openxmlformats.org/officeDocument/2006/relationships/hyperlink" Target="http://baike.baidu.com/view/29087.htm" TargetMode="External"/><Relationship Id="rId4" Type="http://schemas.openxmlformats.org/officeDocument/2006/relationships/hyperlink" Target="http://baike.baidu.com/view/8083.htm" TargetMode="External"/><Relationship Id="rId9" Type="http://schemas.openxmlformats.org/officeDocument/2006/relationships/hyperlink" Target="http://baike.baidu.com/view/3537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273925" cy="1143000"/>
          </a:xfrm>
        </p:spPr>
        <p:txBody>
          <a:bodyPr/>
          <a:lstStyle/>
          <a:p>
            <a:pPr eaLnBrk="1" hangingPunct="1"/>
            <a:r>
              <a:rPr lang="en-US" altLang="zh-CN" sz="3000" b="1" dirty="0" smtClean="0">
                <a:latin typeface="Constantia" pitchFamily="18" charset="0"/>
              </a:rPr>
              <a:t>Unit </a:t>
            </a:r>
            <a:r>
              <a:rPr lang="en-US" altLang="zh-CN" sz="3000" b="1" dirty="0" smtClean="0">
                <a:latin typeface="Constantia" pitchFamily="18" charset="0"/>
              </a:rPr>
              <a:t>13 </a:t>
            </a:r>
            <a:r>
              <a:rPr lang="en-US" altLang="zh-CN" b="1" dirty="0" smtClean="0">
                <a:latin typeface="Constantia" pitchFamily="18" charset="0"/>
              </a:rPr>
              <a:t/>
            </a:r>
            <a:br>
              <a:rPr lang="en-US" altLang="zh-CN" b="1" dirty="0" smtClean="0">
                <a:latin typeface="Constantia" pitchFamily="18" charset="0"/>
              </a:rPr>
            </a:br>
            <a:r>
              <a:rPr lang="en-US" altLang="zh-CN" b="1" dirty="0" smtClean="0">
                <a:latin typeface="Constantia" pitchFamily="18" charset="0"/>
              </a:rPr>
              <a:t>Classical Philosophy</a:t>
            </a:r>
            <a:endParaRPr lang="zh-CN" altLang="zh-CN" sz="4000" b="1" i="1" dirty="0" smtClean="0"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149725"/>
            <a:ext cx="8229600" cy="25066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dirty="0" smtClean="0"/>
          </a:p>
          <a:p>
            <a:pPr eaLnBrk="1" hangingPunct="1">
              <a:buFontTx/>
              <a:buNone/>
            </a:pPr>
            <a:endParaRPr lang="en-US" altLang="zh-CN" dirty="0" smtClean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0113" y="5300663"/>
            <a:ext cx="7273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0" lang="zh-CN" altLang="zh-CN" sz="180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292345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50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08050"/>
            <a:ext cx="7772400" cy="936625"/>
          </a:xfrm>
        </p:spPr>
        <p:txBody>
          <a:bodyPr/>
          <a:lstStyle/>
          <a:p>
            <a:pPr algn="ctr"/>
            <a:r>
              <a:rPr lang="en-GB" altLang="zh-CN" sz="3200" i="1"/>
              <a:t>Analects</a:t>
            </a:r>
            <a:r>
              <a:rPr lang="en-GB" altLang="zh-CN" sz="3200"/>
              <a:t>; Zhu Xi (1130-1200)</a:t>
            </a:r>
            <a:endParaRPr lang="en-US" altLang="zh-CN" sz="3200"/>
          </a:p>
        </p:txBody>
      </p:sp>
      <p:pic>
        <p:nvPicPr>
          <p:cNvPr id="1551365" name="Picture 5" descr="论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33600"/>
            <a:ext cx="3136900" cy="43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1366" name="Picture 6" descr="朱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3460750" cy="429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77"/>
            <a:ext cx="8435280" cy="1080120"/>
          </a:xfrm>
        </p:spPr>
        <p:txBody>
          <a:bodyPr>
            <a:normAutofit/>
          </a:bodyPr>
          <a:lstStyle/>
          <a:p>
            <a:pPr algn="ctr"/>
            <a:r>
              <a:rPr lang="en-NZ" dirty="0" smtClean="0"/>
              <a:t>Questions Concerning Section B</a:t>
            </a:r>
            <a:br>
              <a:rPr lang="en-NZ" dirty="0" smtClean="0"/>
            </a:br>
            <a:r>
              <a:rPr lang="en-NZ" dirty="0" smtClean="0"/>
              <a:t>Taoism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1. Who are the founders of philosophical Taoism? What are the sacred texts?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2. What’s the Taoist view of man and nature?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3. Is there any superstitious element in Taoism?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4. What’s the Taoist elixir of life like?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5. What’s the keynote of Taoism? What does it mean? </a:t>
            </a:r>
          </a:p>
          <a:p>
            <a:pPr marL="0" indent="0">
              <a:buNone/>
            </a:pPr>
            <a:r>
              <a:rPr lang="en-US" dirty="0"/>
              <a:t>6. Is Taoism </a:t>
            </a:r>
            <a:r>
              <a:rPr lang="en-US" dirty="0" err="1"/>
              <a:t>unitarianism</a:t>
            </a:r>
            <a:r>
              <a:rPr lang="en-US" dirty="0"/>
              <a:t>? What Taoist gods do you know?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7. What do you know about Taoist classics?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3491880" y="1556792"/>
            <a:ext cx="521208" cy="4492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7136860" y="2115704"/>
            <a:ext cx="521208" cy="4492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7524328" y="2564904"/>
            <a:ext cx="521208" cy="4492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Action Button: Forward or Next 7">
            <a:hlinkClick r:id="rId5" action="ppaction://hlinksldjump" highlightClick="1"/>
          </p:cNvPr>
          <p:cNvSpPr/>
          <p:nvPr/>
        </p:nvSpPr>
        <p:spPr>
          <a:xfrm>
            <a:off x="5868144" y="3123816"/>
            <a:ext cx="521208" cy="4492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>
          <a:xfrm>
            <a:off x="8316416" y="3573016"/>
            <a:ext cx="521208" cy="4492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Action Button: Forward or Next 9">
            <a:hlinkClick r:id="rId7" action="ppaction://hlinksldjump" highlightClick="1"/>
          </p:cNvPr>
          <p:cNvSpPr/>
          <p:nvPr/>
        </p:nvSpPr>
        <p:spPr>
          <a:xfrm>
            <a:off x="6876256" y="4581128"/>
            <a:ext cx="521208" cy="4492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43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1006475"/>
          </a:xfrm>
        </p:spPr>
        <p:txBody>
          <a:bodyPr/>
          <a:lstStyle/>
          <a:p>
            <a:pPr algn="ctr"/>
            <a:r>
              <a:rPr lang="en-GB" altLang="zh-CN" sz="3200"/>
              <a:t>Lao Zi’s masterwork &amp; his biography</a:t>
            </a:r>
            <a:endParaRPr lang="en-US" altLang="zh-CN" sz="3200"/>
          </a:p>
        </p:txBody>
      </p:sp>
      <p:pic>
        <p:nvPicPr>
          <p:cNvPr id="1556485" name="Picture 5" descr="老子道德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05038"/>
            <a:ext cx="2860675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486" name="Picture 6" descr="老子评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2205038"/>
            <a:ext cx="2790825" cy="40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1295400"/>
          </a:xfrm>
        </p:spPr>
        <p:txBody>
          <a:bodyPr/>
          <a:lstStyle/>
          <a:p>
            <a:pPr algn="ctr"/>
            <a:r>
              <a:rPr lang="en-GB" altLang="zh-CN" sz="3200"/>
              <a:t>The Book of Lao Zi and Zhuang Zi; Quotations from Lao Zi</a:t>
            </a:r>
            <a:endParaRPr lang="en-US" altLang="zh-CN" sz="3200"/>
          </a:p>
        </p:txBody>
      </p:sp>
      <p:pic>
        <p:nvPicPr>
          <p:cNvPr id="1558533" name="Picture 5" descr="老子语录英汉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76475"/>
            <a:ext cx="403225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8534" name="Picture 6" descr="老子庄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475"/>
            <a:ext cx="2874962" cy="40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8200"/>
            <a:ext cx="8299450" cy="719138"/>
          </a:xfrm>
        </p:spPr>
        <p:txBody>
          <a:bodyPr/>
          <a:lstStyle/>
          <a:p>
            <a:r>
              <a:rPr lang="en-GB" altLang="zh-CN" sz="3200"/>
              <a:t>Translation Exercises</a:t>
            </a:r>
            <a:endParaRPr lang="en-US" altLang="zh-CN" sz="3200"/>
          </a:p>
        </p:txBody>
      </p:sp>
      <p:sp>
        <p:nvSpPr>
          <p:cNvPr id="15605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370887" cy="4587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400"/>
              <a:t>孔子的父亲</a:t>
            </a:r>
            <a:r>
              <a:rPr lang="zh-CN" altLang="en-US" sz="2400" u="sng">
                <a:hlinkClick r:id="rId2"/>
              </a:rPr>
              <a:t>叔梁纥</a:t>
            </a:r>
            <a:r>
              <a:rPr lang="zh-CN" altLang="en-US" sz="2400"/>
              <a:t>（叔梁为字，纥为名）是鲁国出名的勇士，先娶施氏，生九女而无一子，其妾生一子孟皮，但有足疾。当时，女子和残疾的儿子都不宜继嗣。叔梁纥晚年与年轻女子颜氏生下孔子。由于孔子的母亲曾去尼丘山祈祷，然后怀下孔子，又因孔子刚出生时头顶的中间凹下，像尼丘山；故起名为丘，字仲尼（仲为第二的意思，叔梁纥的长子为孟皮，孟为第一的意思）。</a:t>
            </a:r>
          </a:p>
          <a:p>
            <a:pPr>
              <a:lnSpc>
                <a:spcPct val="80000"/>
              </a:lnSpc>
            </a:pPr>
            <a:r>
              <a:rPr lang="zh-CN" altLang="en-US" sz="2400"/>
              <a:t>孔子三岁的时候，叔梁纥病逝。之后，孔子的家境相当贫寒。由于种种原因，孔子在政治上没有大的作为，但在治理鲁国的三个月中却无愧于杰出政治家的称号。政治上的失意，使孔子将很大一部分精力用在教育上。他曾任鲁国司寇，后携弟子周游列国十四年，最终返回鲁国，专心执教。他打破教育垄断，开创私学先驱，弟子多达三千人，其中贤人</a:t>
            </a:r>
            <a:r>
              <a:rPr lang="en-US" altLang="zh-CN" sz="2400"/>
              <a:t>72</a:t>
            </a:r>
            <a:r>
              <a:rPr lang="zh-CN" altLang="en-US" sz="2400"/>
              <a:t>位，多为各国栋梁。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8299450" cy="649288"/>
          </a:xfrm>
        </p:spPr>
        <p:txBody>
          <a:bodyPr/>
          <a:lstStyle/>
          <a:p>
            <a:r>
              <a:rPr lang="en-GB" altLang="zh-CN" sz="3200"/>
              <a:t>Translation Exercises</a:t>
            </a:r>
            <a:endParaRPr lang="en-US" altLang="zh-CN" sz="3200"/>
          </a:p>
        </p:txBody>
      </p:sp>
      <p:sp>
        <p:nvSpPr>
          <p:cNvPr id="15616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299450" cy="4443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400"/>
              <a:t>为发展中国与世界各国的友好关系，增进世界各国人民对中国语言文化的理解，为各国汉语学习者提供方便、优良的学习条件，中国国家对外汉语教学领导小组办公室在有需求、有条件的若干国家建设以开展汉语教学为主要活动内容的 “孔子学院”，并在北京设立“孔子学院总部”。 </a:t>
            </a:r>
          </a:p>
          <a:p>
            <a:pPr>
              <a:lnSpc>
                <a:spcPct val="80000"/>
              </a:lnSpc>
            </a:pPr>
            <a:r>
              <a:rPr lang="zh-CN" altLang="en-US" sz="2400"/>
              <a:t>孔子的学说传到西方，是从</a:t>
            </a:r>
            <a:r>
              <a:rPr lang="en-US" altLang="zh-CN" sz="2400"/>
              <a:t>400</a:t>
            </a:r>
            <a:r>
              <a:rPr lang="zh-CN" altLang="en-US" sz="2400"/>
              <a:t>多年前意大利传教士把记录孔子言行的</a:t>
            </a:r>
            <a:r>
              <a:rPr lang="en-US" altLang="zh-CN" sz="2400"/>
              <a:t>《</a:t>
            </a:r>
            <a:r>
              <a:rPr lang="zh-CN" altLang="en-US" sz="2400"/>
              <a:t>论语</a:t>
            </a:r>
            <a:r>
              <a:rPr lang="en-US" altLang="zh-CN" sz="2400"/>
              <a:t>》</a:t>
            </a:r>
            <a:r>
              <a:rPr lang="zh-CN" altLang="en-US" sz="2400"/>
              <a:t>一书译成拉丁文带到欧洲开始的。而今，孔子学说已走向了五大洲，各国孔子学院的建立，正是孔子“四海之内皆兄弟”、“和而不同”以及“君子以文会友，以友辅仁”思想的现实实践。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299450" cy="647700"/>
          </a:xfrm>
        </p:spPr>
        <p:txBody>
          <a:bodyPr/>
          <a:lstStyle/>
          <a:p>
            <a:r>
              <a:rPr lang="en-GB" altLang="zh-CN" sz="3200"/>
              <a:t>Translation Exercises</a:t>
            </a:r>
            <a:endParaRPr lang="en-US" altLang="zh-CN" sz="3200"/>
          </a:p>
        </p:txBody>
      </p:sp>
      <p:sp>
        <p:nvSpPr>
          <p:cNvPr id="156262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299450" cy="4443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000"/>
              <a:t>孔子学院（</a:t>
            </a:r>
            <a:r>
              <a:rPr lang="en-US" altLang="zh-CN" sz="2000"/>
              <a:t>Confucius Institute</a:t>
            </a:r>
            <a:r>
              <a:rPr lang="zh-CN" altLang="en-US" sz="2000"/>
              <a:t>）是推广</a:t>
            </a:r>
            <a:r>
              <a:rPr lang="zh-CN" altLang="en-US" sz="2000" u="sng">
                <a:hlinkClick r:id="rId2"/>
              </a:rPr>
              <a:t>汉语</a:t>
            </a:r>
            <a:r>
              <a:rPr lang="zh-CN" altLang="en-US" sz="2000"/>
              <a:t>和传播中国文化与国学的</a:t>
            </a:r>
            <a:r>
              <a:rPr lang="zh-CN" altLang="en-US" sz="2000" u="sng">
                <a:hlinkClick r:id="rId3"/>
              </a:rPr>
              <a:t>教育</a:t>
            </a:r>
            <a:r>
              <a:rPr lang="zh-CN" altLang="en-US" sz="2000"/>
              <a:t>和文化交流机构，是一个非营利性的社会公益机构，一般都是下设在国外的大学和研究院之类的教育机构里。最重要的一项工作就是给</a:t>
            </a:r>
            <a:r>
              <a:rPr lang="zh-CN" altLang="en-US" sz="2000" u="sng">
                <a:hlinkClick r:id="rId4"/>
              </a:rPr>
              <a:t>世界</a:t>
            </a:r>
            <a:r>
              <a:rPr lang="zh-CN" altLang="en-US" sz="2000"/>
              <a:t>各地的汉语学习者提供规范、权威的</a:t>
            </a:r>
            <a:r>
              <a:rPr lang="zh-CN" altLang="en-US" sz="2000" u="sng">
                <a:hlinkClick r:id="rId5"/>
              </a:rPr>
              <a:t>现代汉语</a:t>
            </a:r>
            <a:r>
              <a:rPr lang="zh-CN" altLang="en-US" sz="2000"/>
              <a:t>教材；提供最正规、最主要的</a:t>
            </a:r>
            <a:r>
              <a:rPr lang="zh-CN" altLang="en-US" sz="2000" u="sng">
                <a:hlinkClick r:id="rId6"/>
              </a:rPr>
              <a:t>汉语教学</a:t>
            </a:r>
            <a:r>
              <a:rPr lang="zh-CN" altLang="en-US" sz="2000"/>
              <a:t>渠道。</a:t>
            </a:r>
            <a:r>
              <a:rPr lang="zh-CN" altLang="en-US" sz="2000" u="sng">
                <a:hlinkClick r:id="rId7"/>
              </a:rPr>
              <a:t>总部</a:t>
            </a:r>
            <a:r>
              <a:rPr lang="zh-CN" altLang="en-US" sz="2000"/>
              <a:t>设在北京，</a:t>
            </a:r>
            <a:r>
              <a:rPr lang="en-US" altLang="zh-CN" sz="2000"/>
              <a:t>2007</a:t>
            </a:r>
            <a:r>
              <a:rPr lang="zh-CN" altLang="en-US" sz="2000"/>
              <a:t>年</a:t>
            </a:r>
            <a:r>
              <a:rPr lang="en-US" altLang="zh-CN" sz="2000"/>
              <a:t>4</a:t>
            </a:r>
            <a:r>
              <a:rPr lang="zh-CN" altLang="en-US" sz="2000"/>
              <a:t>月</a:t>
            </a:r>
            <a:r>
              <a:rPr lang="en-US" altLang="zh-CN" sz="2000"/>
              <a:t>9</a:t>
            </a:r>
            <a:r>
              <a:rPr lang="zh-CN" altLang="en-US" sz="2000"/>
              <a:t>日挂牌。境外的孔子学院主要采用中外合作的形式开办。</a:t>
            </a:r>
            <a:r>
              <a:rPr lang="zh-CN" altLang="en-US" sz="2000" u="sng">
                <a:hlinkClick r:id="rId8"/>
              </a:rPr>
              <a:t>孔子</a:t>
            </a:r>
            <a:r>
              <a:rPr lang="zh-CN" altLang="en-US" sz="2000"/>
              <a:t>是中国传统</a:t>
            </a:r>
            <a:r>
              <a:rPr lang="zh-CN" altLang="en-US" sz="2000" u="sng">
                <a:hlinkClick r:id="rId9"/>
              </a:rPr>
              <a:t>文化</a:t>
            </a:r>
            <a:r>
              <a:rPr lang="zh-CN" altLang="en-US" sz="2000"/>
              <a:t>的代表，选择孔子作为汉语教学品牌是中国</a:t>
            </a:r>
            <a:r>
              <a:rPr lang="zh-CN" altLang="en-US" sz="2000" u="sng">
                <a:hlinkClick r:id="rId10"/>
              </a:rPr>
              <a:t>传统文化</a:t>
            </a:r>
            <a:r>
              <a:rPr lang="zh-CN" altLang="en-US" sz="2000"/>
              <a:t>复兴的标志。</a:t>
            </a:r>
          </a:p>
          <a:p>
            <a:pPr>
              <a:lnSpc>
                <a:spcPct val="80000"/>
              </a:lnSpc>
            </a:pPr>
            <a:r>
              <a:rPr lang="zh-CN" altLang="en-US" sz="2000"/>
              <a:t>为推广汉语文化，中国政府在</a:t>
            </a:r>
            <a:r>
              <a:rPr lang="en-US" altLang="zh-CN" sz="2000"/>
              <a:t>1987</a:t>
            </a:r>
            <a:r>
              <a:rPr lang="zh-CN" altLang="en-US" sz="2000"/>
              <a:t>年成立“国家对外汉语教学领导小组”，简称“汉办”，孔子学院就是由“汉办”承办的。它秉承孔子“和为贵”、“和而不同”的理念，推动中国文化与世界各国文化的交流与融合，以建设一个持久和平、共同繁荣的和谐世界为宗旨。中国国家领导人非常重视孔子学院的建设，许多孔子学院的授牌挂牌仪式都有国家相关领导人参加。未来中国向世界出口的最有影响力的产品，不是衣服、鞋子、玩具等有形产品，而是中国文化及国学。自</a:t>
            </a:r>
            <a:r>
              <a:rPr lang="en-US" altLang="zh-CN" sz="2000"/>
              <a:t>2004</a:t>
            </a:r>
            <a:r>
              <a:rPr lang="zh-CN" altLang="en-US" sz="2000"/>
              <a:t>年</a:t>
            </a:r>
            <a:r>
              <a:rPr lang="en-US" altLang="zh-CN" sz="2000"/>
              <a:t>11</a:t>
            </a:r>
            <a:r>
              <a:rPr lang="zh-CN" altLang="en-US" sz="2000"/>
              <a:t>月全球首家孔子学院在韩国成立以来，已有接近</a:t>
            </a:r>
            <a:r>
              <a:rPr lang="en-US" altLang="zh-CN" sz="2000"/>
              <a:t>300</a:t>
            </a:r>
            <a:r>
              <a:rPr lang="zh-CN" altLang="en-US" sz="2000"/>
              <a:t>家孔子学院遍布全球近百个国家和地区（美国及欧洲最多），成为推广汉语教学、传播中国文化及国学的全球品牌和平台。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43438" y="1341438"/>
            <a:ext cx="4105275" cy="4751387"/>
          </a:xfrm>
        </p:spPr>
        <p:txBody>
          <a:bodyPr/>
          <a:lstStyle/>
          <a:p>
            <a:r>
              <a:rPr lang="en-US" altLang="zh-CN" sz="2400"/>
              <a:t>        </a:t>
            </a:r>
            <a:r>
              <a:rPr lang="zh-CN" altLang="en-US" sz="2400"/>
              <a:t>标识使用简体中文“汉”字的变体，融合昂首高飞的和平鸽和地球两种图案。简洁明快，刚柔并蓄，动感有力，既充分体现了中国传统的语言文化，又体现了快速向现代化迈进的时代步伐，与目前中国国家语言推广机构</a:t>
            </a:r>
            <a:r>
              <a:rPr lang="en-US" altLang="zh-CN" sz="2400"/>
              <a:t>---</a:t>
            </a:r>
            <a:r>
              <a:rPr lang="zh-CN" altLang="en-US" sz="2400"/>
              <a:t>国家汉办的标志有一定的传承性，是国家汉办“创新、集成、跨越”工作方针的生动体现。</a:t>
            </a:r>
          </a:p>
        </p:txBody>
      </p:sp>
      <p:pic>
        <p:nvPicPr>
          <p:cNvPr id="1563653" name="Picture 5" descr="5f9e93b1cd2ccd13092302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49500"/>
            <a:ext cx="295275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859338" y="838200"/>
            <a:ext cx="3979862" cy="5399088"/>
          </a:xfrm>
        </p:spPr>
        <p:txBody>
          <a:bodyPr/>
          <a:lstStyle/>
          <a:p>
            <a:r>
              <a:rPr lang="en-US" altLang="zh-CN" sz="2400"/>
              <a:t>        “</a:t>
            </a:r>
            <a:r>
              <a:rPr lang="zh-CN" altLang="en-US" sz="2400"/>
              <a:t>汉语桥”世界大学生中文比赛是由中国国家汉办主办的大型国际汉语比赛。自</a:t>
            </a:r>
            <a:r>
              <a:rPr lang="en-US" altLang="zh-CN" sz="2400"/>
              <a:t>2002</a:t>
            </a:r>
            <a:r>
              <a:rPr lang="zh-CN" altLang="en-US" sz="2400"/>
              <a:t>年以来共举行了八届，来自世界</a:t>
            </a:r>
            <a:r>
              <a:rPr lang="en-US" altLang="zh-CN" sz="2400"/>
              <a:t>50</a:t>
            </a:r>
            <a:r>
              <a:rPr lang="zh-CN" altLang="en-US" sz="2400"/>
              <a:t>多个国家的</a:t>
            </a:r>
            <a:r>
              <a:rPr lang="en-US" altLang="zh-CN" sz="2400"/>
              <a:t>500</a:t>
            </a:r>
            <a:r>
              <a:rPr lang="zh-CN" altLang="en-US" sz="2400"/>
              <a:t>余名大学生先后应邀到中国参加了决赛，各国参加预赛的大学生达四万多人。“汉语桥”旨在激发各国青年学生学习汉语的积极性</a:t>
            </a:r>
            <a:r>
              <a:rPr lang="en-US" altLang="zh-CN" sz="2400"/>
              <a:t>, </a:t>
            </a:r>
            <a:r>
              <a:rPr lang="zh-CN" altLang="en-US" sz="2400"/>
              <a:t>增强各国对中国语言与文化的理解。</a:t>
            </a:r>
            <a:r>
              <a:rPr lang="zh-CN" altLang="en-US" sz="4000"/>
              <a:t> </a:t>
            </a:r>
          </a:p>
        </p:txBody>
      </p:sp>
      <p:pic>
        <p:nvPicPr>
          <p:cNvPr id="1565701" name="Picture 5" descr="42577322984c6de44623e8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08275"/>
            <a:ext cx="3744913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8200"/>
            <a:ext cx="8299450" cy="862013"/>
          </a:xfrm>
        </p:spPr>
        <p:txBody>
          <a:bodyPr/>
          <a:lstStyle/>
          <a:p>
            <a:r>
              <a:rPr lang="en-GB" altLang="zh-CN" sz="3200"/>
              <a:t>Translation Exercises</a:t>
            </a:r>
            <a:endParaRPr lang="en-US" altLang="zh-CN" sz="3200"/>
          </a:p>
        </p:txBody>
      </p:sp>
      <p:sp>
        <p:nvSpPr>
          <p:cNvPr id="15677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16113"/>
            <a:ext cx="8299450" cy="4300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/>
              <a:t>“</a:t>
            </a:r>
            <a:r>
              <a:rPr lang="zh-CN" altLang="en-US" sz="2400"/>
              <a:t>汉语桥”比赛已成为各国大学生学习汉语、了解中国的重要平台，在中国与世界各国青年之间架起了一座沟通心灵的桥梁。比赛内容包括汉语语言能力、中国国情知识、中国文化技能和综合学习能力。选手们先在各自国家参加预赛，优胜者应邀来华参加复、决赛。优胜者将获得相应的来华留学奖学金等奖励。比赛之余，选手们还将参加丰富多彩的文化活动。</a:t>
            </a:r>
          </a:p>
          <a:p>
            <a:pPr>
              <a:lnSpc>
                <a:spcPct val="90000"/>
              </a:lnSpc>
            </a:pPr>
            <a:r>
              <a:rPr lang="zh-CN" altLang="en-US" sz="2400"/>
              <a:t>“汉语桥”比赛于</a:t>
            </a:r>
            <a:r>
              <a:rPr lang="en-US" altLang="zh-CN" sz="2400"/>
              <a:t>2008</a:t>
            </a:r>
            <a:r>
              <a:rPr lang="zh-CN" altLang="en-US" sz="2400"/>
              <a:t>年正式落户湖南，由湖南卫视和湖南教育台共同承办。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35280" cy="936104"/>
          </a:xfrm>
        </p:spPr>
        <p:txBody>
          <a:bodyPr>
            <a:noAutofit/>
          </a:bodyPr>
          <a:lstStyle/>
          <a:p>
            <a:pPr algn="ctr"/>
            <a:r>
              <a:rPr lang="en-NZ" dirty="0" smtClean="0"/>
              <a:t>Questions Concerning Section A</a:t>
            </a:r>
            <a:br>
              <a:rPr lang="en-NZ" dirty="0" smtClean="0"/>
            </a:br>
            <a:r>
              <a:rPr lang="en-NZ" dirty="0" smtClean="0"/>
              <a:t>Confucius and Confucianism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1. What does “Kong </a:t>
            </a:r>
            <a:r>
              <a:rPr lang="en-US" dirty="0" err="1">
                <a:solidFill>
                  <a:schemeClr val="accent2"/>
                </a:solidFill>
              </a:rPr>
              <a:t>Zi</a:t>
            </a:r>
            <a:r>
              <a:rPr lang="en-US" dirty="0">
                <a:solidFill>
                  <a:schemeClr val="accent2"/>
                </a:solidFill>
              </a:rPr>
              <a:t>” mean? How did Confucius become known to the West? </a:t>
            </a:r>
          </a:p>
          <a:p>
            <a:pPr marL="0" indent="0">
              <a:buNone/>
            </a:pPr>
            <a:r>
              <a:rPr lang="en-US" dirty="0"/>
              <a:t>2. What troubled age did Confucius live in? How did he preach?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3. Did Confucianism ever turn into an established religion? In what countries are politics and religion combined?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4.  What is Confucianism concerned with? How important is it to Chinese culture?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5. Did Confucianism fit the hierarchy of ancient China? What kind of society does it aim at? 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3528136" y="1628800"/>
            <a:ext cx="521208" cy="4492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2051720" y="3901009"/>
            <a:ext cx="521208" cy="4492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3885677" y="4797152"/>
            <a:ext cx="521208" cy="4492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Action Button: Forward or Next 6">
            <a:hlinkClick r:id="rId5" action="ppaction://hlinksldjump" highlightClick="1"/>
          </p:cNvPr>
          <p:cNvSpPr/>
          <p:nvPr/>
        </p:nvSpPr>
        <p:spPr>
          <a:xfrm>
            <a:off x="5796136" y="5805264"/>
            <a:ext cx="521208" cy="4492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73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838200"/>
            <a:ext cx="7796212" cy="935038"/>
          </a:xfrm>
        </p:spPr>
        <p:txBody>
          <a:bodyPr/>
          <a:lstStyle/>
          <a:p>
            <a:pPr algn="ctr"/>
            <a:r>
              <a:rPr lang="en-US" altLang="zh-CN" sz="3200"/>
              <a:t>Topics for discussion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060575"/>
            <a:ext cx="7796212" cy="4156075"/>
          </a:xfrm>
        </p:spPr>
        <p:txBody>
          <a:bodyPr/>
          <a:lstStyle/>
          <a:p>
            <a:r>
              <a:rPr lang="en-GB" altLang="zh-CN"/>
              <a:t>1. How did Confucianism spread to other Asian countries? </a:t>
            </a:r>
          </a:p>
          <a:p>
            <a:r>
              <a:rPr lang="en-GB" altLang="zh-CN"/>
              <a:t>2. What do you know about any of the Confucius Institutes established abroad in recent years? </a:t>
            </a:r>
          </a:p>
          <a:p>
            <a:r>
              <a:rPr lang="en-GB" altLang="zh-CN"/>
              <a:t>3. What stories of Confucius or Lao Zi do you know? 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375846">
            <a:off x="135664" y="2360890"/>
            <a:ext cx="8435280" cy="1016343"/>
          </a:xfrm>
        </p:spPr>
        <p:txBody>
          <a:bodyPr>
            <a:noAutofit/>
          </a:bodyPr>
          <a:lstStyle/>
          <a:p>
            <a:pPr algn="ctr"/>
            <a:r>
              <a:rPr lang="en-NZ" sz="4500" dirty="0" smtClean="0"/>
              <a:t>See you next time!</a:t>
            </a:r>
            <a:endParaRPr lang="en-NZ" sz="4500" dirty="0"/>
          </a:p>
        </p:txBody>
      </p:sp>
    </p:spTree>
    <p:extLst>
      <p:ext uri="{BB962C8B-B14F-4D97-AF65-F5344CB8AC3E}">
        <p14:creationId xmlns:p14="http://schemas.microsoft.com/office/powerpoint/2010/main" val="11440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435280" cy="72008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“Kong </a:t>
            </a:r>
            <a:r>
              <a:rPr lang="en-US" dirty="0" err="1"/>
              <a:t>Zi</a:t>
            </a:r>
            <a:r>
              <a:rPr lang="en-US" dirty="0"/>
              <a:t>” mean? How did Confucius become known to the West? 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2576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7452320" y="793280"/>
            <a:ext cx="792088" cy="73723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94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44" y="548680"/>
            <a:ext cx="8435280" cy="504056"/>
          </a:xfrm>
        </p:spPr>
        <p:txBody>
          <a:bodyPr>
            <a:normAutofit fontScale="90000"/>
          </a:bodyPr>
          <a:lstStyle/>
          <a:p>
            <a:r>
              <a:rPr lang="en-US" dirty="0"/>
              <a:t>Did Confucianism ever turn into an established religion? In what countries are politics and religion combined? 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137433" cy="456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1931" y="6219745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zh-CN" altLang="en-US" sz="1500" b="1" dirty="0">
                <a:solidFill>
                  <a:schemeClr val="accent2"/>
                </a:solidFill>
              </a:rPr>
              <a:t>曲阜孔庙</a:t>
            </a:r>
            <a:endParaRPr lang="en-NZ" sz="1500" b="1" dirty="0">
              <a:solidFill>
                <a:schemeClr val="accent2"/>
              </a:solidFill>
            </a:endParaRP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7781921" y="793280"/>
            <a:ext cx="792088" cy="73723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42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435280" cy="50405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Confucianism concerned with? How important is it to Chinese culture? </a:t>
            </a:r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3" y="1628800"/>
            <a:ext cx="7388395" cy="441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15507"/>
            <a:ext cx="663502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7452320" y="793280"/>
            <a:ext cx="792088" cy="73723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22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435280" cy="504056"/>
          </a:xfrm>
        </p:spPr>
        <p:txBody>
          <a:bodyPr>
            <a:normAutofit fontScale="90000"/>
          </a:bodyPr>
          <a:lstStyle/>
          <a:p>
            <a:r>
              <a:rPr lang="en-US" dirty="0"/>
              <a:t>Did Confucianism fit the hierarchy of ancient China? What kind of society does it aim at? </a:t>
            </a:r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7742"/>
            <a:ext cx="773249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184265" y="793280"/>
            <a:ext cx="792088" cy="73723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85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the Five Classics refer to</a:t>
            </a:r>
            <a:r>
              <a:rPr lang="en-US" dirty="0" smtClean="0"/>
              <a:t>?</a:t>
            </a:r>
            <a:endParaRPr lang="en-N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5"/>
            <a:ext cx="6408712" cy="458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184265" y="793280"/>
            <a:ext cx="792088" cy="73723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77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the Four Books refer to? What do they include? </a:t>
            </a:r>
            <a:endParaRPr lang="en-N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480720" cy="493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84265" y="793280"/>
            <a:ext cx="792088" cy="73723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06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435280" cy="50405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keynote of Confucian ethics? What other Confucian virtues do you know? </a:t>
            </a:r>
            <a:endParaRPr lang="en-N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4652541" cy="465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bbs.hongxiu.com/pic/2008/11/12/1835471590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37909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8184265" y="793280"/>
            <a:ext cx="792088" cy="73723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435280" cy="504056"/>
          </a:xfrm>
        </p:spPr>
        <p:txBody>
          <a:bodyPr>
            <a:normAutofit fontScale="90000"/>
          </a:bodyPr>
          <a:lstStyle/>
          <a:p>
            <a:r>
              <a:rPr lang="en-US" dirty="0"/>
              <a:t>How should the ruler and subjects conduct themselves according to Confucianism? </a:t>
            </a:r>
            <a:endParaRPr lang="en-N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5246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184265" y="793280"/>
            <a:ext cx="792088" cy="73723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29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435280" cy="504056"/>
          </a:xfrm>
        </p:spPr>
        <p:txBody>
          <a:bodyPr>
            <a:noAutofit/>
          </a:bodyPr>
          <a:lstStyle/>
          <a:p>
            <a:pPr algn="ctr"/>
            <a:r>
              <a:rPr lang="en-NZ" altLang="zh-CN" dirty="0"/>
              <a:t>Questions Concerning Section A</a:t>
            </a:r>
            <a:br>
              <a:rPr lang="en-NZ" altLang="zh-CN" dirty="0"/>
            </a:br>
            <a:r>
              <a:rPr lang="en-NZ" altLang="zh-CN" dirty="0"/>
              <a:t>Confucius and Confucianism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6.  What do the Five Classics refer to?</a:t>
            </a:r>
          </a:p>
          <a:p>
            <a:pPr marL="0" indent="0">
              <a:buNone/>
            </a:pPr>
            <a:r>
              <a:rPr lang="en-US" dirty="0"/>
              <a:t>7. What are the Five Classics respectively about? Were they all compiled by Confucius? 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2"/>
                </a:solidFill>
              </a:rPr>
              <a:t>8. What do the Four Books refer to? What do they include? </a:t>
            </a:r>
          </a:p>
          <a:p>
            <a:pPr marL="0" indent="0">
              <a:buNone/>
            </a:pPr>
            <a:r>
              <a:rPr lang="en-US" dirty="0"/>
              <a:t>9.  Which Book forms the basis of Confucianism? Are all Confucius’ sayings included in it?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10. What is the keynote of Confucian ethics? What other Confucian virtues do you know?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11. How should the ruler and subjects conduct themselves according to Confucianism? 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5940152" y="1124744"/>
            <a:ext cx="521208" cy="4492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8281466" y="2452707"/>
            <a:ext cx="521208" cy="4492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5148064" y="4437112"/>
            <a:ext cx="521208" cy="4492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Action Button: Forward or Next 6">
            <a:hlinkClick r:id="rId5" action="ppaction://hlinksldjump" highlightClick="1"/>
          </p:cNvPr>
          <p:cNvSpPr/>
          <p:nvPr/>
        </p:nvSpPr>
        <p:spPr>
          <a:xfrm>
            <a:off x="4499992" y="5445224"/>
            <a:ext cx="521208" cy="4492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19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435280" cy="504056"/>
          </a:xfrm>
        </p:spPr>
        <p:txBody>
          <a:bodyPr>
            <a:normAutofit fontScale="90000"/>
          </a:bodyPr>
          <a:lstStyle/>
          <a:p>
            <a:r>
              <a:rPr lang="en-US" dirty="0"/>
              <a:t>Who are the founders of philosophical Taoism? What are the sacred texts? </a:t>
            </a:r>
            <a:endParaRPr lang="en-N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35807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184265" y="793280"/>
            <a:ext cx="792088" cy="73723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32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the Taoist view of man and nature? </a:t>
            </a:r>
            <a:endParaRPr lang="en-NZ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336704" cy="458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184265" y="793280"/>
            <a:ext cx="792088" cy="73723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12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there any superstitious element in Taoism? </a:t>
            </a:r>
            <a:endParaRPr lang="en-N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4913"/>
            <a:ext cx="79819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84265" y="793280"/>
            <a:ext cx="792088" cy="73723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31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the Taoist elixir of life like? </a:t>
            </a:r>
            <a:endParaRPr lang="en-N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6"/>
            <a:ext cx="7056784" cy="524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84265" y="793280"/>
            <a:ext cx="792088" cy="73723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86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the keynote of Taoism? What does it mean? </a:t>
            </a:r>
            <a:endParaRPr lang="en-N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974192" cy="474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184265" y="793280"/>
            <a:ext cx="792088" cy="73723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82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know about Taoist classics? </a:t>
            </a:r>
            <a:endParaRPr lang="en-N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6336704" cy="490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84265" y="793280"/>
            <a:ext cx="792088" cy="73723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5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052513"/>
            <a:ext cx="7772400" cy="792162"/>
          </a:xfrm>
        </p:spPr>
        <p:txBody>
          <a:bodyPr/>
          <a:lstStyle/>
          <a:p>
            <a:pPr algn="ctr"/>
            <a:r>
              <a:rPr lang="en-GB" altLang="zh-CN" sz="3200"/>
              <a:t>Confucius &amp; </a:t>
            </a:r>
            <a:r>
              <a:rPr lang="en-GB" altLang="zh-CN" sz="3200" i="1"/>
              <a:t>Quotations from Confucius</a:t>
            </a:r>
            <a:endParaRPr lang="en-US" altLang="zh-CN" sz="3200" i="1"/>
          </a:p>
        </p:txBody>
      </p:sp>
      <p:pic>
        <p:nvPicPr>
          <p:cNvPr id="1538053" name="Picture 5" descr="孔子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133600"/>
            <a:ext cx="3157537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54" name="Picture 6" descr="孔子名言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33600"/>
            <a:ext cx="2555875" cy="41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052513"/>
            <a:ext cx="7772400" cy="792162"/>
          </a:xfrm>
        </p:spPr>
        <p:txBody>
          <a:bodyPr/>
          <a:lstStyle/>
          <a:p>
            <a:pPr algn="ctr"/>
            <a:r>
              <a:rPr lang="en-GB" altLang="zh-CN" sz="2800" i="1"/>
              <a:t>Biography of Confucius</a:t>
            </a:r>
            <a:r>
              <a:rPr lang="en-GB" altLang="zh-CN" sz="2800"/>
              <a:t> &amp; </a:t>
            </a:r>
            <a:r>
              <a:rPr lang="en-GB" altLang="zh-CN" sz="2800" i="1"/>
              <a:t>Journal of Confucianism</a:t>
            </a:r>
            <a:endParaRPr lang="en-US" altLang="zh-CN" sz="2800" i="1"/>
          </a:p>
        </p:txBody>
      </p:sp>
      <p:pic>
        <p:nvPicPr>
          <p:cNvPr id="1540101" name="Picture 5" descr="孔子传记中英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3600"/>
            <a:ext cx="3168650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102" name="Picture 6" descr="孔子研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33600"/>
            <a:ext cx="3052763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125538"/>
            <a:ext cx="7772400" cy="855662"/>
          </a:xfrm>
        </p:spPr>
        <p:txBody>
          <a:bodyPr/>
          <a:lstStyle/>
          <a:p>
            <a:pPr algn="ctr"/>
            <a:r>
              <a:rPr lang="en-GB" altLang="zh-CN" sz="3200"/>
              <a:t>What does the pattern mean?</a:t>
            </a:r>
            <a:endParaRPr lang="en-US" altLang="zh-CN" sz="3200"/>
          </a:p>
        </p:txBody>
      </p:sp>
      <p:pic>
        <p:nvPicPr>
          <p:cNvPr id="1542151" name="Picture 7" descr="孔子学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08275"/>
            <a:ext cx="272415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299450" cy="928687"/>
          </a:xfrm>
        </p:spPr>
        <p:txBody>
          <a:bodyPr/>
          <a:lstStyle/>
          <a:p>
            <a:pPr algn="ctr"/>
            <a:r>
              <a:rPr lang="en-US" altLang="zh-CN" sz="3200"/>
              <a:t>F</a:t>
            </a:r>
            <a:r>
              <a:rPr lang="en-GB" altLang="zh-CN" sz="3200"/>
              <a:t>ront covers of the whole collection</a:t>
            </a:r>
            <a:endParaRPr lang="en-US" altLang="zh-CN" sz="3200"/>
          </a:p>
        </p:txBody>
      </p:sp>
      <p:pic>
        <p:nvPicPr>
          <p:cNvPr id="1545222" name="Picture 6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4186238" cy="418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5224" name="Picture 8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3201988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935038"/>
          </a:xfrm>
        </p:spPr>
        <p:txBody>
          <a:bodyPr/>
          <a:lstStyle/>
          <a:p>
            <a:pPr algn="ctr"/>
            <a:r>
              <a:rPr lang="en-GB" altLang="zh-CN" sz="2800" i="1"/>
              <a:t>The Spring and Autumn Annals</a:t>
            </a:r>
            <a:r>
              <a:rPr lang="en-GB" altLang="zh-CN" sz="2800"/>
              <a:t>; </a:t>
            </a:r>
            <a:r>
              <a:rPr lang="en-GB" altLang="zh-CN" sz="2800" i="1"/>
              <a:t>Classic of Rites</a:t>
            </a:r>
            <a:endParaRPr lang="en-US" altLang="zh-CN" sz="2800" i="1"/>
          </a:p>
        </p:txBody>
      </p:sp>
      <p:pic>
        <p:nvPicPr>
          <p:cNvPr id="1547270" name="Picture 6" descr="春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060575"/>
            <a:ext cx="3097213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7271" name="Picture 7" descr="礼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60575"/>
            <a:ext cx="3143250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zh-CN" sz="3200" i="1"/>
              <a:t>Classic of Changes</a:t>
            </a:r>
            <a:r>
              <a:rPr lang="en-GB" altLang="zh-CN" sz="3200"/>
              <a:t>; </a:t>
            </a:r>
            <a:r>
              <a:rPr lang="en-GB" altLang="zh-CN" sz="3200" i="1"/>
              <a:t>Classic of Poetry</a:t>
            </a:r>
            <a:endParaRPr lang="en-US" altLang="zh-CN" sz="3200" i="1"/>
          </a:p>
        </p:txBody>
      </p:sp>
      <p:pic>
        <p:nvPicPr>
          <p:cNvPr id="1549317" name="Picture 5" descr="诗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133600"/>
            <a:ext cx="2841625" cy="44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9318" name="Picture 6" descr="易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3119438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pattFill prst="pct5">
          <a:fgClr>
            <a:schemeClr val="accent1"/>
          </a:fgClr>
          <a:bgClr>
            <a:schemeClr val="bg1"/>
          </a:bgClr>
        </a:patt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5244</TotalTime>
  <Words>2781</Words>
  <Application>Microsoft Office PowerPoint</Application>
  <PresentationFormat>On-screen Show (4:3)</PresentationFormat>
  <Paragraphs>84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Flow</vt:lpstr>
      <vt:lpstr>默认设计模板</vt:lpstr>
      <vt:lpstr>Unit 13  Classical Philosophy</vt:lpstr>
      <vt:lpstr>Questions Concerning Section A Confucius and Confucianism</vt:lpstr>
      <vt:lpstr>Questions Concerning Section A Confucius and Confucianism</vt:lpstr>
      <vt:lpstr>Confucius &amp; Quotations from Confucius</vt:lpstr>
      <vt:lpstr>Biography of Confucius &amp; Journal of Confucianism</vt:lpstr>
      <vt:lpstr>What does the pattern mean?</vt:lpstr>
      <vt:lpstr>Front covers of the whole collection</vt:lpstr>
      <vt:lpstr>The Spring and Autumn Annals; Classic of Rites</vt:lpstr>
      <vt:lpstr>Classic of Changes; Classic of Poetry</vt:lpstr>
      <vt:lpstr>Analects; Zhu Xi (1130-1200)</vt:lpstr>
      <vt:lpstr>Questions Concerning Section B Taoism</vt:lpstr>
      <vt:lpstr>Lao Zi’s masterwork &amp; his biography</vt:lpstr>
      <vt:lpstr>The Book of Lao Zi and Zhuang Zi; Quotations from Lao Zi</vt:lpstr>
      <vt:lpstr>Translation Exercises</vt:lpstr>
      <vt:lpstr>Translation Exercises</vt:lpstr>
      <vt:lpstr>Translation Exercises</vt:lpstr>
      <vt:lpstr>        标识使用简体中文“汉”字的变体，融合昂首高飞的和平鸽和地球两种图案。简洁明快，刚柔并蓄，动感有力，既充分体现了中国传统的语言文化，又体现了快速向现代化迈进的时代步伐，与目前中国国家语言推广机构---国家汉办的标志有一定的传承性，是国家汉办“创新、集成、跨越”工作方针的生动体现。</vt:lpstr>
      <vt:lpstr>        “汉语桥”世界大学生中文比赛是由中国国家汉办主办的大型国际汉语比赛。自2002年以来共举行了八届，来自世界50多个国家的500余名大学生先后应邀到中国参加了决赛，各国参加预赛的大学生达四万多人。“汉语桥”旨在激发各国青年学生学习汉语的积极性, 增强各国对中国语言与文化的理解。 </vt:lpstr>
      <vt:lpstr>Translation Exercises</vt:lpstr>
      <vt:lpstr>Topics for discussion</vt:lpstr>
      <vt:lpstr>See you next time!</vt:lpstr>
      <vt:lpstr>What does “Kong Zi” mean? How did Confucius become known to the West? </vt:lpstr>
      <vt:lpstr>Did Confucianism ever turn into an established religion? In what countries are politics and religion combined? </vt:lpstr>
      <vt:lpstr>What is Confucianism concerned with? How important is it to Chinese culture? </vt:lpstr>
      <vt:lpstr>Did Confucianism fit the hierarchy of ancient China? What kind of society does it aim at? </vt:lpstr>
      <vt:lpstr>What do the Five Classics refer to?</vt:lpstr>
      <vt:lpstr>What do the Four Books refer to? What do they include? </vt:lpstr>
      <vt:lpstr>What is the keynote of Confucian ethics? What other Confucian virtues do you know? </vt:lpstr>
      <vt:lpstr>How should the ruler and subjects conduct themselves according to Confucianism? </vt:lpstr>
      <vt:lpstr>Who are the founders of philosophical Taoism? What are the sacred texts? </vt:lpstr>
      <vt:lpstr>What’s the Taoist view of man and nature? </vt:lpstr>
      <vt:lpstr>Is there any superstitious element in Taoism? </vt:lpstr>
      <vt:lpstr>What’s the Taoist elixir of life like? </vt:lpstr>
      <vt:lpstr>What’s the keynote of Taoism? What does it mean? </vt:lpstr>
      <vt:lpstr>What do you know about Taoist classics? </vt:lpstr>
    </vt:vector>
  </TitlesOfParts>
  <Company>Legend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    Text I   World of the Future</dc:title>
  <dc:creator>Legend User</dc:creator>
  <cp:lastModifiedBy>微软用户</cp:lastModifiedBy>
  <cp:revision>257</cp:revision>
  <dcterms:created xsi:type="dcterms:W3CDTF">2005-10-18T12:50:43Z</dcterms:created>
  <dcterms:modified xsi:type="dcterms:W3CDTF">2014-12-30T10:29:06Z</dcterms:modified>
</cp:coreProperties>
</file>