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293" r:id="rId2"/>
    <p:sldId id="527" r:id="rId3"/>
    <p:sldId id="564" r:id="rId4"/>
    <p:sldId id="568" r:id="rId5"/>
    <p:sldId id="565" r:id="rId6"/>
    <p:sldId id="412" r:id="rId7"/>
    <p:sldId id="416" r:id="rId8"/>
    <p:sldId id="436" r:id="rId9"/>
    <p:sldId id="417" r:id="rId10"/>
    <p:sldId id="442" r:id="rId11"/>
    <p:sldId id="441" r:id="rId12"/>
    <p:sldId id="418" r:id="rId13"/>
    <p:sldId id="445" r:id="rId14"/>
    <p:sldId id="440" r:id="rId15"/>
    <p:sldId id="444" r:id="rId16"/>
    <p:sldId id="439" r:id="rId17"/>
    <p:sldId id="443" r:id="rId18"/>
    <p:sldId id="438" r:id="rId19"/>
    <p:sldId id="420" r:id="rId20"/>
    <p:sldId id="569" r:id="rId21"/>
    <p:sldId id="570" r:id="rId22"/>
    <p:sldId id="571" r:id="rId23"/>
    <p:sldId id="572" r:id="rId24"/>
    <p:sldId id="573" r:id="rId25"/>
    <p:sldId id="574" r:id="rId26"/>
    <p:sldId id="575" r:id="rId27"/>
    <p:sldId id="576" r:id="rId28"/>
    <p:sldId id="577" r:id="rId29"/>
    <p:sldId id="578" r:id="rId30"/>
    <p:sldId id="579" r:id="rId31"/>
    <p:sldId id="580" r:id="rId32"/>
    <p:sldId id="581" r:id="rId33"/>
    <p:sldId id="582" r:id="rId34"/>
    <p:sldId id="583" r:id="rId35"/>
    <p:sldId id="584" r:id="rId36"/>
    <p:sldId id="585" r:id="rId37"/>
    <p:sldId id="586" r:id="rId38"/>
    <p:sldId id="587" r:id="rId39"/>
    <p:sldId id="588" r:id="rId40"/>
    <p:sldId id="589" r:id="rId41"/>
    <p:sldId id="590" r:id="rId42"/>
    <p:sldId id="591" r:id="rId43"/>
    <p:sldId id="592" r:id="rId44"/>
    <p:sldId id="593" r:id="rId45"/>
    <p:sldId id="594" r:id="rId46"/>
    <p:sldId id="595" r:id="rId47"/>
    <p:sldId id="596" r:id="rId48"/>
    <p:sldId id="597" r:id="rId49"/>
    <p:sldId id="598" r:id="rId50"/>
    <p:sldId id="428" r:id="rId51"/>
    <p:sldId id="429" r:id="rId52"/>
    <p:sldId id="431" r:id="rId53"/>
    <p:sldId id="437" r:id="rId54"/>
    <p:sldId id="432" r:id="rId55"/>
    <p:sldId id="433" r:id="rId56"/>
    <p:sldId id="430" r:id="rId57"/>
    <p:sldId id="434" r:id="rId58"/>
    <p:sldId id="423" r:id="rId59"/>
    <p:sldId id="424" r:id="rId60"/>
    <p:sldId id="425" r:id="rId61"/>
    <p:sldId id="426" r:id="rId62"/>
    <p:sldId id="413" r:id="rId63"/>
    <p:sldId id="414" r:id="rId64"/>
    <p:sldId id="415" r:id="rId65"/>
    <p:sldId id="279" r:id="rId66"/>
    <p:sldId id="256" r:id="rId67"/>
    <p:sldId id="257" r:id="rId68"/>
    <p:sldId id="258" r:id="rId69"/>
    <p:sldId id="259" r:id="rId70"/>
    <p:sldId id="260" r:id="rId71"/>
    <p:sldId id="262" r:id="rId72"/>
    <p:sldId id="263" r:id="rId73"/>
    <p:sldId id="264" r:id="rId74"/>
    <p:sldId id="267" r:id="rId75"/>
    <p:sldId id="272" r:id="rId76"/>
    <p:sldId id="265" r:id="rId77"/>
    <p:sldId id="266" r:id="rId78"/>
    <p:sldId id="268" r:id="rId79"/>
    <p:sldId id="270" r:id="rId80"/>
    <p:sldId id="269" r:id="rId81"/>
    <p:sldId id="273" r:id="rId82"/>
    <p:sldId id="276" r:id="rId83"/>
    <p:sldId id="274" r:id="rId84"/>
    <p:sldId id="275" r:id="rId85"/>
    <p:sldId id="599" r:id="rId86"/>
    <p:sldId id="278" r:id="rId87"/>
    <p:sldId id="308" r:id="rId88"/>
    <p:sldId id="298" r:id="rId89"/>
    <p:sldId id="280" r:id="rId90"/>
    <p:sldId id="281" r:id="rId91"/>
    <p:sldId id="282" r:id="rId92"/>
    <p:sldId id="283" r:id="rId93"/>
    <p:sldId id="284" r:id="rId94"/>
    <p:sldId id="285" r:id="rId95"/>
    <p:sldId id="286" r:id="rId96"/>
    <p:sldId id="287" r:id="rId97"/>
    <p:sldId id="288" r:id="rId98"/>
    <p:sldId id="289" r:id="rId99"/>
    <p:sldId id="290" r:id="rId100"/>
    <p:sldId id="291" r:id="rId101"/>
    <p:sldId id="292" r:id="rId102"/>
    <p:sldId id="600" r:id="rId103"/>
    <p:sldId id="294" r:id="rId104"/>
    <p:sldId id="295" r:id="rId105"/>
    <p:sldId id="296" r:id="rId106"/>
    <p:sldId id="297" r:id="rId107"/>
    <p:sldId id="307" r:id="rId108"/>
    <p:sldId id="567" r:id="rId109"/>
    <p:sldId id="277" r:id="rId11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nk\Desktop\&#21271;&#24072;&#22823;\&#23398;&#20064;\&#22823;&#20108;&#19978;\&#20013;&#22269;&#25991;&#23398;&#30340;&#28023;&#22806;&#20256;&#25773;\pre&#20934;&#22791;\&#37327;&#21270;&#20998;&#26512;\&#20013;&#22269;&#20316;&#21697;&#21344;&#27604;&#349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ink\Desktop\&#21271;&#24072;&#22823;\&#23398;&#20064;\&#22823;&#20108;&#19978;\&#20013;&#22269;&#25991;&#23398;&#30340;&#28023;&#22806;&#20256;&#25773;\pre&#20934;&#22791;\&#37327;&#21270;&#20998;&#26512;\&#20013;&#22269;&#20316;&#21697;&#21344;&#27604;&#34920;.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a:t>《</a:t>
            </a:r>
            <a:r>
              <a:rPr lang="zh-CN" altLang="en-US"/>
              <a:t>朗文世界文学作品选</a:t>
            </a:r>
            <a:r>
              <a:rPr lang="en-US" altLang="zh-CN"/>
              <a:t>》</a:t>
            </a:r>
            <a:r>
              <a:rPr lang="zh-CN" altLang="en-US"/>
              <a:t>收录中国作品篇目数量</a:t>
            </a:r>
            <a:endParaRPr lang="en-US" altLang="zh-CN"/>
          </a:p>
          <a:p>
            <a:pPr>
              <a:defRPr/>
            </a:pPr>
            <a:r>
              <a:rPr lang="zh-CN" altLang="en-US"/>
              <a:t>（以作品为基本单位）</a:t>
            </a:r>
          </a:p>
        </c:rich>
      </c:tx>
      <c:overlay val="0"/>
    </c:title>
    <c:autoTitleDeleted val="0"/>
    <c:plotArea>
      <c:layout/>
      <c:barChart>
        <c:barDir val="col"/>
        <c:grouping val="clustered"/>
        <c:varyColors val="0"/>
        <c:ser>
          <c:idx val="0"/>
          <c:order val="0"/>
          <c:tx>
            <c:strRef>
              <c:f>Sheet1!$B$48</c:f>
              <c:strCache>
                <c:ptCount val="1"/>
                <c:pt idx="0">
                  <c:v>收录中国作品篇目数量</c:v>
                </c:pt>
              </c:strCache>
            </c:strRef>
          </c:tx>
          <c:invertIfNegative val="0"/>
          <c:cat>
            <c:strRef>
              <c:f>Sheet1!$A$49:$A$54</c:f>
              <c:strCache>
                <c:ptCount val="6"/>
                <c:pt idx="0">
                  <c:v>A(秦汉）</c:v>
                </c:pt>
                <c:pt idx="1">
                  <c:v>B（汉至明初）</c:v>
                </c:pt>
                <c:pt idx="2">
                  <c:v>C（明至清初）</c:v>
                </c:pt>
                <c:pt idx="3">
                  <c:v>D（清）</c:v>
                </c:pt>
                <c:pt idx="4">
                  <c:v>E（晚清）</c:v>
                </c:pt>
                <c:pt idx="5">
                  <c:v>F（中华民国—新中国）</c:v>
                </c:pt>
              </c:strCache>
            </c:strRef>
          </c:cat>
          <c:val>
            <c:numRef>
              <c:f>Sheet1!$B$49:$B$54</c:f>
              <c:numCache>
                <c:formatCode>General</c:formatCode>
                <c:ptCount val="6"/>
                <c:pt idx="0">
                  <c:v>32</c:v>
                </c:pt>
                <c:pt idx="1">
                  <c:v>59</c:v>
                </c:pt>
                <c:pt idx="2">
                  <c:v>1</c:v>
                </c:pt>
                <c:pt idx="3">
                  <c:v>1</c:v>
                </c:pt>
                <c:pt idx="4">
                  <c:v>1</c:v>
                </c:pt>
                <c:pt idx="5">
                  <c:v>7</c:v>
                </c:pt>
              </c:numCache>
            </c:numRef>
          </c:val>
          <c:extLst>
            <c:ext xmlns:c16="http://schemas.microsoft.com/office/drawing/2014/chart" uri="{C3380CC4-5D6E-409C-BE32-E72D297353CC}">
              <c16:uniqueId val="{00000000-D42A-497E-80AD-53A85CFFC8BE}"/>
            </c:ext>
          </c:extLst>
        </c:ser>
        <c:dLbls>
          <c:showLegendKey val="0"/>
          <c:showVal val="0"/>
          <c:showCatName val="0"/>
          <c:showSerName val="0"/>
          <c:showPercent val="0"/>
          <c:showBubbleSize val="0"/>
        </c:dLbls>
        <c:gapWidth val="150"/>
        <c:axId val="46238336"/>
        <c:axId val="46315776"/>
      </c:barChart>
      <c:catAx>
        <c:axId val="46238336"/>
        <c:scaling>
          <c:orientation val="minMax"/>
        </c:scaling>
        <c:delete val="0"/>
        <c:axPos val="b"/>
        <c:numFmt formatCode="General" sourceLinked="0"/>
        <c:majorTickMark val="none"/>
        <c:minorTickMark val="none"/>
        <c:tickLblPos val="nextTo"/>
        <c:crossAx val="46315776"/>
        <c:crosses val="autoZero"/>
        <c:auto val="1"/>
        <c:lblAlgn val="ctr"/>
        <c:lblOffset val="100"/>
        <c:noMultiLvlLbl val="0"/>
      </c:catAx>
      <c:valAx>
        <c:axId val="46315776"/>
        <c:scaling>
          <c:orientation val="minMax"/>
        </c:scaling>
        <c:delete val="0"/>
        <c:axPos val="l"/>
        <c:majorGridlines/>
        <c:title>
          <c:tx>
            <c:rich>
              <a:bodyPr/>
              <a:lstStyle/>
              <a:p>
                <a:pPr>
                  <a:defRPr/>
                </a:pPr>
                <a:r>
                  <a:rPr lang="zh-CN" altLang="en-US"/>
                  <a:t>篇目数量（篇）</a:t>
                </a:r>
              </a:p>
            </c:rich>
          </c:tx>
          <c:overlay val="0"/>
        </c:title>
        <c:numFmt formatCode="General" sourceLinked="1"/>
        <c:majorTickMark val="none"/>
        <c:minorTickMark val="none"/>
        <c:tickLblPos val="nextTo"/>
        <c:crossAx val="4623833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ltLang="en-US" sz="3200" dirty="0"/>
              <a:t>中国文学占</a:t>
            </a:r>
            <a:r>
              <a:rPr lang="en-US" altLang="zh-CN" sz="3200" dirty="0"/>
              <a:t>《</a:t>
            </a:r>
            <a:r>
              <a:rPr lang="zh-CN" altLang="en-US" sz="3200" dirty="0"/>
              <a:t>朗文世界文学作品选</a:t>
            </a:r>
            <a:r>
              <a:rPr lang="en-US" altLang="zh-CN" sz="3200" dirty="0"/>
              <a:t>》</a:t>
            </a:r>
            <a:r>
              <a:rPr lang="zh-CN" altLang="en-US" sz="3200" dirty="0"/>
              <a:t>页数比例</a:t>
            </a:r>
          </a:p>
        </c:rich>
      </c:tx>
      <c:overlay val="0"/>
    </c:title>
    <c:autoTitleDeleted val="0"/>
    <c:plotArea>
      <c:layout>
        <c:manualLayout>
          <c:layoutTarget val="inner"/>
          <c:xMode val="edge"/>
          <c:yMode val="edge"/>
          <c:x val="0.1540729956979012"/>
          <c:y val="0.18056638210503201"/>
          <c:w val="0.82963082206482075"/>
          <c:h val="0.7024814170312651"/>
        </c:manualLayout>
      </c:layout>
      <c:lineChart>
        <c:grouping val="standard"/>
        <c:varyColors val="0"/>
        <c:ser>
          <c:idx val="0"/>
          <c:order val="0"/>
          <c:tx>
            <c:strRef>
              <c:f>Sheet1!$B$1</c:f>
              <c:strCache>
                <c:ptCount val="1"/>
                <c:pt idx="0">
                  <c:v>中国文学占比</c:v>
                </c:pt>
              </c:strCache>
            </c:strRef>
          </c:tx>
          <c:cat>
            <c:strRef>
              <c:f>Sheet1!$A$2:$A$7</c:f>
              <c:strCache>
                <c:ptCount val="6"/>
                <c:pt idx="0">
                  <c:v>A(秦汉）</c:v>
                </c:pt>
                <c:pt idx="1">
                  <c:v>B（汉至明初）</c:v>
                </c:pt>
                <c:pt idx="2">
                  <c:v>C（明至清初）</c:v>
                </c:pt>
                <c:pt idx="3">
                  <c:v>D（清）</c:v>
                </c:pt>
                <c:pt idx="4">
                  <c:v>E（晚清）</c:v>
                </c:pt>
                <c:pt idx="5">
                  <c:v>F（中华民国—新中国）</c:v>
                </c:pt>
              </c:strCache>
            </c:strRef>
          </c:cat>
          <c:val>
            <c:numRef>
              <c:f>Sheet1!$B$2:$B$7</c:f>
              <c:numCache>
                <c:formatCode>0.00_ </c:formatCode>
                <c:ptCount val="6"/>
                <c:pt idx="0">
                  <c:v>6.4</c:v>
                </c:pt>
                <c:pt idx="1">
                  <c:v>8.77</c:v>
                </c:pt>
                <c:pt idx="2">
                  <c:v>8.86</c:v>
                </c:pt>
                <c:pt idx="3">
                  <c:v>11.31</c:v>
                </c:pt>
                <c:pt idx="4">
                  <c:v>2.12</c:v>
                </c:pt>
                <c:pt idx="5">
                  <c:v>2.68</c:v>
                </c:pt>
              </c:numCache>
            </c:numRef>
          </c:val>
          <c:smooth val="0"/>
          <c:extLst>
            <c:ext xmlns:c16="http://schemas.microsoft.com/office/drawing/2014/chart" uri="{C3380CC4-5D6E-409C-BE32-E72D297353CC}">
              <c16:uniqueId val="{00000000-2366-431E-B0EB-1B95098F94AE}"/>
            </c:ext>
          </c:extLst>
        </c:ser>
        <c:dLbls>
          <c:showLegendKey val="0"/>
          <c:showVal val="0"/>
          <c:showCatName val="0"/>
          <c:showSerName val="0"/>
          <c:showPercent val="0"/>
          <c:showBubbleSize val="0"/>
        </c:dLbls>
        <c:marker val="1"/>
        <c:smooth val="0"/>
        <c:axId val="120152448"/>
        <c:axId val="120155520"/>
      </c:lineChart>
      <c:catAx>
        <c:axId val="120152448"/>
        <c:scaling>
          <c:orientation val="minMax"/>
        </c:scaling>
        <c:delete val="0"/>
        <c:axPos val="b"/>
        <c:numFmt formatCode="General" sourceLinked="0"/>
        <c:majorTickMark val="none"/>
        <c:minorTickMark val="none"/>
        <c:tickLblPos val="nextTo"/>
        <c:crossAx val="120155520"/>
        <c:crosses val="autoZero"/>
        <c:auto val="1"/>
        <c:lblAlgn val="ctr"/>
        <c:lblOffset val="100"/>
        <c:noMultiLvlLbl val="0"/>
      </c:catAx>
      <c:valAx>
        <c:axId val="120155520"/>
        <c:scaling>
          <c:orientation val="minMax"/>
        </c:scaling>
        <c:delete val="0"/>
        <c:axPos val="l"/>
        <c:majorGridlines/>
        <c:title>
          <c:tx>
            <c:rich>
              <a:bodyPr/>
              <a:lstStyle/>
              <a:p>
                <a:pPr>
                  <a:defRPr/>
                </a:pPr>
                <a:r>
                  <a:rPr lang="zh-CN" altLang="en-US"/>
                  <a:t>中国文学占全书百分比（</a:t>
                </a:r>
                <a:r>
                  <a:rPr lang="en-US" altLang="zh-CN"/>
                  <a:t>%</a:t>
                </a:r>
                <a:r>
                  <a:rPr lang="zh-CN" altLang="en-US"/>
                  <a:t>）</a:t>
                </a:r>
              </a:p>
            </c:rich>
          </c:tx>
          <c:layout>
            <c:manualLayout>
              <c:xMode val="edge"/>
              <c:yMode val="edge"/>
              <c:x val="7.6395124717798801E-2"/>
              <c:y val="0.28084797822801238"/>
            </c:manualLayout>
          </c:layout>
          <c:overlay val="0"/>
        </c:title>
        <c:numFmt formatCode="0.00_ " sourceLinked="1"/>
        <c:majorTickMark val="none"/>
        <c:minorTickMark val="none"/>
        <c:tickLblPos val="nextTo"/>
        <c:crossAx val="12015244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Sheet1!$B$1</c:f>
              <c:strCache>
                <c:ptCount val="1"/>
                <c:pt idx="0">
                  <c:v>《诺顿世界文学作品选》各卷中国作品的选篇数量</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A卷</c:v>
                </c:pt>
                <c:pt idx="1">
                  <c:v>B卷</c:v>
                </c:pt>
                <c:pt idx="2">
                  <c:v>C卷</c:v>
                </c:pt>
                <c:pt idx="3">
                  <c:v>D卷</c:v>
                </c:pt>
                <c:pt idx="4">
                  <c:v>E卷</c:v>
                </c:pt>
                <c:pt idx="5">
                  <c:v>F卷</c:v>
                </c:pt>
              </c:strCache>
            </c:strRef>
          </c:cat>
          <c:val>
            <c:numRef>
              <c:f>Sheet1!$B$2:$B$7</c:f>
              <c:numCache>
                <c:formatCode>General</c:formatCode>
                <c:ptCount val="6"/>
                <c:pt idx="0">
                  <c:v>23</c:v>
                </c:pt>
                <c:pt idx="1">
                  <c:v>70</c:v>
                </c:pt>
                <c:pt idx="2">
                  <c:v>1</c:v>
                </c:pt>
                <c:pt idx="3">
                  <c:v>3</c:v>
                </c:pt>
                <c:pt idx="4">
                  <c:v>1</c:v>
                </c:pt>
                <c:pt idx="5">
                  <c:v>7</c:v>
                </c:pt>
              </c:numCache>
            </c:numRef>
          </c:val>
          <c:extLst>
            <c:ext xmlns:c16="http://schemas.microsoft.com/office/drawing/2014/chart" uri="{C3380CC4-5D6E-409C-BE32-E72D297353CC}">
              <c16:uniqueId val="{00000000-B385-484B-802A-C68BEF3CB49B}"/>
            </c:ext>
          </c:extLst>
        </c:ser>
        <c:dLbls>
          <c:showLegendKey val="0"/>
          <c:showVal val="1"/>
          <c:showCatName val="0"/>
          <c:showSerName val="0"/>
          <c:showPercent val="0"/>
          <c:showBubbleSize val="0"/>
        </c:dLbls>
        <c:gapWidth val="219"/>
        <c:overlap val="-27"/>
        <c:axId val="247465472"/>
        <c:axId val="247467008"/>
      </c:barChart>
      <c:catAx>
        <c:axId val="247465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47467008"/>
        <c:crosses val="autoZero"/>
        <c:auto val="1"/>
        <c:lblAlgn val="ctr"/>
        <c:lblOffset val="100"/>
        <c:noMultiLvlLbl val="0"/>
      </c:catAx>
      <c:valAx>
        <c:axId val="24746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47465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zh-CN" dirty="0"/>
              <a:t>《</a:t>
            </a:r>
            <a:r>
              <a:rPr lang="zh-CN" altLang="en-US" dirty="0"/>
              <a:t>诺顿世界文学作品选</a:t>
            </a:r>
            <a:r>
              <a:rPr lang="en-US" altLang="zh-CN" dirty="0"/>
              <a:t>》</a:t>
            </a:r>
            <a:r>
              <a:rPr lang="zh-CN" altLang="en-US" dirty="0"/>
              <a:t>中不同体裁作品的选篇数量</a:t>
            </a:r>
            <a:endParaRPr lang="en-US" altLang="zh-CN" dirty="0"/>
          </a:p>
        </c:rich>
      </c:tx>
      <c:overlay val="1"/>
      <c:spPr>
        <a:noFill/>
        <a:ln>
          <a:noFill/>
        </a:ln>
        <a:effectLst/>
      </c:spPr>
    </c:title>
    <c:autoTitleDeleted val="0"/>
    <c:plotArea>
      <c:layout/>
      <c:pieChart>
        <c:varyColors val="1"/>
        <c:ser>
          <c:idx val="0"/>
          <c:order val="0"/>
          <c:tx>
            <c:strRef>
              <c:f>Sheet1!$B$1</c:f>
              <c:strCache>
                <c:ptCount val="1"/>
                <c:pt idx="0">
                  <c:v>《诺顿世界文学作品选》中不同</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F9-4310-84A5-F4F4CAACC6E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F9-4310-84A5-F4F4CAACC6E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F9-4310-84A5-F4F4CAACC6E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1F9-4310-84A5-F4F4CAACC6E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1F9-4310-84A5-F4F4CAACC6E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bestFit"/>
            <c:showLegendKey val="0"/>
            <c:showVal val="1"/>
            <c:showCatName val="1"/>
            <c:showSerName val="0"/>
            <c:showPercent val="1"/>
            <c:showBubbleSize val="1"/>
            <c:showLeaderLines val="1"/>
            <c:extLst>
              <c:ext xmlns:c15="http://schemas.microsoft.com/office/drawing/2012/chart" uri="{CE6537A1-D6FC-4f65-9D91-7224C49458BB}"/>
            </c:extLst>
          </c:dLbls>
          <c:cat>
            <c:strRef>
              <c:f>Sheet1!$A$2:$A$6</c:f>
              <c:strCache>
                <c:ptCount val="5"/>
                <c:pt idx="0">
                  <c:v>诗歌</c:v>
                </c:pt>
                <c:pt idx="1">
                  <c:v>史传</c:v>
                </c:pt>
                <c:pt idx="2">
                  <c:v>思想性作品（《论语》《庄子》《文学革命论》等）</c:v>
                </c:pt>
                <c:pt idx="3">
                  <c:v>小说</c:v>
                </c:pt>
                <c:pt idx="4">
                  <c:v>散文</c:v>
                </c:pt>
              </c:strCache>
            </c:strRef>
          </c:cat>
          <c:val>
            <c:numRef>
              <c:f>Sheet1!$B$2:$B$6</c:f>
              <c:numCache>
                <c:formatCode>General</c:formatCode>
                <c:ptCount val="5"/>
                <c:pt idx="0">
                  <c:v>80</c:v>
                </c:pt>
                <c:pt idx="1">
                  <c:v>4</c:v>
                </c:pt>
                <c:pt idx="2">
                  <c:v>5</c:v>
                </c:pt>
                <c:pt idx="3">
                  <c:v>13</c:v>
                </c:pt>
                <c:pt idx="4">
                  <c:v>5</c:v>
                </c:pt>
              </c:numCache>
            </c:numRef>
          </c:val>
          <c:extLst>
            <c:ext xmlns:c16="http://schemas.microsoft.com/office/drawing/2014/chart" uri="{C3380CC4-5D6E-409C-BE32-E72D297353CC}">
              <c16:uniqueId val="{00000000-F7A1-4B47-9323-666FC55D0A4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zero"/>
    <c:extLst>
      <c:ext xmlns:c16r3="http://schemas.microsoft.com/office/drawing/2017/03/chart" uri="{56B9EC1D-385E-4148-901F-78D8002777C0}">
        <c16r3:dataDisplayOptions16>
          <c16r3:dispNaAsBlank val="1"/>
        </c16r3:dataDisplayOptions16>
      </c:ext>
    </c:extLst>
    <c:showDLblsOverMax val="1"/>
  </c:chart>
  <c:spPr>
    <a:noFill/>
    <a:ln>
      <a:noFill/>
    </a:ln>
    <a:effectLst/>
  </c:spPr>
  <c:txPr>
    <a:bodyPr/>
    <a:lstStyle/>
    <a:p>
      <a:pPr>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Sheet1!$B$1</c:f>
              <c:strCache>
                <c:ptCount val="1"/>
                <c:pt idx="0">
                  <c:v>文学性较强作品（小说、诗词、散文）的分布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A卷</c:v>
                </c:pt>
                <c:pt idx="1">
                  <c:v>B卷</c:v>
                </c:pt>
                <c:pt idx="2">
                  <c:v>C卷</c:v>
                </c:pt>
                <c:pt idx="3">
                  <c:v>D卷</c:v>
                </c:pt>
                <c:pt idx="4">
                  <c:v>E卷</c:v>
                </c:pt>
                <c:pt idx="5">
                  <c:v>F卷</c:v>
                </c:pt>
              </c:strCache>
            </c:strRef>
          </c:cat>
          <c:val>
            <c:numRef>
              <c:f>Sheet1!$B$2:$B$7</c:f>
              <c:numCache>
                <c:formatCode>General</c:formatCode>
                <c:ptCount val="6"/>
                <c:pt idx="0">
                  <c:v>16</c:v>
                </c:pt>
                <c:pt idx="1">
                  <c:v>70</c:v>
                </c:pt>
                <c:pt idx="2">
                  <c:v>1</c:v>
                </c:pt>
                <c:pt idx="3">
                  <c:v>3</c:v>
                </c:pt>
                <c:pt idx="4">
                  <c:v>1</c:v>
                </c:pt>
                <c:pt idx="5">
                  <c:v>6</c:v>
                </c:pt>
              </c:numCache>
            </c:numRef>
          </c:val>
          <c:extLst>
            <c:ext xmlns:c16="http://schemas.microsoft.com/office/drawing/2014/chart" uri="{C3380CC4-5D6E-409C-BE32-E72D297353CC}">
              <c16:uniqueId val="{00000000-10C0-4197-A436-C74027E5B3E6}"/>
            </c:ext>
          </c:extLst>
        </c:ser>
        <c:dLbls>
          <c:showLegendKey val="0"/>
          <c:showVal val="1"/>
          <c:showCatName val="0"/>
          <c:showSerName val="0"/>
          <c:showPercent val="0"/>
          <c:showBubbleSize val="0"/>
        </c:dLbls>
        <c:gapWidth val="219"/>
        <c:overlap val="-27"/>
        <c:axId val="247394304"/>
        <c:axId val="247396224"/>
      </c:barChart>
      <c:catAx>
        <c:axId val="24739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47396224"/>
        <c:crosses val="autoZero"/>
        <c:auto val="1"/>
        <c:lblAlgn val="ctr"/>
        <c:lblOffset val="100"/>
        <c:noMultiLvlLbl val="0"/>
      </c:catAx>
      <c:valAx>
        <c:axId val="247396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47394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Sheet1!$B$1</c:f>
              <c:strCache>
                <c:ptCount val="1"/>
                <c:pt idx="0">
                  <c:v>思想性较强作品的分布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A卷</c:v>
                </c:pt>
                <c:pt idx="1">
                  <c:v>B卷</c:v>
                </c:pt>
                <c:pt idx="2">
                  <c:v>C卷</c:v>
                </c:pt>
                <c:pt idx="3">
                  <c:v>D卷</c:v>
                </c:pt>
                <c:pt idx="4">
                  <c:v>E卷</c:v>
                </c:pt>
                <c:pt idx="5">
                  <c:v>F卷</c:v>
                </c:pt>
              </c:strCache>
            </c:strRef>
          </c:cat>
          <c:val>
            <c:numRef>
              <c:f>Sheet1!$B$2:$B$7</c:f>
              <c:numCache>
                <c:formatCode>General</c:formatCode>
                <c:ptCount val="6"/>
                <c:pt idx="0">
                  <c:v>5</c:v>
                </c:pt>
                <c:pt idx="1">
                  <c:v>0</c:v>
                </c:pt>
                <c:pt idx="2">
                  <c:v>0</c:v>
                </c:pt>
                <c:pt idx="3">
                  <c:v>0</c:v>
                </c:pt>
                <c:pt idx="4">
                  <c:v>0</c:v>
                </c:pt>
                <c:pt idx="5">
                  <c:v>1</c:v>
                </c:pt>
              </c:numCache>
            </c:numRef>
          </c:val>
          <c:extLst>
            <c:ext xmlns:c16="http://schemas.microsoft.com/office/drawing/2014/chart" uri="{C3380CC4-5D6E-409C-BE32-E72D297353CC}">
              <c16:uniqueId val="{00000000-7903-439C-97EF-3AA5EDCDC4C2}"/>
            </c:ext>
          </c:extLst>
        </c:ser>
        <c:dLbls>
          <c:showLegendKey val="0"/>
          <c:showVal val="1"/>
          <c:showCatName val="0"/>
          <c:showSerName val="0"/>
          <c:showPercent val="0"/>
          <c:showBubbleSize val="0"/>
        </c:dLbls>
        <c:gapWidth val="219"/>
        <c:overlap val="-27"/>
        <c:axId val="247941376"/>
        <c:axId val="247955456"/>
      </c:barChart>
      <c:catAx>
        <c:axId val="24794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47955456"/>
        <c:crosses val="autoZero"/>
        <c:auto val="1"/>
        <c:lblAlgn val="ctr"/>
        <c:lblOffset val="100"/>
        <c:noMultiLvlLbl val="0"/>
      </c:catAx>
      <c:valAx>
        <c:axId val="247955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4794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8FBAF-B91D-487F-BEB6-FA567764C3E5}" type="datetimeFigureOut">
              <a:rPr lang="de-DE" smtClean="0"/>
              <a:t>28.04.2022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16375-2EF4-40DE-B664-8D482C6011CE}" type="slidenum">
              <a:rPr lang="de-DE" smtClean="0"/>
              <a:t>‹Nr.›</a:t>
            </a:fld>
            <a:endParaRPr lang="de-DE"/>
          </a:p>
        </p:txBody>
      </p:sp>
    </p:spTree>
    <p:extLst>
      <p:ext uri="{BB962C8B-B14F-4D97-AF65-F5344CB8AC3E}">
        <p14:creationId xmlns:p14="http://schemas.microsoft.com/office/powerpoint/2010/main" val="1593614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46FC79C6-5D4D-4900-B344-B0BC489D7DCE}" type="slidenum">
              <a:rPr lang="zh-CN" altLang="en-US" smtClean="0"/>
              <a:pPr>
                <a:defRPr/>
              </a:pPr>
              <a:t>16</a:t>
            </a:fld>
            <a:endParaRPr lang="zh-CN" altLang="en-US"/>
          </a:p>
        </p:txBody>
      </p:sp>
    </p:spTree>
    <p:extLst>
      <p:ext uri="{BB962C8B-B14F-4D97-AF65-F5344CB8AC3E}">
        <p14:creationId xmlns:p14="http://schemas.microsoft.com/office/powerpoint/2010/main" val="117615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46FC79C6-5D4D-4900-B344-B0BC489D7DCE}" type="slidenum">
              <a:rPr lang="zh-CN" altLang="en-US" smtClean="0"/>
              <a:pPr>
                <a:defRPr/>
              </a:pPr>
              <a:t>30</a:t>
            </a:fld>
            <a:endParaRPr lang="zh-CN" altLang="en-US"/>
          </a:p>
        </p:txBody>
      </p:sp>
    </p:spTree>
    <p:extLst>
      <p:ext uri="{BB962C8B-B14F-4D97-AF65-F5344CB8AC3E}">
        <p14:creationId xmlns:p14="http://schemas.microsoft.com/office/powerpoint/2010/main" val="117615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46FC79C6-5D4D-4900-B344-B0BC489D7DCE}" type="slidenum">
              <a:rPr lang="zh-CN" altLang="en-US" smtClean="0"/>
              <a:pPr>
                <a:defRPr/>
              </a:pPr>
              <a:t>41</a:t>
            </a:fld>
            <a:endParaRPr lang="zh-CN" altLang="en-US"/>
          </a:p>
        </p:txBody>
      </p:sp>
    </p:spTree>
    <p:extLst>
      <p:ext uri="{BB962C8B-B14F-4D97-AF65-F5344CB8AC3E}">
        <p14:creationId xmlns:p14="http://schemas.microsoft.com/office/powerpoint/2010/main" val="1139884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a:defRPr/>
            </a:pPr>
            <a:fld id="{46FC79C6-5D4D-4900-B344-B0BC489D7DCE}" type="slidenum">
              <a:rPr lang="zh-CN" altLang="en-US" smtClean="0"/>
              <a:pPr>
                <a:defRPr/>
              </a:pPr>
              <a:t>57</a:t>
            </a:fld>
            <a:endParaRPr lang="zh-CN" altLang="en-US"/>
          </a:p>
        </p:txBody>
      </p:sp>
    </p:spTree>
    <p:extLst>
      <p:ext uri="{BB962C8B-B14F-4D97-AF65-F5344CB8AC3E}">
        <p14:creationId xmlns:p14="http://schemas.microsoft.com/office/powerpoint/2010/main" val="1139884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4834FD-FA3B-4FDF-B16D-2B38B323C53A}" type="slidenum">
              <a:rPr lang="zh-CN" altLang="en-US" smtClean="0"/>
              <a:pPr/>
              <a:t>103</a:t>
            </a:fld>
            <a:endParaRPr lang="zh-CN" altLang="en-US"/>
          </a:p>
        </p:txBody>
      </p:sp>
    </p:spTree>
    <p:extLst>
      <p:ext uri="{BB962C8B-B14F-4D97-AF65-F5344CB8AC3E}">
        <p14:creationId xmlns:p14="http://schemas.microsoft.com/office/powerpoint/2010/main" val="2472035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2022/4/28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2022/4/28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‹Nr.›</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1000"/>
            <a:lum/>
          </a:blip>
          <a:srcRect/>
          <a:stretch>
            <a:fillRect l="-3000" r="-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2022/4/28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‹Nr.›</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Shamash" TargetMode="External"/><Relationship Id="rId2" Type="http://schemas.openxmlformats.org/officeDocument/2006/relationships/hyperlink" Target="https://en.wikipedia.org/wiki/Humbaba"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en.wikipedia.org/wiki/Euphrates" TargetMode="External"/></Relationships>
</file>

<file path=ppt/slides/_rels/slide10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9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Tammuz_(deity)" TargetMode="External"/><Relationship Id="rId2" Type="http://schemas.openxmlformats.org/officeDocument/2006/relationships/hyperlink" Target="https://en.wikipedia.org/wiki/Ishtar"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en.wikipedia.org/wiki/Gugalanna" TargetMode="External"/><Relationship Id="rId4" Type="http://schemas.openxmlformats.org/officeDocument/2006/relationships/hyperlink" Target="https://en.wikipedia.org/wiki/Anu"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Underworl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Deluge_(mythology)" TargetMode="External"/><Relationship Id="rId2" Type="http://schemas.openxmlformats.org/officeDocument/2006/relationships/hyperlink" Target="https://en.wikipedia.org/wiki/Utnapishtim" TargetMode="External"/><Relationship Id="rId1" Type="http://schemas.openxmlformats.org/officeDocument/2006/relationships/slideLayout" Target="../slideLayouts/slideLayout2.xml"/><Relationship Id="rId4" Type="http://schemas.openxmlformats.org/officeDocument/2006/relationships/hyperlink" Target="https://en.wikipedia.org/wiki/Mash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Siduri" TargetMode="External"/><Relationship Id="rId2" Type="http://schemas.openxmlformats.org/officeDocument/2006/relationships/hyperlink" Target="https://en.wikipedia.org/wiki/Alewife_(trade)" TargetMode="External"/><Relationship Id="rId1" Type="http://schemas.openxmlformats.org/officeDocument/2006/relationships/slideLayout" Target="../slideLayouts/slideLayout2.xml"/><Relationship Id="rId4" Type="http://schemas.openxmlformats.org/officeDocument/2006/relationships/hyperlink" Target="https://en.wikipedia.org/wiki/Urshanabi"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Pitch_(res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n.wikipedia.org/wiki/Gilgamesh_flood_myth" TargetMode="External"/><Relationship Id="rId5" Type="http://schemas.openxmlformats.org/officeDocument/2006/relationships/hyperlink" Target="https://en.wikipedia.org/wiki/Atrahasis" TargetMode="External"/><Relationship Id="rId4" Type="http://schemas.openxmlformats.org/officeDocument/2006/relationships/hyperlink" Target="https://en.wikipedia.org/wiki/Asphal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Epic_of_Gilgamesh#cite_note-12" TargetMode="External"/><Relationship Id="rId2" Type="http://schemas.openxmlformats.org/officeDocument/2006/relationships/hyperlink" Target="https://en.wikipedia.org/wiki/Boxthorn" TargetMode="External"/><Relationship Id="rId1" Type="http://schemas.openxmlformats.org/officeDocument/2006/relationships/slideLayout" Target="../slideLayouts/slideLayout2.xml"/><Relationship Id="rId4" Type="http://schemas.openxmlformats.org/officeDocument/2006/relationships/hyperlink" Target="https://en.wikipedia.org/wiki/Serpent_(symbolis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Epic_of_Gilgamesh#cite_note-13" TargetMode="External"/><Relationship Id="rId2" Type="http://schemas.openxmlformats.org/officeDocument/2006/relationships/hyperlink" Target="https://en.wikipedia.org/wiki/Epic_of_Gilgamesh#cite_note-Dalley-3" TargetMode="External"/><Relationship Id="rId1" Type="http://schemas.openxmlformats.org/officeDocument/2006/relationships/slideLayout" Target="../slideLayouts/slideLayout2.xml"/><Relationship Id="rId6" Type="http://schemas.openxmlformats.org/officeDocument/2006/relationships/hyperlink" Target="https://en.wikipedia.org/wiki/Epic_of_Gilgamesh#cite_note-16" TargetMode="External"/><Relationship Id="rId5" Type="http://schemas.openxmlformats.org/officeDocument/2006/relationships/hyperlink" Target="https://en.wikipedia.org/wiki/Epic_of_Gilgamesh#cite_note-15" TargetMode="External"/><Relationship Id="rId4" Type="http://schemas.openxmlformats.org/officeDocument/2006/relationships/hyperlink" Target="https://en.wikipedia.org/wiki/Epic_of_Gilgamesh#cite_note-14"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Suen" TargetMode="External"/><Relationship Id="rId2" Type="http://schemas.openxmlformats.org/officeDocument/2006/relationships/hyperlink" Target="https://en.wikipedia.org/wiki/Enlil" TargetMode="External"/><Relationship Id="rId1" Type="http://schemas.openxmlformats.org/officeDocument/2006/relationships/slideLayout" Target="../slideLayouts/slideLayout2.xml"/><Relationship Id="rId5" Type="http://schemas.openxmlformats.org/officeDocument/2006/relationships/hyperlink" Target="https://en.wikipedia.org/wiki/Shamash" TargetMode="External"/><Relationship Id="rId4" Type="http://schemas.openxmlformats.org/officeDocument/2006/relationships/hyperlink" Target="https://en.wikipedia.org/wiki/Enk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en.wikipedia.org/wiki/Droit_du_seigneur" TargetMode="External"/><Relationship Id="rId7" Type="http://schemas.openxmlformats.org/officeDocument/2006/relationships/hyperlink" Target="https://en.wikipedia.org/wiki/Sacred_prostitution" TargetMode="External"/><Relationship Id="rId2" Type="http://schemas.openxmlformats.org/officeDocument/2006/relationships/hyperlink" Target="https://en.wikipedia.org/wiki/Uruk" TargetMode="External"/><Relationship Id="rId1" Type="http://schemas.openxmlformats.org/officeDocument/2006/relationships/slideLayout" Target="../slideLayouts/slideLayout2.xml"/><Relationship Id="rId6" Type="http://schemas.openxmlformats.org/officeDocument/2006/relationships/hyperlink" Target="https://en.wikipedia.org/wiki/Shamhat" TargetMode="External"/><Relationship Id="rId5" Type="http://schemas.openxmlformats.org/officeDocument/2006/relationships/hyperlink" Target="https://en.wikipedia.org/wiki/Shamash" TargetMode="External"/><Relationship Id="rId4" Type="http://schemas.openxmlformats.org/officeDocument/2006/relationships/hyperlink" Target="https://en.wikipedia.org/wiki/Enkid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Ninsun" TargetMode="External"/><Relationship Id="rId2" Type="http://schemas.openxmlformats.org/officeDocument/2006/relationships/hyperlink" Target="https://en.wikipedia.org/wiki/Humbaba" TargetMode="Externa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en.wikipedia.org/wiki/Shamas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n.wikipedia.org/wiki/Cedar_Fores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Shamash" TargetMode="External"/><Relationship Id="rId2" Type="http://schemas.openxmlformats.org/officeDocument/2006/relationships/hyperlink" Target="https://en.wikipedia.org/wiki/Humbaba"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en.wikipedia.org/wiki/Euphrat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Tammuz_(deity)" TargetMode="External"/><Relationship Id="rId2" Type="http://schemas.openxmlformats.org/officeDocument/2006/relationships/hyperlink" Target="https://en.wikipedia.org/wiki/Ishtar"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en.wikipedia.org/wiki/Gugalanna" TargetMode="External"/><Relationship Id="rId4" Type="http://schemas.openxmlformats.org/officeDocument/2006/relationships/hyperlink" Target="https://en.wikipedia.org/wiki/Anu"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en.wikipedia.org/wiki/Underworl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Deluge_(mythology)" TargetMode="External"/><Relationship Id="rId2" Type="http://schemas.openxmlformats.org/officeDocument/2006/relationships/hyperlink" Target="https://en.wikipedia.org/wiki/Utnapishtim" TargetMode="External"/><Relationship Id="rId1" Type="http://schemas.openxmlformats.org/officeDocument/2006/relationships/slideLayout" Target="../slideLayouts/slideLayout2.xml"/><Relationship Id="rId4" Type="http://schemas.openxmlformats.org/officeDocument/2006/relationships/hyperlink" Target="https://en.wikipedia.org/wiki/Mashu"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Siduri" TargetMode="External"/><Relationship Id="rId2" Type="http://schemas.openxmlformats.org/officeDocument/2006/relationships/hyperlink" Target="https://en.wikipedia.org/wiki/Alewife_(trade)" TargetMode="External"/><Relationship Id="rId1" Type="http://schemas.openxmlformats.org/officeDocument/2006/relationships/slideLayout" Target="../slideLayouts/slideLayout2.xml"/><Relationship Id="rId4" Type="http://schemas.openxmlformats.org/officeDocument/2006/relationships/hyperlink" Target="https://en.wikipedia.org/wiki/Urshanab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Pitch_(res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n.wikipedia.org/wiki/Gilgamesh_flood_myth" TargetMode="External"/><Relationship Id="rId5" Type="http://schemas.openxmlformats.org/officeDocument/2006/relationships/hyperlink" Target="https://en.wikipedia.org/wiki/Atrahasis" TargetMode="External"/><Relationship Id="rId4" Type="http://schemas.openxmlformats.org/officeDocument/2006/relationships/hyperlink" Target="https://en.wikipedia.org/wiki/Asphalt"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Epic_of_Gilgamesh#cite_note-12" TargetMode="External"/><Relationship Id="rId2" Type="http://schemas.openxmlformats.org/officeDocument/2006/relationships/hyperlink" Target="https://en.wikipedia.org/wiki/Boxthorn" TargetMode="External"/><Relationship Id="rId1" Type="http://schemas.openxmlformats.org/officeDocument/2006/relationships/slideLayout" Target="../slideLayouts/slideLayout2.xml"/><Relationship Id="rId4" Type="http://schemas.openxmlformats.org/officeDocument/2006/relationships/hyperlink" Target="https://en.wikipedia.org/wiki/Serpent_(symbolis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Epic_of_Gilgamesh#cite_note-13" TargetMode="External"/><Relationship Id="rId2" Type="http://schemas.openxmlformats.org/officeDocument/2006/relationships/hyperlink" Target="https://en.wikipedia.org/wiki/Epic_of_Gilgamesh#cite_note-Dalley-3" TargetMode="External"/><Relationship Id="rId1" Type="http://schemas.openxmlformats.org/officeDocument/2006/relationships/slideLayout" Target="../slideLayouts/slideLayout2.xml"/><Relationship Id="rId6" Type="http://schemas.openxmlformats.org/officeDocument/2006/relationships/hyperlink" Target="https://en.wikipedia.org/wiki/Epic_of_Gilgamesh#cite_note-16" TargetMode="External"/><Relationship Id="rId5" Type="http://schemas.openxmlformats.org/officeDocument/2006/relationships/hyperlink" Target="https://en.wikipedia.org/wiki/Epic_of_Gilgamesh#cite_note-15" TargetMode="External"/><Relationship Id="rId4" Type="http://schemas.openxmlformats.org/officeDocument/2006/relationships/hyperlink" Target="https://en.wikipedia.org/wiki/Epic_of_Gilgamesh#cite_note-14"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Suen" TargetMode="External"/><Relationship Id="rId2" Type="http://schemas.openxmlformats.org/officeDocument/2006/relationships/hyperlink" Target="https://en.wikipedia.org/wiki/Enlil" TargetMode="External"/><Relationship Id="rId1" Type="http://schemas.openxmlformats.org/officeDocument/2006/relationships/slideLayout" Target="../slideLayouts/slideLayout2.xml"/><Relationship Id="rId5" Type="http://schemas.openxmlformats.org/officeDocument/2006/relationships/hyperlink" Target="https://en.wikipedia.org/wiki/Shamash" TargetMode="External"/><Relationship Id="rId4" Type="http://schemas.openxmlformats.org/officeDocument/2006/relationships/hyperlink" Target="https://en.wikipedia.org/wiki/Enki"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iki.ruhr-uni-bochum.de/uvu/images/f/f1/Chinese_Classics_in_World_Literature.docx" TargetMode="External"/><Relationship Id="rId3" Type="http://schemas.openxmlformats.org/officeDocument/2006/relationships/image" Target="../media/image4.png"/><Relationship Id="rId7" Type="http://schemas.openxmlformats.org/officeDocument/2006/relationships/hyperlink" Target="https://wiki.ruhr-uni-bochum.de/uvu/images/b/b4/03_Chinese_Classics_in_World_Lit._English.pptx"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iki.ruhr-uni-bochum.de/uvu/images/d/d2/Draft.doc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guoxue.com/jibu/chihua/chihuam.htm" TargetMode="External"/><Relationship Id="rId2" Type="http://schemas.openxmlformats.org/officeDocument/2006/relationships/hyperlink" Target="http://www.guoxue.com/jibu/sihua/sihuaml.ht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guoxue.com/jibu/chihua/chihuam.htm" TargetMode="External"/><Relationship Id="rId2" Type="http://schemas.openxmlformats.org/officeDocument/2006/relationships/hyperlink" Target="http://www.guoxue.com/jibu/sihua/sihuaml.ht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en.wikipedia.org/wiki/Droit_du_seigneur" TargetMode="External"/><Relationship Id="rId7" Type="http://schemas.openxmlformats.org/officeDocument/2006/relationships/hyperlink" Target="https://en.wikipedia.org/wiki/Sacred_prostitution" TargetMode="External"/><Relationship Id="rId2" Type="http://schemas.openxmlformats.org/officeDocument/2006/relationships/hyperlink" Target="https://en.wikipedia.org/wiki/Uruk" TargetMode="External"/><Relationship Id="rId1" Type="http://schemas.openxmlformats.org/officeDocument/2006/relationships/slideLayout" Target="../slideLayouts/slideLayout2.xml"/><Relationship Id="rId6" Type="http://schemas.openxmlformats.org/officeDocument/2006/relationships/hyperlink" Target="https://en.wikipedia.org/wiki/Shamhat" TargetMode="External"/><Relationship Id="rId5" Type="http://schemas.openxmlformats.org/officeDocument/2006/relationships/hyperlink" Target="https://en.wikipedia.org/wiki/Shamash" TargetMode="External"/><Relationship Id="rId4" Type="http://schemas.openxmlformats.org/officeDocument/2006/relationships/hyperlink" Target="https://en.wikipedia.org/wiki/Enkidu" TargetMode="External"/></Relationships>
</file>

<file path=ppt/slides/_rels/slide7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Ninsun" TargetMode="External"/><Relationship Id="rId2" Type="http://schemas.openxmlformats.org/officeDocument/2006/relationships/hyperlink" Target="https://en.wikipedia.org/wiki/Humbaba" TargetMode="Externa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en.wikipedia.org/wiki/Shamash"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en.wikipedia.org/wiki/Cedar_Forest"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 Target="slide97.xml"/><Relationship Id="rId2" Type="http://schemas.openxmlformats.org/officeDocument/2006/relationships/slide" Target="slide92.xml"/><Relationship Id="rId1" Type="http://schemas.openxmlformats.org/officeDocument/2006/relationships/slideLayout" Target="../slideLayouts/slideLayout2.xml"/><Relationship Id="rId4" Type="http://schemas.openxmlformats.org/officeDocument/2006/relationships/slide" Target="slide10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9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zh-CN" altLang="de-DE" sz="9600" b="1" dirty="0">
                <a:latin typeface="KaiTi" panose="02010609060101010101" pitchFamily="49" charset="-122"/>
                <a:ea typeface="KaiTi" panose="02010609060101010101" pitchFamily="49" charset="-122"/>
              </a:rPr>
              <a:t>中华典籍外译</a:t>
            </a:r>
            <a:br>
              <a:rPr lang="de-DE" altLang="zh-CN" sz="59500" b="1" dirty="0">
                <a:latin typeface="KaiTi" panose="02010609060101010101" pitchFamily="49" charset="-122"/>
                <a:ea typeface="KaiTi" panose="02010609060101010101" pitchFamily="49" charset="-122"/>
              </a:rPr>
            </a:br>
            <a:r>
              <a:rPr lang="de-DE" altLang="zh-CN" sz="4800" b="1" i="1" dirty="0"/>
              <a:t>Chinese Classics Translation</a:t>
            </a:r>
            <a:br>
              <a:rPr lang="de-DE" altLang="zh-CN" sz="4800" b="1" i="1" dirty="0"/>
            </a:br>
            <a:r>
              <a:rPr lang="de-DE" altLang="zh-CN" sz="2800" b="1" i="1" dirty="0" err="1"/>
              <a:t>for</a:t>
            </a:r>
            <a:r>
              <a:rPr lang="de-DE" altLang="zh-CN" sz="2800" b="1" i="1" dirty="0"/>
              <a:t> Master </a:t>
            </a:r>
            <a:r>
              <a:rPr lang="de-DE" altLang="zh-CN" sz="2800" b="1" i="1" dirty="0" err="1"/>
              <a:t>Students</a:t>
            </a:r>
            <a:r>
              <a:rPr lang="de-DE" altLang="zh-CN" sz="2800" b="1" i="1" dirty="0"/>
              <a:t> </a:t>
            </a:r>
            <a:r>
              <a:rPr lang="de-DE" altLang="zh-CN" sz="2800" b="1" i="1" dirty="0" err="1"/>
              <a:t>of</a:t>
            </a:r>
            <a:r>
              <a:rPr lang="de-DE" altLang="zh-CN" sz="2800" b="1" i="1" dirty="0"/>
              <a:t> Translation Studies</a:t>
            </a:r>
            <a:endParaRPr lang="de-DE" sz="2400" b="1" dirty="0">
              <a:latin typeface="楷体" panose="02010609060101010101" pitchFamily="49" charset="-122"/>
              <a:ea typeface="楷体" panose="02010609060101010101" pitchFamily="49" charset="-122"/>
            </a:endParaRPr>
          </a:p>
        </p:txBody>
      </p:sp>
      <p:sp>
        <p:nvSpPr>
          <p:cNvPr id="3" name="Untertitel 2"/>
          <p:cNvSpPr>
            <a:spLocks noGrp="1"/>
          </p:cNvSpPr>
          <p:nvPr>
            <p:ph type="subTitle" idx="1"/>
          </p:nvPr>
        </p:nvSpPr>
        <p:spPr>
          <a:xfrm>
            <a:off x="395536" y="3717032"/>
            <a:ext cx="8280920" cy="3024336"/>
          </a:xfrm>
        </p:spPr>
        <p:txBody>
          <a:bodyPr>
            <a:noAutofit/>
          </a:bodyPr>
          <a:lstStyle/>
          <a:p>
            <a:r>
              <a:rPr lang="zh-CN" altLang="de-DE" sz="2000" dirty="0">
                <a:solidFill>
                  <a:schemeClr val="tx1"/>
                </a:solidFill>
                <a:latin typeface="楷体" panose="02010609060101010101" pitchFamily="49" charset="-122"/>
                <a:ea typeface="楷体" panose="02010609060101010101" pitchFamily="49" charset="-122"/>
              </a:rPr>
              <a:t>湖南师范大学 </a:t>
            </a:r>
            <a:r>
              <a:rPr lang="de-DE" altLang="zh-CN" sz="2000" dirty="0">
                <a:solidFill>
                  <a:schemeClr val="tx1"/>
                </a:solidFill>
                <a:latin typeface="楷体" panose="02010609060101010101" pitchFamily="49" charset="-122"/>
                <a:ea typeface="楷体" panose="02010609060101010101" pitchFamily="49" charset="-122"/>
              </a:rPr>
              <a:t>2022</a:t>
            </a:r>
            <a:r>
              <a:rPr lang="zh-CN" altLang="de-DE" sz="2000" dirty="0">
                <a:solidFill>
                  <a:schemeClr val="tx1"/>
                </a:solidFill>
                <a:latin typeface="楷体" panose="02010609060101010101" pitchFamily="49" charset="-122"/>
                <a:ea typeface="楷体" panose="02010609060101010101" pitchFamily="49" charset="-122"/>
              </a:rPr>
              <a:t>年</a:t>
            </a:r>
            <a:r>
              <a:rPr lang="de-DE" altLang="zh-CN" sz="2000" dirty="0">
                <a:solidFill>
                  <a:schemeClr val="tx1"/>
                </a:solidFill>
                <a:latin typeface="楷体" panose="02010609060101010101" pitchFamily="49" charset="-122"/>
                <a:ea typeface="楷体" panose="02010609060101010101" pitchFamily="49" charset="-122"/>
              </a:rPr>
              <a:t>2</a:t>
            </a:r>
            <a:r>
              <a:rPr lang="zh-CN" altLang="de-DE" sz="2000" dirty="0">
                <a:solidFill>
                  <a:schemeClr val="tx1"/>
                </a:solidFill>
                <a:latin typeface="楷体" panose="02010609060101010101" pitchFamily="49" charset="-122"/>
                <a:ea typeface="楷体" panose="02010609060101010101" pitchFamily="49" charset="-122"/>
              </a:rPr>
              <a:t>月</a:t>
            </a:r>
            <a:r>
              <a:rPr lang="de-DE" altLang="zh-CN" sz="2000" dirty="0">
                <a:solidFill>
                  <a:schemeClr val="tx1"/>
                </a:solidFill>
                <a:latin typeface="楷体" panose="02010609060101010101" pitchFamily="49" charset="-122"/>
                <a:ea typeface="楷体" panose="02010609060101010101" pitchFamily="49" charset="-122"/>
              </a:rPr>
              <a:t>25</a:t>
            </a:r>
            <a:r>
              <a:rPr lang="zh-CN" altLang="de-DE" sz="2000" dirty="0">
                <a:solidFill>
                  <a:schemeClr val="tx1"/>
                </a:solidFill>
                <a:latin typeface="楷体" panose="02010609060101010101" pitchFamily="49" charset="-122"/>
                <a:ea typeface="楷体" panose="02010609060101010101" pitchFamily="49" charset="-122"/>
              </a:rPr>
              <a:t>日</a:t>
            </a:r>
            <a:r>
              <a:rPr lang="de-DE" altLang="zh-CN" sz="2000" dirty="0">
                <a:solidFill>
                  <a:schemeClr val="tx1"/>
                </a:solidFill>
                <a:latin typeface="楷体" panose="02010609060101010101" pitchFamily="49" charset="-122"/>
                <a:ea typeface="楷体" panose="02010609060101010101" pitchFamily="49" charset="-122"/>
              </a:rPr>
              <a:t>-2021</a:t>
            </a:r>
            <a:r>
              <a:rPr lang="zh-CN" altLang="de-DE" sz="2000" dirty="0">
                <a:solidFill>
                  <a:schemeClr val="tx1"/>
                </a:solidFill>
                <a:latin typeface="楷体" panose="02010609060101010101" pitchFamily="49" charset="-122"/>
                <a:ea typeface="楷体" panose="02010609060101010101" pitchFamily="49" charset="-122"/>
              </a:rPr>
              <a:t>年</a:t>
            </a:r>
            <a:r>
              <a:rPr lang="de-DE" altLang="zh-CN" sz="2000" dirty="0">
                <a:solidFill>
                  <a:schemeClr val="tx1"/>
                </a:solidFill>
                <a:latin typeface="楷体" panose="02010609060101010101" pitchFamily="49" charset="-122"/>
                <a:ea typeface="楷体" panose="02010609060101010101" pitchFamily="49" charset="-122"/>
              </a:rPr>
              <a:t>6</a:t>
            </a:r>
            <a:r>
              <a:rPr lang="zh-CN" altLang="de-DE" sz="2000" dirty="0">
                <a:solidFill>
                  <a:schemeClr val="tx1"/>
                </a:solidFill>
                <a:latin typeface="楷体" panose="02010609060101010101" pitchFamily="49" charset="-122"/>
                <a:ea typeface="楷体" panose="02010609060101010101" pitchFamily="49" charset="-122"/>
              </a:rPr>
              <a:t>月</a:t>
            </a:r>
            <a:r>
              <a:rPr lang="de-DE" altLang="zh-CN" sz="2000" dirty="0">
                <a:solidFill>
                  <a:schemeClr val="tx1"/>
                </a:solidFill>
                <a:latin typeface="楷体" panose="02010609060101010101" pitchFamily="49" charset="-122"/>
                <a:ea typeface="楷体" panose="02010609060101010101" pitchFamily="49" charset="-122"/>
              </a:rPr>
              <a:t>10</a:t>
            </a:r>
            <a:r>
              <a:rPr lang="zh-CN" altLang="de-DE" sz="2000" dirty="0">
                <a:solidFill>
                  <a:schemeClr val="tx1"/>
                </a:solidFill>
                <a:latin typeface="楷体" panose="02010609060101010101" pitchFamily="49" charset="-122"/>
                <a:ea typeface="楷体" panose="02010609060101010101" pitchFamily="49" charset="-122"/>
              </a:rPr>
              <a:t>日</a:t>
            </a:r>
            <a:br>
              <a:rPr lang="de-DE" altLang="zh-CN" sz="2000" dirty="0">
                <a:solidFill>
                  <a:schemeClr val="tx1"/>
                </a:solidFill>
                <a:latin typeface="楷体" panose="02010609060101010101" pitchFamily="49" charset="-122"/>
                <a:ea typeface="楷体" panose="02010609060101010101" pitchFamily="49" charset="-122"/>
              </a:rPr>
            </a:br>
            <a:r>
              <a:rPr lang="zh-CN" altLang="de-DE" sz="2000" b="1" dirty="0">
                <a:solidFill>
                  <a:schemeClr val="tx1"/>
                </a:solidFill>
                <a:latin typeface="Arial" panose="020B0604020202020204" pitchFamily="34" charset="0"/>
                <a:cs typeface="Arial" panose="020B0604020202020204" pitchFamily="34" charset="0"/>
              </a:rPr>
              <a:t>中国文化基础 周四第九和第十节课</a:t>
            </a:r>
            <a:r>
              <a:rPr lang="de-DE" altLang="zh-CN" sz="2000" b="1" dirty="0">
                <a:solidFill>
                  <a:schemeClr val="tx1"/>
                </a:solidFill>
                <a:latin typeface="Arial" panose="020B0604020202020204" pitchFamily="34" charset="0"/>
                <a:cs typeface="Arial" panose="020B0604020202020204" pitchFamily="34" charset="0"/>
              </a:rPr>
              <a:t>THU 14:00-15:40</a:t>
            </a:r>
            <a:r>
              <a:rPr lang="zh-CN" altLang="de-DE" sz="2000" b="1" dirty="0">
                <a:solidFill>
                  <a:schemeClr val="tx1"/>
                </a:solidFill>
                <a:latin typeface="Arial" panose="020B0604020202020204" pitchFamily="34" charset="0"/>
                <a:cs typeface="Arial" panose="020B0604020202020204" pitchFamily="34" charset="0"/>
              </a:rPr>
              <a:t>，</a:t>
            </a:r>
            <a:endParaRPr lang="de-DE" altLang="zh-CN" sz="2000" b="1" dirty="0">
              <a:solidFill>
                <a:schemeClr val="tx1"/>
              </a:solidFill>
              <a:latin typeface="Arial" panose="020B0604020202020204" pitchFamily="34" charset="0"/>
              <a:cs typeface="Arial" panose="020B0604020202020204" pitchFamily="34" charset="0"/>
            </a:endParaRPr>
          </a:p>
          <a:p>
            <a:r>
              <a:rPr lang="zh-CN" altLang="de-DE" sz="2000" b="1" dirty="0">
                <a:solidFill>
                  <a:schemeClr val="tx1"/>
                </a:solidFill>
                <a:latin typeface="Arial" panose="020B0604020202020204" pitchFamily="34" charset="0"/>
                <a:cs typeface="Arial" panose="020B0604020202020204" pitchFamily="34" charset="0"/>
              </a:rPr>
              <a:t>上课地点：</a:t>
            </a:r>
            <a:r>
              <a:rPr lang="de-DE" altLang="zh-CN" sz="2000" b="1" dirty="0">
                <a:solidFill>
                  <a:schemeClr val="tx1"/>
                </a:solidFill>
                <a:latin typeface="Arial" panose="020B0604020202020204" pitchFamily="34" charset="0"/>
                <a:cs typeface="Arial" panose="020B0604020202020204" pitchFamily="34" charset="0"/>
              </a:rPr>
              <a:t>613</a:t>
            </a:r>
            <a:r>
              <a:rPr lang="zh-CN" altLang="de-DE" sz="2000" b="1" dirty="0">
                <a:solidFill>
                  <a:schemeClr val="tx1"/>
                </a:solidFill>
                <a:latin typeface="Arial" panose="020B0604020202020204" pitchFamily="34" charset="0"/>
                <a:cs typeface="Arial" panose="020B0604020202020204" pitchFamily="34" charset="0"/>
              </a:rPr>
              <a:t>室</a:t>
            </a:r>
            <a:r>
              <a:rPr lang="de-DE" altLang="zh-CN" sz="2000" b="1" dirty="0">
                <a:solidFill>
                  <a:schemeClr val="tx1"/>
                </a:solidFill>
                <a:latin typeface="Arial" panose="020B0604020202020204" pitchFamily="34" charset="0"/>
                <a:cs typeface="Arial" panose="020B0604020202020204" pitchFamily="34" charset="0"/>
              </a:rPr>
              <a:t> </a:t>
            </a:r>
            <a:r>
              <a:rPr lang="zh-CN" altLang="de-DE" sz="2000" b="0" i="0" dirty="0">
                <a:solidFill>
                  <a:srgbClr val="000000"/>
                </a:solidFill>
                <a:effectLst/>
                <a:latin typeface="Arial" panose="020B0604020202020204" pitchFamily="34" charset="0"/>
              </a:rPr>
              <a:t>线上</a:t>
            </a:r>
            <a:r>
              <a:rPr lang="de-DE" altLang="zh-CN" sz="2000" b="0" i="0" dirty="0" err="1">
                <a:solidFill>
                  <a:srgbClr val="000000"/>
                </a:solidFill>
                <a:effectLst/>
                <a:latin typeface="Arial" panose="020B0604020202020204" pitchFamily="34" charset="0"/>
              </a:rPr>
              <a:t>VooV</a:t>
            </a:r>
            <a:r>
              <a:rPr lang="de-DE" altLang="zh-CN" sz="2000" b="0" i="0" dirty="0">
                <a:solidFill>
                  <a:srgbClr val="000000"/>
                </a:solidFill>
                <a:effectLst/>
                <a:latin typeface="Arial" panose="020B0604020202020204" pitchFamily="34" charset="0"/>
              </a:rPr>
              <a:t> #</a:t>
            </a:r>
            <a:r>
              <a:rPr lang="zh-CN" altLang="de-DE" sz="2000" b="0" i="0" dirty="0">
                <a:solidFill>
                  <a:srgbClr val="000000"/>
                </a:solidFill>
                <a:effectLst/>
                <a:latin typeface="Arial" panose="020B0604020202020204" pitchFamily="34" charset="0"/>
              </a:rPr>
              <a:t>腾讯会议：</a:t>
            </a:r>
            <a:r>
              <a:rPr lang="de-DE" altLang="zh-CN" sz="2000" b="0" i="0" dirty="0">
                <a:solidFill>
                  <a:srgbClr val="000000"/>
                </a:solidFill>
                <a:effectLst/>
                <a:latin typeface="Arial" panose="020B0604020202020204" pitchFamily="34" charset="0"/>
              </a:rPr>
              <a:t>421-6476-2525 https://meeting.tencent.com/dm/zV1sIQ2l4XiD</a:t>
            </a:r>
            <a:endParaRPr lang="de-DE" altLang="zh-CN" sz="2000" b="1" dirty="0">
              <a:solidFill>
                <a:schemeClr val="tx1"/>
              </a:solidFill>
              <a:latin typeface="Arial" panose="020B0604020202020204" pitchFamily="34" charset="0"/>
              <a:cs typeface="Arial" panose="020B0604020202020204" pitchFamily="34" charset="0"/>
            </a:endParaRPr>
          </a:p>
          <a:p>
            <a:r>
              <a:rPr lang="zh-CN" altLang="de-DE" sz="2000" dirty="0">
                <a:solidFill>
                  <a:schemeClr val="tx1"/>
                </a:solidFill>
                <a:latin typeface="Calibri" panose="020F0502020204030204" pitchFamily="34" charset="0"/>
                <a:ea typeface="楷体" panose="02010609060101010101" pitchFamily="49" charset="-122"/>
                <a:cs typeface="Calibri" panose="020F0502020204030204" pitchFamily="34" charset="0"/>
              </a:rPr>
              <a:t>助教：</a:t>
            </a:r>
            <a:r>
              <a:rPr lang="de-DE" altLang="zh-CN" sz="2000" dirty="0">
                <a:solidFill>
                  <a:schemeClr val="tx1"/>
                </a:solidFill>
                <a:latin typeface="Calibri" panose="020F0502020204030204" pitchFamily="34" charset="0"/>
                <a:ea typeface="楷体" panose="02010609060101010101" pitchFamily="49" charset="-122"/>
                <a:cs typeface="Calibri" panose="020F0502020204030204" pitchFamily="34" charset="0"/>
              </a:rPr>
              <a:t>Li Xin </a:t>
            </a:r>
            <a:r>
              <a:rPr lang="zh-CN" altLang="de-DE" sz="2000" dirty="0">
                <a:solidFill>
                  <a:schemeClr val="tx1"/>
                </a:solidFill>
                <a:latin typeface="Calibri" panose="020F0502020204030204" pitchFamily="34" charset="0"/>
                <a:ea typeface="楷体" panose="02010609060101010101" pitchFamily="49" charset="-122"/>
                <a:cs typeface="Calibri" panose="020F0502020204030204" pitchFamily="34" charset="0"/>
              </a:rPr>
              <a:t>李欣 </a:t>
            </a:r>
            <a:r>
              <a:rPr lang="de-DE" altLang="zh-CN" sz="20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000" dirty="0">
                <a:solidFill>
                  <a:srgbClr val="FF0000"/>
                </a:solidFill>
                <a:latin typeface="Calibri" panose="020F0502020204030204" pitchFamily="34" charset="0"/>
                <a:ea typeface="楷体" panose="02010609060101010101" pitchFamily="49" charset="-122"/>
                <a:cs typeface="Calibri" panose="020F0502020204030204" pitchFamily="34" charset="0"/>
              </a:rPr>
              <a:t>Session </a:t>
            </a:r>
            <a:r>
              <a:rPr lang="de-DE" altLang="zh-CN" sz="2000" dirty="0" err="1">
                <a:solidFill>
                  <a:srgbClr val="FF0000"/>
                </a:solidFill>
                <a:latin typeface="Calibri" panose="020F0502020204030204" pitchFamily="34" charset="0"/>
                <a:ea typeface="楷体" panose="02010609060101010101" pitchFamily="49" charset="-122"/>
                <a:cs typeface="Calibri" panose="020F0502020204030204" pitchFamily="34" charset="0"/>
              </a:rPr>
              <a:t>no</a:t>
            </a:r>
            <a:r>
              <a:rPr lang="de-DE" altLang="zh-CN" sz="2000" dirty="0">
                <a:solidFill>
                  <a:srgbClr val="FF0000"/>
                </a:solidFill>
                <a:latin typeface="Calibri" panose="020F0502020204030204" pitchFamily="34" charset="0"/>
                <a:ea typeface="楷体" panose="02010609060101010101" pitchFamily="49" charset="-122"/>
                <a:cs typeface="Calibri" panose="020F0502020204030204" pitchFamily="34" charset="0"/>
              </a:rPr>
              <a:t>. 10</a:t>
            </a:r>
          </a:p>
          <a:p>
            <a:r>
              <a:rPr lang="zh-CN" altLang="en-US" sz="2000" dirty="0">
                <a:solidFill>
                  <a:schemeClr val="tx1"/>
                </a:solidFill>
                <a:latin typeface="楷体" panose="02010609060101010101" pitchFamily="49" charset="-122"/>
                <a:ea typeface="楷体" panose="02010609060101010101" pitchFamily="49" charset="-122"/>
              </a:rPr>
              <a:t>吴漠汀</a:t>
            </a:r>
            <a:r>
              <a:rPr lang="zh-CN" altLang="de-DE" sz="2000" dirty="0">
                <a:solidFill>
                  <a:schemeClr val="tx1"/>
                </a:solidFill>
                <a:latin typeface="楷体" panose="02010609060101010101" pitchFamily="49" charset="-122"/>
                <a:ea typeface="楷体" panose="02010609060101010101" pitchFamily="49" charset="-122"/>
              </a:rPr>
              <a:t>特聘</a:t>
            </a:r>
            <a:r>
              <a:rPr lang="zh-CN" altLang="en-US" sz="2000" dirty="0">
                <a:solidFill>
                  <a:schemeClr val="tx1"/>
                </a:solidFill>
                <a:latin typeface="楷体" panose="02010609060101010101" pitchFamily="49" charset="-122"/>
                <a:ea typeface="楷体" panose="02010609060101010101" pitchFamily="49" charset="-122"/>
              </a:rPr>
              <a:t>教授</a:t>
            </a:r>
            <a:r>
              <a:rPr lang="zh-CN" altLang="de-DE" sz="2000" dirty="0">
                <a:solidFill>
                  <a:schemeClr val="tx1"/>
                </a:solidFill>
                <a:latin typeface="Calibri" panose="020F0502020204030204" pitchFamily="34" charset="0"/>
                <a:ea typeface="楷体" panose="02010609060101010101" pitchFamily="49" charset="-122"/>
                <a:cs typeface="Calibri" panose="020F0502020204030204" pitchFamily="34" charset="0"/>
              </a:rPr>
              <a:t> </a:t>
            </a:r>
            <a:r>
              <a:rPr lang="de-DE" altLang="zh-CN" sz="2000" dirty="0" err="1">
                <a:solidFill>
                  <a:schemeClr val="tx1"/>
                </a:solidFill>
                <a:latin typeface="Calibri" panose="020F0502020204030204" pitchFamily="34" charset="0"/>
                <a:ea typeface="楷体" panose="02010609060101010101" pitchFamily="49" charset="-122"/>
                <a:cs typeface="Calibri" panose="020F0502020204030204" pitchFamily="34" charset="0"/>
              </a:rPr>
              <a:t>Distinguished</a:t>
            </a:r>
            <a:r>
              <a:rPr lang="de-DE" altLang="zh-CN" sz="2000" dirty="0">
                <a:solidFill>
                  <a:schemeClr val="tx1"/>
                </a:solidFill>
                <a:latin typeface="Calibri" panose="020F0502020204030204" pitchFamily="34" charset="0"/>
                <a:ea typeface="楷体" panose="02010609060101010101" pitchFamily="49" charset="-122"/>
                <a:cs typeface="Calibri" panose="020F0502020204030204" pitchFamily="34" charset="0"/>
              </a:rPr>
              <a:t> Professor Dr. Martin Woesler</a:t>
            </a:r>
          </a:p>
          <a:p>
            <a:r>
              <a:rPr lang="zh-CN" altLang="de-DE" sz="2000" dirty="0">
                <a:solidFill>
                  <a:schemeClr val="tx1"/>
                </a:solidFill>
                <a:latin typeface="Calibri" panose="020F0502020204030204" pitchFamily="34" charset="0"/>
                <a:ea typeface="楷体" panose="02010609060101010101" pitchFamily="49" charset="-122"/>
                <a:cs typeface="Calibri" panose="020F0502020204030204" pitchFamily="34" charset="0"/>
              </a:rPr>
              <a:t>培高德 教授 </a:t>
            </a:r>
            <a:r>
              <a:rPr lang="de-DE" sz="2000" dirty="0">
                <a:solidFill>
                  <a:schemeClr val="tx1"/>
                </a:solidFill>
                <a:latin typeface="Calibri" panose="020F0502020204030204" pitchFamily="34" charset="0"/>
                <a:ea typeface="楷体" panose="02010609060101010101" pitchFamily="49" charset="-122"/>
                <a:cs typeface="Calibri" panose="020F0502020204030204" pitchFamily="34" charset="0"/>
              </a:rPr>
              <a:t>Professor Dr. Cord Eberspächer</a:t>
            </a:r>
          </a:p>
          <a:p>
            <a:r>
              <a:rPr lang="zh-CN" altLang="de-DE" sz="2000" dirty="0">
                <a:solidFill>
                  <a:schemeClr val="tx1"/>
                </a:solidFill>
                <a:latin typeface="楷体" panose="02010609060101010101" pitchFamily="49" charset="-122"/>
                <a:ea typeface="楷体" panose="02010609060101010101" pitchFamily="49" charset="-122"/>
              </a:rPr>
              <a:t>湖南师范大学外国学院 </a:t>
            </a:r>
            <a:r>
              <a:rPr lang="de-DE" altLang="zh-CN" sz="1600" dirty="0" err="1">
                <a:solidFill>
                  <a:schemeClr val="tx1"/>
                </a:solidFill>
                <a:latin typeface="Calibri" panose="020F0502020204030204" pitchFamily="34" charset="0"/>
                <a:ea typeface="楷体" panose="02010609060101010101" pitchFamily="49" charset="-122"/>
                <a:cs typeface="Calibri" panose="020F0502020204030204" pitchFamily="34" charset="0"/>
              </a:rPr>
              <a:t>Foreign</a:t>
            </a:r>
            <a:r>
              <a:rPr lang="de-DE" altLang="zh-CN" sz="1600" dirty="0">
                <a:solidFill>
                  <a:schemeClr val="tx1"/>
                </a:solidFill>
                <a:latin typeface="Calibri" panose="020F0502020204030204" pitchFamily="34" charset="0"/>
                <a:ea typeface="楷体" panose="02010609060101010101" pitchFamily="49" charset="-122"/>
                <a:cs typeface="Calibri" panose="020F0502020204030204" pitchFamily="34" charset="0"/>
              </a:rPr>
              <a:t> Studies College, Hunan Normal University</a:t>
            </a:r>
            <a:endParaRPr lang="de-DE" altLang="zh-CN" sz="2000" dirty="0">
              <a:solidFill>
                <a:schemeClr val="tx1"/>
              </a:solidFill>
              <a:latin typeface="Calibri" panose="020F0502020204030204" pitchFamily="34" charset="0"/>
              <a:ea typeface="楷体" panose="02010609060101010101" pitchFamily="49" charset="-122"/>
              <a:cs typeface="Calibri" panose="020F0502020204030204" pitchFamily="34" charset="0"/>
            </a:endParaRPr>
          </a:p>
        </p:txBody>
      </p:sp>
      <p:pic>
        <p:nvPicPr>
          <p:cNvPr id="6" name="Grafik 5">
            <a:extLst>
              <a:ext uri="{FF2B5EF4-FFF2-40B4-BE49-F238E27FC236}">
                <a16:creationId xmlns:a16="http://schemas.microsoft.com/office/drawing/2014/main" id="{40C36C67-2549-44F5-AD11-07422BCBC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115616"/>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3004887" y="2194607"/>
            <a:ext cx="5865395" cy="3670788"/>
          </a:xfrm>
        </p:spPr>
        <p:txBody>
          <a:bodyPr/>
          <a:lstStyle/>
          <a:p>
            <a:r>
              <a:rPr lang="en-US" sz="1200" b="1" dirty="0">
                <a:latin typeface="Arial" panose="020B0604020202020204" pitchFamily="34" charset="0"/>
                <a:cs typeface="Arial" panose="020B0604020202020204" pitchFamily="34" charset="0"/>
              </a:rPr>
              <a:t>Tablet five</a:t>
            </a:r>
          </a:p>
          <a:p>
            <a:r>
              <a:rPr lang="en-US" sz="1200" dirty="0">
                <a:latin typeface="Arial" panose="020B0604020202020204" pitchFamily="34" charset="0"/>
                <a:cs typeface="Arial" panose="020B0604020202020204" pitchFamily="34" charset="0"/>
              </a:rPr>
              <a:t>Tablet V of the Epic of Gilgamesh</a:t>
            </a:r>
          </a:p>
          <a:p>
            <a:r>
              <a:rPr lang="en-US" sz="1200" dirty="0">
                <a:latin typeface="Arial" panose="020B0604020202020204" pitchFamily="34" charset="0"/>
                <a:cs typeface="Arial" panose="020B0604020202020204" pitchFamily="34" charset="0"/>
              </a:rPr>
              <a:t>The heroes enter the cedar forest. </a:t>
            </a:r>
            <a:r>
              <a:rPr lang="en-US" sz="1200" dirty="0">
                <a:latin typeface="Arial" panose="020B0604020202020204" pitchFamily="34" charset="0"/>
                <a:cs typeface="Arial" panose="020B0604020202020204" pitchFamily="34" charset="0"/>
                <a:hlinkClick r:id="rId2" tooltip="Humbaba"/>
              </a:rPr>
              <a:t>Humbaba</a:t>
            </a:r>
            <a:r>
              <a:rPr lang="en-US" sz="1200" dirty="0">
                <a:latin typeface="Arial" panose="020B0604020202020204" pitchFamily="34" charset="0"/>
                <a:cs typeface="Arial" panose="020B0604020202020204" pitchFamily="34" charset="0"/>
              </a:rPr>
              <a:t>, the guardian of the Cedar Forest, insults and threatens them. He accuses </a:t>
            </a:r>
            <a:r>
              <a:rPr lang="en-US" sz="1200" dirty="0" err="1">
                <a:latin typeface="Arial" panose="020B0604020202020204" pitchFamily="34" charset="0"/>
                <a:cs typeface="Arial" panose="020B0604020202020204" pitchFamily="34" charset="0"/>
              </a:rPr>
              <a:t>Enkidu</a:t>
            </a:r>
            <a:r>
              <a:rPr lang="en-US" sz="1200" dirty="0">
                <a:latin typeface="Arial" panose="020B0604020202020204" pitchFamily="34" charset="0"/>
                <a:cs typeface="Arial" panose="020B0604020202020204" pitchFamily="34" charset="0"/>
              </a:rPr>
              <a:t> of betrayal, and vows to disembowel Gilgamesh and feed his flesh to the birds. Gilgamesh is afraid, but with some encouraging words from </a:t>
            </a:r>
            <a:r>
              <a:rPr lang="en-US" sz="1200" dirty="0" err="1">
                <a:latin typeface="Arial" panose="020B0604020202020204" pitchFamily="34" charset="0"/>
                <a:cs typeface="Arial" panose="020B0604020202020204" pitchFamily="34" charset="0"/>
              </a:rPr>
              <a:t>Enkidu</a:t>
            </a:r>
            <a:r>
              <a:rPr lang="en-US" sz="1200" dirty="0">
                <a:latin typeface="Arial" panose="020B0604020202020204" pitchFamily="34" charset="0"/>
                <a:cs typeface="Arial" panose="020B0604020202020204" pitchFamily="34" charset="0"/>
              </a:rPr>
              <a:t> the battle commences</a:t>
            </a:r>
            <a:r>
              <a:rPr lang="zh-CN" altLang="en-US" sz="1200" dirty="0">
                <a:latin typeface="Arial" panose="020B0604020202020204" pitchFamily="34" charset="0"/>
                <a:cs typeface="Arial" panose="020B0604020202020204" pitchFamily="34" charset="0"/>
              </a:rPr>
              <a:t>（开始）</a:t>
            </a:r>
            <a:r>
              <a:rPr lang="en-US" sz="1200" dirty="0">
                <a:latin typeface="Arial" panose="020B0604020202020204" pitchFamily="34" charset="0"/>
                <a:cs typeface="Arial" panose="020B0604020202020204" pitchFamily="34" charset="0"/>
              </a:rPr>
              <a:t>. The mountains quake with the tumult and the sky turns black</a:t>
            </a:r>
            <a:r>
              <a:rPr lang="zh-CN" altLang="en-US" sz="1200" dirty="0">
                <a:latin typeface="Arial" panose="020B0604020202020204" pitchFamily="34" charset="0"/>
                <a:cs typeface="Arial" panose="020B0604020202020204" pitchFamily="34" charset="0"/>
              </a:rPr>
              <a:t>（群山因骚动而震动，天空变黑）</a:t>
            </a:r>
            <a:r>
              <a:rPr lang="en-US" sz="1200" dirty="0">
                <a:latin typeface="Arial" panose="020B0604020202020204" pitchFamily="34" charset="0"/>
                <a:cs typeface="Arial" panose="020B0604020202020204" pitchFamily="34" charset="0"/>
              </a:rPr>
              <a:t>. The god </a:t>
            </a:r>
            <a:r>
              <a:rPr lang="en-US" sz="1200" dirty="0">
                <a:latin typeface="Arial" panose="020B0604020202020204" pitchFamily="34" charset="0"/>
                <a:cs typeface="Arial" panose="020B0604020202020204" pitchFamily="34" charset="0"/>
                <a:hlinkClick r:id="rId3" tooltip="Shamash"/>
              </a:rPr>
              <a:t>Shamash</a:t>
            </a:r>
            <a:r>
              <a:rPr lang="en-US" sz="1200" dirty="0">
                <a:latin typeface="Arial" panose="020B0604020202020204" pitchFamily="34" charset="0"/>
                <a:cs typeface="Arial" panose="020B0604020202020204" pitchFamily="34" charset="0"/>
              </a:rPr>
              <a:t> sends 13 winds to bind </a:t>
            </a:r>
            <a:r>
              <a:rPr lang="en-US" sz="1200" dirty="0" err="1">
                <a:latin typeface="Arial" panose="020B0604020202020204" pitchFamily="34" charset="0"/>
                <a:cs typeface="Arial" panose="020B0604020202020204" pitchFamily="34" charset="0"/>
              </a:rPr>
              <a:t>Humbaba</a:t>
            </a:r>
            <a:r>
              <a:rPr lang="en-US" sz="1200" dirty="0">
                <a:latin typeface="Arial" panose="020B0604020202020204" pitchFamily="34" charset="0"/>
                <a:cs typeface="Arial" panose="020B0604020202020204" pitchFamily="34" charset="0"/>
              </a:rPr>
              <a:t>, and he is captured. The monster pleads for his life, and Gilgamesh pities him. He offers Gilgamesh to be king of the forest, he will cut the trees for him, and be his slave. </a:t>
            </a:r>
            <a:r>
              <a:rPr lang="en-US" sz="1200" dirty="0" err="1">
                <a:latin typeface="Arial" panose="020B0604020202020204" pitchFamily="34" charset="0"/>
                <a:cs typeface="Arial" panose="020B0604020202020204" pitchFamily="34" charset="0"/>
              </a:rPr>
              <a:t>Enkidu</a:t>
            </a:r>
            <a:r>
              <a:rPr lang="en-US" sz="1200" dirty="0">
                <a:latin typeface="Arial" panose="020B0604020202020204" pitchFamily="34" charset="0"/>
                <a:cs typeface="Arial" panose="020B0604020202020204" pitchFamily="34" charset="0"/>
              </a:rPr>
              <a:t>, however, is enraged and asks Gilgamesh to kill the beast, because he knows that </a:t>
            </a:r>
            <a:r>
              <a:rPr lang="en-US" sz="1200" dirty="0" err="1">
                <a:latin typeface="Arial" panose="020B0604020202020204" pitchFamily="34" charset="0"/>
                <a:cs typeface="Arial" panose="020B0604020202020204" pitchFamily="34" charset="0"/>
              </a:rPr>
              <a:t>Humbaba</a:t>
            </a:r>
            <a:r>
              <a:rPr lang="en-US" sz="1200" dirty="0">
                <a:latin typeface="Arial" panose="020B0604020202020204" pitchFamily="34" charset="0"/>
                <a:cs typeface="Arial" panose="020B0604020202020204" pitchFamily="34" charset="0"/>
              </a:rPr>
              <a:t> is lying. </a:t>
            </a:r>
            <a:r>
              <a:rPr lang="en-US" sz="1200" dirty="0" err="1">
                <a:latin typeface="Arial" panose="020B0604020202020204" pitchFamily="34" charset="0"/>
                <a:cs typeface="Arial" panose="020B0604020202020204" pitchFamily="34" charset="0"/>
              </a:rPr>
              <a:t>Humbaba</a:t>
            </a:r>
            <a:r>
              <a:rPr lang="en-US" sz="1200" dirty="0">
                <a:latin typeface="Arial" panose="020B0604020202020204" pitchFamily="34" charset="0"/>
                <a:cs typeface="Arial" panose="020B0604020202020204" pitchFamily="34" charset="0"/>
              </a:rPr>
              <a:t> curses them both and Gilgamesh dispatches him with a blow to the neck. The two heroes cut down many cedars, including a gigantic</a:t>
            </a:r>
            <a:r>
              <a:rPr lang="zh-CN" altLang="en-US" sz="1200" dirty="0">
                <a:latin typeface="Arial" panose="020B0604020202020204" pitchFamily="34" charset="0"/>
                <a:cs typeface="Arial" panose="020B0604020202020204" pitchFamily="34" charset="0"/>
              </a:rPr>
              <a:t>（巨大的）</a:t>
            </a:r>
            <a:r>
              <a:rPr lang="en-US" sz="1200" dirty="0">
                <a:latin typeface="Arial" panose="020B0604020202020204" pitchFamily="34" charset="0"/>
                <a:cs typeface="Arial" panose="020B0604020202020204" pitchFamily="34" charset="0"/>
              </a:rPr>
              <a:t> tree that </a:t>
            </a:r>
            <a:r>
              <a:rPr lang="en-US" sz="1200" dirty="0" err="1">
                <a:latin typeface="Arial" panose="020B0604020202020204" pitchFamily="34" charset="0"/>
                <a:cs typeface="Arial" panose="020B0604020202020204" pitchFamily="34" charset="0"/>
              </a:rPr>
              <a:t>Enkidu</a:t>
            </a:r>
            <a:r>
              <a:rPr lang="en-US" sz="1200" dirty="0">
                <a:latin typeface="Arial" panose="020B0604020202020204" pitchFamily="34" charset="0"/>
                <a:cs typeface="Arial" panose="020B0604020202020204" pitchFamily="34" charset="0"/>
              </a:rPr>
              <a:t> plans to fashion into a gate for the temple of Enlil. They build a raft</a:t>
            </a:r>
            <a:r>
              <a:rPr lang="zh-CN" altLang="en-US" sz="1200" dirty="0">
                <a:latin typeface="Arial" panose="020B0604020202020204" pitchFamily="34" charset="0"/>
                <a:cs typeface="Arial" panose="020B0604020202020204" pitchFamily="34" charset="0"/>
              </a:rPr>
              <a:t>（木筏）</a:t>
            </a:r>
            <a:r>
              <a:rPr lang="en-US" sz="1200" dirty="0">
                <a:latin typeface="Arial" panose="020B0604020202020204" pitchFamily="34" charset="0"/>
                <a:cs typeface="Arial" panose="020B0604020202020204" pitchFamily="34" charset="0"/>
              </a:rPr>
              <a:t> and return home along the </a:t>
            </a:r>
            <a:r>
              <a:rPr lang="en-US" sz="1200" dirty="0">
                <a:latin typeface="Arial" panose="020B0604020202020204" pitchFamily="34" charset="0"/>
                <a:cs typeface="Arial" panose="020B0604020202020204" pitchFamily="34" charset="0"/>
                <a:hlinkClick r:id="rId4" tooltip="Euphrates"/>
              </a:rPr>
              <a:t>Euphrates</a:t>
            </a:r>
            <a:r>
              <a:rPr lang="zh-CN" altLang="en-US" sz="1200" dirty="0">
                <a:latin typeface="Arial" panose="020B0604020202020204" pitchFamily="34" charset="0"/>
                <a:cs typeface="Arial" panose="020B0604020202020204" pitchFamily="34" charset="0"/>
              </a:rPr>
              <a:t>（幼发拉底河）</a:t>
            </a:r>
            <a:r>
              <a:rPr lang="en-US" sz="1200" dirty="0">
                <a:latin typeface="Arial" panose="020B0604020202020204" pitchFamily="34" charset="0"/>
                <a:cs typeface="Arial" panose="020B0604020202020204" pitchFamily="34" charset="0"/>
              </a:rPr>
              <a:t>with the giant tree and the head of </a:t>
            </a:r>
            <a:r>
              <a:rPr lang="en-US" sz="1200" dirty="0" err="1">
                <a:latin typeface="Arial" panose="020B0604020202020204" pitchFamily="34" charset="0"/>
                <a:cs typeface="Arial" panose="020B0604020202020204" pitchFamily="34" charset="0"/>
              </a:rPr>
              <a:t>Humbaba</a:t>
            </a:r>
            <a:r>
              <a:rPr lang="en-US" sz="1200" dirty="0">
                <a:latin typeface="Arial" panose="020B0604020202020204" pitchFamily="34" charset="0"/>
                <a:cs typeface="Arial" panose="020B0604020202020204" pitchFamily="34" charset="0"/>
              </a:rPr>
              <a:t>.</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194607"/>
            <a:ext cx="2761247" cy="3806143"/>
          </a:xfrm>
          <a:prstGeom prst="rect">
            <a:avLst/>
          </a:prstGeom>
        </p:spPr>
      </p:pic>
    </p:spTree>
    <p:extLst>
      <p:ext uri="{BB962C8B-B14F-4D97-AF65-F5344CB8AC3E}">
        <p14:creationId xmlns:p14="http://schemas.microsoft.com/office/powerpoint/2010/main" val="3187319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00C1FC-DE8C-4A6E-874B-FEDFEBA354D2}"/>
              </a:ext>
            </a:extLst>
          </p:cNvPr>
          <p:cNvSpPr>
            <a:spLocks noGrp="1"/>
          </p:cNvSpPr>
          <p:nvPr>
            <p:ph type="title"/>
          </p:nvPr>
        </p:nvSpPr>
        <p:spPr/>
        <p:txBody>
          <a:bodyPr/>
          <a:lstStyle/>
          <a:p>
            <a:endParaRPr lang="zh-CN" altLang="en-US"/>
          </a:p>
        </p:txBody>
      </p:sp>
      <p:graphicFrame>
        <p:nvGraphicFramePr>
          <p:cNvPr id="7" name="内容占位符 5">
            <a:extLst>
              <a:ext uri="{FF2B5EF4-FFF2-40B4-BE49-F238E27FC236}">
                <a16:creationId xmlns:a16="http://schemas.microsoft.com/office/drawing/2014/main" id="{94D97A3E-8D8E-41F3-8DEC-8E7B9B2C0D4F}"/>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214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5084D8-4138-4659-9EA7-D7A1B566A325}"/>
              </a:ext>
            </a:extLst>
          </p:cNvPr>
          <p:cNvSpPr>
            <a:spLocks noGrp="1"/>
          </p:cNvSpPr>
          <p:nvPr>
            <p:ph type="title"/>
          </p:nvPr>
        </p:nvSpPr>
        <p:spPr/>
        <p:txBody>
          <a:bodyPr/>
          <a:lstStyle/>
          <a:p>
            <a:endParaRPr lang="zh-CN" altLang="en-US"/>
          </a:p>
        </p:txBody>
      </p:sp>
      <p:graphicFrame>
        <p:nvGraphicFramePr>
          <p:cNvPr id="7" name="内容占位符 5">
            <a:extLst>
              <a:ext uri="{FF2B5EF4-FFF2-40B4-BE49-F238E27FC236}">
                <a16:creationId xmlns:a16="http://schemas.microsoft.com/office/drawing/2014/main" id="{D05428B1-DD95-4E55-AF90-6A729BE4B5BE}"/>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087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2" action="ppaction://hlinksldjump"/>
            <a:extLst>
              <a:ext uri="{FF2B5EF4-FFF2-40B4-BE49-F238E27FC236}">
                <a16:creationId xmlns:a16="http://schemas.microsoft.com/office/drawing/2014/main" id="{E0F1BEEB-4DFB-4FDE-BEED-64B9D51B322F}"/>
              </a:ext>
            </a:extLst>
          </p:cNvPr>
          <p:cNvPicPr>
            <a:picLocks noChangeAspect="1"/>
          </p:cNvPicPr>
          <p:nvPr/>
        </p:nvPicPr>
        <p:blipFill rotWithShape="1">
          <a:blip r:embed="rId3"/>
          <a:srcRect l="11751" r="11751"/>
          <a:stretch/>
        </p:blipFill>
        <p:spPr>
          <a:xfrm>
            <a:off x="0" y="0"/>
            <a:ext cx="9144000" cy="6858000"/>
          </a:xfrm>
          <a:prstGeom prst="rect">
            <a:avLst/>
          </a:prstGeom>
        </p:spPr>
      </p:pic>
      <p:sp>
        <p:nvSpPr>
          <p:cNvPr id="3" name="内容占位符 2">
            <a:extLst>
              <a:ext uri="{FF2B5EF4-FFF2-40B4-BE49-F238E27FC236}">
                <a16:creationId xmlns:a16="http://schemas.microsoft.com/office/drawing/2014/main" id="{74358B6F-50C8-435D-9E5F-6CF822F9D634}"/>
              </a:ext>
            </a:extLst>
          </p:cNvPr>
          <p:cNvSpPr>
            <a:spLocks noGrp="1"/>
          </p:cNvSpPr>
          <p:nvPr>
            <p:ph idx="1"/>
          </p:nvPr>
        </p:nvSpPr>
        <p:spPr>
          <a:xfrm>
            <a:off x="628650" y="1357745"/>
            <a:ext cx="7886700" cy="4819218"/>
          </a:xfrm>
        </p:spPr>
        <p:txBody>
          <a:bodyPr>
            <a:normAutofit fontScale="92500" lnSpcReduction="20000"/>
          </a:bodyPr>
          <a:lstStyle/>
          <a:p>
            <a:r>
              <a:rPr lang="zh-CN" altLang="en-US" dirty="0"/>
              <a:t>从文学体裁上来看，</a:t>
            </a:r>
            <a:r>
              <a:rPr lang="en-US" altLang="zh-CN" dirty="0"/>
              <a:t>《</a:t>
            </a:r>
            <a:r>
              <a:rPr lang="zh-CN" altLang="en-US" dirty="0"/>
              <a:t>诺顿世界文学选</a:t>
            </a:r>
            <a:r>
              <a:rPr lang="en-US" altLang="zh-CN" dirty="0"/>
              <a:t>》</a:t>
            </a:r>
            <a:r>
              <a:rPr lang="zh-CN" altLang="en-US" dirty="0"/>
              <a:t>中收录中国诗词的数量最多，小说的数量次之。可见其对中国作品的选取与作品的可读性是密切相关的。</a:t>
            </a:r>
            <a:endParaRPr lang="en-US" altLang="zh-CN" dirty="0"/>
          </a:p>
          <a:p>
            <a:r>
              <a:rPr lang="zh-CN" altLang="en-US" dirty="0"/>
              <a:t>在文学性较强的作品（小说、诗词、散文）中，</a:t>
            </a:r>
            <a:r>
              <a:rPr lang="en-US" altLang="zh-CN" dirty="0"/>
              <a:t>A</a:t>
            </a:r>
            <a:r>
              <a:rPr lang="zh-CN" altLang="en-US" dirty="0"/>
              <a:t>卷中有</a:t>
            </a:r>
            <a:r>
              <a:rPr lang="en-US" altLang="zh-CN" dirty="0"/>
              <a:t>16</a:t>
            </a:r>
            <a:r>
              <a:rPr lang="zh-CN" altLang="en-US" dirty="0"/>
              <a:t>篇，</a:t>
            </a:r>
            <a:r>
              <a:rPr lang="en-US" altLang="zh-CN" dirty="0"/>
              <a:t>B</a:t>
            </a:r>
            <a:r>
              <a:rPr lang="zh-CN" altLang="en-US" dirty="0"/>
              <a:t>卷</a:t>
            </a:r>
            <a:r>
              <a:rPr lang="en-US" altLang="zh-CN" dirty="0"/>
              <a:t>70</a:t>
            </a:r>
            <a:r>
              <a:rPr lang="zh-CN" altLang="en-US" dirty="0"/>
              <a:t>篇，</a:t>
            </a:r>
            <a:r>
              <a:rPr lang="en-US" altLang="zh-CN" dirty="0"/>
              <a:t>C</a:t>
            </a:r>
            <a:r>
              <a:rPr lang="zh-CN" altLang="en-US" dirty="0"/>
              <a:t>卷</a:t>
            </a:r>
            <a:r>
              <a:rPr lang="en-US" altLang="zh-CN" dirty="0"/>
              <a:t>1</a:t>
            </a:r>
            <a:r>
              <a:rPr lang="zh-CN" altLang="en-US" dirty="0"/>
              <a:t>篇，</a:t>
            </a:r>
            <a:r>
              <a:rPr lang="en-US" altLang="zh-CN" dirty="0"/>
              <a:t>D</a:t>
            </a:r>
            <a:r>
              <a:rPr lang="zh-CN" altLang="en-US" dirty="0"/>
              <a:t>卷</a:t>
            </a:r>
            <a:r>
              <a:rPr lang="en-US" altLang="zh-CN" dirty="0"/>
              <a:t>3</a:t>
            </a:r>
            <a:r>
              <a:rPr lang="zh-CN" altLang="en-US" dirty="0"/>
              <a:t>篇，</a:t>
            </a:r>
            <a:r>
              <a:rPr lang="en-US" altLang="zh-CN" dirty="0"/>
              <a:t>E</a:t>
            </a:r>
            <a:r>
              <a:rPr lang="zh-CN" altLang="en-US" dirty="0"/>
              <a:t>卷</a:t>
            </a:r>
            <a:r>
              <a:rPr lang="en-US" altLang="zh-CN" dirty="0"/>
              <a:t>1</a:t>
            </a:r>
            <a:r>
              <a:rPr lang="zh-CN" altLang="en-US" dirty="0"/>
              <a:t>篇，</a:t>
            </a:r>
            <a:r>
              <a:rPr lang="en-US" altLang="zh-CN" dirty="0"/>
              <a:t>F</a:t>
            </a:r>
            <a:r>
              <a:rPr lang="zh-CN" altLang="en-US" dirty="0"/>
              <a:t>卷</a:t>
            </a:r>
            <a:r>
              <a:rPr lang="en-US" altLang="zh-CN" dirty="0"/>
              <a:t>6</a:t>
            </a:r>
            <a:r>
              <a:rPr lang="zh-CN" altLang="en-US" dirty="0"/>
              <a:t>篇。这种数目上的变化与当时时代的文学发展状况是大致相符的。</a:t>
            </a:r>
            <a:endParaRPr lang="en-US" altLang="zh-CN" dirty="0"/>
          </a:p>
          <a:p>
            <a:r>
              <a:rPr lang="zh-CN" altLang="en-US" dirty="0"/>
              <a:t>此外，有关中国思想方面，被选入选集的</a:t>
            </a:r>
            <a:r>
              <a:rPr lang="en-US" altLang="zh-CN" dirty="0"/>
              <a:t>5</a:t>
            </a:r>
            <a:r>
              <a:rPr lang="zh-CN" altLang="en-US" dirty="0"/>
              <a:t>篇中，除去一篇陈独秀的</a:t>
            </a:r>
            <a:r>
              <a:rPr lang="en-US" altLang="zh-CN" dirty="0"/>
              <a:t>《</a:t>
            </a:r>
            <a:r>
              <a:rPr lang="zh-CN" altLang="en-US" dirty="0"/>
              <a:t>文学革命论</a:t>
            </a:r>
            <a:r>
              <a:rPr lang="en-US" altLang="zh-CN" dirty="0"/>
              <a:t>》</a:t>
            </a:r>
            <a:r>
              <a:rPr lang="zh-CN" altLang="en-US" dirty="0"/>
              <a:t>外，所有的选篇都集中在先秦时期。可见西方对中国先秦思想更感兴趣。</a:t>
            </a:r>
          </a:p>
        </p:txBody>
      </p:sp>
    </p:spTree>
    <p:extLst>
      <p:ext uri="{BB962C8B-B14F-4D97-AF65-F5344CB8AC3E}">
        <p14:creationId xmlns:p14="http://schemas.microsoft.com/office/powerpoint/2010/main" val="770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34D7F2-358D-4F4E-8554-0D7D124CAC39}"/>
              </a:ext>
            </a:extLst>
          </p:cNvPr>
          <p:cNvSpPr>
            <a:spLocks noGrp="1"/>
          </p:cNvSpPr>
          <p:nvPr>
            <p:ph type="title"/>
          </p:nvPr>
        </p:nvSpPr>
        <p:spPr/>
        <p:txBody>
          <a:bodyPr>
            <a:normAutofit fontScale="90000"/>
          </a:bodyPr>
          <a:lstStyle/>
          <a:p>
            <a:r>
              <a:rPr lang="zh-CN" altLang="en-US" dirty="0"/>
              <a:t>（三）从</a:t>
            </a:r>
            <a:r>
              <a:rPr lang="en-US" altLang="zh-CN" dirty="0"/>
              <a:t>《</a:t>
            </a:r>
            <a:r>
              <a:rPr lang="zh-CN" altLang="en-US" dirty="0"/>
              <a:t>诺顿世界文学作品选</a:t>
            </a:r>
            <a:r>
              <a:rPr lang="en-US" altLang="zh-CN" dirty="0"/>
              <a:t>》</a:t>
            </a:r>
            <a:r>
              <a:rPr lang="zh-CN" altLang="en-US" dirty="0"/>
              <a:t>看翻译对中国文学传播的影响</a:t>
            </a:r>
          </a:p>
        </p:txBody>
      </p:sp>
      <p:sp>
        <p:nvSpPr>
          <p:cNvPr id="3" name="内容占位符 2">
            <a:extLst>
              <a:ext uri="{FF2B5EF4-FFF2-40B4-BE49-F238E27FC236}">
                <a16:creationId xmlns:a16="http://schemas.microsoft.com/office/drawing/2014/main" id="{AAF07D2B-3783-462D-956E-9C4E0B633D36}"/>
              </a:ext>
            </a:extLst>
          </p:cNvPr>
          <p:cNvSpPr>
            <a:spLocks noGrp="1"/>
          </p:cNvSpPr>
          <p:nvPr>
            <p:ph idx="1"/>
          </p:nvPr>
        </p:nvSpPr>
        <p:spPr>
          <a:xfrm>
            <a:off x="628650" y="2199698"/>
            <a:ext cx="7886700" cy="4351338"/>
          </a:xfrm>
        </p:spPr>
        <p:txBody>
          <a:bodyPr/>
          <a:lstStyle/>
          <a:p>
            <a:r>
              <a:rPr lang="en-US" altLang="zh-CN" dirty="0"/>
              <a:t>1</a:t>
            </a:r>
            <a:r>
              <a:rPr lang="zh-CN" altLang="en-US" dirty="0"/>
              <a:t>、翻译在文学传播中的作用</a:t>
            </a:r>
          </a:p>
        </p:txBody>
      </p:sp>
      <p:sp>
        <p:nvSpPr>
          <p:cNvPr id="4" name="内容占位符 2">
            <a:extLst>
              <a:ext uri="{FF2B5EF4-FFF2-40B4-BE49-F238E27FC236}">
                <a16:creationId xmlns:a16="http://schemas.microsoft.com/office/drawing/2014/main" id="{E8A210F1-961E-4843-BDD0-88A64F9E084D}"/>
              </a:ext>
            </a:extLst>
          </p:cNvPr>
          <p:cNvSpPr txBox="1">
            <a:spLocks/>
          </p:cNvSpPr>
          <p:nvPr/>
        </p:nvSpPr>
        <p:spPr>
          <a:xfrm>
            <a:off x="628650" y="3100496"/>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2</a:t>
            </a:r>
            <a:r>
              <a:rPr lang="zh-CN" altLang="en-US" dirty="0"/>
              <a:t>、</a:t>
            </a:r>
            <a:r>
              <a:rPr lang="en-US" altLang="zh-CN" dirty="0"/>
              <a:t>《</a:t>
            </a:r>
            <a:r>
              <a:rPr lang="zh-CN" altLang="en-US" dirty="0"/>
              <a:t>诺顿世界文学作品选</a:t>
            </a:r>
            <a:r>
              <a:rPr lang="en-US" altLang="zh-CN" dirty="0"/>
              <a:t>》</a:t>
            </a:r>
            <a:r>
              <a:rPr lang="zh-CN" altLang="en-US" dirty="0"/>
              <a:t>编者对翻译的看法</a:t>
            </a:r>
            <a:endParaRPr lang="en-US" altLang="zh-CN" dirty="0"/>
          </a:p>
          <a:p>
            <a:pPr marL="0" indent="0">
              <a:buNone/>
            </a:pPr>
            <a:endParaRPr lang="zh-CN" altLang="en-US" dirty="0"/>
          </a:p>
        </p:txBody>
      </p:sp>
      <p:sp>
        <p:nvSpPr>
          <p:cNvPr id="5" name="内容占位符 2">
            <a:extLst>
              <a:ext uri="{FF2B5EF4-FFF2-40B4-BE49-F238E27FC236}">
                <a16:creationId xmlns:a16="http://schemas.microsoft.com/office/drawing/2014/main" id="{7DFFEA34-5806-4B26-A4F3-83C38260046D}"/>
              </a:ext>
            </a:extLst>
          </p:cNvPr>
          <p:cNvSpPr txBox="1">
            <a:spLocks/>
          </p:cNvSpPr>
          <p:nvPr/>
        </p:nvSpPr>
        <p:spPr>
          <a:xfrm>
            <a:off x="628650" y="4001294"/>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3</a:t>
            </a:r>
            <a:r>
              <a:rPr lang="zh-CN" altLang="en-US" dirty="0"/>
              <a:t>、对中国作品的翻译及对传播的影响</a:t>
            </a:r>
            <a:endParaRPr lang="en-US" altLang="zh-CN" dirty="0"/>
          </a:p>
          <a:p>
            <a:pPr marL="0" indent="0">
              <a:buNone/>
            </a:pPr>
            <a:endParaRPr lang="zh-CN" altLang="en-US" dirty="0"/>
          </a:p>
        </p:txBody>
      </p:sp>
    </p:spTree>
    <p:extLst>
      <p:ext uri="{BB962C8B-B14F-4D97-AF65-F5344CB8AC3E}">
        <p14:creationId xmlns:p14="http://schemas.microsoft.com/office/powerpoint/2010/main" val="310101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2263A1-1704-48EF-8504-E3AAAE2442CD}"/>
              </a:ext>
            </a:extLst>
          </p:cNvPr>
          <p:cNvSpPr>
            <a:spLocks noGrp="1"/>
          </p:cNvSpPr>
          <p:nvPr>
            <p:ph type="title"/>
          </p:nvPr>
        </p:nvSpPr>
        <p:spPr/>
        <p:txBody>
          <a:bodyPr/>
          <a:lstStyle/>
          <a:p>
            <a:r>
              <a:rPr lang="en-US" altLang="zh-CN" dirty="0"/>
              <a:t>1</a:t>
            </a:r>
            <a:r>
              <a:rPr lang="zh-CN" altLang="en-US" dirty="0"/>
              <a:t>、翻译在文学传播中的作用</a:t>
            </a:r>
          </a:p>
        </p:txBody>
      </p:sp>
      <p:sp>
        <p:nvSpPr>
          <p:cNvPr id="3" name="内容占位符 2">
            <a:extLst>
              <a:ext uri="{FF2B5EF4-FFF2-40B4-BE49-F238E27FC236}">
                <a16:creationId xmlns:a16="http://schemas.microsoft.com/office/drawing/2014/main" id="{A99B82A4-F5F3-449B-82DB-1C3482E808AF}"/>
              </a:ext>
            </a:extLst>
          </p:cNvPr>
          <p:cNvSpPr>
            <a:spLocks noGrp="1"/>
          </p:cNvSpPr>
          <p:nvPr>
            <p:ph idx="1"/>
          </p:nvPr>
        </p:nvSpPr>
        <p:spPr/>
        <p:txBody>
          <a:bodyPr/>
          <a:lstStyle/>
          <a:p>
            <a:r>
              <a:rPr lang="zh-CN" altLang="en-US" dirty="0"/>
              <a:t>“世界文学依赖于翻译，通过翻译获得发展，而且翻译使得文学得以在全世界流通交流。”      </a:t>
            </a:r>
            <a:endParaRPr lang="en-US" altLang="zh-CN" dirty="0"/>
          </a:p>
          <a:p>
            <a:pPr marL="0" indent="0">
              <a:buNone/>
            </a:pPr>
            <a:r>
              <a:rPr lang="en-US" altLang="zh-CN" dirty="0"/>
              <a:t>           —— 2012</a:t>
            </a:r>
            <a:r>
              <a:rPr lang="zh-CN" altLang="en-US" dirty="0"/>
              <a:t>年版</a:t>
            </a:r>
            <a:r>
              <a:rPr lang="en-US" altLang="zh-CN" dirty="0"/>
              <a:t>《</a:t>
            </a:r>
            <a:r>
              <a:rPr lang="zh-CN" altLang="en-US" dirty="0"/>
              <a:t>诺顿世界文学作品选</a:t>
            </a:r>
            <a:r>
              <a:rPr lang="en-US" altLang="zh-CN" dirty="0"/>
              <a:t>》</a:t>
            </a:r>
            <a:r>
              <a:rPr lang="zh-CN" altLang="en-US" dirty="0"/>
              <a:t>前言</a:t>
            </a:r>
            <a:endParaRPr lang="en-US" altLang="zh-CN" dirty="0"/>
          </a:p>
          <a:p>
            <a:r>
              <a:rPr lang="zh-CN" altLang="en-US" dirty="0"/>
              <a:t>“编者除了关注原作本身的文学价值，还不得不关注翻译后作品的质量以及不同译本的优劣。”</a:t>
            </a:r>
            <a:endParaRPr lang="en-US" altLang="zh-CN" dirty="0"/>
          </a:p>
          <a:p>
            <a:pPr marL="0" indent="0">
              <a:buNone/>
            </a:pPr>
            <a:endParaRPr lang="zh-CN" altLang="en-US" dirty="0"/>
          </a:p>
        </p:txBody>
      </p:sp>
    </p:spTree>
    <p:extLst>
      <p:ext uri="{BB962C8B-B14F-4D97-AF65-F5344CB8AC3E}">
        <p14:creationId xmlns:p14="http://schemas.microsoft.com/office/powerpoint/2010/main" val="312714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1EA921-1741-479F-A36F-79821C811812}"/>
              </a:ext>
            </a:extLst>
          </p:cNvPr>
          <p:cNvSpPr>
            <a:spLocks noGrp="1"/>
          </p:cNvSpPr>
          <p:nvPr>
            <p:ph type="title"/>
          </p:nvPr>
        </p:nvSpPr>
        <p:spPr/>
        <p:txBody>
          <a:bodyPr>
            <a:normAutofit fontScale="90000"/>
          </a:bodyPr>
          <a:lstStyle/>
          <a:p>
            <a:r>
              <a:rPr lang="en-US" altLang="zh-CN" dirty="0"/>
              <a:t>2</a:t>
            </a:r>
            <a:r>
              <a:rPr lang="zh-CN" altLang="en-US" dirty="0"/>
              <a:t>、</a:t>
            </a:r>
            <a:r>
              <a:rPr lang="en-US" altLang="zh-CN" dirty="0"/>
              <a:t>《</a:t>
            </a:r>
            <a:r>
              <a:rPr lang="zh-CN" altLang="en-US" dirty="0"/>
              <a:t>诺顿世界文学作品选</a:t>
            </a:r>
            <a:r>
              <a:rPr lang="en-US" altLang="zh-CN" dirty="0"/>
              <a:t>》</a:t>
            </a:r>
            <a:r>
              <a:rPr lang="zh-CN" altLang="en-US" dirty="0"/>
              <a:t>编者对翻译的看法</a:t>
            </a:r>
          </a:p>
        </p:txBody>
      </p:sp>
      <p:sp>
        <p:nvSpPr>
          <p:cNvPr id="3" name="内容占位符 2">
            <a:extLst>
              <a:ext uri="{FF2B5EF4-FFF2-40B4-BE49-F238E27FC236}">
                <a16:creationId xmlns:a16="http://schemas.microsoft.com/office/drawing/2014/main" id="{8B6D1749-3147-487A-BA5E-176786FC48E2}"/>
              </a:ext>
            </a:extLst>
          </p:cNvPr>
          <p:cNvSpPr>
            <a:spLocks noGrp="1"/>
          </p:cNvSpPr>
          <p:nvPr>
            <p:ph idx="1"/>
          </p:nvPr>
        </p:nvSpPr>
        <p:spPr/>
        <p:txBody>
          <a:bodyPr>
            <a:normAutofit fontScale="92500" lnSpcReduction="10000"/>
          </a:bodyPr>
          <a:lstStyle/>
          <a:p>
            <a:r>
              <a:rPr lang="zh-CN" altLang="en-US" dirty="0"/>
              <a:t>“任何一部翻译的文学作品都不能逃脱将被译成的语言所具有的语言特点，语法的、句法的、词汇的、语音的限制都会一起构成特定语言的独特性及原有精神。”</a:t>
            </a:r>
            <a:endParaRPr lang="en-US" altLang="zh-CN" dirty="0"/>
          </a:p>
          <a:p>
            <a:r>
              <a:rPr lang="zh-CN" altLang="en-US" dirty="0"/>
              <a:t>“译作反映了其所被翻译成的语言的独特性，因此，它也反映了其所被翻译的时代所具有的独特性。”</a:t>
            </a:r>
            <a:endParaRPr lang="en-US" altLang="zh-CN" dirty="0"/>
          </a:p>
          <a:p>
            <a:r>
              <a:rPr lang="zh-CN" altLang="en-US" dirty="0"/>
              <a:t>“译作在一定程度上保留了与原作内在生命相一致的东西</a:t>
            </a:r>
            <a:r>
              <a:rPr lang="en-US" altLang="zh-CN" dirty="0"/>
              <a:t>……</a:t>
            </a:r>
            <a:r>
              <a:rPr lang="zh-CN" altLang="en-US" dirty="0"/>
              <a:t>翻译能让广大读者拥有力量，去更近距离接触世界上许许多多伟大的作品。”</a:t>
            </a:r>
          </a:p>
        </p:txBody>
      </p:sp>
    </p:spTree>
    <p:extLst>
      <p:ext uri="{BB962C8B-B14F-4D97-AF65-F5344CB8AC3E}">
        <p14:creationId xmlns:p14="http://schemas.microsoft.com/office/powerpoint/2010/main" val="413503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6C9542-7304-4922-8E41-136237AE081C}"/>
              </a:ext>
            </a:extLst>
          </p:cNvPr>
          <p:cNvSpPr>
            <a:spLocks noGrp="1"/>
          </p:cNvSpPr>
          <p:nvPr>
            <p:ph type="title"/>
          </p:nvPr>
        </p:nvSpPr>
        <p:spPr/>
        <p:txBody>
          <a:bodyPr>
            <a:normAutofit fontScale="90000"/>
          </a:bodyPr>
          <a:lstStyle/>
          <a:p>
            <a:r>
              <a:rPr lang="en-US" altLang="zh-CN" dirty="0"/>
              <a:t>3</a:t>
            </a:r>
            <a:r>
              <a:rPr lang="zh-CN" altLang="en-US" dirty="0"/>
              <a:t>、对中国作品的翻译及对传播的影响</a:t>
            </a:r>
          </a:p>
        </p:txBody>
      </p:sp>
      <p:sp>
        <p:nvSpPr>
          <p:cNvPr id="3" name="内容占位符 2">
            <a:extLst>
              <a:ext uri="{FF2B5EF4-FFF2-40B4-BE49-F238E27FC236}">
                <a16:creationId xmlns:a16="http://schemas.microsoft.com/office/drawing/2014/main" id="{BE68CAA8-4CEF-4ABC-B3C9-3EC19DA58BD7}"/>
              </a:ext>
            </a:extLst>
          </p:cNvPr>
          <p:cNvSpPr>
            <a:spLocks noGrp="1"/>
          </p:cNvSpPr>
          <p:nvPr>
            <p:ph idx="1"/>
          </p:nvPr>
        </p:nvSpPr>
        <p:spPr/>
        <p:txBody>
          <a:bodyPr/>
          <a:lstStyle/>
          <a:p>
            <a:r>
              <a:rPr lang="zh-CN" altLang="en-US" dirty="0"/>
              <a:t>困难：语言及文学传统的差异、东西方截然不同的世界观及价值体系。</a:t>
            </a:r>
          </a:p>
        </p:txBody>
      </p:sp>
      <p:sp>
        <p:nvSpPr>
          <p:cNvPr id="4" name="内容占位符 2">
            <a:extLst>
              <a:ext uri="{FF2B5EF4-FFF2-40B4-BE49-F238E27FC236}">
                <a16:creationId xmlns:a16="http://schemas.microsoft.com/office/drawing/2014/main" id="{3B20676E-68A3-453F-80E7-45DBF959A99B}"/>
              </a:ext>
            </a:extLst>
          </p:cNvPr>
          <p:cNvSpPr txBox="1">
            <a:spLocks/>
          </p:cNvSpPr>
          <p:nvPr/>
        </p:nvSpPr>
        <p:spPr>
          <a:xfrm>
            <a:off x="628650" y="2961698"/>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优势：相比同为东方语言的日语而言：“中文相比日文可能更适合被译成英文，因为中文和英文一样，词与词之间相对独立，且词序对句意的影响较大。”</a:t>
            </a:r>
          </a:p>
        </p:txBody>
      </p:sp>
      <p:sp>
        <p:nvSpPr>
          <p:cNvPr id="5" name="内容占位符 2">
            <a:extLst>
              <a:ext uri="{FF2B5EF4-FFF2-40B4-BE49-F238E27FC236}">
                <a16:creationId xmlns:a16="http://schemas.microsoft.com/office/drawing/2014/main" id="{23BF3127-C1A7-487A-9903-C84F686F3749}"/>
              </a:ext>
            </a:extLst>
          </p:cNvPr>
          <p:cNvSpPr txBox="1">
            <a:spLocks/>
          </p:cNvSpPr>
          <p:nvPr/>
        </p:nvSpPr>
        <p:spPr>
          <a:xfrm>
            <a:off x="628650" y="4859770"/>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影响：翻译过程中原作的诸多特点被丢失，作品质量受到影响（诗歌尤甚）。编者需要从诸多译本中挑选出“既能闪耀奇迹之光，又能为当代读者所接受”的作品。</a:t>
            </a:r>
          </a:p>
        </p:txBody>
      </p:sp>
    </p:spTree>
    <p:extLst>
      <p:ext uri="{BB962C8B-B14F-4D97-AF65-F5344CB8AC3E}">
        <p14:creationId xmlns:p14="http://schemas.microsoft.com/office/powerpoint/2010/main" val="403102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References</a:t>
            </a:r>
            <a:endParaRPr lang="zh-CN" altLang="en-US" dirty="0"/>
          </a:p>
        </p:txBody>
      </p:sp>
      <p:sp>
        <p:nvSpPr>
          <p:cNvPr id="3" name="内容占位符 2"/>
          <p:cNvSpPr>
            <a:spLocks noGrp="1"/>
          </p:cNvSpPr>
          <p:nvPr>
            <p:ph idx="1"/>
          </p:nvPr>
        </p:nvSpPr>
        <p:spPr/>
        <p:txBody>
          <a:bodyPr>
            <a:normAutofit/>
          </a:bodyPr>
          <a:lstStyle/>
          <a:p>
            <a:r>
              <a:rPr lang="en-US" altLang="zh-CN" dirty="0"/>
              <a:t>Martin </a:t>
            </a:r>
            <a:r>
              <a:rPr lang="en-US" altLang="zh-CN" dirty="0" err="1"/>
              <a:t>Puchner</a:t>
            </a:r>
            <a:r>
              <a:rPr lang="en-US" altLang="zh-CN" dirty="0"/>
              <a:t>. </a:t>
            </a:r>
            <a:r>
              <a:rPr lang="en-US" altLang="zh-CN" i="1" dirty="0"/>
              <a:t>The Norton Anthology of World Literature</a:t>
            </a:r>
            <a:r>
              <a:rPr lang="en-US" altLang="zh-CN" dirty="0"/>
              <a:t>. Norton, 2012.</a:t>
            </a:r>
          </a:p>
          <a:p>
            <a:r>
              <a:rPr lang="en-US" altLang="zh-CN" dirty="0"/>
              <a:t>【</a:t>
            </a:r>
            <a:r>
              <a:rPr lang="zh-CN" altLang="en-US" dirty="0"/>
              <a:t>美</a:t>
            </a:r>
            <a:r>
              <a:rPr lang="en-US" altLang="zh-CN" dirty="0"/>
              <a:t>】</a:t>
            </a:r>
            <a:r>
              <a:rPr lang="zh-CN" altLang="en-US" dirty="0"/>
              <a:t>马丁</a:t>
            </a:r>
            <a:r>
              <a:rPr lang="en-US" altLang="zh-CN" dirty="0"/>
              <a:t>·</a:t>
            </a:r>
            <a:r>
              <a:rPr lang="zh-CN" altLang="en-US" dirty="0"/>
              <a:t>普契纳，“世界文学与文学世界之创造”，学习与探索 </a:t>
            </a:r>
            <a:r>
              <a:rPr lang="en-US" altLang="zh-CN" dirty="0"/>
              <a:t>2</a:t>
            </a:r>
            <a:r>
              <a:rPr lang="zh-CN" altLang="en-US" dirty="0"/>
              <a:t>（</a:t>
            </a:r>
            <a:r>
              <a:rPr lang="en-US" altLang="zh-CN" dirty="0"/>
              <a:t>2011</a:t>
            </a:r>
            <a:r>
              <a:rPr lang="zh-CN" altLang="en-US" dirty="0"/>
              <a:t>）</a:t>
            </a:r>
            <a:r>
              <a:rPr lang="en-US" altLang="zh-CN" dirty="0"/>
              <a:t>:214-218</a:t>
            </a:r>
          </a:p>
        </p:txBody>
      </p:sp>
    </p:spTree>
    <p:extLst>
      <p:ext uri="{BB962C8B-B14F-4D97-AF65-F5344CB8AC3E}">
        <p14:creationId xmlns:p14="http://schemas.microsoft.com/office/powerpoint/2010/main" val="8541787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err="1">
                <a:solidFill>
                  <a:srgbClr val="0E5772"/>
                </a:solidFill>
                <a:latin typeface="Arial" panose="020B0604020202020204" pitchFamily="34" charset="0"/>
                <a:cs typeface="Arial" panose="020B0604020202020204" pitchFamily="34" charset="0"/>
              </a:rPr>
              <a:t>Preparation</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for</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next</a:t>
            </a:r>
            <a:r>
              <a:rPr lang="de-DE" altLang="zh-CN" dirty="0">
                <a:solidFill>
                  <a:srgbClr val="0E5772"/>
                </a:solidFill>
                <a:latin typeface="Arial" panose="020B0604020202020204" pitchFamily="34" charset="0"/>
                <a:cs typeface="Arial" panose="020B0604020202020204" pitchFamily="34" charset="0"/>
              </a:rPr>
              <a:t> </a:t>
            </a:r>
            <a:r>
              <a:rPr lang="de-DE" altLang="zh-CN" dirty="0" err="1">
                <a:solidFill>
                  <a:srgbClr val="0E5772"/>
                </a:solidFill>
                <a:latin typeface="Arial" panose="020B0604020202020204" pitchFamily="34" charset="0"/>
                <a:cs typeface="Arial" panose="020B0604020202020204" pitchFamily="34" charset="0"/>
              </a:rPr>
              <a:t>session</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484784"/>
            <a:ext cx="8496944" cy="4882554"/>
          </a:xfrm>
        </p:spPr>
        <p:txBody>
          <a:bodyPr>
            <a:noAutofit/>
          </a:bodyPr>
          <a:lstStyle/>
          <a:p>
            <a:r>
              <a:rPr lang="de-DE" sz="2400" dirty="0">
                <a:latin typeface="Calibri" panose="020F0502020204030204" pitchFamily="34" charset="0"/>
                <a:ea typeface="SimSun" panose="02010600030101010101" pitchFamily="2" charset="-122"/>
                <a:cs typeface="Calibri" panose="020F0502020204030204" pitchFamily="34" charset="0"/>
              </a:rPr>
              <a:t>Gather </a:t>
            </a:r>
            <a:r>
              <a:rPr lang="de-DE" sz="2400" dirty="0" err="1">
                <a:latin typeface="Calibri" panose="020F0502020204030204" pitchFamily="34" charset="0"/>
                <a:ea typeface="SimSun" panose="02010600030101010101" pitchFamily="2" charset="-122"/>
                <a:cs typeface="Calibri" panose="020F0502020204030204" pitchFamily="34" charset="0"/>
              </a:rPr>
              <a:t>information</a:t>
            </a:r>
            <a:r>
              <a:rPr lang="de-DE" sz="2400" dirty="0">
                <a:latin typeface="Calibri" panose="020F0502020204030204" pitchFamily="34" charset="0"/>
                <a:ea typeface="SimSun" panose="02010600030101010101" pitchFamily="2" charset="-122"/>
                <a:cs typeface="Calibri" panose="020F0502020204030204" pitchFamily="34" charset="0"/>
              </a:rPr>
              <a:t> on </a:t>
            </a:r>
            <a:r>
              <a:rPr lang="de-DE" sz="2400" b="1" dirty="0">
                <a:latin typeface="Calibri" panose="020F0502020204030204" pitchFamily="34" charset="0"/>
                <a:ea typeface="SimSun" panose="02010600030101010101" pitchFamily="2" charset="-122"/>
                <a:cs typeface="Calibri" panose="020F0502020204030204" pitchFamily="34" charset="0"/>
              </a:rPr>
              <a:t>Translation </a:t>
            </a:r>
            <a:r>
              <a:rPr lang="de-DE" sz="2400" b="1" dirty="0" err="1">
                <a:latin typeface="Calibri" panose="020F0502020204030204" pitchFamily="34" charset="0"/>
                <a:ea typeface="SimSun" panose="02010600030101010101" pitchFamily="2" charset="-122"/>
                <a:cs typeface="Calibri" panose="020F0502020204030204" pitchFamily="34" charset="0"/>
              </a:rPr>
              <a:t>of</a:t>
            </a:r>
            <a:r>
              <a:rPr lang="de-DE" sz="2400" b="1" dirty="0">
                <a:latin typeface="Calibri" panose="020F0502020204030204" pitchFamily="34" charset="0"/>
                <a:ea typeface="SimSun" panose="02010600030101010101" pitchFamily="2" charset="-122"/>
                <a:cs typeface="Calibri" panose="020F0502020204030204" pitchFamily="34" charset="0"/>
              </a:rPr>
              <a:t> Modern Classics: Mo Yan, </a:t>
            </a:r>
            <a:r>
              <a:rPr lang="de-DE" sz="2400" b="1" dirty="0" err="1">
                <a:latin typeface="Calibri" panose="020F0502020204030204" pitchFamily="34" charset="0"/>
                <a:ea typeface="SimSun" panose="02010600030101010101" pitchFamily="2" charset="-122"/>
                <a:cs typeface="Calibri" panose="020F0502020204030204" pitchFamily="34" charset="0"/>
              </a:rPr>
              <a:t>Yu</a:t>
            </a:r>
            <a:r>
              <a:rPr lang="de-DE" sz="2400" b="1" dirty="0">
                <a:latin typeface="Calibri" panose="020F0502020204030204" pitchFamily="34" charset="0"/>
                <a:ea typeface="SimSun" panose="02010600030101010101" pitchFamily="2" charset="-122"/>
                <a:cs typeface="Calibri" panose="020F0502020204030204" pitchFamily="34" charset="0"/>
              </a:rPr>
              <a:t> Hua, Liu </a:t>
            </a:r>
            <a:r>
              <a:rPr lang="de-DE" sz="2400" b="1" dirty="0" err="1">
                <a:latin typeface="Calibri" panose="020F0502020204030204" pitchFamily="34" charset="0"/>
                <a:ea typeface="SimSun" panose="02010600030101010101" pitchFamily="2" charset="-122"/>
                <a:cs typeface="Calibri" panose="020F0502020204030204" pitchFamily="34" charset="0"/>
              </a:rPr>
              <a:t>Cixin</a:t>
            </a:r>
            <a:r>
              <a:rPr lang="de-DE" sz="2400" b="1" dirty="0">
                <a:latin typeface="Calibri" panose="020F0502020204030204" pitchFamily="34" charset="0"/>
                <a:ea typeface="SimSun" panose="02010600030101010101" pitchFamily="2" charset="-122"/>
                <a:cs typeface="Calibri" panose="020F0502020204030204" pitchFamily="34" charset="0"/>
              </a:rPr>
              <a:t> etc.</a:t>
            </a:r>
          </a:p>
          <a:p>
            <a:r>
              <a:rPr lang="de-DE" sz="2400" b="1" dirty="0">
                <a:latin typeface="Calibri" panose="020F0502020204030204" pitchFamily="34" charset="0"/>
                <a:ea typeface="SimSun" panose="02010600030101010101" pitchFamily="2" charset="-122"/>
                <a:cs typeface="Calibri" panose="020F0502020204030204" pitchFamily="34" charset="0"/>
              </a:rPr>
              <a:t>Session 11, May 5</a:t>
            </a: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a:latin typeface="Calibri" panose="020F0502020204030204" pitchFamily="34" charset="0"/>
                <a:ea typeface="SimSun" panose="02010600030101010101" pitchFamily="2" charset="-122"/>
                <a:cs typeface="Calibri" panose="020F0502020204030204" pitchFamily="34" charset="0"/>
              </a:rPr>
              <a:t>Take </a:t>
            </a:r>
            <a:r>
              <a:rPr lang="de-DE" sz="2400" dirty="0" err="1">
                <a:latin typeface="Calibri" panose="020F0502020204030204" pitchFamily="34" charset="0"/>
                <a:ea typeface="SimSun" panose="02010600030101010101" pitchFamily="2" charset="-122"/>
                <a:cs typeface="Calibri" panose="020F0502020204030204" pitchFamily="34" charset="0"/>
              </a:rPr>
              <a:t>the</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quiz</a:t>
            </a:r>
            <a:endParaRPr lang="de-DE" sz="2400" dirty="0">
              <a:latin typeface="Calibri" panose="020F0502020204030204" pitchFamily="34" charset="0"/>
              <a:ea typeface="SimSun" panose="02010600030101010101" pitchFamily="2" charset="-122"/>
              <a:cs typeface="Calibri" panose="020F0502020204030204" pitchFamily="34" charset="0"/>
            </a:endParaRP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a:latin typeface="Calibri" panose="020F0502020204030204" pitchFamily="34" charset="0"/>
                <a:ea typeface="SimSun" panose="02010600030101010101" pitchFamily="2" charset="-122"/>
                <a:cs typeface="Calibri" panose="020F0502020204030204" pitchFamily="34" charset="0"/>
              </a:rPr>
              <a:t>Translation</a:t>
            </a: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err="1">
                <a:latin typeface="Calibri" panose="020F0502020204030204" pitchFamily="34" charset="0"/>
                <a:ea typeface="SimSun" panose="02010600030101010101" pitchFamily="2" charset="-122"/>
                <a:cs typeface="Calibri" panose="020F0502020204030204" pitchFamily="34" charset="0"/>
              </a:rPr>
              <a:t>Correction</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of</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translation</a:t>
            </a:r>
            <a:endParaRPr lang="de-DE" sz="2400" dirty="0">
              <a:latin typeface="Calibri" panose="020F0502020204030204" pitchFamily="34" charset="0"/>
              <a:ea typeface="SimSun" panose="02010600030101010101" pitchFamily="2" charset="-122"/>
              <a:cs typeface="Calibri" panose="020F0502020204030204" pitchFamily="34" charset="0"/>
            </a:endParaRPr>
          </a:p>
          <a:p>
            <a:endParaRPr lang="de-DE" sz="2400" dirty="0">
              <a:latin typeface="Calibri" panose="020F0502020204030204" pitchFamily="34" charset="0"/>
              <a:ea typeface="SimSun" panose="02010600030101010101" pitchFamily="2" charset="-122"/>
              <a:cs typeface="Calibri" panose="020F0502020204030204" pitchFamily="34" charset="0"/>
            </a:endParaRPr>
          </a:p>
          <a:p>
            <a:r>
              <a:rPr lang="de-DE" sz="2400" dirty="0" err="1">
                <a:latin typeface="Calibri" panose="020F0502020204030204" pitchFamily="34" charset="0"/>
                <a:ea typeface="SimSun" panose="02010600030101010101" pitchFamily="2" charset="-122"/>
                <a:cs typeface="Calibri" panose="020F0502020204030204" pitchFamily="34" charset="0"/>
              </a:rPr>
              <a:t>Please</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choose</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your</a:t>
            </a:r>
            <a:r>
              <a:rPr lang="de-DE" sz="2400" dirty="0">
                <a:latin typeface="Calibri" panose="020F0502020204030204" pitchFamily="34" charset="0"/>
                <a:ea typeface="SimSun" panose="02010600030101010101" pitchFamily="2" charset="-122"/>
                <a:cs typeface="Calibri" panose="020F0502020204030204" pitchFamily="34" charset="0"/>
              </a:rPr>
              <a:t> final </a:t>
            </a:r>
            <a:r>
              <a:rPr lang="de-DE" sz="2400" dirty="0" err="1">
                <a:latin typeface="Calibri" panose="020F0502020204030204" pitchFamily="34" charset="0"/>
                <a:ea typeface="SimSun" panose="02010600030101010101" pitchFamily="2" charset="-122"/>
                <a:cs typeface="Calibri" panose="020F0502020204030204" pitchFamily="34" charset="0"/>
              </a:rPr>
              <a:t>exam</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paper</a:t>
            </a:r>
            <a:r>
              <a:rPr lang="de-DE" sz="2400" dirty="0">
                <a:latin typeface="Calibri" panose="020F0502020204030204" pitchFamily="34" charset="0"/>
                <a:ea typeface="SimSun" panose="02010600030101010101" pitchFamily="2" charset="-122"/>
                <a:cs typeface="Calibri" panose="020F0502020204030204" pitchFamily="34" charset="0"/>
              </a:rPr>
              <a:t> and </a:t>
            </a:r>
            <a:r>
              <a:rPr lang="de-DE" sz="2400" dirty="0" err="1">
                <a:latin typeface="Calibri" panose="020F0502020204030204" pitchFamily="34" charset="0"/>
                <a:ea typeface="SimSun" panose="02010600030101010101" pitchFamily="2" charset="-122"/>
                <a:cs typeface="Calibri" panose="020F0502020204030204" pitchFamily="34" charset="0"/>
              </a:rPr>
              <a:t>start</a:t>
            </a:r>
            <a:r>
              <a:rPr lang="de-DE" sz="2400" dirty="0">
                <a:latin typeface="Calibri" panose="020F0502020204030204" pitchFamily="34" charset="0"/>
                <a:ea typeface="SimSun" panose="02010600030101010101" pitchFamily="2" charset="-122"/>
                <a:cs typeface="Calibri" panose="020F0502020204030204" pitchFamily="34" charset="0"/>
              </a:rPr>
              <a:t> </a:t>
            </a:r>
            <a:r>
              <a:rPr lang="de-DE" sz="2400" dirty="0" err="1">
                <a:latin typeface="Calibri" panose="020F0502020204030204" pitchFamily="34" charset="0"/>
                <a:ea typeface="SimSun" panose="02010600030101010101" pitchFamily="2" charset="-122"/>
                <a:cs typeface="Calibri" panose="020F0502020204030204" pitchFamily="34" charset="0"/>
              </a:rPr>
              <a:t>writing</a:t>
            </a:r>
            <a:r>
              <a:rPr lang="de-DE" sz="2400" dirty="0">
                <a:latin typeface="Calibri" panose="020F0502020204030204" pitchFamily="34" charset="0"/>
                <a:ea typeface="SimSun" panose="02010600030101010101" pitchFamily="2" charset="-122"/>
                <a:cs typeface="Calibri" panose="020F0502020204030204" pitchFamily="34" charset="0"/>
              </a:rPr>
              <a:t> (grade)</a:t>
            </a:r>
          </a:p>
        </p:txBody>
      </p:sp>
    </p:spTree>
    <p:extLst>
      <p:ext uri="{BB962C8B-B14F-4D97-AF65-F5344CB8AC3E}">
        <p14:creationId xmlns:p14="http://schemas.microsoft.com/office/powerpoint/2010/main" val="15326783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png"/>
          <p:cNvPicPr>
            <a:picLocks noChangeAspect="1"/>
          </p:cNvPicPr>
          <p:nvPr/>
        </p:nvPicPr>
        <p:blipFill>
          <a:blip r:embed="rId2" cstate="print"/>
          <a:srcRect l="3123" b="12166"/>
          <a:stretch>
            <a:fillRect/>
          </a:stretch>
        </p:blipFill>
        <p:spPr bwMode="auto">
          <a:xfrm>
            <a:off x="0" y="3627461"/>
            <a:ext cx="7829550" cy="3168650"/>
          </a:xfrm>
          <a:prstGeom prst="rect">
            <a:avLst/>
          </a:prstGeom>
          <a:noFill/>
          <a:ln w="9525">
            <a:noFill/>
            <a:miter lim="800000"/>
            <a:headEnd/>
            <a:tailEnd/>
          </a:ln>
        </p:spPr>
      </p:pic>
      <p:pic>
        <p:nvPicPr>
          <p:cNvPr id="5" name="图片 4" descr="6.png"/>
          <p:cNvPicPr>
            <a:picLocks noChangeAspect="1"/>
          </p:cNvPicPr>
          <p:nvPr/>
        </p:nvPicPr>
        <p:blipFill>
          <a:blip r:embed="rId3" cstate="print"/>
          <a:srcRect l="53906"/>
          <a:stretch>
            <a:fillRect/>
          </a:stretch>
        </p:blipFill>
        <p:spPr bwMode="auto">
          <a:xfrm>
            <a:off x="5761038" y="2262211"/>
            <a:ext cx="3390900" cy="4595813"/>
          </a:xfrm>
          <a:prstGeom prst="rect">
            <a:avLst/>
          </a:prstGeom>
          <a:noFill/>
          <a:ln w="9525">
            <a:noFill/>
            <a:miter lim="800000"/>
            <a:headEnd/>
            <a:tailEnd/>
          </a:ln>
        </p:spPr>
      </p:pic>
      <p:sp>
        <p:nvSpPr>
          <p:cNvPr id="6" name="TextBox 3"/>
          <p:cNvSpPr txBox="1">
            <a:spLocks noChangeArrowheads="1"/>
          </p:cNvSpPr>
          <p:nvPr/>
        </p:nvSpPr>
        <p:spPr bwMode="auto">
          <a:xfrm>
            <a:off x="2714612" y="2643182"/>
            <a:ext cx="3201987" cy="831850"/>
          </a:xfrm>
          <a:prstGeom prst="rect">
            <a:avLst/>
          </a:prstGeom>
          <a:noFill/>
          <a:ln w="9525">
            <a:noFill/>
            <a:miter lim="800000"/>
            <a:headEnd/>
            <a:tailEnd/>
          </a:ln>
        </p:spPr>
        <p:txBody>
          <a:bodyPr>
            <a:spAutoFit/>
          </a:bodyPr>
          <a:lstStyle/>
          <a:p>
            <a:pPr algn="ctr"/>
            <a:r>
              <a:rPr lang="zh-CN" altLang="en-US" sz="4800" b="1" dirty="0">
                <a:latin typeface="华文行楷" pitchFamily="2" charset="-122"/>
                <a:ea typeface="华文行楷" pitchFamily="2" charset="-122"/>
              </a:rPr>
              <a:t>謝謝觀賞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ppt_x</p:attrName>
                                        </p:attrNameLst>
                                      </p:cBhvr>
                                      <p:tavLst>
                                        <p:tav tm="0">
                                          <p:val>
                                            <p:strVal val="#ppt_x"/>
                                          </p:val>
                                        </p:tav>
                                        <p:tav tm="100000">
                                          <p:val>
                                            <p:strVal val="#ppt_x"/>
                                          </p:val>
                                        </p:tav>
                                      </p:tavLst>
                                    </p:anim>
                                    <p:anim calcmode="lin" valueType="num">
                                      <p:cBhvr>
                                        <p:cTn id="13" dur="2000" fill="hold"/>
                                        <p:tgtEl>
                                          <p:spTgt spid="4"/>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par>
                          <p:cTn id="17" fill="hold">
                            <p:stCondLst>
                              <p:cond delay="4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3004887" y="2194607"/>
            <a:ext cx="5865395" cy="3670788"/>
          </a:xfrm>
        </p:spPr>
        <p:txBody>
          <a:bodyPr>
            <a:normAutofit fontScale="47500" lnSpcReduction="20000"/>
          </a:bodyPr>
          <a:lstStyle/>
          <a:p>
            <a:r>
              <a:rPr lang="en-US" b="1" dirty="0">
                <a:latin typeface="Arial" panose="020B0604020202020204" pitchFamily="34" charset="0"/>
                <a:cs typeface="Arial" panose="020B0604020202020204" pitchFamily="34" charset="0"/>
              </a:rPr>
              <a:t>Tablet six</a:t>
            </a:r>
          </a:p>
          <a:p>
            <a:r>
              <a:rPr lang="en-US" dirty="0">
                <a:latin typeface="Arial" panose="020B0604020202020204" pitchFamily="34" charset="0"/>
                <a:cs typeface="Arial" panose="020B0604020202020204" pitchFamily="34" charset="0"/>
              </a:rPr>
              <a:t>Gilgamesh rejects the advances of the goddess </a:t>
            </a:r>
            <a:r>
              <a:rPr lang="en-US" dirty="0">
                <a:latin typeface="Arial" panose="020B0604020202020204" pitchFamily="34" charset="0"/>
                <a:cs typeface="Arial" panose="020B0604020202020204" pitchFamily="34" charset="0"/>
                <a:hlinkClick r:id="rId2" tooltip="Ishtar"/>
              </a:rPr>
              <a:t>Ishtar</a:t>
            </a:r>
            <a:r>
              <a:rPr lang="en-US" dirty="0">
                <a:latin typeface="Arial" panose="020B0604020202020204" pitchFamily="34" charset="0"/>
                <a:cs typeface="Arial" panose="020B0604020202020204" pitchFamily="34" charset="0"/>
              </a:rPr>
              <a:t> because of her mistreatment of previous lovers like </a:t>
            </a:r>
            <a:r>
              <a:rPr lang="en-US" dirty="0" err="1">
                <a:latin typeface="Arial" panose="020B0604020202020204" pitchFamily="34" charset="0"/>
                <a:cs typeface="Arial" panose="020B0604020202020204" pitchFamily="34" charset="0"/>
                <a:hlinkClick r:id="rId3" tooltip="Tammuz (deity)"/>
              </a:rPr>
              <a:t>Dumuzi</a:t>
            </a:r>
            <a:r>
              <a:rPr lang="en-US" dirty="0">
                <a:latin typeface="Arial" panose="020B0604020202020204" pitchFamily="34" charset="0"/>
                <a:cs typeface="Arial" panose="020B0604020202020204" pitchFamily="34" charset="0"/>
              </a:rPr>
              <a:t>. Ishtar asks her father </a:t>
            </a:r>
            <a:r>
              <a:rPr lang="en-US" dirty="0">
                <a:latin typeface="Arial" panose="020B0604020202020204" pitchFamily="34" charset="0"/>
                <a:cs typeface="Arial" panose="020B0604020202020204" pitchFamily="34" charset="0"/>
                <a:hlinkClick r:id="rId4" tooltip="Anu"/>
              </a:rPr>
              <a:t>Anu</a:t>
            </a:r>
            <a:r>
              <a:rPr lang="en-US" dirty="0">
                <a:latin typeface="Arial" panose="020B0604020202020204" pitchFamily="34" charset="0"/>
                <a:cs typeface="Arial" panose="020B0604020202020204" pitchFamily="34" charset="0"/>
              </a:rPr>
              <a:t> to send </a:t>
            </a:r>
            <a:r>
              <a:rPr lang="en-US" dirty="0">
                <a:latin typeface="Arial" panose="020B0604020202020204" pitchFamily="34" charset="0"/>
                <a:cs typeface="Arial" panose="020B0604020202020204" pitchFamily="34" charset="0"/>
                <a:hlinkClick r:id="rId5" tooltip="Gugalanna"/>
              </a:rPr>
              <a:t>Gugalanna</a:t>
            </a:r>
            <a:r>
              <a:rPr lang="en-US" dirty="0">
                <a:latin typeface="Arial" panose="020B0604020202020204" pitchFamily="34" charset="0"/>
                <a:cs typeface="Arial" panose="020B0604020202020204" pitchFamily="34" charset="0"/>
              </a:rPr>
              <a:t>, the Bull of Heaven, to avenge her</a:t>
            </a:r>
            <a:r>
              <a:rPr lang="zh-CN" altLang="en-US" dirty="0">
                <a:latin typeface="Arial" panose="020B0604020202020204" pitchFamily="34" charset="0"/>
                <a:cs typeface="Arial" panose="020B0604020202020204" pitchFamily="34" charset="0"/>
              </a:rPr>
              <a:t>（为她报仇）</a:t>
            </a:r>
            <a:r>
              <a:rPr lang="en-US" dirty="0">
                <a:latin typeface="Arial" panose="020B0604020202020204" pitchFamily="34" charset="0"/>
                <a:cs typeface="Arial" panose="020B0604020202020204" pitchFamily="34" charset="0"/>
              </a:rPr>
              <a:t>. When </a:t>
            </a:r>
            <a:r>
              <a:rPr lang="en-US" dirty="0" err="1">
                <a:latin typeface="Arial" panose="020B0604020202020204" pitchFamily="34" charset="0"/>
                <a:cs typeface="Arial" panose="020B0604020202020204" pitchFamily="34" charset="0"/>
              </a:rPr>
              <a:t>Anu</a:t>
            </a:r>
            <a:r>
              <a:rPr lang="en-US" dirty="0">
                <a:latin typeface="Arial" panose="020B0604020202020204" pitchFamily="34" charset="0"/>
                <a:cs typeface="Arial" panose="020B0604020202020204" pitchFamily="34" charset="0"/>
              </a:rPr>
              <a:t> rejects her complaints, Ishtar threatens to raise the dead who will “outnumber the living” and “devour them”</a:t>
            </a:r>
            <a:r>
              <a:rPr lang="zh-CN" altLang="en-US" dirty="0">
                <a:latin typeface="Arial" panose="020B0604020202020204" pitchFamily="34" charset="0"/>
                <a:cs typeface="Arial" panose="020B0604020202020204" pitchFamily="34" charset="0"/>
              </a:rPr>
              <a:t>（将它们吞噬）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Anu</a:t>
            </a:r>
            <a:r>
              <a:rPr lang="en-US" dirty="0">
                <a:latin typeface="Arial" panose="020B0604020202020204" pitchFamily="34" charset="0"/>
                <a:cs typeface="Arial" panose="020B0604020202020204" pitchFamily="34" charset="0"/>
              </a:rPr>
              <a:t> becomes frightened, and gives in to her. Ishtar leads </a:t>
            </a:r>
            <a:r>
              <a:rPr lang="en-US" dirty="0" err="1">
                <a:latin typeface="Arial" panose="020B0604020202020204" pitchFamily="34" charset="0"/>
                <a:cs typeface="Arial" panose="020B0604020202020204" pitchFamily="34" charset="0"/>
              </a:rPr>
              <a:t>Gugalanna</a:t>
            </a:r>
            <a:r>
              <a:rPr lang="en-US" dirty="0">
                <a:latin typeface="Arial" panose="020B0604020202020204" pitchFamily="34" charset="0"/>
                <a:cs typeface="Arial" panose="020B0604020202020204" pitchFamily="34" charset="0"/>
              </a:rPr>
              <a:t> to </a:t>
            </a:r>
            <a:r>
              <a:rPr lang="en-US" dirty="0" err="1">
                <a:latin typeface="Arial" panose="020B0604020202020204" pitchFamily="34" charset="0"/>
                <a:cs typeface="Arial" panose="020B0604020202020204" pitchFamily="34" charset="0"/>
              </a:rPr>
              <a:t>Uruk</a:t>
            </a:r>
            <a:r>
              <a:rPr lang="en-US" dirty="0">
                <a:latin typeface="Arial" panose="020B0604020202020204" pitchFamily="34" charset="0"/>
                <a:cs typeface="Arial" panose="020B0604020202020204" pitchFamily="34" charset="0"/>
              </a:rPr>
              <a:t>, and it causes widespread devastation</a:t>
            </a:r>
            <a:r>
              <a:rPr lang="zh-CN" altLang="en-US" dirty="0">
                <a:latin typeface="Arial" panose="020B0604020202020204" pitchFamily="34" charset="0"/>
                <a:cs typeface="Arial" panose="020B0604020202020204" pitchFamily="34" charset="0"/>
              </a:rPr>
              <a:t>（破坏）</a:t>
            </a:r>
            <a:r>
              <a:rPr lang="en-US" dirty="0">
                <a:latin typeface="Arial" panose="020B0604020202020204" pitchFamily="34" charset="0"/>
                <a:cs typeface="Arial" panose="020B0604020202020204" pitchFamily="34" charset="0"/>
              </a:rPr>
              <a:t>. It lowers the level of the Euphrates river, and dries up the marshes</a:t>
            </a:r>
            <a:r>
              <a:rPr lang="zh-CN" altLang="en-US" dirty="0">
                <a:latin typeface="Arial" panose="020B0604020202020204" pitchFamily="34" charset="0"/>
                <a:cs typeface="Arial" panose="020B0604020202020204" pitchFamily="34" charset="0"/>
              </a:rPr>
              <a:t>（沼泽，湿地）</a:t>
            </a:r>
            <a:r>
              <a:rPr lang="en-US" dirty="0">
                <a:latin typeface="Arial" panose="020B0604020202020204" pitchFamily="34" charset="0"/>
                <a:cs typeface="Arial" panose="020B0604020202020204" pitchFamily="34" charset="0"/>
              </a:rPr>
              <a:t>. It opens up huge pits that swallow 300 men. Without any divine assistance</a:t>
            </a:r>
            <a:r>
              <a:rPr lang="zh-CN" altLang="en-US" dirty="0">
                <a:latin typeface="Arial" panose="020B0604020202020204" pitchFamily="34" charset="0"/>
                <a:cs typeface="Arial" panose="020B0604020202020204" pitchFamily="34" charset="0"/>
              </a:rPr>
              <a:t>（神地帮助）</a:t>
            </a:r>
            <a:r>
              <a:rPr lang="en-US" dirty="0">
                <a:latin typeface="Arial" panose="020B0604020202020204" pitchFamily="34" charset="0"/>
                <a:cs typeface="Arial" panose="020B0604020202020204" pitchFamily="34" charset="0"/>
              </a:rPr>
              <a:t>, Enkidu and Gilgamesh attack and slay it, and offer up its heart to Shamash. When Ishtar cries out, Enkidu hurls one of the hindquarters of the bull at her. The city of </a:t>
            </a:r>
            <a:r>
              <a:rPr lang="en-US" dirty="0" err="1">
                <a:latin typeface="Arial" panose="020B0604020202020204" pitchFamily="34" charset="0"/>
                <a:cs typeface="Arial" panose="020B0604020202020204" pitchFamily="34" charset="0"/>
              </a:rPr>
              <a:t>Uruk</a:t>
            </a:r>
            <a:r>
              <a:rPr lang="en-US" dirty="0">
                <a:latin typeface="Arial" panose="020B0604020202020204" pitchFamily="34" charset="0"/>
                <a:cs typeface="Arial" panose="020B0604020202020204" pitchFamily="34" charset="0"/>
              </a:rPr>
              <a:t> celebrates, but Enkidu has an ominous dream about his future failure.</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2194607"/>
            <a:ext cx="2761247" cy="3806143"/>
          </a:xfrm>
          <a:prstGeom prst="rect">
            <a:avLst/>
          </a:prstGeom>
        </p:spPr>
      </p:pic>
    </p:spTree>
    <p:extLst>
      <p:ext uri="{BB962C8B-B14F-4D97-AF65-F5344CB8AC3E}">
        <p14:creationId xmlns:p14="http://schemas.microsoft.com/office/powerpoint/2010/main" val="817949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118308" cy="3681663"/>
          </a:xfrm>
        </p:spPr>
        <p:txBody>
          <a:bodyPr>
            <a:normAutofit fontScale="55000" lnSpcReduction="20000"/>
          </a:bodyPr>
          <a:lstStyle/>
          <a:p>
            <a:r>
              <a:rPr lang="en-US" b="1" dirty="0">
                <a:latin typeface="Arial" panose="020B0604020202020204" pitchFamily="34" charset="0"/>
                <a:cs typeface="Arial" panose="020B0604020202020204" pitchFamily="34" charset="0"/>
              </a:rPr>
              <a:t>Tablet seven</a:t>
            </a:r>
          </a:p>
          <a:p>
            <a:r>
              <a:rPr lang="en-US" dirty="0">
                <a:latin typeface="Arial" panose="020B0604020202020204" pitchFamily="34" charset="0"/>
                <a:cs typeface="Arial" panose="020B0604020202020204" pitchFamily="34" charset="0"/>
              </a:rPr>
              <a:t>In </a:t>
            </a:r>
            <a:r>
              <a:rPr lang="en-US" dirty="0" err="1">
                <a:latin typeface="Arial" panose="020B0604020202020204" pitchFamily="34" charset="0"/>
                <a:cs typeface="Arial" panose="020B0604020202020204" pitchFamily="34" charset="0"/>
              </a:rPr>
              <a:t>Enkidu‘s</a:t>
            </a:r>
            <a:r>
              <a:rPr lang="en-US" dirty="0">
                <a:latin typeface="Arial" panose="020B0604020202020204" pitchFamily="34" charset="0"/>
                <a:cs typeface="Arial" panose="020B0604020202020204" pitchFamily="34" charset="0"/>
              </a:rPr>
              <a:t> dream, the gods decide that one of the heroes must die because they killed </a:t>
            </a:r>
            <a:r>
              <a:rPr lang="en-US" dirty="0" err="1">
                <a:latin typeface="Arial" panose="020B0604020202020204" pitchFamily="34" charset="0"/>
                <a:cs typeface="Arial" panose="020B0604020202020204" pitchFamily="34" charset="0"/>
              </a:rPr>
              <a:t>Humbaba</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Gugalanna</a:t>
            </a:r>
            <a:r>
              <a:rPr lang="en-US" dirty="0">
                <a:latin typeface="Arial" panose="020B0604020202020204" pitchFamily="34" charset="0"/>
                <a:cs typeface="Arial" panose="020B0604020202020204" pitchFamily="34" charset="0"/>
              </a:rPr>
              <a:t>. Despite the protestations</a:t>
            </a:r>
            <a:r>
              <a:rPr lang="zh-CN" altLang="en-US" dirty="0">
                <a:latin typeface="Arial" panose="020B0604020202020204" pitchFamily="34" charset="0"/>
                <a:cs typeface="Arial" panose="020B0604020202020204" pitchFamily="34" charset="0"/>
              </a:rPr>
              <a:t>（声明）</a:t>
            </a:r>
            <a:r>
              <a:rPr lang="en-US" dirty="0">
                <a:latin typeface="Arial" panose="020B0604020202020204" pitchFamily="34" charset="0"/>
                <a:cs typeface="Arial" panose="020B0604020202020204" pitchFamily="34" charset="0"/>
              </a:rPr>
              <a:t> of Shamash, Enkidu is marked for death. Enkidu curses the great door he has fashioned for Enlil’s temple. He also curses the trapper and </a:t>
            </a:r>
            <a:r>
              <a:rPr lang="en-US" dirty="0" err="1">
                <a:latin typeface="Arial" panose="020B0604020202020204" pitchFamily="34" charset="0"/>
                <a:cs typeface="Arial" panose="020B0604020202020204" pitchFamily="34" charset="0"/>
              </a:rPr>
              <a:t>Shamhat</a:t>
            </a:r>
            <a:r>
              <a:rPr lang="en-US" dirty="0">
                <a:latin typeface="Arial" panose="020B0604020202020204" pitchFamily="34" charset="0"/>
                <a:cs typeface="Arial" panose="020B0604020202020204" pitchFamily="34" charset="0"/>
              </a:rPr>
              <a:t> for removing him from the wild. Shamash reminds Enkidu of how </a:t>
            </a:r>
            <a:r>
              <a:rPr lang="en-US" dirty="0" err="1">
                <a:latin typeface="Arial" panose="020B0604020202020204" pitchFamily="34" charset="0"/>
                <a:cs typeface="Arial" panose="020B0604020202020204" pitchFamily="34" charset="0"/>
              </a:rPr>
              <a:t>Shamhat</a:t>
            </a:r>
            <a:r>
              <a:rPr lang="en-US" dirty="0">
                <a:latin typeface="Arial" panose="020B0604020202020204" pitchFamily="34" charset="0"/>
                <a:cs typeface="Arial" panose="020B0604020202020204" pitchFamily="34" charset="0"/>
              </a:rPr>
              <a:t> fed and clothed him, and introduced him to Gilgamesh. Shamash tells him that Gilgamesh will bestow great honors upon him at his funeral, and will wander into the wild consumed with grief. Enkidu regrets his curses and blesses </a:t>
            </a:r>
            <a:r>
              <a:rPr lang="en-US" dirty="0" err="1">
                <a:latin typeface="Arial" panose="020B0604020202020204" pitchFamily="34" charset="0"/>
                <a:cs typeface="Arial" panose="020B0604020202020204" pitchFamily="34" charset="0"/>
              </a:rPr>
              <a:t>Shamhat</a:t>
            </a:r>
            <a:r>
              <a:rPr lang="en-US" dirty="0">
                <a:latin typeface="Arial" panose="020B0604020202020204" pitchFamily="34" charset="0"/>
                <a:cs typeface="Arial" panose="020B0604020202020204" pitchFamily="34" charset="0"/>
              </a:rPr>
              <a:t>. In a second dream, however, he sees himself being taken captive</a:t>
            </a:r>
            <a:r>
              <a:rPr lang="zh-CN" altLang="en-US" dirty="0">
                <a:latin typeface="Arial" panose="020B0604020202020204" pitchFamily="34" charset="0"/>
                <a:cs typeface="Arial" panose="020B0604020202020204" pitchFamily="34" charset="0"/>
              </a:rPr>
              <a:t>（战俘，俘虏）</a:t>
            </a:r>
            <a:r>
              <a:rPr lang="en-US" dirty="0">
                <a:latin typeface="Arial" panose="020B0604020202020204" pitchFamily="34" charset="0"/>
                <a:cs typeface="Arial" panose="020B0604020202020204" pitchFamily="34" charset="0"/>
              </a:rPr>
              <a:t> to the </a:t>
            </a:r>
            <a:r>
              <a:rPr lang="en-US" dirty="0">
                <a:latin typeface="Arial" panose="020B0604020202020204" pitchFamily="34" charset="0"/>
                <a:cs typeface="Arial" panose="020B0604020202020204" pitchFamily="34" charset="0"/>
                <a:hlinkClick r:id="rId2" tooltip="Underworld"/>
              </a:rPr>
              <a:t>Netherworld</a:t>
            </a:r>
            <a:r>
              <a:rPr lang="en-US" dirty="0">
                <a:latin typeface="Arial" panose="020B0604020202020204" pitchFamily="34" charset="0"/>
                <a:cs typeface="Arial" panose="020B0604020202020204" pitchFamily="34" charset="0"/>
              </a:rPr>
              <a:t> by a terrifying Angel of Death. The underworld is a “house of dust” and darkness whose inhabitants eat clay, and are clothed in bird feathers, supervised by terrifying beings. For 12 days, </a:t>
            </a:r>
            <a:r>
              <a:rPr lang="en-US" dirty="0" err="1">
                <a:latin typeface="Arial" panose="020B0604020202020204" pitchFamily="34" charset="0"/>
                <a:cs typeface="Arial" panose="020B0604020202020204" pitchFamily="34" charset="0"/>
              </a:rPr>
              <a:t>Enkidu‘s</a:t>
            </a:r>
            <a:r>
              <a:rPr lang="en-US" dirty="0">
                <a:latin typeface="Arial" panose="020B0604020202020204" pitchFamily="34" charset="0"/>
                <a:cs typeface="Arial" panose="020B0604020202020204" pitchFamily="34" charset="0"/>
              </a:rPr>
              <a:t> condition worsens. Finally, after a lament</a:t>
            </a:r>
            <a:r>
              <a:rPr lang="zh-CN" altLang="en-US" dirty="0">
                <a:latin typeface="Arial" panose="020B0604020202020204" pitchFamily="34" charset="0"/>
                <a:cs typeface="Arial" panose="020B0604020202020204" pitchFamily="34" charset="0"/>
              </a:rPr>
              <a:t>（哀悼，痛惜）</a:t>
            </a:r>
            <a:r>
              <a:rPr lang="en-US" dirty="0">
                <a:latin typeface="Arial" panose="020B0604020202020204" pitchFamily="34" charset="0"/>
                <a:cs typeface="Arial" panose="020B0604020202020204" pitchFamily="34" charset="0"/>
              </a:rPr>
              <a:t> that he could not meet a heroic death in battle</a:t>
            </a:r>
            <a:r>
              <a:rPr lang="zh-CN" altLang="en-US" dirty="0">
                <a:latin typeface="Arial" panose="020B0604020202020204" pitchFamily="34" charset="0"/>
                <a:cs typeface="Arial" panose="020B0604020202020204" pitchFamily="34" charset="0"/>
              </a:rPr>
              <a:t>（不能在战场上英勇地死去）</a:t>
            </a:r>
            <a:r>
              <a:rPr lang="en-US" dirty="0">
                <a:latin typeface="Arial" panose="020B0604020202020204" pitchFamily="34" charset="0"/>
                <a:cs typeface="Arial" panose="020B0604020202020204" pitchFamily="34" charset="0"/>
              </a:rPr>
              <a:t>, he dies.</a:t>
            </a:r>
          </a:p>
          <a:p>
            <a:pPr marL="0" indent="0">
              <a:buNone/>
            </a:pPr>
            <a:endParaRPr lang="en-US"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5698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118308" cy="3681663"/>
          </a:xfrm>
        </p:spPr>
        <p:txBody>
          <a:bodyPr/>
          <a:lstStyle/>
          <a:p>
            <a:r>
              <a:rPr lang="en-US" sz="1500" b="1" dirty="0">
                <a:latin typeface="Arial" panose="020B0604020202020204" pitchFamily="34" charset="0"/>
                <a:cs typeface="Arial" panose="020B0604020202020204" pitchFamily="34" charset="0"/>
              </a:rPr>
              <a:t>Tablet eight</a:t>
            </a:r>
          </a:p>
          <a:p>
            <a:r>
              <a:rPr lang="en-US" sz="1500" dirty="0">
                <a:latin typeface="Arial" panose="020B0604020202020204" pitchFamily="34" charset="0"/>
                <a:cs typeface="Arial" panose="020B0604020202020204" pitchFamily="34" charset="0"/>
              </a:rPr>
              <a:t>Gilgamesh delivers a lamentation for Enkidu, in which he calls upon mountains, forests, fields, rivers, wild animals, and all of </a:t>
            </a:r>
            <a:r>
              <a:rPr lang="en-US" sz="1500" dirty="0" err="1">
                <a:latin typeface="Arial" panose="020B0604020202020204" pitchFamily="34" charset="0"/>
                <a:cs typeface="Arial" panose="020B0604020202020204" pitchFamily="34" charset="0"/>
              </a:rPr>
              <a:t>Uruk</a:t>
            </a:r>
            <a:r>
              <a:rPr lang="en-US" sz="1500" dirty="0">
                <a:latin typeface="Arial" panose="020B0604020202020204" pitchFamily="34" charset="0"/>
                <a:cs typeface="Arial" panose="020B0604020202020204" pitchFamily="34" charset="0"/>
              </a:rPr>
              <a:t> to mourn for his friend. Recalling their adventures together, Gilgamesh tears at his hair and clothes in grief. He commissions a funerary statue, and provides grave gifts from his treasury</a:t>
            </a:r>
            <a:r>
              <a:rPr lang="zh-CN" altLang="en-US" sz="1500" dirty="0">
                <a:latin typeface="Arial" panose="020B0604020202020204" pitchFamily="34" charset="0"/>
                <a:cs typeface="Arial" panose="020B0604020202020204" pitchFamily="34" charset="0"/>
              </a:rPr>
              <a:t>（宝藏，财宝）</a:t>
            </a:r>
            <a:r>
              <a:rPr lang="en-US" sz="1500" dirty="0">
                <a:latin typeface="Arial" panose="020B0604020202020204" pitchFamily="34" charset="0"/>
                <a:cs typeface="Arial" panose="020B0604020202020204" pitchFamily="34" charset="0"/>
              </a:rPr>
              <a:t> to ensure that Enkidu has a </a:t>
            </a:r>
            <a:r>
              <a:rPr lang="en-US" sz="1500" dirty="0" err="1">
                <a:latin typeface="Arial" panose="020B0604020202020204" pitchFamily="34" charset="0"/>
                <a:cs typeface="Arial" panose="020B0604020202020204" pitchFamily="34" charset="0"/>
              </a:rPr>
              <a:t>favourable</a:t>
            </a:r>
            <a:r>
              <a:rPr lang="en-US" sz="1500" dirty="0">
                <a:latin typeface="Arial" panose="020B0604020202020204" pitchFamily="34" charset="0"/>
                <a:cs typeface="Arial" panose="020B0604020202020204" pitchFamily="34" charset="0"/>
              </a:rPr>
              <a:t> reception in the realm of the dead. A great banquet</a:t>
            </a:r>
            <a:r>
              <a:rPr lang="zh-CN" altLang="en-US" sz="1500" dirty="0">
                <a:latin typeface="Arial" panose="020B0604020202020204" pitchFamily="34" charset="0"/>
                <a:cs typeface="Arial" panose="020B0604020202020204" pitchFamily="34" charset="0"/>
              </a:rPr>
              <a:t>（宴会，宴请）</a:t>
            </a:r>
            <a:r>
              <a:rPr lang="en-US" sz="1500" dirty="0">
                <a:latin typeface="Arial" panose="020B0604020202020204" pitchFamily="34" charset="0"/>
                <a:cs typeface="Arial" panose="020B0604020202020204" pitchFamily="34" charset="0"/>
              </a:rPr>
              <a:t> is held where the treasures are offered to the gods of the Netherworld. Just before a break in the text there is a suggestion that a river is being dammed, indicating a burial in a river bed, as in the corresponding Sumerian poem</a:t>
            </a:r>
            <a:r>
              <a:rPr lang="zh-CN" altLang="en-US" sz="1500" dirty="0">
                <a:latin typeface="Arial" panose="020B0604020202020204" pitchFamily="34" charset="0"/>
                <a:cs typeface="Arial" panose="020B0604020202020204" pitchFamily="34" charset="0"/>
              </a:rPr>
              <a:t>（苏美尔诗歌）</a:t>
            </a:r>
            <a:r>
              <a:rPr lang="en-US" sz="1500" dirty="0">
                <a:latin typeface="Arial" panose="020B0604020202020204" pitchFamily="34" charset="0"/>
                <a:cs typeface="Arial" panose="020B0604020202020204" pitchFamily="34" charset="0"/>
              </a:rPr>
              <a:t>, The Death of Gilgamesh.</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4713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118308" cy="3681663"/>
          </a:xfrm>
        </p:spPr>
        <p:txBody>
          <a:bodyPr>
            <a:normAutofit fontScale="47500" lnSpcReduction="20000"/>
          </a:bodyPr>
          <a:lstStyle/>
          <a:p>
            <a:r>
              <a:rPr lang="en-US" b="1" dirty="0">
                <a:latin typeface="Arial" panose="020B0604020202020204" pitchFamily="34" charset="0"/>
                <a:cs typeface="Arial" panose="020B0604020202020204" pitchFamily="34" charset="0"/>
              </a:rPr>
              <a:t>Tablet nine</a:t>
            </a:r>
          </a:p>
          <a:p>
            <a:r>
              <a:rPr lang="en-US" dirty="0">
                <a:latin typeface="Arial" panose="020B0604020202020204" pitchFamily="34" charset="0"/>
                <a:cs typeface="Arial" panose="020B0604020202020204" pitchFamily="34" charset="0"/>
              </a:rPr>
              <a:t>Tablet nine opens with Gilgamesh roaming the wild wearing animal skins, grieving for Enkidu. Fearful of his own death, he decides to seek </a:t>
            </a:r>
            <a:r>
              <a:rPr lang="en-US" dirty="0">
                <a:latin typeface="Arial" panose="020B0604020202020204" pitchFamily="34" charset="0"/>
                <a:cs typeface="Arial" panose="020B0604020202020204" pitchFamily="34" charset="0"/>
                <a:hlinkClick r:id="rId2" tooltip="Utnapishtim"/>
              </a:rPr>
              <a:t>Utnapishtim</a:t>
            </a:r>
            <a:r>
              <a:rPr lang="en-US" dirty="0">
                <a:latin typeface="Arial" panose="020B0604020202020204" pitchFamily="34" charset="0"/>
                <a:cs typeface="Arial" panose="020B0604020202020204" pitchFamily="34" charset="0"/>
              </a:rPr>
              <a:t> (“the Faraway”), and learn the secret of eternal life</a:t>
            </a:r>
            <a:r>
              <a:rPr lang="zh-CN" altLang="en-US" dirty="0">
                <a:latin typeface="Arial" panose="020B0604020202020204" pitchFamily="34" charset="0"/>
                <a:cs typeface="Arial" panose="020B0604020202020204" pitchFamily="34" charset="0"/>
              </a:rPr>
              <a:t>（学习永生的秘密）</a:t>
            </a:r>
            <a:r>
              <a:rPr lang="en-US" dirty="0">
                <a:latin typeface="Arial" panose="020B0604020202020204" pitchFamily="34" charset="0"/>
                <a:cs typeface="Arial" panose="020B0604020202020204" pitchFamily="34" charset="0"/>
              </a:rPr>
              <a:t>. Among the few survivors of the </a:t>
            </a:r>
            <a:r>
              <a:rPr lang="en-US" dirty="0">
                <a:latin typeface="Arial" panose="020B0604020202020204" pitchFamily="34" charset="0"/>
                <a:cs typeface="Arial" panose="020B0604020202020204" pitchFamily="34" charset="0"/>
                <a:hlinkClick r:id="rId3" tooltip="Deluge (mythology)"/>
              </a:rPr>
              <a:t>Great Flood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Utnapishtim</a:t>
            </a:r>
            <a:r>
              <a:rPr lang="en-US" dirty="0">
                <a:latin typeface="Arial" panose="020B0604020202020204" pitchFamily="34" charset="0"/>
                <a:cs typeface="Arial" panose="020B0604020202020204" pitchFamily="34" charset="0"/>
              </a:rPr>
              <a:t> and his wife are the only humans to have been granted immortality by the gods. Gilgamesh crosses a mountain pass at night and encounters a pride of lions. Before sleeping he prays for protection to the moon god Sin. Then, waking from an encouraging dream, he kills the lions and uses their skins for clothing. After a long and perilous</a:t>
            </a:r>
            <a:r>
              <a:rPr lang="zh-CN" altLang="en-US" dirty="0">
                <a:latin typeface="Arial" panose="020B0604020202020204" pitchFamily="34" charset="0"/>
                <a:cs typeface="Arial" panose="020B0604020202020204" pitchFamily="34" charset="0"/>
              </a:rPr>
              <a:t>（危险的）</a:t>
            </a:r>
            <a:r>
              <a:rPr lang="en-US" dirty="0">
                <a:latin typeface="Arial" panose="020B0604020202020204" pitchFamily="34" charset="0"/>
                <a:cs typeface="Arial" panose="020B0604020202020204" pitchFamily="34" charset="0"/>
              </a:rPr>
              <a:t> journey, Gilgamesh arrives at the twin peaks of Mount </a:t>
            </a:r>
            <a:r>
              <a:rPr lang="en-US" dirty="0">
                <a:latin typeface="Arial" panose="020B0604020202020204" pitchFamily="34" charset="0"/>
                <a:cs typeface="Arial" panose="020B0604020202020204" pitchFamily="34" charset="0"/>
                <a:hlinkClick r:id="rId4" tooltip="Mashu"/>
              </a:rPr>
              <a:t>Mashu</a:t>
            </a:r>
            <a:r>
              <a:rPr lang="en-US" dirty="0">
                <a:latin typeface="Arial" panose="020B0604020202020204" pitchFamily="34" charset="0"/>
                <a:cs typeface="Arial" panose="020B0604020202020204" pitchFamily="34" charset="0"/>
              </a:rPr>
              <a:t> at the end of the earth. He comes across a tunnel, which no man has ever entered, guarded by two terrible scorpion-men. After questioning him and recognizing his semi-divine nature, they allow him to enter it, and he passes under the mountains along the Road of the Sun. In complete darkness he follows the road for 12 “double hours”, managing to complete the trip before the Sun catches up with him. He arrives at the Garden of the gods, a paradise full of jewel-laden trees</a:t>
            </a:r>
            <a:r>
              <a:rPr lang="zh-CN" altLang="en-US" dirty="0">
                <a:latin typeface="Arial" panose="020B0604020202020204" pitchFamily="34" charset="0"/>
                <a:cs typeface="Arial" panose="020B0604020202020204" pitchFamily="34" charset="0"/>
              </a:rPr>
              <a:t>（满是宝石树的天堂）</a:t>
            </a:r>
            <a:r>
              <a:rPr lang="en-US" dirty="0">
                <a:latin typeface="Arial" panose="020B0604020202020204" pitchFamily="34" charset="0"/>
                <a:cs typeface="Arial" panose="020B0604020202020204" pitchFamily="34" charset="0"/>
              </a:rPr>
              <a:t>.</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018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225885" cy="3681663"/>
          </a:xfrm>
        </p:spPr>
        <p:txBody>
          <a:bodyPr>
            <a:normAutofit fontScale="55000" lnSpcReduction="20000"/>
          </a:bodyPr>
          <a:lstStyle/>
          <a:p>
            <a:r>
              <a:rPr lang="en-US" b="1" dirty="0">
                <a:latin typeface="Arial" panose="020B0604020202020204" pitchFamily="34" charset="0"/>
                <a:cs typeface="Arial" panose="020B0604020202020204" pitchFamily="34" charset="0"/>
              </a:rPr>
              <a:t>Tablet ten</a:t>
            </a:r>
          </a:p>
          <a:p>
            <a:r>
              <a:rPr lang="en-US" dirty="0">
                <a:latin typeface="Arial" panose="020B0604020202020204" pitchFamily="34" charset="0"/>
                <a:cs typeface="Arial" panose="020B0604020202020204" pitchFamily="34" charset="0"/>
              </a:rPr>
              <a:t>Gilgamesh meets </a:t>
            </a:r>
            <a:r>
              <a:rPr lang="en-US" dirty="0">
                <a:latin typeface="Arial" panose="020B0604020202020204" pitchFamily="34" charset="0"/>
                <a:cs typeface="Arial" panose="020B0604020202020204" pitchFamily="34" charset="0"/>
                <a:hlinkClick r:id="rId2" tooltip="Alewife (trade)"/>
              </a:rPr>
              <a:t>alewife</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tooltip="Siduri"/>
              </a:rPr>
              <a:t>Siduri</a:t>
            </a:r>
            <a:r>
              <a:rPr lang="en-US" dirty="0">
                <a:latin typeface="Arial" panose="020B0604020202020204" pitchFamily="34" charset="0"/>
                <a:cs typeface="Arial" panose="020B0604020202020204" pitchFamily="34" charset="0"/>
              </a:rPr>
              <a:t>, who assumes that he is a murderer or thief because of his disheveled </a:t>
            </a:r>
            <a:r>
              <a:rPr lang="zh-CN" altLang="en-US" dirty="0">
                <a:latin typeface="Arial" panose="020B0604020202020204" pitchFamily="34" charset="0"/>
                <a:cs typeface="Arial" panose="020B0604020202020204" pitchFamily="34" charset="0"/>
              </a:rPr>
              <a:t>（凌乱的，不整洁的）</a:t>
            </a:r>
            <a:r>
              <a:rPr lang="en-US" dirty="0">
                <a:latin typeface="Arial" panose="020B0604020202020204" pitchFamily="34" charset="0"/>
                <a:cs typeface="Arial" panose="020B0604020202020204" pitchFamily="34" charset="0"/>
              </a:rPr>
              <a:t>appearance. Gilgamesh tells her about the purpose of his journey. She attempts to dissuade</a:t>
            </a:r>
            <a:r>
              <a:rPr lang="zh-CN" altLang="en-US" dirty="0">
                <a:latin typeface="Arial" panose="020B0604020202020204" pitchFamily="34" charset="0"/>
                <a:cs typeface="Arial" panose="020B0604020202020204" pitchFamily="34" charset="0"/>
              </a:rPr>
              <a:t>（劝阻）</a:t>
            </a:r>
            <a:r>
              <a:rPr lang="en-US" dirty="0">
                <a:latin typeface="Arial" panose="020B0604020202020204" pitchFamily="34" charset="0"/>
                <a:cs typeface="Arial" panose="020B0604020202020204" pitchFamily="34" charset="0"/>
              </a:rPr>
              <a:t> him from his quest, but sends him to </a:t>
            </a:r>
            <a:r>
              <a:rPr lang="en-US" dirty="0">
                <a:latin typeface="Arial" panose="020B0604020202020204" pitchFamily="34" charset="0"/>
                <a:cs typeface="Arial" panose="020B0604020202020204" pitchFamily="34" charset="0"/>
                <a:hlinkClick r:id="rId4" tooltip="Urshanabi"/>
              </a:rPr>
              <a:t>Urshanabi</a:t>
            </a:r>
            <a:r>
              <a:rPr lang="en-US" dirty="0">
                <a:latin typeface="Arial" panose="020B0604020202020204" pitchFamily="34" charset="0"/>
                <a:cs typeface="Arial" panose="020B0604020202020204" pitchFamily="34" charset="0"/>
              </a:rPr>
              <a:t> the ferryman</a:t>
            </a:r>
            <a:r>
              <a:rPr lang="zh-CN" altLang="en-US" dirty="0">
                <a:latin typeface="Arial" panose="020B0604020202020204" pitchFamily="34" charset="0"/>
                <a:cs typeface="Arial" panose="020B0604020202020204" pitchFamily="34" charset="0"/>
              </a:rPr>
              <a:t>（摆渡者，船夫）</a:t>
            </a:r>
            <a:r>
              <a:rPr lang="en-US" dirty="0">
                <a:latin typeface="Arial" panose="020B0604020202020204" pitchFamily="34" charset="0"/>
                <a:cs typeface="Arial" panose="020B0604020202020204" pitchFamily="34" charset="0"/>
              </a:rPr>
              <a:t>, who will help him cross the sea to </a:t>
            </a:r>
            <a:r>
              <a:rPr lang="en-US" dirty="0" err="1">
                <a:latin typeface="Arial" panose="020B0604020202020204" pitchFamily="34" charset="0"/>
                <a:cs typeface="Arial" panose="020B0604020202020204" pitchFamily="34" charset="0"/>
              </a:rPr>
              <a:t>Utnapishtim</a:t>
            </a:r>
            <a:r>
              <a:rPr lang="en-US" dirty="0">
                <a:latin typeface="Arial" panose="020B0604020202020204" pitchFamily="34" charset="0"/>
                <a:cs typeface="Arial" panose="020B0604020202020204" pitchFamily="34" charset="0"/>
              </a:rPr>
              <a:t>. Gilgamesh, out of spontaneous rage, destroys the stone-giants that live with </a:t>
            </a:r>
            <a:r>
              <a:rPr lang="en-US" dirty="0" err="1">
                <a:latin typeface="Arial" panose="020B0604020202020204" pitchFamily="34" charset="0"/>
                <a:cs typeface="Arial" panose="020B0604020202020204" pitchFamily="34" charset="0"/>
              </a:rPr>
              <a:t>Urshanabi</a:t>
            </a:r>
            <a:r>
              <a:rPr lang="en-US" dirty="0">
                <a:latin typeface="Arial" panose="020B0604020202020204" pitchFamily="34" charset="0"/>
                <a:cs typeface="Arial" panose="020B0604020202020204" pitchFamily="34" charset="0"/>
              </a:rPr>
              <a:t>. He tells him his story, but when he asks for his help, </a:t>
            </a:r>
            <a:r>
              <a:rPr lang="en-US" dirty="0" err="1">
                <a:latin typeface="Arial" panose="020B0604020202020204" pitchFamily="34" charset="0"/>
                <a:cs typeface="Arial" panose="020B0604020202020204" pitchFamily="34" charset="0"/>
              </a:rPr>
              <a:t>Urshanabi</a:t>
            </a:r>
            <a:r>
              <a:rPr lang="en-US" dirty="0">
                <a:latin typeface="Arial" panose="020B0604020202020204" pitchFamily="34" charset="0"/>
                <a:cs typeface="Arial" panose="020B0604020202020204" pitchFamily="34" charset="0"/>
              </a:rPr>
              <a:t> informs him that he has just destroyed the only creatures who can cross the Waters of Death, which are deadly to the touch. </a:t>
            </a:r>
            <a:r>
              <a:rPr lang="en-US" dirty="0" err="1">
                <a:latin typeface="Arial" panose="020B0604020202020204" pitchFamily="34" charset="0"/>
                <a:cs typeface="Arial" panose="020B0604020202020204" pitchFamily="34" charset="0"/>
              </a:rPr>
              <a:t>Urshanabi</a:t>
            </a:r>
            <a:r>
              <a:rPr lang="en-US" dirty="0">
                <a:latin typeface="Arial" panose="020B0604020202020204" pitchFamily="34" charset="0"/>
                <a:cs typeface="Arial" panose="020B0604020202020204" pitchFamily="34" charset="0"/>
              </a:rPr>
              <a:t> instructs Gilgamesh to cut down 120 trees and fashion them into punting poles. When they reach the island where </a:t>
            </a:r>
            <a:r>
              <a:rPr lang="en-US" dirty="0" err="1">
                <a:latin typeface="Arial" panose="020B0604020202020204" pitchFamily="34" charset="0"/>
                <a:cs typeface="Arial" panose="020B0604020202020204" pitchFamily="34" charset="0"/>
              </a:rPr>
              <a:t>Utnapishtim</a:t>
            </a:r>
            <a:r>
              <a:rPr lang="en-US" dirty="0">
                <a:latin typeface="Arial" panose="020B0604020202020204" pitchFamily="34" charset="0"/>
                <a:cs typeface="Arial" panose="020B0604020202020204" pitchFamily="34" charset="0"/>
              </a:rPr>
              <a:t> lives, Gilgamesh recounts his story, asking him for his help. </a:t>
            </a:r>
            <a:r>
              <a:rPr lang="en-US" dirty="0" err="1">
                <a:latin typeface="Arial" panose="020B0604020202020204" pitchFamily="34" charset="0"/>
                <a:cs typeface="Arial" panose="020B0604020202020204" pitchFamily="34" charset="0"/>
              </a:rPr>
              <a:t>Utnapishtim</a:t>
            </a:r>
            <a:r>
              <a:rPr lang="en-US" dirty="0">
                <a:latin typeface="Arial" panose="020B0604020202020204" pitchFamily="34" charset="0"/>
                <a:cs typeface="Arial" panose="020B0604020202020204" pitchFamily="34" charset="0"/>
              </a:rPr>
              <a:t> reprimands</a:t>
            </a:r>
            <a:r>
              <a:rPr lang="zh-CN" altLang="en-US" dirty="0">
                <a:latin typeface="Arial" panose="020B0604020202020204" pitchFamily="34" charset="0"/>
                <a:cs typeface="Arial" panose="020B0604020202020204" pitchFamily="34" charset="0"/>
              </a:rPr>
              <a:t>（惩戒，谴责）</a:t>
            </a:r>
            <a:r>
              <a:rPr lang="en-US" dirty="0">
                <a:latin typeface="Arial" panose="020B0604020202020204" pitchFamily="34" charset="0"/>
                <a:cs typeface="Arial" panose="020B0604020202020204" pitchFamily="34" charset="0"/>
              </a:rPr>
              <a:t> him, declaring that fighting the common fate of humans is futile and diminishes</a:t>
            </a:r>
            <a:r>
              <a:rPr lang="zh-CN" altLang="en-US" dirty="0">
                <a:latin typeface="Arial" panose="020B0604020202020204" pitchFamily="34" charset="0"/>
                <a:cs typeface="Arial" panose="020B0604020202020204" pitchFamily="34" charset="0"/>
              </a:rPr>
              <a:t>（减少）</a:t>
            </a:r>
            <a:r>
              <a:rPr lang="en-US" dirty="0">
                <a:latin typeface="Arial" panose="020B0604020202020204" pitchFamily="34" charset="0"/>
                <a:cs typeface="Arial" panose="020B0604020202020204" pitchFamily="34" charset="0"/>
              </a:rPr>
              <a:t> life's joys.</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660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760405" cy="3681663"/>
          </a:xfrm>
        </p:spPr>
        <p:txBody>
          <a:bodyPr/>
          <a:lstStyle/>
          <a:p>
            <a:r>
              <a:rPr lang="en-US" sz="1200" b="1" dirty="0">
                <a:latin typeface="Arial" panose="020B0604020202020204" pitchFamily="34" charset="0"/>
                <a:cs typeface="Arial" panose="020B0604020202020204" pitchFamily="34" charset="0"/>
              </a:rPr>
              <a:t>Tablet eleven</a:t>
            </a:r>
          </a:p>
          <a:p>
            <a:r>
              <a:rPr lang="en-US" sz="1200" dirty="0">
                <a:latin typeface="Arial" panose="020B0604020202020204" pitchFamily="34" charset="0"/>
                <a:cs typeface="Arial" panose="020B0604020202020204" pitchFamily="34" charset="0"/>
              </a:rPr>
              <a:t>Gilgamesh observes that </a:t>
            </a:r>
            <a:r>
              <a:rPr lang="en-US" sz="1200" dirty="0" err="1">
                <a:latin typeface="Arial" panose="020B0604020202020204" pitchFamily="34" charset="0"/>
                <a:cs typeface="Arial" panose="020B0604020202020204" pitchFamily="34" charset="0"/>
              </a:rPr>
              <a:t>Utnapishtim</a:t>
            </a:r>
            <a:r>
              <a:rPr lang="en-US" sz="1200" dirty="0">
                <a:latin typeface="Arial" panose="020B0604020202020204" pitchFamily="34" charset="0"/>
                <a:cs typeface="Arial" panose="020B0604020202020204" pitchFamily="34" charset="0"/>
              </a:rPr>
              <a:t> seems no different from himself, and asks him how he obtained his immortality. </a:t>
            </a:r>
            <a:r>
              <a:rPr lang="en-US" sz="1200" dirty="0" err="1">
                <a:latin typeface="Arial" panose="020B0604020202020204" pitchFamily="34" charset="0"/>
                <a:cs typeface="Arial" panose="020B0604020202020204" pitchFamily="34" charset="0"/>
              </a:rPr>
              <a:t>Utnapishtim</a:t>
            </a:r>
            <a:r>
              <a:rPr lang="en-US" sz="1200" dirty="0">
                <a:latin typeface="Arial" panose="020B0604020202020204" pitchFamily="34" charset="0"/>
                <a:cs typeface="Arial" panose="020B0604020202020204" pitchFamily="34" charset="0"/>
              </a:rPr>
              <a:t> explains that the gods decided to send a great flood. To save </a:t>
            </a:r>
            <a:r>
              <a:rPr lang="en-US" sz="1200" dirty="0" err="1">
                <a:latin typeface="Arial" panose="020B0604020202020204" pitchFamily="34" charset="0"/>
                <a:cs typeface="Arial" panose="020B0604020202020204" pitchFamily="34" charset="0"/>
              </a:rPr>
              <a:t>Utnapishtim</a:t>
            </a:r>
            <a:r>
              <a:rPr lang="en-US" sz="1200" dirty="0">
                <a:latin typeface="Arial" panose="020B0604020202020204" pitchFamily="34" charset="0"/>
                <a:cs typeface="Arial" panose="020B0604020202020204" pitchFamily="34" charset="0"/>
              </a:rPr>
              <a:t> the god </a:t>
            </a:r>
            <a:r>
              <a:rPr lang="en-US" sz="1200" dirty="0" err="1">
                <a:latin typeface="Arial" panose="020B0604020202020204" pitchFamily="34" charset="0"/>
                <a:cs typeface="Arial" panose="020B0604020202020204" pitchFamily="34" charset="0"/>
              </a:rPr>
              <a:t>Ea</a:t>
            </a:r>
            <a:r>
              <a:rPr lang="en-US" sz="1200" dirty="0">
                <a:latin typeface="Arial" panose="020B0604020202020204" pitchFamily="34" charset="0"/>
                <a:cs typeface="Arial" panose="020B0604020202020204" pitchFamily="34" charset="0"/>
              </a:rPr>
              <a:t> told him to build a boat. He gave him precise dimensions, and it was sealed with </a:t>
            </a:r>
            <a:r>
              <a:rPr lang="en-US" sz="1200" dirty="0">
                <a:latin typeface="Arial" panose="020B0604020202020204" pitchFamily="34" charset="0"/>
                <a:cs typeface="Arial" panose="020B0604020202020204" pitchFamily="34" charset="0"/>
                <a:hlinkClick r:id="rId3" tooltip="Pitch (resin)"/>
              </a:rPr>
              <a:t>pitch</a:t>
            </a:r>
            <a:r>
              <a:rPr lang="en-US" sz="1200" dirty="0">
                <a:latin typeface="Arial" panose="020B0604020202020204" pitchFamily="34" charset="0"/>
                <a:cs typeface="Arial" panose="020B0604020202020204" pitchFamily="34" charset="0"/>
              </a:rPr>
              <a:t> and </a:t>
            </a:r>
            <a:r>
              <a:rPr lang="en-US" sz="1200" dirty="0">
                <a:latin typeface="Arial" panose="020B0604020202020204" pitchFamily="34" charset="0"/>
                <a:cs typeface="Arial" panose="020B0604020202020204" pitchFamily="34" charset="0"/>
                <a:hlinkClick r:id="rId4" tooltip="Asphalt"/>
              </a:rPr>
              <a:t>bitumen</a:t>
            </a:r>
            <a:r>
              <a:rPr lang="zh-CN" altLang="en-US" sz="1200" dirty="0">
                <a:latin typeface="Arial" panose="020B0604020202020204" pitchFamily="34" charset="0"/>
                <a:cs typeface="Arial" panose="020B0604020202020204" pitchFamily="34" charset="0"/>
              </a:rPr>
              <a:t>（用树脂和沥青封好）</a:t>
            </a:r>
            <a:r>
              <a:rPr lang="en-US" sz="1200" dirty="0">
                <a:latin typeface="Arial" panose="020B0604020202020204" pitchFamily="34" charset="0"/>
                <a:cs typeface="Arial" panose="020B0604020202020204" pitchFamily="34" charset="0"/>
              </a:rPr>
              <a:t>. His entire family went aboard together with his craftsmen and “all the animals of the field”. A violent storm then arose which caused the terrified gods to retreat to the heavens. Ishtar lamented the wholesale destruction of humanity, and the other gods wept beside her. The storm lasted six days and nights, after which “all the human beings turned to clay”. </a:t>
            </a:r>
            <a:r>
              <a:rPr lang="en-US" sz="1200" dirty="0" err="1">
                <a:latin typeface="Arial" panose="020B0604020202020204" pitchFamily="34" charset="0"/>
                <a:cs typeface="Arial" panose="020B0604020202020204" pitchFamily="34" charset="0"/>
              </a:rPr>
              <a:t>Utnapishtim</a:t>
            </a:r>
            <a:r>
              <a:rPr lang="en-US" sz="1200" dirty="0">
                <a:latin typeface="Arial" panose="020B0604020202020204" pitchFamily="34" charset="0"/>
                <a:cs typeface="Arial" panose="020B0604020202020204" pitchFamily="34" charset="0"/>
              </a:rPr>
              <a:t> weeps when he sees the destruction. His boat lodges on a mountain, and he releases a dove, a swallow, and a raven</a:t>
            </a:r>
            <a:r>
              <a:rPr lang="zh-CN" altLang="en-US" sz="1200" dirty="0">
                <a:latin typeface="Arial" panose="020B0604020202020204" pitchFamily="34" charset="0"/>
                <a:cs typeface="Arial" panose="020B0604020202020204" pitchFamily="34" charset="0"/>
              </a:rPr>
              <a:t>（乌鸦）</a:t>
            </a:r>
            <a:r>
              <a:rPr lang="en-US" sz="1200" dirty="0">
                <a:latin typeface="Arial" panose="020B0604020202020204" pitchFamily="34" charset="0"/>
                <a:cs typeface="Arial" panose="020B0604020202020204" pitchFamily="34" charset="0"/>
              </a:rPr>
              <a:t>. When the raven fails to return, he opens the ark and frees its inhabitants. </a:t>
            </a:r>
            <a:r>
              <a:rPr lang="en-US" sz="1200" dirty="0" err="1">
                <a:latin typeface="Arial" panose="020B0604020202020204" pitchFamily="34" charset="0"/>
                <a:cs typeface="Arial" panose="020B0604020202020204" pitchFamily="34" charset="0"/>
              </a:rPr>
              <a:t>Utnapishtim</a:t>
            </a:r>
            <a:r>
              <a:rPr lang="en-US" sz="1200" dirty="0">
                <a:latin typeface="Arial" panose="020B0604020202020204" pitchFamily="34" charset="0"/>
                <a:cs typeface="Arial" panose="020B0604020202020204" pitchFamily="34" charset="0"/>
              </a:rPr>
              <a:t> offers a sacrifice to the gods, who smell the sweet savor and gather around. Ishtar vows that just as she will never forget the brilliant necklace that hangs around her neck, she will always remember this time. When Enlil arrives, angry that there are survivors, she condemns him for instigating the flood. </a:t>
            </a:r>
            <a:r>
              <a:rPr lang="en-US" sz="1200" dirty="0" err="1">
                <a:latin typeface="Arial" panose="020B0604020202020204" pitchFamily="34" charset="0"/>
                <a:cs typeface="Arial" panose="020B0604020202020204" pitchFamily="34" charset="0"/>
              </a:rPr>
              <a:t>Ea</a:t>
            </a:r>
            <a:r>
              <a:rPr lang="en-US" sz="1200" dirty="0">
                <a:latin typeface="Arial" panose="020B0604020202020204" pitchFamily="34" charset="0"/>
                <a:cs typeface="Arial" panose="020B0604020202020204" pitchFamily="34" charset="0"/>
              </a:rPr>
              <a:t> also castigates him for sending a disproportionate punishment. Enlil blesses </a:t>
            </a:r>
            <a:r>
              <a:rPr lang="en-US" sz="1200" dirty="0" err="1">
                <a:latin typeface="Arial" panose="020B0604020202020204" pitchFamily="34" charset="0"/>
                <a:cs typeface="Arial" panose="020B0604020202020204" pitchFamily="34" charset="0"/>
              </a:rPr>
              <a:t>Utnapishtim</a:t>
            </a:r>
            <a:r>
              <a:rPr lang="en-US" sz="1200" dirty="0">
                <a:latin typeface="Arial" panose="020B0604020202020204" pitchFamily="34" charset="0"/>
                <a:cs typeface="Arial" panose="020B0604020202020204" pitchFamily="34" charset="0"/>
              </a:rPr>
              <a:t> and his wife, and rewards them with eternal life. This account matches the flood story that concludes the Epic of </a:t>
            </a:r>
            <a:r>
              <a:rPr lang="en-US" sz="1200" dirty="0" err="1">
                <a:latin typeface="Arial" panose="020B0604020202020204" pitchFamily="34" charset="0"/>
                <a:cs typeface="Arial" panose="020B0604020202020204" pitchFamily="34" charset="0"/>
                <a:hlinkClick r:id="rId5" tooltip="Atrahasis"/>
              </a:rPr>
              <a:t>Atrahasis</a:t>
            </a:r>
            <a:r>
              <a:rPr lang="en-US" sz="1200" dirty="0">
                <a:latin typeface="Arial" panose="020B0604020202020204" pitchFamily="34" charset="0"/>
                <a:cs typeface="Arial" panose="020B0604020202020204" pitchFamily="34" charset="0"/>
              </a:rPr>
              <a:t> (see also </a:t>
            </a:r>
            <a:r>
              <a:rPr lang="en-US" sz="1200" dirty="0">
                <a:latin typeface="Arial" panose="020B0604020202020204" pitchFamily="34" charset="0"/>
                <a:cs typeface="Arial" panose="020B0604020202020204" pitchFamily="34" charset="0"/>
                <a:hlinkClick r:id="rId6" tooltip="Gilgamesh flood myth"/>
              </a:rPr>
              <a:t>Gilgamesh flood myth</a:t>
            </a:r>
            <a:r>
              <a:rPr lang="en-US" sz="1200" dirty="0">
                <a:latin typeface="Arial" panose="020B0604020202020204" pitchFamily="34" charset="0"/>
                <a:cs typeface="Arial" panose="020B0604020202020204" pitchFamily="34" charset="0"/>
              </a:rPr>
              <a:t>).</a:t>
            </a:r>
          </a:p>
          <a:p>
            <a:r>
              <a:rPr lang="en-US" sz="1200" dirty="0">
                <a:latin typeface="Arial" panose="020B0604020202020204" pitchFamily="34" charset="0"/>
                <a:cs typeface="Arial" panose="020B0604020202020204" pitchFamily="34" charset="0"/>
              </a:rPr>
              <a:t>The main point seems to be that when Enlil granted eternal life it was a unique gift. As if to demonstrate this point, </a:t>
            </a:r>
            <a:r>
              <a:rPr lang="en-US" sz="1200" dirty="0" err="1">
                <a:latin typeface="Arial" panose="020B0604020202020204" pitchFamily="34" charset="0"/>
                <a:cs typeface="Arial" panose="020B0604020202020204" pitchFamily="34" charset="0"/>
              </a:rPr>
              <a:t>Utnapishtim</a:t>
            </a:r>
            <a:r>
              <a:rPr lang="en-US" sz="1200" dirty="0">
                <a:latin typeface="Arial" panose="020B0604020202020204" pitchFamily="34" charset="0"/>
                <a:cs typeface="Arial" panose="020B0604020202020204" pitchFamily="34" charset="0"/>
              </a:rPr>
              <a:t> challenges Gilgamesh to stay awake for six days and seven nights. Gilgamesh falls asleep, and </a:t>
            </a:r>
            <a:r>
              <a:rPr lang="en-US" sz="1200" dirty="0" err="1">
                <a:latin typeface="Arial" panose="020B0604020202020204" pitchFamily="34" charset="0"/>
                <a:cs typeface="Arial" panose="020B0604020202020204" pitchFamily="34" charset="0"/>
              </a:rPr>
              <a:t>Utnapishtim</a:t>
            </a:r>
            <a:r>
              <a:rPr lang="en-US" sz="1200" dirty="0">
                <a:latin typeface="Arial" panose="020B0604020202020204" pitchFamily="34" charset="0"/>
                <a:cs typeface="Arial" panose="020B0604020202020204" pitchFamily="34" charset="0"/>
              </a:rPr>
              <a:t> instructs his wife to bake a loaf of bread on each of the days he is asleep, so that he cannot deny his failure to keep awake. Gilgamesh, who is seeking to overcome death, cannot even conquer sleep. After instructing </a:t>
            </a:r>
            <a:r>
              <a:rPr lang="en-US" sz="1200" dirty="0" err="1">
                <a:latin typeface="Arial" panose="020B0604020202020204" pitchFamily="34" charset="0"/>
                <a:cs typeface="Arial" panose="020B0604020202020204" pitchFamily="34" charset="0"/>
              </a:rPr>
              <a:t>Urshanabi</a:t>
            </a:r>
            <a:r>
              <a:rPr lang="en-US" sz="1200" dirty="0">
                <a:latin typeface="Arial" panose="020B0604020202020204" pitchFamily="34" charset="0"/>
                <a:cs typeface="Arial" panose="020B0604020202020204" pitchFamily="34" charset="0"/>
              </a:rPr>
              <a:t> the ferryman to wash Gilgamesh, and clothe him in royal robes, they depart for </a:t>
            </a:r>
            <a:r>
              <a:rPr lang="en-US" sz="1200" dirty="0" err="1">
                <a:latin typeface="Arial" panose="020B0604020202020204" pitchFamily="34" charset="0"/>
                <a:cs typeface="Arial" panose="020B0604020202020204" pitchFamily="34" charset="0"/>
              </a:rPr>
              <a:t>Uruk</a:t>
            </a:r>
            <a:r>
              <a:rPr lang="en-US" sz="1200" dirty="0">
                <a:latin typeface="Arial" panose="020B0604020202020204" pitchFamily="34" charset="0"/>
                <a:cs typeface="Arial" panose="020B0604020202020204" pitchFamily="34" charset="0"/>
              </a:rPr>
              <a:t>.</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610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760405" cy="3681663"/>
          </a:xfrm>
        </p:spPr>
        <p:txBody>
          <a:bodyPr>
            <a:normAutofit fontScale="47500" lnSpcReduction="20000"/>
          </a:bodyPr>
          <a:lstStyle/>
          <a:p>
            <a:r>
              <a:rPr lang="en-US" dirty="0">
                <a:latin typeface="Arial" panose="020B0604020202020204" pitchFamily="34" charset="0"/>
                <a:cs typeface="Arial" panose="020B0604020202020204" pitchFamily="34" charset="0"/>
              </a:rPr>
              <a:t>As they are leaving, </a:t>
            </a:r>
            <a:r>
              <a:rPr lang="en-US" dirty="0" err="1">
                <a:latin typeface="Arial" panose="020B0604020202020204" pitchFamily="34" charset="0"/>
                <a:cs typeface="Arial" panose="020B0604020202020204" pitchFamily="34" charset="0"/>
              </a:rPr>
              <a:t>Utnapishtim‘s</a:t>
            </a:r>
            <a:r>
              <a:rPr lang="en-US" dirty="0">
                <a:latin typeface="Arial" panose="020B0604020202020204" pitchFamily="34" charset="0"/>
                <a:cs typeface="Arial" panose="020B0604020202020204" pitchFamily="34" charset="0"/>
              </a:rPr>
              <a:t> wife asks her husband to offer a parting gift. </a:t>
            </a:r>
            <a:r>
              <a:rPr lang="en-US" dirty="0" err="1">
                <a:latin typeface="Arial" panose="020B0604020202020204" pitchFamily="34" charset="0"/>
                <a:cs typeface="Arial" panose="020B0604020202020204" pitchFamily="34" charset="0"/>
              </a:rPr>
              <a:t>Utnapishtim</a:t>
            </a:r>
            <a:r>
              <a:rPr lang="en-US" dirty="0">
                <a:latin typeface="Arial" panose="020B0604020202020204" pitchFamily="34" charset="0"/>
                <a:cs typeface="Arial" panose="020B0604020202020204" pitchFamily="34" charset="0"/>
              </a:rPr>
              <a:t> tells Gilgamesh that at the bottom of the sea there lives a </a:t>
            </a:r>
            <a:r>
              <a:rPr lang="en-US" dirty="0">
                <a:latin typeface="Arial" panose="020B0604020202020204" pitchFamily="34" charset="0"/>
                <a:cs typeface="Arial" panose="020B0604020202020204" pitchFamily="34" charset="0"/>
                <a:hlinkClick r:id="rId2" tooltip="Boxthorn"/>
              </a:rPr>
              <a:t>boxthorn</a:t>
            </a:r>
            <a:r>
              <a:rPr lang="en-US" dirty="0">
                <a:latin typeface="Arial" panose="020B0604020202020204" pitchFamily="34" charset="0"/>
                <a:cs typeface="Arial" panose="020B0604020202020204" pitchFamily="34" charset="0"/>
              </a:rPr>
              <a:t>-like plant</a:t>
            </a:r>
            <a:r>
              <a:rPr lang="zh-CN" altLang="en-US" dirty="0">
                <a:latin typeface="Arial" panose="020B0604020202020204" pitchFamily="34" charset="0"/>
                <a:cs typeface="Arial" panose="020B0604020202020204" pitchFamily="34" charset="0"/>
              </a:rPr>
              <a:t>（枸杞状的植物）</a:t>
            </a:r>
            <a:r>
              <a:rPr lang="en-US" dirty="0">
                <a:latin typeface="Arial" panose="020B0604020202020204" pitchFamily="34" charset="0"/>
                <a:cs typeface="Arial" panose="020B0604020202020204" pitchFamily="34" charset="0"/>
              </a:rPr>
              <a:t> that will make him young again. Gilgamesh, by binding stones to his feet so he can walk on the bottom, manages to obtain the plant. Gilgamesh proposes to investigate if the plant has the hypothesized rejuvenation ability by testing it on an old man once he returns to </a:t>
            </a:r>
            <a:r>
              <a:rPr lang="en-US" dirty="0" err="1">
                <a:latin typeface="Arial" panose="020B0604020202020204" pitchFamily="34" charset="0"/>
                <a:cs typeface="Arial" panose="020B0604020202020204" pitchFamily="34" charset="0"/>
              </a:rPr>
              <a:t>Uruk</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'There is a plant that looks like a box-thorn, it has prickles like a </a:t>
            </a:r>
            <a:r>
              <a:rPr lang="en-US" dirty="0" err="1">
                <a:latin typeface="Arial" panose="020B0604020202020204" pitchFamily="34" charset="0"/>
                <a:cs typeface="Arial" panose="020B0604020202020204" pitchFamily="34" charset="0"/>
              </a:rPr>
              <a:t>dogrose</a:t>
            </a:r>
            <a:r>
              <a:rPr lang="en-US" dirty="0">
                <a:latin typeface="Arial" panose="020B0604020202020204" pitchFamily="34" charset="0"/>
                <a:cs typeface="Arial" panose="020B0604020202020204" pitchFamily="34" charset="0"/>
              </a:rPr>
              <a:t>, and will prick one who plucks it. But if you can possess this plant, you'll be again as you were in your youth'</a:t>
            </a:r>
          </a:p>
          <a:p>
            <a:r>
              <a:rPr lang="en-US" dirty="0">
                <a:latin typeface="Arial" panose="020B0604020202020204" pitchFamily="34" charset="0"/>
                <a:cs typeface="Arial" panose="020B0604020202020204" pitchFamily="34" charset="0"/>
              </a:rPr>
              <a:t>‘This plant, Ur-</a:t>
            </a:r>
            <a:r>
              <a:rPr lang="en-US" dirty="0" err="1">
                <a:latin typeface="Arial" panose="020B0604020202020204" pitchFamily="34" charset="0"/>
                <a:cs typeface="Arial" panose="020B0604020202020204" pitchFamily="34" charset="0"/>
              </a:rPr>
              <a:t>shanabi</a:t>
            </a:r>
            <a:r>
              <a:rPr lang="en-US" dirty="0">
                <a:latin typeface="Arial" panose="020B0604020202020204" pitchFamily="34" charset="0"/>
                <a:cs typeface="Arial" panose="020B0604020202020204" pitchFamily="34" charset="0"/>
              </a:rPr>
              <a:t>, is the “Plant of Heartbeat”, with it a man can regain his </a:t>
            </a:r>
            <a:r>
              <a:rPr lang="en-US" dirty="0" err="1">
                <a:latin typeface="Arial" panose="020B0604020202020204" pitchFamily="34" charset="0"/>
                <a:cs typeface="Arial" panose="020B0604020202020204" pitchFamily="34" charset="0"/>
              </a:rPr>
              <a:t>vigour</a:t>
            </a:r>
            <a:r>
              <a:rPr lang="en-US" dirty="0">
                <a:latin typeface="Arial" panose="020B0604020202020204" pitchFamily="34" charset="0"/>
                <a:cs typeface="Arial" panose="020B0604020202020204" pitchFamily="34" charset="0"/>
              </a:rPr>
              <a:t>. To </a:t>
            </a:r>
            <a:r>
              <a:rPr lang="en-US" dirty="0" err="1">
                <a:latin typeface="Arial" panose="020B0604020202020204" pitchFamily="34" charset="0"/>
                <a:cs typeface="Arial" panose="020B0604020202020204" pitchFamily="34" charset="0"/>
              </a:rPr>
              <a:t>Uruk</a:t>
            </a:r>
            <a:r>
              <a:rPr lang="en-US" dirty="0">
                <a:latin typeface="Arial" panose="020B0604020202020204" pitchFamily="34" charset="0"/>
                <a:cs typeface="Arial" panose="020B0604020202020204" pitchFamily="34" charset="0"/>
              </a:rPr>
              <a:t>-the-sheepfold I will take it, to an ancient I will feed some and put the plant to the test!’</a:t>
            </a:r>
            <a:r>
              <a:rPr lang="en-US" baseline="30000" dirty="0">
                <a:latin typeface="Arial" panose="020B0604020202020204" pitchFamily="34" charset="0"/>
                <a:cs typeface="Arial" panose="020B0604020202020204" pitchFamily="34" charset="0"/>
                <a:hlinkClick r:id="rId3"/>
              </a:rPr>
              <a:t>[12]</a:t>
            </a:r>
            <a:r>
              <a:rPr lang="en-US" dirty="0">
                <a:latin typeface="Arial" panose="020B0604020202020204" pitchFamily="34" charset="0"/>
                <a:cs typeface="Arial" panose="020B0604020202020204" pitchFamily="34" charset="0"/>
              </a:rPr>
              <a:t> Unfortunately, when Gilgamesh stops to bathe, it is stolen by a </a:t>
            </a:r>
            <a:r>
              <a:rPr lang="en-US" dirty="0">
                <a:latin typeface="Arial" panose="020B0604020202020204" pitchFamily="34" charset="0"/>
                <a:cs typeface="Arial" panose="020B0604020202020204" pitchFamily="34" charset="0"/>
                <a:hlinkClick r:id="rId4" tooltip="Serpent (symbolism)"/>
              </a:rPr>
              <a:t>serpent</a:t>
            </a:r>
            <a:r>
              <a:rPr lang="en-US" dirty="0">
                <a:latin typeface="Arial" panose="020B0604020202020204" pitchFamily="34" charset="0"/>
                <a:cs typeface="Arial" panose="020B0604020202020204" pitchFamily="34" charset="0"/>
              </a:rPr>
              <a:t>, who sheds its skin as it departs. Gilgamesh weeps at the futility of his efforts</a:t>
            </a:r>
            <a:r>
              <a:rPr lang="zh-CN" altLang="en-US" dirty="0">
                <a:latin typeface="Arial" panose="020B0604020202020204" pitchFamily="34" charset="0"/>
                <a:cs typeface="Arial" panose="020B0604020202020204" pitchFamily="34" charset="0"/>
              </a:rPr>
              <a:t>（他的努力是徒劳的）</a:t>
            </a:r>
            <a:r>
              <a:rPr lang="en-US" dirty="0">
                <a:latin typeface="Arial" panose="020B0604020202020204" pitchFamily="34" charset="0"/>
                <a:cs typeface="Arial" panose="020B0604020202020204" pitchFamily="34" charset="0"/>
              </a:rPr>
              <a:t>, because he has now lost all chance of immortality</a:t>
            </a:r>
            <a:r>
              <a:rPr lang="zh-CN" altLang="en-US" dirty="0">
                <a:latin typeface="Arial" panose="020B0604020202020204" pitchFamily="34" charset="0"/>
                <a:cs typeface="Arial" panose="020B0604020202020204" pitchFamily="34" charset="0"/>
              </a:rPr>
              <a:t>（不朽）</a:t>
            </a:r>
            <a:r>
              <a:rPr lang="en-US" dirty="0">
                <a:latin typeface="Arial" panose="020B0604020202020204" pitchFamily="34" charset="0"/>
                <a:cs typeface="Arial" panose="020B0604020202020204" pitchFamily="34" charset="0"/>
              </a:rPr>
              <a:t>. He returns to </a:t>
            </a:r>
            <a:r>
              <a:rPr lang="en-US" dirty="0" err="1">
                <a:latin typeface="Arial" panose="020B0604020202020204" pitchFamily="34" charset="0"/>
                <a:cs typeface="Arial" panose="020B0604020202020204" pitchFamily="34" charset="0"/>
              </a:rPr>
              <a:t>Uruk</a:t>
            </a:r>
            <a:r>
              <a:rPr lang="en-US" dirty="0">
                <a:latin typeface="Arial" panose="020B0604020202020204" pitchFamily="34" charset="0"/>
                <a:cs typeface="Arial" panose="020B0604020202020204" pitchFamily="34" charset="0"/>
              </a:rPr>
              <a:t>, where the sight of its massive walls prompts him to praise this enduring work to </a:t>
            </a:r>
            <a:r>
              <a:rPr lang="en-US" dirty="0" err="1">
                <a:latin typeface="Arial" panose="020B0604020202020204" pitchFamily="34" charset="0"/>
                <a:cs typeface="Arial" panose="020B0604020202020204" pitchFamily="34" charset="0"/>
              </a:rPr>
              <a:t>Urshanabi</a:t>
            </a:r>
            <a:r>
              <a:rPr lang="en-US" dirty="0">
                <a:latin typeface="Arial" panose="020B0604020202020204" pitchFamily="34" charset="0"/>
                <a:cs typeface="Arial" panose="020B0604020202020204" pitchFamily="34" charset="0"/>
              </a:rPr>
              <a:t>.</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34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118308" cy="3681663"/>
          </a:xfrm>
        </p:spPr>
        <p:txBody>
          <a:bodyPr/>
          <a:lstStyle/>
          <a:p>
            <a:r>
              <a:rPr lang="en-US" sz="1500" b="1" dirty="0">
                <a:latin typeface="Arial" panose="020B0604020202020204" pitchFamily="34" charset="0"/>
                <a:cs typeface="Arial" panose="020B0604020202020204" pitchFamily="34" charset="0"/>
              </a:rPr>
              <a:t>Tablet twelve</a:t>
            </a:r>
          </a:p>
          <a:p>
            <a:r>
              <a:rPr lang="en-US" sz="1500" dirty="0">
                <a:latin typeface="Arial" panose="020B0604020202020204" pitchFamily="34" charset="0"/>
                <a:cs typeface="Arial" panose="020B0604020202020204" pitchFamily="34" charset="0"/>
              </a:rPr>
              <a:t>This tablet is mainly an Akkadian translation of an earlier Sumerian poem, Gilgamesh and the Netherworld (also known as “Gilgamesh, Enkidu, and the Netherworld” and variants), although it has been suggested that it is derived from an unknown version of that story.</a:t>
            </a:r>
            <a:r>
              <a:rPr lang="en-US" sz="1500" baseline="30000" dirty="0">
                <a:latin typeface="Arial" panose="020B0604020202020204" pitchFamily="34" charset="0"/>
                <a:cs typeface="Arial" panose="020B0604020202020204" pitchFamily="34" charset="0"/>
                <a:hlinkClick r:id="rId2"/>
              </a:rPr>
              <a:t>[3]</a:t>
            </a:r>
            <a:r>
              <a:rPr lang="en-US" sz="1500" baseline="30000" dirty="0">
                <a:latin typeface="Arial" panose="020B0604020202020204" pitchFamily="34" charset="0"/>
                <a:cs typeface="Arial" panose="020B0604020202020204" pitchFamily="34" charset="0"/>
              </a:rPr>
              <a:t>:42</a:t>
            </a:r>
            <a:r>
              <a:rPr lang="en-US" sz="1500" dirty="0">
                <a:latin typeface="Arial" panose="020B0604020202020204" pitchFamily="34" charset="0"/>
                <a:cs typeface="Arial" panose="020B0604020202020204" pitchFamily="34" charset="0"/>
              </a:rPr>
              <a:t> The contents of this last tablet are inconsistent with previous ones</a:t>
            </a:r>
            <a:r>
              <a:rPr lang="zh-CN" altLang="en-US" sz="1500" dirty="0">
                <a:latin typeface="Arial" panose="020B0604020202020204" pitchFamily="34" charset="0"/>
                <a:cs typeface="Arial" panose="020B0604020202020204" pitchFamily="34" charset="0"/>
              </a:rPr>
              <a:t>（内容与前面的部分不一致）</a:t>
            </a:r>
            <a:r>
              <a:rPr lang="en-US" sz="1500" dirty="0">
                <a:latin typeface="Arial" panose="020B0604020202020204" pitchFamily="34" charset="0"/>
                <a:cs typeface="Arial" panose="020B0604020202020204" pitchFamily="34" charset="0"/>
              </a:rPr>
              <a:t>: Enkidu is still alive, despite having died earlier in the epic. Because of this, its lack of integration</a:t>
            </a:r>
            <a:r>
              <a:rPr lang="zh-CN" altLang="en-US" sz="1500" dirty="0">
                <a:latin typeface="Arial" panose="020B0604020202020204" pitchFamily="34" charset="0"/>
                <a:cs typeface="Arial" panose="020B0604020202020204" pitchFamily="34" charset="0"/>
              </a:rPr>
              <a:t>（综合，一体化）</a:t>
            </a:r>
            <a:r>
              <a:rPr lang="en-US" sz="1500" dirty="0">
                <a:latin typeface="Arial" panose="020B0604020202020204" pitchFamily="34" charset="0"/>
                <a:cs typeface="Arial" panose="020B0604020202020204" pitchFamily="34" charset="0"/>
              </a:rPr>
              <a:t> with the other tablets, and the fact that it is almost a copy of an earlier version, it has been referred to as an ‘inorganic appendage’</a:t>
            </a:r>
            <a:r>
              <a:rPr lang="zh-CN" altLang="en-US" sz="1500" dirty="0">
                <a:latin typeface="Arial" panose="020B0604020202020204" pitchFamily="34" charset="0"/>
                <a:cs typeface="Arial" panose="020B0604020202020204" pitchFamily="34" charset="0"/>
              </a:rPr>
              <a:t>（附属物，依附的人）</a:t>
            </a:r>
            <a:r>
              <a:rPr lang="en-US" sz="1500" dirty="0">
                <a:latin typeface="Arial" panose="020B0604020202020204" pitchFamily="34" charset="0"/>
                <a:cs typeface="Arial" panose="020B0604020202020204" pitchFamily="34" charset="0"/>
              </a:rPr>
              <a:t> to the epic.</a:t>
            </a:r>
            <a:r>
              <a:rPr lang="en-US" sz="1500" baseline="30000" dirty="0">
                <a:latin typeface="Arial" panose="020B0604020202020204" pitchFamily="34" charset="0"/>
                <a:cs typeface="Arial" panose="020B0604020202020204" pitchFamily="34" charset="0"/>
                <a:hlinkClick r:id="rId3"/>
              </a:rPr>
              <a:t>[13]</a:t>
            </a:r>
            <a:r>
              <a:rPr lang="en-US" sz="1500" dirty="0">
                <a:latin typeface="Arial" panose="020B0604020202020204" pitchFamily="34" charset="0"/>
                <a:cs typeface="Arial" panose="020B0604020202020204" pitchFamily="34" charset="0"/>
              </a:rPr>
              <a:t> Alternatively, it has been suggested that "its purpose, though crudely handled, is to explain to Gilgamesh (and the reader) the various fates of the dead in the Afterlife" and in "an awkward attempt to bring closure",</a:t>
            </a:r>
            <a:r>
              <a:rPr lang="en-US" sz="1500" baseline="30000" dirty="0">
                <a:latin typeface="Arial" panose="020B0604020202020204" pitchFamily="34" charset="0"/>
                <a:cs typeface="Arial" panose="020B0604020202020204" pitchFamily="34" charset="0"/>
                <a:hlinkClick r:id="rId4"/>
              </a:rPr>
              <a:t>[14]</a:t>
            </a:r>
            <a:r>
              <a:rPr lang="en-US" sz="1500" dirty="0">
                <a:latin typeface="Arial" panose="020B0604020202020204" pitchFamily="34" charset="0"/>
                <a:cs typeface="Arial" panose="020B0604020202020204" pitchFamily="34" charset="0"/>
              </a:rPr>
              <a:t> it both connects the Gilgamesh of the epic with the Gilgamesh who is the King of the Netherworld,</a:t>
            </a:r>
            <a:r>
              <a:rPr lang="en-US" sz="1500" baseline="30000" dirty="0">
                <a:latin typeface="Arial" panose="020B0604020202020204" pitchFamily="34" charset="0"/>
                <a:cs typeface="Arial" panose="020B0604020202020204" pitchFamily="34" charset="0"/>
                <a:hlinkClick r:id="rId5"/>
              </a:rPr>
              <a:t>[15]</a:t>
            </a:r>
            <a:r>
              <a:rPr lang="en-US" sz="1500" dirty="0">
                <a:latin typeface="Arial" panose="020B0604020202020204" pitchFamily="34" charset="0"/>
                <a:cs typeface="Arial" panose="020B0604020202020204" pitchFamily="34" charset="0"/>
              </a:rPr>
              <a:t> and is "a dramatic capstone whereby the twelve-tablet epic ends on one and the same theme, that of "seeing" (= understanding, discovery, etc.), with which it began."</a:t>
            </a:r>
            <a:r>
              <a:rPr lang="en-US" sz="1500" baseline="30000" dirty="0">
                <a:latin typeface="Arial" panose="020B0604020202020204" pitchFamily="34" charset="0"/>
                <a:cs typeface="Arial" panose="020B0604020202020204" pitchFamily="34" charset="0"/>
                <a:hlinkClick r:id="rId6"/>
              </a:rPr>
              <a:t>[16]</a:t>
            </a:r>
            <a:endParaRPr lang="en-US" sz="15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098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118308" cy="3681663"/>
          </a:xfrm>
        </p:spPr>
        <p:txBody>
          <a:bodyPr/>
          <a:lstStyle/>
          <a:p>
            <a:r>
              <a:rPr lang="en-US" sz="1500" dirty="0">
                <a:latin typeface="Arial" panose="020B0604020202020204" pitchFamily="34" charset="0"/>
                <a:cs typeface="Arial" panose="020B0604020202020204" pitchFamily="34" charset="0"/>
              </a:rPr>
              <a:t>Gilgamesh complains to Enkidu that various of his possessions (the tablet is unclear exactly what — different translations include a drum and a ball) have fallen into the underworld. Enkidu offers to bring them back. Delighted, Gilgamesh tells Enkidu what he must and must not do in the underworld if he is to return. Enkidu does everything which he was told not to do. The underworld keeps him. Gilgamesh prays to the gods to give him back his friend. </a:t>
            </a:r>
            <a:r>
              <a:rPr lang="en-US" sz="1500" dirty="0">
                <a:latin typeface="Arial" panose="020B0604020202020204" pitchFamily="34" charset="0"/>
                <a:cs typeface="Arial" panose="020B0604020202020204" pitchFamily="34" charset="0"/>
                <a:hlinkClick r:id="rId2" tooltip="Enlil"/>
              </a:rPr>
              <a:t>Enlil</a:t>
            </a:r>
            <a:r>
              <a:rPr lang="en-US" sz="1500" dirty="0">
                <a:latin typeface="Arial" panose="020B0604020202020204" pitchFamily="34" charset="0"/>
                <a:cs typeface="Arial" panose="020B0604020202020204" pitchFamily="34" charset="0"/>
              </a:rPr>
              <a:t> and </a:t>
            </a:r>
            <a:r>
              <a:rPr lang="en-US" sz="1500" dirty="0" err="1">
                <a:latin typeface="Arial" panose="020B0604020202020204" pitchFamily="34" charset="0"/>
                <a:cs typeface="Arial" panose="020B0604020202020204" pitchFamily="34" charset="0"/>
                <a:hlinkClick r:id="rId3" tooltip="Suen"/>
              </a:rPr>
              <a:t>Suen</a:t>
            </a:r>
            <a:r>
              <a:rPr lang="en-US" sz="1500" dirty="0">
                <a:latin typeface="Arial" panose="020B0604020202020204" pitchFamily="34" charset="0"/>
                <a:cs typeface="Arial" panose="020B0604020202020204" pitchFamily="34" charset="0"/>
              </a:rPr>
              <a:t> don't reply, but </a:t>
            </a:r>
            <a:r>
              <a:rPr lang="en-US" sz="1500" dirty="0" err="1">
                <a:latin typeface="Arial" panose="020B0604020202020204" pitchFamily="34" charset="0"/>
                <a:cs typeface="Arial" panose="020B0604020202020204" pitchFamily="34" charset="0"/>
                <a:hlinkClick r:id="rId4" tooltip="Enki"/>
              </a:rPr>
              <a:t>Ea</a:t>
            </a:r>
            <a:r>
              <a:rPr lang="en-US" sz="1500" dirty="0">
                <a:latin typeface="Arial" panose="020B0604020202020204" pitchFamily="34" charset="0"/>
                <a:cs typeface="Arial" panose="020B0604020202020204" pitchFamily="34" charset="0"/>
              </a:rPr>
              <a:t> and </a:t>
            </a:r>
            <a:r>
              <a:rPr lang="en-US" sz="1500" dirty="0">
                <a:latin typeface="Arial" panose="020B0604020202020204" pitchFamily="34" charset="0"/>
                <a:cs typeface="Arial" panose="020B0604020202020204" pitchFamily="34" charset="0"/>
                <a:hlinkClick r:id="rId5" tooltip="Shamash"/>
              </a:rPr>
              <a:t>Shamash</a:t>
            </a:r>
            <a:r>
              <a:rPr lang="en-US" sz="1500" dirty="0">
                <a:latin typeface="Arial" panose="020B0604020202020204" pitchFamily="34" charset="0"/>
                <a:cs typeface="Arial" panose="020B0604020202020204" pitchFamily="34" charset="0"/>
              </a:rPr>
              <a:t> decide to help. Shamash makes a crack in the earth, and Enkidu's ghost jumps out of it. The tablet ends with Gilgamesh questioning Enkidu about what he has seen in the underworld.</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16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a:solidFill>
                  <a:srgbClr val="0E5772"/>
                </a:solidFill>
                <a:latin typeface="Arial" panose="020B0604020202020204" pitchFamily="34" charset="0"/>
                <a:cs typeface="Arial" panose="020B0604020202020204" pitchFamily="34" charset="0"/>
              </a:rPr>
              <a:t>Schedule</a:t>
            </a:r>
            <a:r>
              <a:rPr altLang="zh-CN" dirty="0">
                <a:solidFill>
                  <a:srgbClr val="0E5772"/>
                </a:solidFill>
                <a:latin typeface="Arial" panose="020B0604020202020204" pitchFamily="34" charset="0"/>
                <a:cs typeface="Arial" panose="020B0604020202020204" pitchFamily="34" charset="0"/>
              </a:rPr>
              <a:t> </a:t>
            </a:r>
            <a:r>
              <a:rPr lang="zh-CN" altLang="de-DE" dirty="0">
                <a:solidFill>
                  <a:srgbClr val="0E5772"/>
                </a:solidFill>
                <a:latin typeface="Arial" panose="020B0604020202020204" pitchFamily="34" charset="0"/>
                <a:cs typeface="Arial" panose="020B0604020202020204" pitchFamily="34" charset="0"/>
              </a:rPr>
              <a:t>学期题目</a:t>
            </a:r>
            <a:endParaRPr kumimoji="1" lang="zh-CN" altLang="en-US" dirty="0">
              <a:cs typeface="Arial" panose="020B0604020202020204" pitchFamily="34" charset="0"/>
            </a:endParaRPr>
          </a:p>
        </p:txBody>
      </p:sp>
      <p:sp>
        <p:nvSpPr>
          <p:cNvPr id="8195" name="内容占位符 2"/>
          <p:cNvSpPr>
            <a:spLocks noGrp="1"/>
          </p:cNvSpPr>
          <p:nvPr>
            <p:ph idx="1"/>
          </p:nvPr>
        </p:nvSpPr>
        <p:spPr>
          <a:xfrm>
            <a:off x="323528" y="1484784"/>
            <a:ext cx="8496944" cy="4882554"/>
          </a:xfrm>
        </p:spPr>
        <p:txBody>
          <a:bodyPr>
            <a:noAutofit/>
          </a:bodyPr>
          <a:lstStyle/>
          <a:p>
            <a:pPr marL="0" indent="0">
              <a:buNone/>
            </a:pPr>
            <a:r>
              <a:rPr lang="de-DE" sz="1800" dirty="0">
                <a:latin typeface="Calibri" panose="020F0502020204030204" pitchFamily="34" charset="0"/>
                <a:ea typeface="SimSun" panose="02010600030101010101" pitchFamily="2" charset="-122"/>
                <a:cs typeface="Calibri" panose="020F0502020204030204" pitchFamily="34" charset="0"/>
              </a:rPr>
              <a:t>1 2.25 Organizational </a:t>
            </a:r>
            <a:r>
              <a:rPr lang="de-DE" sz="1800" dirty="0" err="1">
                <a:latin typeface="Calibri" panose="020F0502020204030204" pitchFamily="34" charset="0"/>
                <a:ea typeface="SimSun" panose="02010600030101010101" pitchFamily="2" charset="-122"/>
                <a:cs typeface="Calibri" panose="020F0502020204030204" pitchFamily="34" charset="0"/>
              </a:rPr>
              <a:t>things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intro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concept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 „classic“</a:t>
            </a:r>
            <a:endParaRPr lang="de-DE" sz="1800" dirty="0">
              <a:latin typeface="Calibri" panose="020F0502020204030204" pitchFamily="34" charset="0"/>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2 3.4 </a:t>
            </a:r>
            <a:r>
              <a:rPr lang="de-DE" sz="1800" dirty="0" err="1">
                <a:latin typeface="Calibri" panose="020F0502020204030204" pitchFamily="34" charset="0"/>
                <a:ea typeface="SimSun" panose="02010600030101010101" pitchFamily="2" charset="-122"/>
                <a:cs typeface="Calibri" panose="020F0502020204030204" pitchFamily="34" charset="0"/>
              </a:rPr>
              <a:t>Canonization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3 3.11 Early Translation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a:t>
            </a:r>
            <a:r>
              <a:rPr lang="de-DE" sz="1800" dirty="0" err="1">
                <a:latin typeface="Calibri" panose="020F0502020204030204" pitchFamily="34" charset="0"/>
                <a:ea typeface="SimSun" panose="02010600030101010101" pitchFamily="2" charset="-122"/>
                <a:cs typeface="Calibri" panose="020F0502020204030204" pitchFamily="34" charset="0"/>
              </a:rPr>
              <a:t>Literature</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4 3.18 Reception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Red</a:t>
            </a:r>
            <a:r>
              <a:rPr lang="de-DE" sz="1800" dirty="0">
                <a:latin typeface="Calibri" panose="020F0502020204030204" pitchFamily="34" charset="0"/>
                <a:ea typeface="SimSun" panose="02010600030101010101" pitchFamily="2" charset="-122"/>
                <a:cs typeface="Calibri" panose="020F0502020204030204" pitchFamily="34" charset="0"/>
              </a:rPr>
              <a:t> Chamber Dreams in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West</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5 3.25 </a:t>
            </a:r>
            <a:r>
              <a:rPr lang="de-DE" sz="1800" dirty="0" err="1">
                <a:latin typeface="Calibri" panose="020F0502020204030204" pitchFamily="34" charset="0"/>
                <a:ea typeface="SimSun" panose="02010600030101010101" pitchFamily="2" charset="-122"/>
                <a:cs typeface="Calibri" panose="020F0502020204030204" pitchFamily="34" charset="0"/>
              </a:rPr>
              <a:t>How</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make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people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read</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classics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again</a:t>
            </a:r>
            <a:r>
              <a:rPr lang="de-DE" sz="1800" dirty="0">
                <a:latin typeface="Calibri" panose="020F0502020204030204" pitchFamily="34" charset="0"/>
                <a:ea typeface="SimSun" panose="02010600030101010101" pitchFamily="2" charset="-122"/>
                <a:cs typeface="Calibri" panose="020F0502020204030204" pitchFamily="34" charset="0"/>
              </a:rPr>
              <a:t>?</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6 4.1 Western Classics in Chinese </a:t>
            </a:r>
            <a:r>
              <a:rPr lang="de-DE" sz="1800" dirty="0" err="1">
                <a:latin typeface="Calibri" panose="020F0502020204030204" pitchFamily="34" charset="0"/>
                <a:ea typeface="SimSun" panose="02010600030101010101" pitchFamily="2" charset="-122"/>
                <a:cs typeface="Calibri" panose="020F0502020204030204" pitchFamily="34" charset="0"/>
              </a:rPr>
              <a:t>clothes</a:t>
            </a:r>
            <a:r>
              <a:rPr lang="de-DE" sz="1800" dirty="0">
                <a:latin typeface="Calibri" panose="020F0502020204030204" pitchFamily="34" charset="0"/>
                <a:ea typeface="SimSun" panose="02010600030101010101" pitchFamily="2" charset="-122"/>
                <a:cs typeface="Calibri" panose="020F0502020204030204" pitchFamily="34" charset="0"/>
              </a:rPr>
              <a: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Utopian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Literature</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7 4.8 </a:t>
            </a:r>
            <a:r>
              <a:rPr lang="de-DE" sz="1800" dirty="0" err="1">
                <a:latin typeface="Calibri" panose="020F0502020204030204" pitchFamily="34" charset="0"/>
                <a:ea typeface="SimSun" panose="02010600030101010101" pitchFamily="2" charset="-122"/>
                <a:cs typeface="Calibri" panose="020F0502020204030204" pitchFamily="34" charset="0"/>
              </a:rPr>
              <a:t>Attractiveness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 </a:t>
            </a:r>
            <a:r>
              <a:rPr lang="de-DE" sz="1800" dirty="0" err="1">
                <a:latin typeface="Calibri" panose="020F0502020204030204" pitchFamily="34" charset="0"/>
                <a:ea typeface="SimSun" panose="02010600030101010101" pitchFamily="2" charset="-122"/>
                <a:cs typeface="Calibri" panose="020F0502020204030204" pitchFamily="34" charset="0"/>
              </a:rPr>
              <a:t>as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part</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softpower</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8 4.15 Chinese Classics in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West: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Germany</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9 4.21 </a:t>
            </a:r>
            <a:r>
              <a:rPr lang="de-DE" sz="1800" dirty="0" err="1">
                <a:latin typeface="Calibri" panose="020F0502020204030204" pitchFamily="34" charset="0"/>
                <a:ea typeface="SimSun" panose="02010600030101010101" pitchFamily="2" charset="-122"/>
                <a:cs typeface="Calibri" panose="020F0502020204030204" pitchFamily="34" charset="0"/>
              </a:rPr>
              <a:t>Sinicization</a:t>
            </a:r>
            <a:r>
              <a:rPr lang="de-DE" sz="1800" dirty="0">
                <a:latin typeface="Calibri" panose="020F0502020204030204" pitchFamily="34" charset="0"/>
                <a:ea typeface="SimSun" panose="02010600030101010101" pitchFamily="2" charset="-122"/>
                <a:cs typeface="Calibri" panose="020F0502020204030204" pitchFamily="34" charset="0"/>
              </a:rPr>
              <a:t> – Politics </a:t>
            </a:r>
            <a:r>
              <a:rPr lang="de-DE" sz="1800" dirty="0" err="1">
                <a:latin typeface="Calibri" panose="020F0502020204030204" pitchFamily="34" charset="0"/>
                <a:ea typeface="SimSun" panose="02010600030101010101" pitchFamily="2" charset="-122"/>
                <a:cs typeface="Calibri" panose="020F0502020204030204" pitchFamily="34" charset="0"/>
              </a:rPr>
              <a:t>for</a:t>
            </a:r>
            <a:r>
              <a:rPr lang="de-DE" sz="1800" dirty="0">
                <a:latin typeface="Calibri" panose="020F0502020204030204" pitchFamily="34" charset="0"/>
                <a:ea typeface="SimSun" panose="02010600030101010101" pitchFamily="2" charset="-122"/>
                <a:cs typeface="Calibri" panose="020F0502020204030204" pitchFamily="34" charset="0"/>
              </a:rPr>
              <a:t> Cultural Export: The </a:t>
            </a:r>
            <a:r>
              <a:rPr lang="de-DE" sz="1800" dirty="0" err="1">
                <a:latin typeface="Calibri" panose="020F0502020204030204" pitchFamily="34" charset="0"/>
                <a:ea typeface="SimSun" panose="02010600030101010101" pitchFamily="2" charset="-122"/>
                <a:cs typeface="Calibri" panose="020F0502020204030204" pitchFamily="34" charset="0"/>
              </a:rPr>
              <a:t>Example</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Chinese </a:t>
            </a:r>
            <a:r>
              <a:rPr lang="de-DE" sz="1800" dirty="0" err="1">
                <a:latin typeface="Calibri" panose="020F0502020204030204" pitchFamily="34" charset="0"/>
                <a:ea typeface="SimSun" panose="02010600030101010101" pitchFamily="2" charset="-122"/>
                <a:cs typeface="Calibri" panose="020F0502020204030204" pitchFamily="34" charset="0"/>
              </a:rPr>
              <a:t>classics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10 4.28 Chinese Classics in World Lit.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Anthologies</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and World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Literary</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de-DE" sz="1800" dirty="0" err="1">
                <a:solidFill>
                  <a:srgbClr val="FF0000"/>
                </a:solidFill>
                <a:latin typeface="Calibri" panose="020F0502020204030204" pitchFamily="34" charset="0"/>
                <a:ea typeface="SimSun" panose="02010600030101010101" pitchFamily="2" charset="-122"/>
                <a:cs typeface="Calibri" panose="020F0502020204030204" pitchFamily="34" charset="0"/>
              </a:rPr>
              <a:t>History</a:t>
            </a:r>
            <a:r>
              <a:rPr lang="de-DE" sz="1800" dirty="0">
                <a:solidFill>
                  <a:srgbClr val="FF0000"/>
                </a:solidFill>
                <a:latin typeface="Calibri" panose="020F0502020204030204" pitchFamily="34" charset="0"/>
                <a:ea typeface="SimSun" panose="02010600030101010101" pitchFamily="2" charset="-122"/>
                <a:cs typeface="Calibri" panose="020F0502020204030204" pitchFamily="34" charset="0"/>
              </a:rPr>
              <a:t> Books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11 5.5 Translation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Modern Classics: Mo Yan, </a:t>
            </a:r>
            <a:r>
              <a:rPr lang="de-DE" sz="1800" dirty="0" err="1">
                <a:latin typeface="Calibri" panose="020F0502020204030204" pitchFamily="34" charset="0"/>
                <a:ea typeface="SimSun" panose="02010600030101010101" pitchFamily="2" charset="-122"/>
                <a:cs typeface="Calibri" panose="020F0502020204030204" pitchFamily="34" charset="0"/>
              </a:rPr>
              <a:t>Yu</a:t>
            </a:r>
            <a:r>
              <a:rPr lang="de-DE" sz="1800" dirty="0">
                <a:latin typeface="Calibri" panose="020F0502020204030204" pitchFamily="34" charset="0"/>
                <a:ea typeface="SimSun" panose="02010600030101010101" pitchFamily="2" charset="-122"/>
                <a:cs typeface="Calibri" panose="020F0502020204030204" pitchFamily="34" charset="0"/>
              </a:rPr>
              <a:t> Hua, Liu </a:t>
            </a:r>
            <a:r>
              <a:rPr lang="de-DE" sz="1800" dirty="0" err="1">
                <a:latin typeface="Calibri" panose="020F0502020204030204" pitchFamily="34" charset="0"/>
                <a:ea typeface="SimSun" panose="02010600030101010101" pitchFamily="2" charset="-122"/>
                <a:cs typeface="Calibri" panose="020F0502020204030204" pitchFamily="34" charset="0"/>
              </a:rPr>
              <a:t>Cixin</a:t>
            </a:r>
            <a:r>
              <a:rPr lang="de-DE" sz="1800" dirty="0">
                <a:latin typeface="Calibri" panose="020F0502020204030204" pitchFamily="34" charset="0"/>
                <a:ea typeface="SimSun" panose="02010600030101010101" pitchFamily="2" charset="-122"/>
                <a:cs typeface="Calibri" panose="020F0502020204030204" pitchFamily="34" charset="0"/>
              </a:rPr>
              <a:t> etc.</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12 5.12 Chinese Classics on Overseas </a:t>
            </a:r>
            <a:r>
              <a:rPr lang="de-DE" sz="1800" dirty="0" err="1">
                <a:latin typeface="Calibri" panose="020F0502020204030204" pitchFamily="34" charset="0"/>
                <a:ea typeface="SimSun" panose="02010600030101010101" pitchFamily="2" charset="-122"/>
                <a:cs typeface="Calibri" panose="020F0502020204030204" pitchFamily="34" charset="0"/>
              </a:rPr>
              <a:t>Bookfairs</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13 5.19 Cinema Movie </a:t>
            </a:r>
            <a:r>
              <a:rPr lang="de-DE" sz="1800" dirty="0" err="1">
                <a:latin typeface="Calibri" panose="020F0502020204030204" pitchFamily="34" charset="0"/>
                <a:ea typeface="SimSun" panose="02010600030101010101" pitchFamily="2" charset="-122"/>
                <a:cs typeface="Calibri" panose="020F0502020204030204" pitchFamily="34" charset="0"/>
              </a:rPr>
              <a:t>Adaptions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of</a:t>
            </a:r>
            <a:r>
              <a:rPr lang="de-DE" sz="1800" dirty="0">
                <a:latin typeface="Calibri" panose="020F0502020204030204" pitchFamily="34" charset="0"/>
                <a:ea typeface="SimSun" panose="02010600030101010101" pitchFamily="2" charset="-122"/>
                <a:cs typeface="Calibri" panose="020F0502020204030204" pitchFamily="34" charset="0"/>
              </a:rPr>
              <a:t> Chinese Classics</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14 5.26 </a:t>
            </a:r>
            <a:r>
              <a:rPr lang="de-DE" sz="1800" dirty="0" err="1">
                <a:latin typeface="Calibri" panose="020F0502020204030204" pitchFamily="34" charset="0"/>
                <a:ea typeface="SimSun" panose="02010600030101010101" pitchFamily="2" charset="-122"/>
                <a:cs typeface="Calibri" panose="020F0502020204030204" pitchFamily="34" charset="0"/>
              </a:rPr>
              <a:t>Lessons</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to</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learn</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from</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Classics: Integration </a:t>
            </a:r>
            <a:r>
              <a:rPr lang="de-DE" sz="1800" dirty="0" err="1">
                <a:latin typeface="Calibri" panose="020F0502020204030204" pitchFamily="34" charset="0"/>
                <a:ea typeface="SimSun" panose="02010600030101010101" pitchFamily="2" charset="-122"/>
                <a:cs typeface="Calibri" panose="020F0502020204030204" pitchFamily="34" charset="0"/>
              </a:rPr>
              <a:t>or</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Sharpening</a:t>
            </a:r>
            <a:r>
              <a:rPr lang="de-DE" sz="1800" dirty="0">
                <a:latin typeface="Calibri" panose="020F0502020204030204" pitchFamily="34" charset="0"/>
                <a:ea typeface="SimSun" panose="02010600030101010101" pitchFamily="2" charset="-122"/>
                <a:cs typeface="Calibri" panose="020F0502020204030204" pitchFamily="34" charset="0"/>
              </a:rPr>
              <a:t> </a:t>
            </a:r>
            <a:r>
              <a:rPr lang="de-DE" sz="1800" dirty="0" err="1">
                <a:latin typeface="Calibri" panose="020F0502020204030204" pitchFamily="34" charset="0"/>
                <a:ea typeface="SimSun" panose="02010600030101010101" pitchFamily="2" charset="-122"/>
                <a:cs typeface="Calibri" panose="020F0502020204030204" pitchFamily="34" charset="0"/>
              </a:rPr>
              <a:t>the</a:t>
            </a:r>
            <a:r>
              <a:rPr lang="de-DE" sz="1800" dirty="0">
                <a:latin typeface="Calibri" panose="020F0502020204030204" pitchFamily="34" charset="0"/>
                <a:ea typeface="SimSun" panose="02010600030101010101" pitchFamily="2" charset="-122"/>
                <a:cs typeface="Calibri" panose="020F0502020204030204" pitchFamily="34" charset="0"/>
              </a:rPr>
              <a:t> Cultural Profile?</a:t>
            </a: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15 6.2 Final </a:t>
            </a:r>
            <a:r>
              <a:rPr lang="de-DE" sz="1800" dirty="0" err="1">
                <a:latin typeface="Calibri" panose="020F0502020204030204" pitchFamily="34" charset="0"/>
                <a:ea typeface="SimSun" panose="02010600030101010101" pitchFamily="2" charset="-122"/>
                <a:cs typeface="Calibri" panose="020F0502020204030204" pitchFamily="34" charset="0"/>
              </a:rPr>
              <a:t>Discussion</a:t>
            </a:r>
            <a:endParaRPr lang="de-DE" sz="1800" dirty="0">
              <a:latin typeface="Calibri" panose="020F0502020204030204" pitchFamily="34" charset="0"/>
              <a:ea typeface="SimSun" panose="02010600030101010101" pitchFamily="2" charset="-122"/>
              <a:cs typeface="Calibri" panose="020F0502020204030204" pitchFamily="34" charset="0"/>
            </a:endParaRPr>
          </a:p>
          <a:p>
            <a:pPr marL="0" indent="0">
              <a:spcAft>
                <a:spcPts val="0"/>
              </a:spcAft>
              <a:buNone/>
            </a:pPr>
            <a:r>
              <a:rPr lang="de-DE" sz="1800" dirty="0">
                <a:latin typeface="Calibri" panose="020F0502020204030204" pitchFamily="34" charset="0"/>
                <a:ea typeface="SimSun" panose="02010600030101010101" pitchFamily="2" charset="-122"/>
                <a:cs typeface="Calibri" panose="020F0502020204030204" pitchFamily="34" charset="0"/>
              </a:rPr>
              <a:t>16 6.9 Final </a:t>
            </a:r>
            <a:r>
              <a:rPr lang="de-DE" sz="1800" dirty="0" err="1">
                <a:latin typeface="Calibri" panose="020F0502020204030204" pitchFamily="34" charset="0"/>
                <a:ea typeface="SimSun" panose="02010600030101010101" pitchFamily="2" charset="-122"/>
                <a:cs typeface="Calibri" panose="020F0502020204030204" pitchFamily="34" charset="0"/>
              </a:rPr>
              <a:t>Exam</a:t>
            </a:r>
            <a:endParaRPr lang="de-DE" sz="18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2359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p:txBody>
          <a:bodyPr/>
          <a:lstStyle/>
          <a:p>
            <a:r>
              <a:rPr lang="de-DE" sz="1800" dirty="0" err="1"/>
              <a:t>What</a:t>
            </a:r>
            <a:r>
              <a:rPr lang="de-DE" sz="1800" dirty="0"/>
              <a:t> </a:t>
            </a:r>
            <a:r>
              <a:rPr lang="de-DE" sz="1800" dirty="0" err="1"/>
              <a:t>are</a:t>
            </a:r>
            <a:r>
              <a:rPr lang="de-DE" sz="1800" dirty="0"/>
              <a:t> </a:t>
            </a:r>
            <a:r>
              <a:rPr lang="de-DE" sz="1800" dirty="0" err="1"/>
              <a:t>the</a:t>
            </a:r>
            <a:r>
              <a:rPr lang="de-DE" sz="1800" dirty="0"/>
              <a:t> </a:t>
            </a:r>
            <a:r>
              <a:rPr lang="de-DE" sz="1800" dirty="0" err="1"/>
              <a:t>first</a:t>
            </a:r>
            <a:r>
              <a:rPr lang="de-DE" sz="1800" dirty="0"/>
              <a:t> </a:t>
            </a:r>
            <a:r>
              <a:rPr lang="de-DE" sz="1800" dirty="0" err="1"/>
              <a:t>examples</a:t>
            </a:r>
            <a:r>
              <a:rPr lang="de-DE" sz="1800" dirty="0"/>
              <a:t> </a:t>
            </a:r>
            <a:r>
              <a:rPr lang="de-DE" sz="1800" dirty="0" err="1"/>
              <a:t>of</a:t>
            </a:r>
            <a:r>
              <a:rPr lang="de-DE" sz="1800" dirty="0"/>
              <a:t> </a:t>
            </a:r>
            <a:r>
              <a:rPr lang="de-DE" sz="1800" dirty="0" err="1"/>
              <a:t>literature</a:t>
            </a:r>
            <a:r>
              <a:rPr lang="de-DE" sz="1800" dirty="0"/>
              <a:t>?</a:t>
            </a:r>
            <a:r>
              <a:rPr lang="zh-CN" altLang="en-US" sz="1800" dirty="0"/>
              <a:t> 最早的文学作品是什么？</a:t>
            </a:r>
            <a:endParaRPr lang="de-DE" sz="1800" dirty="0"/>
          </a:p>
          <a:p>
            <a:r>
              <a:rPr lang="de-DE" sz="1800" dirty="0"/>
              <a:t>3000 BC „Man </a:t>
            </a:r>
            <a:r>
              <a:rPr lang="de-DE" sz="1800" dirty="0" err="1"/>
              <a:t>hunts</a:t>
            </a:r>
            <a:r>
              <a:rPr lang="de-DE" sz="1800" dirty="0"/>
              <a:t> </a:t>
            </a:r>
            <a:r>
              <a:rPr lang="de-DE" sz="1800" dirty="0" err="1"/>
              <a:t>dogs</a:t>
            </a:r>
            <a:r>
              <a:rPr lang="de-DE" sz="1800" dirty="0"/>
              <a:t> </a:t>
            </a:r>
            <a:r>
              <a:rPr lang="de-DE" sz="1800" dirty="0" err="1"/>
              <a:t>and</a:t>
            </a:r>
            <a:r>
              <a:rPr lang="de-DE" sz="1800" dirty="0"/>
              <a:t> </a:t>
            </a:r>
            <a:r>
              <a:rPr lang="de-DE" sz="1800" dirty="0" err="1"/>
              <a:t>animals</a:t>
            </a:r>
            <a:r>
              <a:rPr lang="de-DE" sz="1800" dirty="0"/>
              <a:t>“ (</a:t>
            </a:r>
            <a:r>
              <a:rPr lang="de-DE" sz="1800" dirty="0" err="1"/>
              <a:t>Sumeric</a:t>
            </a:r>
            <a:r>
              <a:rPr lang="de-DE" sz="1800" dirty="0"/>
              <a:t>)</a:t>
            </a:r>
          </a:p>
          <a:p>
            <a:r>
              <a:rPr lang="de-DE" sz="1800" dirty="0"/>
              <a:t>2400 BC </a:t>
            </a:r>
            <a:r>
              <a:rPr lang="de-DE" sz="1800" dirty="0" err="1"/>
              <a:t>Gilgamesh</a:t>
            </a:r>
            <a:r>
              <a:rPr lang="de-DE" sz="1800" dirty="0"/>
              <a:t> Epos</a:t>
            </a:r>
            <a:r>
              <a:rPr lang="zh-CN" altLang="en-US" sz="1800" dirty="0"/>
              <a:t> 吉尔伽美什史诗 </a:t>
            </a:r>
            <a:r>
              <a:rPr lang="de-DE" altLang="zh-CN" sz="1800" dirty="0"/>
              <a:t>(</a:t>
            </a:r>
            <a:r>
              <a:rPr lang="de-DE" altLang="zh-CN" sz="1800" dirty="0" err="1"/>
              <a:t>about</a:t>
            </a:r>
            <a:r>
              <a:rPr lang="de-DE" altLang="zh-CN" sz="1800" dirty="0"/>
              <a:t> </a:t>
            </a:r>
            <a:r>
              <a:rPr lang="de-DE" altLang="zh-CN" sz="1800" dirty="0" err="1"/>
              <a:t>king</a:t>
            </a:r>
            <a:r>
              <a:rPr lang="de-DE" altLang="zh-CN" sz="1800" dirty="0"/>
              <a:t> </a:t>
            </a:r>
            <a:r>
              <a:rPr lang="de-DE" altLang="zh-CN" sz="1800" dirty="0" err="1"/>
              <a:t>Gilgamesh</a:t>
            </a:r>
            <a:r>
              <a:rPr lang="de-DE" altLang="zh-CN" sz="1800" dirty="0"/>
              <a:t> </a:t>
            </a:r>
            <a:r>
              <a:rPr lang="de-DE" altLang="zh-CN" sz="1800" dirty="0" err="1"/>
              <a:t>historically</a:t>
            </a:r>
            <a:r>
              <a:rPr lang="de-DE" altLang="zh-CN" sz="1800" dirty="0"/>
              <a:t> 2700 BC, in </a:t>
            </a:r>
            <a:r>
              <a:rPr lang="de-DE" altLang="zh-CN" sz="1800" dirty="0" err="1"/>
              <a:t>Babylonyan</a:t>
            </a:r>
            <a:r>
              <a:rPr lang="de-DE" altLang="zh-CN" sz="1800" dirty="0"/>
              <a:t> </a:t>
            </a:r>
            <a:r>
              <a:rPr lang="de-DE" altLang="zh-CN" sz="1800" dirty="0" err="1"/>
              <a:t>by</a:t>
            </a:r>
            <a:r>
              <a:rPr lang="de-DE" altLang="zh-CN" sz="1800" dirty="0"/>
              <a:t> 700 BC)</a:t>
            </a:r>
            <a:endParaRPr lang="de-DE" sz="1800" dirty="0"/>
          </a:p>
        </p:txBody>
      </p:sp>
      <p:sp>
        <p:nvSpPr>
          <p:cNvPr id="2" name="Titel 1"/>
          <p:cNvSpPr>
            <a:spLocks noGrp="1"/>
          </p:cNvSpPr>
          <p:nvPr>
            <p:ph type="title"/>
          </p:nvPr>
        </p:nvSpPr>
        <p:spPr/>
        <p:txBody>
          <a:bodyPr/>
          <a:lstStyle/>
          <a:p>
            <a:r>
              <a:rPr lang="de-DE" altLang="zh-CN" dirty="0">
                <a:solidFill>
                  <a:srgbClr val="0E5772"/>
                </a:solidFill>
                <a:latin typeface="Stratum1 Black"/>
              </a:rPr>
              <a:t>Session 4 </a:t>
            </a:r>
            <a:r>
              <a:rPr lang="de-DE" altLang="zh-CN" dirty="0" err="1">
                <a:solidFill>
                  <a:srgbClr val="0E5772"/>
                </a:solidFill>
                <a:latin typeface="Stratum1 Black"/>
              </a:rPr>
              <a:t>History</a:t>
            </a:r>
            <a:r>
              <a:rPr lang="de-DE" altLang="zh-CN" dirty="0">
                <a:solidFill>
                  <a:srgbClr val="0E5772"/>
                </a:solidFill>
                <a:latin typeface="Stratum1 Black"/>
              </a:rPr>
              <a:t> </a:t>
            </a:r>
            <a:r>
              <a:rPr lang="de-DE" altLang="zh-CN" dirty="0" err="1">
                <a:solidFill>
                  <a:srgbClr val="0E5772"/>
                </a:solidFill>
                <a:latin typeface="Stratum1 Black"/>
              </a:rPr>
              <a:t>of</a:t>
            </a:r>
            <a:r>
              <a:rPr lang="de-DE" altLang="zh-CN" dirty="0">
                <a:solidFill>
                  <a:srgbClr val="0E5772"/>
                </a:solidFill>
                <a:latin typeface="Stratum1 Black"/>
              </a:rPr>
              <a:t> </a:t>
            </a:r>
            <a:r>
              <a:rPr lang="de-DE" altLang="zh-CN" dirty="0" err="1">
                <a:solidFill>
                  <a:srgbClr val="0E5772"/>
                </a:solidFill>
                <a:latin typeface="Stratum1 Black"/>
              </a:rPr>
              <a:t>literature</a:t>
            </a:r>
            <a:endParaRPr lang="de-DE" dirty="0"/>
          </a:p>
        </p:txBody>
      </p:sp>
    </p:spTree>
    <p:extLst>
      <p:ext uri="{BB962C8B-B14F-4D97-AF65-F5344CB8AC3E}">
        <p14:creationId xmlns:p14="http://schemas.microsoft.com/office/powerpoint/2010/main" val="1153426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3353283" y="2167532"/>
            <a:ext cx="5602459" cy="3196304"/>
          </a:xfrm>
        </p:spPr>
        <p:txBody>
          <a:bodyPr>
            <a:normAutofit fontScale="92500"/>
          </a:bodyPr>
          <a:lstStyle/>
          <a:p>
            <a:r>
              <a:rPr lang="en-US" sz="1200" b="1" dirty="0">
                <a:latin typeface="Arial" panose="020B0604020202020204" pitchFamily="34" charset="0"/>
                <a:cs typeface="Arial" panose="020B0604020202020204" pitchFamily="34" charset="0"/>
              </a:rPr>
              <a:t>Tablet one</a:t>
            </a:r>
          </a:p>
          <a:p>
            <a:r>
              <a:rPr lang="en-US" sz="1200" dirty="0">
                <a:latin typeface="Arial" panose="020B0604020202020204" pitchFamily="34" charset="0"/>
                <a:cs typeface="Arial" panose="020B0604020202020204" pitchFamily="34" charset="0"/>
              </a:rPr>
              <a:t>The story introduces Gilgamesh, king of </a:t>
            </a:r>
            <a:r>
              <a:rPr lang="en-US" sz="1200" dirty="0" err="1">
                <a:latin typeface="Arial" panose="020B0604020202020204" pitchFamily="34" charset="0"/>
                <a:cs typeface="Arial" panose="020B0604020202020204" pitchFamily="34" charset="0"/>
                <a:hlinkClick r:id="rId2" tooltip="Uruk"/>
              </a:rPr>
              <a:t>Uruk</a:t>
            </a:r>
            <a:r>
              <a:rPr lang="en-US" sz="1200" dirty="0">
                <a:latin typeface="Arial" panose="020B0604020202020204" pitchFamily="34" charset="0"/>
                <a:cs typeface="Arial" panose="020B0604020202020204" pitchFamily="34" charset="0"/>
              </a:rPr>
              <a:t>. Gilgamesh, two-thirds god and one-third man, is oppressing his people, who cry out to the gods for help. For the young women of </a:t>
            </a:r>
            <a:r>
              <a:rPr lang="en-US" sz="1200" dirty="0" err="1">
                <a:latin typeface="Arial" panose="020B0604020202020204" pitchFamily="34" charset="0"/>
                <a:cs typeface="Arial" panose="020B0604020202020204" pitchFamily="34" charset="0"/>
              </a:rPr>
              <a:t>Uruk</a:t>
            </a:r>
            <a:r>
              <a:rPr lang="en-US" sz="1200" dirty="0">
                <a:latin typeface="Arial" panose="020B0604020202020204" pitchFamily="34" charset="0"/>
                <a:cs typeface="Arial" panose="020B0604020202020204" pitchFamily="34" charset="0"/>
              </a:rPr>
              <a:t> this oppression takes the form of a </a:t>
            </a:r>
            <a:r>
              <a:rPr lang="en-US" sz="1200" i="1" dirty="0">
                <a:latin typeface="Arial" panose="020B0604020202020204" pitchFamily="34" charset="0"/>
                <a:cs typeface="Arial" panose="020B0604020202020204" pitchFamily="34" charset="0"/>
                <a:hlinkClick r:id="rId3" tooltip="Droit du seigneur"/>
              </a:rPr>
              <a:t>droit du seigneur</a:t>
            </a:r>
            <a:r>
              <a:rPr lang="en-US" sz="1200" dirty="0">
                <a:latin typeface="Arial" panose="020B0604020202020204" pitchFamily="34" charset="0"/>
                <a:cs typeface="Arial" panose="020B0604020202020204" pitchFamily="34" charset="0"/>
              </a:rPr>
              <a:t>, or “lord‘s right”, to sleep with brides on their wedding night. For the young men (the tablet is damaged at this point) it is conjectured that Gilgamesh exhausts them through games, tests of strength, or perhaps forced </a:t>
            </a:r>
            <a:r>
              <a:rPr lang="en-US" sz="1200" dirty="0" err="1">
                <a:latin typeface="Arial" panose="020B0604020202020204" pitchFamily="34" charset="0"/>
                <a:cs typeface="Arial" panose="020B0604020202020204" pitchFamily="34" charset="0"/>
              </a:rPr>
              <a:t>labour</a:t>
            </a:r>
            <a:r>
              <a:rPr lang="en-US" sz="1200" dirty="0">
                <a:latin typeface="Arial" panose="020B0604020202020204" pitchFamily="34" charset="0"/>
                <a:cs typeface="Arial" panose="020B0604020202020204" pitchFamily="34" charset="0"/>
              </a:rPr>
              <a:t> on building projects. The gods respond to the people’s pleas by creating an equal to Gilgamesh who will be able to stop his oppression. This is the primitive man, </a:t>
            </a:r>
            <a:r>
              <a:rPr lang="en-US" sz="1200" dirty="0">
                <a:latin typeface="Arial" panose="020B0604020202020204" pitchFamily="34" charset="0"/>
                <a:cs typeface="Arial" panose="020B0604020202020204" pitchFamily="34" charset="0"/>
                <a:hlinkClick r:id="rId4" tooltip="Enkidu"/>
              </a:rPr>
              <a:t>Enkidu</a:t>
            </a:r>
            <a:r>
              <a:rPr lang="en-US" sz="1200" dirty="0">
                <a:latin typeface="Arial" panose="020B0604020202020204" pitchFamily="34" charset="0"/>
                <a:cs typeface="Arial" panose="020B0604020202020204" pitchFamily="34" charset="0"/>
              </a:rPr>
              <a:t>, who is covered in hair and lives in the wild with the animals. He is spotted by a trapper, whose livelihood is being ruined because Enkidu is uprooting his traps. The trapper tells the sun-god </a:t>
            </a:r>
            <a:r>
              <a:rPr lang="en-US" sz="1200" dirty="0">
                <a:latin typeface="Arial" panose="020B0604020202020204" pitchFamily="34" charset="0"/>
                <a:cs typeface="Arial" panose="020B0604020202020204" pitchFamily="34" charset="0"/>
                <a:hlinkClick r:id="rId5" tooltip="Shamash"/>
              </a:rPr>
              <a:t>Shamash</a:t>
            </a:r>
            <a:r>
              <a:rPr lang="en-US" sz="1200" dirty="0">
                <a:latin typeface="Arial" panose="020B0604020202020204" pitchFamily="34" charset="0"/>
                <a:cs typeface="Arial" panose="020B0604020202020204" pitchFamily="34" charset="0"/>
              </a:rPr>
              <a:t> about the man, and it is arranged for Enkidu to be seduced by </a:t>
            </a:r>
            <a:r>
              <a:rPr lang="en-US" sz="1200" dirty="0" err="1">
                <a:latin typeface="Arial" panose="020B0604020202020204" pitchFamily="34" charset="0"/>
                <a:cs typeface="Arial" panose="020B0604020202020204" pitchFamily="34" charset="0"/>
                <a:hlinkClick r:id="rId6" tooltip="Shamhat"/>
              </a:rPr>
              <a:t>Shamhat</a:t>
            </a:r>
            <a:r>
              <a:rPr lang="en-US" sz="1200" dirty="0">
                <a:latin typeface="Arial" panose="020B0604020202020204" pitchFamily="34" charset="0"/>
                <a:cs typeface="Arial" panose="020B0604020202020204" pitchFamily="34" charset="0"/>
              </a:rPr>
              <a:t>, a </a:t>
            </a:r>
            <a:r>
              <a:rPr lang="en-US" sz="1200" dirty="0">
                <a:latin typeface="Arial" panose="020B0604020202020204" pitchFamily="34" charset="0"/>
                <a:cs typeface="Arial" panose="020B0604020202020204" pitchFamily="34" charset="0"/>
                <a:hlinkClick r:id="rId7" tooltip="Sacred prostitution"/>
              </a:rPr>
              <a:t>temple prostitute</a:t>
            </a:r>
            <a:r>
              <a:rPr lang="en-US" sz="1200" dirty="0">
                <a:latin typeface="Arial" panose="020B0604020202020204" pitchFamily="34" charset="0"/>
                <a:cs typeface="Arial" panose="020B0604020202020204" pitchFamily="34" charset="0"/>
              </a:rPr>
              <a:t>, his first step towards being tamed. After six days and seven nights of continuous lovemaking she takes Enkidu to a shepherd‘s camp to learn how to be civilized. Gilgamesh, meanwhile, has been having dreams about the imminent arrival of a beloved new companion.</a:t>
            </a:r>
            <a:endParaRPr lang="zh-CN" altLang="en-US" sz="1200" dirty="0">
              <a:latin typeface="Arial" panose="020B0604020202020204" pitchFamily="34" charset="0"/>
              <a:cs typeface="Arial" panose="020B0604020202020204" pitchFamily="34" charset="0"/>
            </a:endParaRPr>
          </a:p>
          <a:p>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吉尔伽美什史诗</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围绕乌鲁克</a:t>
            </a:r>
            <a:r>
              <a:rPr lang="en-US" altLang="zh-CN" sz="1200" dirty="0">
                <a:latin typeface="Arial" panose="020B0604020202020204" pitchFamily="34" charset="0"/>
                <a:cs typeface="Arial" panose="020B0604020202020204" pitchFamily="34" charset="0"/>
              </a:rPr>
              <a:t>(</a:t>
            </a:r>
            <a:r>
              <a:rPr lang="en-US" altLang="zh-CN" sz="1200" dirty="0" err="1">
                <a:latin typeface="Arial" panose="020B0604020202020204" pitchFamily="34" charset="0"/>
                <a:cs typeface="Arial" panose="020B0604020202020204" pitchFamily="34" charset="0"/>
              </a:rPr>
              <a:t>Uruk</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国王吉尔伽美什（</a:t>
            </a:r>
            <a:r>
              <a:rPr lang="en-US" altLang="zh-CN" sz="1200" dirty="0">
                <a:latin typeface="Arial" panose="020B0604020202020204" pitchFamily="34" charset="0"/>
                <a:cs typeface="Arial" panose="020B0604020202020204" pitchFamily="34" charset="0"/>
              </a:rPr>
              <a:t>Gilgamesh</a:t>
            </a:r>
            <a:r>
              <a:rPr lang="zh-CN" altLang="en-US" sz="1200" dirty="0">
                <a:latin typeface="Arial" panose="020B0604020202020204" pitchFamily="34" charset="0"/>
                <a:cs typeface="Arial" panose="020B0604020202020204" pitchFamily="34" charset="0"/>
              </a:rPr>
              <a:t>）和他的朋友恩奇都（</a:t>
            </a:r>
            <a:r>
              <a:rPr lang="en-US" altLang="zh-CN" sz="1200" dirty="0" err="1">
                <a:latin typeface="Arial" panose="020B0604020202020204" pitchFamily="34" charset="0"/>
                <a:cs typeface="Arial" panose="020B0604020202020204" pitchFamily="34" charset="0"/>
              </a:rPr>
              <a:t>Enkidu</a:t>
            </a:r>
            <a:r>
              <a:rPr lang="zh-CN" altLang="en-US" sz="1200" dirty="0">
                <a:latin typeface="Arial" panose="020B0604020202020204" pitchFamily="34" charset="0"/>
                <a:cs typeface="Arial" panose="020B0604020202020204" pitchFamily="34" charset="0"/>
              </a:rPr>
              <a:t>）的之间的友谊故事展开。</a:t>
            </a:r>
            <a:endParaRPr lang="en-US" sz="12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DE" altLang="zh-CN" sz="3000" b="1" dirty="0">
                <a:solidFill>
                  <a:srgbClr val="0E5772"/>
                </a:solidFill>
                <a:latin typeface="Arial" panose="020B0604020202020204" pitchFamily="34" charset="0"/>
                <a:cs typeface="Arial" panose="020B0604020202020204" pitchFamily="34" charset="0"/>
              </a:rPr>
              <a:t>2400 BC </a:t>
            </a:r>
            <a:r>
              <a:rPr lang="de-DE" altLang="zh-CN" sz="3000" b="1" dirty="0" err="1">
                <a:solidFill>
                  <a:srgbClr val="0E5772"/>
                </a:solidFill>
                <a:latin typeface="Arial" panose="020B0604020202020204" pitchFamily="34" charset="0"/>
                <a:cs typeface="Arial" panose="020B0604020202020204" pitchFamily="34" charset="0"/>
              </a:rPr>
              <a:t>Gilgamesh</a:t>
            </a:r>
            <a:r>
              <a:rPr lang="de-DE" altLang="zh-CN" sz="3000" b="1" dirty="0">
                <a:solidFill>
                  <a:srgbClr val="0E5772"/>
                </a:solidFill>
                <a:latin typeface="Arial" panose="020B0604020202020204" pitchFamily="34" charset="0"/>
                <a:cs typeface="Arial" panose="020B0604020202020204" pitchFamily="34" charset="0"/>
              </a:rPr>
              <a:t> Epos </a:t>
            </a:r>
            <a:r>
              <a:rPr lang="zh-CN" altLang="de-DE" sz="3000" b="1" dirty="0">
                <a:solidFill>
                  <a:srgbClr val="0E5772"/>
                </a:solidFill>
                <a:latin typeface="Arial" panose="020B0604020202020204" pitchFamily="34" charset="0"/>
                <a:cs typeface="Arial" panose="020B0604020202020204" pitchFamily="34" charset="0"/>
              </a:rPr>
              <a:t>吉尔伽美什史诗</a:t>
            </a:r>
            <a:endParaRPr lang="de-DE" sz="3000" b="1"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5151" y="2187702"/>
            <a:ext cx="3028132" cy="3686717"/>
          </a:xfrm>
          <a:prstGeom prst="rect">
            <a:avLst/>
          </a:prstGeom>
        </p:spPr>
      </p:pic>
    </p:spTree>
    <p:extLst>
      <p:ext uri="{BB962C8B-B14F-4D97-AF65-F5344CB8AC3E}">
        <p14:creationId xmlns:p14="http://schemas.microsoft.com/office/powerpoint/2010/main" val="3257246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3762876" y="2434829"/>
            <a:ext cx="5213036" cy="2949178"/>
          </a:xfrm>
        </p:spPr>
        <p:txBody>
          <a:bodyPr>
            <a:normAutofit fontScale="92500" lnSpcReduction="10000"/>
          </a:bodyPr>
          <a:lstStyle/>
          <a:p>
            <a:r>
              <a:rPr lang="en-US" sz="1200" b="1" dirty="0">
                <a:latin typeface="Arial" panose="020B0604020202020204" pitchFamily="34" charset="0"/>
                <a:cs typeface="Arial" panose="020B0604020202020204" pitchFamily="34" charset="0"/>
              </a:rPr>
              <a:t>Tablet two</a:t>
            </a:r>
          </a:p>
          <a:p>
            <a:r>
              <a:rPr lang="en-US" sz="1200" dirty="0" err="1">
                <a:latin typeface="Arial" panose="020B0604020202020204" pitchFamily="34" charset="0"/>
                <a:cs typeface="Arial" panose="020B0604020202020204" pitchFamily="34" charset="0"/>
              </a:rPr>
              <a:t>Shamhat</a:t>
            </a:r>
            <a:r>
              <a:rPr lang="en-US" sz="1200" dirty="0">
                <a:latin typeface="Arial" panose="020B0604020202020204" pitchFamily="34" charset="0"/>
                <a:cs typeface="Arial" panose="020B0604020202020204" pitchFamily="34" charset="0"/>
              </a:rPr>
              <a:t> brings Enkidu to the shepherds‘ camp</a:t>
            </a:r>
            <a:r>
              <a:rPr lang="zh-CN" altLang="en-US" sz="1200" dirty="0">
                <a:latin typeface="Arial" panose="020B0604020202020204" pitchFamily="34" charset="0"/>
                <a:cs typeface="Arial" panose="020B0604020202020204" pitchFamily="34" charset="0"/>
              </a:rPr>
              <a:t>（牧羊人的营地）</a:t>
            </a:r>
            <a:r>
              <a:rPr lang="en-US" sz="1200" dirty="0">
                <a:latin typeface="Arial" panose="020B0604020202020204" pitchFamily="34" charset="0"/>
                <a:cs typeface="Arial" panose="020B0604020202020204" pitchFamily="34" charset="0"/>
              </a:rPr>
              <a:t>, where he is introduced to a human diet and becomes the night watchman</a:t>
            </a:r>
            <a:r>
              <a:rPr lang="zh-CN" altLang="en-US" sz="1200" dirty="0">
                <a:latin typeface="Arial" panose="020B0604020202020204" pitchFamily="34" charset="0"/>
                <a:cs typeface="Arial" panose="020B0604020202020204" pitchFamily="34" charset="0"/>
              </a:rPr>
              <a:t>（守夜人）</a:t>
            </a:r>
            <a:r>
              <a:rPr lang="en-US" sz="1200" dirty="0">
                <a:latin typeface="Arial" panose="020B0604020202020204" pitchFamily="34" charset="0"/>
                <a:cs typeface="Arial" panose="020B0604020202020204" pitchFamily="34" charset="0"/>
              </a:rPr>
              <a:t>. Learning from a passing stranger about Gilgamesh’s treatment of new brides, Enkidu is incensed and travels to </a:t>
            </a:r>
            <a:r>
              <a:rPr lang="en-US" sz="1200" dirty="0" err="1">
                <a:latin typeface="Arial" panose="020B0604020202020204" pitchFamily="34" charset="0"/>
                <a:cs typeface="Arial" panose="020B0604020202020204" pitchFamily="34" charset="0"/>
              </a:rPr>
              <a:t>Uruk</a:t>
            </a:r>
            <a:r>
              <a:rPr lang="en-US" sz="1200" dirty="0">
                <a:latin typeface="Arial" panose="020B0604020202020204" pitchFamily="34" charset="0"/>
                <a:cs typeface="Arial" panose="020B0604020202020204" pitchFamily="34" charset="0"/>
              </a:rPr>
              <a:t> to intervene at a wedding. When Gilgamesh attempts to visit the wedding chamber</a:t>
            </a:r>
            <a:r>
              <a:rPr lang="zh-CN" altLang="en-US" sz="1200" dirty="0">
                <a:latin typeface="Arial" panose="020B0604020202020204" pitchFamily="34" charset="0"/>
                <a:cs typeface="Arial" panose="020B0604020202020204" pitchFamily="34" charset="0"/>
              </a:rPr>
              <a:t>（洞房）</a:t>
            </a:r>
            <a:r>
              <a:rPr lang="en-US" sz="1200" dirty="0">
                <a:latin typeface="Arial" panose="020B0604020202020204" pitchFamily="34" charset="0"/>
                <a:cs typeface="Arial" panose="020B0604020202020204" pitchFamily="34" charset="0"/>
              </a:rPr>
              <a:t>, Enkidu blocks his way, and they fight. After a fierce battle, Enkidu acknowledges Gilgamesh's superior strength and they become friends. Gilgamesh proposes a journey to the Cedar Forest to slay the monstrous demi-god </a:t>
            </a:r>
            <a:r>
              <a:rPr lang="en-US" sz="1200" dirty="0" err="1">
                <a:latin typeface="Arial" panose="020B0604020202020204" pitchFamily="34" charset="0"/>
                <a:cs typeface="Arial" panose="020B0604020202020204" pitchFamily="34" charset="0"/>
                <a:hlinkClick r:id="rId2" tooltip="Humbaba"/>
              </a:rPr>
              <a:t>Humbaba</a:t>
            </a:r>
            <a:r>
              <a:rPr lang="en-US" sz="1200" dirty="0">
                <a:latin typeface="Arial" panose="020B0604020202020204" pitchFamily="34" charset="0"/>
                <a:cs typeface="Arial" panose="020B0604020202020204" pitchFamily="34" charset="0"/>
              </a:rPr>
              <a:t> in order to gain fame and renown. Despite warnings from Enkidu and the council of elders, Gilgamesh is not deterred.</a:t>
            </a:r>
          </a:p>
          <a:p>
            <a:r>
              <a:rPr lang="en-US" sz="1200" b="1" dirty="0">
                <a:latin typeface="Arial" panose="020B0604020202020204" pitchFamily="34" charset="0"/>
                <a:cs typeface="Arial" panose="020B0604020202020204" pitchFamily="34" charset="0"/>
              </a:rPr>
              <a:t>Tablet three</a:t>
            </a:r>
          </a:p>
          <a:p>
            <a:r>
              <a:rPr lang="en-US" sz="1200" dirty="0">
                <a:latin typeface="Arial" panose="020B0604020202020204" pitchFamily="34" charset="0"/>
                <a:cs typeface="Arial" panose="020B0604020202020204" pitchFamily="34" charset="0"/>
              </a:rPr>
              <a:t>The elders give Gilgamesh advice for his journey. Gilgamesh visits his mother, the goddess </a:t>
            </a:r>
            <a:r>
              <a:rPr lang="en-US" sz="1200" dirty="0" err="1">
                <a:latin typeface="Arial" panose="020B0604020202020204" pitchFamily="34" charset="0"/>
                <a:cs typeface="Arial" panose="020B0604020202020204" pitchFamily="34" charset="0"/>
                <a:hlinkClick r:id="rId3" tooltip="Ninsun"/>
              </a:rPr>
              <a:t>Ninsun</a:t>
            </a:r>
            <a:r>
              <a:rPr lang="en-US" sz="1200" dirty="0">
                <a:latin typeface="Arial" panose="020B0604020202020204" pitchFamily="34" charset="0"/>
                <a:cs typeface="Arial" panose="020B0604020202020204" pitchFamily="34" charset="0"/>
              </a:rPr>
              <a:t>, who seeks the support and protection of the sun-god </a:t>
            </a:r>
            <a:r>
              <a:rPr lang="en-US" sz="1200" dirty="0">
                <a:latin typeface="Arial" panose="020B0604020202020204" pitchFamily="34" charset="0"/>
                <a:cs typeface="Arial" panose="020B0604020202020204" pitchFamily="34" charset="0"/>
                <a:hlinkClick r:id="rId4" tooltip="Shamash"/>
              </a:rPr>
              <a:t>Shamash</a:t>
            </a:r>
            <a:r>
              <a:rPr lang="en-US" sz="1200" dirty="0">
                <a:latin typeface="Arial" panose="020B0604020202020204" pitchFamily="34" charset="0"/>
                <a:cs typeface="Arial" panose="020B0604020202020204" pitchFamily="34" charset="0"/>
              </a:rPr>
              <a:t> for their adventure. </a:t>
            </a:r>
            <a:r>
              <a:rPr lang="en-US" sz="1200" dirty="0" err="1">
                <a:latin typeface="Arial" panose="020B0604020202020204" pitchFamily="34" charset="0"/>
                <a:cs typeface="Arial" panose="020B0604020202020204" pitchFamily="34" charset="0"/>
              </a:rPr>
              <a:t>Ninsun</a:t>
            </a:r>
            <a:r>
              <a:rPr lang="en-US" sz="1200" dirty="0">
                <a:latin typeface="Arial" panose="020B0604020202020204" pitchFamily="34" charset="0"/>
                <a:cs typeface="Arial" panose="020B0604020202020204" pitchFamily="34" charset="0"/>
              </a:rPr>
              <a:t> adopts Enkidu as her son, and Gilgamesh leaves instructions for the governance of </a:t>
            </a:r>
            <a:r>
              <a:rPr lang="en-US" sz="1200" dirty="0" err="1">
                <a:latin typeface="Arial" panose="020B0604020202020204" pitchFamily="34" charset="0"/>
                <a:cs typeface="Arial" panose="020B0604020202020204" pitchFamily="34" charset="0"/>
              </a:rPr>
              <a:t>Uruk</a:t>
            </a:r>
            <a:r>
              <a:rPr lang="en-US" sz="1200" dirty="0">
                <a:latin typeface="Arial" panose="020B0604020202020204" pitchFamily="34" charset="0"/>
                <a:cs typeface="Arial" panose="020B0604020202020204" pitchFamily="34" charset="0"/>
              </a:rPr>
              <a:t> in his absence.</a:t>
            </a:r>
          </a:p>
        </p:txBody>
      </p:sp>
      <p:sp>
        <p:nvSpPr>
          <p:cNvPr id="2" name="Titel 1"/>
          <p:cNvSpPr>
            <a:spLocks noGrp="1"/>
          </p:cNvSpPr>
          <p:nvPr>
            <p:ph type="title"/>
          </p:nvPr>
        </p:nvSpPr>
        <p:spPr/>
        <p:txBody>
          <a:bodyPr/>
          <a:lstStyle/>
          <a:p>
            <a:r>
              <a:rPr lang="de-DE" altLang="zh-CN" sz="3000" b="1" dirty="0">
                <a:solidFill>
                  <a:srgbClr val="0E5772"/>
                </a:solidFill>
                <a:latin typeface="Arial" panose="020B0604020202020204" pitchFamily="34" charset="0"/>
                <a:cs typeface="Arial" panose="020B0604020202020204" pitchFamily="34" charset="0"/>
              </a:rPr>
              <a:t>2400 BC </a:t>
            </a:r>
            <a:r>
              <a:rPr lang="de-DE" altLang="zh-CN" sz="3000" b="1" dirty="0" err="1">
                <a:solidFill>
                  <a:srgbClr val="0E5772"/>
                </a:solidFill>
                <a:latin typeface="Arial" panose="020B0604020202020204" pitchFamily="34" charset="0"/>
                <a:cs typeface="Arial" panose="020B0604020202020204" pitchFamily="34" charset="0"/>
              </a:rPr>
              <a:t>Gilgamesh</a:t>
            </a:r>
            <a:r>
              <a:rPr lang="de-DE" altLang="zh-CN" sz="3000" b="1" dirty="0">
                <a:solidFill>
                  <a:srgbClr val="0E5772"/>
                </a:solidFill>
                <a:latin typeface="Arial" panose="020B0604020202020204" pitchFamily="34" charset="0"/>
                <a:cs typeface="Arial" panose="020B0604020202020204" pitchFamily="34" charset="0"/>
              </a:rPr>
              <a:t> Epos </a:t>
            </a:r>
            <a:r>
              <a:rPr lang="zh-CN" altLang="de-DE" sz="3000" b="1" dirty="0">
                <a:solidFill>
                  <a:srgbClr val="0E5772"/>
                </a:solidFill>
                <a:latin typeface="Arial" panose="020B0604020202020204" pitchFamily="34" charset="0"/>
                <a:cs typeface="Arial" panose="020B0604020202020204" pitchFamily="34" charset="0"/>
              </a:rPr>
              <a:t>吉尔伽美什史诗</a:t>
            </a:r>
            <a:endParaRPr lang="de-DE" sz="3000" b="1"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94" y="2187702"/>
            <a:ext cx="3028132" cy="3686717"/>
          </a:xfrm>
          <a:prstGeom prst="rect">
            <a:avLst/>
          </a:prstGeom>
        </p:spPr>
      </p:pic>
    </p:spTree>
    <p:extLst>
      <p:ext uri="{BB962C8B-B14F-4D97-AF65-F5344CB8AC3E}">
        <p14:creationId xmlns:p14="http://schemas.microsoft.com/office/powerpoint/2010/main" val="754873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3004887" y="2194607"/>
            <a:ext cx="5865395" cy="3670788"/>
          </a:xfrm>
        </p:spPr>
        <p:txBody>
          <a:bodyPr>
            <a:normAutofit fontScale="55000" lnSpcReduction="20000"/>
          </a:bodyPr>
          <a:lstStyle/>
          <a:p>
            <a:r>
              <a:rPr lang="en-US" b="1" dirty="0">
                <a:latin typeface="Arial" panose="020B0604020202020204" pitchFamily="34" charset="0"/>
                <a:cs typeface="Arial" panose="020B0604020202020204" pitchFamily="34" charset="0"/>
              </a:rPr>
              <a:t>Tablet four</a:t>
            </a:r>
          </a:p>
          <a:p>
            <a:r>
              <a:rPr lang="en-US" dirty="0">
                <a:latin typeface="Arial" panose="020B0604020202020204" pitchFamily="34" charset="0"/>
                <a:cs typeface="Arial" panose="020B0604020202020204" pitchFamily="34" charset="0"/>
              </a:rPr>
              <a:t>Gilgamesh and </a:t>
            </a:r>
            <a:r>
              <a:rPr lang="en-US" dirty="0" err="1">
                <a:latin typeface="Arial" panose="020B0604020202020204" pitchFamily="34" charset="0"/>
                <a:cs typeface="Arial" panose="020B0604020202020204" pitchFamily="34" charset="0"/>
              </a:rPr>
              <a:t>Enkidu</a:t>
            </a:r>
            <a:r>
              <a:rPr lang="en-US" dirty="0">
                <a:latin typeface="Arial" panose="020B0604020202020204" pitchFamily="34" charset="0"/>
                <a:cs typeface="Arial" panose="020B0604020202020204" pitchFamily="34" charset="0"/>
              </a:rPr>
              <a:t> journey to the </a:t>
            </a:r>
            <a:r>
              <a:rPr lang="en-US" dirty="0">
                <a:latin typeface="Arial" panose="020B0604020202020204" pitchFamily="34" charset="0"/>
                <a:cs typeface="Arial" panose="020B0604020202020204" pitchFamily="34" charset="0"/>
                <a:hlinkClick r:id="rId2" tooltip="Cedar Forest"/>
              </a:rPr>
              <a:t>Cedar Forest</a:t>
            </a:r>
            <a:r>
              <a:rPr lang="en-US" dirty="0">
                <a:latin typeface="Arial" panose="020B0604020202020204" pitchFamily="34" charset="0"/>
                <a:cs typeface="Arial" panose="020B0604020202020204" pitchFamily="34" charset="0"/>
              </a:rPr>
              <a:t>. Every few days they camp on a mountain, and perform a dream ritual. Gilgamesh has five terrifying dreams about falling mountains, thunderstorms, wild bulls, and a thunderbird that breathes fire. Despite similarities between his dream figures and earlier descriptions of </a:t>
            </a:r>
            <a:r>
              <a:rPr lang="en-US" dirty="0" err="1">
                <a:latin typeface="Arial" panose="020B0604020202020204" pitchFamily="34" charset="0"/>
                <a:cs typeface="Arial" panose="020B0604020202020204" pitchFamily="34" charset="0"/>
              </a:rPr>
              <a:t>Humbaba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Enkidu</a:t>
            </a:r>
            <a:r>
              <a:rPr lang="en-US" dirty="0">
                <a:latin typeface="Arial" panose="020B0604020202020204" pitchFamily="34" charset="0"/>
                <a:cs typeface="Arial" panose="020B0604020202020204" pitchFamily="34" charset="0"/>
              </a:rPr>
              <a:t> interprets these dreams as good omens</a:t>
            </a:r>
            <a:r>
              <a:rPr lang="zh-CN" altLang="en-US" dirty="0">
                <a:latin typeface="Arial" panose="020B0604020202020204" pitchFamily="34" charset="0"/>
                <a:cs typeface="Arial" panose="020B0604020202020204" pitchFamily="34" charset="0"/>
              </a:rPr>
              <a:t>（好兆头）</a:t>
            </a:r>
            <a:r>
              <a:rPr lang="en-US" dirty="0">
                <a:latin typeface="Arial" panose="020B0604020202020204" pitchFamily="34" charset="0"/>
                <a:cs typeface="Arial" panose="020B0604020202020204" pitchFamily="34" charset="0"/>
              </a:rPr>
              <a:t>, and denies that the frightening images represent the forest guardian</a:t>
            </a:r>
            <a:r>
              <a:rPr lang="zh-CN" altLang="en-US" dirty="0">
                <a:latin typeface="Arial" panose="020B0604020202020204" pitchFamily="34" charset="0"/>
                <a:cs typeface="Arial" panose="020B0604020202020204" pitchFamily="34" charset="0"/>
              </a:rPr>
              <a:t>（森林的守卫者）</a:t>
            </a:r>
            <a:r>
              <a:rPr lang="en-US" dirty="0">
                <a:latin typeface="Arial" panose="020B0604020202020204" pitchFamily="34" charset="0"/>
                <a:cs typeface="Arial" panose="020B0604020202020204" pitchFamily="34" charset="0"/>
              </a:rPr>
              <a:t>. As they approach the cedar mountain</a:t>
            </a:r>
            <a:r>
              <a:rPr lang="zh-CN" altLang="en-US" dirty="0">
                <a:latin typeface="Arial" panose="020B0604020202020204" pitchFamily="34" charset="0"/>
                <a:cs typeface="Arial" panose="020B0604020202020204" pitchFamily="34" charset="0"/>
              </a:rPr>
              <a:t>（雪松林）</a:t>
            </a:r>
            <a:r>
              <a:rPr lang="en-US" dirty="0">
                <a:latin typeface="Arial" panose="020B0604020202020204" pitchFamily="34" charset="0"/>
                <a:cs typeface="Arial" panose="020B0604020202020204" pitchFamily="34" charset="0"/>
              </a:rPr>
              <a:t>, they hear </a:t>
            </a:r>
            <a:r>
              <a:rPr lang="en-US" dirty="0" err="1">
                <a:latin typeface="Arial" panose="020B0604020202020204" pitchFamily="34" charset="0"/>
                <a:cs typeface="Arial" panose="020B0604020202020204" pitchFamily="34" charset="0"/>
              </a:rPr>
              <a:t>Humbaba</a:t>
            </a:r>
            <a:r>
              <a:rPr lang="en-US" dirty="0">
                <a:latin typeface="Arial" panose="020B0604020202020204" pitchFamily="34" charset="0"/>
                <a:cs typeface="Arial" panose="020B0604020202020204" pitchFamily="34" charset="0"/>
              </a:rPr>
              <a:t> bellowing, and have to encourage each other not to be afraid.</a:t>
            </a:r>
          </a:p>
          <a:p>
            <a:endParaRPr lang="en-US"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194607"/>
            <a:ext cx="2761247" cy="3806143"/>
          </a:xfrm>
          <a:prstGeom prst="rect">
            <a:avLst/>
          </a:prstGeom>
        </p:spPr>
      </p:pic>
    </p:spTree>
    <p:extLst>
      <p:ext uri="{BB962C8B-B14F-4D97-AF65-F5344CB8AC3E}">
        <p14:creationId xmlns:p14="http://schemas.microsoft.com/office/powerpoint/2010/main" val="1780321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3004887" y="2194607"/>
            <a:ext cx="5865395" cy="3670788"/>
          </a:xfrm>
        </p:spPr>
        <p:txBody>
          <a:bodyPr/>
          <a:lstStyle/>
          <a:p>
            <a:r>
              <a:rPr lang="en-US" sz="1200" b="1" dirty="0">
                <a:latin typeface="Arial" panose="020B0604020202020204" pitchFamily="34" charset="0"/>
                <a:cs typeface="Arial" panose="020B0604020202020204" pitchFamily="34" charset="0"/>
              </a:rPr>
              <a:t>Tablet five</a:t>
            </a:r>
          </a:p>
          <a:p>
            <a:r>
              <a:rPr lang="en-US" sz="1200" dirty="0">
                <a:latin typeface="Arial" panose="020B0604020202020204" pitchFamily="34" charset="0"/>
                <a:cs typeface="Arial" panose="020B0604020202020204" pitchFamily="34" charset="0"/>
              </a:rPr>
              <a:t>Tablet V of the Epic of Gilgamesh</a:t>
            </a:r>
          </a:p>
          <a:p>
            <a:r>
              <a:rPr lang="en-US" sz="1200" dirty="0">
                <a:latin typeface="Arial" panose="020B0604020202020204" pitchFamily="34" charset="0"/>
                <a:cs typeface="Arial" panose="020B0604020202020204" pitchFamily="34" charset="0"/>
              </a:rPr>
              <a:t>The heroes enter the cedar forest. </a:t>
            </a:r>
            <a:r>
              <a:rPr lang="en-US" sz="1200" dirty="0">
                <a:latin typeface="Arial" panose="020B0604020202020204" pitchFamily="34" charset="0"/>
                <a:cs typeface="Arial" panose="020B0604020202020204" pitchFamily="34" charset="0"/>
                <a:hlinkClick r:id="rId2" tooltip="Humbaba"/>
              </a:rPr>
              <a:t>Humbaba</a:t>
            </a:r>
            <a:r>
              <a:rPr lang="en-US" sz="1200" dirty="0">
                <a:latin typeface="Arial" panose="020B0604020202020204" pitchFamily="34" charset="0"/>
                <a:cs typeface="Arial" panose="020B0604020202020204" pitchFamily="34" charset="0"/>
              </a:rPr>
              <a:t>, the guardian of the Cedar Forest, insults and threatens them. He accuses </a:t>
            </a:r>
            <a:r>
              <a:rPr lang="en-US" sz="1200" dirty="0" err="1">
                <a:latin typeface="Arial" panose="020B0604020202020204" pitchFamily="34" charset="0"/>
                <a:cs typeface="Arial" panose="020B0604020202020204" pitchFamily="34" charset="0"/>
              </a:rPr>
              <a:t>Enkidu</a:t>
            </a:r>
            <a:r>
              <a:rPr lang="en-US" sz="1200" dirty="0">
                <a:latin typeface="Arial" panose="020B0604020202020204" pitchFamily="34" charset="0"/>
                <a:cs typeface="Arial" panose="020B0604020202020204" pitchFamily="34" charset="0"/>
              </a:rPr>
              <a:t> of betrayal, and vows to disembowel Gilgamesh and feed his flesh to the birds. Gilgamesh is afraid, but with some encouraging words from </a:t>
            </a:r>
            <a:r>
              <a:rPr lang="en-US" sz="1200" dirty="0" err="1">
                <a:latin typeface="Arial" panose="020B0604020202020204" pitchFamily="34" charset="0"/>
                <a:cs typeface="Arial" panose="020B0604020202020204" pitchFamily="34" charset="0"/>
              </a:rPr>
              <a:t>Enkidu</a:t>
            </a:r>
            <a:r>
              <a:rPr lang="en-US" sz="1200" dirty="0">
                <a:latin typeface="Arial" panose="020B0604020202020204" pitchFamily="34" charset="0"/>
                <a:cs typeface="Arial" panose="020B0604020202020204" pitchFamily="34" charset="0"/>
              </a:rPr>
              <a:t> the battle commences</a:t>
            </a:r>
            <a:r>
              <a:rPr lang="zh-CN" altLang="en-US" sz="1200" dirty="0">
                <a:latin typeface="Arial" panose="020B0604020202020204" pitchFamily="34" charset="0"/>
                <a:cs typeface="Arial" panose="020B0604020202020204" pitchFamily="34" charset="0"/>
              </a:rPr>
              <a:t>（开始）</a:t>
            </a:r>
            <a:r>
              <a:rPr lang="en-US" sz="1200" dirty="0">
                <a:latin typeface="Arial" panose="020B0604020202020204" pitchFamily="34" charset="0"/>
                <a:cs typeface="Arial" panose="020B0604020202020204" pitchFamily="34" charset="0"/>
              </a:rPr>
              <a:t>. The mountains quake with the tumult and the sky turns black</a:t>
            </a:r>
            <a:r>
              <a:rPr lang="zh-CN" altLang="en-US" sz="1200" dirty="0">
                <a:latin typeface="Arial" panose="020B0604020202020204" pitchFamily="34" charset="0"/>
                <a:cs typeface="Arial" panose="020B0604020202020204" pitchFamily="34" charset="0"/>
              </a:rPr>
              <a:t>（群山因骚动而震动，天空变黑）</a:t>
            </a:r>
            <a:r>
              <a:rPr lang="en-US" sz="1200" dirty="0">
                <a:latin typeface="Arial" panose="020B0604020202020204" pitchFamily="34" charset="0"/>
                <a:cs typeface="Arial" panose="020B0604020202020204" pitchFamily="34" charset="0"/>
              </a:rPr>
              <a:t>. The god </a:t>
            </a:r>
            <a:r>
              <a:rPr lang="en-US" sz="1200" dirty="0">
                <a:latin typeface="Arial" panose="020B0604020202020204" pitchFamily="34" charset="0"/>
                <a:cs typeface="Arial" panose="020B0604020202020204" pitchFamily="34" charset="0"/>
                <a:hlinkClick r:id="rId3" tooltip="Shamash"/>
              </a:rPr>
              <a:t>Shamash</a:t>
            </a:r>
            <a:r>
              <a:rPr lang="en-US" sz="1200" dirty="0">
                <a:latin typeface="Arial" panose="020B0604020202020204" pitchFamily="34" charset="0"/>
                <a:cs typeface="Arial" panose="020B0604020202020204" pitchFamily="34" charset="0"/>
              </a:rPr>
              <a:t> sends 13 winds to bind </a:t>
            </a:r>
            <a:r>
              <a:rPr lang="en-US" sz="1200" dirty="0" err="1">
                <a:latin typeface="Arial" panose="020B0604020202020204" pitchFamily="34" charset="0"/>
                <a:cs typeface="Arial" panose="020B0604020202020204" pitchFamily="34" charset="0"/>
              </a:rPr>
              <a:t>Humbaba</a:t>
            </a:r>
            <a:r>
              <a:rPr lang="en-US" sz="1200" dirty="0">
                <a:latin typeface="Arial" panose="020B0604020202020204" pitchFamily="34" charset="0"/>
                <a:cs typeface="Arial" panose="020B0604020202020204" pitchFamily="34" charset="0"/>
              </a:rPr>
              <a:t>, and he is captured. The monster pleads for his life, and Gilgamesh pities him. He offers Gilgamesh to be king of the forest, he will cut the trees for him, and be his slave. </a:t>
            </a:r>
            <a:r>
              <a:rPr lang="en-US" sz="1200" dirty="0" err="1">
                <a:latin typeface="Arial" panose="020B0604020202020204" pitchFamily="34" charset="0"/>
                <a:cs typeface="Arial" panose="020B0604020202020204" pitchFamily="34" charset="0"/>
              </a:rPr>
              <a:t>Enkidu</a:t>
            </a:r>
            <a:r>
              <a:rPr lang="en-US" sz="1200" dirty="0">
                <a:latin typeface="Arial" panose="020B0604020202020204" pitchFamily="34" charset="0"/>
                <a:cs typeface="Arial" panose="020B0604020202020204" pitchFamily="34" charset="0"/>
              </a:rPr>
              <a:t>, however, is enraged and asks Gilgamesh to kill the beast, because he knows that </a:t>
            </a:r>
            <a:r>
              <a:rPr lang="en-US" sz="1200" dirty="0" err="1">
                <a:latin typeface="Arial" panose="020B0604020202020204" pitchFamily="34" charset="0"/>
                <a:cs typeface="Arial" panose="020B0604020202020204" pitchFamily="34" charset="0"/>
              </a:rPr>
              <a:t>Humbaba</a:t>
            </a:r>
            <a:r>
              <a:rPr lang="en-US" sz="1200" dirty="0">
                <a:latin typeface="Arial" panose="020B0604020202020204" pitchFamily="34" charset="0"/>
                <a:cs typeface="Arial" panose="020B0604020202020204" pitchFamily="34" charset="0"/>
              </a:rPr>
              <a:t> is lying. </a:t>
            </a:r>
            <a:r>
              <a:rPr lang="en-US" sz="1200" dirty="0" err="1">
                <a:latin typeface="Arial" panose="020B0604020202020204" pitchFamily="34" charset="0"/>
                <a:cs typeface="Arial" panose="020B0604020202020204" pitchFamily="34" charset="0"/>
              </a:rPr>
              <a:t>Humbaba</a:t>
            </a:r>
            <a:r>
              <a:rPr lang="en-US" sz="1200" dirty="0">
                <a:latin typeface="Arial" panose="020B0604020202020204" pitchFamily="34" charset="0"/>
                <a:cs typeface="Arial" panose="020B0604020202020204" pitchFamily="34" charset="0"/>
              </a:rPr>
              <a:t> curses them both and Gilgamesh dispatches him with a blow to the neck. The two heroes cut down many cedars, including a gigantic</a:t>
            </a:r>
            <a:r>
              <a:rPr lang="zh-CN" altLang="en-US" sz="1200" dirty="0">
                <a:latin typeface="Arial" panose="020B0604020202020204" pitchFamily="34" charset="0"/>
                <a:cs typeface="Arial" panose="020B0604020202020204" pitchFamily="34" charset="0"/>
              </a:rPr>
              <a:t>（巨大的）</a:t>
            </a:r>
            <a:r>
              <a:rPr lang="en-US" sz="1200" dirty="0">
                <a:latin typeface="Arial" panose="020B0604020202020204" pitchFamily="34" charset="0"/>
                <a:cs typeface="Arial" panose="020B0604020202020204" pitchFamily="34" charset="0"/>
              </a:rPr>
              <a:t> tree that </a:t>
            </a:r>
            <a:r>
              <a:rPr lang="en-US" sz="1200" dirty="0" err="1">
                <a:latin typeface="Arial" panose="020B0604020202020204" pitchFamily="34" charset="0"/>
                <a:cs typeface="Arial" panose="020B0604020202020204" pitchFamily="34" charset="0"/>
              </a:rPr>
              <a:t>Enkidu</a:t>
            </a:r>
            <a:r>
              <a:rPr lang="en-US" sz="1200" dirty="0">
                <a:latin typeface="Arial" panose="020B0604020202020204" pitchFamily="34" charset="0"/>
                <a:cs typeface="Arial" panose="020B0604020202020204" pitchFamily="34" charset="0"/>
              </a:rPr>
              <a:t> plans to fashion into a gate for the temple of Enlil. They build a raft</a:t>
            </a:r>
            <a:r>
              <a:rPr lang="zh-CN" altLang="en-US" sz="1200" dirty="0">
                <a:latin typeface="Arial" panose="020B0604020202020204" pitchFamily="34" charset="0"/>
                <a:cs typeface="Arial" panose="020B0604020202020204" pitchFamily="34" charset="0"/>
              </a:rPr>
              <a:t>（木筏）</a:t>
            </a:r>
            <a:r>
              <a:rPr lang="en-US" sz="1200" dirty="0">
                <a:latin typeface="Arial" panose="020B0604020202020204" pitchFamily="34" charset="0"/>
                <a:cs typeface="Arial" panose="020B0604020202020204" pitchFamily="34" charset="0"/>
              </a:rPr>
              <a:t> and return home along the </a:t>
            </a:r>
            <a:r>
              <a:rPr lang="en-US" sz="1200" dirty="0">
                <a:latin typeface="Arial" panose="020B0604020202020204" pitchFamily="34" charset="0"/>
                <a:cs typeface="Arial" panose="020B0604020202020204" pitchFamily="34" charset="0"/>
                <a:hlinkClick r:id="rId4" tooltip="Euphrates"/>
              </a:rPr>
              <a:t>Euphrates</a:t>
            </a:r>
            <a:r>
              <a:rPr lang="zh-CN" altLang="en-US" sz="1200" dirty="0">
                <a:latin typeface="Arial" panose="020B0604020202020204" pitchFamily="34" charset="0"/>
                <a:cs typeface="Arial" panose="020B0604020202020204" pitchFamily="34" charset="0"/>
              </a:rPr>
              <a:t>（幼发拉底河）</a:t>
            </a:r>
            <a:r>
              <a:rPr lang="en-US" sz="1200" dirty="0">
                <a:latin typeface="Arial" panose="020B0604020202020204" pitchFamily="34" charset="0"/>
                <a:cs typeface="Arial" panose="020B0604020202020204" pitchFamily="34" charset="0"/>
              </a:rPr>
              <a:t>with the giant tree and the head of </a:t>
            </a:r>
            <a:r>
              <a:rPr lang="en-US" sz="1200" dirty="0" err="1">
                <a:latin typeface="Arial" panose="020B0604020202020204" pitchFamily="34" charset="0"/>
                <a:cs typeface="Arial" panose="020B0604020202020204" pitchFamily="34" charset="0"/>
              </a:rPr>
              <a:t>Humbaba</a:t>
            </a:r>
            <a:r>
              <a:rPr lang="en-US" sz="1200" dirty="0">
                <a:latin typeface="Arial" panose="020B0604020202020204" pitchFamily="34" charset="0"/>
                <a:cs typeface="Arial" panose="020B0604020202020204" pitchFamily="34" charset="0"/>
              </a:rPr>
              <a:t>.</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194607"/>
            <a:ext cx="2761247" cy="3806143"/>
          </a:xfrm>
          <a:prstGeom prst="rect">
            <a:avLst/>
          </a:prstGeom>
        </p:spPr>
      </p:pic>
    </p:spTree>
    <p:extLst>
      <p:ext uri="{BB962C8B-B14F-4D97-AF65-F5344CB8AC3E}">
        <p14:creationId xmlns:p14="http://schemas.microsoft.com/office/powerpoint/2010/main" val="3930157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3004887" y="2194607"/>
            <a:ext cx="5865395" cy="3670788"/>
          </a:xfrm>
        </p:spPr>
        <p:txBody>
          <a:bodyPr>
            <a:normAutofit fontScale="47500" lnSpcReduction="20000"/>
          </a:bodyPr>
          <a:lstStyle/>
          <a:p>
            <a:r>
              <a:rPr lang="en-US" b="1" dirty="0">
                <a:latin typeface="Arial" panose="020B0604020202020204" pitchFamily="34" charset="0"/>
                <a:cs typeface="Arial" panose="020B0604020202020204" pitchFamily="34" charset="0"/>
              </a:rPr>
              <a:t>Tablet six</a:t>
            </a:r>
          </a:p>
          <a:p>
            <a:r>
              <a:rPr lang="en-US" dirty="0">
                <a:latin typeface="Arial" panose="020B0604020202020204" pitchFamily="34" charset="0"/>
                <a:cs typeface="Arial" panose="020B0604020202020204" pitchFamily="34" charset="0"/>
              </a:rPr>
              <a:t>Gilgamesh rejects the advances of the goddess </a:t>
            </a:r>
            <a:r>
              <a:rPr lang="en-US" dirty="0">
                <a:latin typeface="Arial" panose="020B0604020202020204" pitchFamily="34" charset="0"/>
                <a:cs typeface="Arial" panose="020B0604020202020204" pitchFamily="34" charset="0"/>
                <a:hlinkClick r:id="rId2" tooltip="Ishtar"/>
              </a:rPr>
              <a:t>Ishtar</a:t>
            </a:r>
            <a:r>
              <a:rPr lang="en-US" dirty="0">
                <a:latin typeface="Arial" panose="020B0604020202020204" pitchFamily="34" charset="0"/>
                <a:cs typeface="Arial" panose="020B0604020202020204" pitchFamily="34" charset="0"/>
              </a:rPr>
              <a:t> because of her mistreatment of previous lovers like </a:t>
            </a:r>
            <a:r>
              <a:rPr lang="en-US" dirty="0" err="1">
                <a:latin typeface="Arial" panose="020B0604020202020204" pitchFamily="34" charset="0"/>
                <a:cs typeface="Arial" panose="020B0604020202020204" pitchFamily="34" charset="0"/>
                <a:hlinkClick r:id="rId3" tooltip="Tammuz (deity)"/>
              </a:rPr>
              <a:t>Dumuzi</a:t>
            </a:r>
            <a:r>
              <a:rPr lang="en-US" dirty="0">
                <a:latin typeface="Arial" panose="020B0604020202020204" pitchFamily="34" charset="0"/>
                <a:cs typeface="Arial" panose="020B0604020202020204" pitchFamily="34" charset="0"/>
              </a:rPr>
              <a:t>. Ishtar asks her father </a:t>
            </a:r>
            <a:r>
              <a:rPr lang="en-US" dirty="0">
                <a:latin typeface="Arial" panose="020B0604020202020204" pitchFamily="34" charset="0"/>
                <a:cs typeface="Arial" panose="020B0604020202020204" pitchFamily="34" charset="0"/>
                <a:hlinkClick r:id="rId4" tooltip="Anu"/>
              </a:rPr>
              <a:t>Anu</a:t>
            </a:r>
            <a:r>
              <a:rPr lang="en-US" dirty="0">
                <a:latin typeface="Arial" panose="020B0604020202020204" pitchFamily="34" charset="0"/>
                <a:cs typeface="Arial" panose="020B0604020202020204" pitchFamily="34" charset="0"/>
              </a:rPr>
              <a:t> to send </a:t>
            </a:r>
            <a:r>
              <a:rPr lang="en-US" dirty="0">
                <a:latin typeface="Arial" panose="020B0604020202020204" pitchFamily="34" charset="0"/>
                <a:cs typeface="Arial" panose="020B0604020202020204" pitchFamily="34" charset="0"/>
                <a:hlinkClick r:id="rId5" tooltip="Gugalanna"/>
              </a:rPr>
              <a:t>Gugalanna</a:t>
            </a:r>
            <a:r>
              <a:rPr lang="en-US" dirty="0">
                <a:latin typeface="Arial" panose="020B0604020202020204" pitchFamily="34" charset="0"/>
                <a:cs typeface="Arial" panose="020B0604020202020204" pitchFamily="34" charset="0"/>
              </a:rPr>
              <a:t>, the Bull of Heaven, to avenge her</a:t>
            </a:r>
            <a:r>
              <a:rPr lang="zh-CN" altLang="en-US" dirty="0">
                <a:latin typeface="Arial" panose="020B0604020202020204" pitchFamily="34" charset="0"/>
                <a:cs typeface="Arial" panose="020B0604020202020204" pitchFamily="34" charset="0"/>
              </a:rPr>
              <a:t>（为她报仇）</a:t>
            </a:r>
            <a:r>
              <a:rPr lang="en-US" dirty="0">
                <a:latin typeface="Arial" panose="020B0604020202020204" pitchFamily="34" charset="0"/>
                <a:cs typeface="Arial" panose="020B0604020202020204" pitchFamily="34" charset="0"/>
              </a:rPr>
              <a:t>. When </a:t>
            </a:r>
            <a:r>
              <a:rPr lang="en-US" dirty="0" err="1">
                <a:latin typeface="Arial" panose="020B0604020202020204" pitchFamily="34" charset="0"/>
                <a:cs typeface="Arial" panose="020B0604020202020204" pitchFamily="34" charset="0"/>
              </a:rPr>
              <a:t>Anu</a:t>
            </a:r>
            <a:r>
              <a:rPr lang="en-US" dirty="0">
                <a:latin typeface="Arial" panose="020B0604020202020204" pitchFamily="34" charset="0"/>
                <a:cs typeface="Arial" panose="020B0604020202020204" pitchFamily="34" charset="0"/>
              </a:rPr>
              <a:t> rejects her complaints, Ishtar threatens to raise the dead who will “outnumber the living” and “devour them”</a:t>
            </a:r>
            <a:r>
              <a:rPr lang="zh-CN" altLang="en-US" dirty="0">
                <a:latin typeface="Arial" panose="020B0604020202020204" pitchFamily="34" charset="0"/>
                <a:cs typeface="Arial" panose="020B0604020202020204" pitchFamily="34" charset="0"/>
              </a:rPr>
              <a:t>（将它们吞噬）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Anu</a:t>
            </a:r>
            <a:r>
              <a:rPr lang="en-US" dirty="0">
                <a:latin typeface="Arial" panose="020B0604020202020204" pitchFamily="34" charset="0"/>
                <a:cs typeface="Arial" panose="020B0604020202020204" pitchFamily="34" charset="0"/>
              </a:rPr>
              <a:t> becomes frightened, and gives in to her. Ishtar leads </a:t>
            </a:r>
            <a:r>
              <a:rPr lang="en-US" dirty="0" err="1">
                <a:latin typeface="Arial" panose="020B0604020202020204" pitchFamily="34" charset="0"/>
                <a:cs typeface="Arial" panose="020B0604020202020204" pitchFamily="34" charset="0"/>
              </a:rPr>
              <a:t>Gugalanna</a:t>
            </a:r>
            <a:r>
              <a:rPr lang="en-US" dirty="0">
                <a:latin typeface="Arial" panose="020B0604020202020204" pitchFamily="34" charset="0"/>
                <a:cs typeface="Arial" panose="020B0604020202020204" pitchFamily="34" charset="0"/>
              </a:rPr>
              <a:t> to </a:t>
            </a:r>
            <a:r>
              <a:rPr lang="en-US" dirty="0" err="1">
                <a:latin typeface="Arial" panose="020B0604020202020204" pitchFamily="34" charset="0"/>
                <a:cs typeface="Arial" panose="020B0604020202020204" pitchFamily="34" charset="0"/>
              </a:rPr>
              <a:t>Uruk</a:t>
            </a:r>
            <a:r>
              <a:rPr lang="en-US" dirty="0">
                <a:latin typeface="Arial" panose="020B0604020202020204" pitchFamily="34" charset="0"/>
                <a:cs typeface="Arial" panose="020B0604020202020204" pitchFamily="34" charset="0"/>
              </a:rPr>
              <a:t>, and it causes widespread devastation</a:t>
            </a:r>
            <a:r>
              <a:rPr lang="zh-CN" altLang="en-US" dirty="0">
                <a:latin typeface="Arial" panose="020B0604020202020204" pitchFamily="34" charset="0"/>
                <a:cs typeface="Arial" panose="020B0604020202020204" pitchFamily="34" charset="0"/>
              </a:rPr>
              <a:t>（破坏）</a:t>
            </a:r>
            <a:r>
              <a:rPr lang="en-US" dirty="0">
                <a:latin typeface="Arial" panose="020B0604020202020204" pitchFamily="34" charset="0"/>
                <a:cs typeface="Arial" panose="020B0604020202020204" pitchFamily="34" charset="0"/>
              </a:rPr>
              <a:t>. It lowers the level of the Euphrates river, and dries up the marshes</a:t>
            </a:r>
            <a:r>
              <a:rPr lang="zh-CN" altLang="en-US" dirty="0">
                <a:latin typeface="Arial" panose="020B0604020202020204" pitchFamily="34" charset="0"/>
                <a:cs typeface="Arial" panose="020B0604020202020204" pitchFamily="34" charset="0"/>
              </a:rPr>
              <a:t>（沼泽，湿地）</a:t>
            </a:r>
            <a:r>
              <a:rPr lang="en-US" dirty="0">
                <a:latin typeface="Arial" panose="020B0604020202020204" pitchFamily="34" charset="0"/>
                <a:cs typeface="Arial" panose="020B0604020202020204" pitchFamily="34" charset="0"/>
              </a:rPr>
              <a:t>. It opens up huge pits that swallow 300 men. Without any divine assistance</a:t>
            </a:r>
            <a:r>
              <a:rPr lang="zh-CN" altLang="en-US" dirty="0">
                <a:latin typeface="Arial" panose="020B0604020202020204" pitchFamily="34" charset="0"/>
                <a:cs typeface="Arial" panose="020B0604020202020204" pitchFamily="34" charset="0"/>
              </a:rPr>
              <a:t>（神地帮助）</a:t>
            </a:r>
            <a:r>
              <a:rPr lang="en-US" dirty="0">
                <a:latin typeface="Arial" panose="020B0604020202020204" pitchFamily="34" charset="0"/>
                <a:cs typeface="Arial" panose="020B0604020202020204" pitchFamily="34" charset="0"/>
              </a:rPr>
              <a:t>, Enkidu and Gilgamesh attack and slay it, and offer up its heart to Shamash. When Ishtar cries out, Enkidu hurls one of the hindquarters of the bull at her. The city of </a:t>
            </a:r>
            <a:r>
              <a:rPr lang="en-US" dirty="0" err="1">
                <a:latin typeface="Arial" panose="020B0604020202020204" pitchFamily="34" charset="0"/>
                <a:cs typeface="Arial" panose="020B0604020202020204" pitchFamily="34" charset="0"/>
              </a:rPr>
              <a:t>Uruk</a:t>
            </a:r>
            <a:r>
              <a:rPr lang="en-US" dirty="0">
                <a:latin typeface="Arial" panose="020B0604020202020204" pitchFamily="34" charset="0"/>
                <a:cs typeface="Arial" panose="020B0604020202020204" pitchFamily="34" charset="0"/>
              </a:rPr>
              <a:t> celebrates, but Enkidu has an ominous dream about his future failure.</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2194607"/>
            <a:ext cx="2761247" cy="3806143"/>
          </a:xfrm>
          <a:prstGeom prst="rect">
            <a:avLst/>
          </a:prstGeom>
        </p:spPr>
      </p:pic>
    </p:spTree>
    <p:extLst>
      <p:ext uri="{BB962C8B-B14F-4D97-AF65-F5344CB8AC3E}">
        <p14:creationId xmlns:p14="http://schemas.microsoft.com/office/powerpoint/2010/main" val="1467869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118308" cy="3681663"/>
          </a:xfrm>
        </p:spPr>
        <p:txBody>
          <a:bodyPr>
            <a:normAutofit fontScale="55000" lnSpcReduction="20000"/>
          </a:bodyPr>
          <a:lstStyle/>
          <a:p>
            <a:r>
              <a:rPr lang="en-US" b="1" dirty="0">
                <a:latin typeface="Arial" panose="020B0604020202020204" pitchFamily="34" charset="0"/>
                <a:cs typeface="Arial" panose="020B0604020202020204" pitchFamily="34" charset="0"/>
              </a:rPr>
              <a:t>Tablet seven</a:t>
            </a:r>
          </a:p>
          <a:p>
            <a:r>
              <a:rPr lang="en-US" dirty="0">
                <a:latin typeface="Arial" panose="020B0604020202020204" pitchFamily="34" charset="0"/>
                <a:cs typeface="Arial" panose="020B0604020202020204" pitchFamily="34" charset="0"/>
              </a:rPr>
              <a:t>In </a:t>
            </a:r>
            <a:r>
              <a:rPr lang="en-US" dirty="0" err="1">
                <a:latin typeface="Arial" panose="020B0604020202020204" pitchFamily="34" charset="0"/>
                <a:cs typeface="Arial" panose="020B0604020202020204" pitchFamily="34" charset="0"/>
              </a:rPr>
              <a:t>Enkidu‘s</a:t>
            </a:r>
            <a:r>
              <a:rPr lang="en-US" dirty="0">
                <a:latin typeface="Arial" panose="020B0604020202020204" pitchFamily="34" charset="0"/>
                <a:cs typeface="Arial" panose="020B0604020202020204" pitchFamily="34" charset="0"/>
              </a:rPr>
              <a:t> dream, the gods decide that one of the heroes must die because they killed </a:t>
            </a:r>
            <a:r>
              <a:rPr lang="en-US" dirty="0" err="1">
                <a:latin typeface="Arial" panose="020B0604020202020204" pitchFamily="34" charset="0"/>
                <a:cs typeface="Arial" panose="020B0604020202020204" pitchFamily="34" charset="0"/>
              </a:rPr>
              <a:t>Humbaba</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Gugalanna</a:t>
            </a:r>
            <a:r>
              <a:rPr lang="en-US" dirty="0">
                <a:latin typeface="Arial" panose="020B0604020202020204" pitchFamily="34" charset="0"/>
                <a:cs typeface="Arial" panose="020B0604020202020204" pitchFamily="34" charset="0"/>
              </a:rPr>
              <a:t>. Despite the protestations</a:t>
            </a:r>
            <a:r>
              <a:rPr lang="zh-CN" altLang="en-US" dirty="0">
                <a:latin typeface="Arial" panose="020B0604020202020204" pitchFamily="34" charset="0"/>
                <a:cs typeface="Arial" panose="020B0604020202020204" pitchFamily="34" charset="0"/>
              </a:rPr>
              <a:t>（声明）</a:t>
            </a:r>
            <a:r>
              <a:rPr lang="en-US" dirty="0">
                <a:latin typeface="Arial" panose="020B0604020202020204" pitchFamily="34" charset="0"/>
                <a:cs typeface="Arial" panose="020B0604020202020204" pitchFamily="34" charset="0"/>
              </a:rPr>
              <a:t> of Shamash, Enkidu is marked for death. Enkidu curses the great door he has fashioned for Enlil’s temple. He also curses the trapper and </a:t>
            </a:r>
            <a:r>
              <a:rPr lang="en-US" dirty="0" err="1">
                <a:latin typeface="Arial" panose="020B0604020202020204" pitchFamily="34" charset="0"/>
                <a:cs typeface="Arial" panose="020B0604020202020204" pitchFamily="34" charset="0"/>
              </a:rPr>
              <a:t>Shamhat</a:t>
            </a:r>
            <a:r>
              <a:rPr lang="en-US" dirty="0">
                <a:latin typeface="Arial" panose="020B0604020202020204" pitchFamily="34" charset="0"/>
                <a:cs typeface="Arial" panose="020B0604020202020204" pitchFamily="34" charset="0"/>
              </a:rPr>
              <a:t> for removing him from the wild. Shamash reminds Enkidu of how </a:t>
            </a:r>
            <a:r>
              <a:rPr lang="en-US" dirty="0" err="1">
                <a:latin typeface="Arial" panose="020B0604020202020204" pitchFamily="34" charset="0"/>
                <a:cs typeface="Arial" panose="020B0604020202020204" pitchFamily="34" charset="0"/>
              </a:rPr>
              <a:t>Shamhat</a:t>
            </a:r>
            <a:r>
              <a:rPr lang="en-US" dirty="0">
                <a:latin typeface="Arial" panose="020B0604020202020204" pitchFamily="34" charset="0"/>
                <a:cs typeface="Arial" panose="020B0604020202020204" pitchFamily="34" charset="0"/>
              </a:rPr>
              <a:t> fed and clothed him, and introduced him to Gilgamesh. Shamash tells him that Gilgamesh will bestow great honors upon him at his funeral, and will wander into the wild consumed with grief. Enkidu regrets his curses and blesses </a:t>
            </a:r>
            <a:r>
              <a:rPr lang="en-US" dirty="0" err="1">
                <a:latin typeface="Arial" panose="020B0604020202020204" pitchFamily="34" charset="0"/>
                <a:cs typeface="Arial" panose="020B0604020202020204" pitchFamily="34" charset="0"/>
              </a:rPr>
              <a:t>Shamhat</a:t>
            </a:r>
            <a:r>
              <a:rPr lang="en-US" dirty="0">
                <a:latin typeface="Arial" panose="020B0604020202020204" pitchFamily="34" charset="0"/>
                <a:cs typeface="Arial" panose="020B0604020202020204" pitchFamily="34" charset="0"/>
              </a:rPr>
              <a:t>. In a second dream, however, he sees himself being taken captive</a:t>
            </a:r>
            <a:r>
              <a:rPr lang="zh-CN" altLang="en-US" dirty="0">
                <a:latin typeface="Arial" panose="020B0604020202020204" pitchFamily="34" charset="0"/>
                <a:cs typeface="Arial" panose="020B0604020202020204" pitchFamily="34" charset="0"/>
              </a:rPr>
              <a:t>（战俘，俘虏）</a:t>
            </a:r>
            <a:r>
              <a:rPr lang="en-US" dirty="0">
                <a:latin typeface="Arial" panose="020B0604020202020204" pitchFamily="34" charset="0"/>
                <a:cs typeface="Arial" panose="020B0604020202020204" pitchFamily="34" charset="0"/>
              </a:rPr>
              <a:t> to the </a:t>
            </a:r>
            <a:r>
              <a:rPr lang="en-US" dirty="0">
                <a:latin typeface="Arial" panose="020B0604020202020204" pitchFamily="34" charset="0"/>
                <a:cs typeface="Arial" panose="020B0604020202020204" pitchFamily="34" charset="0"/>
                <a:hlinkClick r:id="rId2" tooltip="Underworld"/>
              </a:rPr>
              <a:t>Netherworld</a:t>
            </a:r>
            <a:r>
              <a:rPr lang="en-US" dirty="0">
                <a:latin typeface="Arial" panose="020B0604020202020204" pitchFamily="34" charset="0"/>
                <a:cs typeface="Arial" panose="020B0604020202020204" pitchFamily="34" charset="0"/>
              </a:rPr>
              <a:t> by a terrifying Angel of Death. The underworld is a “house of dust” and darkness whose inhabitants eat clay, and are clothed in bird feathers, supervised by terrifying beings. For 12 days, </a:t>
            </a:r>
            <a:r>
              <a:rPr lang="en-US" dirty="0" err="1">
                <a:latin typeface="Arial" panose="020B0604020202020204" pitchFamily="34" charset="0"/>
                <a:cs typeface="Arial" panose="020B0604020202020204" pitchFamily="34" charset="0"/>
              </a:rPr>
              <a:t>Enkidu‘s</a:t>
            </a:r>
            <a:r>
              <a:rPr lang="en-US" dirty="0">
                <a:latin typeface="Arial" panose="020B0604020202020204" pitchFamily="34" charset="0"/>
                <a:cs typeface="Arial" panose="020B0604020202020204" pitchFamily="34" charset="0"/>
              </a:rPr>
              <a:t> condition worsens. Finally, after a lament</a:t>
            </a:r>
            <a:r>
              <a:rPr lang="zh-CN" altLang="en-US" dirty="0">
                <a:latin typeface="Arial" panose="020B0604020202020204" pitchFamily="34" charset="0"/>
                <a:cs typeface="Arial" panose="020B0604020202020204" pitchFamily="34" charset="0"/>
              </a:rPr>
              <a:t>（哀悼，痛惜）</a:t>
            </a:r>
            <a:r>
              <a:rPr lang="en-US" dirty="0">
                <a:latin typeface="Arial" panose="020B0604020202020204" pitchFamily="34" charset="0"/>
                <a:cs typeface="Arial" panose="020B0604020202020204" pitchFamily="34" charset="0"/>
              </a:rPr>
              <a:t> that he could not meet a heroic death in battle</a:t>
            </a:r>
            <a:r>
              <a:rPr lang="zh-CN" altLang="en-US" dirty="0">
                <a:latin typeface="Arial" panose="020B0604020202020204" pitchFamily="34" charset="0"/>
                <a:cs typeface="Arial" panose="020B0604020202020204" pitchFamily="34" charset="0"/>
              </a:rPr>
              <a:t>（不能在战场上英勇地死去）</a:t>
            </a:r>
            <a:r>
              <a:rPr lang="en-US" dirty="0">
                <a:latin typeface="Arial" panose="020B0604020202020204" pitchFamily="34" charset="0"/>
                <a:cs typeface="Arial" panose="020B0604020202020204" pitchFamily="34" charset="0"/>
              </a:rPr>
              <a:t>, he dies.</a:t>
            </a:r>
          </a:p>
          <a:p>
            <a:pPr marL="0" indent="0">
              <a:buNone/>
            </a:pPr>
            <a:endParaRPr lang="en-US"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1516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118308" cy="3681663"/>
          </a:xfrm>
        </p:spPr>
        <p:txBody>
          <a:bodyPr/>
          <a:lstStyle/>
          <a:p>
            <a:r>
              <a:rPr lang="en-US" sz="1500" b="1" dirty="0">
                <a:latin typeface="Arial" panose="020B0604020202020204" pitchFamily="34" charset="0"/>
                <a:cs typeface="Arial" panose="020B0604020202020204" pitchFamily="34" charset="0"/>
              </a:rPr>
              <a:t>Tablet eight</a:t>
            </a:r>
          </a:p>
          <a:p>
            <a:r>
              <a:rPr lang="en-US" sz="1500" dirty="0">
                <a:latin typeface="Arial" panose="020B0604020202020204" pitchFamily="34" charset="0"/>
                <a:cs typeface="Arial" panose="020B0604020202020204" pitchFamily="34" charset="0"/>
              </a:rPr>
              <a:t>Gilgamesh delivers a lamentation for Enkidu, in which he calls upon mountains, forests, fields, rivers, wild animals, and all of </a:t>
            </a:r>
            <a:r>
              <a:rPr lang="en-US" sz="1500" dirty="0" err="1">
                <a:latin typeface="Arial" panose="020B0604020202020204" pitchFamily="34" charset="0"/>
                <a:cs typeface="Arial" panose="020B0604020202020204" pitchFamily="34" charset="0"/>
              </a:rPr>
              <a:t>Uruk</a:t>
            </a:r>
            <a:r>
              <a:rPr lang="en-US" sz="1500" dirty="0">
                <a:latin typeface="Arial" panose="020B0604020202020204" pitchFamily="34" charset="0"/>
                <a:cs typeface="Arial" panose="020B0604020202020204" pitchFamily="34" charset="0"/>
              </a:rPr>
              <a:t> to mourn for his friend. Recalling their adventures together, Gilgamesh tears at his hair and clothes in grief. He commissions a funerary statue, and provides grave gifts from his treasury</a:t>
            </a:r>
            <a:r>
              <a:rPr lang="zh-CN" altLang="en-US" sz="1500" dirty="0">
                <a:latin typeface="Arial" panose="020B0604020202020204" pitchFamily="34" charset="0"/>
                <a:cs typeface="Arial" panose="020B0604020202020204" pitchFamily="34" charset="0"/>
              </a:rPr>
              <a:t>（宝藏，财宝）</a:t>
            </a:r>
            <a:r>
              <a:rPr lang="en-US" sz="1500" dirty="0">
                <a:latin typeface="Arial" panose="020B0604020202020204" pitchFamily="34" charset="0"/>
                <a:cs typeface="Arial" panose="020B0604020202020204" pitchFamily="34" charset="0"/>
              </a:rPr>
              <a:t> to ensure that Enkidu has a </a:t>
            </a:r>
            <a:r>
              <a:rPr lang="en-US" sz="1500" dirty="0" err="1">
                <a:latin typeface="Arial" panose="020B0604020202020204" pitchFamily="34" charset="0"/>
                <a:cs typeface="Arial" panose="020B0604020202020204" pitchFamily="34" charset="0"/>
              </a:rPr>
              <a:t>favourable</a:t>
            </a:r>
            <a:r>
              <a:rPr lang="en-US" sz="1500" dirty="0">
                <a:latin typeface="Arial" panose="020B0604020202020204" pitchFamily="34" charset="0"/>
                <a:cs typeface="Arial" panose="020B0604020202020204" pitchFamily="34" charset="0"/>
              </a:rPr>
              <a:t> reception in the realm of the dead. A great banquet</a:t>
            </a:r>
            <a:r>
              <a:rPr lang="zh-CN" altLang="en-US" sz="1500" dirty="0">
                <a:latin typeface="Arial" panose="020B0604020202020204" pitchFamily="34" charset="0"/>
                <a:cs typeface="Arial" panose="020B0604020202020204" pitchFamily="34" charset="0"/>
              </a:rPr>
              <a:t>（宴会，宴请）</a:t>
            </a:r>
            <a:r>
              <a:rPr lang="en-US" sz="1500" dirty="0">
                <a:latin typeface="Arial" panose="020B0604020202020204" pitchFamily="34" charset="0"/>
                <a:cs typeface="Arial" panose="020B0604020202020204" pitchFamily="34" charset="0"/>
              </a:rPr>
              <a:t> is held where the treasures are offered to the gods of the Netherworld. Just before a break in the text there is a suggestion that a river is being dammed, indicating a burial in a river bed, as in the corresponding Sumerian poem</a:t>
            </a:r>
            <a:r>
              <a:rPr lang="zh-CN" altLang="en-US" sz="1500" dirty="0">
                <a:latin typeface="Arial" panose="020B0604020202020204" pitchFamily="34" charset="0"/>
                <a:cs typeface="Arial" panose="020B0604020202020204" pitchFamily="34" charset="0"/>
              </a:rPr>
              <a:t>（苏美尔诗歌）</a:t>
            </a:r>
            <a:r>
              <a:rPr lang="en-US" sz="1500" dirty="0">
                <a:latin typeface="Arial" panose="020B0604020202020204" pitchFamily="34" charset="0"/>
                <a:cs typeface="Arial" panose="020B0604020202020204" pitchFamily="34" charset="0"/>
              </a:rPr>
              <a:t>, The Death of Gilgamesh.</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9016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118308" cy="3681663"/>
          </a:xfrm>
        </p:spPr>
        <p:txBody>
          <a:bodyPr>
            <a:normAutofit fontScale="47500" lnSpcReduction="20000"/>
          </a:bodyPr>
          <a:lstStyle/>
          <a:p>
            <a:r>
              <a:rPr lang="en-US" b="1" dirty="0">
                <a:latin typeface="Arial" panose="020B0604020202020204" pitchFamily="34" charset="0"/>
                <a:cs typeface="Arial" panose="020B0604020202020204" pitchFamily="34" charset="0"/>
              </a:rPr>
              <a:t>Tablet nine</a:t>
            </a:r>
          </a:p>
          <a:p>
            <a:r>
              <a:rPr lang="en-US" dirty="0">
                <a:latin typeface="Arial" panose="020B0604020202020204" pitchFamily="34" charset="0"/>
                <a:cs typeface="Arial" panose="020B0604020202020204" pitchFamily="34" charset="0"/>
              </a:rPr>
              <a:t>Tablet nine opens with Gilgamesh roaming the wild wearing animal skins, grieving for Enkidu. Fearful of his own death, he decides to seek </a:t>
            </a:r>
            <a:r>
              <a:rPr lang="en-US" dirty="0">
                <a:latin typeface="Arial" panose="020B0604020202020204" pitchFamily="34" charset="0"/>
                <a:cs typeface="Arial" panose="020B0604020202020204" pitchFamily="34" charset="0"/>
                <a:hlinkClick r:id="rId2" tooltip="Utnapishtim"/>
              </a:rPr>
              <a:t>Utnapishtim</a:t>
            </a:r>
            <a:r>
              <a:rPr lang="en-US" dirty="0">
                <a:latin typeface="Arial" panose="020B0604020202020204" pitchFamily="34" charset="0"/>
                <a:cs typeface="Arial" panose="020B0604020202020204" pitchFamily="34" charset="0"/>
              </a:rPr>
              <a:t> (“the Faraway”), and learn the secret of eternal life</a:t>
            </a:r>
            <a:r>
              <a:rPr lang="zh-CN" altLang="en-US" dirty="0">
                <a:latin typeface="Arial" panose="020B0604020202020204" pitchFamily="34" charset="0"/>
                <a:cs typeface="Arial" panose="020B0604020202020204" pitchFamily="34" charset="0"/>
              </a:rPr>
              <a:t>（学习永生的秘密）</a:t>
            </a:r>
            <a:r>
              <a:rPr lang="en-US" dirty="0">
                <a:latin typeface="Arial" panose="020B0604020202020204" pitchFamily="34" charset="0"/>
                <a:cs typeface="Arial" panose="020B0604020202020204" pitchFamily="34" charset="0"/>
              </a:rPr>
              <a:t>. Among the few survivors of the </a:t>
            </a:r>
            <a:r>
              <a:rPr lang="en-US" dirty="0">
                <a:latin typeface="Arial" panose="020B0604020202020204" pitchFamily="34" charset="0"/>
                <a:cs typeface="Arial" panose="020B0604020202020204" pitchFamily="34" charset="0"/>
                <a:hlinkClick r:id="rId3" tooltip="Deluge (mythology)"/>
              </a:rPr>
              <a:t>Great Flood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Utnapishtim</a:t>
            </a:r>
            <a:r>
              <a:rPr lang="en-US" dirty="0">
                <a:latin typeface="Arial" panose="020B0604020202020204" pitchFamily="34" charset="0"/>
                <a:cs typeface="Arial" panose="020B0604020202020204" pitchFamily="34" charset="0"/>
              </a:rPr>
              <a:t> and his wife are the only humans to have been granted immortality by the gods. Gilgamesh crosses a mountain pass at night and encounters a pride of lions. Before sleeping he prays for protection to the moon god Sin. Then, waking from an encouraging dream, he kills the lions and uses their skins for clothing. After a long and perilous</a:t>
            </a:r>
            <a:r>
              <a:rPr lang="zh-CN" altLang="en-US" dirty="0">
                <a:latin typeface="Arial" panose="020B0604020202020204" pitchFamily="34" charset="0"/>
                <a:cs typeface="Arial" panose="020B0604020202020204" pitchFamily="34" charset="0"/>
              </a:rPr>
              <a:t>（危险的）</a:t>
            </a:r>
            <a:r>
              <a:rPr lang="en-US" dirty="0">
                <a:latin typeface="Arial" panose="020B0604020202020204" pitchFamily="34" charset="0"/>
                <a:cs typeface="Arial" panose="020B0604020202020204" pitchFamily="34" charset="0"/>
              </a:rPr>
              <a:t> journey, Gilgamesh arrives at the twin peaks of Mount </a:t>
            </a:r>
            <a:r>
              <a:rPr lang="en-US" dirty="0">
                <a:latin typeface="Arial" panose="020B0604020202020204" pitchFamily="34" charset="0"/>
                <a:cs typeface="Arial" panose="020B0604020202020204" pitchFamily="34" charset="0"/>
                <a:hlinkClick r:id="rId4" tooltip="Mashu"/>
              </a:rPr>
              <a:t>Mashu</a:t>
            </a:r>
            <a:r>
              <a:rPr lang="en-US" dirty="0">
                <a:latin typeface="Arial" panose="020B0604020202020204" pitchFamily="34" charset="0"/>
                <a:cs typeface="Arial" panose="020B0604020202020204" pitchFamily="34" charset="0"/>
              </a:rPr>
              <a:t> at the end of the earth. He comes across a tunnel, which no man has ever entered, guarded by two terrible scorpion-men. After questioning him and recognizing his semi-divine nature, they allow him to enter it, and he passes under the mountains along the Road of the Sun. In complete darkness he follows the road for 12 “double hours”, managing to complete the trip before the Sun catches up with him. He arrives at the Garden of the gods, a paradise full of jewel-laden trees</a:t>
            </a:r>
            <a:r>
              <a:rPr lang="zh-CN" altLang="en-US" dirty="0">
                <a:latin typeface="Arial" panose="020B0604020202020204" pitchFamily="34" charset="0"/>
                <a:cs typeface="Arial" panose="020B0604020202020204" pitchFamily="34" charset="0"/>
              </a:rPr>
              <a:t>（满是宝石树的天堂）</a:t>
            </a:r>
            <a:r>
              <a:rPr lang="en-US" dirty="0">
                <a:latin typeface="Arial" panose="020B0604020202020204" pitchFamily="34" charset="0"/>
                <a:cs typeface="Arial" panose="020B0604020202020204" pitchFamily="34" charset="0"/>
              </a:rPr>
              <a:t>.</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288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225885" cy="3681663"/>
          </a:xfrm>
        </p:spPr>
        <p:txBody>
          <a:bodyPr>
            <a:normAutofit fontScale="55000" lnSpcReduction="20000"/>
          </a:bodyPr>
          <a:lstStyle/>
          <a:p>
            <a:r>
              <a:rPr lang="en-US" b="1" dirty="0">
                <a:latin typeface="Arial" panose="020B0604020202020204" pitchFamily="34" charset="0"/>
                <a:cs typeface="Arial" panose="020B0604020202020204" pitchFamily="34" charset="0"/>
              </a:rPr>
              <a:t>Tablet ten</a:t>
            </a:r>
          </a:p>
          <a:p>
            <a:r>
              <a:rPr lang="en-US" dirty="0">
                <a:latin typeface="Arial" panose="020B0604020202020204" pitchFamily="34" charset="0"/>
                <a:cs typeface="Arial" panose="020B0604020202020204" pitchFamily="34" charset="0"/>
              </a:rPr>
              <a:t>Gilgamesh meets </a:t>
            </a:r>
            <a:r>
              <a:rPr lang="en-US" dirty="0">
                <a:latin typeface="Arial" panose="020B0604020202020204" pitchFamily="34" charset="0"/>
                <a:cs typeface="Arial" panose="020B0604020202020204" pitchFamily="34" charset="0"/>
                <a:hlinkClick r:id="rId2" tooltip="Alewife (trade)"/>
              </a:rPr>
              <a:t>alewife</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tooltip="Siduri"/>
              </a:rPr>
              <a:t>Siduri</a:t>
            </a:r>
            <a:r>
              <a:rPr lang="en-US" dirty="0">
                <a:latin typeface="Arial" panose="020B0604020202020204" pitchFamily="34" charset="0"/>
                <a:cs typeface="Arial" panose="020B0604020202020204" pitchFamily="34" charset="0"/>
              </a:rPr>
              <a:t>, who assumes that he is a murderer or thief because of his disheveled </a:t>
            </a:r>
            <a:r>
              <a:rPr lang="zh-CN" altLang="en-US" dirty="0">
                <a:latin typeface="Arial" panose="020B0604020202020204" pitchFamily="34" charset="0"/>
                <a:cs typeface="Arial" panose="020B0604020202020204" pitchFamily="34" charset="0"/>
              </a:rPr>
              <a:t>（凌乱的，不整洁的）</a:t>
            </a:r>
            <a:r>
              <a:rPr lang="en-US" dirty="0">
                <a:latin typeface="Arial" panose="020B0604020202020204" pitchFamily="34" charset="0"/>
                <a:cs typeface="Arial" panose="020B0604020202020204" pitchFamily="34" charset="0"/>
              </a:rPr>
              <a:t>appearance. Gilgamesh tells her about the purpose of his journey. She attempts to dissuade</a:t>
            </a:r>
            <a:r>
              <a:rPr lang="zh-CN" altLang="en-US" dirty="0">
                <a:latin typeface="Arial" panose="020B0604020202020204" pitchFamily="34" charset="0"/>
                <a:cs typeface="Arial" panose="020B0604020202020204" pitchFamily="34" charset="0"/>
              </a:rPr>
              <a:t>（劝阻）</a:t>
            </a:r>
            <a:r>
              <a:rPr lang="en-US" dirty="0">
                <a:latin typeface="Arial" panose="020B0604020202020204" pitchFamily="34" charset="0"/>
                <a:cs typeface="Arial" panose="020B0604020202020204" pitchFamily="34" charset="0"/>
              </a:rPr>
              <a:t> him from his quest, but sends him to </a:t>
            </a:r>
            <a:r>
              <a:rPr lang="en-US" dirty="0">
                <a:latin typeface="Arial" panose="020B0604020202020204" pitchFamily="34" charset="0"/>
                <a:cs typeface="Arial" panose="020B0604020202020204" pitchFamily="34" charset="0"/>
                <a:hlinkClick r:id="rId4" tooltip="Urshanabi"/>
              </a:rPr>
              <a:t>Urshanabi</a:t>
            </a:r>
            <a:r>
              <a:rPr lang="en-US" dirty="0">
                <a:latin typeface="Arial" panose="020B0604020202020204" pitchFamily="34" charset="0"/>
                <a:cs typeface="Arial" panose="020B0604020202020204" pitchFamily="34" charset="0"/>
              </a:rPr>
              <a:t> the ferryman</a:t>
            </a:r>
            <a:r>
              <a:rPr lang="zh-CN" altLang="en-US" dirty="0">
                <a:latin typeface="Arial" panose="020B0604020202020204" pitchFamily="34" charset="0"/>
                <a:cs typeface="Arial" panose="020B0604020202020204" pitchFamily="34" charset="0"/>
              </a:rPr>
              <a:t>（摆渡者，船夫）</a:t>
            </a:r>
            <a:r>
              <a:rPr lang="en-US" dirty="0">
                <a:latin typeface="Arial" panose="020B0604020202020204" pitchFamily="34" charset="0"/>
                <a:cs typeface="Arial" panose="020B0604020202020204" pitchFamily="34" charset="0"/>
              </a:rPr>
              <a:t>, who will help him cross the sea to </a:t>
            </a:r>
            <a:r>
              <a:rPr lang="en-US" dirty="0" err="1">
                <a:latin typeface="Arial" panose="020B0604020202020204" pitchFamily="34" charset="0"/>
                <a:cs typeface="Arial" panose="020B0604020202020204" pitchFamily="34" charset="0"/>
              </a:rPr>
              <a:t>Utnapishtim</a:t>
            </a:r>
            <a:r>
              <a:rPr lang="en-US" dirty="0">
                <a:latin typeface="Arial" panose="020B0604020202020204" pitchFamily="34" charset="0"/>
                <a:cs typeface="Arial" panose="020B0604020202020204" pitchFamily="34" charset="0"/>
              </a:rPr>
              <a:t>. Gilgamesh, out of spontaneous rage, destroys the stone-giants that live with </a:t>
            </a:r>
            <a:r>
              <a:rPr lang="en-US" dirty="0" err="1">
                <a:latin typeface="Arial" panose="020B0604020202020204" pitchFamily="34" charset="0"/>
                <a:cs typeface="Arial" panose="020B0604020202020204" pitchFamily="34" charset="0"/>
              </a:rPr>
              <a:t>Urshanabi</a:t>
            </a:r>
            <a:r>
              <a:rPr lang="en-US" dirty="0">
                <a:latin typeface="Arial" panose="020B0604020202020204" pitchFamily="34" charset="0"/>
                <a:cs typeface="Arial" panose="020B0604020202020204" pitchFamily="34" charset="0"/>
              </a:rPr>
              <a:t>. He tells him his story, but when he asks for his help, </a:t>
            </a:r>
            <a:r>
              <a:rPr lang="en-US" dirty="0" err="1">
                <a:latin typeface="Arial" panose="020B0604020202020204" pitchFamily="34" charset="0"/>
                <a:cs typeface="Arial" panose="020B0604020202020204" pitchFamily="34" charset="0"/>
              </a:rPr>
              <a:t>Urshanabi</a:t>
            </a:r>
            <a:r>
              <a:rPr lang="en-US" dirty="0">
                <a:latin typeface="Arial" panose="020B0604020202020204" pitchFamily="34" charset="0"/>
                <a:cs typeface="Arial" panose="020B0604020202020204" pitchFamily="34" charset="0"/>
              </a:rPr>
              <a:t> informs him that he has just destroyed the only creatures who can cross the Waters of Death, which are deadly to the touch. </a:t>
            </a:r>
            <a:r>
              <a:rPr lang="en-US" dirty="0" err="1">
                <a:latin typeface="Arial" panose="020B0604020202020204" pitchFamily="34" charset="0"/>
                <a:cs typeface="Arial" panose="020B0604020202020204" pitchFamily="34" charset="0"/>
              </a:rPr>
              <a:t>Urshanabi</a:t>
            </a:r>
            <a:r>
              <a:rPr lang="en-US" dirty="0">
                <a:latin typeface="Arial" panose="020B0604020202020204" pitchFamily="34" charset="0"/>
                <a:cs typeface="Arial" panose="020B0604020202020204" pitchFamily="34" charset="0"/>
              </a:rPr>
              <a:t> instructs Gilgamesh to cut down 120 trees and fashion them into punting poles. When they reach the island where </a:t>
            </a:r>
            <a:r>
              <a:rPr lang="en-US" dirty="0" err="1">
                <a:latin typeface="Arial" panose="020B0604020202020204" pitchFamily="34" charset="0"/>
                <a:cs typeface="Arial" panose="020B0604020202020204" pitchFamily="34" charset="0"/>
              </a:rPr>
              <a:t>Utnapishtim</a:t>
            </a:r>
            <a:r>
              <a:rPr lang="en-US" dirty="0">
                <a:latin typeface="Arial" panose="020B0604020202020204" pitchFamily="34" charset="0"/>
                <a:cs typeface="Arial" panose="020B0604020202020204" pitchFamily="34" charset="0"/>
              </a:rPr>
              <a:t> lives, Gilgamesh recounts his story, asking him for his help. </a:t>
            </a:r>
            <a:r>
              <a:rPr lang="en-US" dirty="0" err="1">
                <a:latin typeface="Arial" panose="020B0604020202020204" pitchFamily="34" charset="0"/>
                <a:cs typeface="Arial" panose="020B0604020202020204" pitchFamily="34" charset="0"/>
              </a:rPr>
              <a:t>Utnapishtim</a:t>
            </a:r>
            <a:r>
              <a:rPr lang="en-US" dirty="0">
                <a:latin typeface="Arial" panose="020B0604020202020204" pitchFamily="34" charset="0"/>
                <a:cs typeface="Arial" panose="020B0604020202020204" pitchFamily="34" charset="0"/>
              </a:rPr>
              <a:t> reprimands</a:t>
            </a:r>
            <a:r>
              <a:rPr lang="zh-CN" altLang="en-US" dirty="0">
                <a:latin typeface="Arial" panose="020B0604020202020204" pitchFamily="34" charset="0"/>
                <a:cs typeface="Arial" panose="020B0604020202020204" pitchFamily="34" charset="0"/>
              </a:rPr>
              <a:t>（惩戒，谴责）</a:t>
            </a:r>
            <a:r>
              <a:rPr lang="en-US" dirty="0">
                <a:latin typeface="Arial" panose="020B0604020202020204" pitchFamily="34" charset="0"/>
                <a:cs typeface="Arial" panose="020B0604020202020204" pitchFamily="34" charset="0"/>
              </a:rPr>
              <a:t> him, declaring that fighting the common fate of humans is futile and diminishes</a:t>
            </a:r>
            <a:r>
              <a:rPr lang="zh-CN" altLang="en-US" dirty="0">
                <a:latin typeface="Arial" panose="020B0604020202020204" pitchFamily="34" charset="0"/>
                <a:cs typeface="Arial" panose="020B0604020202020204" pitchFamily="34" charset="0"/>
              </a:rPr>
              <a:t>（减少）</a:t>
            </a:r>
            <a:r>
              <a:rPr lang="en-US" dirty="0">
                <a:latin typeface="Arial" panose="020B0604020202020204" pitchFamily="34" charset="0"/>
                <a:cs typeface="Arial" panose="020B0604020202020204" pitchFamily="34" charset="0"/>
              </a:rPr>
              <a:t> life's joys.</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862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pic>
        <p:nvPicPr>
          <p:cNvPr id="9" name="图片 8" descr="1.png"/>
          <p:cNvPicPr>
            <a:picLocks noChangeAspect="1"/>
          </p:cNvPicPr>
          <p:nvPr/>
        </p:nvPicPr>
        <p:blipFill>
          <a:blip r:embed="rId5" cstate="print"/>
          <a:srcRect l="3123" b="12166"/>
          <a:stretch>
            <a:fillRect/>
          </a:stretch>
        </p:blipFill>
        <p:spPr bwMode="auto">
          <a:xfrm>
            <a:off x="-32" y="2636912"/>
            <a:ext cx="10653837" cy="4191000"/>
          </a:xfrm>
          <a:prstGeom prst="rect">
            <a:avLst/>
          </a:prstGeom>
          <a:noFill/>
          <a:ln w="9525">
            <a:noFill/>
            <a:miter lim="800000"/>
            <a:headEnd/>
            <a:tailEnd/>
          </a:ln>
        </p:spPr>
      </p:pic>
      <p:sp>
        <p:nvSpPr>
          <p:cNvPr id="13" name="TextBox 12"/>
          <p:cNvSpPr txBox="1"/>
          <p:nvPr/>
        </p:nvSpPr>
        <p:spPr>
          <a:xfrm>
            <a:off x="5500694" y="4714884"/>
            <a:ext cx="2982163" cy="1631216"/>
          </a:xfrm>
          <a:prstGeom prst="rect">
            <a:avLst/>
          </a:prstGeom>
          <a:noFill/>
        </p:spPr>
        <p:txBody>
          <a:bodyPr wrap="none" rtlCol="0">
            <a:spAutoFit/>
          </a:bodyPr>
          <a:lstStyle/>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Martin </a:t>
            </a:r>
            <a:r>
              <a:rPr lang="de-DE" altLang="zh-CN" sz="2000" dirty="0" err="1">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Woesler</a:t>
            </a:r>
            <a:endParaRPr lang="de-DE" altLang="zh-CN" sz="14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Cord Eberspächer</a:t>
            </a:r>
          </a:p>
          <a:p>
            <a:endPar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Hunan Normal University</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Spring 2022</a:t>
            </a:r>
            <a:endParaRPr lang="zh-CN" alt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81243" y="404664"/>
            <a:ext cx="7896814" cy="2800767"/>
          </a:xfrm>
          <a:prstGeom prst="rect">
            <a:avLst/>
          </a:prstGeom>
          <a:noFill/>
        </p:spPr>
        <p:txBody>
          <a:bodyPr wrap="square" rtlCol="0">
            <a:spAutoFit/>
          </a:bodyPr>
          <a:lstStyle/>
          <a:p>
            <a:r>
              <a:rPr lang="de-DE" sz="4800" b="1" dirty="0">
                <a:latin typeface="Calibri" panose="020F0502020204030204" pitchFamily="34" charset="0"/>
                <a:ea typeface="SimSun" panose="02010600030101010101" pitchFamily="2" charset="-122"/>
                <a:cs typeface="Calibri" panose="020F0502020204030204" pitchFamily="34" charset="0"/>
              </a:rPr>
              <a:t>Chinese </a:t>
            </a:r>
            <a:r>
              <a:rPr lang="de-DE" sz="4800" b="1" dirty="0" err="1">
                <a:latin typeface="Calibri" panose="020F0502020204030204" pitchFamily="34" charset="0"/>
                <a:ea typeface="SimSun" panose="02010600030101010101" pitchFamily="2" charset="-122"/>
                <a:cs typeface="Calibri" panose="020F0502020204030204" pitchFamily="34" charset="0"/>
              </a:rPr>
              <a:t>literature</a:t>
            </a:r>
            <a:r>
              <a:rPr lang="de-DE" sz="4800" b="1" dirty="0">
                <a:latin typeface="Calibri" panose="020F0502020204030204" pitchFamily="34" charset="0"/>
                <a:ea typeface="SimSun" panose="02010600030101010101" pitchFamily="2" charset="-122"/>
                <a:cs typeface="Calibri" panose="020F0502020204030204" pitchFamily="34" charset="0"/>
              </a:rPr>
              <a:t> in </a:t>
            </a:r>
            <a:br>
              <a:rPr lang="de-DE" sz="4800" b="1" dirty="0">
                <a:latin typeface="Calibri" panose="020F0502020204030204" pitchFamily="34" charset="0"/>
                <a:ea typeface="SimSun" panose="02010600030101010101" pitchFamily="2" charset="-122"/>
                <a:cs typeface="Calibri" panose="020F0502020204030204" pitchFamily="34" charset="0"/>
              </a:rPr>
            </a:br>
            <a:r>
              <a:rPr lang="de-DE" sz="4800" b="1" dirty="0" err="1">
                <a:latin typeface="Calibri" panose="020F0502020204030204" pitchFamily="34" charset="0"/>
                <a:ea typeface="SimSun" panose="02010600030101010101" pitchFamily="2" charset="-122"/>
                <a:cs typeface="Calibri" panose="020F0502020204030204" pitchFamily="34" charset="0"/>
              </a:rPr>
              <a:t>world</a:t>
            </a:r>
            <a:r>
              <a:rPr lang="de-DE" sz="4800" b="1" dirty="0">
                <a:latin typeface="Calibri" panose="020F0502020204030204" pitchFamily="34" charset="0"/>
                <a:ea typeface="SimSun" panose="02010600030101010101" pitchFamily="2" charset="-122"/>
                <a:cs typeface="Calibri" panose="020F0502020204030204" pitchFamily="34" charset="0"/>
              </a:rPr>
              <a:t> </a:t>
            </a:r>
            <a:r>
              <a:rPr lang="de-DE" sz="4800" b="1" dirty="0" err="1">
                <a:latin typeface="Calibri" panose="020F0502020204030204" pitchFamily="34" charset="0"/>
                <a:ea typeface="SimSun" panose="02010600030101010101" pitchFamily="2" charset="-122"/>
                <a:cs typeface="Calibri" panose="020F0502020204030204" pitchFamily="34" charset="0"/>
              </a:rPr>
              <a:t>literature</a:t>
            </a:r>
            <a:r>
              <a:rPr lang="de-DE" sz="4800" b="1" dirty="0">
                <a:latin typeface="Calibri" panose="020F0502020204030204" pitchFamily="34" charset="0"/>
                <a:ea typeface="SimSun" panose="02010600030101010101" pitchFamily="2" charset="-122"/>
                <a:cs typeface="Calibri" panose="020F0502020204030204" pitchFamily="34" charset="0"/>
              </a:rPr>
              <a:t> </a:t>
            </a:r>
            <a:r>
              <a:rPr lang="de-DE" sz="4800" b="1" dirty="0" err="1">
                <a:latin typeface="Calibri" panose="020F0502020204030204" pitchFamily="34" charset="0"/>
                <a:ea typeface="SimSun" panose="02010600030101010101" pitchFamily="2" charset="-122"/>
                <a:cs typeface="Calibri" panose="020F0502020204030204" pitchFamily="34" charset="0"/>
              </a:rPr>
              <a:t>anthologies</a:t>
            </a:r>
            <a:r>
              <a:rPr lang="de-DE" sz="4800" b="1" dirty="0">
                <a:latin typeface="Calibri" panose="020F0502020204030204" pitchFamily="34" charset="0"/>
                <a:ea typeface="SimSun" panose="02010600030101010101" pitchFamily="2" charset="-122"/>
                <a:cs typeface="Calibri" panose="020F0502020204030204" pitchFamily="34" charset="0"/>
              </a:rPr>
              <a:t> and ~</a:t>
            </a:r>
            <a:r>
              <a:rPr lang="de-DE" sz="4800" b="1" dirty="0" err="1">
                <a:latin typeface="Calibri" panose="020F0502020204030204" pitchFamily="34" charset="0"/>
                <a:ea typeface="SimSun" panose="02010600030101010101" pitchFamily="2" charset="-122"/>
                <a:cs typeface="Calibri" panose="020F0502020204030204" pitchFamily="34" charset="0"/>
              </a:rPr>
              <a:t>histories</a:t>
            </a:r>
            <a:br>
              <a:rPr lang="de-DE" altLang="zh-CN" sz="5400" b="1" i="1" dirty="0"/>
            </a:br>
            <a:r>
              <a:rPr lang="de-DE" altLang="zh-CN" sz="3200" b="1" i="1" dirty="0" err="1"/>
              <a:t>for</a:t>
            </a:r>
            <a:r>
              <a:rPr lang="de-DE" altLang="zh-CN" sz="3200" b="1" i="1" dirty="0"/>
              <a:t> Master </a:t>
            </a:r>
            <a:r>
              <a:rPr lang="de-DE" altLang="zh-CN" sz="3200" b="1" i="1" dirty="0" err="1"/>
              <a:t>Students</a:t>
            </a:r>
            <a:r>
              <a:rPr lang="de-DE" altLang="zh-CN" sz="3200" b="1" i="1" dirty="0"/>
              <a:t> </a:t>
            </a:r>
            <a:r>
              <a:rPr lang="de-DE" altLang="zh-CN" sz="3200" b="1" i="1" dirty="0" err="1"/>
              <a:t>of</a:t>
            </a:r>
            <a:r>
              <a:rPr lang="de-DE" altLang="zh-CN" sz="3200" b="1" i="1" dirty="0"/>
              <a:t> Translation Studies</a:t>
            </a:r>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10" name="Grafik 9">
            <a:extLst>
              <a:ext uri="{FF2B5EF4-FFF2-40B4-BE49-F238E27FC236}">
                <a16:creationId xmlns:a16="http://schemas.microsoft.com/office/drawing/2014/main" id="{012E1F66-91E2-488A-BFAB-165BA8759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03" y="0"/>
            <a:ext cx="1115616" cy="1115616"/>
          </a:xfrm>
          <a:prstGeom prst="rect">
            <a:avLst/>
          </a:prstGeom>
        </p:spPr>
      </p:pic>
    </p:spTree>
    <p:extLst>
      <p:ext uri="{BB962C8B-B14F-4D97-AF65-F5344CB8AC3E}">
        <p14:creationId xmlns:p14="http://schemas.microsoft.com/office/powerpoint/2010/main" val="243358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760405" cy="3681663"/>
          </a:xfrm>
        </p:spPr>
        <p:txBody>
          <a:bodyPr/>
          <a:lstStyle/>
          <a:p>
            <a:r>
              <a:rPr lang="en-US" sz="1200" b="1" dirty="0">
                <a:latin typeface="Arial" panose="020B0604020202020204" pitchFamily="34" charset="0"/>
                <a:cs typeface="Arial" panose="020B0604020202020204" pitchFamily="34" charset="0"/>
              </a:rPr>
              <a:t>Tablet eleven</a:t>
            </a:r>
          </a:p>
          <a:p>
            <a:r>
              <a:rPr lang="en-US" sz="1200" dirty="0">
                <a:latin typeface="Arial" panose="020B0604020202020204" pitchFamily="34" charset="0"/>
                <a:cs typeface="Arial" panose="020B0604020202020204" pitchFamily="34" charset="0"/>
              </a:rPr>
              <a:t>Gilgamesh observes that </a:t>
            </a:r>
            <a:r>
              <a:rPr lang="en-US" sz="1200" dirty="0" err="1">
                <a:latin typeface="Arial" panose="020B0604020202020204" pitchFamily="34" charset="0"/>
                <a:cs typeface="Arial" panose="020B0604020202020204" pitchFamily="34" charset="0"/>
              </a:rPr>
              <a:t>Utnapishtim</a:t>
            </a:r>
            <a:r>
              <a:rPr lang="en-US" sz="1200" dirty="0">
                <a:latin typeface="Arial" panose="020B0604020202020204" pitchFamily="34" charset="0"/>
                <a:cs typeface="Arial" panose="020B0604020202020204" pitchFamily="34" charset="0"/>
              </a:rPr>
              <a:t> seems no different from himself, and asks him how he obtained his immortality. </a:t>
            </a:r>
            <a:r>
              <a:rPr lang="en-US" sz="1200" dirty="0" err="1">
                <a:latin typeface="Arial" panose="020B0604020202020204" pitchFamily="34" charset="0"/>
                <a:cs typeface="Arial" panose="020B0604020202020204" pitchFamily="34" charset="0"/>
              </a:rPr>
              <a:t>Utnapishtim</a:t>
            </a:r>
            <a:r>
              <a:rPr lang="en-US" sz="1200" dirty="0">
                <a:latin typeface="Arial" panose="020B0604020202020204" pitchFamily="34" charset="0"/>
                <a:cs typeface="Arial" panose="020B0604020202020204" pitchFamily="34" charset="0"/>
              </a:rPr>
              <a:t> explains that the gods decided to send a great flood. To save </a:t>
            </a:r>
            <a:r>
              <a:rPr lang="en-US" sz="1200" dirty="0" err="1">
                <a:latin typeface="Arial" panose="020B0604020202020204" pitchFamily="34" charset="0"/>
                <a:cs typeface="Arial" panose="020B0604020202020204" pitchFamily="34" charset="0"/>
              </a:rPr>
              <a:t>Utnapishtim</a:t>
            </a:r>
            <a:r>
              <a:rPr lang="en-US" sz="1200" dirty="0">
                <a:latin typeface="Arial" panose="020B0604020202020204" pitchFamily="34" charset="0"/>
                <a:cs typeface="Arial" panose="020B0604020202020204" pitchFamily="34" charset="0"/>
              </a:rPr>
              <a:t> the god </a:t>
            </a:r>
            <a:r>
              <a:rPr lang="en-US" sz="1200" dirty="0" err="1">
                <a:latin typeface="Arial" panose="020B0604020202020204" pitchFamily="34" charset="0"/>
                <a:cs typeface="Arial" panose="020B0604020202020204" pitchFamily="34" charset="0"/>
              </a:rPr>
              <a:t>Ea</a:t>
            </a:r>
            <a:r>
              <a:rPr lang="en-US" sz="1200" dirty="0">
                <a:latin typeface="Arial" panose="020B0604020202020204" pitchFamily="34" charset="0"/>
                <a:cs typeface="Arial" panose="020B0604020202020204" pitchFamily="34" charset="0"/>
              </a:rPr>
              <a:t> told him to build a boat. He gave him precise dimensions, and it was sealed with </a:t>
            </a:r>
            <a:r>
              <a:rPr lang="en-US" sz="1200" dirty="0">
                <a:latin typeface="Arial" panose="020B0604020202020204" pitchFamily="34" charset="0"/>
                <a:cs typeface="Arial" panose="020B0604020202020204" pitchFamily="34" charset="0"/>
                <a:hlinkClick r:id="rId3" tooltip="Pitch (resin)"/>
              </a:rPr>
              <a:t>pitch</a:t>
            </a:r>
            <a:r>
              <a:rPr lang="en-US" sz="1200" dirty="0">
                <a:latin typeface="Arial" panose="020B0604020202020204" pitchFamily="34" charset="0"/>
                <a:cs typeface="Arial" panose="020B0604020202020204" pitchFamily="34" charset="0"/>
              </a:rPr>
              <a:t> and </a:t>
            </a:r>
            <a:r>
              <a:rPr lang="en-US" sz="1200" dirty="0">
                <a:latin typeface="Arial" panose="020B0604020202020204" pitchFamily="34" charset="0"/>
                <a:cs typeface="Arial" panose="020B0604020202020204" pitchFamily="34" charset="0"/>
                <a:hlinkClick r:id="rId4" tooltip="Asphalt"/>
              </a:rPr>
              <a:t>bitumen</a:t>
            </a:r>
            <a:r>
              <a:rPr lang="zh-CN" altLang="en-US" sz="1200" dirty="0">
                <a:latin typeface="Arial" panose="020B0604020202020204" pitchFamily="34" charset="0"/>
                <a:cs typeface="Arial" panose="020B0604020202020204" pitchFamily="34" charset="0"/>
              </a:rPr>
              <a:t>（用树脂和沥青封好）</a:t>
            </a:r>
            <a:r>
              <a:rPr lang="en-US" sz="1200" dirty="0">
                <a:latin typeface="Arial" panose="020B0604020202020204" pitchFamily="34" charset="0"/>
                <a:cs typeface="Arial" panose="020B0604020202020204" pitchFamily="34" charset="0"/>
              </a:rPr>
              <a:t>. His entire family went aboard together with his craftsmen and “all the animals of the field”. A violent storm then arose which caused the terrified gods to retreat to the heavens. Ishtar lamented the wholesale destruction of humanity, and the other gods wept beside her. The storm lasted six days and nights, after which “all the human beings turned to clay”. </a:t>
            </a:r>
            <a:r>
              <a:rPr lang="en-US" sz="1200" dirty="0" err="1">
                <a:latin typeface="Arial" panose="020B0604020202020204" pitchFamily="34" charset="0"/>
                <a:cs typeface="Arial" panose="020B0604020202020204" pitchFamily="34" charset="0"/>
              </a:rPr>
              <a:t>Utnapishtim</a:t>
            </a:r>
            <a:r>
              <a:rPr lang="en-US" sz="1200" dirty="0">
                <a:latin typeface="Arial" panose="020B0604020202020204" pitchFamily="34" charset="0"/>
                <a:cs typeface="Arial" panose="020B0604020202020204" pitchFamily="34" charset="0"/>
              </a:rPr>
              <a:t> weeps when he sees the destruction. His boat lodges on a mountain, and he releases a dove, a swallow, and a raven</a:t>
            </a:r>
            <a:r>
              <a:rPr lang="zh-CN" altLang="en-US" sz="1200" dirty="0">
                <a:latin typeface="Arial" panose="020B0604020202020204" pitchFamily="34" charset="0"/>
                <a:cs typeface="Arial" panose="020B0604020202020204" pitchFamily="34" charset="0"/>
              </a:rPr>
              <a:t>（乌鸦）</a:t>
            </a:r>
            <a:r>
              <a:rPr lang="en-US" sz="1200" dirty="0">
                <a:latin typeface="Arial" panose="020B0604020202020204" pitchFamily="34" charset="0"/>
                <a:cs typeface="Arial" panose="020B0604020202020204" pitchFamily="34" charset="0"/>
              </a:rPr>
              <a:t>. When the raven fails to return, he opens the ark and frees its inhabitants. </a:t>
            </a:r>
            <a:r>
              <a:rPr lang="en-US" sz="1200" dirty="0" err="1">
                <a:latin typeface="Arial" panose="020B0604020202020204" pitchFamily="34" charset="0"/>
                <a:cs typeface="Arial" panose="020B0604020202020204" pitchFamily="34" charset="0"/>
              </a:rPr>
              <a:t>Utnapishtim</a:t>
            </a:r>
            <a:r>
              <a:rPr lang="en-US" sz="1200" dirty="0">
                <a:latin typeface="Arial" panose="020B0604020202020204" pitchFamily="34" charset="0"/>
                <a:cs typeface="Arial" panose="020B0604020202020204" pitchFamily="34" charset="0"/>
              </a:rPr>
              <a:t> offers a sacrifice to the gods, who smell the sweet savor and gather around. Ishtar vows that just as she will never forget the brilliant necklace that hangs around her neck, she will always remember this time. When Enlil arrives, angry that there are survivors, she condemns him for instigating the flood. </a:t>
            </a:r>
            <a:r>
              <a:rPr lang="en-US" sz="1200" dirty="0" err="1">
                <a:latin typeface="Arial" panose="020B0604020202020204" pitchFamily="34" charset="0"/>
                <a:cs typeface="Arial" panose="020B0604020202020204" pitchFamily="34" charset="0"/>
              </a:rPr>
              <a:t>Ea</a:t>
            </a:r>
            <a:r>
              <a:rPr lang="en-US" sz="1200" dirty="0">
                <a:latin typeface="Arial" panose="020B0604020202020204" pitchFamily="34" charset="0"/>
                <a:cs typeface="Arial" panose="020B0604020202020204" pitchFamily="34" charset="0"/>
              </a:rPr>
              <a:t> also castigates him for sending a disproportionate punishment. Enlil blesses </a:t>
            </a:r>
            <a:r>
              <a:rPr lang="en-US" sz="1200" dirty="0" err="1">
                <a:latin typeface="Arial" panose="020B0604020202020204" pitchFamily="34" charset="0"/>
                <a:cs typeface="Arial" panose="020B0604020202020204" pitchFamily="34" charset="0"/>
              </a:rPr>
              <a:t>Utnapishtim</a:t>
            </a:r>
            <a:r>
              <a:rPr lang="en-US" sz="1200" dirty="0">
                <a:latin typeface="Arial" panose="020B0604020202020204" pitchFamily="34" charset="0"/>
                <a:cs typeface="Arial" panose="020B0604020202020204" pitchFamily="34" charset="0"/>
              </a:rPr>
              <a:t> and his wife, and rewards them with eternal life. This account matches the flood story that concludes the Epic of </a:t>
            </a:r>
            <a:r>
              <a:rPr lang="en-US" sz="1200" dirty="0" err="1">
                <a:latin typeface="Arial" panose="020B0604020202020204" pitchFamily="34" charset="0"/>
                <a:cs typeface="Arial" panose="020B0604020202020204" pitchFamily="34" charset="0"/>
                <a:hlinkClick r:id="rId5" tooltip="Atrahasis"/>
              </a:rPr>
              <a:t>Atrahasis</a:t>
            </a:r>
            <a:r>
              <a:rPr lang="en-US" sz="1200" dirty="0">
                <a:latin typeface="Arial" panose="020B0604020202020204" pitchFamily="34" charset="0"/>
                <a:cs typeface="Arial" panose="020B0604020202020204" pitchFamily="34" charset="0"/>
              </a:rPr>
              <a:t> (see also </a:t>
            </a:r>
            <a:r>
              <a:rPr lang="en-US" sz="1200" dirty="0">
                <a:latin typeface="Arial" panose="020B0604020202020204" pitchFamily="34" charset="0"/>
                <a:cs typeface="Arial" panose="020B0604020202020204" pitchFamily="34" charset="0"/>
                <a:hlinkClick r:id="rId6" tooltip="Gilgamesh flood myth"/>
              </a:rPr>
              <a:t>Gilgamesh flood myth</a:t>
            </a:r>
            <a:r>
              <a:rPr lang="en-US" sz="1200" dirty="0">
                <a:latin typeface="Arial" panose="020B0604020202020204" pitchFamily="34" charset="0"/>
                <a:cs typeface="Arial" panose="020B0604020202020204" pitchFamily="34" charset="0"/>
              </a:rPr>
              <a:t>).</a:t>
            </a:r>
          </a:p>
          <a:p>
            <a:r>
              <a:rPr lang="en-US" sz="1200" dirty="0">
                <a:latin typeface="Arial" panose="020B0604020202020204" pitchFamily="34" charset="0"/>
                <a:cs typeface="Arial" panose="020B0604020202020204" pitchFamily="34" charset="0"/>
              </a:rPr>
              <a:t>The main point seems to be that when Enlil granted eternal life it was a unique gift. As if to demonstrate this point, </a:t>
            </a:r>
            <a:r>
              <a:rPr lang="en-US" sz="1200" dirty="0" err="1">
                <a:latin typeface="Arial" panose="020B0604020202020204" pitchFamily="34" charset="0"/>
                <a:cs typeface="Arial" panose="020B0604020202020204" pitchFamily="34" charset="0"/>
              </a:rPr>
              <a:t>Utnapishtim</a:t>
            </a:r>
            <a:r>
              <a:rPr lang="en-US" sz="1200" dirty="0">
                <a:latin typeface="Arial" panose="020B0604020202020204" pitchFamily="34" charset="0"/>
                <a:cs typeface="Arial" panose="020B0604020202020204" pitchFamily="34" charset="0"/>
              </a:rPr>
              <a:t> challenges Gilgamesh to stay awake for six days and seven nights. Gilgamesh falls asleep, and </a:t>
            </a:r>
            <a:r>
              <a:rPr lang="en-US" sz="1200" dirty="0" err="1">
                <a:latin typeface="Arial" panose="020B0604020202020204" pitchFamily="34" charset="0"/>
                <a:cs typeface="Arial" panose="020B0604020202020204" pitchFamily="34" charset="0"/>
              </a:rPr>
              <a:t>Utnapishtim</a:t>
            </a:r>
            <a:r>
              <a:rPr lang="en-US" sz="1200" dirty="0">
                <a:latin typeface="Arial" panose="020B0604020202020204" pitchFamily="34" charset="0"/>
                <a:cs typeface="Arial" panose="020B0604020202020204" pitchFamily="34" charset="0"/>
              </a:rPr>
              <a:t> instructs his wife to bake a loaf of bread on each of the days he is asleep, so that he cannot deny his failure to keep awake. Gilgamesh, who is seeking to overcome death, cannot even conquer sleep. After instructing </a:t>
            </a:r>
            <a:r>
              <a:rPr lang="en-US" sz="1200" dirty="0" err="1">
                <a:latin typeface="Arial" panose="020B0604020202020204" pitchFamily="34" charset="0"/>
                <a:cs typeface="Arial" panose="020B0604020202020204" pitchFamily="34" charset="0"/>
              </a:rPr>
              <a:t>Urshanabi</a:t>
            </a:r>
            <a:r>
              <a:rPr lang="en-US" sz="1200" dirty="0">
                <a:latin typeface="Arial" panose="020B0604020202020204" pitchFamily="34" charset="0"/>
                <a:cs typeface="Arial" panose="020B0604020202020204" pitchFamily="34" charset="0"/>
              </a:rPr>
              <a:t> the ferryman to wash Gilgamesh, and clothe him in royal robes, they depart for </a:t>
            </a:r>
            <a:r>
              <a:rPr lang="en-US" sz="1200" dirty="0" err="1">
                <a:latin typeface="Arial" panose="020B0604020202020204" pitchFamily="34" charset="0"/>
                <a:cs typeface="Arial" panose="020B0604020202020204" pitchFamily="34" charset="0"/>
              </a:rPr>
              <a:t>Uruk</a:t>
            </a:r>
            <a:r>
              <a:rPr lang="en-US" sz="1200" dirty="0">
                <a:latin typeface="Arial" panose="020B0604020202020204" pitchFamily="34" charset="0"/>
                <a:cs typeface="Arial" panose="020B0604020202020204" pitchFamily="34" charset="0"/>
              </a:rPr>
              <a:t>.</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955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760405" cy="3681663"/>
          </a:xfrm>
        </p:spPr>
        <p:txBody>
          <a:bodyPr>
            <a:normAutofit fontScale="47500" lnSpcReduction="20000"/>
          </a:bodyPr>
          <a:lstStyle/>
          <a:p>
            <a:r>
              <a:rPr lang="en-US" dirty="0">
                <a:latin typeface="Arial" panose="020B0604020202020204" pitchFamily="34" charset="0"/>
                <a:cs typeface="Arial" panose="020B0604020202020204" pitchFamily="34" charset="0"/>
              </a:rPr>
              <a:t>As they are leaving, </a:t>
            </a:r>
            <a:r>
              <a:rPr lang="en-US" dirty="0" err="1">
                <a:latin typeface="Arial" panose="020B0604020202020204" pitchFamily="34" charset="0"/>
                <a:cs typeface="Arial" panose="020B0604020202020204" pitchFamily="34" charset="0"/>
              </a:rPr>
              <a:t>Utnapishtim‘s</a:t>
            </a:r>
            <a:r>
              <a:rPr lang="en-US" dirty="0">
                <a:latin typeface="Arial" panose="020B0604020202020204" pitchFamily="34" charset="0"/>
                <a:cs typeface="Arial" panose="020B0604020202020204" pitchFamily="34" charset="0"/>
              </a:rPr>
              <a:t> wife asks her husband to offer a parting gift. </a:t>
            </a:r>
            <a:r>
              <a:rPr lang="en-US" dirty="0" err="1">
                <a:latin typeface="Arial" panose="020B0604020202020204" pitchFamily="34" charset="0"/>
                <a:cs typeface="Arial" panose="020B0604020202020204" pitchFamily="34" charset="0"/>
              </a:rPr>
              <a:t>Utnapishtim</a:t>
            </a:r>
            <a:r>
              <a:rPr lang="en-US" dirty="0">
                <a:latin typeface="Arial" panose="020B0604020202020204" pitchFamily="34" charset="0"/>
                <a:cs typeface="Arial" panose="020B0604020202020204" pitchFamily="34" charset="0"/>
              </a:rPr>
              <a:t> tells Gilgamesh that at the bottom of the sea there lives a </a:t>
            </a:r>
            <a:r>
              <a:rPr lang="en-US" dirty="0">
                <a:latin typeface="Arial" panose="020B0604020202020204" pitchFamily="34" charset="0"/>
                <a:cs typeface="Arial" panose="020B0604020202020204" pitchFamily="34" charset="0"/>
                <a:hlinkClick r:id="rId2" tooltip="Boxthorn"/>
              </a:rPr>
              <a:t>boxthorn</a:t>
            </a:r>
            <a:r>
              <a:rPr lang="en-US" dirty="0">
                <a:latin typeface="Arial" panose="020B0604020202020204" pitchFamily="34" charset="0"/>
                <a:cs typeface="Arial" panose="020B0604020202020204" pitchFamily="34" charset="0"/>
              </a:rPr>
              <a:t>-like plant</a:t>
            </a:r>
            <a:r>
              <a:rPr lang="zh-CN" altLang="en-US" dirty="0">
                <a:latin typeface="Arial" panose="020B0604020202020204" pitchFamily="34" charset="0"/>
                <a:cs typeface="Arial" panose="020B0604020202020204" pitchFamily="34" charset="0"/>
              </a:rPr>
              <a:t>（枸杞状的植物）</a:t>
            </a:r>
            <a:r>
              <a:rPr lang="en-US" dirty="0">
                <a:latin typeface="Arial" panose="020B0604020202020204" pitchFamily="34" charset="0"/>
                <a:cs typeface="Arial" panose="020B0604020202020204" pitchFamily="34" charset="0"/>
              </a:rPr>
              <a:t> that will make him young again. Gilgamesh, by binding stones to his feet so he can walk on the bottom, manages to obtain the plant. Gilgamesh proposes to investigate if the plant has the hypothesized rejuvenation ability by testing it on an old man once he returns to </a:t>
            </a:r>
            <a:r>
              <a:rPr lang="en-US" dirty="0" err="1">
                <a:latin typeface="Arial" panose="020B0604020202020204" pitchFamily="34" charset="0"/>
                <a:cs typeface="Arial" panose="020B0604020202020204" pitchFamily="34" charset="0"/>
              </a:rPr>
              <a:t>Uruk</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'There is a plant that looks like a box-thorn, it has prickles like a </a:t>
            </a:r>
            <a:r>
              <a:rPr lang="en-US" dirty="0" err="1">
                <a:latin typeface="Arial" panose="020B0604020202020204" pitchFamily="34" charset="0"/>
                <a:cs typeface="Arial" panose="020B0604020202020204" pitchFamily="34" charset="0"/>
              </a:rPr>
              <a:t>dogrose</a:t>
            </a:r>
            <a:r>
              <a:rPr lang="en-US" dirty="0">
                <a:latin typeface="Arial" panose="020B0604020202020204" pitchFamily="34" charset="0"/>
                <a:cs typeface="Arial" panose="020B0604020202020204" pitchFamily="34" charset="0"/>
              </a:rPr>
              <a:t>, and will prick one who plucks it. But if you can possess this plant, you'll be again as you were in your youth'</a:t>
            </a:r>
          </a:p>
          <a:p>
            <a:r>
              <a:rPr lang="en-US" dirty="0">
                <a:latin typeface="Arial" panose="020B0604020202020204" pitchFamily="34" charset="0"/>
                <a:cs typeface="Arial" panose="020B0604020202020204" pitchFamily="34" charset="0"/>
              </a:rPr>
              <a:t>‘This plant, Ur-</a:t>
            </a:r>
            <a:r>
              <a:rPr lang="en-US" dirty="0" err="1">
                <a:latin typeface="Arial" panose="020B0604020202020204" pitchFamily="34" charset="0"/>
                <a:cs typeface="Arial" panose="020B0604020202020204" pitchFamily="34" charset="0"/>
              </a:rPr>
              <a:t>shanabi</a:t>
            </a:r>
            <a:r>
              <a:rPr lang="en-US" dirty="0">
                <a:latin typeface="Arial" panose="020B0604020202020204" pitchFamily="34" charset="0"/>
                <a:cs typeface="Arial" panose="020B0604020202020204" pitchFamily="34" charset="0"/>
              </a:rPr>
              <a:t>, is the “Plant of Heartbeat”, with it a man can regain his </a:t>
            </a:r>
            <a:r>
              <a:rPr lang="en-US" dirty="0" err="1">
                <a:latin typeface="Arial" panose="020B0604020202020204" pitchFamily="34" charset="0"/>
                <a:cs typeface="Arial" panose="020B0604020202020204" pitchFamily="34" charset="0"/>
              </a:rPr>
              <a:t>vigour</a:t>
            </a:r>
            <a:r>
              <a:rPr lang="en-US" dirty="0">
                <a:latin typeface="Arial" panose="020B0604020202020204" pitchFamily="34" charset="0"/>
                <a:cs typeface="Arial" panose="020B0604020202020204" pitchFamily="34" charset="0"/>
              </a:rPr>
              <a:t>. To </a:t>
            </a:r>
            <a:r>
              <a:rPr lang="en-US" dirty="0" err="1">
                <a:latin typeface="Arial" panose="020B0604020202020204" pitchFamily="34" charset="0"/>
                <a:cs typeface="Arial" panose="020B0604020202020204" pitchFamily="34" charset="0"/>
              </a:rPr>
              <a:t>Uruk</a:t>
            </a:r>
            <a:r>
              <a:rPr lang="en-US" dirty="0">
                <a:latin typeface="Arial" panose="020B0604020202020204" pitchFamily="34" charset="0"/>
                <a:cs typeface="Arial" panose="020B0604020202020204" pitchFamily="34" charset="0"/>
              </a:rPr>
              <a:t>-the-sheepfold I will take it, to an ancient I will feed some and put the plant to the test!’</a:t>
            </a:r>
            <a:r>
              <a:rPr lang="en-US" baseline="30000" dirty="0">
                <a:latin typeface="Arial" panose="020B0604020202020204" pitchFamily="34" charset="0"/>
                <a:cs typeface="Arial" panose="020B0604020202020204" pitchFamily="34" charset="0"/>
                <a:hlinkClick r:id="rId3"/>
              </a:rPr>
              <a:t>[12]</a:t>
            </a:r>
            <a:r>
              <a:rPr lang="en-US" dirty="0">
                <a:latin typeface="Arial" panose="020B0604020202020204" pitchFamily="34" charset="0"/>
                <a:cs typeface="Arial" panose="020B0604020202020204" pitchFamily="34" charset="0"/>
              </a:rPr>
              <a:t> Unfortunately, when Gilgamesh stops to bathe, it is stolen by a </a:t>
            </a:r>
            <a:r>
              <a:rPr lang="en-US" dirty="0">
                <a:latin typeface="Arial" panose="020B0604020202020204" pitchFamily="34" charset="0"/>
                <a:cs typeface="Arial" panose="020B0604020202020204" pitchFamily="34" charset="0"/>
                <a:hlinkClick r:id="rId4" tooltip="Serpent (symbolism)"/>
              </a:rPr>
              <a:t>serpent</a:t>
            </a:r>
            <a:r>
              <a:rPr lang="en-US" dirty="0">
                <a:latin typeface="Arial" panose="020B0604020202020204" pitchFamily="34" charset="0"/>
                <a:cs typeface="Arial" panose="020B0604020202020204" pitchFamily="34" charset="0"/>
              </a:rPr>
              <a:t>, who sheds its skin as it departs. Gilgamesh weeps at the futility of his efforts</a:t>
            </a:r>
            <a:r>
              <a:rPr lang="zh-CN" altLang="en-US" dirty="0">
                <a:latin typeface="Arial" panose="020B0604020202020204" pitchFamily="34" charset="0"/>
                <a:cs typeface="Arial" panose="020B0604020202020204" pitchFamily="34" charset="0"/>
              </a:rPr>
              <a:t>（他的努力是徒劳的）</a:t>
            </a:r>
            <a:r>
              <a:rPr lang="en-US" dirty="0">
                <a:latin typeface="Arial" panose="020B0604020202020204" pitchFamily="34" charset="0"/>
                <a:cs typeface="Arial" panose="020B0604020202020204" pitchFamily="34" charset="0"/>
              </a:rPr>
              <a:t>, because he has now lost all chance of immortality</a:t>
            </a:r>
            <a:r>
              <a:rPr lang="zh-CN" altLang="en-US" dirty="0">
                <a:latin typeface="Arial" panose="020B0604020202020204" pitchFamily="34" charset="0"/>
                <a:cs typeface="Arial" panose="020B0604020202020204" pitchFamily="34" charset="0"/>
              </a:rPr>
              <a:t>（不朽）</a:t>
            </a:r>
            <a:r>
              <a:rPr lang="en-US" dirty="0">
                <a:latin typeface="Arial" panose="020B0604020202020204" pitchFamily="34" charset="0"/>
                <a:cs typeface="Arial" panose="020B0604020202020204" pitchFamily="34" charset="0"/>
              </a:rPr>
              <a:t>. He returns to </a:t>
            </a:r>
            <a:r>
              <a:rPr lang="en-US" dirty="0" err="1">
                <a:latin typeface="Arial" panose="020B0604020202020204" pitchFamily="34" charset="0"/>
                <a:cs typeface="Arial" panose="020B0604020202020204" pitchFamily="34" charset="0"/>
              </a:rPr>
              <a:t>Uruk</a:t>
            </a:r>
            <a:r>
              <a:rPr lang="en-US" dirty="0">
                <a:latin typeface="Arial" panose="020B0604020202020204" pitchFamily="34" charset="0"/>
                <a:cs typeface="Arial" panose="020B0604020202020204" pitchFamily="34" charset="0"/>
              </a:rPr>
              <a:t>, where the sight of its massive walls prompts him to praise this enduring work to </a:t>
            </a:r>
            <a:r>
              <a:rPr lang="en-US" dirty="0" err="1">
                <a:latin typeface="Arial" panose="020B0604020202020204" pitchFamily="34" charset="0"/>
                <a:cs typeface="Arial" panose="020B0604020202020204" pitchFamily="34" charset="0"/>
              </a:rPr>
              <a:t>Urshanabi</a:t>
            </a:r>
            <a:r>
              <a:rPr lang="en-US" dirty="0">
                <a:latin typeface="Arial" panose="020B0604020202020204" pitchFamily="34" charset="0"/>
                <a:cs typeface="Arial" panose="020B0604020202020204" pitchFamily="34" charset="0"/>
              </a:rPr>
              <a:t>.</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7018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118308" cy="3681663"/>
          </a:xfrm>
        </p:spPr>
        <p:txBody>
          <a:bodyPr/>
          <a:lstStyle/>
          <a:p>
            <a:r>
              <a:rPr lang="en-US" sz="1500" b="1" dirty="0">
                <a:latin typeface="Arial" panose="020B0604020202020204" pitchFamily="34" charset="0"/>
                <a:cs typeface="Arial" panose="020B0604020202020204" pitchFamily="34" charset="0"/>
              </a:rPr>
              <a:t>Tablet twelve</a:t>
            </a:r>
          </a:p>
          <a:p>
            <a:r>
              <a:rPr lang="en-US" sz="1500" dirty="0">
                <a:latin typeface="Arial" panose="020B0604020202020204" pitchFamily="34" charset="0"/>
                <a:cs typeface="Arial" panose="020B0604020202020204" pitchFamily="34" charset="0"/>
              </a:rPr>
              <a:t>This tablet is mainly an Akkadian translation of an earlier Sumerian poem, Gilgamesh and the Netherworld (also known as “Gilgamesh, Enkidu, and the Netherworld” and variants), although it has been suggested that it is derived from an unknown version of that story.</a:t>
            </a:r>
            <a:r>
              <a:rPr lang="en-US" sz="1500" baseline="30000" dirty="0">
                <a:latin typeface="Arial" panose="020B0604020202020204" pitchFamily="34" charset="0"/>
                <a:cs typeface="Arial" panose="020B0604020202020204" pitchFamily="34" charset="0"/>
                <a:hlinkClick r:id="rId2"/>
              </a:rPr>
              <a:t>[3]</a:t>
            </a:r>
            <a:r>
              <a:rPr lang="en-US" sz="1500" baseline="30000" dirty="0">
                <a:latin typeface="Arial" panose="020B0604020202020204" pitchFamily="34" charset="0"/>
                <a:cs typeface="Arial" panose="020B0604020202020204" pitchFamily="34" charset="0"/>
              </a:rPr>
              <a:t>:42</a:t>
            </a:r>
            <a:r>
              <a:rPr lang="en-US" sz="1500" dirty="0">
                <a:latin typeface="Arial" panose="020B0604020202020204" pitchFamily="34" charset="0"/>
                <a:cs typeface="Arial" panose="020B0604020202020204" pitchFamily="34" charset="0"/>
              </a:rPr>
              <a:t> The contents of this last tablet are inconsistent with previous ones</a:t>
            </a:r>
            <a:r>
              <a:rPr lang="zh-CN" altLang="en-US" sz="1500" dirty="0">
                <a:latin typeface="Arial" panose="020B0604020202020204" pitchFamily="34" charset="0"/>
                <a:cs typeface="Arial" panose="020B0604020202020204" pitchFamily="34" charset="0"/>
              </a:rPr>
              <a:t>（内容与前面的部分不一致）</a:t>
            </a:r>
            <a:r>
              <a:rPr lang="en-US" sz="1500" dirty="0">
                <a:latin typeface="Arial" panose="020B0604020202020204" pitchFamily="34" charset="0"/>
                <a:cs typeface="Arial" panose="020B0604020202020204" pitchFamily="34" charset="0"/>
              </a:rPr>
              <a:t>: Enkidu is still alive, despite having died earlier in the epic. Because of this, its lack of integration</a:t>
            </a:r>
            <a:r>
              <a:rPr lang="zh-CN" altLang="en-US" sz="1500" dirty="0">
                <a:latin typeface="Arial" panose="020B0604020202020204" pitchFamily="34" charset="0"/>
                <a:cs typeface="Arial" panose="020B0604020202020204" pitchFamily="34" charset="0"/>
              </a:rPr>
              <a:t>（综合，一体化）</a:t>
            </a:r>
            <a:r>
              <a:rPr lang="en-US" sz="1500" dirty="0">
                <a:latin typeface="Arial" panose="020B0604020202020204" pitchFamily="34" charset="0"/>
                <a:cs typeface="Arial" panose="020B0604020202020204" pitchFamily="34" charset="0"/>
              </a:rPr>
              <a:t> with the other tablets, and the fact that it is almost a copy of an earlier version, it has been referred to as an ‘inorganic appendage’</a:t>
            </a:r>
            <a:r>
              <a:rPr lang="zh-CN" altLang="en-US" sz="1500" dirty="0">
                <a:latin typeface="Arial" panose="020B0604020202020204" pitchFamily="34" charset="0"/>
                <a:cs typeface="Arial" panose="020B0604020202020204" pitchFamily="34" charset="0"/>
              </a:rPr>
              <a:t>（附属物，依附的人）</a:t>
            </a:r>
            <a:r>
              <a:rPr lang="en-US" sz="1500" dirty="0">
                <a:latin typeface="Arial" panose="020B0604020202020204" pitchFamily="34" charset="0"/>
                <a:cs typeface="Arial" panose="020B0604020202020204" pitchFamily="34" charset="0"/>
              </a:rPr>
              <a:t> to the epic.</a:t>
            </a:r>
            <a:r>
              <a:rPr lang="en-US" sz="1500" baseline="30000" dirty="0">
                <a:latin typeface="Arial" panose="020B0604020202020204" pitchFamily="34" charset="0"/>
                <a:cs typeface="Arial" panose="020B0604020202020204" pitchFamily="34" charset="0"/>
                <a:hlinkClick r:id="rId3"/>
              </a:rPr>
              <a:t>[13]</a:t>
            </a:r>
            <a:r>
              <a:rPr lang="en-US" sz="1500" dirty="0">
                <a:latin typeface="Arial" panose="020B0604020202020204" pitchFamily="34" charset="0"/>
                <a:cs typeface="Arial" panose="020B0604020202020204" pitchFamily="34" charset="0"/>
              </a:rPr>
              <a:t> Alternatively, it has been suggested that "its purpose, though crudely handled, is to explain to Gilgamesh (and the reader) the various fates of the dead in the Afterlife" and in "an awkward attempt to bring closure",</a:t>
            </a:r>
            <a:r>
              <a:rPr lang="en-US" sz="1500" baseline="30000" dirty="0">
                <a:latin typeface="Arial" panose="020B0604020202020204" pitchFamily="34" charset="0"/>
                <a:cs typeface="Arial" panose="020B0604020202020204" pitchFamily="34" charset="0"/>
                <a:hlinkClick r:id="rId4"/>
              </a:rPr>
              <a:t>[14]</a:t>
            </a:r>
            <a:r>
              <a:rPr lang="en-US" sz="1500" dirty="0">
                <a:latin typeface="Arial" panose="020B0604020202020204" pitchFamily="34" charset="0"/>
                <a:cs typeface="Arial" panose="020B0604020202020204" pitchFamily="34" charset="0"/>
              </a:rPr>
              <a:t> it both connects the Gilgamesh of the epic with the Gilgamesh who is the King of the Netherworld,</a:t>
            </a:r>
            <a:r>
              <a:rPr lang="en-US" sz="1500" baseline="30000" dirty="0">
                <a:latin typeface="Arial" panose="020B0604020202020204" pitchFamily="34" charset="0"/>
                <a:cs typeface="Arial" panose="020B0604020202020204" pitchFamily="34" charset="0"/>
                <a:hlinkClick r:id="rId5"/>
              </a:rPr>
              <a:t>[15]</a:t>
            </a:r>
            <a:r>
              <a:rPr lang="en-US" sz="1500" dirty="0">
                <a:latin typeface="Arial" panose="020B0604020202020204" pitchFamily="34" charset="0"/>
                <a:cs typeface="Arial" panose="020B0604020202020204" pitchFamily="34" charset="0"/>
              </a:rPr>
              <a:t> and is "a dramatic capstone whereby the twelve-tablet epic ends on one and the same theme, that of "seeing" (= understanding, discovery, etc.), with which it began."</a:t>
            </a:r>
            <a:r>
              <a:rPr lang="en-US" sz="1500" baseline="30000" dirty="0">
                <a:latin typeface="Arial" panose="020B0604020202020204" pitchFamily="34" charset="0"/>
                <a:cs typeface="Arial" panose="020B0604020202020204" pitchFamily="34" charset="0"/>
                <a:hlinkClick r:id="rId6"/>
              </a:rPr>
              <a:t>[16]</a:t>
            </a:r>
            <a:endParaRPr lang="en-US" sz="15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447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25592" y="2183732"/>
            <a:ext cx="8118308" cy="3681663"/>
          </a:xfrm>
        </p:spPr>
        <p:txBody>
          <a:bodyPr/>
          <a:lstStyle/>
          <a:p>
            <a:r>
              <a:rPr lang="en-US" sz="1500" dirty="0">
                <a:latin typeface="Arial" panose="020B0604020202020204" pitchFamily="34" charset="0"/>
                <a:cs typeface="Arial" panose="020B0604020202020204" pitchFamily="34" charset="0"/>
              </a:rPr>
              <a:t>Gilgamesh complains to Enkidu that various of his possessions (the tablet is unclear exactly what — different translations include a drum and a ball) have fallen into the underworld. Enkidu offers to bring them back. Delighted, Gilgamesh tells Enkidu what he must and must not do in the underworld if he is to return. Enkidu does everything which he was told not to do. The underworld keeps him. Gilgamesh prays to the gods to give him back his friend. </a:t>
            </a:r>
            <a:r>
              <a:rPr lang="en-US" sz="1500" dirty="0">
                <a:latin typeface="Arial" panose="020B0604020202020204" pitchFamily="34" charset="0"/>
                <a:cs typeface="Arial" panose="020B0604020202020204" pitchFamily="34" charset="0"/>
                <a:hlinkClick r:id="rId2" tooltip="Enlil"/>
              </a:rPr>
              <a:t>Enlil</a:t>
            </a:r>
            <a:r>
              <a:rPr lang="en-US" sz="1500" dirty="0">
                <a:latin typeface="Arial" panose="020B0604020202020204" pitchFamily="34" charset="0"/>
                <a:cs typeface="Arial" panose="020B0604020202020204" pitchFamily="34" charset="0"/>
              </a:rPr>
              <a:t> and </a:t>
            </a:r>
            <a:r>
              <a:rPr lang="en-US" sz="1500" dirty="0" err="1">
                <a:latin typeface="Arial" panose="020B0604020202020204" pitchFamily="34" charset="0"/>
                <a:cs typeface="Arial" panose="020B0604020202020204" pitchFamily="34" charset="0"/>
                <a:hlinkClick r:id="rId3" tooltip="Suen"/>
              </a:rPr>
              <a:t>Suen</a:t>
            </a:r>
            <a:r>
              <a:rPr lang="en-US" sz="1500" dirty="0">
                <a:latin typeface="Arial" panose="020B0604020202020204" pitchFamily="34" charset="0"/>
                <a:cs typeface="Arial" panose="020B0604020202020204" pitchFamily="34" charset="0"/>
              </a:rPr>
              <a:t> don't reply, but </a:t>
            </a:r>
            <a:r>
              <a:rPr lang="en-US" sz="1500" dirty="0" err="1">
                <a:latin typeface="Arial" panose="020B0604020202020204" pitchFamily="34" charset="0"/>
                <a:cs typeface="Arial" panose="020B0604020202020204" pitchFamily="34" charset="0"/>
                <a:hlinkClick r:id="rId4" tooltip="Enki"/>
              </a:rPr>
              <a:t>Ea</a:t>
            </a:r>
            <a:r>
              <a:rPr lang="en-US" sz="1500" dirty="0">
                <a:latin typeface="Arial" panose="020B0604020202020204" pitchFamily="34" charset="0"/>
                <a:cs typeface="Arial" panose="020B0604020202020204" pitchFamily="34" charset="0"/>
              </a:rPr>
              <a:t> and </a:t>
            </a:r>
            <a:r>
              <a:rPr lang="en-US" sz="1500" dirty="0">
                <a:latin typeface="Arial" panose="020B0604020202020204" pitchFamily="34" charset="0"/>
                <a:cs typeface="Arial" panose="020B0604020202020204" pitchFamily="34" charset="0"/>
                <a:hlinkClick r:id="rId5" tooltip="Shamash"/>
              </a:rPr>
              <a:t>Shamash</a:t>
            </a:r>
            <a:r>
              <a:rPr lang="en-US" sz="1500" dirty="0">
                <a:latin typeface="Arial" panose="020B0604020202020204" pitchFamily="34" charset="0"/>
                <a:cs typeface="Arial" panose="020B0604020202020204" pitchFamily="34" charset="0"/>
              </a:rPr>
              <a:t> decide to help. Shamash makes a crack in the earth, and Enkidu's ghost jumps out of it. The tablet ends with Gilgamesh questioning Enkidu about what he has seen in the underworld.</a:t>
            </a: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9424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469231" y="2183732"/>
            <a:ext cx="8220577" cy="3681663"/>
          </a:xfrm>
        </p:spPr>
        <p:txBody>
          <a:bodyPr/>
          <a:lstStyle/>
          <a:p>
            <a:pPr marL="0" indent="0">
              <a:buNone/>
            </a:pPr>
            <a:r>
              <a:rPr lang="en-US" sz="1050" dirty="0">
                <a:latin typeface="Arial" panose="020B0604020202020204" pitchFamily="34" charset="0"/>
                <a:cs typeface="Arial" panose="020B0604020202020204" pitchFamily="34" charset="0"/>
              </a:rPr>
              <a:t>Histories of Chinese Literature date from the 3</a:t>
            </a:r>
            <a:r>
              <a:rPr lang="en-US" sz="1050" baseline="30000" dirty="0">
                <a:latin typeface="Arial" panose="020B0604020202020204" pitchFamily="34" charset="0"/>
                <a:cs typeface="Arial" panose="020B0604020202020204" pitchFamily="34" charset="0"/>
              </a:rPr>
              <a:t>rd</a:t>
            </a:r>
            <a:r>
              <a:rPr lang="en-US" sz="1050" dirty="0">
                <a:latin typeface="Arial" panose="020B0604020202020204" pitchFamily="34" charset="0"/>
                <a:cs typeface="Arial" panose="020B0604020202020204" pitchFamily="34" charset="0"/>
              </a:rPr>
              <a:t> century CE. Early histories introduced the literature of previous dynasties (both as literature of a single dynasty and as comprehensive histories), categorized literature into certain genres and styles and defined their standards; developing complex theories of literature and of aesthetics. Literary criticism emerged in the later part of the Northern and Southern Dynasties in the 4</a:t>
            </a:r>
            <a:r>
              <a:rPr lang="en-US" sz="1050" baseline="30000" dirty="0">
                <a:latin typeface="Arial" panose="020B0604020202020204" pitchFamily="34" charset="0"/>
                <a:cs typeface="Arial" panose="020B0604020202020204" pitchFamily="34" charset="0"/>
              </a:rPr>
              <a:t>th</a:t>
            </a:r>
            <a:r>
              <a:rPr lang="en-US" sz="1050" dirty="0">
                <a:latin typeface="Arial" panose="020B0604020202020204" pitchFamily="34" charset="0"/>
                <a:cs typeface="Arial" panose="020B0604020202020204" pitchFamily="34" charset="0"/>
              </a:rPr>
              <a:t> century. In each dynasty, it was considered a duty to write the literary history of the foregoing dynasty. The documentation of literature in anthologies and compilations saw its peak in the Qing Dynasty. The first European attempts at historical overviews of Chinese literature did not emerge  until after 1880, and,  in 1904, Chinese scholars adopted the Western approach; providing literary histories from the earliest times to the present, conveying the narrative of a nation and its national literature. Some examples of early European Histories of Chinese Literature bear witness to the patronizing, even ignorant, view of China held by many Europeans of that day.  Since then, history writing has become more appreciative, and, at the end of the 20</a:t>
            </a:r>
            <a:r>
              <a:rPr lang="en-US" sz="1050" baseline="30000" dirty="0">
                <a:latin typeface="Arial" panose="020B0604020202020204" pitchFamily="34" charset="0"/>
                <a:cs typeface="Arial" panose="020B0604020202020204" pitchFamily="34" charset="0"/>
              </a:rPr>
              <a:t>th</a:t>
            </a:r>
            <a:r>
              <a:rPr lang="en-US" sz="1050" dirty="0">
                <a:latin typeface="Arial" panose="020B0604020202020204" pitchFamily="34" charset="0"/>
                <a:cs typeface="Arial" panose="020B0604020202020204" pitchFamily="34" charset="0"/>
              </a:rPr>
              <a:t> century, massive Histories of Chinese Literature were compiled in Europe. The newest generation of Histories appears as collaborations of Chinese heritage and Western scholars.</a:t>
            </a:r>
            <a:endParaRPr lang="de-DE" sz="1050" dirty="0">
              <a:latin typeface="Arial" panose="020B0604020202020204" pitchFamily="34" charset="0"/>
              <a:cs typeface="Arial" panose="020B0604020202020204" pitchFamily="34" charset="0"/>
            </a:endParaRPr>
          </a:p>
          <a:p>
            <a:pPr marL="0" indent="0">
              <a:buNone/>
            </a:pPr>
            <a:r>
              <a:rPr lang="zh-CN" altLang="de-DE" sz="1050" dirty="0">
                <a:latin typeface="Arial" panose="020B0604020202020204" pitchFamily="34" charset="0"/>
                <a:cs typeface="Arial" panose="020B0604020202020204" pitchFamily="34" charset="0"/>
              </a:rPr>
              <a:t>中国文学史的发端可以追溯到公元</a:t>
            </a:r>
            <a:r>
              <a:rPr lang="en-US" sz="1050" dirty="0">
                <a:latin typeface="Arial" panose="020B0604020202020204" pitchFamily="34" charset="0"/>
                <a:cs typeface="Arial" panose="020B0604020202020204" pitchFamily="34" charset="0"/>
              </a:rPr>
              <a:t>3</a:t>
            </a:r>
            <a:r>
              <a:rPr lang="zh-CN" altLang="de-DE" sz="1050" dirty="0">
                <a:latin typeface="Arial" panose="020B0604020202020204" pitchFamily="34" charset="0"/>
                <a:cs typeface="Arial" panose="020B0604020202020204" pitchFamily="34" charset="0"/>
              </a:rPr>
              <a:t>世纪。早期的历史文献，无论是在断代史或者通史文献，都是按照特定的类别、特定的风格和明确的标准去介绍文学的，并逐步发展衍生为复杂的文学理论和美学体系。公元</a:t>
            </a:r>
            <a:r>
              <a:rPr lang="en-US" sz="1050" dirty="0">
                <a:latin typeface="Arial" panose="020B0604020202020204" pitchFamily="34" charset="0"/>
                <a:cs typeface="Arial" panose="020B0604020202020204" pitchFamily="34" charset="0"/>
              </a:rPr>
              <a:t>4</a:t>
            </a:r>
            <a:r>
              <a:rPr lang="zh-CN" altLang="de-DE" sz="1050" dirty="0">
                <a:latin typeface="Arial" panose="020B0604020202020204" pitchFamily="34" charset="0"/>
                <a:cs typeface="Arial" panose="020B0604020202020204" pitchFamily="34" charset="0"/>
              </a:rPr>
              <a:t>世纪，也就是南北朝末期，中国出现了真正意义上的文学批评。众所周知，在每一个封建王朝，撰写前朝的历史文献都是历朝历代必须完成的一项使命，所以，到了清代，文学选集汇编和文献资料编纂达到了前所未有的顶峰。到</a:t>
            </a:r>
            <a:r>
              <a:rPr lang="en-US" sz="1050" dirty="0">
                <a:latin typeface="Arial" panose="020B0604020202020204" pitchFamily="34" charset="0"/>
                <a:cs typeface="Arial" panose="020B0604020202020204" pitchFamily="34" charset="0"/>
              </a:rPr>
              <a:t>1880</a:t>
            </a:r>
            <a:r>
              <a:rPr lang="zh-CN" altLang="de-DE" sz="1050" dirty="0">
                <a:latin typeface="Arial" panose="020B0604020202020204" pitchFamily="34" charset="0"/>
                <a:cs typeface="Arial" panose="020B0604020202020204" pitchFamily="34" charset="0"/>
              </a:rPr>
              <a:t>年，欧洲人才首次尝试整理并出版了中国文学史概况，但在</a:t>
            </a:r>
            <a:r>
              <a:rPr lang="en-US" sz="1050" dirty="0">
                <a:latin typeface="Arial" panose="020B0604020202020204" pitchFamily="34" charset="0"/>
                <a:cs typeface="Arial" panose="020B0604020202020204" pitchFamily="34" charset="0"/>
              </a:rPr>
              <a:t>1904</a:t>
            </a:r>
            <a:r>
              <a:rPr lang="zh-CN" altLang="de-DE" sz="1050" dirty="0">
                <a:latin typeface="Arial" panose="020B0604020202020204" pitchFamily="34" charset="0"/>
                <a:cs typeface="Arial" panose="020B0604020202020204" pitchFamily="34" charset="0"/>
              </a:rPr>
              <a:t>年，中国的学者就接受并采纳了西方的研究方式来研究中国古往今来的文学史，传承民族叙述，继承文学传统。 然而，早期欧洲的中国文学接受中某些实例清楚地见证了当时欧洲学者对中国文学居高临下的傲慢和无知。而且，在那个时代，许多的欧洲人对中国文学都持有同样的观点。而自此以后，欧洲的中国文学史中描述却对中国文学大加赞赏。到了</a:t>
            </a:r>
            <a:r>
              <a:rPr lang="en-US" sz="1050" dirty="0">
                <a:latin typeface="Arial" panose="020B0604020202020204" pitchFamily="34" charset="0"/>
                <a:cs typeface="Arial" panose="020B0604020202020204" pitchFamily="34" charset="0"/>
              </a:rPr>
              <a:t>20</a:t>
            </a:r>
            <a:r>
              <a:rPr lang="zh-CN" altLang="de-DE" sz="1050" dirty="0">
                <a:latin typeface="Arial" panose="020B0604020202020204" pitchFamily="34" charset="0"/>
                <a:cs typeface="Arial" panose="020B0604020202020204" pitchFamily="34" charset="0"/>
              </a:rPr>
              <a:t>世纪末，欧洲研究者搜集汇编了大量的中国文学史料，而最新的中国文学史研究展现出的是中国传统文学遗产与西方学术研究结合的最新成果。</a:t>
            </a:r>
            <a:endParaRPr lang="de-DE" sz="105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en-US" dirty="0">
                <a:solidFill>
                  <a:srgbClr val="0E5772"/>
                </a:solidFill>
                <a:latin typeface="Arial" panose="020B0604020202020204" pitchFamily="34" charset="0"/>
                <a:cs typeface="Arial" panose="020B0604020202020204" pitchFamily="34" charset="0"/>
              </a:rPr>
              <a:t>Histories of Literature </a:t>
            </a:r>
            <a:r>
              <a:rPr lang="zh-CN" altLang="de-DE" dirty="0">
                <a:solidFill>
                  <a:srgbClr val="0E5772"/>
                </a:solidFill>
                <a:latin typeface="Arial" panose="020B0604020202020204" pitchFamily="34" charset="0"/>
                <a:cs typeface="Arial" panose="020B0604020202020204" pitchFamily="34" charset="0"/>
              </a:rPr>
              <a:t>文学史</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265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460206" y="2183731"/>
            <a:ext cx="8446170" cy="3925303"/>
          </a:xfrm>
        </p:spPr>
        <p:txBody>
          <a:bodyPr/>
          <a:lstStyle/>
          <a:p>
            <a:pPr marL="257175" indent="-257175">
              <a:buFont typeface="+mj-lt"/>
              <a:buAutoNum type="arabicPeriod"/>
            </a:pPr>
            <a:r>
              <a:rPr lang="en-US" sz="1200" b="1" dirty="0"/>
              <a:t>The emergence of Chinese Literary Histories</a:t>
            </a:r>
            <a:r>
              <a:rPr lang="de-DE" sz="1200" dirty="0"/>
              <a:t> </a:t>
            </a:r>
            <a:r>
              <a:rPr lang="zh-CN" altLang="de-DE" sz="1200" b="1" dirty="0"/>
              <a:t>中国文学史的开端</a:t>
            </a:r>
            <a:endParaRPr lang="de-DE" altLang="zh-CN" sz="1200" b="1" dirty="0"/>
          </a:p>
          <a:p>
            <a:pPr marL="257175" indent="-257175">
              <a:buFont typeface="+mj-lt"/>
              <a:buAutoNum type="arabicPeriod"/>
            </a:pPr>
            <a:r>
              <a:rPr lang="en-US" sz="1200" b="1" dirty="0"/>
              <a:t>Characteristics of the Western Approach </a:t>
            </a:r>
            <a:r>
              <a:rPr lang="zh-CN" altLang="de-DE" sz="1200" b="1" dirty="0"/>
              <a:t>西方文学批评方式的特点</a:t>
            </a:r>
            <a:endParaRPr lang="de-DE" altLang="zh-CN" sz="1200" b="1" dirty="0"/>
          </a:p>
          <a:p>
            <a:pPr marL="257175" indent="-257175">
              <a:buFont typeface="+mj-lt"/>
              <a:buAutoNum type="arabicPeriod"/>
            </a:pPr>
            <a:r>
              <a:rPr lang="en-US" sz="1200" b="1" dirty="0"/>
              <a:t>Conclusion</a:t>
            </a:r>
            <a:r>
              <a:rPr lang="de-DE" sz="1200" dirty="0"/>
              <a:t> </a:t>
            </a:r>
            <a:r>
              <a:rPr lang="zh-CN" altLang="de-DE" sz="1200" b="1" dirty="0"/>
              <a:t>结论</a:t>
            </a:r>
            <a:endParaRPr lang="de-DE" sz="1200" dirty="0"/>
          </a:p>
          <a:p>
            <a:pPr marL="0" indent="0">
              <a:buNone/>
            </a:pPr>
            <a:r>
              <a:rPr lang="en-US" sz="1200" dirty="0">
                <a:latin typeface="Arial" panose="020B0604020202020204" pitchFamily="34" charset="0"/>
                <a:cs typeface="Arial" panose="020B0604020202020204" pitchFamily="34" charset="0"/>
              </a:rPr>
              <a:t>It is characteristic of histories of literature that they focus more on literature from modern times than they do on literature from older times. There are several reasons for this: modern literature is continually being produced every day, it is more accessible than historical literature, and the literature of contemporary times seems far more diverse and difficult to “grasp” than earlier times. It seems impossible to summarize today’s diverse literary world in one epoch or trend. The latter is a misperception: in every era, literature seems so diverse that those living in that time cannot even imagine being able to summarize the literature of “their” contemporary times according to a single trend. And yet, today, that is often just what is done to previous eras.  Periods are summarized by trends, according to what is considered most important today; for example, during the May Fourth Movement, the prevailing literature was still the Mandarin Duck and Butterfly School. It was only later that the period was re-categorized as “New Literature”. </a:t>
            </a:r>
            <a:endParaRPr lang="de-DE" sz="1200" dirty="0">
              <a:latin typeface="Arial" panose="020B0604020202020204" pitchFamily="34" charset="0"/>
              <a:cs typeface="Arial" panose="020B0604020202020204" pitchFamily="34" charset="0"/>
            </a:endParaRPr>
          </a:p>
          <a:p>
            <a:pPr marL="0" indent="0">
              <a:buNone/>
            </a:pPr>
            <a:r>
              <a:rPr lang="zh-CN" altLang="de-DE" sz="1200" dirty="0">
                <a:latin typeface="Arial" panose="020B0604020202020204" pitchFamily="34" charset="0"/>
                <a:cs typeface="Arial" panose="020B0604020202020204" pitchFamily="34" charset="0"/>
              </a:rPr>
              <a:t>本文总结了文学史研究的一大特点</a:t>
            </a:r>
            <a:r>
              <a:rPr lang="de-DE" altLang="zh-CN" sz="1200" dirty="0">
                <a:latin typeface="Arial" panose="020B0604020202020204" pitchFamily="34" charset="0"/>
                <a:cs typeface="Arial" panose="020B0604020202020204" pitchFamily="34" charset="0"/>
              </a:rPr>
              <a:t>——</a:t>
            </a:r>
            <a:r>
              <a:rPr lang="zh-CN" altLang="de-DE" sz="1200" dirty="0">
                <a:latin typeface="Arial" panose="020B0604020202020204" pitchFamily="34" charset="0"/>
                <a:cs typeface="Arial" panose="020B0604020202020204" pitchFamily="34" charset="0"/>
              </a:rPr>
              <a:t>人们往往更多地关注于现代文学，而不是古代文学。这有以下几点原因：现代文学作品每天都在源源不断地产生，这比历史文学作品更容易得到，当代文学作品似乎比早期文学作品的种类更多，更难以“掌握”。 在当今纷繁复杂的文学世界，总结或概括一个时代文学特征或文学一种趋势似乎相当困难。而所谓的“趋势”更是一种误解：在每个时代，文学都是如此的纷繁复杂，以至于生活在那个时代的人们，无法设想仅凭单一的趋势就对他们所处时代的文学进行总结。所以在今天，我们往往做的也是对已往时代文学的总结，并且以我们当下我们所处时代最重要的因素来作出评断。例如，在五四运动中盛行仍然是鸳鸯蝴蝶派文学。而直到后来，这一时期才被重新分类为“新文学”。</a:t>
            </a:r>
            <a:endParaRPr lang="de-DE" sz="12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en-US" dirty="0">
                <a:solidFill>
                  <a:srgbClr val="0E5772"/>
                </a:solidFill>
                <a:latin typeface="Arial" panose="020B0604020202020204" pitchFamily="34" charset="0"/>
                <a:cs typeface="Arial" panose="020B0604020202020204" pitchFamily="34" charset="0"/>
              </a:rPr>
              <a:t>Histories of Literature </a:t>
            </a:r>
            <a:r>
              <a:rPr lang="zh-CN" altLang="de-DE" dirty="0">
                <a:solidFill>
                  <a:srgbClr val="0E5772"/>
                </a:solidFill>
                <a:latin typeface="Arial" panose="020B0604020202020204" pitchFamily="34" charset="0"/>
                <a:cs typeface="Arial" panose="020B0604020202020204" pitchFamily="34" charset="0"/>
              </a:rPr>
              <a:t>文学史</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897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72303" y="2183732"/>
            <a:ext cx="8647874" cy="3681663"/>
          </a:xfrm>
        </p:spPr>
        <p:txBody>
          <a:bodyPr/>
          <a:lstStyle/>
          <a:p>
            <a:pPr marL="0" indent="0">
              <a:buNone/>
            </a:pPr>
            <a:r>
              <a:rPr lang="en-US" sz="1500" dirty="0">
                <a:latin typeface="Arial" panose="020B0604020202020204" pitchFamily="34" charset="0"/>
                <a:cs typeface="Arial" panose="020B0604020202020204" pitchFamily="34" charset="0"/>
              </a:rPr>
              <a:t>Literary histories can be organized and approached in quite different ways – the Columbia history is quite selective and highlights some marginal things and the new Harvard History narrates literary history by its turning points. Some Chinese histories concentrate on literature in general, bibliographies, theory or literary criticism, the literature of a dynasty, or of a genre like biographies, poems etc. Some are in chronological order and others sort literature by authors, styles or schools. In almost every dynasty there is an attempt to document, exemplify and define the characteristics of the literature of the foregoing dynasty.</a:t>
            </a:r>
            <a:endParaRPr lang="de-DE" sz="1500" dirty="0">
              <a:latin typeface="Arial" panose="020B0604020202020204" pitchFamily="34" charset="0"/>
              <a:cs typeface="Arial" panose="020B0604020202020204" pitchFamily="34" charset="0"/>
            </a:endParaRPr>
          </a:p>
          <a:p>
            <a:pPr marL="0" indent="0">
              <a:buNone/>
            </a:pPr>
            <a:r>
              <a:rPr lang="zh-CN" altLang="de-DE" sz="1500" dirty="0">
                <a:latin typeface="Arial" panose="020B0604020202020204" pitchFamily="34" charset="0"/>
                <a:cs typeface="Arial" panose="020B0604020202020204" pitchFamily="34" charset="0"/>
              </a:rPr>
              <a:t>文学史的整理和研究可以通过不同的途径和手段完成</a:t>
            </a:r>
            <a:r>
              <a:rPr lang="de-DE" altLang="zh-CN" sz="1500" dirty="0">
                <a:latin typeface="Arial" panose="020B0604020202020204" pitchFamily="34" charset="0"/>
                <a:cs typeface="Arial" panose="020B0604020202020204" pitchFamily="34" charset="0"/>
              </a:rPr>
              <a:t>——</a:t>
            </a:r>
            <a:r>
              <a:rPr lang="zh-CN" altLang="de-DE" sz="1500" dirty="0">
                <a:latin typeface="Arial" panose="020B0604020202020204" pitchFamily="34" charset="0"/>
                <a:cs typeface="Arial" panose="020B0604020202020204" pitchFamily="34" charset="0"/>
              </a:rPr>
              <a:t>哥伦比亚文学史具有很强的选择性和强调边缘性研究，而新哈佛文学史则侧重于文学史转折点的讲述，而一些中国本土的文学史通常集中在文学作品的概况、参考书目、理论或者文学批评以及某一朝代的文学作品的研究，或是按传记、诗歌等等文学作品的类型，或按照年代顺序编撰。另一些则是按照其他文学分类</a:t>
            </a:r>
            <a:r>
              <a:rPr lang="de-DE" altLang="zh-CN" sz="1500" dirty="0">
                <a:latin typeface="Arial" panose="020B0604020202020204" pitchFamily="34" charset="0"/>
                <a:cs typeface="Arial" panose="020B0604020202020204" pitchFamily="34" charset="0"/>
              </a:rPr>
              <a:t>——</a:t>
            </a:r>
            <a:r>
              <a:rPr lang="zh-CN" altLang="de-DE" sz="1500" dirty="0">
                <a:latin typeface="Arial" panose="020B0604020202020204" pitchFamily="34" charset="0"/>
                <a:cs typeface="Arial" panose="020B0604020202020204" pitchFamily="34" charset="0"/>
              </a:rPr>
              <a:t>像是作者、风格或是学派。几乎在每个朝代都会有试图通过文献注释和定义前朝的文学特性。</a:t>
            </a:r>
            <a:endParaRPr lang="de-DE" sz="15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en-US" dirty="0">
                <a:solidFill>
                  <a:srgbClr val="0E5772"/>
                </a:solidFill>
                <a:latin typeface="Arial" panose="020B0604020202020204" pitchFamily="34" charset="0"/>
                <a:cs typeface="Arial" panose="020B0604020202020204" pitchFamily="34" charset="0"/>
              </a:rPr>
              <a:t>Histories of Literature </a:t>
            </a:r>
            <a:r>
              <a:rPr lang="zh-CN" altLang="de-DE" dirty="0">
                <a:solidFill>
                  <a:srgbClr val="0E5772"/>
                </a:solidFill>
                <a:latin typeface="Arial" panose="020B0604020202020204" pitchFamily="34" charset="0"/>
                <a:cs typeface="Arial" panose="020B0604020202020204" pitchFamily="34" charset="0"/>
              </a:rPr>
              <a:t>文学史</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085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189498" y="2183732"/>
            <a:ext cx="8771021" cy="3681663"/>
          </a:xfrm>
        </p:spPr>
        <p:txBody>
          <a:bodyPr/>
          <a:lstStyle/>
          <a:p>
            <a:pPr marL="0" indent="0">
              <a:buNone/>
            </a:pPr>
            <a:r>
              <a:rPr lang="en-US" sz="1200" dirty="0">
                <a:latin typeface="Arial" panose="020B0604020202020204" pitchFamily="34" charset="0"/>
                <a:cs typeface="Arial" panose="020B0604020202020204" pitchFamily="34" charset="0"/>
              </a:rPr>
              <a:t>In Qing Dynasty, massive compilations of earlier literature were created. These and earlier anthologies were often compiled with categorizations, prefaces and comments that fulfill exactly the functions we expect from a literary history.  Why should they not be considered Histories of Chinese literature? Is it simply because the disciplines History and Letters and the idea of “nations” (as defined today), are inventions of the 19</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century and, therefore, any compilations that existed before then cannot truly be “histories”? China has a rich tradition of literary compilation, categorization, and criticism. Who knows how future generations will consider today’s histories of literature? Perhaps they will call them “Histories about the not yet electronic literature categorized by so-called ‘nations’ ”. It should not be claimed that Westerners “invented the wheel”, so to speak, with </a:t>
            </a:r>
            <a:r>
              <a:rPr lang="en-US" sz="1200" dirty="0" err="1">
                <a:latin typeface="Arial" panose="020B0604020202020204" pitchFamily="34" charset="0"/>
                <a:cs typeface="Arial" panose="020B0604020202020204" pitchFamily="34" charset="0"/>
              </a:rPr>
              <a:t>Vasil’ev’s</a:t>
            </a:r>
            <a:r>
              <a:rPr lang="en-US" sz="1200" dirty="0">
                <a:latin typeface="Arial" panose="020B0604020202020204" pitchFamily="34" charset="0"/>
                <a:cs typeface="Arial" panose="020B0604020202020204" pitchFamily="34" charset="0"/>
              </a:rPr>
              <a:t> or </a:t>
            </a:r>
            <a:r>
              <a:rPr lang="en-US" sz="1200" dirty="0" err="1">
                <a:latin typeface="Arial" panose="020B0604020202020204" pitchFamily="34" charset="0"/>
                <a:cs typeface="Arial" panose="020B0604020202020204" pitchFamily="34" charset="0"/>
              </a:rPr>
              <a:t>Gile’s</a:t>
            </a:r>
            <a:r>
              <a:rPr lang="en-US" sz="1200" dirty="0">
                <a:latin typeface="Arial" panose="020B0604020202020204" pitchFamily="34" charset="0"/>
                <a:cs typeface="Arial" panose="020B0604020202020204" pitchFamily="34" charset="0"/>
              </a:rPr>
              <a:t> “History of Chinese Literature”. They simply put together existing knowledge, from existing sources, under a new name. And there is, already, a new term on the horizon- “History of the literature of the languages spoken in the People’s Republic of China” (</a:t>
            </a:r>
            <a:r>
              <a:rPr lang="zh-CN" altLang="de-DE" sz="1200" dirty="0">
                <a:latin typeface="Arial" panose="020B0604020202020204" pitchFamily="34" charset="0"/>
                <a:cs typeface="Arial" panose="020B0604020202020204" pitchFamily="34" charset="0"/>
              </a:rPr>
              <a:t>华文文学史</a:t>
            </a:r>
            <a:r>
              <a:rPr lang="en-US" sz="1200" dirty="0">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a:p>
            <a:pPr marL="0" indent="0">
              <a:buNone/>
            </a:pPr>
            <a:r>
              <a:rPr lang="zh-CN" altLang="de-DE" sz="1200" dirty="0">
                <a:latin typeface="Arial" panose="020B0604020202020204" pitchFamily="34" charset="0"/>
                <a:cs typeface="Arial" panose="020B0604020202020204" pitchFamily="34" charset="0"/>
              </a:rPr>
              <a:t>清朝时期，人们大量的早期文学资料的汇编。这些文献和早期的文集常常按类别、前言和评论这样的体例编排，而这种编排完全满足我们对文学史功能要求的期盼。为什么这些不能称为中国文学史呢？难道仅仅是因为史学和文学的学科分类以及“</a:t>
            </a:r>
            <a:r>
              <a:rPr lang="en-US" altLang="zh-CN" sz="1200" dirty="0">
                <a:latin typeface="Arial" panose="020B0604020202020204" pitchFamily="34" charset="0"/>
                <a:cs typeface="Arial" panose="020B0604020202020204" pitchFamily="34" charset="0"/>
              </a:rPr>
              <a:t>nation</a:t>
            </a:r>
            <a:r>
              <a:rPr lang="zh-CN" altLang="de-DE" sz="1200" dirty="0">
                <a:latin typeface="Arial" panose="020B0604020202020204" pitchFamily="34" charset="0"/>
                <a:cs typeface="Arial" panose="020B0604020202020204" pitchFamily="34" charset="0"/>
              </a:rPr>
              <a:t>” 思想（“民族”思想，但是也包含少数民族，所以也可以翻译成“华族”或者“国家”思想）是在</a:t>
            </a:r>
            <a:r>
              <a:rPr lang="en-US" altLang="zh-CN" sz="1200" dirty="0">
                <a:latin typeface="Arial" panose="020B0604020202020204" pitchFamily="34" charset="0"/>
                <a:cs typeface="Arial" panose="020B0604020202020204" pitchFamily="34" charset="0"/>
              </a:rPr>
              <a:t>19</a:t>
            </a:r>
            <a:r>
              <a:rPr lang="zh-CN" altLang="de-DE" sz="1200" dirty="0">
                <a:latin typeface="Arial" panose="020B0604020202020204" pitchFamily="34" charset="0"/>
                <a:cs typeface="Arial" panose="020B0604020202020204" pitchFamily="34" charset="0"/>
              </a:rPr>
              <a:t>世纪才确立的，所以，任何在此之前的汇编都不是真正的“历史”吗？中国拥有丰富的文学汇编、分类和批评的传统。谁能预料后世将如何评述今天的文学史呢？也许他们会称之为“以所谓的</a:t>
            </a:r>
            <a:r>
              <a:rPr lang="en-US" altLang="zh-CN" sz="1200" dirty="0">
                <a:latin typeface="Arial" panose="020B0604020202020204" pitchFamily="34" charset="0"/>
                <a:cs typeface="Arial" panose="020B0604020202020204" pitchFamily="34" charset="0"/>
              </a:rPr>
              <a:t>‘</a:t>
            </a:r>
            <a:r>
              <a:rPr lang="zh-CN" altLang="de-DE" sz="1200" dirty="0">
                <a:latin typeface="Arial" panose="020B0604020202020204" pitchFamily="34" charset="0"/>
                <a:cs typeface="Arial" panose="020B0604020202020204" pitchFamily="34" charset="0"/>
              </a:rPr>
              <a:t>民族</a:t>
            </a:r>
            <a:r>
              <a:rPr lang="en-US" altLang="zh-CN" sz="1200" dirty="0">
                <a:latin typeface="Arial" panose="020B0604020202020204" pitchFamily="34" charset="0"/>
                <a:cs typeface="Arial" panose="020B0604020202020204" pitchFamily="34" charset="0"/>
              </a:rPr>
              <a:t>’</a:t>
            </a:r>
            <a:r>
              <a:rPr lang="zh-CN" altLang="de-DE" sz="1200" dirty="0">
                <a:latin typeface="Arial" panose="020B0604020202020204" pitchFamily="34" charset="0"/>
                <a:cs typeface="Arial" panose="020B0604020202020204" pitchFamily="34" charset="0"/>
              </a:rPr>
              <a:t>划分的，且尚未电子化的文学史”。我们并不能这样宣称：因为西方人“发明了车轮”，所以说，王西里或是翟理思也创建了</a:t>
            </a:r>
            <a:r>
              <a:rPr lang="de-DE" altLang="zh-CN" sz="1200" dirty="0">
                <a:latin typeface="Arial" panose="020B0604020202020204" pitchFamily="34" charset="0"/>
                <a:cs typeface="Arial" panose="020B0604020202020204" pitchFamily="34" charset="0"/>
              </a:rPr>
              <a:t>《</a:t>
            </a:r>
            <a:r>
              <a:rPr lang="zh-CN" altLang="de-DE" sz="1200" dirty="0">
                <a:latin typeface="Arial" panose="020B0604020202020204" pitchFamily="34" charset="0"/>
                <a:cs typeface="Arial" panose="020B0604020202020204" pitchFamily="34" charset="0"/>
              </a:rPr>
              <a:t>中国文学史</a:t>
            </a:r>
            <a:r>
              <a:rPr lang="de-DE" altLang="zh-CN" sz="1200" dirty="0">
                <a:latin typeface="Arial" panose="020B0604020202020204" pitchFamily="34" charset="0"/>
                <a:cs typeface="Arial" panose="020B0604020202020204" pitchFamily="34" charset="0"/>
              </a:rPr>
              <a:t>》</a:t>
            </a:r>
            <a:r>
              <a:rPr lang="zh-CN" altLang="de-DE" sz="1200" dirty="0">
                <a:latin typeface="Arial" panose="020B0604020202020204" pitchFamily="34" charset="0"/>
                <a:cs typeface="Arial" panose="020B0604020202020204" pitchFamily="34" charset="0"/>
              </a:rPr>
              <a:t>。他们简单地给现存资料中的知识改了个新名字，并将它们放在一起。今天有学者建议把少数民族的文学也包括在中华人民共和国文学史里，地平线上就出现了一个新名词</a:t>
            </a:r>
            <a:r>
              <a:rPr lang="de-DE" altLang="zh-CN" sz="1200" dirty="0">
                <a:latin typeface="Arial" panose="020B0604020202020204" pitchFamily="34" charset="0"/>
                <a:cs typeface="Arial" panose="020B0604020202020204" pitchFamily="34" charset="0"/>
              </a:rPr>
              <a:t>——“</a:t>
            </a:r>
            <a:r>
              <a:rPr lang="zh-CN" altLang="de-DE" sz="1200" dirty="0">
                <a:latin typeface="Arial" panose="020B0604020202020204" pitchFamily="34" charset="0"/>
                <a:cs typeface="Arial" panose="020B0604020202020204" pitchFamily="34" charset="0"/>
              </a:rPr>
              <a:t>华文文学史”。</a:t>
            </a:r>
            <a:endParaRPr lang="de-DE" altLang="zh-CN" sz="1200" dirty="0">
              <a:latin typeface="Arial" panose="020B0604020202020204" pitchFamily="34" charset="0"/>
              <a:cs typeface="Arial" panose="020B0604020202020204" pitchFamily="34" charset="0"/>
            </a:endParaRPr>
          </a:p>
          <a:p>
            <a:pPr marL="0" indent="0">
              <a:buNone/>
            </a:pPr>
            <a:endParaRPr lang="de-DE" sz="12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en-US" dirty="0">
                <a:solidFill>
                  <a:srgbClr val="0E5772"/>
                </a:solidFill>
                <a:latin typeface="Arial" panose="020B0604020202020204" pitchFamily="34" charset="0"/>
                <a:cs typeface="Arial" panose="020B0604020202020204" pitchFamily="34" charset="0"/>
              </a:rPr>
              <a:t>Histories of Literature </a:t>
            </a:r>
            <a:r>
              <a:rPr lang="zh-CN" altLang="de-DE" dirty="0">
                <a:solidFill>
                  <a:srgbClr val="0E5772"/>
                </a:solidFill>
                <a:latin typeface="Arial" panose="020B0604020202020204" pitchFamily="34" charset="0"/>
                <a:cs typeface="Arial" panose="020B0604020202020204" pitchFamily="34" charset="0"/>
              </a:rPr>
              <a:t>文学史</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6136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568492" y="2456033"/>
            <a:ext cx="8085222" cy="3681663"/>
          </a:xfrm>
        </p:spPr>
        <p:txBody>
          <a:bodyPr/>
          <a:lstStyle/>
          <a:p>
            <a:pPr marL="0" indent="0">
              <a:buNone/>
            </a:pPr>
            <a:r>
              <a:rPr lang="en-US" sz="1200" dirty="0">
                <a:latin typeface="Arial" panose="020B0604020202020204" pitchFamily="34" charset="0"/>
                <a:cs typeface="Arial" panose="020B0604020202020204" pitchFamily="34" charset="0"/>
              </a:rPr>
              <a:t>This paper was presented end of 2012 at a joint Harvard-Wuhan university conference in Wuhan. One of the topics at the conference was, which literature and authors to include in a literary history, like colloquial literature, poetry produced today in the ancient style </a:t>
            </a:r>
            <a:r>
              <a:rPr lang="en-US" sz="1200" i="1" dirty="0" err="1">
                <a:latin typeface="Arial" panose="020B0604020202020204" pitchFamily="34" charset="0"/>
                <a:cs typeface="Arial" panose="020B0604020202020204" pitchFamily="34" charset="0"/>
              </a:rPr>
              <a:t>gutishi</a:t>
            </a:r>
            <a:r>
              <a:rPr lang="en-US" sz="1200" dirty="0">
                <a:latin typeface="Arial" panose="020B0604020202020204" pitchFamily="34" charset="0"/>
                <a:cs typeface="Arial" panose="020B0604020202020204" pitchFamily="34" charset="0"/>
              </a:rPr>
              <a:t> </a:t>
            </a:r>
            <a:r>
              <a:rPr lang="zh-CN" altLang="de-DE" sz="1200" dirty="0">
                <a:latin typeface="Arial" panose="020B0604020202020204" pitchFamily="34" charset="0"/>
                <a:cs typeface="Arial" panose="020B0604020202020204" pitchFamily="34" charset="0"/>
              </a:rPr>
              <a:t>古体诗</a:t>
            </a:r>
            <a:r>
              <a:rPr lang="en-US" sz="1200" dirty="0">
                <a:latin typeface="Arial" panose="020B0604020202020204" pitchFamily="34" charset="0"/>
                <a:cs typeface="Arial" panose="020B0604020202020204" pitchFamily="34" charset="0"/>
              </a:rPr>
              <a:t>, Tibetan literature, literature written in Chinese by Gao Xingjian, who is French today, Ha </a:t>
            </a:r>
            <a:r>
              <a:rPr lang="en-US" sz="1200" dirty="0" err="1">
                <a:latin typeface="Arial" panose="020B0604020202020204" pitchFamily="34" charset="0"/>
                <a:cs typeface="Arial" panose="020B0604020202020204" pitchFamily="34" charset="0"/>
              </a:rPr>
              <a:t>Jin</a:t>
            </a:r>
            <a:r>
              <a:rPr lang="en-US" sz="1200" dirty="0">
                <a:latin typeface="Arial" panose="020B0604020202020204" pitchFamily="34" charset="0"/>
                <a:cs typeface="Arial" panose="020B0604020202020204" pitchFamily="34" charset="0"/>
              </a:rPr>
              <a:t>, who emigrated to the United States and writes in English, </a:t>
            </a:r>
            <a:r>
              <a:rPr lang="en-US" sz="1200" dirty="0" err="1">
                <a:latin typeface="Arial" panose="020B0604020202020204" pitchFamily="34" charset="0"/>
                <a:cs typeface="Arial" panose="020B0604020202020204" pitchFamily="34" charset="0"/>
              </a:rPr>
              <a:t>Bei</a:t>
            </a:r>
            <a:r>
              <a:rPr lang="en-US" sz="1200" dirty="0">
                <a:latin typeface="Arial" panose="020B0604020202020204" pitchFamily="34" charset="0"/>
                <a:cs typeface="Arial" panose="020B0604020202020204" pitchFamily="34" charset="0"/>
              </a:rPr>
              <a:t> Dao, who edited the journal </a:t>
            </a:r>
            <a:r>
              <a:rPr lang="en-US" sz="1200" dirty="0" err="1">
                <a:latin typeface="Arial" panose="020B0604020202020204" pitchFamily="34" charset="0"/>
                <a:cs typeface="Arial" panose="020B0604020202020204" pitchFamily="34" charset="0"/>
              </a:rPr>
              <a:t>Jintian</a:t>
            </a:r>
            <a:r>
              <a:rPr lang="en-US" sz="1200" dirty="0">
                <a:latin typeface="Arial" panose="020B0604020202020204" pitchFamily="34" charset="0"/>
                <a:cs typeface="Arial" panose="020B0604020202020204" pitchFamily="34" charset="0"/>
              </a:rPr>
              <a:t> </a:t>
            </a:r>
            <a:r>
              <a:rPr lang="zh-CN" altLang="de-DE" sz="1200" dirty="0">
                <a:latin typeface="Arial" panose="020B0604020202020204" pitchFamily="34" charset="0"/>
                <a:cs typeface="Arial" panose="020B0604020202020204" pitchFamily="34" charset="0"/>
              </a:rPr>
              <a:t>今天</a:t>
            </a:r>
            <a:r>
              <a:rPr lang="en-US" sz="1200" dirty="0">
                <a:latin typeface="Arial" panose="020B0604020202020204" pitchFamily="34" charset="0"/>
                <a:cs typeface="Arial" panose="020B0604020202020204" pitchFamily="34" charset="0"/>
              </a:rPr>
              <a:t> abroad etc. There were also participants questioning if the all Chinese literature after May Fourth and the Reform and Opening Policy accepted too much Western influence and therefore is not genuinely Chinese any more.</a:t>
            </a:r>
            <a:endParaRPr lang="de-DE" sz="1200" dirty="0">
              <a:latin typeface="Arial" panose="020B0604020202020204" pitchFamily="34" charset="0"/>
              <a:cs typeface="Arial" panose="020B0604020202020204" pitchFamily="34" charset="0"/>
            </a:endParaRPr>
          </a:p>
          <a:p>
            <a:pPr marL="0" indent="0">
              <a:buNone/>
            </a:pPr>
            <a:r>
              <a:rPr lang="zh-CN" altLang="de-DE" sz="1200" dirty="0">
                <a:latin typeface="Arial" panose="020B0604020202020204" pitchFamily="34" charset="0"/>
                <a:cs typeface="Arial" panose="020B0604020202020204" pitchFamily="34" charset="0"/>
              </a:rPr>
              <a:t>这一次的研讨会也讲到哪一些文学和作家要包括在文学史，像通俗文学、今天写的旧体诗文学、藏族文学、今天法国国籍用中文写作的高行健、到美国出国的哈金或在国外编辑杂志的北岛等等。也有人怀疑五四和改革开放以后的中国文学收到西方化的印象太多，不是中国文学了。</a:t>
            </a:r>
            <a:endParaRPr lang="de-DE" sz="12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en-US" dirty="0">
                <a:solidFill>
                  <a:srgbClr val="0E5772"/>
                </a:solidFill>
                <a:latin typeface="Arial" panose="020B0604020202020204" pitchFamily="34" charset="0"/>
                <a:cs typeface="Arial" panose="020B0604020202020204" pitchFamily="34" charset="0"/>
              </a:rPr>
              <a:t>Histories of Literature </a:t>
            </a:r>
            <a:r>
              <a:rPr lang="zh-CN" altLang="de-DE" dirty="0">
                <a:solidFill>
                  <a:srgbClr val="0E5772"/>
                </a:solidFill>
                <a:latin typeface="Arial" panose="020B0604020202020204" pitchFamily="34" charset="0"/>
                <a:cs typeface="Arial" panose="020B0604020202020204" pitchFamily="34" charset="0"/>
              </a:rPr>
              <a:t>文学史</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532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550444" y="2183732"/>
            <a:ext cx="8103269" cy="3681663"/>
          </a:xfrm>
        </p:spPr>
        <p:txBody>
          <a:bodyPr/>
          <a:lstStyle/>
          <a:p>
            <a:pPr marL="0" indent="0">
              <a:buNone/>
            </a:pPr>
            <a:r>
              <a:rPr lang="en-US" sz="1200" dirty="0">
                <a:latin typeface="Arial" panose="020B0604020202020204" pitchFamily="34" charset="0"/>
                <a:cs typeface="Arial" panose="020B0604020202020204" pitchFamily="34" charset="0"/>
              </a:rPr>
              <a:t>I think, the most important is that the literature of significance and quality is all included in a literary history. The field of Chinese letters is not an isolated research field any more, Chinese literature has to be understood in the context of world literature. If Gao Xingjian does not show up in a History of French Literature, simply because he writes in Chinese and got the Nobel Prize mainly for his earlier works like the novel “Soul of the Mountain”, which appeared in 1990, long before he became French in 1997, it should be made sure that he at least appears in any History of Literature, since he is the first Chinese speaking author who was awarded the Nobel Prize. So in the future, the internet might help us to produce an international cooperative research project for a complete history of world literature. Of course Chinese scholars need to learn foreign languages and Westerners need to learn Chinese. During the time of the Republic of China, Chinese scholars generally knew foreign languages. A condition for students of Chinese literature today all over the world except from China is, that they know several languages. I hope that the new generation of writers and scholars learns more languages, understand their international colleagues more and cooperate more internationally.</a:t>
            </a:r>
            <a:endParaRPr lang="de-DE" sz="1200" dirty="0">
              <a:latin typeface="Arial" panose="020B0604020202020204" pitchFamily="34" charset="0"/>
              <a:cs typeface="Arial" panose="020B0604020202020204" pitchFamily="34" charset="0"/>
            </a:endParaRPr>
          </a:p>
          <a:p>
            <a:pPr marL="0" indent="0">
              <a:buNone/>
            </a:pPr>
            <a:r>
              <a:rPr lang="zh-CN" altLang="de-DE" sz="1200" dirty="0">
                <a:latin typeface="Arial" panose="020B0604020202020204" pitchFamily="34" charset="0"/>
                <a:cs typeface="Arial" panose="020B0604020202020204" pitchFamily="34" charset="0"/>
              </a:rPr>
              <a:t>我觉得，最主要的是，重要的和好的文学都要包括在文学史里。中国文学史已经不是单独的研究领域了，要在世界文学史的上下文看。如果高行健也不在法国文学史出现因为他们认为他用中文写作和他写了后来获得诺贝尔奖的作品时（</a:t>
            </a:r>
            <a:r>
              <a:rPr lang="en-US" sz="1200" dirty="0">
                <a:latin typeface="Arial" panose="020B0604020202020204" pitchFamily="34" charset="0"/>
                <a:cs typeface="Arial" panose="020B0604020202020204" pitchFamily="34" charset="0"/>
              </a:rPr>
              <a:t>1990</a:t>
            </a:r>
            <a:r>
              <a:rPr lang="zh-CN" altLang="de-DE" sz="1200" dirty="0">
                <a:latin typeface="Arial" panose="020B0604020202020204" pitchFamily="34" charset="0"/>
                <a:cs typeface="Arial" panose="020B0604020202020204" pitchFamily="34" charset="0"/>
              </a:rPr>
              <a:t>年）还是中国国籍，那至少要保证他在某一个文学史被提到的，所以在将来，因特网会帮我们显示一个连接的、世界文学史的研究项目。当然也要学外语，外国人也要学汉语，民国的主要的作家和学者都会说外语，今天在国外学中国文学的一个条件是要知道几种语言。我希望新一代的作家和学者多学语言，多了解国外同事，多合作。</a:t>
            </a:r>
            <a:endParaRPr lang="de-DE" sz="1200" dirty="0">
              <a:latin typeface="Arial" panose="020B0604020202020204" pitchFamily="34" charset="0"/>
              <a:cs typeface="Arial" panose="020B0604020202020204" pitchFamily="34" charset="0"/>
            </a:endParaRPr>
          </a:p>
          <a:p>
            <a:pPr marL="257175" indent="-257175">
              <a:buFont typeface="+mj-lt"/>
              <a:buAutoNum type="arabicPeriod"/>
            </a:pPr>
            <a:endParaRPr lang="de-DE" sz="1200" dirty="0"/>
          </a:p>
          <a:p>
            <a:endParaRPr lang="de-DE" sz="12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en-US" dirty="0">
                <a:solidFill>
                  <a:srgbClr val="0E5772"/>
                </a:solidFill>
                <a:latin typeface="Arial" panose="020B0604020202020204" pitchFamily="34" charset="0"/>
                <a:cs typeface="Arial" panose="020B0604020202020204" pitchFamily="34" charset="0"/>
              </a:rPr>
              <a:t>Histories of Literature </a:t>
            </a:r>
            <a:r>
              <a:rPr lang="zh-CN" altLang="de-DE" dirty="0">
                <a:solidFill>
                  <a:srgbClr val="0E5772"/>
                </a:solidFill>
                <a:latin typeface="Arial" panose="020B0604020202020204" pitchFamily="34" charset="0"/>
                <a:cs typeface="Arial" panose="020B0604020202020204" pitchFamily="34" charset="0"/>
              </a:rPr>
              <a:t>文学史</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792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pic>
        <p:nvPicPr>
          <p:cNvPr id="9" name="图片 8" descr="1.png"/>
          <p:cNvPicPr>
            <a:picLocks noChangeAspect="1"/>
          </p:cNvPicPr>
          <p:nvPr/>
        </p:nvPicPr>
        <p:blipFill>
          <a:blip r:embed="rId5" cstate="print"/>
          <a:srcRect l="3123" b="12166"/>
          <a:stretch>
            <a:fillRect/>
          </a:stretch>
        </p:blipFill>
        <p:spPr bwMode="auto">
          <a:xfrm>
            <a:off x="0" y="2619384"/>
            <a:ext cx="10653837" cy="4191000"/>
          </a:xfrm>
          <a:prstGeom prst="rect">
            <a:avLst/>
          </a:prstGeom>
          <a:noFill/>
          <a:ln w="9525">
            <a:noFill/>
            <a:miter lim="800000"/>
            <a:headEnd/>
            <a:tailEnd/>
          </a:ln>
        </p:spPr>
      </p:pic>
      <p:sp>
        <p:nvSpPr>
          <p:cNvPr id="13" name="TextBox 12"/>
          <p:cNvSpPr txBox="1"/>
          <p:nvPr/>
        </p:nvSpPr>
        <p:spPr>
          <a:xfrm>
            <a:off x="5500694" y="4714884"/>
            <a:ext cx="2982163" cy="1631216"/>
          </a:xfrm>
          <a:prstGeom prst="rect">
            <a:avLst/>
          </a:prstGeom>
          <a:noFill/>
        </p:spPr>
        <p:txBody>
          <a:bodyPr wrap="none" rtlCol="0">
            <a:spAutoFit/>
          </a:bodyPr>
          <a:lstStyle/>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Martin Woesler</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Cord Eberspächer</a:t>
            </a:r>
          </a:p>
          <a:p>
            <a:endPar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Hunan Normal University</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Spring 2022</a:t>
            </a:r>
            <a:endParaRPr lang="zh-CN" alt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81243" y="404664"/>
            <a:ext cx="7896814" cy="861774"/>
          </a:xfrm>
          <a:prstGeom prst="rect">
            <a:avLst/>
          </a:prstGeom>
          <a:noFill/>
        </p:spPr>
        <p:txBody>
          <a:bodyPr wrap="square" rtlCol="0">
            <a:spAutoFit/>
          </a:bodyPr>
          <a:lstStyle/>
          <a:p>
            <a:r>
              <a:rPr lang="de-DE" altLang="zh-CN" sz="5000" b="1" dirty="0">
                <a:latin typeface="+mj-lt"/>
                <a:ea typeface="KaiTi" panose="02010609060101010101" pitchFamily="49" charset="-122"/>
              </a:rPr>
              <a:t>Student Input</a:t>
            </a:r>
            <a:endParaRPr lang="de-DE" altLang="zh-CN" sz="5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j-lt"/>
              <a:cs typeface="Times New Roman" panose="02020603050405020304" pitchFamily="18" charset="0"/>
            </a:endParaRPr>
          </a:p>
        </p:txBody>
      </p:sp>
      <p:pic>
        <p:nvPicPr>
          <p:cNvPr id="10" name="Grafik 9">
            <a:extLst>
              <a:ext uri="{FF2B5EF4-FFF2-40B4-BE49-F238E27FC236}">
                <a16:creationId xmlns:a16="http://schemas.microsoft.com/office/drawing/2014/main" id="{012E1F66-91E2-488A-BFAB-165BA8759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03" y="0"/>
            <a:ext cx="1115616" cy="1115616"/>
          </a:xfrm>
          <a:prstGeom prst="rect">
            <a:avLst/>
          </a:prstGeom>
        </p:spPr>
      </p:pic>
      <p:sp>
        <p:nvSpPr>
          <p:cNvPr id="2" name="Textfeld 1">
            <a:extLst>
              <a:ext uri="{FF2B5EF4-FFF2-40B4-BE49-F238E27FC236}">
                <a16:creationId xmlns:a16="http://schemas.microsoft.com/office/drawing/2014/main" id="{986E85D5-733E-4B6E-8375-E7EA66374D9D}"/>
              </a:ext>
            </a:extLst>
          </p:cNvPr>
          <p:cNvSpPr txBox="1"/>
          <p:nvPr/>
        </p:nvSpPr>
        <p:spPr>
          <a:xfrm>
            <a:off x="755576" y="1556792"/>
            <a:ext cx="184731" cy="369332"/>
          </a:xfrm>
          <a:prstGeom prst="rect">
            <a:avLst/>
          </a:prstGeom>
          <a:noFill/>
        </p:spPr>
        <p:txBody>
          <a:bodyPr wrap="none" rtlCol="0">
            <a:spAutoFit/>
          </a:bodyPr>
          <a:lstStyle/>
          <a:p>
            <a:endParaRPr lang="de-DE" dirty="0"/>
          </a:p>
        </p:txBody>
      </p:sp>
      <p:sp>
        <p:nvSpPr>
          <p:cNvPr id="3" name="Textfeld 2">
            <a:extLst>
              <a:ext uri="{FF2B5EF4-FFF2-40B4-BE49-F238E27FC236}">
                <a16:creationId xmlns:a16="http://schemas.microsoft.com/office/drawing/2014/main" id="{036EBCC2-AF4D-4822-893E-0EFCFE6C4210}"/>
              </a:ext>
            </a:extLst>
          </p:cNvPr>
          <p:cNvSpPr txBox="1"/>
          <p:nvPr/>
        </p:nvSpPr>
        <p:spPr>
          <a:xfrm>
            <a:off x="683568" y="1412776"/>
            <a:ext cx="8064896" cy="2677656"/>
          </a:xfrm>
          <a:prstGeom prst="rect">
            <a:avLst/>
          </a:prstGeom>
          <a:noFill/>
        </p:spPr>
        <p:txBody>
          <a:bodyPr wrap="square" rtlCol="0">
            <a:spAutoFit/>
          </a:bodyPr>
          <a:lstStyle/>
          <a:p>
            <a:pPr algn="l">
              <a:buFont typeface="Arial" panose="020B0604020202020204" pitchFamily="34" charset="0"/>
              <a:buChar char="•"/>
            </a:pPr>
            <a:r>
              <a:rPr lang="de-DE" sz="2400" b="0" i="0" dirty="0" err="1">
                <a:solidFill>
                  <a:srgbClr val="000000"/>
                </a:solidFill>
                <a:effectLst/>
                <a:latin typeface="Arial" panose="020B0604020202020204" pitchFamily="34" charset="0"/>
              </a:rPr>
              <a:t>presentation</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by</a:t>
            </a:r>
            <a:r>
              <a:rPr lang="de-DE" sz="2400" b="0" i="0" dirty="0">
                <a:solidFill>
                  <a:srgbClr val="000000"/>
                </a:solidFill>
                <a:effectLst/>
                <a:latin typeface="Arial" panose="020B0604020202020204" pitchFamily="34" charset="0"/>
              </a:rPr>
              <a:t> Zhou </a:t>
            </a:r>
            <a:r>
              <a:rPr lang="de-DE" sz="2400" b="0" i="0" dirty="0" err="1">
                <a:solidFill>
                  <a:srgbClr val="000000"/>
                </a:solidFill>
                <a:effectLst/>
                <a:latin typeface="Arial" panose="020B0604020202020204" pitchFamily="34" charset="0"/>
              </a:rPr>
              <a:t>Haoxi</a:t>
            </a:r>
            <a:r>
              <a:rPr lang="de-DE" sz="2400" b="0" i="0" dirty="0">
                <a:solidFill>
                  <a:srgbClr val="000000"/>
                </a:solidFill>
                <a:effectLst/>
                <a:latin typeface="Arial" panose="020B0604020202020204" pitchFamily="34" charset="0"/>
              </a:rPr>
              <a:t> </a:t>
            </a:r>
            <a:r>
              <a:rPr lang="zh-CN" altLang="de-DE" sz="2400" b="0" i="0" dirty="0">
                <a:solidFill>
                  <a:srgbClr val="000000"/>
                </a:solidFill>
                <a:effectLst/>
                <a:latin typeface="Arial" panose="020B0604020202020204" pitchFamily="34" charset="0"/>
              </a:rPr>
              <a:t>周皓熙 </a:t>
            </a:r>
            <a:r>
              <a:rPr lang="de-DE" sz="2400" b="0" i="0" u="none" strike="noStrike" dirty="0">
                <a:solidFill>
                  <a:srgbClr val="002BB8"/>
                </a:solidFill>
                <a:effectLst/>
                <a:latin typeface="Arial" panose="020B0604020202020204" pitchFamily="34" charset="0"/>
                <a:hlinkClick r:id="rId7" tooltip="03 Chinese Classics in World Lit. English.pptx"/>
              </a:rPr>
              <a:t>Chinese Classics in World Lit. English</a:t>
            </a:r>
            <a:endParaRPr lang="de-DE" sz="2400" b="0" i="0" dirty="0">
              <a:solidFill>
                <a:srgbClr val="000000"/>
              </a:solidFill>
              <a:effectLst/>
              <a:latin typeface="Arial" panose="020B0604020202020204" pitchFamily="34" charset="0"/>
            </a:endParaRPr>
          </a:p>
          <a:p>
            <a:pPr algn="l">
              <a:buFont typeface="Arial" panose="020B0604020202020204" pitchFamily="34" charset="0"/>
              <a:buChar char="•"/>
            </a:pPr>
            <a:r>
              <a:rPr lang="de-DE" sz="2400" b="0" i="0" dirty="0" err="1">
                <a:solidFill>
                  <a:srgbClr val="000000"/>
                </a:solidFill>
                <a:effectLst/>
                <a:latin typeface="Arial" panose="020B0604020202020204" pitchFamily="34" charset="0"/>
              </a:rPr>
              <a:t>literature</a:t>
            </a:r>
            <a:r>
              <a:rPr lang="de-DE" sz="2400" b="0" i="0" dirty="0">
                <a:solidFill>
                  <a:srgbClr val="000000"/>
                </a:solidFill>
                <a:effectLst/>
                <a:latin typeface="Arial" panose="020B0604020202020204" pitchFamily="34" charset="0"/>
              </a:rPr>
              <a:t> review </a:t>
            </a:r>
            <a:r>
              <a:rPr lang="de-DE" sz="2400" b="0" i="0" dirty="0" err="1">
                <a:solidFill>
                  <a:srgbClr val="000000"/>
                </a:solidFill>
                <a:effectLst/>
                <a:latin typeface="Arial" panose="020B0604020202020204" pitchFamily="34" charset="0"/>
              </a:rPr>
              <a:t>with</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handout</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by</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Sagara</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Seydou</a:t>
            </a:r>
            <a:r>
              <a:rPr lang="de-DE" sz="2400" b="0" i="0" dirty="0">
                <a:solidFill>
                  <a:srgbClr val="000000"/>
                </a:solidFill>
                <a:effectLst/>
                <a:latin typeface="Arial" panose="020B0604020202020204" pitchFamily="34" charset="0"/>
              </a:rPr>
              <a:t> </a:t>
            </a:r>
            <a:r>
              <a:rPr lang="de-DE" sz="2400" b="0" i="0" u="none" strike="noStrike" dirty="0">
                <a:solidFill>
                  <a:srgbClr val="002BB8"/>
                </a:solidFill>
                <a:effectLst/>
                <a:latin typeface="Arial" panose="020B0604020202020204" pitchFamily="34" charset="0"/>
                <a:hlinkClick r:id="rId8" tooltip="Chinese Classics in World Literature.docx"/>
              </a:rPr>
              <a:t>Chinese Classics in World </a:t>
            </a:r>
            <a:r>
              <a:rPr lang="de-DE" sz="2400" b="0" i="0" u="none" strike="noStrike" dirty="0" err="1">
                <a:solidFill>
                  <a:srgbClr val="002BB8"/>
                </a:solidFill>
                <a:effectLst/>
                <a:latin typeface="Arial" panose="020B0604020202020204" pitchFamily="34" charset="0"/>
                <a:hlinkClick r:id="rId8" tooltip="Chinese Classics in World Literature.docx"/>
              </a:rPr>
              <a:t>Literature</a:t>
            </a:r>
            <a:endParaRPr lang="de-DE" sz="2400" b="0" i="0" dirty="0">
              <a:solidFill>
                <a:srgbClr val="000000"/>
              </a:solidFill>
              <a:effectLst/>
              <a:latin typeface="Arial" panose="020B0604020202020204" pitchFamily="34" charset="0"/>
            </a:endParaRPr>
          </a:p>
          <a:p>
            <a:pPr algn="l">
              <a:buFont typeface="Arial" panose="020B0604020202020204" pitchFamily="34" charset="0"/>
              <a:buChar char="•"/>
            </a:pPr>
            <a:r>
              <a:rPr lang="de-DE" sz="2400" b="0" i="0" dirty="0">
                <a:solidFill>
                  <a:srgbClr val="000000"/>
                </a:solidFill>
                <a:effectLst/>
                <a:latin typeface="Arial" panose="020B0604020202020204" pitchFamily="34" charset="0"/>
              </a:rPr>
              <a:t>argumentative </a:t>
            </a:r>
            <a:r>
              <a:rPr lang="de-DE" sz="2400" b="0" i="0" dirty="0" err="1">
                <a:solidFill>
                  <a:srgbClr val="000000"/>
                </a:solidFill>
                <a:effectLst/>
                <a:latin typeface="Arial" panose="020B0604020202020204" pitchFamily="34" charset="0"/>
              </a:rPr>
              <a:t>debate</a:t>
            </a:r>
            <a:r>
              <a:rPr lang="de-DE" sz="2400" b="0" i="0" dirty="0">
                <a:solidFill>
                  <a:srgbClr val="000000"/>
                </a:solidFill>
                <a:effectLst/>
                <a:latin typeface="Arial" panose="020B0604020202020204" pitchFamily="34" charset="0"/>
              </a:rPr>
              <a:t> live in </a:t>
            </a:r>
            <a:r>
              <a:rPr lang="de-DE" sz="2400" b="0" i="0" dirty="0" err="1">
                <a:solidFill>
                  <a:srgbClr val="000000"/>
                </a:solidFill>
                <a:effectLst/>
                <a:latin typeface="Arial" panose="020B0604020202020204" pitchFamily="34" charset="0"/>
              </a:rPr>
              <a:t>class</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by</a:t>
            </a:r>
            <a:r>
              <a:rPr lang="de-DE" sz="2400" b="0" i="0" dirty="0">
                <a:solidFill>
                  <a:srgbClr val="000000"/>
                </a:solidFill>
                <a:effectLst/>
                <a:latin typeface="Arial" panose="020B0604020202020204" pitchFamily="34" charset="0"/>
              </a:rPr>
              <a:t> </a:t>
            </a:r>
            <a:r>
              <a:rPr lang="de-DE" sz="2400" b="0" i="0" dirty="0" err="1">
                <a:solidFill>
                  <a:srgbClr val="000000"/>
                </a:solidFill>
                <a:effectLst/>
                <a:latin typeface="Arial" panose="020B0604020202020204" pitchFamily="34" charset="0"/>
              </a:rPr>
              <a:t>Mahzad</a:t>
            </a:r>
            <a:r>
              <a:rPr lang="de-DE" sz="2400" b="0" i="0" dirty="0">
                <a:solidFill>
                  <a:srgbClr val="000000"/>
                </a:solidFill>
                <a:effectLst/>
                <a:latin typeface="Arial" panose="020B0604020202020204" pitchFamily="34" charset="0"/>
              </a:rPr>
              <a:t> Sadat </a:t>
            </a:r>
            <a:r>
              <a:rPr lang="de-DE" sz="2400" b="0" i="0" dirty="0" err="1">
                <a:solidFill>
                  <a:srgbClr val="000000"/>
                </a:solidFill>
                <a:effectLst/>
                <a:latin typeface="Arial" panose="020B0604020202020204" pitchFamily="34" charset="0"/>
              </a:rPr>
              <a:t>Heydarian</a:t>
            </a:r>
            <a:r>
              <a:rPr lang="de-DE" sz="2400" b="0" i="0" dirty="0">
                <a:solidFill>
                  <a:srgbClr val="000000"/>
                </a:solidFill>
                <a:effectLst/>
                <a:latin typeface="Arial" panose="020B0604020202020204" pitchFamily="34" charset="0"/>
              </a:rPr>
              <a:t> &amp; Nizam Uddin </a:t>
            </a:r>
            <a:r>
              <a:rPr lang="de-DE" sz="2400" b="0" i="0" u="none" strike="noStrike" dirty="0">
                <a:solidFill>
                  <a:srgbClr val="002BB8"/>
                </a:solidFill>
                <a:effectLst/>
                <a:latin typeface="Arial" panose="020B0604020202020204" pitchFamily="34" charset="0"/>
                <a:hlinkClick r:id="rId9" tooltip="Draft.docx"/>
              </a:rPr>
              <a:t>Chinese Classics in World </a:t>
            </a:r>
            <a:r>
              <a:rPr lang="de-DE" sz="2400" b="0" i="0" u="none" strike="noStrike">
                <a:solidFill>
                  <a:srgbClr val="002BB8"/>
                </a:solidFill>
                <a:effectLst/>
                <a:latin typeface="Arial" panose="020B0604020202020204" pitchFamily="34" charset="0"/>
                <a:hlinkClick r:id="rId9" tooltip="Draft.docx"/>
              </a:rPr>
              <a:t>Literature</a:t>
            </a:r>
            <a:endParaRPr lang="de-DE" sz="2400" dirty="0"/>
          </a:p>
        </p:txBody>
      </p:sp>
    </p:spTree>
    <p:extLst>
      <p:ext uri="{BB962C8B-B14F-4D97-AF65-F5344CB8AC3E}">
        <p14:creationId xmlns:p14="http://schemas.microsoft.com/office/powerpoint/2010/main" val="52381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460207" y="2546801"/>
            <a:ext cx="8220577" cy="3681663"/>
          </a:xfrm>
        </p:spPr>
        <p:txBody>
          <a:bodyPr/>
          <a:lstStyle/>
          <a:p>
            <a:pPr marL="0" indent="0">
              <a:buNone/>
            </a:pPr>
            <a:r>
              <a:rPr lang="de-DE" sz="1800" dirty="0" err="1">
                <a:latin typeface="Arial" panose="020B0604020202020204" pitchFamily="34" charset="0"/>
                <a:cs typeface="Arial" panose="020B0604020202020204" pitchFamily="34" charset="0"/>
              </a:rPr>
              <a:t>What</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are</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main</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differences</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between</a:t>
            </a:r>
            <a:r>
              <a:rPr lang="de-DE" sz="1800" dirty="0">
                <a:latin typeface="Arial" panose="020B0604020202020204" pitchFamily="34" charset="0"/>
                <a:cs typeface="Arial" panose="020B0604020202020204" pitchFamily="34" charset="0"/>
              </a:rPr>
              <a:t> „Western“ </a:t>
            </a:r>
            <a:r>
              <a:rPr lang="de-DE" sz="1800" dirty="0" err="1">
                <a:latin typeface="Arial" panose="020B0604020202020204" pitchFamily="34" charset="0"/>
                <a:cs typeface="Arial" panose="020B0604020202020204" pitchFamily="34" charset="0"/>
              </a:rPr>
              <a:t>and</a:t>
            </a:r>
            <a:r>
              <a:rPr lang="de-DE" sz="1800" dirty="0">
                <a:latin typeface="Arial" panose="020B0604020202020204" pitchFamily="34" charset="0"/>
                <a:cs typeface="Arial" panose="020B0604020202020204" pitchFamily="34" charset="0"/>
              </a:rPr>
              <a:t> Chinese </a:t>
            </a:r>
            <a:r>
              <a:rPr lang="de-DE" sz="1800" dirty="0" err="1">
                <a:latin typeface="Arial" panose="020B0604020202020204" pitchFamily="34" charset="0"/>
                <a:cs typeface="Arial" panose="020B0604020202020204" pitchFamily="34" charset="0"/>
              </a:rPr>
              <a:t>literary</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histories</a:t>
            </a:r>
            <a:r>
              <a:rPr lang="de-DE" sz="1800" dirty="0">
                <a:latin typeface="Arial" panose="020B0604020202020204" pitchFamily="34" charset="0"/>
                <a:cs typeface="Arial" panose="020B0604020202020204" pitchFamily="34" charset="0"/>
              </a:rPr>
              <a:t>?</a:t>
            </a:r>
            <a:endParaRPr lang="zh-CN" altLang="en-US" sz="1800" dirty="0">
              <a:latin typeface="Arial" panose="020B0604020202020204" pitchFamily="34" charset="0"/>
              <a:cs typeface="Arial" panose="020B0604020202020204" pitchFamily="34" charset="0"/>
            </a:endParaRPr>
          </a:p>
          <a:p>
            <a:pPr marL="0" indent="0">
              <a:buNone/>
            </a:pPr>
            <a:r>
              <a:rPr lang="zh-CN" altLang="en-US" sz="1800" dirty="0">
                <a:latin typeface="Arial" panose="020B0604020202020204" pitchFamily="34" charset="0"/>
                <a:cs typeface="Arial" panose="020B0604020202020204" pitchFamily="34" charset="0"/>
              </a:rPr>
              <a:t>“西方”的文学史和中国文学史之间的区别主要是什么？</a:t>
            </a:r>
            <a:endParaRPr lang="de-DE" altLang="zh-CN" sz="1800" dirty="0">
              <a:latin typeface="Arial" panose="020B0604020202020204" pitchFamily="34" charset="0"/>
              <a:cs typeface="Arial" panose="020B0604020202020204" pitchFamily="34" charset="0"/>
            </a:endParaRPr>
          </a:p>
          <a:p>
            <a:pPr marL="0" indent="0">
              <a:buNone/>
            </a:pPr>
            <a:endParaRPr lang="de-DE" sz="18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en-US" dirty="0">
                <a:solidFill>
                  <a:srgbClr val="0E5772"/>
                </a:solidFill>
                <a:latin typeface="Arial" panose="020B0604020202020204" pitchFamily="34" charset="0"/>
                <a:cs typeface="Arial" panose="020B0604020202020204" pitchFamily="34" charset="0"/>
              </a:rPr>
              <a:t>Histories of Literature </a:t>
            </a:r>
            <a:r>
              <a:rPr lang="zh-CN" altLang="de-DE" dirty="0">
                <a:solidFill>
                  <a:srgbClr val="0E5772"/>
                </a:solidFill>
                <a:latin typeface="Arial" panose="020B0604020202020204" pitchFamily="34" charset="0"/>
                <a:cs typeface="Arial" panose="020B0604020202020204" pitchFamily="34" charset="0"/>
              </a:rPr>
              <a:t>文学史</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4115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460207" y="2183732"/>
            <a:ext cx="8220577" cy="3681663"/>
          </a:xfrm>
        </p:spPr>
        <p:txBody>
          <a:bodyPr/>
          <a:lstStyle/>
          <a:p>
            <a:pPr marL="0" indent="0">
              <a:buNone/>
            </a:pPr>
            <a:r>
              <a:rPr lang="de-DE" sz="1500" dirty="0" err="1">
                <a:latin typeface="Arial" panose="020B0604020202020204" pitchFamily="34" charset="0"/>
                <a:cs typeface="Arial" panose="020B0604020202020204" pitchFamily="34" charset="0"/>
              </a:rPr>
              <a:t>What</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are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main</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differences</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between</a:t>
            </a:r>
            <a:r>
              <a:rPr lang="de-DE" sz="1500" dirty="0">
                <a:latin typeface="Arial" panose="020B0604020202020204" pitchFamily="34" charset="0"/>
                <a:cs typeface="Arial" panose="020B0604020202020204" pitchFamily="34" charset="0"/>
              </a:rPr>
              <a:t> „Western“ </a:t>
            </a:r>
            <a:r>
              <a:rPr lang="de-DE" sz="1500" dirty="0" err="1">
                <a:latin typeface="Arial" panose="020B0604020202020204" pitchFamily="34" charset="0"/>
                <a:cs typeface="Arial" panose="020B0604020202020204" pitchFamily="34" charset="0"/>
              </a:rPr>
              <a:t>and</a:t>
            </a:r>
            <a:r>
              <a:rPr lang="de-DE" sz="1500" dirty="0">
                <a:latin typeface="Arial" panose="020B0604020202020204" pitchFamily="34" charset="0"/>
                <a:cs typeface="Arial" panose="020B0604020202020204" pitchFamily="34" charset="0"/>
              </a:rPr>
              <a:t> Chinese </a:t>
            </a:r>
            <a:r>
              <a:rPr lang="de-DE" sz="1500" dirty="0" err="1">
                <a:latin typeface="Arial" panose="020B0604020202020204" pitchFamily="34" charset="0"/>
                <a:cs typeface="Arial" panose="020B0604020202020204" pitchFamily="34" charset="0"/>
              </a:rPr>
              <a:t>literary</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histories</a:t>
            </a:r>
            <a:r>
              <a:rPr lang="de-DE" sz="1500" dirty="0">
                <a:latin typeface="Arial" panose="020B0604020202020204" pitchFamily="34" charset="0"/>
                <a:cs typeface="Arial" panose="020B0604020202020204" pitchFamily="34" charset="0"/>
              </a:rPr>
              <a:t>?</a:t>
            </a:r>
            <a:endParaRPr lang="zh-CN" altLang="en-US" sz="1500" dirty="0">
              <a:latin typeface="Arial" panose="020B0604020202020204" pitchFamily="34" charset="0"/>
              <a:cs typeface="Arial" panose="020B0604020202020204" pitchFamily="34" charset="0"/>
            </a:endParaRPr>
          </a:p>
          <a:p>
            <a:pPr marL="0" indent="0">
              <a:buNone/>
            </a:pPr>
            <a:r>
              <a:rPr lang="zh-CN" altLang="en-US" sz="1500" dirty="0">
                <a:latin typeface="Arial" panose="020B0604020202020204" pitchFamily="34" charset="0"/>
                <a:cs typeface="Arial" panose="020B0604020202020204" pitchFamily="34" charset="0"/>
              </a:rPr>
              <a:t>“西方”的文学史和中国文学史之间的区别主要是什么？</a:t>
            </a:r>
            <a:endParaRPr lang="de-DE" sz="1500" dirty="0">
              <a:latin typeface="Arial" panose="020B0604020202020204" pitchFamily="34" charset="0"/>
              <a:cs typeface="Arial" panose="020B0604020202020204" pitchFamily="34" charset="0"/>
            </a:endParaRPr>
          </a:p>
          <a:p>
            <a:r>
              <a:rPr lang="de-DE" sz="1500" dirty="0">
                <a:latin typeface="Arial" panose="020B0604020202020204" pitchFamily="34" charset="0"/>
                <a:cs typeface="Arial" panose="020B0604020202020204" pitchFamily="34" charset="0"/>
              </a:rPr>
              <a:t>Western </a:t>
            </a:r>
            <a:r>
              <a:rPr lang="de-DE" sz="1500" dirty="0" err="1">
                <a:latin typeface="Arial" panose="020B0604020202020204" pitchFamily="34" charset="0"/>
                <a:cs typeface="Arial" panose="020B0604020202020204" pitchFamily="34" charset="0"/>
              </a:rPr>
              <a:t>histories</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try</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to</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evaluate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from</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the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facts</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objectivity</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from</a:t>
            </a:r>
            <a:r>
              <a:rPr lang="de-DE" sz="1500" dirty="0">
                <a:latin typeface="Arial" panose="020B0604020202020204" pitchFamily="34" charset="0"/>
                <a:cs typeface="Arial" panose="020B0604020202020204" pitchFamily="34" charset="0"/>
              </a:rPr>
              <a:t> diverse </a:t>
            </a:r>
            <a:r>
              <a:rPr lang="de-DE" sz="1500" dirty="0" err="1">
                <a:latin typeface="Arial" panose="020B0604020202020204" pitchFamily="34" charset="0"/>
                <a:cs typeface="Arial" panose="020B0604020202020204" pitchFamily="34" charset="0"/>
              </a:rPr>
              <a:t>standpoints</a:t>
            </a:r>
            <a:r>
              <a:rPr lang="zh-CN" altLang="en-US" sz="1500" dirty="0">
                <a:latin typeface="Arial" panose="020B0604020202020204" pitchFamily="34" charset="0"/>
                <a:cs typeface="Arial" panose="020B0604020202020204" pitchFamily="34" charset="0"/>
              </a:rPr>
              <a:t>（不同立场）</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scholarship</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instead</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of</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ideology</a:t>
            </a:r>
            <a:r>
              <a:rPr lang="de-DE" sz="1500" dirty="0">
                <a:latin typeface="Arial" panose="020B0604020202020204" pitchFamily="34" charset="0"/>
                <a:cs typeface="Arial" panose="020B0604020202020204" pitchFamily="34" charset="0"/>
              </a:rPr>
              <a:t>/</a:t>
            </a:r>
            <a:r>
              <a:rPr lang="de-DE" sz="1500" dirty="0" err="1">
                <a:latin typeface="Arial" panose="020B0604020202020204" pitchFamily="34" charset="0"/>
                <a:cs typeface="Arial" panose="020B0604020202020204" pitchFamily="34" charset="0"/>
              </a:rPr>
              <a:t>politics</a:t>
            </a:r>
            <a:r>
              <a:rPr lang="de-DE" sz="1500" dirty="0">
                <a:latin typeface="Arial" panose="020B0604020202020204" pitchFamily="34" charset="0"/>
                <a:cs typeface="Arial" panose="020B0604020202020204" pitchFamily="34" charset="0"/>
              </a:rPr>
              <a:t>“</a:t>
            </a:r>
            <a:r>
              <a:rPr lang="zh-CN" altLang="en-US" sz="1500" dirty="0">
                <a:latin typeface="Arial" panose="020B0604020202020204" pitchFamily="34" charset="0"/>
                <a:cs typeface="Arial" panose="020B0604020202020204" pitchFamily="34" charset="0"/>
              </a:rPr>
              <a:t>（学术而非意识形态／政治）</a:t>
            </a:r>
            <a:endParaRPr lang="de-DE" sz="1500" dirty="0">
              <a:latin typeface="Arial" panose="020B0604020202020204" pitchFamily="34" charset="0"/>
              <a:cs typeface="Arial" panose="020B0604020202020204" pitchFamily="34" charset="0"/>
            </a:endParaRPr>
          </a:p>
          <a:p>
            <a:r>
              <a:rPr lang="de-DE" sz="1500" dirty="0">
                <a:latin typeface="Arial" panose="020B0604020202020204" pitchFamily="34" charset="0"/>
                <a:cs typeface="Arial" panose="020B0604020202020204" pitchFamily="34" charset="0"/>
              </a:rPr>
              <a:t>West: </a:t>
            </a:r>
            <a:r>
              <a:rPr lang="de-DE" sz="1500" dirty="0" err="1">
                <a:latin typeface="Arial" panose="020B0604020202020204" pitchFamily="34" charset="0"/>
                <a:cs typeface="Arial" panose="020B0604020202020204" pitchFamily="34" charset="0"/>
              </a:rPr>
              <a:t>Literature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free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of</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use</a:t>
            </a:r>
            <a:r>
              <a:rPr lang="de-DE" sz="1500" dirty="0">
                <a:latin typeface="Arial" panose="020B0604020202020204" pitchFamily="34" charset="0"/>
                <a:cs typeface="Arial" panose="020B0604020202020204" pitchFamily="34" charset="0"/>
              </a:rPr>
              <a:t>. Other </a:t>
            </a:r>
            <a:r>
              <a:rPr lang="de-DE" sz="1500" dirty="0" err="1">
                <a:latin typeface="Arial" panose="020B0604020202020204" pitchFamily="34" charset="0"/>
                <a:cs typeface="Arial" panose="020B0604020202020204" pitchFamily="34" charset="0"/>
              </a:rPr>
              <a:t>texts</a:t>
            </a:r>
            <a:r>
              <a:rPr lang="de-DE" sz="1500" dirty="0">
                <a:latin typeface="Arial" panose="020B0604020202020204" pitchFamily="34" charset="0"/>
                <a:cs typeface="Arial" panose="020B0604020202020204" pitchFamily="34" charset="0"/>
              </a:rPr>
              <a:t>: Texts </a:t>
            </a:r>
            <a:r>
              <a:rPr lang="de-DE" sz="1500" dirty="0" err="1">
                <a:latin typeface="Arial" panose="020B0604020202020204" pitchFamily="34" charset="0"/>
                <a:cs typeface="Arial" panose="020B0604020202020204" pitchFamily="34" charset="0"/>
              </a:rPr>
              <a:t>as</a:t>
            </a:r>
            <a:r>
              <a:rPr lang="de-DE" sz="1500" dirty="0">
                <a:latin typeface="Arial" panose="020B0604020202020204" pitchFamily="34" charset="0"/>
                <a:cs typeface="Arial" panose="020B0604020202020204" pitchFamily="34" charset="0"/>
              </a:rPr>
              <a:t> a </a:t>
            </a:r>
            <a:r>
              <a:rPr lang="de-DE" sz="1500" dirty="0" err="1">
                <a:latin typeface="Arial" panose="020B0604020202020204" pitchFamily="34" charset="0"/>
                <a:cs typeface="Arial" panose="020B0604020202020204" pitchFamily="34" charset="0"/>
              </a:rPr>
              <a:t>tool</a:t>
            </a:r>
            <a:r>
              <a:rPr lang="de-DE" sz="1500" dirty="0">
                <a:latin typeface="Arial" panose="020B0604020202020204" pitchFamily="34" charset="0"/>
                <a:cs typeface="Arial" panose="020B0604020202020204" pitchFamily="34" charset="0"/>
              </a:rPr>
              <a:t>. – China (</a:t>
            </a:r>
            <a:r>
              <a:rPr lang="de-DE" sz="1500" dirty="0" err="1">
                <a:latin typeface="Arial" panose="020B0604020202020204" pitchFamily="34" charset="0"/>
                <a:cs typeface="Arial" panose="020B0604020202020204" pitchFamily="34" charset="0"/>
              </a:rPr>
              <a:t>under</a:t>
            </a:r>
            <a:r>
              <a:rPr lang="de-DE" sz="1500" dirty="0">
                <a:latin typeface="Arial" panose="020B0604020202020204" pitchFamily="34" charset="0"/>
                <a:cs typeface="Arial" panose="020B0604020202020204" pitchFamily="34" charset="0"/>
              </a:rPr>
              <a:t> Mao): </a:t>
            </a:r>
            <a:r>
              <a:rPr lang="de-DE" sz="1500" dirty="0" err="1">
                <a:latin typeface="Arial" panose="020B0604020202020204" pitchFamily="34" charset="0"/>
                <a:cs typeface="Arial" panose="020B0604020202020204" pitchFamily="34" charset="0"/>
              </a:rPr>
              <a:t>Literature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as</a:t>
            </a:r>
            <a:r>
              <a:rPr lang="de-DE" sz="1500" dirty="0">
                <a:latin typeface="Arial" panose="020B0604020202020204" pitchFamily="34" charset="0"/>
                <a:cs typeface="Arial" panose="020B0604020202020204" pitchFamily="34" charset="0"/>
              </a:rPr>
              <a:t> a </a:t>
            </a:r>
            <a:r>
              <a:rPr lang="de-DE" sz="1500" dirty="0" err="1">
                <a:latin typeface="Arial" panose="020B0604020202020204" pitchFamily="34" charset="0"/>
                <a:cs typeface="Arial" panose="020B0604020202020204" pitchFamily="34" charset="0"/>
              </a:rPr>
              <a:t>tool</a:t>
            </a:r>
            <a:r>
              <a:rPr lang="zh-CN" altLang="en-US" sz="1500" dirty="0">
                <a:latin typeface="Arial" panose="020B0604020202020204" pitchFamily="34" charset="0"/>
                <a:cs typeface="Arial" panose="020B0604020202020204" pitchFamily="34" charset="0"/>
              </a:rPr>
              <a:t>（工具）</a:t>
            </a:r>
            <a:r>
              <a:rPr lang="de-DE" sz="1500" dirty="0">
                <a:latin typeface="Arial" panose="020B0604020202020204" pitchFamily="34" charset="0"/>
                <a:cs typeface="Arial" panose="020B0604020202020204" pitchFamily="34" charset="0"/>
              </a:rPr>
              <a:t>.</a:t>
            </a:r>
          </a:p>
          <a:p>
            <a:r>
              <a:rPr lang="de-DE" sz="1500" dirty="0">
                <a:latin typeface="Arial" panose="020B0604020202020204" pitchFamily="34" charset="0"/>
                <a:cs typeface="Arial" panose="020B0604020202020204" pitchFamily="34" charset="0"/>
              </a:rPr>
              <a:t>West: Coming </a:t>
            </a:r>
            <a:r>
              <a:rPr lang="de-DE" sz="1500" dirty="0" err="1">
                <a:latin typeface="Arial" panose="020B0604020202020204" pitchFamily="34" charset="0"/>
                <a:cs typeface="Arial" panose="020B0604020202020204" pitchFamily="34" charset="0"/>
              </a:rPr>
              <a:t>to</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terms</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with</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the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past</a:t>
            </a:r>
            <a:r>
              <a:rPr lang="de-DE" sz="1500" dirty="0">
                <a:latin typeface="Arial" panose="020B0604020202020204" pitchFamily="34" charset="0"/>
                <a:cs typeface="Arial" panose="020B0604020202020204" pitchFamily="34" charset="0"/>
              </a:rPr>
              <a:t>. China: </a:t>
            </a:r>
            <a:r>
              <a:rPr lang="de-DE" sz="1500" dirty="0" err="1">
                <a:latin typeface="Arial" panose="020B0604020202020204" pitchFamily="34" charset="0"/>
                <a:cs typeface="Arial" panose="020B0604020202020204" pitchFamily="34" charset="0"/>
              </a:rPr>
              <a:t>certain</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historical</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events</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are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taboo</a:t>
            </a:r>
            <a:r>
              <a:rPr lang="zh-CN" altLang="en-US" sz="1500" dirty="0">
                <a:latin typeface="Arial" panose="020B0604020202020204" pitchFamily="34" charset="0"/>
                <a:cs typeface="Arial" panose="020B0604020202020204" pitchFamily="34" charset="0"/>
              </a:rPr>
              <a:t>（禁忌）</a:t>
            </a:r>
            <a:r>
              <a:rPr lang="de-DE" sz="1500" dirty="0">
                <a:latin typeface="Arial" panose="020B0604020202020204" pitchFamily="34" charset="0"/>
                <a:cs typeface="Arial" panose="020B0604020202020204" pitchFamily="34" charset="0"/>
              </a:rPr>
              <a:t>.</a:t>
            </a:r>
          </a:p>
          <a:p>
            <a:r>
              <a:rPr lang="de-DE" sz="1500" dirty="0" err="1">
                <a:latin typeface="Arial" panose="020B0604020202020204" pitchFamily="34" charset="0"/>
                <a:cs typeface="Arial" panose="020B0604020202020204" pitchFamily="34" charset="0"/>
              </a:rPr>
              <a:t>Periodization</a:t>
            </a:r>
            <a:r>
              <a:rPr lang="zh-CN" altLang="en-US" sz="1500" dirty="0">
                <a:latin typeface="Arial" panose="020B0604020202020204" pitchFamily="34" charset="0"/>
                <a:cs typeface="Arial" panose="020B0604020202020204" pitchFamily="34" charset="0"/>
              </a:rPr>
              <a:t>历史分期</a:t>
            </a:r>
            <a:r>
              <a:rPr lang="de-DE" sz="1500" dirty="0">
                <a:latin typeface="Arial" panose="020B0604020202020204" pitchFamily="34" charset="0"/>
                <a:cs typeface="Arial" panose="020B0604020202020204" pitchFamily="34" charset="0"/>
              </a:rPr>
              <a:t>: Western </a:t>
            </a:r>
            <a:r>
              <a:rPr lang="de-DE" sz="1500" dirty="0" err="1">
                <a:latin typeface="Arial" panose="020B0604020202020204" pitchFamily="34" charset="0"/>
                <a:cs typeface="Arial" panose="020B0604020202020204" pitchFamily="34" charset="0"/>
              </a:rPr>
              <a:t>histories</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according</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to</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literary</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epochs</a:t>
            </a:r>
            <a:r>
              <a:rPr lang="zh-CN" altLang="en-US" sz="1500" dirty="0">
                <a:latin typeface="Arial" panose="020B0604020202020204" pitchFamily="34" charset="0"/>
                <a:cs typeface="Arial" panose="020B0604020202020204" pitchFamily="34" charset="0"/>
              </a:rPr>
              <a:t>（文学时代）</a:t>
            </a:r>
            <a:r>
              <a:rPr lang="de-DE" sz="1500" dirty="0">
                <a:latin typeface="Arial" panose="020B0604020202020204" pitchFamily="34" charset="0"/>
                <a:cs typeface="Arial" panose="020B0604020202020204" pitchFamily="34" charset="0"/>
              </a:rPr>
              <a:t> – China: </a:t>
            </a:r>
            <a:r>
              <a:rPr lang="de-DE" sz="1500" dirty="0" err="1">
                <a:latin typeface="Arial" panose="020B0604020202020204" pitchFamily="34" charset="0"/>
                <a:cs typeface="Arial" panose="020B0604020202020204" pitchFamily="34" charset="0"/>
              </a:rPr>
              <a:t>according</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to</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political</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periods</a:t>
            </a:r>
            <a:r>
              <a:rPr lang="de-DE" sz="1500" dirty="0">
                <a:latin typeface="Arial" panose="020B0604020202020204" pitchFamily="34" charset="0"/>
                <a:cs typeface="Arial" panose="020B0604020202020204" pitchFamily="34" charset="0"/>
              </a:rPr>
              <a:t> (-1911, 1912-1937, 1937-1949, 1949-today) [Cambridge </a:t>
            </a:r>
            <a:r>
              <a:rPr lang="de-DE" sz="1500" dirty="0" err="1">
                <a:latin typeface="Arial" panose="020B0604020202020204" pitchFamily="34" charset="0"/>
                <a:cs typeface="Arial" panose="020B0604020202020204" pitchFamily="34" charset="0"/>
              </a:rPr>
              <a:t>History</a:t>
            </a:r>
            <a:r>
              <a:rPr lang="de-DE" sz="1500" dirty="0">
                <a:latin typeface="Arial" panose="020B0604020202020204" pitchFamily="34" charset="0"/>
                <a:cs typeface="Arial" panose="020B0604020202020204" pitchFamily="34" charset="0"/>
              </a:rPr>
              <a:t>: ]</a:t>
            </a:r>
            <a:r>
              <a:rPr lang="zh-CN" altLang="en-US" sz="1500" dirty="0">
                <a:latin typeface="Arial" panose="020B0604020202020204" pitchFamily="34" charset="0"/>
                <a:cs typeface="Arial" panose="020B0604020202020204" pitchFamily="34" charset="0"/>
              </a:rPr>
              <a:t>（政治时代）</a:t>
            </a:r>
            <a:endParaRPr lang="de-DE" sz="1500" dirty="0">
              <a:latin typeface="Arial" panose="020B0604020202020204" pitchFamily="34" charset="0"/>
              <a:cs typeface="Arial" panose="020B0604020202020204" pitchFamily="34" charset="0"/>
            </a:endParaRPr>
          </a:p>
          <a:p>
            <a:r>
              <a:rPr lang="de-DE" sz="1500" dirty="0">
                <a:latin typeface="Arial" panose="020B0604020202020204" pitchFamily="34" charset="0"/>
                <a:cs typeface="Arial" panose="020B0604020202020204" pitchFamily="34" charset="0"/>
              </a:rPr>
              <a:t>China: </a:t>
            </a:r>
            <a:r>
              <a:rPr lang="de-DE" sz="1500" dirty="0" err="1">
                <a:latin typeface="Arial" panose="020B0604020202020204" pitchFamily="34" charset="0"/>
                <a:cs typeface="Arial" panose="020B0604020202020204" pitchFamily="34" charset="0"/>
              </a:rPr>
              <a:t>Some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authors</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are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neglected</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Because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of</a:t>
            </a:r>
            <a:r>
              <a:rPr lang="de-DE" sz="1500" dirty="0">
                <a:latin typeface="Arial" panose="020B0604020202020204" pitchFamily="34" charset="0"/>
                <a:cs typeface="Arial" panose="020B0604020202020204" pitchFamily="34" charset="0"/>
              </a:rPr>
              <a:t> 1 negative </a:t>
            </a:r>
            <a:r>
              <a:rPr lang="de-DE" sz="1500" dirty="0" err="1">
                <a:latin typeface="Arial" panose="020B0604020202020204" pitchFamily="34" charset="0"/>
                <a:cs typeface="Arial" panose="020B0604020202020204" pitchFamily="34" charset="0"/>
              </a:rPr>
              <a:t>political</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judgement</a:t>
            </a:r>
            <a:r>
              <a:rPr lang="de-DE" sz="1500" dirty="0">
                <a:latin typeface="Arial" panose="020B0604020202020204" pitchFamily="34" charset="0"/>
                <a:cs typeface="Arial" panose="020B0604020202020204" pitchFamily="34" charset="0"/>
              </a:rPr>
              <a:t> all </a:t>
            </a:r>
            <a:r>
              <a:rPr lang="de-DE" sz="1500" dirty="0" err="1">
                <a:latin typeface="Arial" panose="020B0604020202020204" pitchFamily="34" charset="0"/>
                <a:cs typeface="Arial" panose="020B0604020202020204" pitchFamily="34" charset="0"/>
              </a:rPr>
              <a:t>of</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the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author‘s</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works</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are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neglected</a:t>
            </a:r>
            <a:r>
              <a:rPr lang="zh-CN" altLang="en-US" sz="1500" dirty="0">
                <a:latin typeface="Arial" panose="020B0604020202020204" pitchFamily="34" charset="0"/>
                <a:cs typeface="Arial" panose="020B0604020202020204" pitchFamily="34" charset="0"/>
              </a:rPr>
              <a:t>（被排除／忽视）</a:t>
            </a:r>
            <a:endParaRPr lang="de-DE" sz="15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en-US" dirty="0">
                <a:solidFill>
                  <a:srgbClr val="0E5772"/>
                </a:solidFill>
                <a:latin typeface="Arial" panose="020B0604020202020204" pitchFamily="34" charset="0"/>
                <a:cs typeface="Arial" panose="020B0604020202020204" pitchFamily="34" charset="0"/>
              </a:rPr>
              <a:t>Histories of Literature </a:t>
            </a:r>
            <a:r>
              <a:rPr lang="zh-CN" altLang="de-DE" dirty="0">
                <a:solidFill>
                  <a:srgbClr val="0E5772"/>
                </a:solidFill>
                <a:latin typeface="Arial" panose="020B0604020202020204" pitchFamily="34" charset="0"/>
                <a:cs typeface="Arial" panose="020B0604020202020204" pitchFamily="34" charset="0"/>
              </a:rPr>
              <a:t>文学史</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112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solidFill>
                  <a:srgbClr val="0E5772"/>
                </a:solidFill>
                <a:latin typeface="Arial" panose="020B0604020202020204" pitchFamily="34" charset="0"/>
                <a:cs typeface="Arial" panose="020B0604020202020204" pitchFamily="34" charset="0"/>
              </a:rPr>
              <a:t>Histories of Chin. Lit. </a:t>
            </a:r>
            <a:r>
              <a:rPr lang="zh-CN" altLang="de-DE" b="1" dirty="0">
                <a:solidFill>
                  <a:srgbClr val="0E5772"/>
                </a:solidFill>
                <a:latin typeface="Arial" panose="020B0604020202020204" pitchFamily="34" charset="0"/>
                <a:cs typeface="Arial" panose="020B0604020202020204" pitchFamily="34" charset="0"/>
              </a:rPr>
              <a:t>中国文学史</a:t>
            </a:r>
            <a:endParaRPr lang="de-DE" b="1" dirty="0"/>
          </a:p>
        </p:txBody>
      </p:sp>
      <p:sp>
        <p:nvSpPr>
          <p:cNvPr id="3" name="Inhaltsplatzhalter 2"/>
          <p:cNvSpPr>
            <a:spLocks noGrp="1"/>
          </p:cNvSpPr>
          <p:nvPr>
            <p:ph idx="1"/>
          </p:nvPr>
        </p:nvSpPr>
        <p:spPr>
          <a:xfrm>
            <a:off x="494180" y="2434829"/>
            <a:ext cx="4008639" cy="2949178"/>
          </a:xfrm>
        </p:spPr>
        <p:txBody>
          <a:bodyPr/>
          <a:lstStyle/>
          <a:p>
            <a:r>
              <a:rPr lang="en-US" sz="1050" b="1" dirty="0">
                <a:latin typeface="Arial" panose="020B0604020202020204" pitchFamily="34" charset="0"/>
                <a:cs typeface="Arial" panose="020B0604020202020204" pitchFamily="34" charset="0"/>
              </a:rPr>
              <a:t>Selective Bibliography of Literary Histories</a:t>
            </a:r>
            <a:endParaRPr lang="de-DE" sz="1050" dirty="0">
              <a:latin typeface="Arial" panose="020B0604020202020204" pitchFamily="34" charset="0"/>
              <a:cs typeface="Arial" panose="020B0604020202020204" pitchFamily="34" charset="0"/>
            </a:endParaRPr>
          </a:p>
          <a:p>
            <a:r>
              <a:rPr lang="zh-CN" altLang="de-DE" sz="1050" b="1" dirty="0">
                <a:latin typeface="Arial" panose="020B0604020202020204" pitchFamily="34" charset="0"/>
                <a:cs typeface="Arial" panose="020B0604020202020204" pitchFamily="34" charset="0"/>
              </a:rPr>
              <a:t>节选的文学史参考书目</a:t>
            </a:r>
            <a:endParaRPr lang="de-DE" sz="1050"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Histories of Chinese Literature </a:t>
            </a:r>
            <a:r>
              <a:rPr lang="zh-CN" altLang="de-DE" sz="1050" b="1" dirty="0">
                <a:latin typeface="Arial" panose="020B0604020202020204" pitchFamily="34" charset="0"/>
                <a:cs typeface="Arial" panose="020B0604020202020204" pitchFamily="34" charset="0"/>
              </a:rPr>
              <a:t>中国文学史</a:t>
            </a:r>
            <a:endParaRPr lang="de-DE" sz="1050" dirty="0">
              <a:latin typeface="Arial" panose="020B0604020202020204" pitchFamily="34" charset="0"/>
              <a:cs typeface="Arial" panose="020B0604020202020204" pitchFamily="34" charset="0"/>
            </a:endParaRPr>
          </a:p>
          <a:p>
            <a:r>
              <a:rPr lang="zh-CN" altLang="de-DE" sz="1050" b="1" dirty="0">
                <a:latin typeface="Arial" panose="020B0604020202020204" pitchFamily="34" charset="0"/>
                <a:cs typeface="Arial" panose="020B0604020202020204" pitchFamily="34" charset="0"/>
              </a:rPr>
              <a:t>古代文论</a:t>
            </a:r>
            <a:endParaRPr lang="de-DE"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Mao </a:t>
            </a:r>
            <a:r>
              <a:rPr lang="en-US" sz="1050" dirty="0" err="1">
                <a:latin typeface="Arial" panose="020B0604020202020204" pitchFamily="34" charset="0"/>
                <a:cs typeface="Arial" panose="020B0604020202020204" pitchFamily="34" charset="0"/>
              </a:rPr>
              <a:t>Heng</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毛亨</a:t>
            </a:r>
            <a:r>
              <a:rPr lang="zh-CN" altLang="de-DE" sz="1050" dirty="0">
                <a:latin typeface="Arial" panose="020B0604020202020204" pitchFamily="34" charset="0"/>
                <a:cs typeface="Arial" panose="020B0604020202020204" pitchFamily="34" charset="0"/>
              </a:rPr>
              <a:t>：毛诗</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大序</a:t>
            </a:r>
            <a:r>
              <a:rPr lang="de-DE" altLang="zh-CN"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 </a:t>
            </a:r>
            <a:endParaRPr lang="de-DE"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Lu Ji (</a:t>
            </a:r>
            <a:r>
              <a:rPr lang="zh-CN" altLang="de-DE" sz="1050" dirty="0">
                <a:latin typeface="Arial" panose="020B0604020202020204" pitchFamily="34" charset="0"/>
                <a:cs typeface="Arial" panose="020B0604020202020204" pitchFamily="34" charset="0"/>
              </a:rPr>
              <a:t>陸機</a:t>
            </a:r>
            <a:r>
              <a:rPr lang="en-US" sz="1050" dirty="0">
                <a:latin typeface="Arial" panose="020B0604020202020204" pitchFamily="34" charset="0"/>
                <a:cs typeface="Arial" panose="020B0604020202020204" pitchFamily="34" charset="0"/>
              </a:rPr>
              <a:t>) (261–303 CE) in his rhyme-prose </a:t>
            </a:r>
            <a:r>
              <a:rPr lang="en-US" sz="1050" i="1" dirty="0" err="1">
                <a:latin typeface="Arial" panose="020B0604020202020204" pitchFamily="34" charset="0"/>
                <a:cs typeface="Arial" panose="020B0604020202020204" pitchFamily="34" charset="0"/>
              </a:rPr>
              <a:t>Wenfu</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文賦</a:t>
            </a:r>
            <a:r>
              <a:rPr lang="en-US" sz="1050" dirty="0">
                <a:latin typeface="Arial" panose="020B0604020202020204" pitchFamily="34" charset="0"/>
                <a:cs typeface="Arial" panose="020B0604020202020204" pitchFamily="34" charset="0"/>
              </a:rPr>
              <a:t> (On Literature)</a:t>
            </a:r>
            <a:endParaRPr lang="de-DE"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Cao Pi </a:t>
            </a:r>
            <a:r>
              <a:rPr lang="zh-CN" altLang="de-DE" sz="1050" dirty="0">
                <a:latin typeface="Arial" panose="020B0604020202020204" pitchFamily="34" charset="0"/>
                <a:cs typeface="Arial" panose="020B0604020202020204" pitchFamily="34" charset="0"/>
              </a:rPr>
              <a:t>曹丕</a:t>
            </a:r>
            <a:r>
              <a:rPr lang="en-US" sz="1050" dirty="0">
                <a:latin typeface="Arial" panose="020B0604020202020204" pitchFamily="34" charset="0"/>
                <a:cs typeface="Arial" panose="020B0604020202020204" pitchFamily="34" charset="0"/>
              </a:rPr>
              <a:t>, </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典论论文</a:t>
            </a:r>
            <a:r>
              <a:rPr lang="de-DE" altLang="zh-CN" sz="1050" dirty="0">
                <a:latin typeface="Arial" panose="020B0604020202020204" pitchFamily="34" charset="0"/>
                <a:cs typeface="Arial" panose="020B0604020202020204" pitchFamily="34" charset="0"/>
              </a:rPr>
              <a:t>〉</a:t>
            </a:r>
            <a:endParaRPr lang="de-DE" sz="1050" dirty="0">
              <a:latin typeface="Arial" panose="020B0604020202020204" pitchFamily="34" charset="0"/>
              <a:cs typeface="Arial" panose="020B0604020202020204" pitchFamily="34" charset="0"/>
            </a:endParaRPr>
          </a:p>
          <a:p>
            <a:r>
              <a:rPr lang="zh-CN" altLang="de-DE" sz="1050" dirty="0">
                <a:latin typeface="Arial" panose="020B0604020202020204" pitchFamily="34" charset="0"/>
                <a:cs typeface="Arial" panose="020B0604020202020204" pitchFamily="34" charset="0"/>
              </a:rPr>
              <a:t>史书上有儒林传、艺文志</a:t>
            </a:r>
            <a:r>
              <a:rPr lang="en-US" sz="1050" dirty="0">
                <a:latin typeface="Arial" panose="020B0604020202020204" pitchFamily="34" charset="0"/>
                <a:cs typeface="Arial" panose="020B0604020202020204" pitchFamily="34" charset="0"/>
              </a:rPr>
              <a:t> </a:t>
            </a:r>
            <a:endParaRPr lang="de-DE" sz="1050" dirty="0">
              <a:latin typeface="Arial" panose="020B0604020202020204" pitchFamily="34" charset="0"/>
              <a:cs typeface="Arial" panose="020B0604020202020204" pitchFamily="34" charset="0"/>
            </a:endParaRPr>
          </a:p>
          <a:p>
            <a:r>
              <a:rPr lang="en-US" sz="1050" dirty="0" err="1">
                <a:latin typeface="Arial" panose="020B0604020202020204" pitchFamily="34" charset="0"/>
                <a:cs typeface="Arial" panose="020B0604020202020204" pitchFamily="34" charset="0"/>
              </a:rPr>
              <a:t>诗话，见</a:t>
            </a:r>
            <a:r>
              <a:rPr lang="en-US" sz="1050" u="sng" dirty="0" err="1">
                <a:latin typeface="Arial" panose="020B0604020202020204" pitchFamily="34" charset="0"/>
                <a:cs typeface="Arial" panose="020B0604020202020204" pitchFamily="34" charset="0"/>
                <a:hlinkClick r:id="rId2"/>
              </a:rPr>
              <a:t>http</a:t>
            </a:r>
            <a:r>
              <a:rPr lang="en-US" sz="1050" u="sng" dirty="0">
                <a:latin typeface="Arial" panose="020B0604020202020204" pitchFamily="34" charset="0"/>
                <a:cs typeface="Arial" panose="020B0604020202020204" pitchFamily="34" charset="0"/>
                <a:hlinkClick r:id="rId2"/>
              </a:rPr>
              <a:t>://www.guoxue.com/jibu/sihua/sihuaml.htm</a:t>
            </a:r>
            <a:endParaRPr lang="de-DE" sz="1050" dirty="0">
              <a:latin typeface="Arial" panose="020B0604020202020204" pitchFamily="34" charset="0"/>
              <a:cs typeface="Arial" panose="020B0604020202020204" pitchFamily="34" charset="0"/>
            </a:endParaRPr>
          </a:p>
          <a:p>
            <a:r>
              <a:rPr lang="en-US" sz="1050" dirty="0" err="1">
                <a:latin typeface="Arial" panose="020B0604020202020204" pitchFamily="34" charset="0"/>
                <a:cs typeface="Arial" panose="020B0604020202020204" pitchFamily="34" charset="0"/>
              </a:rPr>
              <a:t>词话，见</a:t>
            </a:r>
            <a:r>
              <a:rPr lang="en-US" sz="1050" u="sng" dirty="0" err="1">
                <a:latin typeface="Arial" panose="020B0604020202020204" pitchFamily="34" charset="0"/>
                <a:cs typeface="Arial" panose="020B0604020202020204" pitchFamily="34" charset="0"/>
                <a:hlinkClick r:id="rId3"/>
              </a:rPr>
              <a:t>http</a:t>
            </a:r>
            <a:r>
              <a:rPr lang="en-US" sz="1050" u="sng" dirty="0">
                <a:latin typeface="Arial" panose="020B0604020202020204" pitchFamily="34" charset="0"/>
                <a:cs typeface="Arial" panose="020B0604020202020204" pitchFamily="34" charset="0"/>
                <a:hlinkClick r:id="rId3"/>
              </a:rPr>
              <a:t>://www.guoxue.com/jibu/chihua/chihuam.htm</a:t>
            </a:r>
            <a:endParaRPr lang="de-DE" sz="1050" dirty="0">
              <a:latin typeface="Arial" panose="020B0604020202020204" pitchFamily="34" charset="0"/>
              <a:cs typeface="Arial" panose="020B0604020202020204" pitchFamily="34" charset="0"/>
            </a:endParaRPr>
          </a:p>
          <a:p>
            <a:r>
              <a:rPr lang="en-US" sz="1050" dirty="0" err="1">
                <a:latin typeface="Arial" panose="020B0604020202020204" pitchFamily="34" charset="0"/>
                <a:cs typeface="Arial" panose="020B0604020202020204" pitchFamily="34" charset="0"/>
              </a:rPr>
              <a:t>Zhong</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Rong</a:t>
            </a:r>
            <a:r>
              <a:rPr lang="en-US" sz="1050" dirty="0">
                <a:latin typeface="Arial" panose="020B0604020202020204" pitchFamily="34" charset="0"/>
                <a:cs typeface="Arial" panose="020B0604020202020204" pitchFamily="34" charset="0"/>
              </a:rPr>
              <a:t> </a:t>
            </a:r>
            <a:r>
              <a:rPr lang="zh-CN" altLang="de-DE" sz="1050" dirty="0">
                <a:latin typeface="Arial" panose="020B0604020202020204" pitchFamily="34" charset="0"/>
                <a:cs typeface="Arial" panose="020B0604020202020204" pitchFamily="34" charset="0"/>
              </a:rPr>
              <a:t>鍾嵘</a:t>
            </a:r>
            <a:r>
              <a:rPr lang="de-DE" altLang="zh-CN"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詩評</a:t>
            </a:r>
            <a:r>
              <a:rPr lang="en-US" sz="1050" dirty="0">
                <a:latin typeface="Arial" panose="020B0604020202020204" pitchFamily="34" charset="0"/>
                <a:cs typeface="Arial" panose="020B0604020202020204" pitchFamily="34" charset="0"/>
              </a:rPr>
              <a:t>》(Poetry Reviews, in </a:t>
            </a:r>
            <a:r>
              <a:rPr lang="en-US" sz="1050" dirty="0" err="1">
                <a:latin typeface="Arial" panose="020B0604020202020204" pitchFamily="34" charset="0"/>
                <a:cs typeface="Arial" panose="020B0604020202020204" pitchFamily="34" charset="0"/>
              </a:rPr>
              <a:t>Northen</a:t>
            </a:r>
            <a:r>
              <a:rPr lang="en-US" sz="1050" dirty="0">
                <a:latin typeface="Arial" panose="020B0604020202020204" pitchFamily="34" charset="0"/>
                <a:cs typeface="Arial" panose="020B0604020202020204" pitchFamily="34" charset="0"/>
              </a:rPr>
              <a:t> Song Dynasty renamed </a:t>
            </a:r>
            <a:r>
              <a:rPr lang="de-DE" altLang="zh-CN"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詩</a:t>
            </a:r>
            <a:r>
              <a:rPr lang="zh-CN" altLang="de-DE" sz="1050" dirty="0">
                <a:latin typeface="Arial" panose="020B0604020202020204" pitchFamily="34" charset="0"/>
                <a:cs typeface="Arial" panose="020B0604020202020204" pitchFamily="34" charset="0"/>
              </a:rPr>
              <a:t>品</a:t>
            </a:r>
            <a:r>
              <a:rPr lang="de-DE" altLang="zh-CN"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a:t>
            </a:r>
            <a:endParaRPr lang="de-DE" sz="1050" dirty="0">
              <a:latin typeface="Arial" panose="020B0604020202020204" pitchFamily="34" charset="0"/>
              <a:cs typeface="Arial" panose="020B0604020202020204" pitchFamily="34" charset="0"/>
            </a:endParaRPr>
          </a:p>
          <a:p>
            <a:r>
              <a:rPr lang="zh-CN" altLang="de-DE" sz="1050" dirty="0">
                <a:latin typeface="Arial" panose="020B0604020202020204" pitchFamily="34" charset="0"/>
                <a:cs typeface="Arial" panose="020B0604020202020204" pitchFamily="34" charset="0"/>
              </a:rPr>
              <a:t>钟嵘：</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诗评</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（对诗歌的评论，在南北朝时期叫做</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诗品</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endParaRPr lang="de-DE" sz="1050" dirty="0">
              <a:latin typeface="Arial" panose="020B0604020202020204" pitchFamily="34" charset="0"/>
              <a:cs typeface="Arial" panose="020B0604020202020204" pitchFamily="34" charset="0"/>
            </a:endParaRPr>
          </a:p>
        </p:txBody>
      </p:sp>
      <p:sp>
        <p:nvSpPr>
          <p:cNvPr id="4" name="Inhaltsplatzhalter 2"/>
          <p:cNvSpPr txBox="1">
            <a:spLocks/>
          </p:cNvSpPr>
          <p:nvPr/>
        </p:nvSpPr>
        <p:spPr bwMode="auto">
          <a:xfrm>
            <a:off x="4498041" y="2434829"/>
            <a:ext cx="4209461" cy="294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182563" indent="-182563" algn="l" rtl="0" eaLnBrk="0" fontAlgn="base" hangingPunct="0">
              <a:spcBef>
                <a:spcPts val="900"/>
              </a:spcBef>
              <a:spcAft>
                <a:spcPct val="0"/>
              </a:spcAft>
              <a:buClr>
                <a:srgbClr val="262626"/>
              </a:buClr>
              <a:buFont typeface="Garamond" pitchFamily="18" charset="0"/>
              <a:buChar char="◦"/>
              <a:defRPr kern="1200">
                <a:solidFill>
                  <a:schemeClr val="tx1"/>
                </a:solidFill>
                <a:latin typeface="+mn-lt"/>
                <a:ea typeface="+mn-ea"/>
                <a:cs typeface="+mn-cs"/>
              </a:defRPr>
            </a:lvl1pPr>
            <a:lvl2pPr marL="457200" indent="-182563" algn="l" rtl="0" eaLnBrk="0" fontAlgn="base" hangingPunct="0">
              <a:spcBef>
                <a:spcPts val="500"/>
              </a:spcBef>
              <a:spcAft>
                <a:spcPct val="0"/>
              </a:spcAft>
              <a:buClr>
                <a:srgbClr val="262626"/>
              </a:buClr>
              <a:buFont typeface="Garamond" pitchFamily="18" charset="0"/>
              <a:buChar char="◦"/>
              <a:defRPr sz="1600" kern="1200">
                <a:solidFill>
                  <a:schemeClr val="tx1"/>
                </a:solidFill>
                <a:latin typeface="+mn-lt"/>
                <a:ea typeface="+mn-ea"/>
                <a:cs typeface="+mn-cs"/>
              </a:defRPr>
            </a:lvl2pPr>
            <a:lvl3pPr marL="730250"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3pPr>
            <a:lvl4pPr marL="1004888"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4pPr>
            <a:lvl5pPr marL="1279525"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defTabSz="685800"/>
            <a:r>
              <a:rPr lang="en-US" sz="1050" dirty="0">
                <a:latin typeface="Arial" panose="020B0604020202020204" pitchFamily="34" charset="0"/>
                <a:cs typeface="Arial" panose="020B0604020202020204" pitchFamily="34" charset="0"/>
              </a:rPr>
              <a:t>Liu </a:t>
            </a:r>
            <a:r>
              <a:rPr lang="en-US" sz="1050" dirty="0" err="1">
                <a:latin typeface="Arial" panose="020B0604020202020204" pitchFamily="34" charset="0"/>
                <a:cs typeface="Arial" panose="020B0604020202020204" pitchFamily="34" charset="0"/>
              </a:rPr>
              <a:t>Xie</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刘勰</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文心雕龙</a:t>
            </a:r>
            <a:r>
              <a:rPr lang="en-US" sz="1050" dirty="0">
                <a:latin typeface="Arial" panose="020B0604020202020204" pitchFamily="34" charset="0"/>
                <a:cs typeface="Arial" panose="020B0604020202020204" pitchFamily="34" charset="0"/>
              </a:rPr>
              <a:t>》 (The Literary Mind and the Carving of Dragons), esp. </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时序</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篇</a:t>
            </a:r>
            <a:r>
              <a:rPr lang="en-US" sz="1050" dirty="0">
                <a:latin typeface="Arial" panose="020B0604020202020204" pitchFamily="34" charset="0"/>
                <a:cs typeface="Arial" panose="020B0604020202020204" pitchFamily="34" charset="0"/>
              </a:rPr>
              <a:t>, The Literary Mind and the Carving of Dragons</a:t>
            </a:r>
            <a:r>
              <a:rPr lang="zh-CN" altLang="de-DE"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approx. 501 CE; English translation Vincent Yu-</a:t>
            </a:r>
            <a:r>
              <a:rPr lang="en-US" sz="1050" dirty="0" err="1">
                <a:latin typeface="Arial" panose="020B0604020202020204" pitchFamily="34" charset="0"/>
                <a:cs typeface="Arial" panose="020B0604020202020204" pitchFamily="34" charset="0"/>
              </a:rPr>
              <a:t>chung</a:t>
            </a:r>
            <a:r>
              <a:rPr lang="en-US" sz="1050" dirty="0">
                <a:latin typeface="Arial" panose="020B0604020202020204" pitchFamily="34" charset="0"/>
                <a:cs typeface="Arial" panose="020B0604020202020204" pitchFamily="34" charset="0"/>
              </a:rPr>
              <a:t> Shih trans., The Literary Mind and the Carving of Dragons, Hong Kong, Chinese University of Hong Kong Press, 1983</a:t>
            </a:r>
            <a:endParaRPr lang="de-DE" sz="1050" dirty="0">
              <a:latin typeface="Arial" panose="020B0604020202020204" pitchFamily="34" charset="0"/>
              <a:cs typeface="Arial" panose="020B0604020202020204" pitchFamily="34" charset="0"/>
            </a:endParaRPr>
          </a:p>
          <a:p>
            <a:pPr defTabSz="685800"/>
            <a:r>
              <a:rPr lang="en-US" sz="1050" dirty="0" err="1">
                <a:latin typeface="Arial" panose="020B0604020202020204" pitchFamily="34" charset="0"/>
                <a:cs typeface="Arial" panose="020B0604020202020204" pitchFamily="34" charset="0"/>
              </a:rPr>
              <a:t>刘勰</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文心雕龙</a:t>
            </a:r>
            <a:r>
              <a:rPr lang="en-US" sz="1050" dirty="0">
                <a:latin typeface="Arial" panose="020B0604020202020204" pitchFamily="34" charset="0"/>
                <a:cs typeface="Arial" panose="020B0604020202020204" pitchFamily="34" charset="0"/>
              </a:rPr>
              <a:t>》 (The Literary Mind and the Carving of Dragons), </a:t>
            </a:r>
            <a:r>
              <a:rPr lang="zh-CN" altLang="de-DE" sz="1050" dirty="0">
                <a:latin typeface="Arial" panose="020B0604020202020204" pitchFamily="34" charset="0"/>
                <a:cs typeface="Arial" panose="020B0604020202020204" pitchFamily="34" charset="0"/>
              </a:rPr>
              <a:t>特别是 </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时序</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篇</a:t>
            </a:r>
            <a:r>
              <a:rPr lang="en-US" sz="1050" dirty="0">
                <a:latin typeface="Arial" panose="020B0604020202020204" pitchFamily="34" charset="0"/>
                <a:cs typeface="Arial" panose="020B0604020202020204" pitchFamily="34" charset="0"/>
              </a:rPr>
              <a:t>, </a:t>
            </a:r>
            <a:r>
              <a:rPr lang="zh-CN" altLang="de-DE" sz="1050" dirty="0">
                <a:latin typeface="Arial" panose="020B0604020202020204" pitchFamily="34" charset="0"/>
                <a:cs typeface="Arial" panose="020B0604020202020204" pitchFamily="34" charset="0"/>
              </a:rPr>
              <a:t>约</a:t>
            </a:r>
            <a:r>
              <a:rPr lang="en-US" sz="1050" dirty="0">
                <a:latin typeface="Arial" panose="020B0604020202020204" pitchFamily="34" charset="0"/>
                <a:cs typeface="Arial" panose="020B0604020202020204" pitchFamily="34" charset="0"/>
              </a:rPr>
              <a:t>501</a:t>
            </a:r>
            <a:r>
              <a:rPr lang="zh-CN" altLang="de-DE" sz="1050" dirty="0">
                <a:latin typeface="Arial" panose="020B0604020202020204" pitchFamily="34" charset="0"/>
                <a:cs typeface="Arial" panose="020B0604020202020204" pitchFamily="34" charset="0"/>
              </a:rPr>
              <a:t>年；英译本由施友忠翻译，“</a:t>
            </a:r>
            <a:r>
              <a:rPr lang="en-US" sz="1050" dirty="0">
                <a:latin typeface="Arial" panose="020B0604020202020204" pitchFamily="34" charset="0"/>
                <a:cs typeface="Arial" panose="020B0604020202020204" pitchFamily="34" charset="0"/>
              </a:rPr>
              <a:t>The Literary Mind and the Carving of Dragons</a:t>
            </a:r>
            <a:r>
              <a:rPr lang="zh-CN" altLang="de-DE" sz="1050" dirty="0">
                <a:latin typeface="Arial" panose="020B0604020202020204" pitchFamily="34" charset="0"/>
                <a:cs typeface="Arial" panose="020B0604020202020204" pitchFamily="34" charset="0"/>
              </a:rPr>
              <a:t>”，香港，香港中文大学出版社，</a:t>
            </a:r>
            <a:r>
              <a:rPr lang="en-US" sz="1050" dirty="0">
                <a:latin typeface="Arial" panose="020B0604020202020204" pitchFamily="34" charset="0"/>
                <a:cs typeface="Arial" panose="020B0604020202020204" pitchFamily="34" charset="0"/>
              </a:rPr>
              <a:t>1983</a:t>
            </a:r>
            <a:r>
              <a:rPr lang="zh-CN" altLang="de-DE" sz="1050" dirty="0">
                <a:latin typeface="Arial" panose="020B0604020202020204" pitchFamily="34" charset="0"/>
                <a:cs typeface="Arial" panose="020B0604020202020204" pitchFamily="34" charset="0"/>
              </a:rPr>
              <a:t>年</a:t>
            </a:r>
            <a:endParaRPr lang="de-DE" sz="1050" dirty="0">
              <a:latin typeface="Arial" panose="020B0604020202020204" pitchFamily="34" charset="0"/>
              <a:cs typeface="Arial" panose="020B0604020202020204" pitchFamily="34" charset="0"/>
            </a:endParaRPr>
          </a:p>
          <a:p>
            <a:pPr defTabSz="685800"/>
            <a:r>
              <a:rPr lang="en-US" sz="1050" dirty="0">
                <a:latin typeface="Arial" panose="020B0604020202020204" pitchFamily="34" charset="0"/>
                <a:cs typeface="Arial" panose="020B0604020202020204" pitchFamily="34" charset="0"/>
              </a:rPr>
              <a:t>Xiao Tong </a:t>
            </a:r>
            <a:r>
              <a:rPr lang="en-US" sz="1050" dirty="0" err="1">
                <a:latin typeface="Arial" panose="020B0604020202020204" pitchFamily="34" charset="0"/>
                <a:cs typeface="Arial" panose="020B0604020202020204" pitchFamily="34" charset="0"/>
              </a:rPr>
              <a:t>蕭統</a:t>
            </a:r>
            <a:r>
              <a:rPr lang="en-US" sz="1050" dirty="0">
                <a:latin typeface="Arial" panose="020B0604020202020204" pitchFamily="34" charset="0"/>
                <a:cs typeface="Arial" panose="020B0604020202020204" pitchFamily="34" charset="0"/>
              </a:rPr>
              <a:t> (ed.), </a:t>
            </a:r>
            <a:r>
              <a:rPr lang="en-US" sz="1050" dirty="0" err="1">
                <a:latin typeface="Arial" panose="020B0604020202020204" pitchFamily="34" charset="0"/>
                <a:cs typeface="Arial" panose="020B0604020202020204" pitchFamily="34" charset="0"/>
              </a:rPr>
              <a:t>Wenxuan</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文選</a:t>
            </a:r>
            <a:r>
              <a:rPr lang="en-US" sz="1050" dirty="0">
                <a:latin typeface="Arial" panose="020B0604020202020204" pitchFamily="34" charset="0"/>
                <a:cs typeface="Arial" panose="020B0604020202020204" pitchFamily="34" charset="0"/>
              </a:rPr>
              <a:t>, English translation </a:t>
            </a:r>
            <a:r>
              <a:rPr lang="en-US" sz="1050" dirty="0" err="1">
                <a:latin typeface="Arial" panose="020B0604020202020204" pitchFamily="34" charset="0"/>
                <a:cs typeface="Arial" panose="020B0604020202020204" pitchFamily="34" charset="0"/>
              </a:rPr>
              <a:t>Knechtges</a:t>
            </a:r>
            <a:r>
              <a:rPr lang="en-US" sz="1050" dirty="0">
                <a:latin typeface="Arial" panose="020B0604020202020204" pitchFamily="34" charset="0"/>
                <a:cs typeface="Arial" panose="020B0604020202020204" pitchFamily="34" charset="0"/>
              </a:rPr>
              <a:t>, David R., </a:t>
            </a:r>
            <a:r>
              <a:rPr lang="en-US" sz="1050" dirty="0" err="1">
                <a:latin typeface="Arial" panose="020B0604020202020204" pitchFamily="34" charset="0"/>
                <a:cs typeface="Arial" panose="020B0604020202020204" pitchFamily="34" charset="0"/>
              </a:rPr>
              <a:t>Wenxuan</a:t>
            </a:r>
            <a:r>
              <a:rPr lang="en-US" sz="1050" dirty="0">
                <a:latin typeface="Arial" panose="020B0604020202020204" pitchFamily="34" charset="0"/>
                <a:cs typeface="Arial" panose="020B0604020202020204" pitchFamily="34" charset="0"/>
              </a:rPr>
              <a:t> or Selections of Refined Literature, Princeton: Princeton University Press 1987</a:t>
            </a:r>
            <a:endParaRPr lang="de-DE" sz="1050" dirty="0">
              <a:latin typeface="Arial" panose="020B0604020202020204" pitchFamily="34" charset="0"/>
              <a:cs typeface="Arial" panose="020B0604020202020204" pitchFamily="34" charset="0"/>
            </a:endParaRPr>
          </a:p>
          <a:p>
            <a:pPr defTabSz="685800"/>
            <a:r>
              <a:rPr lang="zh-CN" altLang="de-DE" sz="1050" dirty="0">
                <a:latin typeface="Arial" panose="020B0604020202020204" pitchFamily="34" charset="0"/>
                <a:cs typeface="Arial" panose="020B0604020202020204" pitchFamily="34" charset="0"/>
              </a:rPr>
              <a:t>萧统主持编著的</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文选</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，英译本由康达维翻译，</a:t>
            </a:r>
            <a:r>
              <a:rPr lang="en-US" sz="1050" dirty="0" err="1">
                <a:latin typeface="Arial" panose="020B0604020202020204" pitchFamily="34" charset="0"/>
                <a:cs typeface="Arial" panose="020B0604020202020204" pitchFamily="34" charset="0"/>
              </a:rPr>
              <a:t>Wenxuan</a:t>
            </a:r>
            <a:r>
              <a:rPr lang="en-US" sz="1050" dirty="0">
                <a:latin typeface="Arial" panose="020B0604020202020204" pitchFamily="34" charset="0"/>
                <a:cs typeface="Arial" panose="020B0604020202020204" pitchFamily="34" charset="0"/>
              </a:rPr>
              <a:t> or Selections of Refined Literature</a:t>
            </a:r>
            <a:r>
              <a:rPr lang="zh-CN" altLang="de-DE" sz="1050" dirty="0">
                <a:latin typeface="Arial" panose="020B0604020202020204" pitchFamily="34" charset="0"/>
                <a:cs typeface="Arial" panose="020B0604020202020204" pitchFamily="34" charset="0"/>
              </a:rPr>
              <a:t>，普利斯顿，普利斯顿出版社，</a:t>
            </a:r>
            <a:r>
              <a:rPr lang="en-US" sz="1050" dirty="0">
                <a:latin typeface="Arial" panose="020B0604020202020204" pitchFamily="34" charset="0"/>
                <a:cs typeface="Arial" panose="020B0604020202020204" pitchFamily="34" charset="0"/>
              </a:rPr>
              <a:t>1987</a:t>
            </a:r>
            <a:r>
              <a:rPr lang="zh-CN" altLang="de-DE" sz="1050" dirty="0">
                <a:latin typeface="Arial" panose="020B0604020202020204" pitchFamily="34" charset="0"/>
                <a:cs typeface="Arial" panose="020B0604020202020204" pitchFamily="34" charset="0"/>
              </a:rPr>
              <a:t>年。</a:t>
            </a:r>
            <a:endParaRPr lang="de-DE" sz="1050" dirty="0">
              <a:latin typeface="Arial" panose="020B0604020202020204" pitchFamily="34" charset="0"/>
              <a:cs typeface="Arial" panose="020B0604020202020204" pitchFamily="34" charset="0"/>
            </a:endParaRPr>
          </a:p>
          <a:p>
            <a:pPr defTabSz="685800"/>
            <a:r>
              <a:rPr lang="en-US" sz="1050" dirty="0">
                <a:latin typeface="Arial" panose="020B0604020202020204" pitchFamily="34" charset="0"/>
                <a:cs typeface="Arial" panose="020B0604020202020204" pitchFamily="34" charset="0"/>
              </a:rPr>
              <a:t>Yao </a:t>
            </a:r>
            <a:r>
              <a:rPr lang="en-US" sz="1050" dirty="0" err="1">
                <a:latin typeface="Arial" panose="020B0604020202020204" pitchFamily="34" charset="0"/>
                <a:cs typeface="Arial" panose="020B0604020202020204" pitchFamily="34" charset="0"/>
              </a:rPr>
              <a:t>Nai</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姚鼐</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古文辭類纂</a:t>
            </a:r>
            <a:r>
              <a:rPr lang="en-US" sz="1050" dirty="0">
                <a:latin typeface="Arial" panose="020B0604020202020204" pitchFamily="34" charset="0"/>
                <a:cs typeface="Arial" panose="020B0604020202020204" pitchFamily="34" charset="0"/>
              </a:rPr>
              <a:t>》(Classified Compendium of Refined Phrases in the Ancient Style)</a:t>
            </a:r>
            <a:endParaRPr lang="de-DE" sz="1050" dirty="0">
              <a:latin typeface="Arial" panose="020B0604020202020204" pitchFamily="34" charset="0"/>
              <a:cs typeface="Arial" panose="020B0604020202020204" pitchFamily="34" charset="0"/>
            </a:endParaRPr>
          </a:p>
          <a:p>
            <a:pPr defTabSz="685800"/>
            <a:r>
              <a:rPr lang="en-US" sz="1050" dirty="0" err="1">
                <a:latin typeface="Arial" panose="020B0604020202020204" pitchFamily="34" charset="0"/>
                <a:cs typeface="Arial" panose="020B0604020202020204" pitchFamily="34" charset="0"/>
              </a:rPr>
              <a:t>姚鼐</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古文辭類纂</a:t>
            </a:r>
            <a:r>
              <a:rPr lang="en-US" sz="1050" dirty="0">
                <a:latin typeface="Arial" panose="020B0604020202020204" pitchFamily="34" charset="0"/>
                <a:cs typeface="Arial" panose="020B0604020202020204" pitchFamily="34" charset="0"/>
              </a:rPr>
              <a:t>》</a:t>
            </a:r>
            <a:endParaRPr lang="de-D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185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zh-CN" sz="2700" b="1" dirty="0" err="1">
                <a:solidFill>
                  <a:srgbClr val="0E5772"/>
                </a:solidFill>
                <a:latin typeface="Arial" panose="020B0604020202020204" pitchFamily="34" charset="0"/>
                <a:cs typeface="Arial" panose="020B0604020202020204" pitchFamily="34" charset="0"/>
              </a:rPr>
              <a:t>Foreign</a:t>
            </a:r>
            <a:r>
              <a:rPr lang="de-DE" altLang="zh-CN" sz="2700" b="1" dirty="0">
                <a:solidFill>
                  <a:srgbClr val="0E5772"/>
                </a:solidFill>
                <a:latin typeface="Arial" panose="020B0604020202020204" pitchFamily="34" charset="0"/>
                <a:cs typeface="Arial" panose="020B0604020202020204" pitchFamily="34" charset="0"/>
              </a:rPr>
              <a:t> </a:t>
            </a:r>
            <a:r>
              <a:rPr lang="en-US" sz="2700" b="1" dirty="0">
                <a:solidFill>
                  <a:srgbClr val="0E5772"/>
                </a:solidFill>
                <a:latin typeface="Arial" panose="020B0604020202020204" pitchFamily="34" charset="0"/>
                <a:cs typeface="Arial" panose="020B0604020202020204" pitchFamily="34" charset="0"/>
              </a:rPr>
              <a:t>Histories of Chin. Lit. </a:t>
            </a:r>
            <a:r>
              <a:rPr lang="zh-CN" altLang="de-DE" sz="2700" b="1" dirty="0">
                <a:solidFill>
                  <a:srgbClr val="0E5772"/>
                </a:solidFill>
                <a:latin typeface="Arial" panose="020B0604020202020204" pitchFamily="34" charset="0"/>
                <a:cs typeface="Arial" panose="020B0604020202020204" pitchFamily="34" charset="0"/>
              </a:rPr>
              <a:t>海外中国文学史</a:t>
            </a:r>
            <a:endParaRPr lang="de-DE" sz="2700" dirty="0"/>
          </a:p>
        </p:txBody>
      </p:sp>
      <p:sp>
        <p:nvSpPr>
          <p:cNvPr id="3" name="Inhaltsplatzhalter 2"/>
          <p:cNvSpPr>
            <a:spLocks noGrp="1"/>
          </p:cNvSpPr>
          <p:nvPr>
            <p:ph idx="1"/>
          </p:nvPr>
        </p:nvSpPr>
        <p:spPr>
          <a:xfrm>
            <a:off x="433668" y="2434829"/>
            <a:ext cx="4069151" cy="2949178"/>
          </a:xfrm>
        </p:spPr>
        <p:txBody>
          <a:bodyPr/>
          <a:lstStyle/>
          <a:p>
            <a:r>
              <a:rPr lang="en-US" sz="1050" dirty="0" err="1">
                <a:latin typeface="Arial" panose="020B0604020202020204" pitchFamily="34" charset="0"/>
                <a:cs typeface="Arial" panose="020B0604020202020204" pitchFamily="34" charset="0"/>
              </a:rPr>
              <a:t>Vasil’ev</a:t>
            </a:r>
            <a:r>
              <a:rPr lang="en-US" sz="1050" dirty="0">
                <a:latin typeface="Arial" panose="020B0604020202020204" pitchFamily="34" charset="0"/>
                <a:cs typeface="Arial" panose="020B0604020202020204" pitchFamily="34" charset="0"/>
              </a:rPr>
              <a:t>, V.P., Short History of Chinese Literature, 1880 [Russian]</a:t>
            </a:r>
            <a:endParaRPr lang="de-DE" sz="1050" dirty="0">
              <a:latin typeface="Arial" panose="020B0604020202020204" pitchFamily="34" charset="0"/>
              <a:cs typeface="Arial" panose="020B0604020202020204" pitchFamily="34" charset="0"/>
            </a:endParaRPr>
          </a:p>
          <a:p>
            <a:r>
              <a:rPr lang="zh-CN" altLang="de-DE" sz="1050" dirty="0">
                <a:latin typeface="Arial" panose="020B0604020202020204" pitchFamily="34" charset="0"/>
                <a:cs typeface="Arial" panose="020B0604020202020204" pitchFamily="34" charset="0"/>
              </a:rPr>
              <a:t>王西里：</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中国文学简史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1880</a:t>
            </a:r>
            <a:r>
              <a:rPr lang="zh-CN" altLang="de-DE" sz="1050" dirty="0">
                <a:latin typeface="Arial" panose="020B0604020202020204" pitchFamily="34" charset="0"/>
                <a:cs typeface="Arial" panose="020B0604020202020204" pitchFamily="34" charset="0"/>
              </a:rPr>
              <a:t>年，俄语。</a:t>
            </a:r>
            <a:endParaRPr lang="de-DE"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Giles, Herbert Allen, History of Chinese Literature, 1901 [English]</a:t>
            </a:r>
            <a:endParaRPr lang="de-DE" sz="1050" dirty="0">
              <a:latin typeface="Arial" panose="020B0604020202020204" pitchFamily="34" charset="0"/>
              <a:cs typeface="Arial" panose="020B0604020202020204" pitchFamily="34" charset="0"/>
            </a:endParaRPr>
          </a:p>
          <a:p>
            <a:r>
              <a:rPr lang="zh-CN" altLang="de-DE" sz="1050" dirty="0">
                <a:latin typeface="Arial" panose="020B0604020202020204" pitchFamily="34" charset="0"/>
                <a:cs typeface="Arial" panose="020B0604020202020204" pitchFamily="34" charset="0"/>
              </a:rPr>
              <a:t>翟理思：</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1901</a:t>
            </a:r>
            <a:r>
              <a:rPr lang="zh-CN" altLang="de-DE" sz="1050" dirty="0">
                <a:latin typeface="Arial" panose="020B0604020202020204" pitchFamily="34" charset="0"/>
                <a:cs typeface="Arial" panose="020B0604020202020204" pitchFamily="34" charset="0"/>
              </a:rPr>
              <a:t>年，英语。</a:t>
            </a:r>
            <a:endParaRPr lang="de-DE"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Grube, Wilhelm, Geschichte der chinesischen </a:t>
            </a:r>
            <a:r>
              <a:rPr lang="de-DE" sz="1050" dirty="0" err="1">
                <a:latin typeface="Arial" panose="020B0604020202020204" pitchFamily="34" charset="0"/>
                <a:cs typeface="Arial" panose="020B0604020202020204" pitchFamily="34" charset="0"/>
              </a:rPr>
              <a:t>Litteratur</a:t>
            </a:r>
            <a:r>
              <a:rPr lang="de-DE" sz="1050" dirty="0">
                <a:latin typeface="Arial" panose="020B0604020202020204" pitchFamily="34" charset="0"/>
                <a:cs typeface="Arial" panose="020B0604020202020204" pitchFamily="34" charset="0"/>
              </a:rPr>
              <a:t>, Leipzig: </a:t>
            </a:r>
            <a:r>
              <a:rPr lang="de-DE" sz="1050" dirty="0" err="1">
                <a:latin typeface="Arial" panose="020B0604020202020204" pitchFamily="34" charset="0"/>
                <a:cs typeface="Arial" panose="020B0604020202020204" pitchFamily="34" charset="0"/>
              </a:rPr>
              <a:t>Amelang</a:t>
            </a:r>
            <a:r>
              <a:rPr lang="de-DE" sz="1050" dirty="0">
                <a:latin typeface="Arial" panose="020B0604020202020204" pitchFamily="34" charset="0"/>
                <a:cs typeface="Arial" panose="020B0604020202020204" pitchFamily="34" charset="0"/>
              </a:rPr>
              <a:t>, 1902 [German]</a:t>
            </a:r>
          </a:p>
          <a:p>
            <a:r>
              <a:rPr lang="zh-CN" altLang="de-DE" sz="1050" dirty="0">
                <a:latin typeface="Arial" panose="020B0604020202020204" pitchFamily="34" charset="0"/>
                <a:cs typeface="Arial" panose="020B0604020202020204" pitchFamily="34" charset="0"/>
              </a:rPr>
              <a:t>顾威廉：</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de-DE" sz="1050" dirty="0" err="1">
                <a:latin typeface="Arial" panose="020B0604020202020204" pitchFamily="34" charset="0"/>
                <a:cs typeface="Arial" panose="020B0604020202020204" pitchFamily="34" charset="0"/>
              </a:rPr>
              <a:t>Amelang</a:t>
            </a:r>
            <a:r>
              <a:rPr lang="zh-CN" altLang="de-DE"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1902</a:t>
            </a:r>
            <a:r>
              <a:rPr lang="zh-CN" altLang="de-DE" sz="1050" dirty="0">
                <a:latin typeface="Arial" panose="020B0604020202020204" pitchFamily="34" charset="0"/>
                <a:cs typeface="Arial" panose="020B0604020202020204" pitchFamily="34" charset="0"/>
              </a:rPr>
              <a:t>年，德语。</a:t>
            </a:r>
            <a:endParaRPr lang="de-DE"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Lin </a:t>
            </a:r>
            <a:r>
              <a:rPr lang="de-DE" sz="1050" dirty="0" err="1">
                <a:latin typeface="Arial" panose="020B0604020202020204" pitchFamily="34" charset="0"/>
                <a:cs typeface="Arial" panose="020B0604020202020204" pitchFamily="34" charset="0"/>
              </a:rPr>
              <a:t>Zhuanjia</a:t>
            </a:r>
            <a:r>
              <a:rPr lang="de-DE"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林传甲</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History</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of</a:t>
            </a:r>
            <a:r>
              <a:rPr lang="de-DE" sz="1050" dirty="0">
                <a:latin typeface="Arial" panose="020B0604020202020204" pitchFamily="34" charset="0"/>
                <a:cs typeface="Arial" panose="020B0604020202020204" pitchFamily="34" charset="0"/>
              </a:rPr>
              <a:t> Chinese </a:t>
            </a:r>
            <a:r>
              <a:rPr lang="de-DE" sz="1050" dirty="0" err="1">
                <a:latin typeface="Arial" panose="020B0604020202020204" pitchFamily="34" charset="0"/>
                <a:cs typeface="Arial" panose="020B0604020202020204" pitchFamily="34" charset="0"/>
              </a:rPr>
              <a:t>Literature</a:t>
            </a:r>
            <a:r>
              <a:rPr lang="de-DE" sz="105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中国文学史</a:t>
            </a:r>
            <a:r>
              <a:rPr lang="en-US"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 1904 [Chinese]</a:t>
            </a:r>
          </a:p>
          <a:p>
            <a:r>
              <a:rPr lang="zh-CN" altLang="de-DE" sz="1050" dirty="0">
                <a:latin typeface="Arial" panose="020B0604020202020204" pitchFamily="34" charset="0"/>
                <a:cs typeface="Arial" panose="020B0604020202020204" pitchFamily="34" charset="0"/>
              </a:rPr>
              <a:t>林传甲，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1904</a:t>
            </a:r>
            <a:r>
              <a:rPr lang="zh-CN" altLang="de-DE" sz="1050" dirty="0">
                <a:latin typeface="Arial" panose="020B0604020202020204" pitchFamily="34" charset="0"/>
                <a:cs typeface="Arial" panose="020B0604020202020204" pitchFamily="34" charset="0"/>
              </a:rPr>
              <a:t>年，中文。</a:t>
            </a:r>
            <a:endParaRPr lang="de-DE"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Huang </a:t>
            </a:r>
            <a:r>
              <a:rPr lang="de-DE" sz="1050" dirty="0" err="1">
                <a:latin typeface="Arial" panose="020B0604020202020204" pitchFamily="34" charset="0"/>
                <a:cs typeface="Arial" panose="020B0604020202020204" pitchFamily="34" charset="0"/>
              </a:rPr>
              <a:t>Moxi</a:t>
            </a:r>
            <a:r>
              <a:rPr lang="en-US" sz="1050" dirty="0" err="1">
                <a:latin typeface="Arial" panose="020B0604020202020204" pitchFamily="34" charset="0"/>
                <a:cs typeface="Arial" panose="020B0604020202020204" pitchFamily="34" charset="0"/>
              </a:rPr>
              <a:t>黄摩西</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黄人</a:t>
            </a:r>
            <a:r>
              <a:rPr lang="en-US"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History</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of</a:t>
            </a:r>
            <a:r>
              <a:rPr lang="de-DE" sz="1050" dirty="0">
                <a:latin typeface="Arial" panose="020B0604020202020204" pitchFamily="34" charset="0"/>
                <a:cs typeface="Arial" panose="020B0604020202020204" pitchFamily="34" charset="0"/>
              </a:rPr>
              <a:t> Chinese </a:t>
            </a:r>
            <a:r>
              <a:rPr lang="de-DE" sz="1050" dirty="0" err="1">
                <a:latin typeface="Arial" panose="020B0604020202020204" pitchFamily="34" charset="0"/>
                <a:cs typeface="Arial" panose="020B0604020202020204" pitchFamily="34" charset="0"/>
              </a:rPr>
              <a:t>Literature</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中国文学史</a:t>
            </a:r>
            <a:r>
              <a:rPr lang="en-US"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1904 [Chinese]</a:t>
            </a:r>
          </a:p>
          <a:p>
            <a:r>
              <a:rPr lang="zh-CN" altLang="de-DE" sz="1050" dirty="0">
                <a:latin typeface="Arial" panose="020B0604020202020204" pitchFamily="34" charset="0"/>
                <a:cs typeface="Arial" panose="020B0604020202020204" pitchFamily="34" charset="0"/>
              </a:rPr>
              <a:t>黄摩西，</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1904</a:t>
            </a:r>
            <a:r>
              <a:rPr lang="zh-CN" altLang="de-DE" sz="1050" dirty="0">
                <a:latin typeface="Arial" panose="020B0604020202020204" pitchFamily="34" charset="0"/>
                <a:cs typeface="Arial" panose="020B0604020202020204" pitchFamily="34" charset="0"/>
              </a:rPr>
              <a:t>年，中文。</a:t>
            </a:r>
            <a:endParaRPr lang="de-DE" sz="1050" dirty="0">
              <a:latin typeface="Arial" panose="020B0604020202020204" pitchFamily="34" charset="0"/>
              <a:cs typeface="Arial" panose="020B0604020202020204" pitchFamily="34" charset="0"/>
            </a:endParaRPr>
          </a:p>
        </p:txBody>
      </p:sp>
      <p:sp>
        <p:nvSpPr>
          <p:cNvPr id="4" name="Inhaltsplatzhalter 2"/>
          <p:cNvSpPr txBox="1">
            <a:spLocks/>
          </p:cNvSpPr>
          <p:nvPr/>
        </p:nvSpPr>
        <p:spPr bwMode="auto">
          <a:xfrm>
            <a:off x="4502819" y="2434829"/>
            <a:ext cx="4463008" cy="294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182563" indent="-182563" algn="l" rtl="0" eaLnBrk="0" fontAlgn="base" hangingPunct="0">
              <a:spcBef>
                <a:spcPts val="900"/>
              </a:spcBef>
              <a:spcAft>
                <a:spcPct val="0"/>
              </a:spcAft>
              <a:buClr>
                <a:srgbClr val="262626"/>
              </a:buClr>
              <a:buFont typeface="Garamond" pitchFamily="18" charset="0"/>
              <a:buChar char="◦"/>
              <a:defRPr kern="1200">
                <a:solidFill>
                  <a:schemeClr val="tx1"/>
                </a:solidFill>
                <a:latin typeface="+mn-lt"/>
                <a:ea typeface="+mn-ea"/>
                <a:cs typeface="+mn-cs"/>
              </a:defRPr>
            </a:lvl1pPr>
            <a:lvl2pPr marL="457200" indent="-182563" algn="l" rtl="0" eaLnBrk="0" fontAlgn="base" hangingPunct="0">
              <a:spcBef>
                <a:spcPts val="500"/>
              </a:spcBef>
              <a:spcAft>
                <a:spcPct val="0"/>
              </a:spcAft>
              <a:buClr>
                <a:srgbClr val="262626"/>
              </a:buClr>
              <a:buFont typeface="Garamond" pitchFamily="18" charset="0"/>
              <a:buChar char="◦"/>
              <a:defRPr sz="1600" kern="1200">
                <a:solidFill>
                  <a:schemeClr val="tx1"/>
                </a:solidFill>
                <a:latin typeface="+mn-lt"/>
                <a:ea typeface="+mn-ea"/>
                <a:cs typeface="+mn-cs"/>
              </a:defRPr>
            </a:lvl2pPr>
            <a:lvl3pPr marL="730250"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3pPr>
            <a:lvl4pPr marL="1004888"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4pPr>
            <a:lvl5pPr marL="1279525"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de-DE" sz="1050" dirty="0" err="1">
                <a:latin typeface="Arial" panose="020B0604020202020204" pitchFamily="34" charset="0"/>
                <a:cs typeface="Arial" panose="020B0604020202020204" pitchFamily="34" charset="0"/>
              </a:rPr>
              <a:t>Erkes</a:t>
            </a:r>
            <a:r>
              <a:rPr lang="de-DE" sz="1050" dirty="0">
                <a:latin typeface="Arial" panose="020B0604020202020204" pitchFamily="34" charset="0"/>
                <a:cs typeface="Arial" panose="020B0604020202020204" pitchFamily="34" charset="0"/>
              </a:rPr>
              <a:t>, Eduard, Chinesische Literatur 1922 [German]</a:t>
            </a:r>
          </a:p>
          <a:p>
            <a:r>
              <a:rPr lang="zh-CN" altLang="de-DE" sz="1050" dirty="0">
                <a:latin typeface="Arial" panose="020B0604020202020204" pitchFamily="34" charset="0"/>
                <a:cs typeface="Arial" panose="020B0604020202020204" pitchFamily="34" charset="0"/>
              </a:rPr>
              <a:t>何可思，</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1922</a:t>
            </a:r>
            <a:r>
              <a:rPr lang="zh-CN" altLang="de-DE" sz="1050" dirty="0">
                <a:latin typeface="Arial" panose="020B0604020202020204" pitchFamily="34" charset="0"/>
                <a:cs typeface="Arial" panose="020B0604020202020204" pitchFamily="34" charset="0"/>
              </a:rPr>
              <a:t>年，德语。</a:t>
            </a:r>
            <a:endParaRPr lang="de-DE"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Wilhelm, Richard, Die chinesische Literatur, Potsdam 1926 [German]</a:t>
            </a:r>
          </a:p>
          <a:p>
            <a:r>
              <a:rPr lang="zh-CN" altLang="de-DE" sz="1050" dirty="0">
                <a:latin typeface="Arial" panose="020B0604020202020204" pitchFamily="34" charset="0"/>
                <a:cs typeface="Arial" panose="020B0604020202020204" pitchFamily="34" charset="0"/>
              </a:rPr>
              <a:t>卫礼贤：</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，波茨坦，</a:t>
            </a:r>
            <a:r>
              <a:rPr lang="de-DE" sz="1050" dirty="0">
                <a:latin typeface="Arial" panose="020B0604020202020204" pitchFamily="34" charset="0"/>
                <a:cs typeface="Arial" panose="020B0604020202020204" pitchFamily="34" charset="0"/>
              </a:rPr>
              <a:t>1926</a:t>
            </a:r>
            <a:r>
              <a:rPr lang="zh-CN" altLang="de-DE" sz="1050" dirty="0">
                <a:latin typeface="Arial" panose="020B0604020202020204" pitchFamily="34" charset="0"/>
                <a:cs typeface="Arial" panose="020B0604020202020204" pitchFamily="34" charset="0"/>
              </a:rPr>
              <a:t>年，德语。</a:t>
            </a:r>
            <a:endParaRPr lang="de-DE"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Tan </a:t>
            </a:r>
            <a:r>
              <a:rPr lang="de-DE" sz="1050" dirty="0" err="1">
                <a:latin typeface="Arial" panose="020B0604020202020204" pitchFamily="34" charset="0"/>
                <a:cs typeface="Arial" panose="020B0604020202020204" pitchFamily="34" charset="0"/>
              </a:rPr>
              <a:t>Zhengbi</a:t>
            </a:r>
            <a:r>
              <a:rPr lang="de-DE" sz="1050" dirty="0">
                <a:latin typeface="Arial" panose="020B0604020202020204" pitchFamily="34" charset="0"/>
                <a:cs typeface="Arial" panose="020B0604020202020204" pitchFamily="34" charset="0"/>
              </a:rPr>
              <a:t> </a:t>
            </a:r>
            <a:r>
              <a:rPr lang="zh-TW" altLang="de-DE" sz="1050" dirty="0">
                <a:latin typeface="Arial" panose="020B0604020202020204" pitchFamily="34" charset="0"/>
                <a:cs typeface="Arial" panose="020B0604020202020204" pitchFamily="34" charset="0"/>
              </a:rPr>
              <a:t>譚正璧</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History</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of</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Female</a:t>
            </a:r>
            <a:r>
              <a:rPr lang="de-DE" sz="1050" dirty="0">
                <a:latin typeface="Arial" panose="020B0604020202020204" pitchFamily="34" charset="0"/>
                <a:cs typeface="Arial" panose="020B0604020202020204" pitchFamily="34" charset="0"/>
              </a:rPr>
              <a:t> Chinese </a:t>
            </a:r>
            <a:r>
              <a:rPr lang="de-DE" sz="1050" dirty="0" err="1">
                <a:latin typeface="Arial" panose="020B0604020202020204" pitchFamily="34" charset="0"/>
                <a:cs typeface="Arial" panose="020B0604020202020204" pitchFamily="34" charset="0"/>
              </a:rPr>
              <a:t>Literary</a:t>
            </a:r>
            <a:r>
              <a:rPr lang="de-DE" sz="1050" dirty="0">
                <a:latin typeface="Arial" panose="020B0604020202020204" pitchFamily="34" charset="0"/>
                <a:cs typeface="Arial" panose="020B0604020202020204" pitchFamily="34" charset="0"/>
              </a:rPr>
              <a:t> Life </a:t>
            </a:r>
            <a:r>
              <a:rPr lang="zh-TW" altLang="de-DE" sz="1050" dirty="0">
                <a:latin typeface="Arial" panose="020B0604020202020204" pitchFamily="34" charset="0"/>
                <a:cs typeface="Arial" panose="020B0604020202020204" pitchFamily="34" charset="0"/>
              </a:rPr>
              <a:t>中國女性的文學生活</a:t>
            </a:r>
            <a:r>
              <a:rPr lang="de-DE" sz="1050" dirty="0">
                <a:latin typeface="Arial" panose="020B0604020202020204" pitchFamily="34" charset="0"/>
                <a:cs typeface="Arial" panose="020B0604020202020204" pitchFamily="34" charset="0"/>
              </a:rPr>
              <a:t>, 1930 [Chinese] </a:t>
            </a:r>
          </a:p>
          <a:p>
            <a:r>
              <a:rPr lang="zh-CN" altLang="de-DE" sz="1050" dirty="0">
                <a:latin typeface="Arial" panose="020B0604020202020204" pitchFamily="34" charset="0"/>
                <a:cs typeface="Arial" panose="020B0604020202020204" pitchFamily="34" charset="0"/>
              </a:rPr>
              <a:t>谭正璧，</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中国女性的文学生活</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1930</a:t>
            </a:r>
            <a:r>
              <a:rPr lang="zh-CN" altLang="de-DE" sz="1050" dirty="0">
                <a:latin typeface="Arial" panose="020B0604020202020204" pitchFamily="34" charset="0"/>
                <a:cs typeface="Arial" panose="020B0604020202020204" pitchFamily="34" charset="0"/>
              </a:rPr>
              <a:t>年，中文。</a:t>
            </a:r>
            <a:endParaRPr lang="de-DE" sz="1050" dirty="0">
              <a:latin typeface="Arial" panose="020B0604020202020204" pitchFamily="34" charset="0"/>
              <a:cs typeface="Arial" panose="020B0604020202020204" pitchFamily="34" charset="0"/>
            </a:endParaRPr>
          </a:p>
          <a:p>
            <a:r>
              <a:rPr lang="de-DE" sz="1050" dirty="0" err="1">
                <a:latin typeface="Arial" panose="020B0604020202020204" pitchFamily="34" charset="0"/>
                <a:cs typeface="Arial" panose="020B0604020202020204" pitchFamily="34" charset="0"/>
              </a:rPr>
              <a:t>Nagasawa</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Kikuya</a:t>
            </a:r>
            <a:r>
              <a:rPr lang="zh-TW" altLang="de-DE" sz="1050" dirty="0">
                <a:latin typeface="Arial" panose="020B0604020202020204" pitchFamily="34" charset="0"/>
                <a:cs typeface="Arial" panose="020B0604020202020204" pitchFamily="34" charset="0"/>
              </a:rPr>
              <a:t>長澤規矩也</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Changze</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Guijuye</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History</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of</a:t>
            </a:r>
            <a:r>
              <a:rPr lang="de-DE" sz="1050" dirty="0">
                <a:latin typeface="Arial" panose="020B0604020202020204" pitchFamily="34" charset="0"/>
                <a:cs typeface="Arial" panose="020B0604020202020204" pitchFamily="34" charset="0"/>
              </a:rPr>
              <a:t> Chinese </a:t>
            </a:r>
            <a:r>
              <a:rPr lang="de-DE" sz="1050" dirty="0" err="1">
                <a:latin typeface="Arial" panose="020B0604020202020204" pitchFamily="34" charset="0"/>
                <a:cs typeface="Arial" panose="020B0604020202020204" pitchFamily="34" charset="0"/>
              </a:rPr>
              <a:t>Scholarly</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Literature</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and</a:t>
            </a:r>
            <a:r>
              <a:rPr lang="de-DE" sz="1050" dirty="0">
                <a:latin typeface="Arial" panose="020B0604020202020204" pitchFamily="34" charset="0"/>
                <a:cs typeface="Arial" panose="020B0604020202020204" pitchFamily="34" charset="0"/>
              </a:rPr>
              <a:t> Art, </a:t>
            </a:r>
            <a:r>
              <a:rPr lang="de-DE" sz="1050" dirty="0" err="1">
                <a:latin typeface="Arial" panose="020B0604020202020204" pitchFamily="34" charset="0"/>
                <a:cs typeface="Arial" panose="020B0604020202020204" pitchFamily="34" charset="0"/>
              </a:rPr>
              <a:t>Shina</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Gakujutsu</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Bungeishi</a:t>
            </a:r>
            <a:r>
              <a:rPr lang="zh-TW" altLang="de-DE" sz="1050" dirty="0">
                <a:latin typeface="Arial" panose="020B0604020202020204" pitchFamily="34" charset="0"/>
                <a:cs typeface="Arial" panose="020B0604020202020204" pitchFamily="34" charset="0"/>
              </a:rPr>
              <a:t>支那學術文藝史</a:t>
            </a:r>
            <a:r>
              <a:rPr lang="de-DE" sz="1050" dirty="0">
                <a:latin typeface="Arial" panose="020B0604020202020204" pitchFamily="34" charset="0"/>
                <a:cs typeface="Arial" panose="020B0604020202020204" pitchFamily="34" charset="0"/>
              </a:rPr>
              <a:t>, Tokyo </a:t>
            </a:r>
            <a:r>
              <a:rPr lang="zh-TW" altLang="de-DE" sz="1050" dirty="0">
                <a:latin typeface="Arial" panose="020B0604020202020204" pitchFamily="34" charset="0"/>
                <a:cs typeface="Arial" panose="020B0604020202020204" pitchFamily="34" charset="0"/>
              </a:rPr>
              <a:t>東京</a:t>
            </a:r>
            <a:r>
              <a:rPr lang="de-DE" altLang="zh-TW"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Sanseidō</a:t>
            </a:r>
            <a:r>
              <a:rPr lang="de-DE" sz="1050" dirty="0">
                <a:latin typeface="Arial" panose="020B0604020202020204" pitchFamily="34" charset="0"/>
                <a:cs typeface="Arial" panose="020B0604020202020204" pitchFamily="34" charset="0"/>
              </a:rPr>
              <a:t> </a:t>
            </a:r>
            <a:r>
              <a:rPr lang="zh-TW" altLang="de-DE" sz="1050" dirty="0">
                <a:latin typeface="Arial" panose="020B0604020202020204" pitchFamily="34" charset="0"/>
                <a:cs typeface="Arial" panose="020B0604020202020204" pitchFamily="34" charset="0"/>
              </a:rPr>
              <a:t>三省堂</a:t>
            </a:r>
            <a:r>
              <a:rPr lang="de-DE" sz="1050" dirty="0">
                <a:latin typeface="Arial" panose="020B0604020202020204" pitchFamily="34" charset="0"/>
                <a:cs typeface="Arial" panose="020B0604020202020204" pitchFamily="34" charset="0"/>
              </a:rPr>
              <a:t>, 1938 [</a:t>
            </a:r>
            <a:r>
              <a:rPr lang="de-DE" sz="1050" dirty="0" err="1">
                <a:latin typeface="Arial" panose="020B0604020202020204" pitchFamily="34" charset="0"/>
                <a:cs typeface="Arial" panose="020B0604020202020204" pitchFamily="34" charset="0"/>
              </a:rPr>
              <a:t>Japanese</a:t>
            </a:r>
            <a:r>
              <a:rPr lang="de-DE" sz="1050" dirty="0">
                <a:latin typeface="Arial" panose="020B0604020202020204" pitchFamily="34" charset="0"/>
                <a:cs typeface="Arial" panose="020B0604020202020204" pitchFamily="34" charset="0"/>
              </a:rPr>
              <a:t>] </a:t>
            </a:r>
          </a:p>
          <a:p>
            <a:r>
              <a:rPr lang="zh-CN" altLang="de-DE" sz="1050" dirty="0">
                <a:latin typeface="Arial" panose="020B0604020202020204" pitchFamily="34" charset="0"/>
                <a:cs typeface="Arial" panose="020B0604020202020204" pitchFamily="34" charset="0"/>
              </a:rPr>
              <a:t>长泽规矩也，</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支那学术文艺史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，东京，三省堂，日语</a:t>
            </a:r>
            <a:endParaRPr lang="de-DE" sz="1050" dirty="0">
              <a:latin typeface="Arial" panose="020B0604020202020204" pitchFamily="34" charset="0"/>
              <a:cs typeface="Arial" panose="020B0604020202020204" pitchFamily="34" charset="0"/>
            </a:endParaRPr>
          </a:p>
          <a:p>
            <a:r>
              <a:rPr lang="de-DE" sz="1050" dirty="0" err="1">
                <a:latin typeface="Arial" panose="020B0604020202020204" pitchFamily="34" charset="0"/>
                <a:cs typeface="Arial" panose="020B0604020202020204" pitchFamily="34" charset="0"/>
              </a:rPr>
              <a:t>Feifel</a:t>
            </a:r>
            <a:r>
              <a:rPr lang="de-DE" sz="1050" dirty="0">
                <a:latin typeface="Arial" panose="020B0604020202020204" pitchFamily="34" charset="0"/>
                <a:cs typeface="Arial" panose="020B0604020202020204" pitchFamily="34" charset="0"/>
              </a:rPr>
              <a:t>, Eugen O.: Geschichte der chinesischen Literatur [und ihrer gedanklichen Grundlage / mit Berücksichtigung ihres geistesgeschichtlichen Hintergrundes], Darmstadt 1945 [German]</a:t>
            </a:r>
          </a:p>
          <a:p>
            <a:r>
              <a:rPr lang="zh-CN" altLang="de-DE" sz="1050" dirty="0">
                <a:latin typeface="Arial" panose="020B0604020202020204" pitchFamily="34" charset="0"/>
                <a:cs typeface="Arial" panose="020B0604020202020204" pitchFamily="34" charset="0"/>
              </a:rPr>
              <a:t>丰浮露：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中国文学史及其思想基础</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，达姆斯塔特，德语。</a:t>
            </a:r>
            <a:endParaRPr lang="de-D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624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solidFill>
                  <a:srgbClr val="0E5772"/>
                </a:solidFill>
                <a:latin typeface="Arial" panose="020B0604020202020204" pitchFamily="34" charset="0"/>
                <a:cs typeface="Arial" panose="020B0604020202020204" pitchFamily="34" charset="0"/>
              </a:rPr>
              <a:t>Histories of Chin. Lit. </a:t>
            </a:r>
            <a:r>
              <a:rPr lang="zh-CN" altLang="de-DE" b="1" dirty="0">
                <a:solidFill>
                  <a:srgbClr val="0E5772"/>
                </a:solidFill>
                <a:latin typeface="Arial" panose="020B0604020202020204" pitchFamily="34" charset="0"/>
                <a:cs typeface="Arial" panose="020B0604020202020204" pitchFamily="34" charset="0"/>
              </a:rPr>
              <a:t>中国文学史</a:t>
            </a:r>
            <a:endParaRPr lang="de-DE" b="1" dirty="0"/>
          </a:p>
        </p:txBody>
      </p:sp>
      <p:sp>
        <p:nvSpPr>
          <p:cNvPr id="3" name="Inhaltsplatzhalter 2"/>
          <p:cNvSpPr>
            <a:spLocks noGrp="1"/>
          </p:cNvSpPr>
          <p:nvPr>
            <p:ph idx="1"/>
          </p:nvPr>
        </p:nvSpPr>
        <p:spPr>
          <a:xfrm>
            <a:off x="312645" y="2434829"/>
            <a:ext cx="4190174" cy="2949178"/>
          </a:xfrm>
        </p:spPr>
        <p:txBody>
          <a:bodyPr>
            <a:normAutofit fontScale="92500" lnSpcReduction="10000"/>
          </a:bodyPr>
          <a:lstStyle/>
          <a:p>
            <a:r>
              <a:rPr lang="en-US" sz="1050" dirty="0">
                <a:latin typeface="Arial" panose="020B0604020202020204" pitchFamily="34" charset="0"/>
                <a:cs typeface="Arial" panose="020B0604020202020204" pitchFamily="34" charset="0"/>
              </a:rPr>
              <a:t>Watson, Burton, Early Chinese Literature, 1962 [English] </a:t>
            </a:r>
            <a:r>
              <a:rPr lang="zh-CN" altLang="de-DE" sz="1050" dirty="0">
                <a:latin typeface="Arial" panose="020B0604020202020204" pitchFamily="34" charset="0"/>
                <a:cs typeface="Arial" panose="020B0604020202020204" pitchFamily="34" charset="0"/>
              </a:rPr>
              <a:t>华慈生：</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1962</a:t>
            </a:r>
            <a:r>
              <a:rPr lang="zh-CN" altLang="de-DE" sz="1050" dirty="0">
                <a:latin typeface="Arial" panose="020B0604020202020204" pitchFamily="34" charset="0"/>
                <a:cs typeface="Arial" panose="020B0604020202020204" pitchFamily="34" charset="0"/>
              </a:rPr>
              <a:t>年，英语。</a:t>
            </a:r>
            <a:endParaRPr lang="de-DE" sz="1050" dirty="0">
              <a:latin typeface="Arial" panose="020B0604020202020204" pitchFamily="34" charset="0"/>
              <a:cs typeface="Arial" panose="020B0604020202020204" pitchFamily="34" charset="0"/>
            </a:endParaRPr>
          </a:p>
          <a:p>
            <a:r>
              <a:rPr lang="de-DE" sz="1050" dirty="0" err="1">
                <a:latin typeface="Arial" panose="020B0604020202020204" pitchFamily="34" charset="0"/>
                <a:cs typeface="Arial" panose="020B0604020202020204" pitchFamily="34" charset="0"/>
              </a:rPr>
              <a:t>Debon</a:t>
            </a:r>
            <a:r>
              <a:rPr lang="de-DE" sz="1050" dirty="0">
                <a:latin typeface="Arial" panose="020B0604020202020204" pitchFamily="34" charset="0"/>
                <a:cs typeface="Arial" panose="020B0604020202020204" pitchFamily="34" charset="0"/>
              </a:rPr>
              <a:t>, Günther (</a:t>
            </a:r>
            <a:r>
              <a:rPr lang="de-DE" sz="1050" dirty="0" err="1">
                <a:latin typeface="Arial" panose="020B0604020202020204" pitchFamily="34" charset="0"/>
                <a:cs typeface="Arial" panose="020B0604020202020204" pitchFamily="34" charset="0"/>
              </a:rPr>
              <a:t>ed</a:t>
            </a:r>
            <a:r>
              <a:rPr lang="de-DE" sz="1050" dirty="0">
                <a:latin typeface="Arial" panose="020B0604020202020204" pitchFamily="34" charset="0"/>
                <a:cs typeface="Arial" panose="020B0604020202020204" pitchFamily="34" charset="0"/>
              </a:rPr>
              <a:t>.), Neues Handbuch der Literaturwissenschaft Ostasiatische Literaturen, Wiesbaden 1984 [German] </a:t>
            </a:r>
            <a:r>
              <a:rPr lang="zh-CN" altLang="de-DE" sz="1050" dirty="0">
                <a:latin typeface="Arial" panose="020B0604020202020204" pitchFamily="34" charset="0"/>
                <a:cs typeface="Arial" panose="020B0604020202020204" pitchFamily="34" charset="0"/>
              </a:rPr>
              <a:t>德博：</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最新东亚文学手册</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，威斯巴登，</a:t>
            </a:r>
            <a:r>
              <a:rPr lang="de-DE" sz="1050" dirty="0">
                <a:latin typeface="Arial" panose="020B0604020202020204" pitchFamily="34" charset="0"/>
                <a:cs typeface="Arial" panose="020B0604020202020204" pitchFamily="34" charset="0"/>
              </a:rPr>
              <a:t>1984</a:t>
            </a:r>
            <a:r>
              <a:rPr lang="zh-CN" altLang="de-DE" sz="1050" dirty="0">
                <a:latin typeface="Arial" panose="020B0604020202020204" pitchFamily="34" charset="0"/>
                <a:cs typeface="Arial" panose="020B0604020202020204" pitchFamily="34" charset="0"/>
              </a:rPr>
              <a:t>年，德语。</a:t>
            </a:r>
            <a:endParaRPr lang="de-DE" sz="1050" dirty="0">
              <a:latin typeface="Arial" panose="020B0604020202020204" pitchFamily="34" charset="0"/>
              <a:cs typeface="Arial" panose="020B0604020202020204" pitchFamily="34" charset="0"/>
            </a:endParaRPr>
          </a:p>
          <a:p>
            <a:r>
              <a:rPr lang="de-DE" sz="1050" dirty="0" err="1">
                <a:latin typeface="Arial" panose="020B0604020202020204" pitchFamily="34" charset="0"/>
                <a:cs typeface="Arial" panose="020B0604020202020204" pitchFamily="34" charset="0"/>
              </a:rPr>
              <a:t>Idema</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Wilt</a:t>
            </a:r>
            <a:r>
              <a:rPr lang="de-DE" sz="1050" dirty="0">
                <a:latin typeface="Arial" panose="020B0604020202020204" pitchFamily="34" charset="0"/>
                <a:cs typeface="Arial" panose="020B0604020202020204" pitchFamily="34" charset="0"/>
              </a:rPr>
              <a:t> L.; Lloyd Haft, Chinese </a:t>
            </a:r>
            <a:r>
              <a:rPr lang="de-DE" sz="1050" dirty="0" err="1">
                <a:latin typeface="Arial" panose="020B0604020202020204" pitchFamily="34" charset="0"/>
                <a:cs typeface="Arial" panose="020B0604020202020204" pitchFamily="34" charset="0"/>
              </a:rPr>
              <a:t>letterkunde</a:t>
            </a:r>
            <a:r>
              <a:rPr lang="de-DE" sz="1050" dirty="0">
                <a:latin typeface="Arial" panose="020B0604020202020204" pitchFamily="34" charset="0"/>
                <a:cs typeface="Arial" panose="020B0604020202020204" pitchFamily="34" charset="0"/>
              </a:rPr>
              <a:t> (Guide </a:t>
            </a:r>
            <a:r>
              <a:rPr lang="de-DE" sz="1050" dirty="0" err="1">
                <a:latin typeface="Arial" panose="020B0604020202020204" pitchFamily="34" charset="0"/>
                <a:cs typeface="Arial" panose="020B0604020202020204" pitchFamily="34" charset="0"/>
              </a:rPr>
              <a:t>to</a:t>
            </a:r>
            <a:r>
              <a:rPr lang="de-DE" sz="1050" dirty="0">
                <a:latin typeface="Arial" panose="020B0604020202020204" pitchFamily="34" charset="0"/>
                <a:cs typeface="Arial" panose="020B0604020202020204" pitchFamily="34" charset="0"/>
              </a:rPr>
              <a:t> Chinese </a:t>
            </a:r>
            <a:r>
              <a:rPr lang="de-DE" sz="1050" dirty="0" err="1">
                <a:latin typeface="Arial" panose="020B0604020202020204" pitchFamily="34" charset="0"/>
                <a:cs typeface="Arial" panose="020B0604020202020204" pitchFamily="34" charset="0"/>
              </a:rPr>
              <a:t>Literature</a:t>
            </a:r>
            <a:r>
              <a:rPr lang="de-DE" sz="1050" dirty="0">
                <a:latin typeface="Arial" panose="020B0604020202020204" pitchFamily="34" charset="0"/>
                <a:cs typeface="Arial" panose="020B0604020202020204" pitchFamily="34" charset="0"/>
              </a:rPr>
              <a:t>), 1985 [</a:t>
            </a:r>
            <a:r>
              <a:rPr lang="de-DE" sz="1050" dirty="0" err="1">
                <a:latin typeface="Arial" panose="020B0604020202020204" pitchFamily="34" charset="0"/>
                <a:cs typeface="Arial" panose="020B0604020202020204" pitchFamily="34" charset="0"/>
              </a:rPr>
              <a:t>Dutch</a:t>
            </a:r>
            <a:r>
              <a:rPr lang="de-DE" sz="1050" dirty="0">
                <a:latin typeface="Arial" panose="020B0604020202020204" pitchFamily="34" charset="0"/>
                <a:cs typeface="Arial" panose="020B0604020202020204" pitchFamily="34" charset="0"/>
              </a:rPr>
              <a:t>] </a:t>
            </a:r>
            <a:r>
              <a:rPr lang="zh-CN" altLang="de-DE" sz="1050" dirty="0">
                <a:latin typeface="Arial" panose="020B0604020202020204" pitchFamily="34" charset="0"/>
                <a:cs typeface="Arial" panose="020B0604020202020204" pitchFamily="34" charset="0"/>
              </a:rPr>
              <a:t>伊维德和汉乐逸：</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中国文学指南</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1985</a:t>
            </a:r>
            <a:r>
              <a:rPr lang="zh-CN" altLang="de-DE" sz="1050" dirty="0">
                <a:latin typeface="Arial" panose="020B0604020202020204" pitchFamily="34" charset="0"/>
                <a:cs typeface="Arial" panose="020B0604020202020204" pitchFamily="34" charset="0"/>
              </a:rPr>
              <a:t>年，荷兰语。</a:t>
            </a:r>
            <a:endParaRPr lang="de-DE"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Jacques </a:t>
            </a:r>
            <a:r>
              <a:rPr lang="de-DE" sz="1050" dirty="0" err="1">
                <a:latin typeface="Arial" panose="020B0604020202020204" pitchFamily="34" charset="0"/>
                <a:cs typeface="Arial" panose="020B0604020202020204" pitchFamily="34" charset="0"/>
              </a:rPr>
              <a:t>Pimpaneau</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Chine</a:t>
            </a:r>
            <a:r>
              <a:rPr lang="de-DE" sz="1050" dirty="0">
                <a:latin typeface="Arial" panose="020B0604020202020204" pitchFamily="34" charset="0"/>
                <a:cs typeface="Arial" panose="020B0604020202020204" pitchFamily="34" charset="0"/>
              </a:rPr>
              <a:t>. </a:t>
            </a:r>
            <a:r>
              <a:rPr lang="fr-FR" sz="1050" dirty="0">
                <a:latin typeface="Arial" panose="020B0604020202020204" pitchFamily="34" charset="0"/>
                <a:cs typeface="Arial" panose="020B0604020202020204" pitchFamily="34" charset="0"/>
              </a:rPr>
              <a:t>Histoire de la littérature, Arles, Éditions Philippe </a:t>
            </a:r>
            <a:r>
              <a:rPr lang="fr-FR" sz="1050" dirty="0" err="1">
                <a:latin typeface="Arial" panose="020B0604020202020204" pitchFamily="34" charset="0"/>
                <a:cs typeface="Arial" panose="020B0604020202020204" pitchFamily="34" charset="0"/>
              </a:rPr>
              <a:t>Picquier</a:t>
            </a:r>
            <a:r>
              <a:rPr lang="fr-FR" sz="1050" dirty="0">
                <a:latin typeface="Arial" panose="020B0604020202020204" pitchFamily="34" charset="0"/>
                <a:cs typeface="Arial" panose="020B0604020202020204" pitchFamily="34" charset="0"/>
              </a:rPr>
              <a:t>, 1989 (reprint 2004), 452 pp. </a:t>
            </a:r>
            <a:r>
              <a:rPr lang="zh-CN" altLang="de-DE" sz="1050" dirty="0">
                <a:latin typeface="Arial" panose="020B0604020202020204" pitchFamily="34" charset="0"/>
                <a:cs typeface="Arial" panose="020B0604020202020204" pitchFamily="34" charset="0"/>
              </a:rPr>
              <a:t>班巴诺：</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a:t>
            </a:r>
            <a:r>
              <a:rPr lang="de-DE" altLang="zh-CN" sz="1050" dirty="0">
                <a:latin typeface="Arial" panose="020B0604020202020204" pitchFamily="34" charset="0"/>
                <a:cs typeface="Arial" panose="020B0604020202020204" pitchFamily="34" charset="0"/>
              </a:rPr>
              <a:t>》</a:t>
            </a:r>
            <a:r>
              <a:rPr lang="fr-FR" sz="1050" dirty="0">
                <a:latin typeface="Arial" panose="020B0604020202020204" pitchFamily="34" charset="0"/>
                <a:cs typeface="Arial" panose="020B0604020202020204" pitchFamily="34" charset="0"/>
              </a:rPr>
              <a:t>                               1989</a:t>
            </a:r>
            <a:r>
              <a:rPr lang="zh-CN" altLang="de-DE" sz="1050" dirty="0">
                <a:latin typeface="Arial" panose="020B0604020202020204" pitchFamily="34" charset="0"/>
                <a:cs typeface="Arial" panose="020B0604020202020204" pitchFamily="34" charset="0"/>
              </a:rPr>
              <a:t>年（</a:t>
            </a:r>
            <a:r>
              <a:rPr lang="fr-FR" sz="1050" dirty="0">
                <a:latin typeface="Arial" panose="020B0604020202020204" pitchFamily="34" charset="0"/>
                <a:cs typeface="Arial" panose="020B0604020202020204" pitchFamily="34" charset="0"/>
              </a:rPr>
              <a:t>2004</a:t>
            </a:r>
            <a:r>
              <a:rPr lang="zh-CN" altLang="de-DE" sz="1050" dirty="0">
                <a:latin typeface="Arial" panose="020B0604020202020204" pitchFamily="34" charset="0"/>
                <a:cs typeface="Arial" panose="020B0604020202020204" pitchFamily="34" charset="0"/>
              </a:rPr>
              <a:t>年再版），</a:t>
            </a:r>
            <a:r>
              <a:rPr lang="fr-FR" sz="1050" dirty="0">
                <a:latin typeface="Arial" panose="020B0604020202020204" pitchFamily="34" charset="0"/>
                <a:cs typeface="Arial" panose="020B0604020202020204" pitchFamily="34" charset="0"/>
              </a:rPr>
              <a:t>452</a:t>
            </a:r>
            <a:r>
              <a:rPr lang="zh-CN" altLang="de-DE" sz="1050" dirty="0">
                <a:latin typeface="Arial" panose="020B0604020202020204" pitchFamily="34" charset="0"/>
                <a:cs typeface="Arial" panose="020B0604020202020204" pitchFamily="34" charset="0"/>
              </a:rPr>
              <a:t>页。</a:t>
            </a:r>
            <a:endParaRPr lang="de-DE"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Liu, Wu-Chi, An Introduction to Chinese Literature, 1990 [English] </a:t>
            </a:r>
            <a:r>
              <a:rPr lang="zh-CN" altLang="de-DE" sz="1050" dirty="0">
                <a:latin typeface="Arial" panose="020B0604020202020204" pitchFamily="34" charset="0"/>
                <a:cs typeface="Arial" panose="020B0604020202020204" pitchFamily="34" charset="0"/>
              </a:rPr>
              <a:t>刘无忌：</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中国文学简介</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1990</a:t>
            </a:r>
            <a:r>
              <a:rPr lang="zh-CN" altLang="de-DE" sz="1050" dirty="0">
                <a:latin typeface="Arial" panose="020B0604020202020204" pitchFamily="34" charset="0"/>
                <a:cs typeface="Arial" panose="020B0604020202020204" pitchFamily="34" charset="0"/>
              </a:rPr>
              <a:t>年，英语。</a:t>
            </a:r>
            <a:endParaRPr lang="de-DE" altLang="zh-CN"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Schmidt-</a:t>
            </a:r>
            <a:r>
              <a:rPr lang="de-DE" sz="1050" dirty="0" err="1">
                <a:latin typeface="Arial" panose="020B0604020202020204" pitchFamily="34" charset="0"/>
                <a:cs typeface="Arial" panose="020B0604020202020204" pitchFamily="34" charset="0"/>
              </a:rPr>
              <a:t>Glintzer</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Helwig</a:t>
            </a:r>
            <a:r>
              <a:rPr lang="de-DE" sz="1050" dirty="0">
                <a:latin typeface="Arial" panose="020B0604020202020204" pitchFamily="34" charset="0"/>
                <a:cs typeface="Arial" panose="020B0604020202020204" pitchFamily="34" charset="0"/>
              </a:rPr>
              <a:t>, Geschichte der chinesischen Literatur: von den Anfängen bis zur Gegenwart, 1990 [German] </a:t>
            </a:r>
            <a:r>
              <a:rPr lang="zh-CN" altLang="de-DE" sz="1050" dirty="0">
                <a:latin typeface="Arial" panose="020B0604020202020204" pitchFamily="34" charset="0"/>
                <a:cs typeface="Arial" panose="020B0604020202020204" pitchFamily="34" charset="0"/>
              </a:rPr>
              <a:t>施寒微：</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中国文学史：开端到现在</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1990</a:t>
            </a:r>
            <a:r>
              <a:rPr lang="zh-CN" altLang="de-DE" sz="1050" dirty="0">
                <a:latin typeface="Arial" panose="020B0604020202020204" pitchFamily="34" charset="0"/>
                <a:cs typeface="Arial" panose="020B0604020202020204" pitchFamily="34" charset="0"/>
              </a:rPr>
              <a:t>年，德语。</a:t>
            </a:r>
            <a:endParaRPr lang="de-DE" sz="1050" dirty="0">
              <a:latin typeface="Arial" panose="020B0604020202020204" pitchFamily="34" charset="0"/>
              <a:cs typeface="Arial" panose="020B0604020202020204" pitchFamily="34" charset="0"/>
            </a:endParaRPr>
          </a:p>
        </p:txBody>
      </p:sp>
      <p:sp>
        <p:nvSpPr>
          <p:cNvPr id="4" name="Inhaltsplatzhalter 2"/>
          <p:cNvSpPr txBox="1">
            <a:spLocks/>
          </p:cNvSpPr>
          <p:nvPr/>
        </p:nvSpPr>
        <p:spPr bwMode="auto">
          <a:xfrm>
            <a:off x="4699747" y="2434829"/>
            <a:ext cx="3896817" cy="294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182563" indent="-182563" algn="l" rtl="0" eaLnBrk="0" fontAlgn="base" hangingPunct="0">
              <a:spcBef>
                <a:spcPts val="900"/>
              </a:spcBef>
              <a:spcAft>
                <a:spcPct val="0"/>
              </a:spcAft>
              <a:buClr>
                <a:srgbClr val="262626"/>
              </a:buClr>
              <a:buFont typeface="Garamond" pitchFamily="18" charset="0"/>
              <a:buChar char="◦"/>
              <a:defRPr kern="1200">
                <a:solidFill>
                  <a:schemeClr val="tx1"/>
                </a:solidFill>
                <a:latin typeface="+mn-lt"/>
                <a:ea typeface="+mn-ea"/>
                <a:cs typeface="+mn-cs"/>
              </a:defRPr>
            </a:lvl1pPr>
            <a:lvl2pPr marL="457200" indent="-182563" algn="l" rtl="0" eaLnBrk="0" fontAlgn="base" hangingPunct="0">
              <a:spcBef>
                <a:spcPts val="500"/>
              </a:spcBef>
              <a:spcAft>
                <a:spcPct val="0"/>
              </a:spcAft>
              <a:buClr>
                <a:srgbClr val="262626"/>
              </a:buClr>
              <a:buFont typeface="Garamond" pitchFamily="18" charset="0"/>
              <a:buChar char="◦"/>
              <a:defRPr sz="1600" kern="1200">
                <a:solidFill>
                  <a:schemeClr val="tx1"/>
                </a:solidFill>
                <a:latin typeface="+mn-lt"/>
                <a:ea typeface="+mn-ea"/>
                <a:cs typeface="+mn-cs"/>
              </a:defRPr>
            </a:lvl2pPr>
            <a:lvl3pPr marL="730250"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3pPr>
            <a:lvl4pPr marL="1004888"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4pPr>
            <a:lvl5pPr marL="1279525"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1050" dirty="0">
                <a:latin typeface="Arial" panose="020B0604020202020204" pitchFamily="34" charset="0"/>
                <a:cs typeface="Arial" panose="020B0604020202020204" pitchFamily="34" charset="0"/>
              </a:rPr>
              <a:t>Hsia, C. T., A History of Modern Chinese Fiction, 1999 [English]</a:t>
            </a:r>
            <a:r>
              <a:rPr lang="de-DE" sz="1050" dirty="0">
                <a:latin typeface="Arial" panose="020B0604020202020204" pitchFamily="34" charset="0"/>
                <a:cs typeface="Arial" panose="020B0604020202020204" pitchFamily="34" charset="0"/>
              </a:rPr>
              <a:t> </a:t>
            </a:r>
            <a:r>
              <a:rPr lang="zh-CN" altLang="de-DE" sz="1050" dirty="0">
                <a:latin typeface="Arial" panose="020B0604020202020204" pitchFamily="34" charset="0"/>
                <a:cs typeface="Arial" panose="020B0604020202020204" pitchFamily="34" charset="0"/>
              </a:rPr>
              <a:t>夏志清：</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现在中国小说史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1999</a:t>
            </a:r>
            <a:r>
              <a:rPr lang="zh-CN" altLang="de-DE" sz="1050" dirty="0">
                <a:latin typeface="Arial" panose="020B0604020202020204" pitchFamily="34" charset="0"/>
                <a:cs typeface="Arial" panose="020B0604020202020204" pitchFamily="34" charset="0"/>
              </a:rPr>
              <a:t>年，英语。</a:t>
            </a:r>
            <a:endParaRPr lang="de-DE"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Emmerich, Reinhard, Chinesische Literaturgeschichte, 2004 [German] </a:t>
            </a:r>
            <a:r>
              <a:rPr lang="zh-CN" altLang="de-DE" sz="1050" dirty="0">
                <a:latin typeface="Arial" panose="020B0604020202020204" pitchFamily="34" charset="0"/>
                <a:cs typeface="Arial" panose="020B0604020202020204" pitchFamily="34" charset="0"/>
              </a:rPr>
              <a:t>埃默力：</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2004</a:t>
            </a:r>
            <a:r>
              <a:rPr lang="zh-CN" altLang="de-DE" sz="1050" dirty="0">
                <a:latin typeface="Arial" panose="020B0604020202020204" pitchFamily="34" charset="0"/>
                <a:cs typeface="Arial" panose="020B0604020202020204" pitchFamily="34" charset="0"/>
              </a:rPr>
              <a:t>年，德语。</a:t>
            </a:r>
            <a:endParaRPr lang="de-DE"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Victor H. </a:t>
            </a:r>
            <a:r>
              <a:rPr lang="en-US" sz="1050" dirty="0" err="1">
                <a:latin typeface="Arial" panose="020B0604020202020204" pitchFamily="34" charset="0"/>
                <a:cs typeface="Arial" panose="020B0604020202020204" pitchFamily="34" charset="0"/>
              </a:rPr>
              <a:t>Mair</a:t>
            </a:r>
            <a:r>
              <a:rPr lang="en-US" sz="1050" dirty="0">
                <a:latin typeface="Arial" panose="020B0604020202020204" pitchFamily="34" charset="0"/>
                <a:cs typeface="Arial" panose="020B0604020202020204" pitchFamily="34" charset="0"/>
              </a:rPr>
              <a:t>, The Columbia History of Chinese Literature, 2010 [English]</a:t>
            </a:r>
            <a:r>
              <a:rPr lang="de-DE" sz="1050" dirty="0">
                <a:latin typeface="Arial" panose="020B0604020202020204" pitchFamily="34" charset="0"/>
                <a:cs typeface="Arial" panose="020B0604020202020204" pitchFamily="34" charset="0"/>
              </a:rPr>
              <a:t> </a:t>
            </a:r>
            <a:r>
              <a:rPr lang="zh-CN" altLang="de-DE" sz="1050" dirty="0">
                <a:latin typeface="Arial" panose="020B0604020202020204" pitchFamily="34" charset="0"/>
                <a:cs typeface="Arial" panose="020B0604020202020204" pitchFamily="34" charset="0"/>
              </a:rPr>
              <a:t>梅维恒：</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哥伦比亚中国文学史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2010</a:t>
            </a:r>
            <a:r>
              <a:rPr lang="zh-CN" altLang="de-DE" sz="1050" dirty="0">
                <a:latin typeface="Arial" panose="020B0604020202020204" pitchFamily="34" charset="0"/>
                <a:cs typeface="Arial" panose="020B0604020202020204" pitchFamily="34" charset="0"/>
              </a:rPr>
              <a:t>年，英语。</a:t>
            </a:r>
            <a:endParaRPr lang="de-DE"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Kubin, Wolfgang (</a:t>
            </a:r>
            <a:r>
              <a:rPr lang="de-DE" sz="1050" dirty="0" err="1">
                <a:latin typeface="Arial" panose="020B0604020202020204" pitchFamily="34" charset="0"/>
                <a:cs typeface="Arial" panose="020B0604020202020204" pitchFamily="34" charset="0"/>
              </a:rPr>
              <a:t>ed</a:t>
            </a:r>
            <a:r>
              <a:rPr lang="de-DE" sz="1050" dirty="0">
                <a:latin typeface="Arial" panose="020B0604020202020204" pitchFamily="34" charset="0"/>
                <a:cs typeface="Arial" panose="020B0604020202020204" pitchFamily="34" charset="0"/>
              </a:rPr>
              <a:t>.), Geschichte der chinesischen Literatur (</a:t>
            </a:r>
            <a:r>
              <a:rPr lang="de-DE" sz="1050" dirty="0" err="1">
                <a:latin typeface="Arial" panose="020B0604020202020204" pitchFamily="34" charset="0"/>
                <a:cs typeface="Arial" panose="020B0604020202020204" pitchFamily="34" charset="0"/>
              </a:rPr>
              <a:t>History</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of</a:t>
            </a:r>
            <a:r>
              <a:rPr lang="de-DE" sz="1050" dirty="0">
                <a:latin typeface="Arial" panose="020B0604020202020204" pitchFamily="34" charset="0"/>
                <a:cs typeface="Arial" panose="020B0604020202020204" pitchFamily="34" charset="0"/>
              </a:rPr>
              <a:t> Chinese </a:t>
            </a:r>
            <a:r>
              <a:rPr lang="de-DE" sz="1050" dirty="0" err="1">
                <a:latin typeface="Arial" panose="020B0604020202020204" pitchFamily="34" charset="0"/>
                <a:cs typeface="Arial" panose="020B0604020202020204" pitchFamily="34" charset="0"/>
              </a:rPr>
              <a:t>Literature</a:t>
            </a:r>
            <a:r>
              <a:rPr lang="de-DE" sz="1050" dirty="0">
                <a:latin typeface="Arial" panose="020B0604020202020204" pitchFamily="34" charset="0"/>
                <a:cs typeface="Arial" panose="020B0604020202020204" pitchFamily="34" charset="0"/>
              </a:rPr>
              <a:t>), 2002-2012, 10 </a:t>
            </a:r>
            <a:r>
              <a:rPr lang="de-DE" sz="1050" dirty="0" err="1">
                <a:latin typeface="Arial" panose="020B0604020202020204" pitchFamily="34" charset="0"/>
                <a:cs typeface="Arial" panose="020B0604020202020204" pitchFamily="34" charset="0"/>
              </a:rPr>
              <a:t>vols</a:t>
            </a:r>
            <a:r>
              <a:rPr lang="de-DE" sz="105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[German]</a:t>
            </a:r>
            <a:r>
              <a:rPr lang="de-DE" sz="1050" dirty="0">
                <a:latin typeface="Arial" panose="020B0604020202020204" pitchFamily="34" charset="0"/>
                <a:cs typeface="Arial" panose="020B0604020202020204" pitchFamily="34" charset="0"/>
              </a:rPr>
              <a:t> </a:t>
            </a:r>
            <a:r>
              <a:rPr lang="zh-CN" altLang="de-DE" sz="1050" dirty="0">
                <a:latin typeface="Arial" panose="020B0604020202020204" pitchFamily="34" charset="0"/>
                <a:cs typeface="Arial" panose="020B0604020202020204" pitchFamily="34" charset="0"/>
              </a:rPr>
              <a:t>顾彬：</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2002</a:t>
            </a:r>
            <a:r>
              <a:rPr lang="zh-CN" altLang="de-DE" sz="1050" dirty="0">
                <a:latin typeface="Arial" panose="020B0604020202020204" pitchFamily="34" charset="0"/>
                <a:cs typeface="Arial" panose="020B0604020202020204" pitchFamily="34" charset="0"/>
              </a:rPr>
              <a:t>年</a:t>
            </a:r>
            <a:r>
              <a:rPr lang="en-US" sz="1050" dirty="0">
                <a:latin typeface="Arial" panose="020B0604020202020204" pitchFamily="34" charset="0"/>
                <a:cs typeface="Arial" panose="020B0604020202020204" pitchFamily="34" charset="0"/>
              </a:rPr>
              <a:t>-2012</a:t>
            </a:r>
            <a:r>
              <a:rPr lang="zh-CN" altLang="de-DE" sz="1050" dirty="0">
                <a:latin typeface="Arial" panose="020B0604020202020204" pitchFamily="34" charset="0"/>
                <a:cs typeface="Arial" panose="020B0604020202020204" pitchFamily="34" charset="0"/>
              </a:rPr>
              <a:t>年，十卷本，德语。</a:t>
            </a:r>
            <a:endParaRPr lang="de-DE"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Chang, Kang I-Sun; Stephen Owen, Cambridge History of Chinese Literature, 2 vols., 2010 [English]</a:t>
            </a:r>
            <a:r>
              <a:rPr lang="de-DE" sz="1050" dirty="0">
                <a:latin typeface="Arial" panose="020B0604020202020204" pitchFamily="34" charset="0"/>
                <a:cs typeface="Arial" panose="020B0604020202020204" pitchFamily="34" charset="0"/>
              </a:rPr>
              <a:t> </a:t>
            </a:r>
            <a:r>
              <a:rPr lang="zh-CN" altLang="de-DE" sz="1050" dirty="0">
                <a:latin typeface="Arial" panose="020B0604020202020204" pitchFamily="34" charset="0"/>
                <a:cs typeface="Arial" panose="020B0604020202020204" pitchFamily="34" charset="0"/>
              </a:rPr>
              <a:t>张孙康怡，宇文所安：</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剑桥中国文学史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，两卷本，</a:t>
            </a:r>
            <a:r>
              <a:rPr lang="en-US" sz="1050" dirty="0">
                <a:latin typeface="Arial" panose="020B0604020202020204" pitchFamily="34" charset="0"/>
                <a:cs typeface="Arial" panose="020B0604020202020204" pitchFamily="34" charset="0"/>
              </a:rPr>
              <a:t>2010</a:t>
            </a:r>
            <a:r>
              <a:rPr lang="zh-CN" altLang="de-DE" sz="1050" dirty="0">
                <a:latin typeface="Arial" panose="020B0604020202020204" pitchFamily="34" charset="0"/>
                <a:cs typeface="Arial" panose="020B0604020202020204" pitchFamily="34" charset="0"/>
              </a:rPr>
              <a:t>年，英语。</a:t>
            </a:r>
            <a:endParaRPr lang="de-DE"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Luo </a:t>
            </a:r>
            <a:r>
              <a:rPr lang="en-US" sz="1050" dirty="0" err="1">
                <a:latin typeface="Arial" panose="020B0604020202020204" pitchFamily="34" charset="0"/>
                <a:cs typeface="Arial" panose="020B0604020202020204" pitchFamily="34" charset="0"/>
              </a:rPr>
              <a:t>Yuming</a:t>
            </a:r>
            <a:r>
              <a:rPr lang="en-US" sz="1050" dirty="0">
                <a:latin typeface="Arial" panose="020B0604020202020204" pitchFamily="34" charset="0"/>
                <a:cs typeface="Arial" panose="020B0604020202020204" pitchFamily="34" charset="0"/>
              </a:rPr>
              <a:t>, Ye Yang, A Concise History of Chinese Literature, 2 vols., 5/2011, 988 pp. [English]</a:t>
            </a:r>
            <a:r>
              <a:rPr lang="de-DE" sz="105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Luo </a:t>
            </a:r>
            <a:r>
              <a:rPr lang="en-US" sz="1050" dirty="0" err="1">
                <a:latin typeface="Arial" panose="020B0604020202020204" pitchFamily="34" charset="0"/>
                <a:cs typeface="Arial" panose="020B0604020202020204" pitchFamily="34" charset="0"/>
              </a:rPr>
              <a:t>Yuming</a:t>
            </a:r>
            <a:r>
              <a:rPr lang="en-US" sz="1050" dirty="0">
                <a:latin typeface="Arial" panose="020B0604020202020204" pitchFamily="34" charset="0"/>
                <a:cs typeface="Arial" panose="020B0604020202020204" pitchFamily="34" charset="0"/>
              </a:rPr>
              <a:t>, Ye Yang,</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中国文学简史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，两卷本，</a:t>
            </a:r>
            <a:r>
              <a:rPr lang="en-US" sz="1050" dirty="0">
                <a:latin typeface="Arial" panose="020B0604020202020204" pitchFamily="34" charset="0"/>
                <a:cs typeface="Arial" panose="020B0604020202020204" pitchFamily="34" charset="0"/>
              </a:rPr>
              <a:t>2011</a:t>
            </a:r>
            <a:r>
              <a:rPr lang="zh-CN" altLang="de-DE" sz="1050" dirty="0">
                <a:latin typeface="Arial" panose="020B0604020202020204" pitchFamily="34" charset="0"/>
                <a:cs typeface="Arial" panose="020B0604020202020204" pitchFamily="34" charset="0"/>
              </a:rPr>
              <a:t>年</a:t>
            </a:r>
            <a:r>
              <a:rPr lang="en-US" sz="1050" dirty="0">
                <a:latin typeface="Arial" panose="020B0604020202020204" pitchFamily="34" charset="0"/>
                <a:cs typeface="Arial" panose="020B0604020202020204" pitchFamily="34" charset="0"/>
              </a:rPr>
              <a:t>5</a:t>
            </a:r>
            <a:r>
              <a:rPr lang="zh-CN" altLang="de-DE" sz="1050" dirty="0">
                <a:latin typeface="Arial" panose="020B0604020202020204" pitchFamily="34" charset="0"/>
                <a:cs typeface="Arial" panose="020B0604020202020204" pitchFamily="34" charset="0"/>
              </a:rPr>
              <a:t>月，</a:t>
            </a:r>
            <a:r>
              <a:rPr lang="en-US" sz="1050" dirty="0">
                <a:latin typeface="Arial" panose="020B0604020202020204" pitchFamily="34" charset="0"/>
                <a:cs typeface="Arial" panose="020B0604020202020204" pitchFamily="34" charset="0"/>
              </a:rPr>
              <a:t>988</a:t>
            </a:r>
            <a:r>
              <a:rPr lang="zh-CN" altLang="de-DE" sz="1050" dirty="0">
                <a:latin typeface="Arial" panose="020B0604020202020204" pitchFamily="34" charset="0"/>
                <a:cs typeface="Arial" panose="020B0604020202020204" pitchFamily="34" charset="0"/>
              </a:rPr>
              <a:t>页，英语</a:t>
            </a:r>
            <a:endParaRPr lang="de-D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9612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b="1" dirty="0" err="1">
                <a:latin typeface="Arial" panose="020B0604020202020204" pitchFamily="34" charset="0"/>
                <a:cs typeface="Arial" panose="020B0604020202020204" pitchFamily="34" charset="0"/>
              </a:rPr>
              <a:t>Histories</a:t>
            </a:r>
            <a:r>
              <a:rPr lang="de-DE" sz="3000" b="1" dirty="0">
                <a:latin typeface="Arial" panose="020B0604020202020204" pitchFamily="34" charset="0"/>
                <a:cs typeface="Arial" panose="020B0604020202020204" pitchFamily="34" charset="0"/>
              </a:rPr>
              <a:t> </a:t>
            </a:r>
            <a:r>
              <a:rPr lang="de-DE" sz="3000" b="1" dirty="0" err="1">
                <a:latin typeface="Arial" panose="020B0604020202020204" pitchFamily="34" charset="0"/>
                <a:cs typeface="Arial" panose="020B0604020202020204" pitchFamily="34" charset="0"/>
              </a:rPr>
              <a:t>of</a:t>
            </a:r>
            <a:r>
              <a:rPr lang="de-DE" sz="3000" b="1" dirty="0">
                <a:latin typeface="Arial" panose="020B0604020202020204" pitchFamily="34" charset="0"/>
                <a:cs typeface="Arial" panose="020B0604020202020204" pitchFamily="34" charset="0"/>
              </a:rPr>
              <a:t> </a:t>
            </a:r>
            <a:r>
              <a:rPr lang="de-DE" sz="3000" b="1" dirty="0" err="1">
                <a:latin typeface="Arial" panose="020B0604020202020204" pitchFamily="34" charset="0"/>
                <a:cs typeface="Arial" panose="020B0604020202020204" pitchFamily="34" charset="0"/>
              </a:rPr>
              <a:t>Literature</a:t>
            </a:r>
            <a:r>
              <a:rPr lang="de-DE" sz="3000" b="1" dirty="0">
                <a:latin typeface="Arial" panose="020B0604020202020204" pitchFamily="34" charset="0"/>
                <a:cs typeface="Arial" panose="020B0604020202020204" pitchFamily="34" charset="0"/>
              </a:rPr>
              <a:t> (</a:t>
            </a:r>
            <a:r>
              <a:rPr lang="de-DE" sz="3000" b="1" dirty="0" err="1">
                <a:latin typeface="Arial" panose="020B0604020202020204" pitchFamily="34" charset="0"/>
                <a:cs typeface="Arial" panose="020B0604020202020204" pitchFamily="34" charset="0"/>
              </a:rPr>
              <a:t>mostly</a:t>
            </a:r>
            <a:r>
              <a:rPr lang="de-DE" sz="3000" b="1" dirty="0">
                <a:latin typeface="Arial" panose="020B0604020202020204" pitchFamily="34" charset="0"/>
                <a:cs typeface="Arial" panose="020B0604020202020204" pitchFamily="34" charset="0"/>
              </a:rPr>
              <a:t> Western)</a:t>
            </a:r>
          </a:p>
        </p:txBody>
      </p:sp>
      <p:sp>
        <p:nvSpPr>
          <p:cNvPr id="3" name="Inhaltsplatzhalter 2"/>
          <p:cNvSpPr>
            <a:spLocks noGrp="1"/>
          </p:cNvSpPr>
          <p:nvPr>
            <p:ph idx="1"/>
          </p:nvPr>
        </p:nvSpPr>
        <p:spPr>
          <a:xfrm>
            <a:off x="800100" y="2434829"/>
            <a:ext cx="7543800" cy="2949178"/>
          </a:xfrm>
        </p:spPr>
        <p:txBody>
          <a:bodyPr>
            <a:normAutofit fontScale="47500" lnSpcReduction="20000"/>
          </a:bodyPr>
          <a:lstStyle/>
          <a:p>
            <a:r>
              <a:rPr lang="en-US" dirty="0">
                <a:latin typeface="Arial" panose="020B0604020202020204" pitchFamily="34" charset="0"/>
                <a:cs typeface="Arial" panose="020B0604020202020204" pitchFamily="34" charset="0"/>
              </a:rPr>
              <a:t>The History of World Literature: Walter Blair: 9781419134869</a:t>
            </a:r>
          </a:p>
          <a:p>
            <a:r>
              <a:rPr lang="en-US" dirty="0">
                <a:latin typeface="Arial" panose="020B0604020202020204" pitchFamily="34" charset="0"/>
                <a:cs typeface="Arial" panose="020B0604020202020204" pitchFamily="34" charset="0"/>
              </a:rPr>
              <a:t>The Routledge Concise History of World Literature (Routledge ... ISBN-10: 041549589X; ISBN-13: 978-0415495899</a:t>
            </a:r>
          </a:p>
          <a:p>
            <a:r>
              <a:rPr lang="en-US" dirty="0">
                <a:latin typeface="Arial" panose="020B0604020202020204" pitchFamily="34" charset="0"/>
                <a:cs typeface="Arial" panose="020B0604020202020204" pitchFamily="34" charset="0"/>
              </a:rPr>
              <a:t>The History of World Literature (4 volumes) (The Great courses) by Grant L. </a:t>
            </a:r>
            <a:r>
              <a:rPr lang="en-US" dirty="0" err="1">
                <a:latin typeface="Arial" panose="020B0604020202020204" pitchFamily="34" charset="0"/>
                <a:cs typeface="Arial" panose="020B0604020202020204" pitchFamily="34" charset="0"/>
              </a:rPr>
              <a:t>Voth</a:t>
            </a:r>
            <a:r>
              <a:rPr lang="en-US" dirty="0">
                <a:latin typeface="Arial" panose="020B0604020202020204" pitchFamily="34" charset="0"/>
                <a:cs typeface="Arial" panose="020B0604020202020204" pitchFamily="34" charset="0"/>
              </a:rPr>
              <a:t> at AbeBooks.co.uk - ISBN 10: 1598033611 - ISBN 13: 9781598033618</a:t>
            </a:r>
          </a:p>
          <a:p>
            <a:r>
              <a:rPr lang="en-US" dirty="0">
                <a:latin typeface="Arial" panose="020B0604020202020204" pitchFamily="34" charset="0"/>
                <a:cs typeface="Arial" panose="020B0604020202020204" pitchFamily="34" charset="0"/>
              </a:rPr>
              <a:t>Recoding World Literature von B. </a:t>
            </a:r>
            <a:r>
              <a:rPr lang="en-US" dirty="0" err="1">
                <a:latin typeface="Arial" panose="020B0604020202020204" pitchFamily="34" charset="0"/>
                <a:cs typeface="Arial" panose="020B0604020202020204" pitchFamily="34" charset="0"/>
              </a:rPr>
              <a:t>Venkat</a:t>
            </a:r>
            <a:r>
              <a:rPr lang="en-US" dirty="0">
                <a:latin typeface="Arial" panose="020B0604020202020204" pitchFamily="34" charset="0"/>
                <a:cs typeface="Arial" panose="020B0604020202020204" pitchFamily="34" charset="0"/>
              </a:rPr>
              <a:t> Mani (ISBN 978-0-8232-7342-3)</a:t>
            </a:r>
          </a:p>
          <a:p>
            <a:r>
              <a:rPr lang="en-US" dirty="0">
                <a:latin typeface="Arial" panose="020B0604020202020204" pitchFamily="34" charset="0"/>
                <a:cs typeface="Arial" panose="020B0604020202020204" pitchFamily="34" charset="0"/>
              </a:rPr>
              <a:t>A Little History of Literature (Little Histories) by John Sutherland .... ISBN-10: 0300205317; ISBN-13: 978-0300205312</a:t>
            </a:r>
          </a:p>
          <a:p>
            <a:r>
              <a:rPr lang="en-US" dirty="0">
                <a:latin typeface="Arial" panose="020B0604020202020204" pitchFamily="34" charset="0"/>
                <a:cs typeface="Arial" panose="020B0604020202020204" pitchFamily="34" charset="0"/>
              </a:rPr>
              <a:t>Routledge History of Literature in English von Ronald Carter, John McRae (ISBN 978-1-315-46128-1)</a:t>
            </a:r>
          </a:p>
          <a:p>
            <a:r>
              <a:rPr lang="en-US" dirty="0">
                <a:latin typeface="Arial" panose="020B0604020202020204" pitchFamily="34" charset="0"/>
                <a:cs typeface="Arial" panose="020B0604020202020204" pitchFamily="34" charset="0"/>
              </a:rPr>
              <a:t>Global History of Literature and the Environment von John Parham, Louise </a:t>
            </a:r>
            <a:r>
              <a:rPr lang="en-US" dirty="0" err="1">
                <a:latin typeface="Arial" panose="020B0604020202020204" pitchFamily="34" charset="0"/>
                <a:cs typeface="Arial" panose="020B0604020202020204" pitchFamily="34" charset="0"/>
              </a:rPr>
              <a:t>Westling</a:t>
            </a:r>
            <a:r>
              <a:rPr lang="en-US" dirty="0">
                <a:latin typeface="Arial" panose="020B0604020202020204" pitchFamily="34" charset="0"/>
                <a:cs typeface="Arial" panose="020B0604020202020204" pitchFamily="34" charset="0"/>
              </a:rPr>
              <a:t> (ISBN 978-1-107-10262-0)</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121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p:txBody>
          <a:bodyPr/>
          <a:lstStyle/>
          <a:p>
            <a:r>
              <a:rPr lang="en-GB" sz="1500" dirty="0"/>
              <a:t>concept of world literature </a:t>
            </a:r>
            <a:r>
              <a:rPr lang="zh-CN" altLang="de-DE" sz="1500" dirty="0"/>
              <a:t>怎么定义“世界文学”这个概念？</a:t>
            </a:r>
            <a:endParaRPr lang="en-GB" sz="1500" dirty="0"/>
          </a:p>
          <a:p>
            <a:r>
              <a:rPr lang="en-GB" sz="1500" dirty="0">
                <a:latin typeface="Calibri" panose="020F0502020204030204" pitchFamily="34" charset="0"/>
                <a:ea typeface="KaiTi" panose="02010609060101010101" pitchFamily="49" charset="-122"/>
              </a:rPr>
              <a:t>Since 1813, thanks to the Weimar Court Library, Goethe knew the Atlas of Martini, the China descriptions du </a:t>
            </a:r>
            <a:r>
              <a:rPr lang="en-GB" sz="1500" dirty="0" err="1">
                <a:latin typeface="Calibri" panose="020F0502020204030204" pitchFamily="34" charset="0"/>
                <a:ea typeface="KaiTi" panose="02010609060101010101" pitchFamily="49" charset="-122"/>
              </a:rPr>
              <a:t>Haldes</a:t>
            </a:r>
            <a:r>
              <a:rPr lang="en-GB" sz="1500" dirty="0">
                <a:latin typeface="Calibri" panose="020F0502020204030204" pitchFamily="34" charset="0"/>
                <a:ea typeface="KaiTi" panose="02010609060101010101" pitchFamily="49" charset="-122"/>
              </a:rPr>
              <a:t>, the travel report of Marco Polo, travel and embassy reports, and the two previously mentioned (but certainly not representative) novelistic stories </a:t>
            </a:r>
            <a:r>
              <a:rPr lang="en-GB" sz="1500" dirty="0" err="1">
                <a:latin typeface="Calibri" panose="020F0502020204030204" pitchFamily="34" charset="0"/>
                <a:ea typeface="KaiTi" panose="02010609060101010101" pitchFamily="49" charset="-122"/>
              </a:rPr>
              <a:t>Haoqiuzhuan</a:t>
            </a:r>
            <a:r>
              <a:rPr lang="en-GB" sz="1500" dirty="0">
                <a:latin typeface="Calibri" panose="020F0502020204030204" pitchFamily="34" charset="0"/>
                <a:ea typeface="KaiTi" panose="02010609060101010101" pitchFamily="49" charset="-122"/>
              </a:rPr>
              <a:t> and Yu Jiao Li. He expressed his opinion, based on the reading of these two novels, and not the </a:t>
            </a:r>
            <a:r>
              <a:rPr lang="en-GB" sz="1500" i="1" dirty="0">
                <a:latin typeface="Calibri" panose="020F0502020204030204" pitchFamily="34" charset="0"/>
                <a:ea typeface="KaiTi" panose="02010609060101010101" pitchFamily="49" charset="-122"/>
              </a:rPr>
              <a:t>Red Chamber Dreams</a:t>
            </a:r>
            <a:r>
              <a:rPr lang="en-GB" sz="1500" dirty="0">
                <a:latin typeface="Calibri" panose="020F0502020204030204" pitchFamily="34" charset="0"/>
                <a:ea typeface="KaiTi" panose="02010609060101010101" pitchFamily="49" charset="-122"/>
              </a:rPr>
              <a:t>, by answering Johann Peter </a:t>
            </a:r>
            <a:r>
              <a:rPr lang="en-GB" sz="1500" dirty="0" err="1">
                <a:latin typeface="Calibri" panose="020F0502020204030204" pitchFamily="34" charset="0"/>
                <a:ea typeface="KaiTi" panose="02010609060101010101" pitchFamily="49" charset="-122"/>
              </a:rPr>
              <a:t>Eckermann's</a:t>
            </a:r>
            <a:r>
              <a:rPr lang="en-GB" sz="1500" dirty="0">
                <a:latin typeface="Calibri" panose="020F0502020204030204" pitchFamily="34" charset="0"/>
                <a:ea typeface="KaiTi" panose="02010609060101010101" pitchFamily="49" charset="-122"/>
              </a:rPr>
              <a:t> 1827 question on whether </a:t>
            </a:r>
            <a:r>
              <a:rPr lang="en-GB" sz="1500" i="1" dirty="0" err="1">
                <a:latin typeface="Calibri" panose="020F0502020204030204" pitchFamily="34" charset="0"/>
                <a:ea typeface="KaiTi" panose="02010609060101010101" pitchFamily="49" charset="-122"/>
              </a:rPr>
              <a:t>Hao</a:t>
            </a:r>
            <a:r>
              <a:rPr lang="en-GB" sz="1500" i="1" dirty="0">
                <a:latin typeface="Calibri" panose="020F0502020204030204" pitchFamily="34" charset="0"/>
                <a:ea typeface="KaiTi" panose="02010609060101010101" pitchFamily="49" charset="-122"/>
              </a:rPr>
              <a:t> </a:t>
            </a:r>
            <a:r>
              <a:rPr lang="en-GB" sz="1500" i="1" dirty="0" err="1">
                <a:latin typeface="Calibri" panose="020F0502020204030204" pitchFamily="34" charset="0"/>
                <a:ea typeface="KaiTi" panose="02010609060101010101" pitchFamily="49" charset="-122"/>
              </a:rPr>
              <a:t>Qiu</a:t>
            </a:r>
            <a:r>
              <a:rPr lang="en-GB" sz="1500" i="1" dirty="0">
                <a:latin typeface="Calibri" panose="020F0502020204030204" pitchFamily="34" charset="0"/>
                <a:ea typeface="KaiTi" panose="02010609060101010101" pitchFamily="49" charset="-122"/>
              </a:rPr>
              <a:t> </a:t>
            </a:r>
            <a:r>
              <a:rPr lang="en-GB" sz="1500" i="1" dirty="0" err="1">
                <a:latin typeface="Calibri" panose="020F0502020204030204" pitchFamily="34" charset="0"/>
                <a:ea typeface="KaiTi" panose="02010609060101010101" pitchFamily="49" charset="-122"/>
              </a:rPr>
              <a:t>zhuan</a:t>
            </a:r>
            <a:r>
              <a:rPr lang="en-GB" sz="1500" dirty="0">
                <a:latin typeface="Calibri" panose="020F0502020204030204" pitchFamily="34" charset="0"/>
                <a:ea typeface="KaiTi" panose="02010609060101010101" pitchFamily="49" charset="-122"/>
              </a:rPr>
              <a:t> appeared alien to him: </a:t>
            </a:r>
            <a:endParaRPr lang="de-DE" sz="1500" dirty="0">
              <a:latin typeface="Calibri" panose="020F0502020204030204" pitchFamily="34" charset="0"/>
              <a:ea typeface="KaiTi" panose="02010609060101010101" pitchFamily="49" charset="-122"/>
            </a:endParaRPr>
          </a:p>
          <a:p>
            <a:r>
              <a:rPr lang="zh-CN" altLang="de-DE" sz="1500" dirty="0">
                <a:latin typeface="Calibri" panose="020F0502020204030204" pitchFamily="34" charset="0"/>
                <a:ea typeface="KaiTi" panose="02010609060101010101" pitchFamily="49" charset="-122"/>
              </a:rPr>
              <a:t>自</a:t>
            </a:r>
            <a:r>
              <a:rPr lang="en-GB" sz="1500" dirty="0">
                <a:latin typeface="Calibri" panose="020F0502020204030204" pitchFamily="34" charset="0"/>
                <a:ea typeface="KaiTi" panose="02010609060101010101" pitchFamily="49" charset="-122"/>
              </a:rPr>
              <a:t>1813</a:t>
            </a:r>
            <a:r>
              <a:rPr lang="zh-CN" altLang="de-DE" sz="1500" dirty="0">
                <a:latin typeface="Calibri" panose="020F0502020204030204" pitchFamily="34" charset="0"/>
                <a:ea typeface="KaiTi" panose="02010609060101010101" pitchFamily="49" charset="-122"/>
              </a:rPr>
              <a:t>年，歌德（</a:t>
            </a:r>
            <a:r>
              <a:rPr lang="en-GB" sz="1500" dirty="0">
                <a:latin typeface="Calibri" panose="020F0502020204030204" pitchFamily="34" charset="0"/>
                <a:ea typeface="KaiTi" panose="02010609060101010101" pitchFamily="49" charset="-122"/>
              </a:rPr>
              <a:t>Goethe</a:t>
            </a:r>
            <a:r>
              <a:rPr lang="zh-CN" altLang="de-DE" sz="1500" dirty="0">
                <a:latin typeface="Calibri" panose="020F0502020204030204" pitchFamily="34" charset="0"/>
                <a:ea typeface="KaiTi" panose="02010609060101010101" pitchFamily="49" charset="-122"/>
              </a:rPr>
              <a:t>）通过魏玛图书馆，先后接触到了衛匡國（</a:t>
            </a:r>
            <a:r>
              <a:rPr lang="en-GB" sz="1500" dirty="0">
                <a:latin typeface="Calibri" panose="020F0502020204030204" pitchFamily="34" charset="0"/>
                <a:ea typeface="KaiTi" panose="02010609060101010101" pitchFamily="49" charset="-122"/>
              </a:rPr>
              <a:t>Martini</a:t>
            </a:r>
            <a:r>
              <a:rPr lang="zh-CN" altLang="de-DE" sz="1500" dirty="0">
                <a:latin typeface="Calibri" panose="020F0502020204030204" pitchFamily="34" charset="0"/>
                <a:ea typeface="KaiTi" panose="02010609060101010101" pitchFamily="49" charset="-122"/>
              </a:rPr>
              <a:t>）的有关的地图集、杜赫德（</a:t>
            </a:r>
            <a:r>
              <a:rPr lang="en-GB" sz="1500" dirty="0">
                <a:latin typeface="Calibri" panose="020F0502020204030204" pitchFamily="34" charset="0"/>
                <a:ea typeface="KaiTi" panose="02010609060101010101" pitchFamily="49" charset="-122"/>
              </a:rPr>
              <a:t>Du </a:t>
            </a:r>
            <a:r>
              <a:rPr lang="en-GB" sz="1500" dirty="0" err="1">
                <a:latin typeface="Calibri" panose="020F0502020204030204" pitchFamily="34" charset="0"/>
                <a:ea typeface="KaiTi" panose="02010609060101010101" pitchFamily="49" charset="-122"/>
              </a:rPr>
              <a:t>Halde</a:t>
            </a:r>
            <a:r>
              <a:rPr lang="zh-CN" altLang="de-DE" sz="1500" dirty="0">
                <a:latin typeface="Calibri" panose="020F0502020204030204" pitchFamily="34" charset="0"/>
                <a:ea typeface="KaiTi" panose="02010609060101010101" pitchFamily="49" charset="-122"/>
              </a:rPr>
              <a:t>）的有关中国描述、马可波罗（</a:t>
            </a:r>
            <a:r>
              <a:rPr lang="en-GB" sz="1500" dirty="0">
                <a:latin typeface="Calibri" panose="020F0502020204030204" pitchFamily="34" charset="0"/>
                <a:ea typeface="KaiTi" panose="02010609060101010101" pitchFamily="49" charset="-122"/>
              </a:rPr>
              <a:t>Marco Polo</a:t>
            </a:r>
            <a:r>
              <a:rPr lang="zh-CN" altLang="de-DE" sz="1500" dirty="0">
                <a:latin typeface="Calibri" panose="020F0502020204030204" pitchFamily="34" charset="0"/>
                <a:ea typeface="KaiTi" panose="02010609060101010101" pitchFamily="49" charset="-122"/>
              </a:rPr>
              <a:t>）的游记、有关旅行和大使馆的报告以及前面所提到的两部小说（但不一定有代表性）</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好逑传</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和</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玉娇梨</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但没有提及</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红楼梦</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a:t>
            </a:r>
            <a:r>
              <a:rPr lang="en-GB" sz="1500" dirty="0">
                <a:latin typeface="Calibri" panose="020F0502020204030204" pitchFamily="34" charset="0"/>
                <a:ea typeface="KaiTi" panose="02010609060101010101" pitchFamily="49" charset="-122"/>
              </a:rPr>
              <a:t>1827</a:t>
            </a:r>
            <a:r>
              <a:rPr lang="zh-CN" altLang="de-DE" sz="1500" dirty="0">
                <a:latin typeface="Calibri" panose="020F0502020204030204" pitchFamily="34" charset="0"/>
                <a:ea typeface="KaiTi" panose="02010609060101010101" pitchFamily="49" charset="-122"/>
              </a:rPr>
              <a:t>年，他在回答约翰</a:t>
            </a:r>
            <a:r>
              <a:rPr lang="en-GB"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彼得</a:t>
            </a:r>
            <a:r>
              <a:rPr lang="en-GB"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埃克曼向他提问</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好逑传</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是否展现外来情节时写到：</a:t>
            </a:r>
            <a:endParaRPr lang="de-DE" sz="1500" dirty="0">
              <a:latin typeface="Calibri" panose="020F0502020204030204" pitchFamily="34" charset="0"/>
              <a:ea typeface="KaiTi" panose="02010609060101010101" pitchFamily="49" charset="-122"/>
            </a:endParaRPr>
          </a:p>
        </p:txBody>
      </p:sp>
      <p:sp>
        <p:nvSpPr>
          <p:cNvPr id="2" name="Titel 1"/>
          <p:cNvSpPr>
            <a:spLocks noGrp="1"/>
          </p:cNvSpPr>
          <p:nvPr>
            <p:ph type="title"/>
          </p:nvPr>
        </p:nvSpPr>
        <p:spPr/>
        <p:txBody>
          <a:bodyPr/>
          <a:lstStyle/>
          <a:p>
            <a:r>
              <a:rPr lang="de-DE" altLang="zh-CN" dirty="0">
                <a:solidFill>
                  <a:srgbClr val="0E5772"/>
                </a:solidFill>
                <a:latin typeface="Stratum1 Black"/>
              </a:rPr>
              <a:t>Session 4 World </a:t>
            </a:r>
            <a:r>
              <a:rPr lang="de-DE" altLang="zh-CN" dirty="0" err="1">
                <a:solidFill>
                  <a:srgbClr val="0E5772"/>
                </a:solidFill>
                <a:latin typeface="Stratum1 Black"/>
              </a:rPr>
              <a:t>Literature</a:t>
            </a:r>
            <a:endParaRPr lang="de-DE" dirty="0"/>
          </a:p>
        </p:txBody>
      </p:sp>
    </p:spTree>
    <p:extLst>
      <p:ext uri="{BB962C8B-B14F-4D97-AF65-F5344CB8AC3E}">
        <p14:creationId xmlns:p14="http://schemas.microsoft.com/office/powerpoint/2010/main" val="471783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p:txBody>
          <a:bodyPr/>
          <a:lstStyle/>
          <a:p>
            <a:r>
              <a:rPr lang="en-GB" sz="1500" dirty="0">
                <a:latin typeface="Calibri" panose="020F0502020204030204" pitchFamily="34" charset="0"/>
                <a:ea typeface="KaiTi" panose="02010609060101010101" pitchFamily="49" charset="-122"/>
              </a:rPr>
              <a:t>“Not so much as one might think. [...] These people think, act and feel almost like us, and you feel very soon as their equal, except that they behave themselves in everything clearer, cleaner and more morally appealing. With them, everything is sensible, bourgeois, without great passion and poetic verve and their behaviour thus has much in common with my </a:t>
            </a:r>
            <a:r>
              <a:rPr lang="en-GB" sz="1500" i="1" dirty="0">
                <a:latin typeface="Calibri" panose="020F0502020204030204" pitchFamily="34" charset="0"/>
                <a:ea typeface="KaiTi" panose="02010609060101010101" pitchFamily="49" charset="-122"/>
              </a:rPr>
              <a:t>Hermann and Dorothea</a:t>
            </a:r>
            <a:r>
              <a:rPr lang="en-GB" sz="1500" dirty="0">
                <a:latin typeface="Calibri" panose="020F0502020204030204" pitchFamily="34" charset="0"/>
                <a:ea typeface="KaiTi" panose="02010609060101010101" pitchFamily="49" charset="-122"/>
              </a:rPr>
              <a:t>.”</a:t>
            </a:r>
            <a:endParaRPr lang="de-DE" sz="1500" dirty="0">
              <a:latin typeface="Calibri" panose="020F0502020204030204" pitchFamily="34" charset="0"/>
              <a:ea typeface="KaiTi" panose="02010609060101010101" pitchFamily="49" charset="-122"/>
            </a:endParaRPr>
          </a:p>
          <a:p>
            <a:r>
              <a:rPr lang="zh-CN" altLang="de-DE" sz="1500" dirty="0">
                <a:latin typeface="Calibri" panose="020F0502020204030204" pitchFamily="34" charset="0"/>
                <a:ea typeface="KaiTi" panose="02010609060101010101" pitchFamily="49" charset="-122"/>
              </a:rPr>
              <a:t>“并不像想象中那么陌生</a:t>
            </a:r>
            <a:r>
              <a:rPr lang="en-GB"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这些人像我们一样是思考、行动和感受，而且很快你会感觉到他们的平等，但他们更清楚自己的一切行为，更洁净，在道义上的更有吸引力。有了这些，一切都是明智的，因而他们的行为与中产阶级有许多共同之处，就像我的</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赫尔曼与窦绿苔</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，但却没有他们有极大的热情和诗意的神韵。”</a:t>
            </a:r>
            <a:endParaRPr lang="de-DE" sz="1500" dirty="0">
              <a:latin typeface="Calibri" panose="020F0502020204030204" pitchFamily="34" charset="0"/>
              <a:ea typeface="KaiTi" panose="02010609060101010101" pitchFamily="49" charset="-122"/>
            </a:endParaRPr>
          </a:p>
          <a:p>
            <a:r>
              <a:rPr lang="de-DE" sz="1500" dirty="0">
                <a:latin typeface="Calibri" panose="020F0502020204030204" pitchFamily="34" charset="0"/>
                <a:ea typeface="KaiTi" panose="02010609060101010101" pitchFamily="49" charset="-122"/>
              </a:rPr>
              <a:t>	Source [German]: Johann Peter Eckermann: </a:t>
            </a:r>
            <a:r>
              <a:rPr lang="de-DE" sz="1500" i="1" dirty="0">
                <a:latin typeface="Calibri" panose="020F0502020204030204" pitchFamily="34" charset="0"/>
                <a:ea typeface="KaiTi" panose="02010609060101010101" pitchFamily="49" charset="-122"/>
              </a:rPr>
              <a:t>Gespräche mit Goethe</a:t>
            </a:r>
            <a:r>
              <a:rPr lang="de-DE" sz="1500" dirty="0">
                <a:latin typeface="Calibri" panose="020F0502020204030204" pitchFamily="34" charset="0"/>
                <a:ea typeface="KaiTi" panose="02010609060101010101" pitchFamily="49" charset="-122"/>
              </a:rPr>
              <a:t>, </a:t>
            </a:r>
            <a:r>
              <a:rPr lang="de-DE" sz="1500" dirty="0" err="1">
                <a:latin typeface="Calibri" panose="020F0502020204030204" pitchFamily="34" charset="0"/>
                <a:ea typeface="KaiTi" panose="02010609060101010101" pitchFamily="49" charset="-122"/>
              </a:rPr>
              <a:t>ed</a:t>
            </a:r>
            <a:r>
              <a:rPr lang="de-DE" sz="1500" dirty="0">
                <a:latin typeface="Calibri" panose="020F0502020204030204" pitchFamily="34" charset="0"/>
                <a:ea typeface="KaiTi" panose="02010609060101010101" pitchFamily="49" charset="-122"/>
              </a:rPr>
              <a:t>. </a:t>
            </a:r>
            <a:r>
              <a:rPr lang="de-DE" sz="1500" dirty="0" err="1">
                <a:latin typeface="Calibri" panose="020F0502020204030204" pitchFamily="34" charset="0"/>
                <a:ea typeface="KaiTi" panose="02010609060101010101" pitchFamily="49" charset="-122"/>
              </a:rPr>
              <a:t>by</a:t>
            </a:r>
            <a:r>
              <a:rPr lang="de-DE" sz="1500" dirty="0">
                <a:latin typeface="Calibri" panose="020F0502020204030204" pitchFamily="34" charset="0"/>
                <a:ea typeface="KaiTi" panose="02010609060101010101" pitchFamily="49" charset="-122"/>
              </a:rPr>
              <a:t> Ernst Beutler, </a:t>
            </a:r>
            <a:r>
              <a:rPr lang="de-DE" sz="1500" dirty="0" err="1">
                <a:latin typeface="Calibri" panose="020F0502020204030204" pitchFamily="34" charset="0"/>
                <a:ea typeface="KaiTi" panose="02010609060101010101" pitchFamily="49" charset="-122"/>
              </a:rPr>
              <a:t>Munich</a:t>
            </a:r>
            <a:r>
              <a:rPr lang="de-DE" sz="1500" dirty="0">
                <a:latin typeface="Calibri" panose="020F0502020204030204" pitchFamily="34" charset="0"/>
                <a:ea typeface="KaiTi" panose="02010609060101010101" pitchFamily="49" charset="-122"/>
              </a:rPr>
              <a:t>, </a:t>
            </a:r>
            <a:r>
              <a:rPr lang="de-DE" sz="1500" dirty="0" err="1">
                <a:latin typeface="Calibri" panose="020F0502020204030204" pitchFamily="34" charset="0"/>
                <a:ea typeface="KaiTi" panose="02010609060101010101" pitchFamily="49" charset="-122"/>
              </a:rPr>
              <a:t>Zurich</a:t>
            </a:r>
            <a:r>
              <a:rPr lang="de-DE" sz="1500" dirty="0">
                <a:latin typeface="Calibri" panose="020F0502020204030204" pitchFamily="34" charset="0"/>
                <a:ea typeface="KaiTi" panose="02010609060101010101" pitchFamily="49" charset="-122"/>
              </a:rPr>
              <a:t> 1976, p. 227, </a:t>
            </a:r>
            <a:r>
              <a:rPr lang="de-DE" sz="1500" dirty="0" err="1">
                <a:latin typeface="Calibri" panose="020F0502020204030204" pitchFamily="34" charset="0"/>
                <a:ea typeface="KaiTi" panose="02010609060101010101" pitchFamily="49" charset="-122"/>
              </a:rPr>
              <a:t>January</a:t>
            </a:r>
            <a:r>
              <a:rPr lang="de-DE" sz="1500" dirty="0">
                <a:latin typeface="Calibri" panose="020F0502020204030204" pitchFamily="34" charset="0"/>
                <a:ea typeface="KaiTi" panose="02010609060101010101" pitchFamily="49" charset="-122"/>
              </a:rPr>
              <a:t> 31, 1827. </a:t>
            </a:r>
            <a:r>
              <a:rPr lang="de-DE" sz="1500" dirty="0" err="1">
                <a:latin typeface="Calibri" panose="020F0502020204030204" pitchFamily="34" charset="0"/>
                <a:ea typeface="KaiTi" panose="02010609060101010101" pitchFamily="49" charset="-122"/>
              </a:rPr>
              <a:t>出自：Johann</a:t>
            </a:r>
            <a:r>
              <a:rPr lang="de-DE" sz="1500" dirty="0">
                <a:latin typeface="Calibri" panose="020F0502020204030204" pitchFamily="34" charset="0"/>
                <a:ea typeface="KaiTi" panose="02010609060101010101" pitchFamily="49" charset="-122"/>
              </a:rPr>
              <a:t> Peter </a:t>
            </a:r>
            <a:r>
              <a:rPr lang="de-DE" sz="1500" dirty="0" err="1">
                <a:latin typeface="Calibri" panose="020F0502020204030204" pitchFamily="34" charset="0"/>
                <a:ea typeface="KaiTi" panose="02010609060101010101" pitchFamily="49" charset="-122"/>
              </a:rPr>
              <a:t>Eckermann（爱克曼</a:t>
            </a:r>
            <a:r>
              <a:rPr lang="de-DE" sz="1500" dirty="0">
                <a:latin typeface="Calibri" panose="020F0502020204030204" pitchFamily="34" charset="0"/>
                <a:ea typeface="KaiTi" panose="02010609060101010101" pitchFamily="49" charset="-122"/>
              </a:rPr>
              <a:t>）：《</a:t>
            </a:r>
            <a:r>
              <a:rPr lang="de-DE" sz="1500" dirty="0" err="1">
                <a:latin typeface="Calibri" panose="020F0502020204030204" pitchFamily="34" charset="0"/>
                <a:ea typeface="KaiTi" panose="02010609060101010101" pitchFamily="49" charset="-122"/>
              </a:rPr>
              <a:t>歌德访谈录</a:t>
            </a:r>
            <a:r>
              <a:rPr lang="de-DE" sz="1500" dirty="0">
                <a:latin typeface="Calibri" panose="020F0502020204030204" pitchFamily="34" charset="0"/>
                <a:ea typeface="KaiTi" panose="02010609060101010101" pitchFamily="49" charset="-122"/>
              </a:rPr>
              <a:t>》,</a:t>
            </a:r>
            <a:r>
              <a:rPr lang="de-DE" sz="1500" dirty="0" err="1">
                <a:latin typeface="Calibri" panose="020F0502020204030204" pitchFamily="34" charset="0"/>
                <a:ea typeface="KaiTi" panose="02010609060101010101" pitchFamily="49" charset="-122"/>
              </a:rPr>
              <a:t>由Ernst</a:t>
            </a:r>
            <a:r>
              <a:rPr lang="de-DE" sz="1500" dirty="0">
                <a:latin typeface="Calibri" panose="020F0502020204030204" pitchFamily="34" charset="0"/>
                <a:ea typeface="KaiTi" panose="02010609060101010101" pitchFamily="49" charset="-122"/>
              </a:rPr>
              <a:t> Beutler出版，出版地-慕尼黑、苏黎世，1976年出版，第227页，31.1.1827。</a:t>
            </a:r>
          </a:p>
        </p:txBody>
      </p:sp>
      <p:sp>
        <p:nvSpPr>
          <p:cNvPr id="2" name="Titel 1"/>
          <p:cNvSpPr>
            <a:spLocks noGrp="1"/>
          </p:cNvSpPr>
          <p:nvPr>
            <p:ph type="title"/>
          </p:nvPr>
        </p:nvSpPr>
        <p:spPr/>
        <p:txBody>
          <a:bodyPr/>
          <a:lstStyle/>
          <a:p>
            <a:r>
              <a:rPr lang="de-DE" altLang="zh-CN" dirty="0">
                <a:solidFill>
                  <a:srgbClr val="0E5772"/>
                </a:solidFill>
                <a:latin typeface="Stratum1 Black"/>
              </a:rPr>
              <a:t>Session 4</a:t>
            </a:r>
            <a:endParaRPr lang="de-DE" dirty="0"/>
          </a:p>
        </p:txBody>
      </p:sp>
    </p:spTree>
    <p:extLst>
      <p:ext uri="{BB962C8B-B14F-4D97-AF65-F5344CB8AC3E}">
        <p14:creationId xmlns:p14="http://schemas.microsoft.com/office/powerpoint/2010/main" val="3985415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p:txBody>
          <a:bodyPr/>
          <a:lstStyle/>
          <a:p>
            <a:r>
              <a:rPr lang="zh-CN" altLang="en-US" sz="1800" dirty="0">
                <a:ea typeface="SimSun" pitchFamily="2" charset="-122"/>
              </a:rPr>
              <a:t>我愈来愈相信，诗是人类的共同财产。诗随时随地由成百上千的人创作出来。</a:t>
            </a:r>
            <a:r>
              <a:rPr lang="en-US" altLang="zh-CN" sz="1800" dirty="0">
                <a:ea typeface="SimSun" pitchFamily="2" charset="-122"/>
              </a:rPr>
              <a:t>……</a:t>
            </a:r>
            <a:r>
              <a:rPr lang="zh-CN" altLang="en-US" sz="1800" dirty="0">
                <a:ea typeface="SimSun" pitchFamily="2" charset="-122"/>
              </a:rPr>
              <a:t>民族文学在现代算不了很大的一回事，</a:t>
            </a:r>
            <a:r>
              <a:rPr lang="zh-CN" altLang="en-US" sz="1800" dirty="0">
                <a:solidFill>
                  <a:srgbClr val="FF0000"/>
                </a:solidFill>
                <a:ea typeface="SimSun" pitchFamily="2" charset="-122"/>
              </a:rPr>
              <a:t>世界文学</a:t>
            </a:r>
            <a:r>
              <a:rPr lang="zh-CN" altLang="en-US" sz="1800" dirty="0">
                <a:ea typeface="SimSun" pitchFamily="2" charset="-122"/>
              </a:rPr>
              <a:t>的时代已快来临了。现在每个人都应该出力促使它早日来临。</a:t>
            </a:r>
          </a:p>
          <a:p>
            <a:pPr marL="0" indent="0" algn="r">
              <a:buNone/>
            </a:pPr>
            <a:r>
              <a:rPr lang="de-DE" altLang="zh-CN" sz="1800" dirty="0">
                <a:ea typeface="SimSun" pitchFamily="2" charset="-122"/>
              </a:rPr>
              <a:t>(</a:t>
            </a:r>
            <a:r>
              <a:rPr lang="zh-CN" altLang="en-US" sz="1800" dirty="0">
                <a:ea typeface="SimSun" pitchFamily="2" charset="-122"/>
              </a:rPr>
              <a:t>（歌德），</a:t>
            </a:r>
            <a:r>
              <a:rPr lang="en-US" altLang="zh-CN" sz="1800" dirty="0">
                <a:ea typeface="SimSun" pitchFamily="2" charset="-122"/>
              </a:rPr>
              <a:t>1827</a:t>
            </a:r>
            <a:r>
              <a:rPr lang="zh-CN" altLang="en-US" sz="1800" dirty="0">
                <a:ea typeface="SimSun" pitchFamily="2" charset="-122"/>
              </a:rPr>
              <a:t>年</a:t>
            </a:r>
            <a:r>
              <a:rPr lang="en-US" altLang="zh-CN" sz="1800" dirty="0">
                <a:ea typeface="SimSun" pitchFamily="2" charset="-122"/>
              </a:rPr>
              <a:t>1</a:t>
            </a:r>
            <a:r>
              <a:rPr lang="zh-CN" altLang="en-US" sz="1800" dirty="0">
                <a:ea typeface="SimSun" pitchFamily="2" charset="-122"/>
              </a:rPr>
              <a:t>月</a:t>
            </a:r>
            <a:r>
              <a:rPr lang="en-US" altLang="zh-CN" sz="1800" dirty="0">
                <a:ea typeface="SimSun" pitchFamily="2" charset="-122"/>
              </a:rPr>
              <a:t>31</a:t>
            </a:r>
            <a:r>
              <a:rPr lang="zh-CN" altLang="en-US" sz="1800" dirty="0">
                <a:ea typeface="SimSun" pitchFamily="2" charset="-122"/>
              </a:rPr>
              <a:t>日晚，</a:t>
            </a:r>
            <a:r>
              <a:rPr lang="en-US" altLang="zh-CN" sz="1800" dirty="0">
                <a:ea typeface="SimSun" pitchFamily="2" charset="-122"/>
              </a:rPr>
              <a:t>《</a:t>
            </a:r>
            <a:r>
              <a:rPr lang="zh-CN" altLang="en-US" sz="1800" dirty="0">
                <a:ea typeface="SimSun" pitchFamily="2" charset="-122"/>
              </a:rPr>
              <a:t>歌德谈话录</a:t>
            </a:r>
            <a:r>
              <a:rPr lang="en-US" altLang="zh-CN" sz="1800" dirty="0">
                <a:ea typeface="SimSun" pitchFamily="2" charset="-122"/>
              </a:rPr>
              <a:t>》</a:t>
            </a:r>
            <a:r>
              <a:rPr lang="de-DE" altLang="zh-CN" sz="1800" dirty="0">
                <a:ea typeface="SimSun" pitchFamily="2" charset="-122"/>
              </a:rPr>
              <a:t>)</a:t>
            </a:r>
            <a:endParaRPr lang="en-US" sz="1800" dirty="0">
              <a:latin typeface="Calibri" panose="020F0502020204030204" pitchFamily="34" charset="0"/>
              <a:ea typeface="KaiTi" panose="02010609060101010101" pitchFamily="49" charset="-122"/>
            </a:endParaRPr>
          </a:p>
          <a:p>
            <a:r>
              <a:rPr lang="en-US" sz="1500" dirty="0">
                <a:latin typeface="Calibri" panose="020F0502020204030204" pitchFamily="34" charset="0"/>
                <a:ea typeface="KaiTi" panose="02010609060101010101" pitchFamily="49" charset="-122"/>
              </a:rPr>
              <a:t>"I am more and more convinced," Goethe </a:t>
            </a:r>
            <a:r>
              <a:rPr lang="en-US" sz="1500" dirty="0" err="1">
                <a:latin typeface="Calibri" panose="020F0502020204030204" pitchFamily="34" charset="0"/>
                <a:ea typeface="KaiTi" panose="02010609060101010101" pitchFamily="49" charset="-122"/>
              </a:rPr>
              <a:t>remarked,"that</a:t>
            </a:r>
            <a:r>
              <a:rPr lang="en-US" sz="1500" dirty="0">
                <a:latin typeface="Calibri" panose="020F0502020204030204" pitchFamily="34" charset="0"/>
                <a:ea typeface="KaiTi" panose="02010609060101010101" pitchFamily="49" charset="-122"/>
              </a:rPr>
              <a:t> poetry is the universal possession of mankind, revealing itself everywhere and at all times in hundreds and hundreds of men . . . I therefore like to look about me in foreign nations, and advise everyone to do the same. National literature is now a rather unmeaning term; the epoch of world literature is at hand, and everyone must strive to hasten its approach." Speaking to his young disciple Johann Peter </a:t>
            </a:r>
            <a:r>
              <a:rPr lang="en-US" sz="1500" dirty="0" err="1">
                <a:latin typeface="Calibri" panose="020F0502020204030204" pitchFamily="34" charset="0"/>
                <a:ea typeface="KaiTi" panose="02010609060101010101" pitchFamily="49" charset="-122"/>
              </a:rPr>
              <a:t>Eckermann</a:t>
            </a:r>
            <a:r>
              <a:rPr lang="en-US" sz="1500" dirty="0">
                <a:latin typeface="Calibri" panose="020F0502020204030204" pitchFamily="34" charset="0"/>
                <a:ea typeface="KaiTi" panose="02010609060101010101" pitchFamily="49" charset="-122"/>
              </a:rPr>
              <a:t> in January 1827, the seventy-seven-year-old Goethe used his newly minted term </a:t>
            </a:r>
            <a:r>
              <a:rPr lang="en-US" sz="1500" dirty="0" err="1">
                <a:latin typeface="Calibri" panose="020F0502020204030204" pitchFamily="34" charset="0"/>
                <a:ea typeface="KaiTi" panose="02010609060101010101" pitchFamily="49" charset="-122"/>
              </a:rPr>
              <a:t>Weltliteratur</a:t>
            </a:r>
            <a:r>
              <a:rPr lang="en-US" sz="1500" dirty="0">
                <a:latin typeface="Calibri" panose="020F0502020204030204" pitchFamily="34" charset="0"/>
                <a:ea typeface="KaiTi" panose="02010609060101010101" pitchFamily="49" charset="-122"/>
              </a:rPr>
              <a:t>, which passed into common currency after </a:t>
            </a:r>
            <a:r>
              <a:rPr lang="en-US" sz="1500" dirty="0" err="1">
                <a:latin typeface="Calibri" panose="020F0502020204030204" pitchFamily="34" charset="0"/>
                <a:ea typeface="KaiTi" panose="02010609060101010101" pitchFamily="49" charset="-122"/>
              </a:rPr>
              <a:t>Eckermann</a:t>
            </a:r>
            <a:r>
              <a:rPr lang="en-US" sz="1500" dirty="0">
                <a:latin typeface="Calibri" panose="020F0502020204030204" pitchFamily="34" charset="0"/>
                <a:ea typeface="KaiTi" panose="02010609060101010101" pitchFamily="49" charset="-122"/>
              </a:rPr>
              <a:t> published his </a:t>
            </a:r>
            <a:r>
              <a:rPr lang="en-US" sz="1500" dirty="0" err="1">
                <a:latin typeface="Calibri" panose="020F0502020204030204" pitchFamily="34" charset="0"/>
                <a:ea typeface="KaiTi" panose="02010609060101010101" pitchFamily="49" charset="-122"/>
              </a:rPr>
              <a:t>Gespräche</a:t>
            </a:r>
            <a:r>
              <a:rPr lang="en-US" sz="1500" dirty="0">
                <a:latin typeface="Calibri" panose="020F0502020204030204" pitchFamily="34" charset="0"/>
                <a:ea typeface="KaiTi" panose="02010609060101010101" pitchFamily="49" charset="-122"/>
              </a:rPr>
              <a:t> </a:t>
            </a:r>
            <a:r>
              <a:rPr lang="en-US" sz="1500" dirty="0" err="1">
                <a:latin typeface="Calibri" panose="020F0502020204030204" pitchFamily="34" charset="0"/>
                <a:ea typeface="KaiTi" panose="02010609060101010101" pitchFamily="49" charset="-122"/>
              </a:rPr>
              <a:t>mit</a:t>
            </a:r>
            <a:r>
              <a:rPr lang="en-US" sz="1500" dirty="0">
                <a:latin typeface="Calibri" panose="020F0502020204030204" pitchFamily="34" charset="0"/>
                <a:ea typeface="KaiTi" panose="02010609060101010101" pitchFamily="49" charset="-122"/>
              </a:rPr>
              <a:t> Goethe in den </a:t>
            </a:r>
            <a:r>
              <a:rPr lang="en-US" sz="1500" dirty="0" err="1">
                <a:latin typeface="Calibri" panose="020F0502020204030204" pitchFamily="34" charset="0"/>
                <a:ea typeface="KaiTi" panose="02010609060101010101" pitchFamily="49" charset="-122"/>
              </a:rPr>
              <a:t>letzten</a:t>
            </a:r>
            <a:r>
              <a:rPr lang="en-US" sz="1500" dirty="0">
                <a:latin typeface="Calibri" panose="020F0502020204030204" pitchFamily="34" charset="0"/>
                <a:ea typeface="KaiTi" panose="02010609060101010101" pitchFamily="49" charset="-122"/>
              </a:rPr>
              <a:t> </a:t>
            </a:r>
            <a:r>
              <a:rPr lang="en-US" sz="1500" dirty="0" err="1">
                <a:latin typeface="Calibri" panose="020F0502020204030204" pitchFamily="34" charset="0"/>
                <a:ea typeface="KaiTi" panose="02010609060101010101" pitchFamily="49" charset="-122"/>
              </a:rPr>
              <a:t>Jahren</a:t>
            </a:r>
            <a:r>
              <a:rPr lang="en-US" sz="1500" dirty="0">
                <a:latin typeface="Calibri" panose="020F0502020204030204" pitchFamily="34" charset="0"/>
                <a:ea typeface="KaiTi" panose="02010609060101010101" pitchFamily="49" charset="-122"/>
              </a:rPr>
              <a:t> seines </a:t>
            </a:r>
            <a:r>
              <a:rPr lang="en-US" sz="1500" dirty="0" err="1">
                <a:latin typeface="Calibri" panose="020F0502020204030204" pitchFamily="34" charset="0"/>
                <a:ea typeface="KaiTi" panose="02010609060101010101" pitchFamily="49" charset="-122"/>
              </a:rPr>
              <a:t>Lebens</a:t>
            </a:r>
            <a:r>
              <a:rPr lang="en-US" sz="1500" dirty="0">
                <a:latin typeface="Calibri" panose="020F0502020204030204" pitchFamily="34" charset="0"/>
                <a:ea typeface="KaiTi" panose="02010609060101010101" pitchFamily="49" charset="-122"/>
              </a:rPr>
              <a:t> in 1835, three years after the poet's death. Source: http://press.princeton.edu/chapters/i7545.html</a:t>
            </a:r>
            <a:endParaRPr lang="de-DE" sz="1500" dirty="0">
              <a:latin typeface="Calibri" panose="020F0502020204030204" pitchFamily="34" charset="0"/>
              <a:ea typeface="KaiTi" panose="02010609060101010101" pitchFamily="49" charset="-122"/>
            </a:endParaRPr>
          </a:p>
        </p:txBody>
      </p:sp>
      <p:sp>
        <p:nvSpPr>
          <p:cNvPr id="2" name="Titel 1"/>
          <p:cNvSpPr>
            <a:spLocks noGrp="1"/>
          </p:cNvSpPr>
          <p:nvPr>
            <p:ph type="title"/>
          </p:nvPr>
        </p:nvSpPr>
        <p:spPr/>
        <p:txBody>
          <a:bodyPr/>
          <a:lstStyle/>
          <a:p>
            <a:r>
              <a:rPr lang="de-DE" altLang="zh-CN" dirty="0">
                <a:solidFill>
                  <a:srgbClr val="0E5772"/>
                </a:solidFill>
                <a:latin typeface="Stratum1 Black"/>
              </a:rPr>
              <a:t>Session 4</a:t>
            </a:r>
            <a:endParaRPr lang="de-DE" dirty="0"/>
          </a:p>
        </p:txBody>
      </p:sp>
    </p:spTree>
    <p:extLst>
      <p:ext uri="{BB962C8B-B14F-4D97-AF65-F5344CB8AC3E}">
        <p14:creationId xmlns:p14="http://schemas.microsoft.com/office/powerpoint/2010/main" val="1144987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latin typeface="Arial" panose="020B0604020202020204" pitchFamily="34" charset="0"/>
                <a:cs typeface="Arial" panose="020B0604020202020204" pitchFamily="34" charset="0"/>
              </a:rPr>
              <a:t>Preparation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session</a:t>
            </a:r>
            <a:r>
              <a:rPr lang="de-DE" dirty="0">
                <a:latin typeface="Arial" panose="020B0604020202020204" pitchFamily="34" charset="0"/>
                <a:cs typeface="Arial" panose="020B0604020202020204" pitchFamily="34" charset="0"/>
              </a:rPr>
              <a:t> 5</a:t>
            </a:r>
          </a:p>
        </p:txBody>
      </p:sp>
      <p:sp>
        <p:nvSpPr>
          <p:cNvPr id="3" name="Inhaltsplatzhalter 2"/>
          <p:cNvSpPr>
            <a:spLocks noGrp="1"/>
          </p:cNvSpPr>
          <p:nvPr>
            <p:ph idx="1"/>
          </p:nvPr>
        </p:nvSpPr>
        <p:spPr/>
        <p:txBody>
          <a:bodyPr/>
          <a:lstStyle/>
          <a:p>
            <a:r>
              <a:rPr lang="de-DE" altLang="zh-CN" sz="2100" dirty="0">
                <a:latin typeface="Arial" pitchFamily="34" charset="0"/>
                <a:cs typeface="Arial" pitchFamily="34" charset="0"/>
              </a:rPr>
              <a:t>Next </a:t>
            </a:r>
            <a:r>
              <a:rPr lang="de-DE" altLang="zh-CN" sz="2100" dirty="0" err="1">
                <a:latin typeface="Arial" pitchFamily="34" charset="0"/>
                <a:cs typeface="Arial" pitchFamily="34" charset="0"/>
              </a:rPr>
              <a:t>week</a:t>
            </a:r>
            <a:r>
              <a:rPr lang="de-DE" altLang="zh-CN" sz="2100" dirty="0">
                <a:latin typeface="Arial" pitchFamily="34" charset="0"/>
                <a:cs typeface="Arial" pitchFamily="34" charset="0"/>
              </a:rPr>
              <a:t>: NO CLASS!</a:t>
            </a:r>
          </a:p>
          <a:p>
            <a:r>
              <a:rPr lang="de-DE" altLang="zh-CN" sz="2100" dirty="0">
                <a:latin typeface="Arial" pitchFamily="34" charset="0"/>
                <a:cs typeface="Arial" pitchFamily="34" charset="0"/>
              </a:rPr>
              <a:t>Handout </a:t>
            </a:r>
            <a:r>
              <a:rPr lang="de-DE" altLang="zh-CN" sz="2100" dirty="0" err="1">
                <a:latin typeface="Arial" pitchFamily="34" charset="0"/>
                <a:cs typeface="Arial" pitchFamily="34" charset="0"/>
              </a:rPr>
              <a:t>and</a:t>
            </a:r>
            <a:r>
              <a:rPr lang="de-DE" altLang="zh-CN" sz="2100" dirty="0">
                <a:latin typeface="Arial" pitchFamily="34" charset="0"/>
                <a:cs typeface="Arial" pitchFamily="34" charset="0"/>
              </a:rPr>
              <a:t> </a:t>
            </a:r>
            <a:r>
              <a:rPr lang="de-DE" altLang="zh-CN" sz="2100" dirty="0" err="1">
                <a:latin typeface="Arial" pitchFamily="34" charset="0"/>
                <a:cs typeface="Arial" pitchFamily="34" charset="0"/>
              </a:rPr>
              <a:t>recommended</a:t>
            </a:r>
            <a:r>
              <a:rPr lang="de-DE" altLang="zh-CN" sz="2100" dirty="0">
                <a:latin typeface="Arial" pitchFamily="34" charset="0"/>
                <a:cs typeface="Arial" pitchFamily="34" charset="0"/>
              </a:rPr>
              <a:t> </a:t>
            </a:r>
            <a:r>
              <a:rPr lang="de-DE" altLang="zh-CN" sz="2100" dirty="0" err="1">
                <a:latin typeface="Arial" pitchFamily="34" charset="0"/>
                <a:cs typeface="Arial" pitchFamily="34" charset="0"/>
              </a:rPr>
              <a:t>readings</a:t>
            </a:r>
            <a:r>
              <a:rPr lang="de-DE" altLang="zh-CN" sz="2100" dirty="0">
                <a:latin typeface="Arial" pitchFamily="34" charset="0"/>
                <a:cs typeface="Arial" pitchFamily="34" charset="0"/>
              </a:rPr>
              <a:t> </a:t>
            </a:r>
            <a:r>
              <a:rPr lang="de-DE" altLang="zh-CN" sz="2100" dirty="0" err="1">
                <a:latin typeface="Arial" pitchFamily="34" charset="0"/>
                <a:cs typeface="Arial" pitchFamily="34" charset="0"/>
              </a:rPr>
              <a:t>for</a:t>
            </a:r>
            <a:r>
              <a:rPr lang="de-DE" altLang="zh-CN" sz="2100" dirty="0">
                <a:latin typeface="Arial" pitchFamily="34" charset="0"/>
                <a:cs typeface="Arial" pitchFamily="34" charset="0"/>
              </a:rPr>
              <a:t> Session 5 (in 2 </a:t>
            </a:r>
            <a:r>
              <a:rPr lang="de-DE" altLang="zh-CN" sz="2100" dirty="0" err="1">
                <a:latin typeface="Arial" pitchFamily="34" charset="0"/>
                <a:cs typeface="Arial" pitchFamily="34" charset="0"/>
              </a:rPr>
              <a:t>weeks</a:t>
            </a:r>
            <a:r>
              <a:rPr lang="de-DE" altLang="zh-CN" sz="2100" dirty="0">
                <a:latin typeface="Arial" pitchFamily="34" charset="0"/>
                <a:cs typeface="Arial" pitchFamily="34" charset="0"/>
              </a:rPr>
              <a:t>): </a:t>
            </a:r>
            <a:r>
              <a:rPr lang="de-DE" altLang="zh-CN" sz="2100" dirty="0" err="1">
                <a:latin typeface="Arial" pitchFamily="34" charset="0"/>
                <a:cs typeface="Arial" pitchFamily="34" charset="0"/>
              </a:rPr>
              <a:t>Earliest</a:t>
            </a:r>
            <a:r>
              <a:rPr lang="de-DE" altLang="zh-CN" sz="2100" dirty="0">
                <a:latin typeface="Arial" pitchFamily="34" charset="0"/>
                <a:cs typeface="Arial" pitchFamily="34" charset="0"/>
              </a:rPr>
              <a:t> </a:t>
            </a:r>
            <a:r>
              <a:rPr lang="de-DE" altLang="zh-CN" sz="2100" dirty="0" err="1">
                <a:latin typeface="Arial" pitchFamily="34" charset="0"/>
                <a:cs typeface="Arial" pitchFamily="34" charset="0"/>
              </a:rPr>
              <a:t>translations</a:t>
            </a:r>
            <a:r>
              <a:rPr lang="de-DE" altLang="zh-CN" sz="2100" dirty="0">
                <a:latin typeface="Arial" pitchFamily="34" charset="0"/>
                <a:cs typeface="Arial" pitchFamily="34" charset="0"/>
              </a:rPr>
              <a:t> </a:t>
            </a:r>
            <a:r>
              <a:rPr lang="de-DE" altLang="zh-CN" sz="2100" dirty="0" err="1">
                <a:latin typeface="Arial" pitchFamily="34" charset="0"/>
                <a:cs typeface="Arial" pitchFamily="34" charset="0"/>
              </a:rPr>
              <a:t>of</a:t>
            </a:r>
            <a:r>
              <a:rPr lang="de-DE" altLang="zh-CN" sz="2100" dirty="0">
                <a:latin typeface="Arial" pitchFamily="34" charset="0"/>
                <a:cs typeface="Arial" pitchFamily="34" charset="0"/>
              </a:rPr>
              <a:t> Western </a:t>
            </a:r>
            <a:r>
              <a:rPr lang="de-DE" altLang="zh-CN" sz="2100" dirty="0" err="1">
                <a:latin typeface="Arial" pitchFamily="34" charset="0"/>
                <a:cs typeface="Arial" pitchFamily="34" charset="0"/>
              </a:rPr>
              <a:t>literature</a:t>
            </a:r>
            <a:r>
              <a:rPr lang="de-DE" altLang="zh-CN" sz="2100" dirty="0">
                <a:latin typeface="Arial" pitchFamily="34" charset="0"/>
                <a:cs typeface="Arial" pitchFamily="34" charset="0"/>
              </a:rPr>
              <a:t> </a:t>
            </a:r>
            <a:r>
              <a:rPr lang="de-DE" altLang="zh-CN" sz="2100" dirty="0" err="1">
                <a:latin typeface="Arial" pitchFamily="34" charset="0"/>
                <a:cs typeface="Arial" pitchFamily="34" charset="0"/>
              </a:rPr>
              <a:t>to</a:t>
            </a:r>
            <a:r>
              <a:rPr lang="de-DE" altLang="zh-CN" sz="2100" dirty="0">
                <a:latin typeface="Arial" pitchFamily="34" charset="0"/>
                <a:cs typeface="Arial" pitchFamily="34" charset="0"/>
              </a:rPr>
              <a:t> Chinese </a:t>
            </a:r>
            <a:r>
              <a:rPr lang="zh-CN" altLang="en-US" sz="2100" dirty="0">
                <a:solidFill>
                  <a:srgbClr val="000000"/>
                </a:solidFill>
                <a:latin typeface="Century Gothic" pitchFamily="34" charset="0"/>
                <a:ea typeface="SimSun" pitchFamily="2" charset="-122"/>
              </a:rPr>
              <a:t>从西方到中国的早期翻译 </a:t>
            </a:r>
            <a:r>
              <a:rPr lang="de-DE" altLang="zh-CN" sz="2100" dirty="0">
                <a:solidFill>
                  <a:srgbClr val="000000"/>
                </a:solidFill>
                <a:latin typeface="Century Gothic" pitchFamily="34" charset="0"/>
                <a:ea typeface="SimSun" pitchFamily="2" charset="-122"/>
              </a:rPr>
              <a:t>[</a:t>
            </a:r>
            <a:r>
              <a:rPr lang="de-DE" altLang="zh-CN" sz="2100" dirty="0" err="1">
                <a:solidFill>
                  <a:srgbClr val="000000"/>
                </a:solidFill>
                <a:latin typeface="Century Gothic" pitchFamily="34" charset="0"/>
                <a:ea typeface="SimSun" pitchFamily="2" charset="-122"/>
              </a:rPr>
              <a:t>p</a:t>
            </a:r>
            <a:r>
              <a:rPr lang="de-DE" altLang="zh-CN" sz="2100" dirty="0" err="1">
                <a:latin typeface="Arial" panose="020B0604020202020204" pitchFamily="34" charset="0"/>
                <a:cs typeface="Arial" panose="020B0604020202020204" pitchFamily="34" charset="0"/>
              </a:rPr>
              <a:t>h</a:t>
            </a:r>
            <a:r>
              <a:rPr lang="de-DE" altLang="zh-CN" sz="2100" dirty="0">
                <a:latin typeface="Arial" panose="020B0604020202020204" pitchFamily="34" charset="0"/>
                <a:cs typeface="Arial" panose="020B0604020202020204" pitchFamily="34" charset="0"/>
              </a:rPr>
              <a:t> </a:t>
            </a:r>
            <a:r>
              <a:rPr lang="zh-CN" altLang="de-DE" sz="2100" dirty="0">
                <a:latin typeface="Arial" panose="020B0604020202020204" pitchFamily="34" charset="0"/>
                <a:cs typeface="Arial" panose="020B0604020202020204" pitchFamily="34" charset="0"/>
              </a:rPr>
              <a:t>庞博</a:t>
            </a:r>
            <a:r>
              <a:rPr lang="de-DE" altLang="zh-CN" sz="2100" dirty="0">
                <a:solidFill>
                  <a:srgbClr val="000000"/>
                </a:solidFill>
                <a:latin typeface="Century Gothic" pitchFamily="34" charset="0"/>
                <a:ea typeface="SimSun" pitchFamily="2" charset="-122"/>
              </a:rPr>
              <a:t>]</a:t>
            </a:r>
            <a:endParaRPr lang="de-DE" sz="2100" dirty="0"/>
          </a:p>
        </p:txBody>
      </p:sp>
    </p:spTree>
    <p:extLst>
      <p:ext uri="{BB962C8B-B14F-4D97-AF65-F5344CB8AC3E}">
        <p14:creationId xmlns:p14="http://schemas.microsoft.com/office/powerpoint/2010/main" val="301134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png"/>
          <p:cNvPicPr>
            <a:picLocks noChangeAspect="1"/>
          </p:cNvPicPr>
          <p:nvPr/>
        </p:nvPicPr>
        <p:blipFill>
          <a:blip r:embed="rId2" cstate="print"/>
          <a:srcRect l="14063" t="46249" r="75000" b="35001"/>
          <a:stretch>
            <a:fillRect/>
          </a:stretch>
        </p:blipFill>
        <p:spPr bwMode="auto">
          <a:xfrm>
            <a:off x="9144000" y="3714750"/>
            <a:ext cx="1000125" cy="1071563"/>
          </a:xfrm>
          <a:prstGeom prst="rect">
            <a:avLst/>
          </a:prstGeom>
          <a:noFill/>
          <a:ln w="9525">
            <a:noFill/>
            <a:miter lim="800000"/>
            <a:headEnd/>
            <a:tailEnd/>
          </a:ln>
        </p:spPr>
      </p:pic>
      <p:pic>
        <p:nvPicPr>
          <p:cNvPr id="5" name="图片 4" descr="4+.png"/>
          <p:cNvPicPr>
            <a:picLocks noChangeAspect="1"/>
          </p:cNvPicPr>
          <p:nvPr/>
        </p:nvPicPr>
        <p:blipFill>
          <a:blip r:embed="rId3" cstate="print"/>
          <a:srcRect l="58594" t="50000" r="30469" b="32500"/>
          <a:stretch>
            <a:fillRect/>
          </a:stretch>
        </p:blipFill>
        <p:spPr bwMode="auto">
          <a:xfrm>
            <a:off x="9358313" y="4214813"/>
            <a:ext cx="1000125" cy="1000125"/>
          </a:xfrm>
          <a:prstGeom prst="rect">
            <a:avLst/>
          </a:prstGeom>
          <a:noFill/>
          <a:ln w="9525">
            <a:noFill/>
            <a:miter lim="800000"/>
            <a:headEnd/>
            <a:tailEnd/>
          </a:ln>
        </p:spPr>
      </p:pic>
      <p:pic>
        <p:nvPicPr>
          <p:cNvPr id="6" name="图片 5" descr="5.png"/>
          <p:cNvPicPr>
            <a:picLocks noChangeAspect="1"/>
          </p:cNvPicPr>
          <p:nvPr/>
        </p:nvPicPr>
        <p:blipFill>
          <a:blip r:embed="rId4" cstate="print"/>
          <a:srcRect l="72656" t="47501" r="19531" b="43750"/>
          <a:stretch>
            <a:fillRect/>
          </a:stretch>
        </p:blipFill>
        <p:spPr bwMode="auto">
          <a:xfrm>
            <a:off x="9144000" y="3071813"/>
            <a:ext cx="714375" cy="500062"/>
          </a:xfrm>
          <a:prstGeom prst="rect">
            <a:avLst/>
          </a:prstGeom>
          <a:noFill/>
          <a:ln w="9525">
            <a:noFill/>
            <a:miter lim="800000"/>
            <a:headEnd/>
            <a:tailEnd/>
          </a:ln>
        </p:spPr>
      </p:pic>
      <p:pic>
        <p:nvPicPr>
          <p:cNvPr id="9" name="图片 8" descr="1.png"/>
          <p:cNvPicPr>
            <a:picLocks noChangeAspect="1"/>
          </p:cNvPicPr>
          <p:nvPr/>
        </p:nvPicPr>
        <p:blipFill>
          <a:blip r:embed="rId5" cstate="print"/>
          <a:srcRect l="3123" b="12166"/>
          <a:stretch>
            <a:fillRect/>
          </a:stretch>
        </p:blipFill>
        <p:spPr bwMode="auto">
          <a:xfrm>
            <a:off x="-32" y="2636912"/>
            <a:ext cx="10653837" cy="4191000"/>
          </a:xfrm>
          <a:prstGeom prst="rect">
            <a:avLst/>
          </a:prstGeom>
          <a:noFill/>
          <a:ln w="9525">
            <a:noFill/>
            <a:miter lim="800000"/>
            <a:headEnd/>
            <a:tailEnd/>
          </a:ln>
        </p:spPr>
      </p:pic>
      <p:sp>
        <p:nvSpPr>
          <p:cNvPr id="13" name="TextBox 12"/>
          <p:cNvSpPr txBox="1"/>
          <p:nvPr/>
        </p:nvSpPr>
        <p:spPr>
          <a:xfrm>
            <a:off x="5500694" y="4714884"/>
            <a:ext cx="2860078" cy="2000548"/>
          </a:xfrm>
          <a:prstGeom prst="rect">
            <a:avLst/>
          </a:prstGeom>
          <a:noFill/>
        </p:spPr>
        <p:txBody>
          <a:bodyPr wrap="none" rtlCol="0">
            <a:spAutoFit/>
          </a:bodyPr>
          <a:lstStyle/>
          <a:p>
            <a:r>
              <a:rPr lang="zh-CN" altLang="de-DE"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rPr>
              <a:t>吴漠汀教授</a:t>
            </a:r>
            <a:endParaRPr lang="de-DE" altLang="zh-CN" sz="3200" b="1"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n-ea"/>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Prof. Dr. Martin </a:t>
            </a:r>
            <a:r>
              <a:rPr lang="de-DE" altLang="zh-CN" sz="2000" dirty="0" err="1">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Woesler</a:t>
            </a:r>
            <a:endPar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endParaRPr lang="de-DE" altLang="zh-CN" sz="32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Hunan Normal University</a:t>
            </a:r>
          </a:p>
          <a:p>
            <a:r>
              <a:rPr lang="de-DE" altLang="zh-CN" sz="2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Times New Roman" panose="02020603050405020304" pitchFamily="18" charset="0"/>
                <a:cs typeface="Times New Roman" panose="02020603050405020304" pitchFamily="18" charset="0"/>
              </a:rPr>
              <a:t>Spring 2022</a:t>
            </a:r>
            <a:endParaRPr lang="zh-CN" alt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p:cNvSpPr txBox="1"/>
          <p:nvPr/>
        </p:nvSpPr>
        <p:spPr>
          <a:xfrm>
            <a:off x="581243" y="404664"/>
            <a:ext cx="7896814" cy="861774"/>
          </a:xfrm>
          <a:prstGeom prst="rect">
            <a:avLst/>
          </a:prstGeom>
          <a:noFill/>
        </p:spPr>
        <p:txBody>
          <a:bodyPr wrap="square" rtlCol="0">
            <a:spAutoFit/>
          </a:bodyPr>
          <a:lstStyle/>
          <a:p>
            <a:r>
              <a:rPr lang="de-DE" altLang="zh-CN" sz="5000" b="1" dirty="0">
                <a:latin typeface="+mj-lt"/>
                <a:ea typeface="KaiTi" panose="02010609060101010101" pitchFamily="49" charset="-122"/>
              </a:rPr>
              <a:t>Teacher Input</a:t>
            </a:r>
            <a:endParaRPr lang="de-DE" altLang="zh-CN" sz="5000" dirty="0">
              <a:ln w="1905">
                <a:solidFill>
                  <a:schemeClr val="tx1"/>
                </a:solidFill>
              </a:ln>
              <a:solidFill>
                <a:sysClr val="windowText" lastClr="000000"/>
              </a:solidFill>
              <a:effectLst>
                <a:innerShdw blurRad="69850" dist="43180" dir="5400000">
                  <a:srgbClr val="000000">
                    <a:alpha val="65000"/>
                  </a:srgbClr>
                </a:innerShdw>
                <a:reflection blurRad="6350" stA="55000" endA="300" endPos="45500" dir="5400000" sy="-100000" algn="bl" rotWithShape="0"/>
              </a:effectLst>
              <a:latin typeface="+mj-lt"/>
              <a:cs typeface="Times New Roman" panose="02020603050405020304" pitchFamily="18" charset="0"/>
            </a:endParaRPr>
          </a:p>
        </p:txBody>
      </p:sp>
      <p:pic>
        <p:nvPicPr>
          <p:cNvPr id="10" name="Grafik 9">
            <a:extLst>
              <a:ext uri="{FF2B5EF4-FFF2-40B4-BE49-F238E27FC236}">
                <a16:creationId xmlns:a16="http://schemas.microsoft.com/office/drawing/2014/main" id="{012E1F66-91E2-488A-BFAB-165BA8759E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7003" y="0"/>
            <a:ext cx="1115616" cy="1115616"/>
          </a:xfrm>
          <a:prstGeom prst="rect">
            <a:avLst/>
          </a:prstGeom>
        </p:spPr>
      </p:pic>
      <p:sp>
        <p:nvSpPr>
          <p:cNvPr id="7" name="Textfeld 6">
            <a:extLst>
              <a:ext uri="{FF2B5EF4-FFF2-40B4-BE49-F238E27FC236}">
                <a16:creationId xmlns:a16="http://schemas.microsoft.com/office/drawing/2014/main" id="{C8377A69-448D-41EE-A80E-38B502D108CC}"/>
              </a:ext>
            </a:extLst>
          </p:cNvPr>
          <p:cNvSpPr txBox="1"/>
          <p:nvPr/>
        </p:nvSpPr>
        <p:spPr>
          <a:xfrm>
            <a:off x="593617" y="1502152"/>
            <a:ext cx="8154847" cy="1200329"/>
          </a:xfrm>
          <a:prstGeom prst="rect">
            <a:avLst/>
          </a:prstGeom>
          <a:noFill/>
        </p:spPr>
        <p:txBody>
          <a:bodyPr wrap="square" rtlCol="0">
            <a:spAutoFit/>
          </a:bodyPr>
          <a:lstStyle/>
          <a:p>
            <a:pPr algn="l"/>
            <a:endParaRPr lang="de-DE" b="0" i="0" dirty="0">
              <a:solidFill>
                <a:srgbClr val="000000"/>
              </a:solidFill>
              <a:effectLst/>
              <a:latin typeface="Arial" panose="020B0604020202020204" pitchFamily="34" charset="0"/>
            </a:endParaRPr>
          </a:p>
          <a:p>
            <a:pPr algn="l"/>
            <a:endParaRPr lang="de-DE" dirty="0">
              <a:solidFill>
                <a:srgbClr val="000000"/>
              </a:solidFill>
              <a:latin typeface="Arial" panose="020B0604020202020204" pitchFamily="34" charset="0"/>
            </a:endParaRPr>
          </a:p>
          <a:p>
            <a:pPr algn="l"/>
            <a:r>
              <a:rPr lang="de-DE" b="0" i="0" dirty="0">
                <a:solidFill>
                  <a:srgbClr val="000000"/>
                </a:solidFill>
                <a:effectLst/>
                <a:latin typeface="Arial" panose="020B0604020202020204" pitchFamily="34" charset="0"/>
              </a:rPr>
              <a:t>Handout, </a:t>
            </a:r>
            <a:r>
              <a:rPr lang="de-DE" b="0" i="0" dirty="0" err="1">
                <a:solidFill>
                  <a:srgbClr val="000000"/>
                </a:solidFill>
                <a:effectLst/>
                <a:latin typeface="Arial" panose="020B0604020202020204" pitchFamily="34" charset="0"/>
              </a:rPr>
              <a:t>ppt</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Discussion</a:t>
            </a:r>
            <a:endParaRPr lang="de-DE" b="0" i="0" dirty="0">
              <a:solidFill>
                <a:srgbClr val="000000"/>
              </a:solidFill>
              <a:effectLst/>
              <a:latin typeface="Arial" panose="020B0604020202020204" pitchFamily="34" charset="0"/>
            </a:endParaRPr>
          </a:p>
          <a:p>
            <a:endParaRPr lang="de-DE" dirty="0"/>
          </a:p>
        </p:txBody>
      </p:sp>
    </p:spTree>
    <p:extLst>
      <p:ext uri="{BB962C8B-B14F-4D97-AF65-F5344CB8AC3E}">
        <p14:creationId xmlns:p14="http://schemas.microsoft.com/office/powerpoint/2010/main" val="182419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0" presetClass="path" presetSubtype="0" accel="50000" decel="50000" fill="hold" nodeType="withEffect">
                                  <p:stCondLst>
                                    <p:cond delay="0"/>
                                  </p:stCondLst>
                                  <p:childTnLst>
                                    <p:animMotion origin="layout" path="M 0.01146 0.08488 C -0.01319 0.09297 -0.03784 0.1013 -0.06007 0.09482 C -0.08229 0.08858 -0.096 0.05181 -0.12187 0.04695 C -0.14774 0.04186 -0.19548 0.06638 -0.21562 0.06452 C -0.23576 0.06291 -0.23923 0.04972 -0.24253 0.03654 " pathEditMode="relative" rAng="0" ptsTypes="aaaaA">
                                      <p:cBhvr>
                                        <p:cTn id="9" dur="3000" fill="hold"/>
                                        <p:tgtEl>
                                          <p:spTgt spid="6"/>
                                        </p:tgtEl>
                                        <p:attrNameLst>
                                          <p:attrName>ppt_x</p:attrName>
                                          <p:attrName>ppt_y</p:attrName>
                                        </p:attrNameLst>
                                      </p:cBhvr>
                                      <p:rCtr x="-12700" y="-1600"/>
                                    </p:animMotion>
                                  </p:childTnLst>
                                </p:cTn>
                              </p:par>
                              <p:par>
                                <p:cTn id="10" presetID="0" presetClass="path" presetSubtype="0" accel="50000" decel="50000" fill="hold" nodeType="withEffect">
                                  <p:stCondLst>
                                    <p:cond delay="0"/>
                                  </p:stCondLst>
                                  <p:childTnLst>
                                    <p:animMotion origin="layout" path="M 0.00989 0.08604 C -0.01597 0.09922 -0.04184 0.11263 -0.06146 0.10384 C -0.08108 0.09482 -0.08073 0.04464 -0.10747 0.03261 C -0.13421 0.02082 -0.19375 0.04626 -0.22188 0.03261 C -0.25 0.0192 -0.25209 -0.03307 -0.27587 -0.04833 C -0.29966 -0.06359 -0.3415 -0.03954 -0.36476 -0.05874 C -0.38803 -0.0777 -0.40625 -0.15726 -0.41546 -0.16281 " pathEditMode="relative" rAng="0" ptsTypes="aaaaaaA">
                                      <p:cBhvr>
                                        <p:cTn id="11" dur="3000" fill="hold"/>
                                        <p:tgtEl>
                                          <p:spTgt spid="5"/>
                                        </p:tgtEl>
                                        <p:attrNameLst>
                                          <p:attrName>ppt_x</p:attrName>
                                          <p:attrName>ppt_y</p:attrName>
                                        </p:attrNameLst>
                                      </p:cBhvr>
                                      <p:rCtr x="-21300" y="-11100"/>
                                    </p:animMotion>
                                  </p:childTnLst>
                                </p:cTn>
                              </p:par>
                              <p:par>
                                <p:cTn id="12" presetID="0" presetClass="path" presetSubtype="0" accel="50000" decel="50000" fill="hold" nodeType="withEffect">
                                  <p:stCondLst>
                                    <p:cond delay="0"/>
                                  </p:stCondLst>
                                  <p:childTnLst>
                                    <p:animMotion origin="layout" path="M 0.01753 0.08488 C -0.01927 0.09297 -0.05591 0.10107 -0.11111 0.0902 C -0.16632 0.07933 -0.24913 0.01943 -0.31424 0.01897 C -0.37934 0.01874 -0.44948 0.10199 -0.50156 0.08765 C -0.55365 0.07331 -0.56823 -0.03654 -0.62691 -0.0673 C -0.68559 -0.09805 -0.81719 -0.09852 -0.854 -0.09782 " pathEditMode="relative" rAng="0" ptsTypes="aaaaaA">
                                      <p:cBhvr>
                                        <p:cTn id="13" dur="3000" fill="hold"/>
                                        <p:tgtEl>
                                          <p:spTgt spid="4"/>
                                        </p:tgtEl>
                                        <p:attrNameLst>
                                          <p:attrName>ppt_x</p:attrName>
                                          <p:attrName>ppt_y</p:attrName>
                                        </p:attrNameLst>
                                      </p:cBhvr>
                                      <p:rCtr x="-43600" y="-8300"/>
                                    </p:animMotion>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ppt_x</p:attrName>
                                        </p:attrNameLst>
                                      </p:cBhvr>
                                      <p:tavLst>
                                        <p:tav tm="0">
                                          <p:val>
                                            <p:strVal val="#ppt_x"/>
                                          </p:val>
                                        </p:tav>
                                        <p:tav tm="100000">
                                          <p:val>
                                            <p:strVal val="#ppt_x"/>
                                          </p:val>
                                        </p:tav>
                                      </p:tavLst>
                                    </p:anim>
                                    <p:anim calcmode="lin" valueType="num">
                                      <p:cBhvr>
                                        <p:cTn id="18" dur="2000" fill="hold"/>
                                        <p:tgtEl>
                                          <p:spTgt spid="9"/>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469231" y="2183732"/>
            <a:ext cx="8220577" cy="3681663"/>
          </a:xfrm>
        </p:spPr>
        <p:txBody>
          <a:bodyPr/>
          <a:lstStyle/>
          <a:p>
            <a:pPr marL="0" indent="0">
              <a:buNone/>
            </a:pPr>
            <a:r>
              <a:rPr lang="en-US" sz="1050" dirty="0">
                <a:latin typeface="Arial" panose="020B0604020202020204" pitchFamily="34" charset="0"/>
                <a:cs typeface="Arial" panose="020B0604020202020204" pitchFamily="34" charset="0"/>
              </a:rPr>
              <a:t>Histories of Chinese Literature date from the 3</a:t>
            </a:r>
            <a:r>
              <a:rPr lang="en-US" sz="1050" baseline="30000" dirty="0">
                <a:latin typeface="Arial" panose="020B0604020202020204" pitchFamily="34" charset="0"/>
                <a:cs typeface="Arial" panose="020B0604020202020204" pitchFamily="34" charset="0"/>
              </a:rPr>
              <a:t>rd</a:t>
            </a:r>
            <a:r>
              <a:rPr lang="en-US" sz="1050" dirty="0">
                <a:latin typeface="Arial" panose="020B0604020202020204" pitchFamily="34" charset="0"/>
                <a:cs typeface="Arial" panose="020B0604020202020204" pitchFamily="34" charset="0"/>
              </a:rPr>
              <a:t> century CE. Early histories introduced the literature of previous dynasties (both as literature of a single dynasty and as comprehensive histories), categorized literature into certain genres and styles and defined their standards; developing complex theories of literature and of aesthetics. Literary criticism emerged in the later part of the Northern and Southern Dynasties in the 4</a:t>
            </a:r>
            <a:r>
              <a:rPr lang="en-US" sz="1050" baseline="30000" dirty="0">
                <a:latin typeface="Arial" panose="020B0604020202020204" pitchFamily="34" charset="0"/>
                <a:cs typeface="Arial" panose="020B0604020202020204" pitchFamily="34" charset="0"/>
              </a:rPr>
              <a:t>th</a:t>
            </a:r>
            <a:r>
              <a:rPr lang="en-US" sz="1050" dirty="0">
                <a:latin typeface="Arial" panose="020B0604020202020204" pitchFamily="34" charset="0"/>
                <a:cs typeface="Arial" panose="020B0604020202020204" pitchFamily="34" charset="0"/>
              </a:rPr>
              <a:t> century. In each dynasty, it was considered a duty to write the literary history of the foregoing dynasty. The documentation of literature in anthologies and compilations saw its peak in the Qing Dynasty. The first European attempts at historical overviews of Chinese literature did not emerge  until after 1880, and,  in 1904, Chinese scholars adopted the Western approach; providing literary histories from the earliest times to the present, conveying the narrative of a nation and its national literature. Some examples of early European Histories of Chinese Literature bear witness to the patronizing, even ignorant, view of China held by many Europeans of that day.  Since then, history writing has become more appreciative, and, at the end of the 20</a:t>
            </a:r>
            <a:r>
              <a:rPr lang="en-US" sz="1050" baseline="30000" dirty="0">
                <a:latin typeface="Arial" panose="020B0604020202020204" pitchFamily="34" charset="0"/>
                <a:cs typeface="Arial" panose="020B0604020202020204" pitchFamily="34" charset="0"/>
              </a:rPr>
              <a:t>th</a:t>
            </a:r>
            <a:r>
              <a:rPr lang="en-US" sz="1050" dirty="0">
                <a:latin typeface="Arial" panose="020B0604020202020204" pitchFamily="34" charset="0"/>
                <a:cs typeface="Arial" panose="020B0604020202020204" pitchFamily="34" charset="0"/>
              </a:rPr>
              <a:t> century, massive Histories of Chinese Literature were compiled in Europe. The newest generation of Histories appears as collaborations of Chinese heritage and Western scholars.</a:t>
            </a:r>
            <a:endParaRPr lang="de-DE" sz="1050" dirty="0">
              <a:latin typeface="Arial" panose="020B0604020202020204" pitchFamily="34" charset="0"/>
              <a:cs typeface="Arial" panose="020B0604020202020204" pitchFamily="34" charset="0"/>
            </a:endParaRPr>
          </a:p>
          <a:p>
            <a:pPr marL="0" indent="0">
              <a:buNone/>
            </a:pPr>
            <a:r>
              <a:rPr lang="zh-CN" altLang="de-DE" sz="1050" dirty="0">
                <a:latin typeface="Arial" panose="020B0604020202020204" pitchFamily="34" charset="0"/>
                <a:cs typeface="Arial" panose="020B0604020202020204" pitchFamily="34" charset="0"/>
              </a:rPr>
              <a:t>中国文学史的发端可以追溯到公元</a:t>
            </a:r>
            <a:r>
              <a:rPr lang="en-US" sz="1050" dirty="0">
                <a:latin typeface="Arial" panose="020B0604020202020204" pitchFamily="34" charset="0"/>
                <a:cs typeface="Arial" panose="020B0604020202020204" pitchFamily="34" charset="0"/>
              </a:rPr>
              <a:t>3</a:t>
            </a:r>
            <a:r>
              <a:rPr lang="zh-CN" altLang="de-DE" sz="1050" dirty="0">
                <a:latin typeface="Arial" panose="020B0604020202020204" pitchFamily="34" charset="0"/>
                <a:cs typeface="Arial" panose="020B0604020202020204" pitchFamily="34" charset="0"/>
              </a:rPr>
              <a:t>世纪。早期的历史文献，无论是在断代史或者通史文献，都是按照特定的类别、特定的风格和明确的标准去介绍文学的，并逐步发展衍生为复杂的文学理论和美学体系。公元</a:t>
            </a:r>
            <a:r>
              <a:rPr lang="en-US" sz="1050" dirty="0">
                <a:latin typeface="Arial" panose="020B0604020202020204" pitchFamily="34" charset="0"/>
                <a:cs typeface="Arial" panose="020B0604020202020204" pitchFamily="34" charset="0"/>
              </a:rPr>
              <a:t>4</a:t>
            </a:r>
            <a:r>
              <a:rPr lang="zh-CN" altLang="de-DE" sz="1050" dirty="0">
                <a:latin typeface="Arial" panose="020B0604020202020204" pitchFamily="34" charset="0"/>
                <a:cs typeface="Arial" panose="020B0604020202020204" pitchFamily="34" charset="0"/>
              </a:rPr>
              <a:t>世纪，也就是南北朝末期，中国出现了真正意义上的文学批评。众所周知，在每一个封建王朝，撰写前朝的历史文献都是历朝历代必须完成的一项使命，所以，到了清代，文学选集汇编和文献资料编纂达到了前所未有的顶峰。到</a:t>
            </a:r>
            <a:r>
              <a:rPr lang="en-US" sz="1050" dirty="0">
                <a:latin typeface="Arial" panose="020B0604020202020204" pitchFamily="34" charset="0"/>
                <a:cs typeface="Arial" panose="020B0604020202020204" pitchFamily="34" charset="0"/>
              </a:rPr>
              <a:t>1880</a:t>
            </a:r>
            <a:r>
              <a:rPr lang="zh-CN" altLang="de-DE" sz="1050" dirty="0">
                <a:latin typeface="Arial" panose="020B0604020202020204" pitchFamily="34" charset="0"/>
                <a:cs typeface="Arial" panose="020B0604020202020204" pitchFamily="34" charset="0"/>
              </a:rPr>
              <a:t>年，欧洲人才首次尝试整理并出版了中国文学史概况，但在</a:t>
            </a:r>
            <a:r>
              <a:rPr lang="en-US" sz="1050" dirty="0">
                <a:latin typeface="Arial" panose="020B0604020202020204" pitchFamily="34" charset="0"/>
                <a:cs typeface="Arial" panose="020B0604020202020204" pitchFamily="34" charset="0"/>
              </a:rPr>
              <a:t>1904</a:t>
            </a:r>
            <a:r>
              <a:rPr lang="zh-CN" altLang="de-DE" sz="1050" dirty="0">
                <a:latin typeface="Arial" panose="020B0604020202020204" pitchFamily="34" charset="0"/>
                <a:cs typeface="Arial" panose="020B0604020202020204" pitchFamily="34" charset="0"/>
              </a:rPr>
              <a:t>年，中国的学者就接受并采纳了西方的研究方式来研究中国古往今来的文学史，传承民族叙述，继承文学传统。 然而，早期欧洲的中国文学接受中某些实例清楚地见证了当时欧洲学者对中国文学居高临下的傲慢和无知。而且，在那个时代，许多的欧洲人对中国文学都持有同样的观点。而自此以后，欧洲的中国文学史中描述却对中国文学大加赞赏。到了</a:t>
            </a:r>
            <a:r>
              <a:rPr lang="en-US" sz="1050" dirty="0">
                <a:latin typeface="Arial" panose="020B0604020202020204" pitchFamily="34" charset="0"/>
                <a:cs typeface="Arial" panose="020B0604020202020204" pitchFamily="34" charset="0"/>
              </a:rPr>
              <a:t>20</a:t>
            </a:r>
            <a:r>
              <a:rPr lang="zh-CN" altLang="de-DE" sz="1050" dirty="0">
                <a:latin typeface="Arial" panose="020B0604020202020204" pitchFamily="34" charset="0"/>
                <a:cs typeface="Arial" panose="020B0604020202020204" pitchFamily="34" charset="0"/>
              </a:rPr>
              <a:t>世纪末，欧洲研究者搜集汇编了大量的中国文学史料，而最新的中国文学史研究展现出的是中国传统文学遗产与西方学术研究结合的最新成果。</a:t>
            </a:r>
            <a:endParaRPr lang="de-DE" sz="105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en-US" dirty="0">
                <a:solidFill>
                  <a:srgbClr val="0E5772"/>
                </a:solidFill>
                <a:latin typeface="Arial" panose="020B0604020202020204" pitchFamily="34" charset="0"/>
                <a:cs typeface="Arial" panose="020B0604020202020204" pitchFamily="34" charset="0"/>
              </a:rPr>
              <a:t>Histories of Literature </a:t>
            </a:r>
            <a:r>
              <a:rPr lang="zh-CN" altLang="de-DE" dirty="0">
                <a:solidFill>
                  <a:srgbClr val="0E5772"/>
                </a:solidFill>
                <a:latin typeface="Arial" panose="020B0604020202020204" pitchFamily="34" charset="0"/>
                <a:cs typeface="Arial" panose="020B0604020202020204" pitchFamily="34" charset="0"/>
              </a:rPr>
              <a:t>文学史</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3568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460206" y="2183731"/>
            <a:ext cx="8446170" cy="3925303"/>
          </a:xfrm>
        </p:spPr>
        <p:txBody>
          <a:bodyPr/>
          <a:lstStyle/>
          <a:p>
            <a:pPr marL="257175" indent="-257175">
              <a:buFont typeface="+mj-lt"/>
              <a:buAutoNum type="arabicPeriod"/>
            </a:pPr>
            <a:r>
              <a:rPr lang="en-US" sz="1200" b="1" dirty="0"/>
              <a:t>The emergence of Chinese Literary Histories</a:t>
            </a:r>
            <a:r>
              <a:rPr lang="de-DE" sz="1200" dirty="0"/>
              <a:t> </a:t>
            </a:r>
            <a:r>
              <a:rPr lang="zh-CN" altLang="de-DE" sz="1200" b="1" dirty="0"/>
              <a:t>中国文学史的开端</a:t>
            </a:r>
            <a:endParaRPr lang="de-DE" altLang="zh-CN" sz="1200" b="1" dirty="0"/>
          </a:p>
          <a:p>
            <a:pPr marL="257175" indent="-257175">
              <a:buFont typeface="+mj-lt"/>
              <a:buAutoNum type="arabicPeriod"/>
            </a:pPr>
            <a:r>
              <a:rPr lang="en-US" sz="1200" b="1" dirty="0"/>
              <a:t>Characteristics of the Western Approach </a:t>
            </a:r>
            <a:r>
              <a:rPr lang="zh-CN" altLang="de-DE" sz="1200" b="1" dirty="0"/>
              <a:t>西方文学批评方式的特点</a:t>
            </a:r>
            <a:endParaRPr lang="de-DE" altLang="zh-CN" sz="1200" b="1" dirty="0"/>
          </a:p>
          <a:p>
            <a:pPr marL="257175" indent="-257175">
              <a:buFont typeface="+mj-lt"/>
              <a:buAutoNum type="arabicPeriod"/>
            </a:pPr>
            <a:r>
              <a:rPr lang="en-US" sz="1200" b="1" dirty="0"/>
              <a:t>Conclusion</a:t>
            </a:r>
            <a:r>
              <a:rPr lang="de-DE" sz="1200" dirty="0"/>
              <a:t> </a:t>
            </a:r>
            <a:r>
              <a:rPr lang="zh-CN" altLang="de-DE" sz="1200" b="1" dirty="0"/>
              <a:t>结论</a:t>
            </a:r>
            <a:endParaRPr lang="de-DE" sz="1200" dirty="0"/>
          </a:p>
          <a:p>
            <a:pPr marL="0" indent="0">
              <a:buNone/>
            </a:pPr>
            <a:r>
              <a:rPr lang="en-US" sz="1200" dirty="0">
                <a:latin typeface="Arial" panose="020B0604020202020204" pitchFamily="34" charset="0"/>
                <a:cs typeface="Arial" panose="020B0604020202020204" pitchFamily="34" charset="0"/>
              </a:rPr>
              <a:t>It is characteristic of histories of literature that they focus more on literature from modern times than they do on literature from older times. There are several reasons for this: modern literature is continually being produced every day, it is more accessible than historical literature, and the literature of contemporary times seems far more diverse and difficult to “grasp” than earlier times. It seems impossible to summarize today’s diverse literary world in one epoch or trend. The latter is a misperception: in every era, literature seems so diverse that those living in that time cannot even imagine being able to summarize the literature of “their” contemporary times according to a single trend. And yet, today, that is often just what is done to previous eras.  Periods are summarized by trends, according to what is considered most important today; for example, during the May Fourth Movement, the prevailing literature was still the Mandarin Duck and Butterfly School. It was only later that the period was re-categorized as “New Literature”. </a:t>
            </a:r>
            <a:endParaRPr lang="de-DE" sz="1200" dirty="0">
              <a:latin typeface="Arial" panose="020B0604020202020204" pitchFamily="34" charset="0"/>
              <a:cs typeface="Arial" panose="020B0604020202020204" pitchFamily="34" charset="0"/>
            </a:endParaRPr>
          </a:p>
          <a:p>
            <a:pPr marL="0" indent="0">
              <a:buNone/>
            </a:pPr>
            <a:r>
              <a:rPr lang="zh-CN" altLang="de-DE" sz="1200" dirty="0">
                <a:latin typeface="Arial" panose="020B0604020202020204" pitchFamily="34" charset="0"/>
                <a:cs typeface="Arial" panose="020B0604020202020204" pitchFamily="34" charset="0"/>
              </a:rPr>
              <a:t>本文总结了文学史研究的一大特点</a:t>
            </a:r>
            <a:r>
              <a:rPr lang="de-DE" altLang="zh-CN" sz="1200" dirty="0">
                <a:latin typeface="Arial" panose="020B0604020202020204" pitchFamily="34" charset="0"/>
                <a:cs typeface="Arial" panose="020B0604020202020204" pitchFamily="34" charset="0"/>
              </a:rPr>
              <a:t>——</a:t>
            </a:r>
            <a:r>
              <a:rPr lang="zh-CN" altLang="de-DE" sz="1200" dirty="0">
                <a:latin typeface="Arial" panose="020B0604020202020204" pitchFamily="34" charset="0"/>
                <a:cs typeface="Arial" panose="020B0604020202020204" pitchFamily="34" charset="0"/>
              </a:rPr>
              <a:t>人们往往更多地关注于现代文学，而不是古代文学。这有以下几点原因：现代文学作品每天都在源源不断地产生，这比历史文学作品更容易得到，当代文学作品似乎比早期文学作品的种类更多，更难以“掌握”。 在当今纷繁复杂的文学世界，总结或概括一个时代文学特征或文学一种趋势似乎相当困难。而所谓的“趋势”更是一种误解：在每个时代，文学都是如此的纷繁复杂，以至于生活在那个时代的人们，无法设想仅凭单一的趋势就对他们所处时代的文学进行总结。所以在今天，我们往往做的也是对已往时代文学的总结，并且以我们当下我们所处时代最重要的因素来作出评断。例如，在五四运动中盛行仍然是鸳鸯蝴蝶派文学。而直到后来，这一时期才被重新分类为“新文学”。</a:t>
            </a:r>
            <a:endParaRPr lang="de-DE" sz="12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en-US" dirty="0">
                <a:solidFill>
                  <a:srgbClr val="0E5772"/>
                </a:solidFill>
                <a:latin typeface="Arial" panose="020B0604020202020204" pitchFamily="34" charset="0"/>
                <a:cs typeface="Arial" panose="020B0604020202020204" pitchFamily="34" charset="0"/>
              </a:rPr>
              <a:t>Histories of Literature </a:t>
            </a:r>
            <a:r>
              <a:rPr lang="zh-CN" altLang="de-DE" dirty="0">
                <a:solidFill>
                  <a:srgbClr val="0E5772"/>
                </a:solidFill>
                <a:latin typeface="Arial" panose="020B0604020202020204" pitchFamily="34" charset="0"/>
                <a:cs typeface="Arial" panose="020B0604020202020204" pitchFamily="34" charset="0"/>
              </a:rPr>
              <a:t>文学史</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0086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272303" y="2183732"/>
            <a:ext cx="8647874" cy="3681663"/>
          </a:xfrm>
        </p:spPr>
        <p:txBody>
          <a:bodyPr/>
          <a:lstStyle/>
          <a:p>
            <a:pPr marL="0" indent="0">
              <a:buNone/>
            </a:pPr>
            <a:r>
              <a:rPr lang="en-US" sz="1500" dirty="0">
                <a:latin typeface="Arial" panose="020B0604020202020204" pitchFamily="34" charset="0"/>
                <a:cs typeface="Arial" panose="020B0604020202020204" pitchFamily="34" charset="0"/>
              </a:rPr>
              <a:t>Literary histories can be organized and approached in quite different ways – the Columbia history is quite selective and highlights some marginal things and the new Harvard History narrates literary history by its turning points. Some Chinese histories concentrate on literature in general, bibliographies, theory or literary criticism, the literature of a dynasty, or of a genre like biographies, poems etc. Some are in chronological order and others sort literature by authors, styles or schools. In almost every dynasty there is an attempt to document, exemplify and define the characteristics of the literature of the foregoing dynasty.</a:t>
            </a:r>
            <a:endParaRPr lang="de-DE" sz="1500" dirty="0">
              <a:latin typeface="Arial" panose="020B0604020202020204" pitchFamily="34" charset="0"/>
              <a:cs typeface="Arial" panose="020B0604020202020204" pitchFamily="34" charset="0"/>
            </a:endParaRPr>
          </a:p>
          <a:p>
            <a:pPr marL="0" indent="0">
              <a:buNone/>
            </a:pPr>
            <a:r>
              <a:rPr lang="zh-CN" altLang="de-DE" sz="1500" dirty="0">
                <a:latin typeface="Arial" panose="020B0604020202020204" pitchFamily="34" charset="0"/>
                <a:cs typeface="Arial" panose="020B0604020202020204" pitchFamily="34" charset="0"/>
              </a:rPr>
              <a:t>文学史的整理和研究可以通过不同的途径和手段完成</a:t>
            </a:r>
            <a:r>
              <a:rPr lang="de-DE" altLang="zh-CN" sz="1500" dirty="0">
                <a:latin typeface="Arial" panose="020B0604020202020204" pitchFamily="34" charset="0"/>
                <a:cs typeface="Arial" panose="020B0604020202020204" pitchFamily="34" charset="0"/>
              </a:rPr>
              <a:t>——</a:t>
            </a:r>
            <a:r>
              <a:rPr lang="zh-CN" altLang="de-DE" sz="1500" dirty="0">
                <a:latin typeface="Arial" panose="020B0604020202020204" pitchFamily="34" charset="0"/>
                <a:cs typeface="Arial" panose="020B0604020202020204" pitchFamily="34" charset="0"/>
              </a:rPr>
              <a:t>哥伦比亚文学史具有很强的选择性和强调边缘性研究，而新哈佛文学史则侧重于文学史转折点的讲述，而一些中国本土的文学史通常集中在文学作品的概况、参考书目、理论或者文学批评以及某一朝代的文学作品的研究，或是按传记、诗歌等等文学作品的类型，或按照年代顺序编撰。另一些则是按照其他文学分类</a:t>
            </a:r>
            <a:r>
              <a:rPr lang="de-DE" altLang="zh-CN" sz="1500" dirty="0">
                <a:latin typeface="Arial" panose="020B0604020202020204" pitchFamily="34" charset="0"/>
                <a:cs typeface="Arial" panose="020B0604020202020204" pitchFamily="34" charset="0"/>
              </a:rPr>
              <a:t>——</a:t>
            </a:r>
            <a:r>
              <a:rPr lang="zh-CN" altLang="de-DE" sz="1500" dirty="0">
                <a:latin typeface="Arial" panose="020B0604020202020204" pitchFamily="34" charset="0"/>
                <a:cs typeface="Arial" panose="020B0604020202020204" pitchFamily="34" charset="0"/>
              </a:rPr>
              <a:t>像是作者、风格或是学派。几乎在每个朝代都会有试图通过文献注释和定义前朝的文学特性。</a:t>
            </a:r>
            <a:endParaRPr lang="de-DE" sz="15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en-US" dirty="0">
                <a:solidFill>
                  <a:srgbClr val="0E5772"/>
                </a:solidFill>
                <a:latin typeface="Arial" panose="020B0604020202020204" pitchFamily="34" charset="0"/>
                <a:cs typeface="Arial" panose="020B0604020202020204" pitchFamily="34" charset="0"/>
              </a:rPr>
              <a:t>Histories of Literature </a:t>
            </a:r>
            <a:r>
              <a:rPr lang="zh-CN" altLang="de-DE" dirty="0">
                <a:solidFill>
                  <a:srgbClr val="0E5772"/>
                </a:solidFill>
                <a:latin typeface="Arial" panose="020B0604020202020204" pitchFamily="34" charset="0"/>
                <a:cs typeface="Arial" panose="020B0604020202020204" pitchFamily="34" charset="0"/>
              </a:rPr>
              <a:t>文学史</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198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189498" y="2183732"/>
            <a:ext cx="8771021" cy="3681663"/>
          </a:xfrm>
        </p:spPr>
        <p:txBody>
          <a:bodyPr/>
          <a:lstStyle/>
          <a:p>
            <a:pPr marL="0" indent="0">
              <a:buNone/>
            </a:pPr>
            <a:r>
              <a:rPr lang="en-US" sz="1200" dirty="0">
                <a:latin typeface="Arial" panose="020B0604020202020204" pitchFamily="34" charset="0"/>
                <a:cs typeface="Arial" panose="020B0604020202020204" pitchFamily="34" charset="0"/>
              </a:rPr>
              <a:t>In Qing Dynasty, massive compilations of earlier literature were created. These and earlier anthologies were often compiled with categorizations, prefaces and comments that fulfill exactly the functions we expect from a literary history.  Why should they not be considered Histories of Chinese literature? Is it simply because the disciplines History and Letters and the idea of “nations” (as defined today), are inventions of the 19</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century and, therefore, any compilations that existed before then cannot truly be “histories”? China has a rich tradition of literary compilation, categorization, and criticism. Who knows how future generations will consider today’s histories of literature? Perhaps they will call them “Histories about the not yet electronic literature categorized by so-called ‘nations’ ”. It should not be claimed that Westerners “invented the wheel”, so to speak, with </a:t>
            </a:r>
            <a:r>
              <a:rPr lang="en-US" sz="1200" dirty="0" err="1">
                <a:latin typeface="Arial" panose="020B0604020202020204" pitchFamily="34" charset="0"/>
                <a:cs typeface="Arial" panose="020B0604020202020204" pitchFamily="34" charset="0"/>
              </a:rPr>
              <a:t>Vasil’ev’s</a:t>
            </a:r>
            <a:r>
              <a:rPr lang="en-US" sz="1200" dirty="0">
                <a:latin typeface="Arial" panose="020B0604020202020204" pitchFamily="34" charset="0"/>
                <a:cs typeface="Arial" panose="020B0604020202020204" pitchFamily="34" charset="0"/>
              </a:rPr>
              <a:t> or </a:t>
            </a:r>
            <a:r>
              <a:rPr lang="en-US" sz="1200" dirty="0" err="1">
                <a:latin typeface="Arial" panose="020B0604020202020204" pitchFamily="34" charset="0"/>
                <a:cs typeface="Arial" panose="020B0604020202020204" pitchFamily="34" charset="0"/>
              </a:rPr>
              <a:t>Gile’s</a:t>
            </a:r>
            <a:r>
              <a:rPr lang="en-US" sz="1200" dirty="0">
                <a:latin typeface="Arial" panose="020B0604020202020204" pitchFamily="34" charset="0"/>
                <a:cs typeface="Arial" panose="020B0604020202020204" pitchFamily="34" charset="0"/>
              </a:rPr>
              <a:t> “History of Chinese Literature”. They simply put together existing knowledge, from existing sources, under a new name. And there is, already, a new term on the horizon- “History of the literature of the languages spoken in the People’s Republic of China” (</a:t>
            </a:r>
            <a:r>
              <a:rPr lang="zh-CN" altLang="de-DE" sz="1200" dirty="0">
                <a:latin typeface="Arial" panose="020B0604020202020204" pitchFamily="34" charset="0"/>
                <a:cs typeface="Arial" panose="020B0604020202020204" pitchFamily="34" charset="0"/>
              </a:rPr>
              <a:t>华文文学史</a:t>
            </a:r>
            <a:r>
              <a:rPr lang="en-US" sz="1200" dirty="0">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a:p>
            <a:pPr marL="0" indent="0">
              <a:buNone/>
            </a:pPr>
            <a:r>
              <a:rPr lang="zh-CN" altLang="de-DE" sz="1200" dirty="0">
                <a:latin typeface="Arial" panose="020B0604020202020204" pitchFamily="34" charset="0"/>
                <a:cs typeface="Arial" panose="020B0604020202020204" pitchFamily="34" charset="0"/>
              </a:rPr>
              <a:t>清朝时期，人们大量的早期文学资料的汇编。这些文献和早期的文集常常按类别、前言和评论这样的体例编排，而这种编排完全满足我们对文学史功能要求的期盼。为什么这些不能称为中国文学史呢？难道仅仅是因为史学和文学的学科分类以及“</a:t>
            </a:r>
            <a:r>
              <a:rPr lang="en-US" altLang="zh-CN" sz="1200" dirty="0">
                <a:latin typeface="Arial" panose="020B0604020202020204" pitchFamily="34" charset="0"/>
                <a:cs typeface="Arial" panose="020B0604020202020204" pitchFamily="34" charset="0"/>
              </a:rPr>
              <a:t>nation</a:t>
            </a:r>
            <a:r>
              <a:rPr lang="zh-CN" altLang="de-DE" sz="1200" dirty="0">
                <a:latin typeface="Arial" panose="020B0604020202020204" pitchFamily="34" charset="0"/>
                <a:cs typeface="Arial" panose="020B0604020202020204" pitchFamily="34" charset="0"/>
              </a:rPr>
              <a:t>” 思想（“民族”思想，但是也包含少数民族，所以也可以翻译成“华族”或者“国家”思想）是在</a:t>
            </a:r>
            <a:r>
              <a:rPr lang="en-US" altLang="zh-CN" sz="1200" dirty="0">
                <a:latin typeface="Arial" panose="020B0604020202020204" pitchFamily="34" charset="0"/>
                <a:cs typeface="Arial" panose="020B0604020202020204" pitchFamily="34" charset="0"/>
              </a:rPr>
              <a:t>19</a:t>
            </a:r>
            <a:r>
              <a:rPr lang="zh-CN" altLang="de-DE" sz="1200" dirty="0">
                <a:latin typeface="Arial" panose="020B0604020202020204" pitchFamily="34" charset="0"/>
                <a:cs typeface="Arial" panose="020B0604020202020204" pitchFamily="34" charset="0"/>
              </a:rPr>
              <a:t>世纪才确立的，所以，任何在此之前的汇编都不是真正的“历史”吗？中国拥有丰富的文学汇编、分类和批评的传统。谁能预料后世将如何评述今天的文学史呢？也许他们会称之为“以所谓的</a:t>
            </a:r>
            <a:r>
              <a:rPr lang="en-US" altLang="zh-CN" sz="1200" dirty="0">
                <a:latin typeface="Arial" panose="020B0604020202020204" pitchFamily="34" charset="0"/>
                <a:cs typeface="Arial" panose="020B0604020202020204" pitchFamily="34" charset="0"/>
              </a:rPr>
              <a:t>‘</a:t>
            </a:r>
            <a:r>
              <a:rPr lang="zh-CN" altLang="de-DE" sz="1200" dirty="0">
                <a:latin typeface="Arial" panose="020B0604020202020204" pitchFamily="34" charset="0"/>
                <a:cs typeface="Arial" panose="020B0604020202020204" pitchFamily="34" charset="0"/>
              </a:rPr>
              <a:t>民族</a:t>
            </a:r>
            <a:r>
              <a:rPr lang="en-US" altLang="zh-CN" sz="1200" dirty="0">
                <a:latin typeface="Arial" panose="020B0604020202020204" pitchFamily="34" charset="0"/>
                <a:cs typeface="Arial" panose="020B0604020202020204" pitchFamily="34" charset="0"/>
              </a:rPr>
              <a:t>’</a:t>
            </a:r>
            <a:r>
              <a:rPr lang="zh-CN" altLang="de-DE" sz="1200" dirty="0">
                <a:latin typeface="Arial" panose="020B0604020202020204" pitchFamily="34" charset="0"/>
                <a:cs typeface="Arial" panose="020B0604020202020204" pitchFamily="34" charset="0"/>
              </a:rPr>
              <a:t>划分的，且尚未电子化的文学史”。我们并不能这样宣称：因为西方人“发明了车轮”，所以说，王西里或是翟理思也创建了</a:t>
            </a:r>
            <a:r>
              <a:rPr lang="de-DE" altLang="zh-CN" sz="1200" dirty="0">
                <a:latin typeface="Arial" panose="020B0604020202020204" pitchFamily="34" charset="0"/>
                <a:cs typeface="Arial" panose="020B0604020202020204" pitchFamily="34" charset="0"/>
              </a:rPr>
              <a:t>《</a:t>
            </a:r>
            <a:r>
              <a:rPr lang="zh-CN" altLang="de-DE" sz="1200" dirty="0">
                <a:latin typeface="Arial" panose="020B0604020202020204" pitchFamily="34" charset="0"/>
                <a:cs typeface="Arial" panose="020B0604020202020204" pitchFamily="34" charset="0"/>
              </a:rPr>
              <a:t>中国文学史</a:t>
            </a:r>
            <a:r>
              <a:rPr lang="de-DE" altLang="zh-CN" sz="1200" dirty="0">
                <a:latin typeface="Arial" panose="020B0604020202020204" pitchFamily="34" charset="0"/>
                <a:cs typeface="Arial" panose="020B0604020202020204" pitchFamily="34" charset="0"/>
              </a:rPr>
              <a:t>》</a:t>
            </a:r>
            <a:r>
              <a:rPr lang="zh-CN" altLang="de-DE" sz="1200" dirty="0">
                <a:latin typeface="Arial" panose="020B0604020202020204" pitchFamily="34" charset="0"/>
                <a:cs typeface="Arial" panose="020B0604020202020204" pitchFamily="34" charset="0"/>
              </a:rPr>
              <a:t>。他们简单地给现存资料中的知识改了个新名字，并将它们放在一起。今天有学者建议把少数民族的文学也包括在中华人民共和国文学史里，地平线上就出现了一个新名词</a:t>
            </a:r>
            <a:r>
              <a:rPr lang="de-DE" altLang="zh-CN" sz="1200" dirty="0">
                <a:latin typeface="Arial" panose="020B0604020202020204" pitchFamily="34" charset="0"/>
                <a:cs typeface="Arial" panose="020B0604020202020204" pitchFamily="34" charset="0"/>
              </a:rPr>
              <a:t>——“</a:t>
            </a:r>
            <a:r>
              <a:rPr lang="zh-CN" altLang="de-DE" sz="1200" dirty="0">
                <a:latin typeface="Arial" panose="020B0604020202020204" pitchFamily="34" charset="0"/>
                <a:cs typeface="Arial" panose="020B0604020202020204" pitchFamily="34" charset="0"/>
              </a:rPr>
              <a:t>华文文学史”。</a:t>
            </a:r>
            <a:endParaRPr lang="de-DE" altLang="zh-CN" sz="1200" dirty="0">
              <a:latin typeface="Arial" panose="020B0604020202020204" pitchFamily="34" charset="0"/>
              <a:cs typeface="Arial" panose="020B0604020202020204" pitchFamily="34" charset="0"/>
            </a:endParaRPr>
          </a:p>
          <a:p>
            <a:pPr marL="0" indent="0">
              <a:buNone/>
            </a:pPr>
            <a:endParaRPr lang="de-DE" sz="12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en-US" dirty="0">
                <a:solidFill>
                  <a:srgbClr val="0E5772"/>
                </a:solidFill>
                <a:latin typeface="Arial" panose="020B0604020202020204" pitchFamily="34" charset="0"/>
                <a:cs typeface="Arial" panose="020B0604020202020204" pitchFamily="34" charset="0"/>
              </a:rPr>
              <a:t>Histories of Literature </a:t>
            </a:r>
            <a:r>
              <a:rPr lang="zh-CN" altLang="de-DE" dirty="0">
                <a:solidFill>
                  <a:srgbClr val="0E5772"/>
                </a:solidFill>
                <a:latin typeface="Arial" panose="020B0604020202020204" pitchFamily="34" charset="0"/>
                <a:cs typeface="Arial" panose="020B0604020202020204" pitchFamily="34" charset="0"/>
              </a:rPr>
              <a:t>文学史</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004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568492" y="2456033"/>
            <a:ext cx="8085222" cy="3681663"/>
          </a:xfrm>
        </p:spPr>
        <p:txBody>
          <a:bodyPr/>
          <a:lstStyle/>
          <a:p>
            <a:pPr marL="0" indent="0">
              <a:buNone/>
            </a:pPr>
            <a:r>
              <a:rPr lang="en-US" sz="1200" dirty="0">
                <a:latin typeface="Arial" panose="020B0604020202020204" pitchFamily="34" charset="0"/>
                <a:cs typeface="Arial" panose="020B0604020202020204" pitchFamily="34" charset="0"/>
              </a:rPr>
              <a:t>This paper was presented end of 2012 at a joint Harvard-Wuhan university conference in Wuhan. One of the topics at the conference was, which literature and authors to include in a literary history, like colloquial literature, poetry produced today in the ancient style </a:t>
            </a:r>
            <a:r>
              <a:rPr lang="en-US" sz="1200" i="1" dirty="0" err="1">
                <a:latin typeface="Arial" panose="020B0604020202020204" pitchFamily="34" charset="0"/>
                <a:cs typeface="Arial" panose="020B0604020202020204" pitchFamily="34" charset="0"/>
              </a:rPr>
              <a:t>gutishi</a:t>
            </a:r>
            <a:r>
              <a:rPr lang="en-US" sz="1200" dirty="0">
                <a:latin typeface="Arial" panose="020B0604020202020204" pitchFamily="34" charset="0"/>
                <a:cs typeface="Arial" panose="020B0604020202020204" pitchFamily="34" charset="0"/>
              </a:rPr>
              <a:t> </a:t>
            </a:r>
            <a:r>
              <a:rPr lang="zh-CN" altLang="de-DE" sz="1200" dirty="0">
                <a:latin typeface="Arial" panose="020B0604020202020204" pitchFamily="34" charset="0"/>
                <a:cs typeface="Arial" panose="020B0604020202020204" pitchFamily="34" charset="0"/>
              </a:rPr>
              <a:t>古体诗</a:t>
            </a:r>
            <a:r>
              <a:rPr lang="en-US" sz="1200" dirty="0">
                <a:latin typeface="Arial" panose="020B0604020202020204" pitchFamily="34" charset="0"/>
                <a:cs typeface="Arial" panose="020B0604020202020204" pitchFamily="34" charset="0"/>
              </a:rPr>
              <a:t>, Tibetan literature, literature written in Chinese by Gao Xingjian, who is French today, Ha </a:t>
            </a:r>
            <a:r>
              <a:rPr lang="en-US" sz="1200" dirty="0" err="1">
                <a:latin typeface="Arial" panose="020B0604020202020204" pitchFamily="34" charset="0"/>
                <a:cs typeface="Arial" panose="020B0604020202020204" pitchFamily="34" charset="0"/>
              </a:rPr>
              <a:t>Jin</a:t>
            </a:r>
            <a:r>
              <a:rPr lang="en-US" sz="1200" dirty="0">
                <a:latin typeface="Arial" panose="020B0604020202020204" pitchFamily="34" charset="0"/>
                <a:cs typeface="Arial" panose="020B0604020202020204" pitchFamily="34" charset="0"/>
              </a:rPr>
              <a:t>, who emigrated to the United States and writes in English, </a:t>
            </a:r>
            <a:r>
              <a:rPr lang="en-US" sz="1200" dirty="0" err="1">
                <a:latin typeface="Arial" panose="020B0604020202020204" pitchFamily="34" charset="0"/>
                <a:cs typeface="Arial" panose="020B0604020202020204" pitchFamily="34" charset="0"/>
              </a:rPr>
              <a:t>Bei</a:t>
            </a:r>
            <a:r>
              <a:rPr lang="en-US" sz="1200" dirty="0">
                <a:latin typeface="Arial" panose="020B0604020202020204" pitchFamily="34" charset="0"/>
                <a:cs typeface="Arial" panose="020B0604020202020204" pitchFamily="34" charset="0"/>
              </a:rPr>
              <a:t> Dao, who edited the journal </a:t>
            </a:r>
            <a:r>
              <a:rPr lang="en-US" sz="1200" dirty="0" err="1">
                <a:latin typeface="Arial" panose="020B0604020202020204" pitchFamily="34" charset="0"/>
                <a:cs typeface="Arial" panose="020B0604020202020204" pitchFamily="34" charset="0"/>
              </a:rPr>
              <a:t>Jintian</a:t>
            </a:r>
            <a:r>
              <a:rPr lang="en-US" sz="1200" dirty="0">
                <a:latin typeface="Arial" panose="020B0604020202020204" pitchFamily="34" charset="0"/>
                <a:cs typeface="Arial" panose="020B0604020202020204" pitchFamily="34" charset="0"/>
              </a:rPr>
              <a:t> </a:t>
            </a:r>
            <a:r>
              <a:rPr lang="zh-CN" altLang="de-DE" sz="1200" dirty="0">
                <a:latin typeface="Arial" panose="020B0604020202020204" pitchFamily="34" charset="0"/>
                <a:cs typeface="Arial" panose="020B0604020202020204" pitchFamily="34" charset="0"/>
              </a:rPr>
              <a:t>今天</a:t>
            </a:r>
            <a:r>
              <a:rPr lang="en-US" sz="1200" dirty="0">
                <a:latin typeface="Arial" panose="020B0604020202020204" pitchFamily="34" charset="0"/>
                <a:cs typeface="Arial" panose="020B0604020202020204" pitchFamily="34" charset="0"/>
              </a:rPr>
              <a:t> abroad etc. There were also participants questioning if the all Chinese literature after May Fourth and the Reform and Opening Policy accepted too much Western influence and therefore is not genuinely Chinese any more.</a:t>
            </a:r>
            <a:endParaRPr lang="de-DE" sz="1200" dirty="0">
              <a:latin typeface="Arial" panose="020B0604020202020204" pitchFamily="34" charset="0"/>
              <a:cs typeface="Arial" panose="020B0604020202020204" pitchFamily="34" charset="0"/>
            </a:endParaRPr>
          </a:p>
          <a:p>
            <a:pPr marL="0" indent="0">
              <a:buNone/>
            </a:pPr>
            <a:r>
              <a:rPr lang="zh-CN" altLang="de-DE" sz="1200" dirty="0">
                <a:latin typeface="Arial" panose="020B0604020202020204" pitchFamily="34" charset="0"/>
                <a:cs typeface="Arial" panose="020B0604020202020204" pitchFamily="34" charset="0"/>
              </a:rPr>
              <a:t>这一次的研讨会也讲到哪一些文学和作家要包括在文学史，像通俗文学、今天写的旧体诗文学、藏族文学、今天法国国籍用中文写作的高行健、到美国出国的哈金或在国外编辑杂志的北岛等等。也有人怀疑五四和改革开放以后的中国文学收到西方化的印象太多，不是中国文学了。</a:t>
            </a:r>
            <a:endParaRPr lang="de-DE" sz="12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en-US" dirty="0">
                <a:solidFill>
                  <a:srgbClr val="0E5772"/>
                </a:solidFill>
                <a:latin typeface="Arial" panose="020B0604020202020204" pitchFamily="34" charset="0"/>
                <a:cs typeface="Arial" panose="020B0604020202020204" pitchFamily="34" charset="0"/>
              </a:rPr>
              <a:t>Histories of Literature </a:t>
            </a:r>
            <a:r>
              <a:rPr lang="zh-CN" altLang="de-DE" dirty="0">
                <a:solidFill>
                  <a:srgbClr val="0E5772"/>
                </a:solidFill>
                <a:latin typeface="Arial" panose="020B0604020202020204" pitchFamily="34" charset="0"/>
                <a:cs typeface="Arial" panose="020B0604020202020204" pitchFamily="34" charset="0"/>
              </a:rPr>
              <a:t>文学史</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15279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550444" y="2183732"/>
            <a:ext cx="8103269" cy="3681663"/>
          </a:xfrm>
        </p:spPr>
        <p:txBody>
          <a:bodyPr/>
          <a:lstStyle/>
          <a:p>
            <a:pPr marL="0" indent="0">
              <a:buNone/>
            </a:pPr>
            <a:r>
              <a:rPr lang="en-US" sz="1200" dirty="0">
                <a:latin typeface="Arial" panose="020B0604020202020204" pitchFamily="34" charset="0"/>
                <a:cs typeface="Arial" panose="020B0604020202020204" pitchFamily="34" charset="0"/>
              </a:rPr>
              <a:t>I think, the most important is that the literature of significance and quality is all included in a literary history. The field of Chinese letters is not an isolated research field any more, Chinese literature has to be understood in the context of world literature. If Gao Xingjian does not show up in a History of French Literature, simply because he writes in Chinese and got the Nobel Prize mainly for his earlier works like the novel “Soul of the Mountain”, which appeared in 1990, long before he became French in 1997, it should be made sure that he at least appears in any History of Literature, since he is the first Chinese speaking author who was awarded the Nobel Prize. So in the future, the internet might help us to produce an international cooperative research project for a complete history of world literature. Of course Chinese scholars need to learn foreign languages and Westerners need to learn Chinese. During the time of the Republic of China, Chinese scholars generally knew foreign languages. A condition for students of Chinese literature today all over the world except from China is, that they know several languages. I hope that the new generation of writers and scholars learns more languages, understand their international colleagues more and cooperate more internationally.</a:t>
            </a:r>
            <a:endParaRPr lang="de-DE" sz="1200" dirty="0">
              <a:latin typeface="Arial" panose="020B0604020202020204" pitchFamily="34" charset="0"/>
              <a:cs typeface="Arial" panose="020B0604020202020204" pitchFamily="34" charset="0"/>
            </a:endParaRPr>
          </a:p>
          <a:p>
            <a:pPr marL="0" indent="0">
              <a:buNone/>
            </a:pPr>
            <a:r>
              <a:rPr lang="zh-CN" altLang="de-DE" sz="1200" dirty="0">
                <a:latin typeface="Arial" panose="020B0604020202020204" pitchFamily="34" charset="0"/>
                <a:cs typeface="Arial" panose="020B0604020202020204" pitchFamily="34" charset="0"/>
              </a:rPr>
              <a:t>我觉得，最主要的是，重要的和好的文学都要包括在文学史里。中国文学史已经不是单独的研究领域了，要在世界文学史的上下文看。如果高行健也不在法国文学史出现因为他们认为他用中文写作和他写了后来获得诺贝尔奖的作品时（</a:t>
            </a:r>
            <a:r>
              <a:rPr lang="en-US" sz="1200" dirty="0">
                <a:latin typeface="Arial" panose="020B0604020202020204" pitchFamily="34" charset="0"/>
                <a:cs typeface="Arial" panose="020B0604020202020204" pitchFamily="34" charset="0"/>
              </a:rPr>
              <a:t>1990</a:t>
            </a:r>
            <a:r>
              <a:rPr lang="zh-CN" altLang="de-DE" sz="1200" dirty="0">
                <a:latin typeface="Arial" panose="020B0604020202020204" pitchFamily="34" charset="0"/>
                <a:cs typeface="Arial" panose="020B0604020202020204" pitchFamily="34" charset="0"/>
              </a:rPr>
              <a:t>年）还是中国国籍，那至少要保证他在某一个文学史被提到的，所以在将来，因特网会帮我们显示一个连接的、世界文学史的研究项目。当然也要学外语，外国人也要学汉语，民国的主要的作家和学者都会说外语，今天在国外学中国文学的一个条件是要知道几种语言。我希望新一代的作家和学者多学语言，多了解国外同事，多合作。</a:t>
            </a:r>
            <a:endParaRPr lang="de-DE" sz="1200" dirty="0">
              <a:latin typeface="Arial" panose="020B0604020202020204" pitchFamily="34" charset="0"/>
              <a:cs typeface="Arial" panose="020B0604020202020204" pitchFamily="34" charset="0"/>
            </a:endParaRPr>
          </a:p>
          <a:p>
            <a:pPr marL="257175" indent="-257175">
              <a:buFont typeface="+mj-lt"/>
              <a:buAutoNum type="arabicPeriod"/>
            </a:pPr>
            <a:endParaRPr lang="de-DE" sz="1200" dirty="0"/>
          </a:p>
          <a:p>
            <a:endParaRPr lang="de-DE" sz="12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en-US" dirty="0">
                <a:solidFill>
                  <a:srgbClr val="0E5772"/>
                </a:solidFill>
                <a:latin typeface="Arial" panose="020B0604020202020204" pitchFamily="34" charset="0"/>
                <a:cs typeface="Arial" panose="020B0604020202020204" pitchFamily="34" charset="0"/>
              </a:rPr>
              <a:t>Histories of Literature </a:t>
            </a:r>
            <a:r>
              <a:rPr lang="zh-CN" altLang="de-DE" dirty="0">
                <a:solidFill>
                  <a:srgbClr val="0E5772"/>
                </a:solidFill>
                <a:latin typeface="Arial" panose="020B0604020202020204" pitchFamily="34" charset="0"/>
                <a:cs typeface="Arial" panose="020B0604020202020204" pitchFamily="34" charset="0"/>
              </a:rPr>
              <a:t>文学史</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0895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460207" y="2546801"/>
            <a:ext cx="8220577" cy="3681663"/>
          </a:xfrm>
        </p:spPr>
        <p:txBody>
          <a:bodyPr/>
          <a:lstStyle/>
          <a:p>
            <a:pPr marL="0" indent="0">
              <a:buNone/>
            </a:pPr>
            <a:r>
              <a:rPr lang="de-DE" sz="1800" dirty="0" err="1">
                <a:latin typeface="Arial" panose="020B0604020202020204" pitchFamily="34" charset="0"/>
                <a:cs typeface="Arial" panose="020B0604020202020204" pitchFamily="34" charset="0"/>
              </a:rPr>
              <a:t>What</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are</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main</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differences</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between</a:t>
            </a:r>
            <a:r>
              <a:rPr lang="de-DE" sz="1800" dirty="0">
                <a:latin typeface="Arial" panose="020B0604020202020204" pitchFamily="34" charset="0"/>
                <a:cs typeface="Arial" panose="020B0604020202020204" pitchFamily="34" charset="0"/>
              </a:rPr>
              <a:t> „Western“ </a:t>
            </a:r>
            <a:r>
              <a:rPr lang="de-DE" sz="1800" dirty="0" err="1">
                <a:latin typeface="Arial" panose="020B0604020202020204" pitchFamily="34" charset="0"/>
                <a:cs typeface="Arial" panose="020B0604020202020204" pitchFamily="34" charset="0"/>
              </a:rPr>
              <a:t>and</a:t>
            </a:r>
            <a:r>
              <a:rPr lang="de-DE" sz="1800" dirty="0">
                <a:latin typeface="Arial" panose="020B0604020202020204" pitchFamily="34" charset="0"/>
                <a:cs typeface="Arial" panose="020B0604020202020204" pitchFamily="34" charset="0"/>
              </a:rPr>
              <a:t> Chinese </a:t>
            </a:r>
            <a:r>
              <a:rPr lang="de-DE" sz="1800" dirty="0" err="1">
                <a:latin typeface="Arial" panose="020B0604020202020204" pitchFamily="34" charset="0"/>
                <a:cs typeface="Arial" panose="020B0604020202020204" pitchFamily="34" charset="0"/>
              </a:rPr>
              <a:t>literary</a:t>
            </a:r>
            <a:r>
              <a:rPr lang="de-DE" sz="1800" dirty="0">
                <a:latin typeface="Arial" panose="020B0604020202020204" pitchFamily="34" charset="0"/>
                <a:cs typeface="Arial" panose="020B0604020202020204" pitchFamily="34" charset="0"/>
              </a:rPr>
              <a:t> </a:t>
            </a:r>
            <a:r>
              <a:rPr lang="de-DE" sz="1800" dirty="0" err="1">
                <a:latin typeface="Arial" panose="020B0604020202020204" pitchFamily="34" charset="0"/>
                <a:cs typeface="Arial" panose="020B0604020202020204" pitchFamily="34" charset="0"/>
              </a:rPr>
              <a:t>histories</a:t>
            </a:r>
            <a:r>
              <a:rPr lang="de-DE" sz="1800" dirty="0">
                <a:latin typeface="Arial" panose="020B0604020202020204" pitchFamily="34" charset="0"/>
                <a:cs typeface="Arial" panose="020B0604020202020204" pitchFamily="34" charset="0"/>
              </a:rPr>
              <a:t>?</a:t>
            </a:r>
            <a:endParaRPr lang="zh-CN" altLang="en-US" sz="1800" dirty="0">
              <a:latin typeface="Arial" panose="020B0604020202020204" pitchFamily="34" charset="0"/>
              <a:cs typeface="Arial" panose="020B0604020202020204" pitchFamily="34" charset="0"/>
            </a:endParaRPr>
          </a:p>
          <a:p>
            <a:pPr marL="0" indent="0">
              <a:buNone/>
            </a:pPr>
            <a:r>
              <a:rPr lang="zh-CN" altLang="en-US" sz="1800" dirty="0">
                <a:latin typeface="Arial" panose="020B0604020202020204" pitchFamily="34" charset="0"/>
                <a:cs typeface="Arial" panose="020B0604020202020204" pitchFamily="34" charset="0"/>
              </a:rPr>
              <a:t>“西方”的文学史和中国文学史之间的区别主要是什么？</a:t>
            </a:r>
            <a:endParaRPr lang="de-DE" altLang="zh-CN" sz="1800" dirty="0">
              <a:latin typeface="Arial" panose="020B0604020202020204" pitchFamily="34" charset="0"/>
              <a:cs typeface="Arial" panose="020B0604020202020204" pitchFamily="34" charset="0"/>
            </a:endParaRPr>
          </a:p>
          <a:p>
            <a:pPr marL="0" indent="0">
              <a:buNone/>
            </a:pPr>
            <a:endParaRPr lang="de-DE" sz="18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en-US" dirty="0">
                <a:solidFill>
                  <a:srgbClr val="0E5772"/>
                </a:solidFill>
                <a:latin typeface="Arial" panose="020B0604020202020204" pitchFamily="34" charset="0"/>
                <a:cs typeface="Arial" panose="020B0604020202020204" pitchFamily="34" charset="0"/>
              </a:rPr>
              <a:t>Histories of Literature </a:t>
            </a:r>
            <a:r>
              <a:rPr lang="zh-CN" altLang="de-DE" dirty="0">
                <a:solidFill>
                  <a:srgbClr val="0E5772"/>
                </a:solidFill>
                <a:latin typeface="Arial" panose="020B0604020202020204" pitchFamily="34" charset="0"/>
                <a:cs typeface="Arial" panose="020B0604020202020204" pitchFamily="34" charset="0"/>
              </a:rPr>
              <a:t>文学史</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8924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460207" y="2183732"/>
            <a:ext cx="8220577" cy="3681663"/>
          </a:xfrm>
        </p:spPr>
        <p:txBody>
          <a:bodyPr/>
          <a:lstStyle/>
          <a:p>
            <a:pPr marL="0" indent="0">
              <a:buNone/>
            </a:pPr>
            <a:r>
              <a:rPr lang="de-DE" sz="1500" dirty="0" err="1">
                <a:latin typeface="Arial" panose="020B0604020202020204" pitchFamily="34" charset="0"/>
                <a:cs typeface="Arial" panose="020B0604020202020204" pitchFamily="34" charset="0"/>
              </a:rPr>
              <a:t>What</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are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main</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differences</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between</a:t>
            </a:r>
            <a:r>
              <a:rPr lang="de-DE" sz="1500" dirty="0">
                <a:latin typeface="Arial" panose="020B0604020202020204" pitchFamily="34" charset="0"/>
                <a:cs typeface="Arial" panose="020B0604020202020204" pitchFamily="34" charset="0"/>
              </a:rPr>
              <a:t> „Western“ </a:t>
            </a:r>
            <a:r>
              <a:rPr lang="de-DE" sz="1500" dirty="0" err="1">
                <a:latin typeface="Arial" panose="020B0604020202020204" pitchFamily="34" charset="0"/>
                <a:cs typeface="Arial" panose="020B0604020202020204" pitchFamily="34" charset="0"/>
              </a:rPr>
              <a:t>and</a:t>
            </a:r>
            <a:r>
              <a:rPr lang="de-DE" sz="1500" dirty="0">
                <a:latin typeface="Arial" panose="020B0604020202020204" pitchFamily="34" charset="0"/>
                <a:cs typeface="Arial" panose="020B0604020202020204" pitchFamily="34" charset="0"/>
              </a:rPr>
              <a:t> Chinese </a:t>
            </a:r>
            <a:r>
              <a:rPr lang="de-DE" sz="1500" dirty="0" err="1">
                <a:latin typeface="Arial" panose="020B0604020202020204" pitchFamily="34" charset="0"/>
                <a:cs typeface="Arial" panose="020B0604020202020204" pitchFamily="34" charset="0"/>
              </a:rPr>
              <a:t>literary</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histories</a:t>
            </a:r>
            <a:r>
              <a:rPr lang="de-DE" sz="1500" dirty="0">
                <a:latin typeface="Arial" panose="020B0604020202020204" pitchFamily="34" charset="0"/>
                <a:cs typeface="Arial" panose="020B0604020202020204" pitchFamily="34" charset="0"/>
              </a:rPr>
              <a:t>?</a:t>
            </a:r>
            <a:endParaRPr lang="zh-CN" altLang="en-US" sz="1500" dirty="0">
              <a:latin typeface="Arial" panose="020B0604020202020204" pitchFamily="34" charset="0"/>
              <a:cs typeface="Arial" panose="020B0604020202020204" pitchFamily="34" charset="0"/>
            </a:endParaRPr>
          </a:p>
          <a:p>
            <a:pPr marL="0" indent="0">
              <a:buNone/>
            </a:pPr>
            <a:r>
              <a:rPr lang="zh-CN" altLang="en-US" sz="1500" dirty="0">
                <a:latin typeface="Arial" panose="020B0604020202020204" pitchFamily="34" charset="0"/>
                <a:cs typeface="Arial" panose="020B0604020202020204" pitchFamily="34" charset="0"/>
              </a:rPr>
              <a:t>“西方”的文学史和中国文学史之间的区别主要是什么？</a:t>
            </a:r>
            <a:endParaRPr lang="de-DE" sz="1500" dirty="0">
              <a:latin typeface="Arial" panose="020B0604020202020204" pitchFamily="34" charset="0"/>
              <a:cs typeface="Arial" panose="020B0604020202020204" pitchFamily="34" charset="0"/>
            </a:endParaRPr>
          </a:p>
          <a:p>
            <a:r>
              <a:rPr lang="de-DE" sz="1500" dirty="0">
                <a:latin typeface="Arial" panose="020B0604020202020204" pitchFamily="34" charset="0"/>
                <a:cs typeface="Arial" panose="020B0604020202020204" pitchFamily="34" charset="0"/>
              </a:rPr>
              <a:t>Western </a:t>
            </a:r>
            <a:r>
              <a:rPr lang="de-DE" sz="1500" dirty="0" err="1">
                <a:latin typeface="Arial" panose="020B0604020202020204" pitchFamily="34" charset="0"/>
                <a:cs typeface="Arial" panose="020B0604020202020204" pitchFamily="34" charset="0"/>
              </a:rPr>
              <a:t>histories</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try</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to</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evaluate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from</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the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facts</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objectivity</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from</a:t>
            </a:r>
            <a:r>
              <a:rPr lang="de-DE" sz="1500" dirty="0">
                <a:latin typeface="Arial" panose="020B0604020202020204" pitchFamily="34" charset="0"/>
                <a:cs typeface="Arial" panose="020B0604020202020204" pitchFamily="34" charset="0"/>
              </a:rPr>
              <a:t> diverse </a:t>
            </a:r>
            <a:r>
              <a:rPr lang="de-DE" sz="1500" dirty="0" err="1">
                <a:latin typeface="Arial" panose="020B0604020202020204" pitchFamily="34" charset="0"/>
                <a:cs typeface="Arial" panose="020B0604020202020204" pitchFamily="34" charset="0"/>
              </a:rPr>
              <a:t>standpoints</a:t>
            </a:r>
            <a:r>
              <a:rPr lang="zh-CN" altLang="en-US" sz="1500" dirty="0">
                <a:latin typeface="Arial" panose="020B0604020202020204" pitchFamily="34" charset="0"/>
                <a:cs typeface="Arial" panose="020B0604020202020204" pitchFamily="34" charset="0"/>
              </a:rPr>
              <a:t>（不同立场）</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scholarship</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instead</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of</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ideology</a:t>
            </a:r>
            <a:r>
              <a:rPr lang="de-DE" sz="1500" dirty="0">
                <a:latin typeface="Arial" panose="020B0604020202020204" pitchFamily="34" charset="0"/>
                <a:cs typeface="Arial" panose="020B0604020202020204" pitchFamily="34" charset="0"/>
              </a:rPr>
              <a:t>/</a:t>
            </a:r>
            <a:r>
              <a:rPr lang="de-DE" sz="1500" dirty="0" err="1">
                <a:latin typeface="Arial" panose="020B0604020202020204" pitchFamily="34" charset="0"/>
                <a:cs typeface="Arial" panose="020B0604020202020204" pitchFamily="34" charset="0"/>
              </a:rPr>
              <a:t>politics</a:t>
            </a:r>
            <a:r>
              <a:rPr lang="de-DE" sz="1500" dirty="0">
                <a:latin typeface="Arial" panose="020B0604020202020204" pitchFamily="34" charset="0"/>
                <a:cs typeface="Arial" panose="020B0604020202020204" pitchFamily="34" charset="0"/>
              </a:rPr>
              <a:t>“</a:t>
            </a:r>
            <a:r>
              <a:rPr lang="zh-CN" altLang="en-US" sz="1500" dirty="0">
                <a:latin typeface="Arial" panose="020B0604020202020204" pitchFamily="34" charset="0"/>
                <a:cs typeface="Arial" panose="020B0604020202020204" pitchFamily="34" charset="0"/>
              </a:rPr>
              <a:t>（学术而非意识形态／政治）</a:t>
            </a:r>
            <a:endParaRPr lang="de-DE" sz="1500" dirty="0">
              <a:latin typeface="Arial" panose="020B0604020202020204" pitchFamily="34" charset="0"/>
              <a:cs typeface="Arial" panose="020B0604020202020204" pitchFamily="34" charset="0"/>
            </a:endParaRPr>
          </a:p>
          <a:p>
            <a:r>
              <a:rPr lang="de-DE" sz="1500" dirty="0">
                <a:latin typeface="Arial" panose="020B0604020202020204" pitchFamily="34" charset="0"/>
                <a:cs typeface="Arial" panose="020B0604020202020204" pitchFamily="34" charset="0"/>
              </a:rPr>
              <a:t>West: </a:t>
            </a:r>
            <a:r>
              <a:rPr lang="de-DE" sz="1500" dirty="0" err="1">
                <a:latin typeface="Arial" panose="020B0604020202020204" pitchFamily="34" charset="0"/>
                <a:cs typeface="Arial" panose="020B0604020202020204" pitchFamily="34" charset="0"/>
              </a:rPr>
              <a:t>Literature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free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of</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use</a:t>
            </a:r>
            <a:r>
              <a:rPr lang="de-DE" sz="1500" dirty="0">
                <a:latin typeface="Arial" panose="020B0604020202020204" pitchFamily="34" charset="0"/>
                <a:cs typeface="Arial" panose="020B0604020202020204" pitchFamily="34" charset="0"/>
              </a:rPr>
              <a:t>. Other </a:t>
            </a:r>
            <a:r>
              <a:rPr lang="de-DE" sz="1500" dirty="0" err="1">
                <a:latin typeface="Arial" panose="020B0604020202020204" pitchFamily="34" charset="0"/>
                <a:cs typeface="Arial" panose="020B0604020202020204" pitchFamily="34" charset="0"/>
              </a:rPr>
              <a:t>texts</a:t>
            </a:r>
            <a:r>
              <a:rPr lang="de-DE" sz="1500" dirty="0">
                <a:latin typeface="Arial" panose="020B0604020202020204" pitchFamily="34" charset="0"/>
                <a:cs typeface="Arial" panose="020B0604020202020204" pitchFamily="34" charset="0"/>
              </a:rPr>
              <a:t>: Texts </a:t>
            </a:r>
            <a:r>
              <a:rPr lang="de-DE" sz="1500" dirty="0" err="1">
                <a:latin typeface="Arial" panose="020B0604020202020204" pitchFamily="34" charset="0"/>
                <a:cs typeface="Arial" panose="020B0604020202020204" pitchFamily="34" charset="0"/>
              </a:rPr>
              <a:t>as</a:t>
            </a:r>
            <a:r>
              <a:rPr lang="de-DE" sz="1500" dirty="0">
                <a:latin typeface="Arial" panose="020B0604020202020204" pitchFamily="34" charset="0"/>
                <a:cs typeface="Arial" panose="020B0604020202020204" pitchFamily="34" charset="0"/>
              </a:rPr>
              <a:t> a </a:t>
            </a:r>
            <a:r>
              <a:rPr lang="de-DE" sz="1500" dirty="0" err="1">
                <a:latin typeface="Arial" panose="020B0604020202020204" pitchFamily="34" charset="0"/>
                <a:cs typeface="Arial" panose="020B0604020202020204" pitchFamily="34" charset="0"/>
              </a:rPr>
              <a:t>tool</a:t>
            </a:r>
            <a:r>
              <a:rPr lang="de-DE" sz="1500" dirty="0">
                <a:latin typeface="Arial" panose="020B0604020202020204" pitchFamily="34" charset="0"/>
                <a:cs typeface="Arial" panose="020B0604020202020204" pitchFamily="34" charset="0"/>
              </a:rPr>
              <a:t>. – China (</a:t>
            </a:r>
            <a:r>
              <a:rPr lang="de-DE" sz="1500" dirty="0" err="1">
                <a:latin typeface="Arial" panose="020B0604020202020204" pitchFamily="34" charset="0"/>
                <a:cs typeface="Arial" panose="020B0604020202020204" pitchFamily="34" charset="0"/>
              </a:rPr>
              <a:t>under</a:t>
            </a:r>
            <a:r>
              <a:rPr lang="de-DE" sz="1500" dirty="0">
                <a:latin typeface="Arial" panose="020B0604020202020204" pitchFamily="34" charset="0"/>
                <a:cs typeface="Arial" panose="020B0604020202020204" pitchFamily="34" charset="0"/>
              </a:rPr>
              <a:t> Mao): </a:t>
            </a:r>
            <a:r>
              <a:rPr lang="de-DE" sz="1500" dirty="0" err="1">
                <a:latin typeface="Arial" panose="020B0604020202020204" pitchFamily="34" charset="0"/>
                <a:cs typeface="Arial" panose="020B0604020202020204" pitchFamily="34" charset="0"/>
              </a:rPr>
              <a:t>Literature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as</a:t>
            </a:r>
            <a:r>
              <a:rPr lang="de-DE" sz="1500" dirty="0">
                <a:latin typeface="Arial" panose="020B0604020202020204" pitchFamily="34" charset="0"/>
                <a:cs typeface="Arial" panose="020B0604020202020204" pitchFamily="34" charset="0"/>
              </a:rPr>
              <a:t> a </a:t>
            </a:r>
            <a:r>
              <a:rPr lang="de-DE" sz="1500" dirty="0" err="1">
                <a:latin typeface="Arial" panose="020B0604020202020204" pitchFamily="34" charset="0"/>
                <a:cs typeface="Arial" panose="020B0604020202020204" pitchFamily="34" charset="0"/>
              </a:rPr>
              <a:t>tool</a:t>
            </a:r>
            <a:r>
              <a:rPr lang="zh-CN" altLang="en-US" sz="1500" dirty="0">
                <a:latin typeface="Arial" panose="020B0604020202020204" pitchFamily="34" charset="0"/>
                <a:cs typeface="Arial" panose="020B0604020202020204" pitchFamily="34" charset="0"/>
              </a:rPr>
              <a:t>（工具）</a:t>
            </a:r>
            <a:r>
              <a:rPr lang="de-DE" sz="1500" dirty="0">
                <a:latin typeface="Arial" panose="020B0604020202020204" pitchFamily="34" charset="0"/>
                <a:cs typeface="Arial" panose="020B0604020202020204" pitchFamily="34" charset="0"/>
              </a:rPr>
              <a:t>.</a:t>
            </a:r>
          </a:p>
          <a:p>
            <a:r>
              <a:rPr lang="de-DE" sz="1500" dirty="0">
                <a:latin typeface="Arial" panose="020B0604020202020204" pitchFamily="34" charset="0"/>
                <a:cs typeface="Arial" panose="020B0604020202020204" pitchFamily="34" charset="0"/>
              </a:rPr>
              <a:t>West: Coming </a:t>
            </a:r>
            <a:r>
              <a:rPr lang="de-DE" sz="1500" dirty="0" err="1">
                <a:latin typeface="Arial" panose="020B0604020202020204" pitchFamily="34" charset="0"/>
                <a:cs typeface="Arial" panose="020B0604020202020204" pitchFamily="34" charset="0"/>
              </a:rPr>
              <a:t>to</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terms</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with</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the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past</a:t>
            </a:r>
            <a:r>
              <a:rPr lang="de-DE" sz="1500" dirty="0">
                <a:latin typeface="Arial" panose="020B0604020202020204" pitchFamily="34" charset="0"/>
                <a:cs typeface="Arial" panose="020B0604020202020204" pitchFamily="34" charset="0"/>
              </a:rPr>
              <a:t>. China: </a:t>
            </a:r>
            <a:r>
              <a:rPr lang="de-DE" sz="1500" dirty="0" err="1">
                <a:latin typeface="Arial" panose="020B0604020202020204" pitchFamily="34" charset="0"/>
                <a:cs typeface="Arial" panose="020B0604020202020204" pitchFamily="34" charset="0"/>
              </a:rPr>
              <a:t>certain</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historical</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events</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are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taboo</a:t>
            </a:r>
            <a:r>
              <a:rPr lang="zh-CN" altLang="en-US" sz="1500" dirty="0">
                <a:latin typeface="Arial" panose="020B0604020202020204" pitchFamily="34" charset="0"/>
                <a:cs typeface="Arial" panose="020B0604020202020204" pitchFamily="34" charset="0"/>
              </a:rPr>
              <a:t>（禁忌）</a:t>
            </a:r>
            <a:r>
              <a:rPr lang="de-DE" sz="1500" dirty="0">
                <a:latin typeface="Arial" panose="020B0604020202020204" pitchFamily="34" charset="0"/>
                <a:cs typeface="Arial" panose="020B0604020202020204" pitchFamily="34" charset="0"/>
              </a:rPr>
              <a:t>.</a:t>
            </a:r>
          </a:p>
          <a:p>
            <a:r>
              <a:rPr lang="de-DE" sz="1500" dirty="0" err="1">
                <a:latin typeface="Arial" panose="020B0604020202020204" pitchFamily="34" charset="0"/>
                <a:cs typeface="Arial" panose="020B0604020202020204" pitchFamily="34" charset="0"/>
              </a:rPr>
              <a:t>Periodization</a:t>
            </a:r>
            <a:r>
              <a:rPr lang="zh-CN" altLang="en-US" sz="1500" dirty="0">
                <a:latin typeface="Arial" panose="020B0604020202020204" pitchFamily="34" charset="0"/>
                <a:cs typeface="Arial" panose="020B0604020202020204" pitchFamily="34" charset="0"/>
              </a:rPr>
              <a:t>历史分期</a:t>
            </a:r>
            <a:r>
              <a:rPr lang="de-DE" sz="1500" dirty="0">
                <a:latin typeface="Arial" panose="020B0604020202020204" pitchFamily="34" charset="0"/>
                <a:cs typeface="Arial" panose="020B0604020202020204" pitchFamily="34" charset="0"/>
              </a:rPr>
              <a:t>: Western </a:t>
            </a:r>
            <a:r>
              <a:rPr lang="de-DE" sz="1500" dirty="0" err="1">
                <a:latin typeface="Arial" panose="020B0604020202020204" pitchFamily="34" charset="0"/>
                <a:cs typeface="Arial" panose="020B0604020202020204" pitchFamily="34" charset="0"/>
              </a:rPr>
              <a:t>histories</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according</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to</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literary</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epochs</a:t>
            </a:r>
            <a:r>
              <a:rPr lang="zh-CN" altLang="en-US" sz="1500" dirty="0">
                <a:latin typeface="Arial" panose="020B0604020202020204" pitchFamily="34" charset="0"/>
                <a:cs typeface="Arial" panose="020B0604020202020204" pitchFamily="34" charset="0"/>
              </a:rPr>
              <a:t>（文学时代）</a:t>
            </a:r>
            <a:r>
              <a:rPr lang="de-DE" sz="1500" dirty="0">
                <a:latin typeface="Arial" panose="020B0604020202020204" pitchFamily="34" charset="0"/>
                <a:cs typeface="Arial" panose="020B0604020202020204" pitchFamily="34" charset="0"/>
              </a:rPr>
              <a:t> – China: </a:t>
            </a:r>
            <a:r>
              <a:rPr lang="de-DE" sz="1500" dirty="0" err="1">
                <a:latin typeface="Arial" panose="020B0604020202020204" pitchFamily="34" charset="0"/>
                <a:cs typeface="Arial" panose="020B0604020202020204" pitchFamily="34" charset="0"/>
              </a:rPr>
              <a:t>according</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to</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political</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periods</a:t>
            </a:r>
            <a:r>
              <a:rPr lang="de-DE" sz="1500" dirty="0">
                <a:latin typeface="Arial" panose="020B0604020202020204" pitchFamily="34" charset="0"/>
                <a:cs typeface="Arial" panose="020B0604020202020204" pitchFamily="34" charset="0"/>
              </a:rPr>
              <a:t> (-1911, 1912-1937, 1937-1949, 1949-today) [Cambridge </a:t>
            </a:r>
            <a:r>
              <a:rPr lang="de-DE" sz="1500" dirty="0" err="1">
                <a:latin typeface="Arial" panose="020B0604020202020204" pitchFamily="34" charset="0"/>
                <a:cs typeface="Arial" panose="020B0604020202020204" pitchFamily="34" charset="0"/>
              </a:rPr>
              <a:t>History</a:t>
            </a:r>
            <a:r>
              <a:rPr lang="de-DE" sz="1500" dirty="0">
                <a:latin typeface="Arial" panose="020B0604020202020204" pitchFamily="34" charset="0"/>
                <a:cs typeface="Arial" panose="020B0604020202020204" pitchFamily="34" charset="0"/>
              </a:rPr>
              <a:t>: ]</a:t>
            </a:r>
            <a:r>
              <a:rPr lang="zh-CN" altLang="en-US" sz="1500" dirty="0">
                <a:latin typeface="Arial" panose="020B0604020202020204" pitchFamily="34" charset="0"/>
                <a:cs typeface="Arial" panose="020B0604020202020204" pitchFamily="34" charset="0"/>
              </a:rPr>
              <a:t>（政治时代）</a:t>
            </a:r>
            <a:endParaRPr lang="de-DE" sz="1500" dirty="0">
              <a:latin typeface="Arial" panose="020B0604020202020204" pitchFamily="34" charset="0"/>
              <a:cs typeface="Arial" panose="020B0604020202020204" pitchFamily="34" charset="0"/>
            </a:endParaRPr>
          </a:p>
          <a:p>
            <a:r>
              <a:rPr lang="de-DE" sz="1500" dirty="0">
                <a:latin typeface="Arial" panose="020B0604020202020204" pitchFamily="34" charset="0"/>
                <a:cs typeface="Arial" panose="020B0604020202020204" pitchFamily="34" charset="0"/>
              </a:rPr>
              <a:t>China: </a:t>
            </a:r>
            <a:r>
              <a:rPr lang="de-DE" sz="1500" dirty="0" err="1">
                <a:latin typeface="Arial" panose="020B0604020202020204" pitchFamily="34" charset="0"/>
                <a:cs typeface="Arial" panose="020B0604020202020204" pitchFamily="34" charset="0"/>
              </a:rPr>
              <a:t>Some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authors</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are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neglected</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Because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of</a:t>
            </a:r>
            <a:r>
              <a:rPr lang="de-DE" sz="1500" dirty="0">
                <a:latin typeface="Arial" panose="020B0604020202020204" pitchFamily="34" charset="0"/>
                <a:cs typeface="Arial" panose="020B0604020202020204" pitchFamily="34" charset="0"/>
              </a:rPr>
              <a:t> 1 negative </a:t>
            </a:r>
            <a:r>
              <a:rPr lang="de-DE" sz="1500" dirty="0" err="1">
                <a:latin typeface="Arial" panose="020B0604020202020204" pitchFamily="34" charset="0"/>
                <a:cs typeface="Arial" panose="020B0604020202020204" pitchFamily="34" charset="0"/>
              </a:rPr>
              <a:t>political</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judgement</a:t>
            </a:r>
            <a:r>
              <a:rPr lang="de-DE" sz="1500" dirty="0">
                <a:latin typeface="Arial" panose="020B0604020202020204" pitchFamily="34" charset="0"/>
                <a:cs typeface="Arial" panose="020B0604020202020204" pitchFamily="34" charset="0"/>
              </a:rPr>
              <a:t> all </a:t>
            </a:r>
            <a:r>
              <a:rPr lang="de-DE" sz="1500" dirty="0" err="1">
                <a:latin typeface="Arial" panose="020B0604020202020204" pitchFamily="34" charset="0"/>
                <a:cs typeface="Arial" panose="020B0604020202020204" pitchFamily="34" charset="0"/>
              </a:rPr>
              <a:t>of</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the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author‘s</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works</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are</a:t>
            </a:r>
            <a:r>
              <a:rPr lang="de-DE" sz="1500" dirty="0">
                <a:latin typeface="Arial" panose="020B0604020202020204" pitchFamily="34" charset="0"/>
                <a:cs typeface="Arial" panose="020B0604020202020204" pitchFamily="34" charset="0"/>
              </a:rPr>
              <a:t> </a:t>
            </a:r>
            <a:r>
              <a:rPr lang="de-DE" sz="1500" dirty="0" err="1">
                <a:latin typeface="Arial" panose="020B0604020202020204" pitchFamily="34" charset="0"/>
                <a:cs typeface="Arial" panose="020B0604020202020204" pitchFamily="34" charset="0"/>
              </a:rPr>
              <a:t>neglected</a:t>
            </a:r>
            <a:r>
              <a:rPr lang="zh-CN" altLang="en-US" sz="1500" dirty="0">
                <a:latin typeface="Arial" panose="020B0604020202020204" pitchFamily="34" charset="0"/>
                <a:cs typeface="Arial" panose="020B0604020202020204" pitchFamily="34" charset="0"/>
              </a:rPr>
              <a:t>（被排除／忽视）</a:t>
            </a:r>
            <a:endParaRPr lang="de-DE" sz="15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en-US" dirty="0">
                <a:solidFill>
                  <a:srgbClr val="0E5772"/>
                </a:solidFill>
                <a:latin typeface="Arial" panose="020B0604020202020204" pitchFamily="34" charset="0"/>
                <a:cs typeface="Arial" panose="020B0604020202020204" pitchFamily="34" charset="0"/>
              </a:rPr>
              <a:t>Histories of Literature </a:t>
            </a:r>
            <a:r>
              <a:rPr lang="zh-CN" altLang="de-DE" dirty="0">
                <a:solidFill>
                  <a:srgbClr val="0E5772"/>
                </a:solidFill>
                <a:latin typeface="Arial" panose="020B0604020202020204" pitchFamily="34" charset="0"/>
                <a:cs typeface="Arial" panose="020B0604020202020204" pitchFamily="34" charset="0"/>
              </a:rPr>
              <a:t>文学史</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6739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solidFill>
                  <a:srgbClr val="0E5772"/>
                </a:solidFill>
                <a:latin typeface="Arial" panose="020B0604020202020204" pitchFamily="34" charset="0"/>
                <a:cs typeface="Arial" panose="020B0604020202020204" pitchFamily="34" charset="0"/>
              </a:rPr>
              <a:t>Histories of Chin. Lit. </a:t>
            </a:r>
            <a:r>
              <a:rPr lang="zh-CN" altLang="de-DE" b="1" dirty="0">
                <a:solidFill>
                  <a:srgbClr val="0E5772"/>
                </a:solidFill>
                <a:latin typeface="Arial" panose="020B0604020202020204" pitchFamily="34" charset="0"/>
                <a:cs typeface="Arial" panose="020B0604020202020204" pitchFamily="34" charset="0"/>
              </a:rPr>
              <a:t>中国文学史</a:t>
            </a:r>
            <a:endParaRPr lang="de-DE" b="1" dirty="0"/>
          </a:p>
        </p:txBody>
      </p:sp>
      <p:sp>
        <p:nvSpPr>
          <p:cNvPr id="3" name="Inhaltsplatzhalter 2"/>
          <p:cNvSpPr>
            <a:spLocks noGrp="1"/>
          </p:cNvSpPr>
          <p:nvPr>
            <p:ph idx="1"/>
          </p:nvPr>
        </p:nvSpPr>
        <p:spPr>
          <a:xfrm>
            <a:off x="494180" y="2434829"/>
            <a:ext cx="4008639" cy="2949178"/>
          </a:xfrm>
        </p:spPr>
        <p:txBody>
          <a:bodyPr/>
          <a:lstStyle/>
          <a:p>
            <a:r>
              <a:rPr lang="en-US" sz="1050" b="1" dirty="0">
                <a:latin typeface="Arial" panose="020B0604020202020204" pitchFamily="34" charset="0"/>
                <a:cs typeface="Arial" panose="020B0604020202020204" pitchFamily="34" charset="0"/>
              </a:rPr>
              <a:t>Selective Bibliography of Literary Histories</a:t>
            </a:r>
            <a:endParaRPr lang="de-DE" sz="1050" dirty="0">
              <a:latin typeface="Arial" panose="020B0604020202020204" pitchFamily="34" charset="0"/>
              <a:cs typeface="Arial" panose="020B0604020202020204" pitchFamily="34" charset="0"/>
            </a:endParaRPr>
          </a:p>
          <a:p>
            <a:r>
              <a:rPr lang="zh-CN" altLang="de-DE" sz="1050" b="1" dirty="0">
                <a:latin typeface="Arial" panose="020B0604020202020204" pitchFamily="34" charset="0"/>
                <a:cs typeface="Arial" panose="020B0604020202020204" pitchFamily="34" charset="0"/>
              </a:rPr>
              <a:t>节选的文学史参考书目</a:t>
            </a:r>
            <a:endParaRPr lang="de-DE" sz="1050"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Histories of Chinese Literature </a:t>
            </a:r>
            <a:r>
              <a:rPr lang="zh-CN" altLang="de-DE" sz="1050" b="1" dirty="0">
                <a:latin typeface="Arial" panose="020B0604020202020204" pitchFamily="34" charset="0"/>
                <a:cs typeface="Arial" panose="020B0604020202020204" pitchFamily="34" charset="0"/>
              </a:rPr>
              <a:t>中国文学史</a:t>
            </a:r>
            <a:endParaRPr lang="de-DE" sz="1050" dirty="0">
              <a:latin typeface="Arial" panose="020B0604020202020204" pitchFamily="34" charset="0"/>
              <a:cs typeface="Arial" panose="020B0604020202020204" pitchFamily="34" charset="0"/>
            </a:endParaRPr>
          </a:p>
          <a:p>
            <a:r>
              <a:rPr lang="zh-CN" altLang="de-DE" sz="1050" b="1" dirty="0">
                <a:latin typeface="Arial" panose="020B0604020202020204" pitchFamily="34" charset="0"/>
                <a:cs typeface="Arial" panose="020B0604020202020204" pitchFamily="34" charset="0"/>
              </a:rPr>
              <a:t>古代文论</a:t>
            </a:r>
            <a:endParaRPr lang="de-DE"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Mao </a:t>
            </a:r>
            <a:r>
              <a:rPr lang="en-US" sz="1050" dirty="0" err="1">
                <a:latin typeface="Arial" panose="020B0604020202020204" pitchFamily="34" charset="0"/>
                <a:cs typeface="Arial" panose="020B0604020202020204" pitchFamily="34" charset="0"/>
              </a:rPr>
              <a:t>Heng</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毛亨</a:t>
            </a:r>
            <a:r>
              <a:rPr lang="zh-CN" altLang="de-DE" sz="1050" dirty="0">
                <a:latin typeface="Arial" panose="020B0604020202020204" pitchFamily="34" charset="0"/>
                <a:cs typeface="Arial" panose="020B0604020202020204" pitchFamily="34" charset="0"/>
              </a:rPr>
              <a:t>：毛诗</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大序</a:t>
            </a:r>
            <a:r>
              <a:rPr lang="de-DE" altLang="zh-CN"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 </a:t>
            </a:r>
            <a:endParaRPr lang="de-DE"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Lu Ji (</a:t>
            </a:r>
            <a:r>
              <a:rPr lang="zh-CN" altLang="de-DE" sz="1050" dirty="0">
                <a:latin typeface="Arial" panose="020B0604020202020204" pitchFamily="34" charset="0"/>
                <a:cs typeface="Arial" panose="020B0604020202020204" pitchFamily="34" charset="0"/>
              </a:rPr>
              <a:t>陸機</a:t>
            </a:r>
            <a:r>
              <a:rPr lang="en-US" sz="1050" dirty="0">
                <a:latin typeface="Arial" panose="020B0604020202020204" pitchFamily="34" charset="0"/>
                <a:cs typeface="Arial" panose="020B0604020202020204" pitchFamily="34" charset="0"/>
              </a:rPr>
              <a:t>) (261–303 CE) in his rhyme-prose </a:t>
            </a:r>
            <a:r>
              <a:rPr lang="en-US" sz="1050" i="1" dirty="0" err="1">
                <a:latin typeface="Arial" panose="020B0604020202020204" pitchFamily="34" charset="0"/>
                <a:cs typeface="Arial" panose="020B0604020202020204" pitchFamily="34" charset="0"/>
              </a:rPr>
              <a:t>Wenfu</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文賦</a:t>
            </a:r>
            <a:r>
              <a:rPr lang="en-US" sz="1050" dirty="0">
                <a:latin typeface="Arial" panose="020B0604020202020204" pitchFamily="34" charset="0"/>
                <a:cs typeface="Arial" panose="020B0604020202020204" pitchFamily="34" charset="0"/>
              </a:rPr>
              <a:t> (On Literature)</a:t>
            </a:r>
            <a:endParaRPr lang="de-DE"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Cao Pi </a:t>
            </a:r>
            <a:r>
              <a:rPr lang="zh-CN" altLang="de-DE" sz="1050" dirty="0">
                <a:latin typeface="Arial" panose="020B0604020202020204" pitchFamily="34" charset="0"/>
                <a:cs typeface="Arial" panose="020B0604020202020204" pitchFamily="34" charset="0"/>
              </a:rPr>
              <a:t>曹丕</a:t>
            </a:r>
            <a:r>
              <a:rPr lang="en-US" sz="1050" dirty="0">
                <a:latin typeface="Arial" panose="020B0604020202020204" pitchFamily="34" charset="0"/>
                <a:cs typeface="Arial" panose="020B0604020202020204" pitchFamily="34" charset="0"/>
              </a:rPr>
              <a:t>, </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典论论文</a:t>
            </a:r>
            <a:r>
              <a:rPr lang="de-DE" altLang="zh-CN" sz="1050" dirty="0">
                <a:latin typeface="Arial" panose="020B0604020202020204" pitchFamily="34" charset="0"/>
                <a:cs typeface="Arial" panose="020B0604020202020204" pitchFamily="34" charset="0"/>
              </a:rPr>
              <a:t>〉</a:t>
            </a:r>
            <a:endParaRPr lang="de-DE" sz="1050" dirty="0">
              <a:latin typeface="Arial" panose="020B0604020202020204" pitchFamily="34" charset="0"/>
              <a:cs typeface="Arial" panose="020B0604020202020204" pitchFamily="34" charset="0"/>
            </a:endParaRPr>
          </a:p>
          <a:p>
            <a:r>
              <a:rPr lang="zh-CN" altLang="de-DE" sz="1050" dirty="0">
                <a:latin typeface="Arial" panose="020B0604020202020204" pitchFamily="34" charset="0"/>
                <a:cs typeface="Arial" panose="020B0604020202020204" pitchFamily="34" charset="0"/>
              </a:rPr>
              <a:t>史书上有儒林传、艺文志</a:t>
            </a:r>
            <a:r>
              <a:rPr lang="en-US" sz="1050" dirty="0">
                <a:latin typeface="Arial" panose="020B0604020202020204" pitchFamily="34" charset="0"/>
                <a:cs typeface="Arial" panose="020B0604020202020204" pitchFamily="34" charset="0"/>
              </a:rPr>
              <a:t> </a:t>
            </a:r>
            <a:endParaRPr lang="de-DE" sz="1050" dirty="0">
              <a:latin typeface="Arial" panose="020B0604020202020204" pitchFamily="34" charset="0"/>
              <a:cs typeface="Arial" panose="020B0604020202020204" pitchFamily="34" charset="0"/>
            </a:endParaRPr>
          </a:p>
          <a:p>
            <a:r>
              <a:rPr lang="en-US" sz="1050" dirty="0" err="1">
                <a:latin typeface="Arial" panose="020B0604020202020204" pitchFamily="34" charset="0"/>
                <a:cs typeface="Arial" panose="020B0604020202020204" pitchFamily="34" charset="0"/>
              </a:rPr>
              <a:t>诗话，见</a:t>
            </a:r>
            <a:r>
              <a:rPr lang="en-US" sz="1050" u="sng" dirty="0" err="1">
                <a:latin typeface="Arial" panose="020B0604020202020204" pitchFamily="34" charset="0"/>
                <a:cs typeface="Arial" panose="020B0604020202020204" pitchFamily="34" charset="0"/>
                <a:hlinkClick r:id="rId2"/>
              </a:rPr>
              <a:t>http</a:t>
            </a:r>
            <a:r>
              <a:rPr lang="en-US" sz="1050" u="sng" dirty="0">
                <a:latin typeface="Arial" panose="020B0604020202020204" pitchFamily="34" charset="0"/>
                <a:cs typeface="Arial" panose="020B0604020202020204" pitchFamily="34" charset="0"/>
                <a:hlinkClick r:id="rId2"/>
              </a:rPr>
              <a:t>://www.guoxue.com/jibu/sihua/sihuaml.htm</a:t>
            </a:r>
            <a:endParaRPr lang="de-DE" sz="1050" dirty="0">
              <a:latin typeface="Arial" panose="020B0604020202020204" pitchFamily="34" charset="0"/>
              <a:cs typeface="Arial" panose="020B0604020202020204" pitchFamily="34" charset="0"/>
            </a:endParaRPr>
          </a:p>
          <a:p>
            <a:r>
              <a:rPr lang="en-US" sz="1050" dirty="0" err="1">
                <a:latin typeface="Arial" panose="020B0604020202020204" pitchFamily="34" charset="0"/>
                <a:cs typeface="Arial" panose="020B0604020202020204" pitchFamily="34" charset="0"/>
              </a:rPr>
              <a:t>词话，见</a:t>
            </a:r>
            <a:r>
              <a:rPr lang="en-US" sz="1050" u="sng" dirty="0" err="1">
                <a:latin typeface="Arial" panose="020B0604020202020204" pitchFamily="34" charset="0"/>
                <a:cs typeface="Arial" panose="020B0604020202020204" pitchFamily="34" charset="0"/>
                <a:hlinkClick r:id="rId3"/>
              </a:rPr>
              <a:t>http</a:t>
            </a:r>
            <a:r>
              <a:rPr lang="en-US" sz="1050" u="sng" dirty="0">
                <a:latin typeface="Arial" panose="020B0604020202020204" pitchFamily="34" charset="0"/>
                <a:cs typeface="Arial" panose="020B0604020202020204" pitchFamily="34" charset="0"/>
                <a:hlinkClick r:id="rId3"/>
              </a:rPr>
              <a:t>://www.guoxue.com/jibu/chihua/chihuam.htm</a:t>
            </a:r>
            <a:endParaRPr lang="de-DE" sz="1050" dirty="0">
              <a:latin typeface="Arial" panose="020B0604020202020204" pitchFamily="34" charset="0"/>
              <a:cs typeface="Arial" panose="020B0604020202020204" pitchFamily="34" charset="0"/>
            </a:endParaRPr>
          </a:p>
          <a:p>
            <a:r>
              <a:rPr lang="en-US" sz="1050" dirty="0" err="1">
                <a:latin typeface="Arial" panose="020B0604020202020204" pitchFamily="34" charset="0"/>
                <a:cs typeface="Arial" panose="020B0604020202020204" pitchFamily="34" charset="0"/>
              </a:rPr>
              <a:t>Zhong</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Rong</a:t>
            </a:r>
            <a:r>
              <a:rPr lang="en-US" sz="1050" dirty="0">
                <a:latin typeface="Arial" panose="020B0604020202020204" pitchFamily="34" charset="0"/>
                <a:cs typeface="Arial" panose="020B0604020202020204" pitchFamily="34" charset="0"/>
              </a:rPr>
              <a:t> </a:t>
            </a:r>
            <a:r>
              <a:rPr lang="zh-CN" altLang="de-DE" sz="1050" dirty="0">
                <a:latin typeface="Arial" panose="020B0604020202020204" pitchFamily="34" charset="0"/>
                <a:cs typeface="Arial" panose="020B0604020202020204" pitchFamily="34" charset="0"/>
              </a:rPr>
              <a:t>鍾嵘</a:t>
            </a:r>
            <a:r>
              <a:rPr lang="de-DE" altLang="zh-CN"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詩評</a:t>
            </a:r>
            <a:r>
              <a:rPr lang="en-US" sz="1050" dirty="0">
                <a:latin typeface="Arial" panose="020B0604020202020204" pitchFamily="34" charset="0"/>
                <a:cs typeface="Arial" panose="020B0604020202020204" pitchFamily="34" charset="0"/>
              </a:rPr>
              <a:t>》(Poetry Reviews, in </a:t>
            </a:r>
            <a:r>
              <a:rPr lang="en-US" sz="1050" dirty="0" err="1">
                <a:latin typeface="Arial" panose="020B0604020202020204" pitchFamily="34" charset="0"/>
                <a:cs typeface="Arial" panose="020B0604020202020204" pitchFamily="34" charset="0"/>
              </a:rPr>
              <a:t>Northen</a:t>
            </a:r>
            <a:r>
              <a:rPr lang="en-US" sz="1050" dirty="0">
                <a:latin typeface="Arial" panose="020B0604020202020204" pitchFamily="34" charset="0"/>
                <a:cs typeface="Arial" panose="020B0604020202020204" pitchFamily="34" charset="0"/>
              </a:rPr>
              <a:t> Song Dynasty renamed </a:t>
            </a:r>
            <a:r>
              <a:rPr lang="de-DE" altLang="zh-CN"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詩</a:t>
            </a:r>
            <a:r>
              <a:rPr lang="zh-CN" altLang="de-DE" sz="1050" dirty="0">
                <a:latin typeface="Arial" panose="020B0604020202020204" pitchFamily="34" charset="0"/>
                <a:cs typeface="Arial" panose="020B0604020202020204" pitchFamily="34" charset="0"/>
              </a:rPr>
              <a:t>品</a:t>
            </a:r>
            <a:r>
              <a:rPr lang="de-DE" altLang="zh-CN"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a:t>
            </a:r>
            <a:endParaRPr lang="de-DE" sz="1050" dirty="0">
              <a:latin typeface="Arial" panose="020B0604020202020204" pitchFamily="34" charset="0"/>
              <a:cs typeface="Arial" panose="020B0604020202020204" pitchFamily="34" charset="0"/>
            </a:endParaRPr>
          </a:p>
          <a:p>
            <a:r>
              <a:rPr lang="zh-CN" altLang="de-DE" sz="1050" dirty="0">
                <a:latin typeface="Arial" panose="020B0604020202020204" pitchFamily="34" charset="0"/>
                <a:cs typeface="Arial" panose="020B0604020202020204" pitchFamily="34" charset="0"/>
              </a:rPr>
              <a:t>钟嵘：</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诗评</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（对诗歌的评论，在南北朝时期叫做</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诗品</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endParaRPr lang="de-DE" sz="1050" dirty="0">
              <a:latin typeface="Arial" panose="020B0604020202020204" pitchFamily="34" charset="0"/>
              <a:cs typeface="Arial" panose="020B0604020202020204" pitchFamily="34" charset="0"/>
            </a:endParaRPr>
          </a:p>
        </p:txBody>
      </p:sp>
      <p:sp>
        <p:nvSpPr>
          <p:cNvPr id="4" name="Inhaltsplatzhalter 2"/>
          <p:cNvSpPr txBox="1">
            <a:spLocks/>
          </p:cNvSpPr>
          <p:nvPr/>
        </p:nvSpPr>
        <p:spPr bwMode="auto">
          <a:xfrm>
            <a:off x="4498041" y="2434829"/>
            <a:ext cx="4209461" cy="294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182563" indent="-182563" algn="l" rtl="0" eaLnBrk="0" fontAlgn="base" hangingPunct="0">
              <a:spcBef>
                <a:spcPts val="900"/>
              </a:spcBef>
              <a:spcAft>
                <a:spcPct val="0"/>
              </a:spcAft>
              <a:buClr>
                <a:srgbClr val="262626"/>
              </a:buClr>
              <a:buFont typeface="Garamond" pitchFamily="18" charset="0"/>
              <a:buChar char="◦"/>
              <a:defRPr kern="1200">
                <a:solidFill>
                  <a:schemeClr val="tx1"/>
                </a:solidFill>
                <a:latin typeface="+mn-lt"/>
                <a:ea typeface="+mn-ea"/>
                <a:cs typeface="+mn-cs"/>
              </a:defRPr>
            </a:lvl1pPr>
            <a:lvl2pPr marL="457200" indent="-182563" algn="l" rtl="0" eaLnBrk="0" fontAlgn="base" hangingPunct="0">
              <a:spcBef>
                <a:spcPts val="500"/>
              </a:spcBef>
              <a:spcAft>
                <a:spcPct val="0"/>
              </a:spcAft>
              <a:buClr>
                <a:srgbClr val="262626"/>
              </a:buClr>
              <a:buFont typeface="Garamond" pitchFamily="18" charset="0"/>
              <a:buChar char="◦"/>
              <a:defRPr sz="1600" kern="1200">
                <a:solidFill>
                  <a:schemeClr val="tx1"/>
                </a:solidFill>
                <a:latin typeface="+mn-lt"/>
                <a:ea typeface="+mn-ea"/>
                <a:cs typeface="+mn-cs"/>
              </a:defRPr>
            </a:lvl2pPr>
            <a:lvl3pPr marL="730250"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3pPr>
            <a:lvl4pPr marL="1004888"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4pPr>
            <a:lvl5pPr marL="1279525"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defTabSz="685800"/>
            <a:r>
              <a:rPr lang="en-US" sz="1050" dirty="0">
                <a:latin typeface="Arial" panose="020B0604020202020204" pitchFamily="34" charset="0"/>
                <a:cs typeface="Arial" panose="020B0604020202020204" pitchFamily="34" charset="0"/>
              </a:rPr>
              <a:t>Liu </a:t>
            </a:r>
            <a:r>
              <a:rPr lang="en-US" sz="1050" dirty="0" err="1">
                <a:latin typeface="Arial" panose="020B0604020202020204" pitchFamily="34" charset="0"/>
                <a:cs typeface="Arial" panose="020B0604020202020204" pitchFamily="34" charset="0"/>
              </a:rPr>
              <a:t>Xie</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刘勰</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文心雕龙</a:t>
            </a:r>
            <a:r>
              <a:rPr lang="en-US" sz="1050" dirty="0">
                <a:latin typeface="Arial" panose="020B0604020202020204" pitchFamily="34" charset="0"/>
                <a:cs typeface="Arial" panose="020B0604020202020204" pitchFamily="34" charset="0"/>
              </a:rPr>
              <a:t>》 (The Literary Mind and the Carving of Dragons), esp. </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时序</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篇</a:t>
            </a:r>
            <a:r>
              <a:rPr lang="en-US" sz="1050" dirty="0">
                <a:latin typeface="Arial" panose="020B0604020202020204" pitchFamily="34" charset="0"/>
                <a:cs typeface="Arial" panose="020B0604020202020204" pitchFamily="34" charset="0"/>
              </a:rPr>
              <a:t>, The Literary Mind and the Carving of Dragons</a:t>
            </a:r>
            <a:r>
              <a:rPr lang="zh-CN" altLang="de-DE"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approx. 501 CE; English translation Vincent Yu-</a:t>
            </a:r>
            <a:r>
              <a:rPr lang="en-US" sz="1050" dirty="0" err="1">
                <a:latin typeface="Arial" panose="020B0604020202020204" pitchFamily="34" charset="0"/>
                <a:cs typeface="Arial" panose="020B0604020202020204" pitchFamily="34" charset="0"/>
              </a:rPr>
              <a:t>chung</a:t>
            </a:r>
            <a:r>
              <a:rPr lang="en-US" sz="1050" dirty="0">
                <a:latin typeface="Arial" panose="020B0604020202020204" pitchFamily="34" charset="0"/>
                <a:cs typeface="Arial" panose="020B0604020202020204" pitchFamily="34" charset="0"/>
              </a:rPr>
              <a:t> Shih trans., The Literary Mind and the Carving of Dragons, Hong Kong, Chinese University of Hong Kong Press, 1983</a:t>
            </a:r>
            <a:endParaRPr lang="de-DE" sz="1050" dirty="0">
              <a:latin typeface="Arial" panose="020B0604020202020204" pitchFamily="34" charset="0"/>
              <a:cs typeface="Arial" panose="020B0604020202020204" pitchFamily="34" charset="0"/>
            </a:endParaRPr>
          </a:p>
          <a:p>
            <a:pPr defTabSz="685800"/>
            <a:r>
              <a:rPr lang="en-US" sz="1050" dirty="0" err="1">
                <a:latin typeface="Arial" panose="020B0604020202020204" pitchFamily="34" charset="0"/>
                <a:cs typeface="Arial" panose="020B0604020202020204" pitchFamily="34" charset="0"/>
              </a:rPr>
              <a:t>刘勰</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文心雕龙</a:t>
            </a:r>
            <a:r>
              <a:rPr lang="en-US" sz="1050" dirty="0">
                <a:latin typeface="Arial" panose="020B0604020202020204" pitchFamily="34" charset="0"/>
                <a:cs typeface="Arial" panose="020B0604020202020204" pitchFamily="34" charset="0"/>
              </a:rPr>
              <a:t>》 (The Literary Mind and the Carving of Dragons), </a:t>
            </a:r>
            <a:r>
              <a:rPr lang="zh-CN" altLang="de-DE" sz="1050" dirty="0">
                <a:latin typeface="Arial" panose="020B0604020202020204" pitchFamily="34" charset="0"/>
                <a:cs typeface="Arial" panose="020B0604020202020204" pitchFamily="34" charset="0"/>
              </a:rPr>
              <a:t>特别是 </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时序</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篇</a:t>
            </a:r>
            <a:r>
              <a:rPr lang="en-US" sz="1050" dirty="0">
                <a:latin typeface="Arial" panose="020B0604020202020204" pitchFamily="34" charset="0"/>
                <a:cs typeface="Arial" panose="020B0604020202020204" pitchFamily="34" charset="0"/>
              </a:rPr>
              <a:t>, </a:t>
            </a:r>
            <a:r>
              <a:rPr lang="zh-CN" altLang="de-DE" sz="1050" dirty="0">
                <a:latin typeface="Arial" panose="020B0604020202020204" pitchFamily="34" charset="0"/>
                <a:cs typeface="Arial" panose="020B0604020202020204" pitchFamily="34" charset="0"/>
              </a:rPr>
              <a:t>约</a:t>
            </a:r>
            <a:r>
              <a:rPr lang="en-US" sz="1050" dirty="0">
                <a:latin typeface="Arial" panose="020B0604020202020204" pitchFamily="34" charset="0"/>
                <a:cs typeface="Arial" panose="020B0604020202020204" pitchFamily="34" charset="0"/>
              </a:rPr>
              <a:t>501</a:t>
            </a:r>
            <a:r>
              <a:rPr lang="zh-CN" altLang="de-DE" sz="1050" dirty="0">
                <a:latin typeface="Arial" panose="020B0604020202020204" pitchFamily="34" charset="0"/>
                <a:cs typeface="Arial" panose="020B0604020202020204" pitchFamily="34" charset="0"/>
              </a:rPr>
              <a:t>年；英译本由施友忠翻译，“</a:t>
            </a:r>
            <a:r>
              <a:rPr lang="en-US" sz="1050" dirty="0">
                <a:latin typeface="Arial" panose="020B0604020202020204" pitchFamily="34" charset="0"/>
                <a:cs typeface="Arial" panose="020B0604020202020204" pitchFamily="34" charset="0"/>
              </a:rPr>
              <a:t>The Literary Mind and the Carving of Dragons</a:t>
            </a:r>
            <a:r>
              <a:rPr lang="zh-CN" altLang="de-DE" sz="1050" dirty="0">
                <a:latin typeface="Arial" panose="020B0604020202020204" pitchFamily="34" charset="0"/>
                <a:cs typeface="Arial" panose="020B0604020202020204" pitchFamily="34" charset="0"/>
              </a:rPr>
              <a:t>”，香港，香港中文大学出版社，</a:t>
            </a:r>
            <a:r>
              <a:rPr lang="en-US" sz="1050" dirty="0">
                <a:latin typeface="Arial" panose="020B0604020202020204" pitchFamily="34" charset="0"/>
                <a:cs typeface="Arial" panose="020B0604020202020204" pitchFamily="34" charset="0"/>
              </a:rPr>
              <a:t>1983</a:t>
            </a:r>
            <a:r>
              <a:rPr lang="zh-CN" altLang="de-DE" sz="1050" dirty="0">
                <a:latin typeface="Arial" panose="020B0604020202020204" pitchFamily="34" charset="0"/>
                <a:cs typeface="Arial" panose="020B0604020202020204" pitchFamily="34" charset="0"/>
              </a:rPr>
              <a:t>年</a:t>
            </a:r>
            <a:endParaRPr lang="de-DE" sz="1050" dirty="0">
              <a:latin typeface="Arial" panose="020B0604020202020204" pitchFamily="34" charset="0"/>
              <a:cs typeface="Arial" panose="020B0604020202020204" pitchFamily="34" charset="0"/>
            </a:endParaRPr>
          </a:p>
          <a:p>
            <a:pPr defTabSz="685800"/>
            <a:r>
              <a:rPr lang="en-US" sz="1050" dirty="0">
                <a:latin typeface="Arial" panose="020B0604020202020204" pitchFamily="34" charset="0"/>
                <a:cs typeface="Arial" panose="020B0604020202020204" pitchFamily="34" charset="0"/>
              </a:rPr>
              <a:t>Xiao Tong </a:t>
            </a:r>
            <a:r>
              <a:rPr lang="en-US" sz="1050" dirty="0" err="1">
                <a:latin typeface="Arial" panose="020B0604020202020204" pitchFamily="34" charset="0"/>
                <a:cs typeface="Arial" panose="020B0604020202020204" pitchFamily="34" charset="0"/>
              </a:rPr>
              <a:t>蕭統</a:t>
            </a:r>
            <a:r>
              <a:rPr lang="en-US" sz="1050" dirty="0">
                <a:latin typeface="Arial" panose="020B0604020202020204" pitchFamily="34" charset="0"/>
                <a:cs typeface="Arial" panose="020B0604020202020204" pitchFamily="34" charset="0"/>
              </a:rPr>
              <a:t> (ed.), </a:t>
            </a:r>
            <a:r>
              <a:rPr lang="en-US" sz="1050" dirty="0" err="1">
                <a:latin typeface="Arial" panose="020B0604020202020204" pitchFamily="34" charset="0"/>
                <a:cs typeface="Arial" panose="020B0604020202020204" pitchFamily="34" charset="0"/>
              </a:rPr>
              <a:t>Wenxuan</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文選</a:t>
            </a:r>
            <a:r>
              <a:rPr lang="en-US" sz="1050" dirty="0">
                <a:latin typeface="Arial" panose="020B0604020202020204" pitchFamily="34" charset="0"/>
                <a:cs typeface="Arial" panose="020B0604020202020204" pitchFamily="34" charset="0"/>
              </a:rPr>
              <a:t>, English translation </a:t>
            </a:r>
            <a:r>
              <a:rPr lang="en-US" sz="1050" dirty="0" err="1">
                <a:latin typeface="Arial" panose="020B0604020202020204" pitchFamily="34" charset="0"/>
                <a:cs typeface="Arial" panose="020B0604020202020204" pitchFamily="34" charset="0"/>
              </a:rPr>
              <a:t>Knechtges</a:t>
            </a:r>
            <a:r>
              <a:rPr lang="en-US" sz="1050" dirty="0">
                <a:latin typeface="Arial" panose="020B0604020202020204" pitchFamily="34" charset="0"/>
                <a:cs typeface="Arial" panose="020B0604020202020204" pitchFamily="34" charset="0"/>
              </a:rPr>
              <a:t>, David R., </a:t>
            </a:r>
            <a:r>
              <a:rPr lang="en-US" sz="1050" dirty="0" err="1">
                <a:latin typeface="Arial" panose="020B0604020202020204" pitchFamily="34" charset="0"/>
                <a:cs typeface="Arial" panose="020B0604020202020204" pitchFamily="34" charset="0"/>
              </a:rPr>
              <a:t>Wenxuan</a:t>
            </a:r>
            <a:r>
              <a:rPr lang="en-US" sz="1050" dirty="0">
                <a:latin typeface="Arial" panose="020B0604020202020204" pitchFamily="34" charset="0"/>
                <a:cs typeface="Arial" panose="020B0604020202020204" pitchFamily="34" charset="0"/>
              </a:rPr>
              <a:t> or Selections of Refined Literature, Princeton: Princeton University Press 1987</a:t>
            </a:r>
            <a:endParaRPr lang="de-DE" sz="1050" dirty="0">
              <a:latin typeface="Arial" panose="020B0604020202020204" pitchFamily="34" charset="0"/>
              <a:cs typeface="Arial" panose="020B0604020202020204" pitchFamily="34" charset="0"/>
            </a:endParaRPr>
          </a:p>
          <a:p>
            <a:pPr defTabSz="685800"/>
            <a:r>
              <a:rPr lang="zh-CN" altLang="de-DE" sz="1050" dirty="0">
                <a:latin typeface="Arial" panose="020B0604020202020204" pitchFamily="34" charset="0"/>
                <a:cs typeface="Arial" panose="020B0604020202020204" pitchFamily="34" charset="0"/>
              </a:rPr>
              <a:t>萧统主持编著的</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文选</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，英译本由康达维翻译，</a:t>
            </a:r>
            <a:r>
              <a:rPr lang="en-US" sz="1050" dirty="0" err="1">
                <a:latin typeface="Arial" panose="020B0604020202020204" pitchFamily="34" charset="0"/>
                <a:cs typeface="Arial" panose="020B0604020202020204" pitchFamily="34" charset="0"/>
              </a:rPr>
              <a:t>Wenxuan</a:t>
            </a:r>
            <a:r>
              <a:rPr lang="en-US" sz="1050" dirty="0">
                <a:latin typeface="Arial" panose="020B0604020202020204" pitchFamily="34" charset="0"/>
                <a:cs typeface="Arial" panose="020B0604020202020204" pitchFamily="34" charset="0"/>
              </a:rPr>
              <a:t> or Selections of Refined Literature</a:t>
            </a:r>
            <a:r>
              <a:rPr lang="zh-CN" altLang="de-DE" sz="1050" dirty="0">
                <a:latin typeface="Arial" panose="020B0604020202020204" pitchFamily="34" charset="0"/>
                <a:cs typeface="Arial" panose="020B0604020202020204" pitchFamily="34" charset="0"/>
              </a:rPr>
              <a:t>，普利斯顿，普利斯顿出版社，</a:t>
            </a:r>
            <a:r>
              <a:rPr lang="en-US" sz="1050" dirty="0">
                <a:latin typeface="Arial" panose="020B0604020202020204" pitchFamily="34" charset="0"/>
                <a:cs typeface="Arial" panose="020B0604020202020204" pitchFamily="34" charset="0"/>
              </a:rPr>
              <a:t>1987</a:t>
            </a:r>
            <a:r>
              <a:rPr lang="zh-CN" altLang="de-DE" sz="1050" dirty="0">
                <a:latin typeface="Arial" panose="020B0604020202020204" pitchFamily="34" charset="0"/>
                <a:cs typeface="Arial" panose="020B0604020202020204" pitchFamily="34" charset="0"/>
              </a:rPr>
              <a:t>年。</a:t>
            </a:r>
            <a:endParaRPr lang="de-DE" sz="1050" dirty="0">
              <a:latin typeface="Arial" panose="020B0604020202020204" pitchFamily="34" charset="0"/>
              <a:cs typeface="Arial" panose="020B0604020202020204" pitchFamily="34" charset="0"/>
            </a:endParaRPr>
          </a:p>
          <a:p>
            <a:pPr defTabSz="685800"/>
            <a:r>
              <a:rPr lang="en-US" sz="1050" dirty="0">
                <a:latin typeface="Arial" panose="020B0604020202020204" pitchFamily="34" charset="0"/>
                <a:cs typeface="Arial" panose="020B0604020202020204" pitchFamily="34" charset="0"/>
              </a:rPr>
              <a:t>Yao </a:t>
            </a:r>
            <a:r>
              <a:rPr lang="en-US" sz="1050" dirty="0" err="1">
                <a:latin typeface="Arial" panose="020B0604020202020204" pitchFamily="34" charset="0"/>
                <a:cs typeface="Arial" panose="020B0604020202020204" pitchFamily="34" charset="0"/>
              </a:rPr>
              <a:t>Nai</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姚鼐</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古文辭類纂</a:t>
            </a:r>
            <a:r>
              <a:rPr lang="en-US" sz="1050" dirty="0">
                <a:latin typeface="Arial" panose="020B0604020202020204" pitchFamily="34" charset="0"/>
                <a:cs typeface="Arial" panose="020B0604020202020204" pitchFamily="34" charset="0"/>
              </a:rPr>
              <a:t>》(Classified Compendium of Refined Phrases in the Ancient Style)</a:t>
            </a:r>
            <a:endParaRPr lang="de-DE" sz="1050" dirty="0">
              <a:latin typeface="Arial" panose="020B0604020202020204" pitchFamily="34" charset="0"/>
              <a:cs typeface="Arial" panose="020B0604020202020204" pitchFamily="34" charset="0"/>
            </a:endParaRPr>
          </a:p>
          <a:p>
            <a:pPr defTabSz="685800"/>
            <a:r>
              <a:rPr lang="en-US" sz="1050" dirty="0" err="1">
                <a:latin typeface="Arial" panose="020B0604020202020204" pitchFamily="34" charset="0"/>
                <a:cs typeface="Arial" panose="020B0604020202020204" pitchFamily="34" charset="0"/>
              </a:rPr>
              <a:t>姚鼐</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古文辭類纂</a:t>
            </a:r>
            <a:r>
              <a:rPr lang="en-US" sz="1050" dirty="0">
                <a:latin typeface="Arial" panose="020B0604020202020204" pitchFamily="34" charset="0"/>
                <a:cs typeface="Arial" panose="020B0604020202020204" pitchFamily="34" charset="0"/>
              </a:rPr>
              <a:t>》</a:t>
            </a:r>
            <a:endParaRPr lang="de-D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0054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zh-CN" sz="2700" b="1" dirty="0" err="1">
                <a:solidFill>
                  <a:srgbClr val="0E5772"/>
                </a:solidFill>
                <a:latin typeface="Arial" panose="020B0604020202020204" pitchFamily="34" charset="0"/>
                <a:cs typeface="Arial" panose="020B0604020202020204" pitchFamily="34" charset="0"/>
              </a:rPr>
              <a:t>Foreign</a:t>
            </a:r>
            <a:r>
              <a:rPr lang="de-DE" altLang="zh-CN" sz="2700" b="1" dirty="0">
                <a:solidFill>
                  <a:srgbClr val="0E5772"/>
                </a:solidFill>
                <a:latin typeface="Arial" panose="020B0604020202020204" pitchFamily="34" charset="0"/>
                <a:cs typeface="Arial" panose="020B0604020202020204" pitchFamily="34" charset="0"/>
              </a:rPr>
              <a:t> </a:t>
            </a:r>
            <a:r>
              <a:rPr lang="en-US" sz="2700" b="1" dirty="0">
                <a:solidFill>
                  <a:srgbClr val="0E5772"/>
                </a:solidFill>
                <a:latin typeface="Arial" panose="020B0604020202020204" pitchFamily="34" charset="0"/>
                <a:cs typeface="Arial" panose="020B0604020202020204" pitchFamily="34" charset="0"/>
              </a:rPr>
              <a:t>Histories of Chin. Lit. </a:t>
            </a:r>
            <a:r>
              <a:rPr lang="zh-CN" altLang="de-DE" sz="2700" b="1" dirty="0">
                <a:solidFill>
                  <a:srgbClr val="0E5772"/>
                </a:solidFill>
                <a:latin typeface="Arial" panose="020B0604020202020204" pitchFamily="34" charset="0"/>
                <a:cs typeface="Arial" panose="020B0604020202020204" pitchFamily="34" charset="0"/>
              </a:rPr>
              <a:t>海外中国文学史</a:t>
            </a:r>
            <a:endParaRPr lang="de-DE" sz="2700" dirty="0"/>
          </a:p>
        </p:txBody>
      </p:sp>
      <p:sp>
        <p:nvSpPr>
          <p:cNvPr id="3" name="Inhaltsplatzhalter 2"/>
          <p:cNvSpPr>
            <a:spLocks noGrp="1"/>
          </p:cNvSpPr>
          <p:nvPr>
            <p:ph idx="1"/>
          </p:nvPr>
        </p:nvSpPr>
        <p:spPr>
          <a:xfrm>
            <a:off x="433668" y="2434829"/>
            <a:ext cx="4069151" cy="2949178"/>
          </a:xfrm>
        </p:spPr>
        <p:txBody>
          <a:bodyPr/>
          <a:lstStyle/>
          <a:p>
            <a:r>
              <a:rPr lang="en-US" sz="1050" dirty="0" err="1">
                <a:latin typeface="Arial" panose="020B0604020202020204" pitchFamily="34" charset="0"/>
                <a:cs typeface="Arial" panose="020B0604020202020204" pitchFamily="34" charset="0"/>
              </a:rPr>
              <a:t>Vasil’ev</a:t>
            </a:r>
            <a:r>
              <a:rPr lang="en-US" sz="1050" dirty="0">
                <a:latin typeface="Arial" panose="020B0604020202020204" pitchFamily="34" charset="0"/>
                <a:cs typeface="Arial" panose="020B0604020202020204" pitchFamily="34" charset="0"/>
              </a:rPr>
              <a:t>, V.P., Short History of Chinese Literature, 1880 [Russian]</a:t>
            </a:r>
            <a:endParaRPr lang="de-DE" sz="1050" dirty="0">
              <a:latin typeface="Arial" panose="020B0604020202020204" pitchFamily="34" charset="0"/>
              <a:cs typeface="Arial" panose="020B0604020202020204" pitchFamily="34" charset="0"/>
            </a:endParaRPr>
          </a:p>
          <a:p>
            <a:r>
              <a:rPr lang="zh-CN" altLang="de-DE" sz="1050" dirty="0">
                <a:latin typeface="Arial" panose="020B0604020202020204" pitchFamily="34" charset="0"/>
                <a:cs typeface="Arial" panose="020B0604020202020204" pitchFamily="34" charset="0"/>
              </a:rPr>
              <a:t>王西里：</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中国文学简史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1880</a:t>
            </a:r>
            <a:r>
              <a:rPr lang="zh-CN" altLang="de-DE" sz="1050" dirty="0">
                <a:latin typeface="Arial" panose="020B0604020202020204" pitchFamily="34" charset="0"/>
                <a:cs typeface="Arial" panose="020B0604020202020204" pitchFamily="34" charset="0"/>
              </a:rPr>
              <a:t>年，俄语。</a:t>
            </a:r>
            <a:endParaRPr lang="de-DE"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Giles, Herbert Allen, History of Chinese Literature, 1901 [English]</a:t>
            </a:r>
            <a:endParaRPr lang="de-DE" sz="1050" dirty="0">
              <a:latin typeface="Arial" panose="020B0604020202020204" pitchFamily="34" charset="0"/>
              <a:cs typeface="Arial" panose="020B0604020202020204" pitchFamily="34" charset="0"/>
            </a:endParaRPr>
          </a:p>
          <a:p>
            <a:r>
              <a:rPr lang="zh-CN" altLang="de-DE" sz="1050" dirty="0">
                <a:latin typeface="Arial" panose="020B0604020202020204" pitchFamily="34" charset="0"/>
                <a:cs typeface="Arial" panose="020B0604020202020204" pitchFamily="34" charset="0"/>
              </a:rPr>
              <a:t>翟理思：</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1901</a:t>
            </a:r>
            <a:r>
              <a:rPr lang="zh-CN" altLang="de-DE" sz="1050" dirty="0">
                <a:latin typeface="Arial" panose="020B0604020202020204" pitchFamily="34" charset="0"/>
                <a:cs typeface="Arial" panose="020B0604020202020204" pitchFamily="34" charset="0"/>
              </a:rPr>
              <a:t>年，英语。</a:t>
            </a:r>
            <a:endParaRPr lang="de-DE"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Grube, Wilhelm, Geschichte der chinesischen </a:t>
            </a:r>
            <a:r>
              <a:rPr lang="de-DE" sz="1050" dirty="0" err="1">
                <a:latin typeface="Arial" panose="020B0604020202020204" pitchFamily="34" charset="0"/>
                <a:cs typeface="Arial" panose="020B0604020202020204" pitchFamily="34" charset="0"/>
              </a:rPr>
              <a:t>Litteratur</a:t>
            </a:r>
            <a:r>
              <a:rPr lang="de-DE" sz="1050" dirty="0">
                <a:latin typeface="Arial" panose="020B0604020202020204" pitchFamily="34" charset="0"/>
                <a:cs typeface="Arial" panose="020B0604020202020204" pitchFamily="34" charset="0"/>
              </a:rPr>
              <a:t>, Leipzig: </a:t>
            </a:r>
            <a:r>
              <a:rPr lang="de-DE" sz="1050" dirty="0" err="1">
                <a:latin typeface="Arial" panose="020B0604020202020204" pitchFamily="34" charset="0"/>
                <a:cs typeface="Arial" panose="020B0604020202020204" pitchFamily="34" charset="0"/>
              </a:rPr>
              <a:t>Amelang</a:t>
            </a:r>
            <a:r>
              <a:rPr lang="de-DE" sz="1050" dirty="0">
                <a:latin typeface="Arial" panose="020B0604020202020204" pitchFamily="34" charset="0"/>
                <a:cs typeface="Arial" panose="020B0604020202020204" pitchFamily="34" charset="0"/>
              </a:rPr>
              <a:t>, 1902 [German]</a:t>
            </a:r>
          </a:p>
          <a:p>
            <a:r>
              <a:rPr lang="zh-CN" altLang="de-DE" sz="1050" dirty="0">
                <a:latin typeface="Arial" panose="020B0604020202020204" pitchFamily="34" charset="0"/>
                <a:cs typeface="Arial" panose="020B0604020202020204" pitchFamily="34" charset="0"/>
              </a:rPr>
              <a:t>顾威廉：</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de-DE" sz="1050" dirty="0" err="1">
                <a:latin typeface="Arial" panose="020B0604020202020204" pitchFamily="34" charset="0"/>
                <a:cs typeface="Arial" panose="020B0604020202020204" pitchFamily="34" charset="0"/>
              </a:rPr>
              <a:t>Amelang</a:t>
            </a:r>
            <a:r>
              <a:rPr lang="zh-CN" altLang="de-DE"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1902</a:t>
            </a:r>
            <a:r>
              <a:rPr lang="zh-CN" altLang="de-DE" sz="1050" dirty="0">
                <a:latin typeface="Arial" panose="020B0604020202020204" pitchFamily="34" charset="0"/>
                <a:cs typeface="Arial" panose="020B0604020202020204" pitchFamily="34" charset="0"/>
              </a:rPr>
              <a:t>年，德语。</a:t>
            </a:r>
            <a:endParaRPr lang="de-DE"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Lin </a:t>
            </a:r>
            <a:r>
              <a:rPr lang="de-DE" sz="1050" dirty="0" err="1">
                <a:latin typeface="Arial" panose="020B0604020202020204" pitchFamily="34" charset="0"/>
                <a:cs typeface="Arial" panose="020B0604020202020204" pitchFamily="34" charset="0"/>
              </a:rPr>
              <a:t>Zhuanjia</a:t>
            </a:r>
            <a:r>
              <a:rPr lang="de-DE"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林传甲</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History</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of</a:t>
            </a:r>
            <a:r>
              <a:rPr lang="de-DE" sz="1050" dirty="0">
                <a:latin typeface="Arial" panose="020B0604020202020204" pitchFamily="34" charset="0"/>
                <a:cs typeface="Arial" panose="020B0604020202020204" pitchFamily="34" charset="0"/>
              </a:rPr>
              <a:t> Chinese </a:t>
            </a:r>
            <a:r>
              <a:rPr lang="de-DE" sz="1050" dirty="0" err="1">
                <a:latin typeface="Arial" panose="020B0604020202020204" pitchFamily="34" charset="0"/>
                <a:cs typeface="Arial" panose="020B0604020202020204" pitchFamily="34" charset="0"/>
              </a:rPr>
              <a:t>Literature</a:t>
            </a:r>
            <a:r>
              <a:rPr lang="de-DE" sz="105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中国文学史</a:t>
            </a:r>
            <a:r>
              <a:rPr lang="en-US"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 1904 [Chinese]</a:t>
            </a:r>
          </a:p>
          <a:p>
            <a:r>
              <a:rPr lang="zh-CN" altLang="de-DE" sz="1050" dirty="0">
                <a:latin typeface="Arial" panose="020B0604020202020204" pitchFamily="34" charset="0"/>
                <a:cs typeface="Arial" panose="020B0604020202020204" pitchFamily="34" charset="0"/>
              </a:rPr>
              <a:t>林传甲，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1904</a:t>
            </a:r>
            <a:r>
              <a:rPr lang="zh-CN" altLang="de-DE" sz="1050" dirty="0">
                <a:latin typeface="Arial" panose="020B0604020202020204" pitchFamily="34" charset="0"/>
                <a:cs typeface="Arial" panose="020B0604020202020204" pitchFamily="34" charset="0"/>
              </a:rPr>
              <a:t>年，中文。</a:t>
            </a:r>
            <a:endParaRPr lang="de-DE"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Huang </a:t>
            </a:r>
            <a:r>
              <a:rPr lang="de-DE" sz="1050" dirty="0" err="1">
                <a:latin typeface="Arial" panose="020B0604020202020204" pitchFamily="34" charset="0"/>
                <a:cs typeface="Arial" panose="020B0604020202020204" pitchFamily="34" charset="0"/>
              </a:rPr>
              <a:t>Moxi</a:t>
            </a:r>
            <a:r>
              <a:rPr lang="en-US" sz="1050" dirty="0" err="1">
                <a:latin typeface="Arial" panose="020B0604020202020204" pitchFamily="34" charset="0"/>
                <a:cs typeface="Arial" panose="020B0604020202020204" pitchFamily="34" charset="0"/>
              </a:rPr>
              <a:t>黄摩西</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黄人</a:t>
            </a:r>
            <a:r>
              <a:rPr lang="en-US"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History</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of</a:t>
            </a:r>
            <a:r>
              <a:rPr lang="de-DE" sz="1050" dirty="0">
                <a:latin typeface="Arial" panose="020B0604020202020204" pitchFamily="34" charset="0"/>
                <a:cs typeface="Arial" panose="020B0604020202020204" pitchFamily="34" charset="0"/>
              </a:rPr>
              <a:t> Chinese </a:t>
            </a:r>
            <a:r>
              <a:rPr lang="de-DE" sz="1050" dirty="0" err="1">
                <a:latin typeface="Arial" panose="020B0604020202020204" pitchFamily="34" charset="0"/>
                <a:cs typeface="Arial" panose="020B0604020202020204" pitchFamily="34" charset="0"/>
              </a:rPr>
              <a:t>Literature</a:t>
            </a:r>
            <a:r>
              <a:rPr lang="en-US" sz="1050" dirty="0">
                <a:latin typeface="Arial" panose="020B0604020202020204" pitchFamily="34" charset="0"/>
                <a:cs typeface="Arial" panose="020B0604020202020204" pitchFamily="34" charset="0"/>
              </a:rPr>
              <a:t>《</a:t>
            </a:r>
            <a:r>
              <a:rPr lang="en-US" sz="1050" dirty="0" err="1">
                <a:latin typeface="Arial" panose="020B0604020202020204" pitchFamily="34" charset="0"/>
                <a:cs typeface="Arial" panose="020B0604020202020204" pitchFamily="34" charset="0"/>
              </a:rPr>
              <a:t>中国文学史</a:t>
            </a:r>
            <a:r>
              <a:rPr lang="en-US"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1904 [Chinese]</a:t>
            </a:r>
          </a:p>
          <a:p>
            <a:r>
              <a:rPr lang="zh-CN" altLang="de-DE" sz="1050" dirty="0">
                <a:latin typeface="Arial" panose="020B0604020202020204" pitchFamily="34" charset="0"/>
                <a:cs typeface="Arial" panose="020B0604020202020204" pitchFamily="34" charset="0"/>
              </a:rPr>
              <a:t>黄摩西，</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1904</a:t>
            </a:r>
            <a:r>
              <a:rPr lang="zh-CN" altLang="de-DE" sz="1050" dirty="0">
                <a:latin typeface="Arial" panose="020B0604020202020204" pitchFamily="34" charset="0"/>
                <a:cs typeface="Arial" panose="020B0604020202020204" pitchFamily="34" charset="0"/>
              </a:rPr>
              <a:t>年，中文。</a:t>
            </a:r>
            <a:endParaRPr lang="de-DE" sz="1050" dirty="0">
              <a:latin typeface="Arial" panose="020B0604020202020204" pitchFamily="34" charset="0"/>
              <a:cs typeface="Arial" panose="020B0604020202020204" pitchFamily="34" charset="0"/>
            </a:endParaRPr>
          </a:p>
        </p:txBody>
      </p:sp>
      <p:sp>
        <p:nvSpPr>
          <p:cNvPr id="4" name="Inhaltsplatzhalter 2"/>
          <p:cNvSpPr txBox="1">
            <a:spLocks/>
          </p:cNvSpPr>
          <p:nvPr/>
        </p:nvSpPr>
        <p:spPr bwMode="auto">
          <a:xfrm>
            <a:off x="4502819" y="2434829"/>
            <a:ext cx="4463008" cy="294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182563" indent="-182563" algn="l" rtl="0" eaLnBrk="0" fontAlgn="base" hangingPunct="0">
              <a:spcBef>
                <a:spcPts val="900"/>
              </a:spcBef>
              <a:spcAft>
                <a:spcPct val="0"/>
              </a:spcAft>
              <a:buClr>
                <a:srgbClr val="262626"/>
              </a:buClr>
              <a:buFont typeface="Garamond" pitchFamily="18" charset="0"/>
              <a:buChar char="◦"/>
              <a:defRPr kern="1200">
                <a:solidFill>
                  <a:schemeClr val="tx1"/>
                </a:solidFill>
                <a:latin typeface="+mn-lt"/>
                <a:ea typeface="+mn-ea"/>
                <a:cs typeface="+mn-cs"/>
              </a:defRPr>
            </a:lvl1pPr>
            <a:lvl2pPr marL="457200" indent="-182563" algn="l" rtl="0" eaLnBrk="0" fontAlgn="base" hangingPunct="0">
              <a:spcBef>
                <a:spcPts val="500"/>
              </a:spcBef>
              <a:spcAft>
                <a:spcPct val="0"/>
              </a:spcAft>
              <a:buClr>
                <a:srgbClr val="262626"/>
              </a:buClr>
              <a:buFont typeface="Garamond" pitchFamily="18" charset="0"/>
              <a:buChar char="◦"/>
              <a:defRPr sz="1600" kern="1200">
                <a:solidFill>
                  <a:schemeClr val="tx1"/>
                </a:solidFill>
                <a:latin typeface="+mn-lt"/>
                <a:ea typeface="+mn-ea"/>
                <a:cs typeface="+mn-cs"/>
              </a:defRPr>
            </a:lvl2pPr>
            <a:lvl3pPr marL="730250"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3pPr>
            <a:lvl4pPr marL="1004888"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4pPr>
            <a:lvl5pPr marL="1279525"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de-DE" sz="1050" dirty="0" err="1">
                <a:latin typeface="Arial" panose="020B0604020202020204" pitchFamily="34" charset="0"/>
                <a:cs typeface="Arial" panose="020B0604020202020204" pitchFamily="34" charset="0"/>
              </a:rPr>
              <a:t>Erkes</a:t>
            </a:r>
            <a:r>
              <a:rPr lang="de-DE" sz="1050" dirty="0">
                <a:latin typeface="Arial" panose="020B0604020202020204" pitchFamily="34" charset="0"/>
                <a:cs typeface="Arial" panose="020B0604020202020204" pitchFamily="34" charset="0"/>
              </a:rPr>
              <a:t>, Eduard, Chinesische Literatur 1922 [German]</a:t>
            </a:r>
          </a:p>
          <a:p>
            <a:r>
              <a:rPr lang="zh-CN" altLang="de-DE" sz="1050" dirty="0">
                <a:latin typeface="Arial" panose="020B0604020202020204" pitchFamily="34" charset="0"/>
                <a:cs typeface="Arial" panose="020B0604020202020204" pitchFamily="34" charset="0"/>
              </a:rPr>
              <a:t>何可思，</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1922</a:t>
            </a:r>
            <a:r>
              <a:rPr lang="zh-CN" altLang="de-DE" sz="1050" dirty="0">
                <a:latin typeface="Arial" panose="020B0604020202020204" pitchFamily="34" charset="0"/>
                <a:cs typeface="Arial" panose="020B0604020202020204" pitchFamily="34" charset="0"/>
              </a:rPr>
              <a:t>年，德语。</a:t>
            </a:r>
            <a:endParaRPr lang="de-DE"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Wilhelm, Richard, Die chinesische Literatur, Potsdam 1926 [German]</a:t>
            </a:r>
          </a:p>
          <a:p>
            <a:r>
              <a:rPr lang="zh-CN" altLang="de-DE" sz="1050" dirty="0">
                <a:latin typeface="Arial" panose="020B0604020202020204" pitchFamily="34" charset="0"/>
                <a:cs typeface="Arial" panose="020B0604020202020204" pitchFamily="34" charset="0"/>
              </a:rPr>
              <a:t>卫礼贤：</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，波茨坦，</a:t>
            </a:r>
            <a:r>
              <a:rPr lang="de-DE" sz="1050" dirty="0">
                <a:latin typeface="Arial" panose="020B0604020202020204" pitchFamily="34" charset="0"/>
                <a:cs typeface="Arial" panose="020B0604020202020204" pitchFamily="34" charset="0"/>
              </a:rPr>
              <a:t>1926</a:t>
            </a:r>
            <a:r>
              <a:rPr lang="zh-CN" altLang="de-DE" sz="1050" dirty="0">
                <a:latin typeface="Arial" panose="020B0604020202020204" pitchFamily="34" charset="0"/>
                <a:cs typeface="Arial" panose="020B0604020202020204" pitchFamily="34" charset="0"/>
              </a:rPr>
              <a:t>年，德语。</a:t>
            </a:r>
            <a:endParaRPr lang="de-DE"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Tan </a:t>
            </a:r>
            <a:r>
              <a:rPr lang="de-DE" sz="1050" dirty="0" err="1">
                <a:latin typeface="Arial" panose="020B0604020202020204" pitchFamily="34" charset="0"/>
                <a:cs typeface="Arial" panose="020B0604020202020204" pitchFamily="34" charset="0"/>
              </a:rPr>
              <a:t>Zhengbi</a:t>
            </a:r>
            <a:r>
              <a:rPr lang="de-DE" sz="1050" dirty="0">
                <a:latin typeface="Arial" panose="020B0604020202020204" pitchFamily="34" charset="0"/>
                <a:cs typeface="Arial" panose="020B0604020202020204" pitchFamily="34" charset="0"/>
              </a:rPr>
              <a:t> </a:t>
            </a:r>
            <a:r>
              <a:rPr lang="zh-TW" altLang="de-DE" sz="1050" dirty="0">
                <a:latin typeface="Arial" panose="020B0604020202020204" pitchFamily="34" charset="0"/>
                <a:cs typeface="Arial" panose="020B0604020202020204" pitchFamily="34" charset="0"/>
              </a:rPr>
              <a:t>譚正璧</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History</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of</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Female</a:t>
            </a:r>
            <a:r>
              <a:rPr lang="de-DE" sz="1050" dirty="0">
                <a:latin typeface="Arial" panose="020B0604020202020204" pitchFamily="34" charset="0"/>
                <a:cs typeface="Arial" panose="020B0604020202020204" pitchFamily="34" charset="0"/>
              </a:rPr>
              <a:t> Chinese </a:t>
            </a:r>
            <a:r>
              <a:rPr lang="de-DE" sz="1050" dirty="0" err="1">
                <a:latin typeface="Arial" panose="020B0604020202020204" pitchFamily="34" charset="0"/>
                <a:cs typeface="Arial" panose="020B0604020202020204" pitchFamily="34" charset="0"/>
              </a:rPr>
              <a:t>Literary</a:t>
            </a:r>
            <a:r>
              <a:rPr lang="de-DE" sz="1050" dirty="0">
                <a:latin typeface="Arial" panose="020B0604020202020204" pitchFamily="34" charset="0"/>
                <a:cs typeface="Arial" panose="020B0604020202020204" pitchFamily="34" charset="0"/>
              </a:rPr>
              <a:t> Life </a:t>
            </a:r>
            <a:r>
              <a:rPr lang="zh-TW" altLang="de-DE" sz="1050" dirty="0">
                <a:latin typeface="Arial" panose="020B0604020202020204" pitchFamily="34" charset="0"/>
                <a:cs typeface="Arial" panose="020B0604020202020204" pitchFamily="34" charset="0"/>
              </a:rPr>
              <a:t>中國女性的文學生活</a:t>
            </a:r>
            <a:r>
              <a:rPr lang="de-DE" sz="1050" dirty="0">
                <a:latin typeface="Arial" panose="020B0604020202020204" pitchFamily="34" charset="0"/>
                <a:cs typeface="Arial" panose="020B0604020202020204" pitchFamily="34" charset="0"/>
              </a:rPr>
              <a:t>, 1930 [Chinese] </a:t>
            </a:r>
          </a:p>
          <a:p>
            <a:r>
              <a:rPr lang="zh-CN" altLang="de-DE" sz="1050" dirty="0">
                <a:latin typeface="Arial" panose="020B0604020202020204" pitchFamily="34" charset="0"/>
                <a:cs typeface="Arial" panose="020B0604020202020204" pitchFamily="34" charset="0"/>
              </a:rPr>
              <a:t>谭正璧，</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中国女性的文学生活</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1930</a:t>
            </a:r>
            <a:r>
              <a:rPr lang="zh-CN" altLang="de-DE" sz="1050" dirty="0">
                <a:latin typeface="Arial" panose="020B0604020202020204" pitchFamily="34" charset="0"/>
                <a:cs typeface="Arial" panose="020B0604020202020204" pitchFamily="34" charset="0"/>
              </a:rPr>
              <a:t>年，中文。</a:t>
            </a:r>
            <a:endParaRPr lang="de-DE" sz="1050" dirty="0">
              <a:latin typeface="Arial" panose="020B0604020202020204" pitchFamily="34" charset="0"/>
              <a:cs typeface="Arial" panose="020B0604020202020204" pitchFamily="34" charset="0"/>
            </a:endParaRPr>
          </a:p>
          <a:p>
            <a:r>
              <a:rPr lang="de-DE" sz="1050" dirty="0" err="1">
                <a:latin typeface="Arial" panose="020B0604020202020204" pitchFamily="34" charset="0"/>
                <a:cs typeface="Arial" panose="020B0604020202020204" pitchFamily="34" charset="0"/>
              </a:rPr>
              <a:t>Nagasawa</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Kikuya</a:t>
            </a:r>
            <a:r>
              <a:rPr lang="zh-TW" altLang="de-DE" sz="1050" dirty="0">
                <a:latin typeface="Arial" panose="020B0604020202020204" pitchFamily="34" charset="0"/>
                <a:cs typeface="Arial" panose="020B0604020202020204" pitchFamily="34" charset="0"/>
              </a:rPr>
              <a:t>長澤規矩也</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Changze</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Guijuye</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History</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of</a:t>
            </a:r>
            <a:r>
              <a:rPr lang="de-DE" sz="1050" dirty="0">
                <a:latin typeface="Arial" panose="020B0604020202020204" pitchFamily="34" charset="0"/>
                <a:cs typeface="Arial" panose="020B0604020202020204" pitchFamily="34" charset="0"/>
              </a:rPr>
              <a:t> Chinese </a:t>
            </a:r>
            <a:r>
              <a:rPr lang="de-DE" sz="1050" dirty="0" err="1">
                <a:latin typeface="Arial" panose="020B0604020202020204" pitchFamily="34" charset="0"/>
                <a:cs typeface="Arial" panose="020B0604020202020204" pitchFamily="34" charset="0"/>
              </a:rPr>
              <a:t>Scholarly</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Literature</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and</a:t>
            </a:r>
            <a:r>
              <a:rPr lang="de-DE" sz="1050" dirty="0">
                <a:latin typeface="Arial" panose="020B0604020202020204" pitchFamily="34" charset="0"/>
                <a:cs typeface="Arial" panose="020B0604020202020204" pitchFamily="34" charset="0"/>
              </a:rPr>
              <a:t> Art, </a:t>
            </a:r>
            <a:r>
              <a:rPr lang="de-DE" sz="1050" dirty="0" err="1">
                <a:latin typeface="Arial" panose="020B0604020202020204" pitchFamily="34" charset="0"/>
                <a:cs typeface="Arial" panose="020B0604020202020204" pitchFamily="34" charset="0"/>
              </a:rPr>
              <a:t>Shina</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Gakujutsu</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Bungeishi</a:t>
            </a:r>
            <a:r>
              <a:rPr lang="zh-TW" altLang="de-DE" sz="1050" dirty="0">
                <a:latin typeface="Arial" panose="020B0604020202020204" pitchFamily="34" charset="0"/>
                <a:cs typeface="Arial" panose="020B0604020202020204" pitchFamily="34" charset="0"/>
              </a:rPr>
              <a:t>支那學術文藝史</a:t>
            </a:r>
            <a:r>
              <a:rPr lang="de-DE" sz="1050" dirty="0">
                <a:latin typeface="Arial" panose="020B0604020202020204" pitchFamily="34" charset="0"/>
                <a:cs typeface="Arial" panose="020B0604020202020204" pitchFamily="34" charset="0"/>
              </a:rPr>
              <a:t>, Tokyo </a:t>
            </a:r>
            <a:r>
              <a:rPr lang="zh-TW" altLang="de-DE" sz="1050" dirty="0">
                <a:latin typeface="Arial" panose="020B0604020202020204" pitchFamily="34" charset="0"/>
                <a:cs typeface="Arial" panose="020B0604020202020204" pitchFamily="34" charset="0"/>
              </a:rPr>
              <a:t>東京</a:t>
            </a:r>
            <a:r>
              <a:rPr lang="de-DE" altLang="zh-TW"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Sanseidō</a:t>
            </a:r>
            <a:r>
              <a:rPr lang="de-DE" sz="1050" dirty="0">
                <a:latin typeface="Arial" panose="020B0604020202020204" pitchFamily="34" charset="0"/>
                <a:cs typeface="Arial" panose="020B0604020202020204" pitchFamily="34" charset="0"/>
              </a:rPr>
              <a:t> </a:t>
            </a:r>
            <a:r>
              <a:rPr lang="zh-TW" altLang="de-DE" sz="1050" dirty="0">
                <a:latin typeface="Arial" panose="020B0604020202020204" pitchFamily="34" charset="0"/>
                <a:cs typeface="Arial" panose="020B0604020202020204" pitchFamily="34" charset="0"/>
              </a:rPr>
              <a:t>三省堂</a:t>
            </a:r>
            <a:r>
              <a:rPr lang="de-DE" sz="1050" dirty="0">
                <a:latin typeface="Arial" panose="020B0604020202020204" pitchFamily="34" charset="0"/>
                <a:cs typeface="Arial" panose="020B0604020202020204" pitchFamily="34" charset="0"/>
              </a:rPr>
              <a:t>, 1938 [</a:t>
            </a:r>
            <a:r>
              <a:rPr lang="de-DE" sz="1050" dirty="0" err="1">
                <a:latin typeface="Arial" panose="020B0604020202020204" pitchFamily="34" charset="0"/>
                <a:cs typeface="Arial" panose="020B0604020202020204" pitchFamily="34" charset="0"/>
              </a:rPr>
              <a:t>Japanese</a:t>
            </a:r>
            <a:r>
              <a:rPr lang="de-DE" sz="1050" dirty="0">
                <a:latin typeface="Arial" panose="020B0604020202020204" pitchFamily="34" charset="0"/>
                <a:cs typeface="Arial" panose="020B0604020202020204" pitchFamily="34" charset="0"/>
              </a:rPr>
              <a:t>] </a:t>
            </a:r>
          </a:p>
          <a:p>
            <a:r>
              <a:rPr lang="zh-CN" altLang="de-DE" sz="1050" dirty="0">
                <a:latin typeface="Arial" panose="020B0604020202020204" pitchFamily="34" charset="0"/>
                <a:cs typeface="Arial" panose="020B0604020202020204" pitchFamily="34" charset="0"/>
              </a:rPr>
              <a:t>长泽规矩也，</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支那学术文艺史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，东京，三省堂，日语</a:t>
            </a:r>
            <a:endParaRPr lang="de-DE" sz="1050" dirty="0">
              <a:latin typeface="Arial" panose="020B0604020202020204" pitchFamily="34" charset="0"/>
              <a:cs typeface="Arial" panose="020B0604020202020204" pitchFamily="34" charset="0"/>
            </a:endParaRPr>
          </a:p>
          <a:p>
            <a:r>
              <a:rPr lang="de-DE" sz="1050" dirty="0" err="1">
                <a:latin typeface="Arial" panose="020B0604020202020204" pitchFamily="34" charset="0"/>
                <a:cs typeface="Arial" panose="020B0604020202020204" pitchFamily="34" charset="0"/>
              </a:rPr>
              <a:t>Feifel</a:t>
            </a:r>
            <a:r>
              <a:rPr lang="de-DE" sz="1050" dirty="0">
                <a:latin typeface="Arial" panose="020B0604020202020204" pitchFamily="34" charset="0"/>
                <a:cs typeface="Arial" panose="020B0604020202020204" pitchFamily="34" charset="0"/>
              </a:rPr>
              <a:t>, Eugen O.: Geschichte der chinesischen Literatur [und ihrer gedanklichen Grundlage / mit Berücksichtigung ihres geistesgeschichtlichen Hintergrundes], Darmstadt 1945 [German]</a:t>
            </a:r>
          </a:p>
          <a:p>
            <a:r>
              <a:rPr lang="zh-CN" altLang="de-DE" sz="1050" dirty="0">
                <a:latin typeface="Arial" panose="020B0604020202020204" pitchFamily="34" charset="0"/>
                <a:cs typeface="Arial" panose="020B0604020202020204" pitchFamily="34" charset="0"/>
              </a:rPr>
              <a:t>丰浮露：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中国文学史及其思想基础</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，达姆斯塔特，德语。</a:t>
            </a:r>
            <a:endParaRPr lang="de-D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7666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p:txBody>
          <a:bodyPr/>
          <a:lstStyle/>
          <a:p>
            <a:r>
              <a:rPr lang="de-DE" sz="1800" dirty="0" err="1"/>
              <a:t>What</a:t>
            </a:r>
            <a:r>
              <a:rPr lang="de-DE" sz="1800" dirty="0"/>
              <a:t> </a:t>
            </a:r>
            <a:r>
              <a:rPr lang="de-DE" sz="1800" dirty="0" err="1"/>
              <a:t>are</a:t>
            </a:r>
            <a:r>
              <a:rPr lang="de-DE" sz="1800" dirty="0"/>
              <a:t> </a:t>
            </a:r>
            <a:r>
              <a:rPr lang="de-DE" sz="1800" dirty="0" err="1"/>
              <a:t>the</a:t>
            </a:r>
            <a:r>
              <a:rPr lang="de-DE" sz="1800" dirty="0"/>
              <a:t> </a:t>
            </a:r>
            <a:r>
              <a:rPr lang="de-DE" sz="1800" dirty="0" err="1"/>
              <a:t>first</a:t>
            </a:r>
            <a:r>
              <a:rPr lang="de-DE" sz="1800" dirty="0"/>
              <a:t> </a:t>
            </a:r>
            <a:r>
              <a:rPr lang="de-DE" sz="1800" dirty="0" err="1"/>
              <a:t>examples</a:t>
            </a:r>
            <a:r>
              <a:rPr lang="de-DE" sz="1800" dirty="0"/>
              <a:t> </a:t>
            </a:r>
            <a:r>
              <a:rPr lang="de-DE" sz="1800" dirty="0" err="1"/>
              <a:t>of</a:t>
            </a:r>
            <a:r>
              <a:rPr lang="de-DE" sz="1800" dirty="0"/>
              <a:t> </a:t>
            </a:r>
            <a:r>
              <a:rPr lang="de-DE" sz="1800" dirty="0" err="1"/>
              <a:t>literature</a:t>
            </a:r>
            <a:r>
              <a:rPr lang="de-DE" sz="1800" dirty="0"/>
              <a:t>?</a:t>
            </a:r>
            <a:r>
              <a:rPr lang="zh-CN" altLang="en-US" sz="1800" dirty="0"/>
              <a:t> 最早的文学作品是什么？</a:t>
            </a:r>
            <a:endParaRPr lang="de-DE" sz="1800" dirty="0"/>
          </a:p>
          <a:p>
            <a:r>
              <a:rPr lang="de-DE" sz="1800" dirty="0"/>
              <a:t>3000 BC „Man </a:t>
            </a:r>
            <a:r>
              <a:rPr lang="de-DE" sz="1800" dirty="0" err="1"/>
              <a:t>hunts</a:t>
            </a:r>
            <a:r>
              <a:rPr lang="de-DE" sz="1800" dirty="0"/>
              <a:t> </a:t>
            </a:r>
            <a:r>
              <a:rPr lang="de-DE" sz="1800" dirty="0" err="1"/>
              <a:t>dogs</a:t>
            </a:r>
            <a:r>
              <a:rPr lang="de-DE" sz="1800" dirty="0"/>
              <a:t> </a:t>
            </a:r>
            <a:r>
              <a:rPr lang="de-DE" sz="1800" dirty="0" err="1"/>
              <a:t>and</a:t>
            </a:r>
            <a:r>
              <a:rPr lang="de-DE" sz="1800" dirty="0"/>
              <a:t> </a:t>
            </a:r>
            <a:r>
              <a:rPr lang="de-DE" sz="1800" dirty="0" err="1"/>
              <a:t>animals</a:t>
            </a:r>
            <a:r>
              <a:rPr lang="de-DE" sz="1800" dirty="0"/>
              <a:t>“ (</a:t>
            </a:r>
            <a:r>
              <a:rPr lang="de-DE" sz="1800" dirty="0" err="1"/>
              <a:t>Sumeric</a:t>
            </a:r>
            <a:r>
              <a:rPr lang="de-DE" sz="1800" dirty="0"/>
              <a:t>)</a:t>
            </a:r>
          </a:p>
          <a:p>
            <a:r>
              <a:rPr lang="de-DE" sz="1800" dirty="0"/>
              <a:t>2400 BC </a:t>
            </a:r>
            <a:r>
              <a:rPr lang="de-DE" sz="1800" dirty="0" err="1"/>
              <a:t>Gilgamesh</a:t>
            </a:r>
            <a:r>
              <a:rPr lang="de-DE" sz="1800" dirty="0"/>
              <a:t> Epos</a:t>
            </a:r>
            <a:r>
              <a:rPr lang="zh-CN" altLang="en-US" sz="1800" dirty="0"/>
              <a:t> 吉尔伽美什史诗 </a:t>
            </a:r>
            <a:r>
              <a:rPr lang="de-DE" altLang="zh-CN" sz="1800" dirty="0"/>
              <a:t>(</a:t>
            </a:r>
            <a:r>
              <a:rPr lang="de-DE" altLang="zh-CN" sz="1800" dirty="0" err="1"/>
              <a:t>about</a:t>
            </a:r>
            <a:r>
              <a:rPr lang="de-DE" altLang="zh-CN" sz="1800" dirty="0"/>
              <a:t> </a:t>
            </a:r>
            <a:r>
              <a:rPr lang="de-DE" altLang="zh-CN" sz="1800" dirty="0" err="1"/>
              <a:t>king</a:t>
            </a:r>
            <a:r>
              <a:rPr lang="de-DE" altLang="zh-CN" sz="1800" dirty="0"/>
              <a:t> </a:t>
            </a:r>
            <a:r>
              <a:rPr lang="de-DE" altLang="zh-CN" sz="1800" dirty="0" err="1"/>
              <a:t>Gilgamesh</a:t>
            </a:r>
            <a:r>
              <a:rPr lang="de-DE" altLang="zh-CN" sz="1800" dirty="0"/>
              <a:t> </a:t>
            </a:r>
            <a:r>
              <a:rPr lang="de-DE" altLang="zh-CN" sz="1800" dirty="0" err="1"/>
              <a:t>historically</a:t>
            </a:r>
            <a:r>
              <a:rPr lang="de-DE" altLang="zh-CN" sz="1800" dirty="0"/>
              <a:t> 2700 BC, in </a:t>
            </a:r>
            <a:r>
              <a:rPr lang="de-DE" altLang="zh-CN" sz="1800" dirty="0" err="1"/>
              <a:t>Babylonyan</a:t>
            </a:r>
            <a:r>
              <a:rPr lang="de-DE" altLang="zh-CN" sz="1800" dirty="0"/>
              <a:t> </a:t>
            </a:r>
            <a:r>
              <a:rPr lang="de-DE" altLang="zh-CN" sz="1800" dirty="0" err="1"/>
              <a:t>by</a:t>
            </a:r>
            <a:r>
              <a:rPr lang="de-DE" altLang="zh-CN" sz="1800" dirty="0"/>
              <a:t> 700 BC)</a:t>
            </a:r>
            <a:endParaRPr lang="de-DE" sz="1800" dirty="0"/>
          </a:p>
        </p:txBody>
      </p:sp>
      <p:sp>
        <p:nvSpPr>
          <p:cNvPr id="2" name="Titel 1"/>
          <p:cNvSpPr>
            <a:spLocks noGrp="1"/>
          </p:cNvSpPr>
          <p:nvPr>
            <p:ph type="title"/>
          </p:nvPr>
        </p:nvSpPr>
        <p:spPr/>
        <p:txBody>
          <a:bodyPr/>
          <a:lstStyle/>
          <a:p>
            <a:r>
              <a:rPr lang="de-DE" altLang="zh-CN" dirty="0">
                <a:solidFill>
                  <a:srgbClr val="0E5772"/>
                </a:solidFill>
                <a:latin typeface="Stratum1 Black"/>
              </a:rPr>
              <a:t>Session 10 </a:t>
            </a:r>
            <a:r>
              <a:rPr lang="de-DE" altLang="zh-CN" dirty="0" err="1">
                <a:solidFill>
                  <a:srgbClr val="0E5772"/>
                </a:solidFill>
                <a:latin typeface="Stratum1 Black"/>
              </a:rPr>
              <a:t>History</a:t>
            </a:r>
            <a:r>
              <a:rPr lang="de-DE" altLang="zh-CN" dirty="0">
                <a:solidFill>
                  <a:srgbClr val="0E5772"/>
                </a:solidFill>
                <a:latin typeface="Stratum1 Black"/>
              </a:rPr>
              <a:t> </a:t>
            </a:r>
            <a:r>
              <a:rPr lang="de-DE" altLang="zh-CN" dirty="0" err="1">
                <a:solidFill>
                  <a:srgbClr val="0E5772"/>
                </a:solidFill>
                <a:latin typeface="Stratum1 Black"/>
              </a:rPr>
              <a:t>of</a:t>
            </a:r>
            <a:r>
              <a:rPr lang="de-DE" altLang="zh-CN" dirty="0">
                <a:solidFill>
                  <a:srgbClr val="0E5772"/>
                </a:solidFill>
                <a:latin typeface="Stratum1 Black"/>
              </a:rPr>
              <a:t> </a:t>
            </a:r>
            <a:r>
              <a:rPr lang="de-DE" altLang="zh-CN" dirty="0" err="1">
                <a:solidFill>
                  <a:srgbClr val="0E5772"/>
                </a:solidFill>
                <a:latin typeface="Stratum1 Black"/>
              </a:rPr>
              <a:t>literature</a:t>
            </a:r>
            <a:endParaRPr lang="de-DE" dirty="0"/>
          </a:p>
        </p:txBody>
      </p:sp>
    </p:spTree>
    <p:extLst>
      <p:ext uri="{BB962C8B-B14F-4D97-AF65-F5344CB8AC3E}">
        <p14:creationId xmlns:p14="http://schemas.microsoft.com/office/powerpoint/2010/main" val="29920135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b="1" dirty="0">
                <a:solidFill>
                  <a:srgbClr val="0E5772"/>
                </a:solidFill>
                <a:latin typeface="Arial" panose="020B0604020202020204" pitchFamily="34" charset="0"/>
                <a:cs typeface="Arial" panose="020B0604020202020204" pitchFamily="34" charset="0"/>
              </a:rPr>
              <a:t>Histories of Chin. Lit. </a:t>
            </a:r>
            <a:r>
              <a:rPr lang="zh-CN" altLang="de-DE" b="1" dirty="0">
                <a:solidFill>
                  <a:srgbClr val="0E5772"/>
                </a:solidFill>
                <a:latin typeface="Arial" panose="020B0604020202020204" pitchFamily="34" charset="0"/>
                <a:cs typeface="Arial" panose="020B0604020202020204" pitchFamily="34" charset="0"/>
              </a:rPr>
              <a:t>中国文学史</a:t>
            </a:r>
            <a:endParaRPr lang="de-DE" b="1" dirty="0"/>
          </a:p>
        </p:txBody>
      </p:sp>
      <p:sp>
        <p:nvSpPr>
          <p:cNvPr id="3" name="Inhaltsplatzhalter 2"/>
          <p:cNvSpPr>
            <a:spLocks noGrp="1"/>
          </p:cNvSpPr>
          <p:nvPr>
            <p:ph idx="1"/>
          </p:nvPr>
        </p:nvSpPr>
        <p:spPr>
          <a:xfrm>
            <a:off x="312645" y="2434829"/>
            <a:ext cx="4190174" cy="2949178"/>
          </a:xfrm>
        </p:spPr>
        <p:txBody>
          <a:bodyPr>
            <a:normAutofit fontScale="92500" lnSpcReduction="10000"/>
          </a:bodyPr>
          <a:lstStyle/>
          <a:p>
            <a:r>
              <a:rPr lang="en-US" sz="1050" dirty="0">
                <a:latin typeface="Arial" panose="020B0604020202020204" pitchFamily="34" charset="0"/>
                <a:cs typeface="Arial" panose="020B0604020202020204" pitchFamily="34" charset="0"/>
              </a:rPr>
              <a:t>Watson, Burton, Early Chinese Literature, 1962 [English] </a:t>
            </a:r>
            <a:r>
              <a:rPr lang="zh-CN" altLang="de-DE" sz="1050" dirty="0">
                <a:latin typeface="Arial" panose="020B0604020202020204" pitchFamily="34" charset="0"/>
                <a:cs typeface="Arial" panose="020B0604020202020204" pitchFamily="34" charset="0"/>
              </a:rPr>
              <a:t>华慈生：</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1962</a:t>
            </a:r>
            <a:r>
              <a:rPr lang="zh-CN" altLang="de-DE" sz="1050" dirty="0">
                <a:latin typeface="Arial" panose="020B0604020202020204" pitchFamily="34" charset="0"/>
                <a:cs typeface="Arial" panose="020B0604020202020204" pitchFamily="34" charset="0"/>
              </a:rPr>
              <a:t>年，英语。</a:t>
            </a:r>
            <a:endParaRPr lang="de-DE" sz="1050" dirty="0">
              <a:latin typeface="Arial" panose="020B0604020202020204" pitchFamily="34" charset="0"/>
              <a:cs typeface="Arial" panose="020B0604020202020204" pitchFamily="34" charset="0"/>
            </a:endParaRPr>
          </a:p>
          <a:p>
            <a:r>
              <a:rPr lang="de-DE" sz="1050" dirty="0" err="1">
                <a:latin typeface="Arial" panose="020B0604020202020204" pitchFamily="34" charset="0"/>
                <a:cs typeface="Arial" panose="020B0604020202020204" pitchFamily="34" charset="0"/>
              </a:rPr>
              <a:t>Debon</a:t>
            </a:r>
            <a:r>
              <a:rPr lang="de-DE" sz="1050" dirty="0">
                <a:latin typeface="Arial" panose="020B0604020202020204" pitchFamily="34" charset="0"/>
                <a:cs typeface="Arial" panose="020B0604020202020204" pitchFamily="34" charset="0"/>
              </a:rPr>
              <a:t>, Günther (</a:t>
            </a:r>
            <a:r>
              <a:rPr lang="de-DE" sz="1050" dirty="0" err="1">
                <a:latin typeface="Arial" panose="020B0604020202020204" pitchFamily="34" charset="0"/>
                <a:cs typeface="Arial" panose="020B0604020202020204" pitchFamily="34" charset="0"/>
              </a:rPr>
              <a:t>ed</a:t>
            </a:r>
            <a:r>
              <a:rPr lang="de-DE" sz="1050" dirty="0">
                <a:latin typeface="Arial" panose="020B0604020202020204" pitchFamily="34" charset="0"/>
                <a:cs typeface="Arial" panose="020B0604020202020204" pitchFamily="34" charset="0"/>
              </a:rPr>
              <a:t>.), Neues Handbuch der Literaturwissenschaft Ostasiatische Literaturen, Wiesbaden 1984 [German] </a:t>
            </a:r>
            <a:r>
              <a:rPr lang="zh-CN" altLang="de-DE" sz="1050" dirty="0">
                <a:latin typeface="Arial" panose="020B0604020202020204" pitchFamily="34" charset="0"/>
                <a:cs typeface="Arial" panose="020B0604020202020204" pitchFamily="34" charset="0"/>
              </a:rPr>
              <a:t>德博：</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最新东亚文学手册</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，威斯巴登，</a:t>
            </a:r>
            <a:r>
              <a:rPr lang="de-DE" sz="1050" dirty="0">
                <a:latin typeface="Arial" panose="020B0604020202020204" pitchFamily="34" charset="0"/>
                <a:cs typeface="Arial" panose="020B0604020202020204" pitchFamily="34" charset="0"/>
              </a:rPr>
              <a:t>1984</a:t>
            </a:r>
            <a:r>
              <a:rPr lang="zh-CN" altLang="de-DE" sz="1050" dirty="0">
                <a:latin typeface="Arial" panose="020B0604020202020204" pitchFamily="34" charset="0"/>
                <a:cs typeface="Arial" panose="020B0604020202020204" pitchFamily="34" charset="0"/>
              </a:rPr>
              <a:t>年，德语。</a:t>
            </a:r>
            <a:endParaRPr lang="de-DE" sz="1050" dirty="0">
              <a:latin typeface="Arial" panose="020B0604020202020204" pitchFamily="34" charset="0"/>
              <a:cs typeface="Arial" panose="020B0604020202020204" pitchFamily="34" charset="0"/>
            </a:endParaRPr>
          </a:p>
          <a:p>
            <a:r>
              <a:rPr lang="de-DE" sz="1050" dirty="0" err="1">
                <a:latin typeface="Arial" panose="020B0604020202020204" pitchFamily="34" charset="0"/>
                <a:cs typeface="Arial" panose="020B0604020202020204" pitchFamily="34" charset="0"/>
              </a:rPr>
              <a:t>Idema</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Wilt</a:t>
            </a:r>
            <a:r>
              <a:rPr lang="de-DE" sz="1050" dirty="0">
                <a:latin typeface="Arial" panose="020B0604020202020204" pitchFamily="34" charset="0"/>
                <a:cs typeface="Arial" panose="020B0604020202020204" pitchFamily="34" charset="0"/>
              </a:rPr>
              <a:t> L.; Lloyd Haft, Chinese </a:t>
            </a:r>
            <a:r>
              <a:rPr lang="de-DE" sz="1050" dirty="0" err="1">
                <a:latin typeface="Arial" panose="020B0604020202020204" pitchFamily="34" charset="0"/>
                <a:cs typeface="Arial" panose="020B0604020202020204" pitchFamily="34" charset="0"/>
              </a:rPr>
              <a:t>letterkunde</a:t>
            </a:r>
            <a:r>
              <a:rPr lang="de-DE" sz="1050" dirty="0">
                <a:latin typeface="Arial" panose="020B0604020202020204" pitchFamily="34" charset="0"/>
                <a:cs typeface="Arial" panose="020B0604020202020204" pitchFamily="34" charset="0"/>
              </a:rPr>
              <a:t> (Guide </a:t>
            </a:r>
            <a:r>
              <a:rPr lang="de-DE" sz="1050" dirty="0" err="1">
                <a:latin typeface="Arial" panose="020B0604020202020204" pitchFamily="34" charset="0"/>
                <a:cs typeface="Arial" panose="020B0604020202020204" pitchFamily="34" charset="0"/>
              </a:rPr>
              <a:t>to</a:t>
            </a:r>
            <a:r>
              <a:rPr lang="de-DE" sz="1050" dirty="0">
                <a:latin typeface="Arial" panose="020B0604020202020204" pitchFamily="34" charset="0"/>
                <a:cs typeface="Arial" panose="020B0604020202020204" pitchFamily="34" charset="0"/>
              </a:rPr>
              <a:t> Chinese </a:t>
            </a:r>
            <a:r>
              <a:rPr lang="de-DE" sz="1050" dirty="0" err="1">
                <a:latin typeface="Arial" panose="020B0604020202020204" pitchFamily="34" charset="0"/>
                <a:cs typeface="Arial" panose="020B0604020202020204" pitchFamily="34" charset="0"/>
              </a:rPr>
              <a:t>Literature</a:t>
            </a:r>
            <a:r>
              <a:rPr lang="de-DE" sz="1050" dirty="0">
                <a:latin typeface="Arial" panose="020B0604020202020204" pitchFamily="34" charset="0"/>
                <a:cs typeface="Arial" panose="020B0604020202020204" pitchFamily="34" charset="0"/>
              </a:rPr>
              <a:t>), 1985 [</a:t>
            </a:r>
            <a:r>
              <a:rPr lang="de-DE" sz="1050" dirty="0" err="1">
                <a:latin typeface="Arial" panose="020B0604020202020204" pitchFamily="34" charset="0"/>
                <a:cs typeface="Arial" panose="020B0604020202020204" pitchFamily="34" charset="0"/>
              </a:rPr>
              <a:t>Dutch</a:t>
            </a:r>
            <a:r>
              <a:rPr lang="de-DE" sz="1050" dirty="0">
                <a:latin typeface="Arial" panose="020B0604020202020204" pitchFamily="34" charset="0"/>
                <a:cs typeface="Arial" panose="020B0604020202020204" pitchFamily="34" charset="0"/>
              </a:rPr>
              <a:t>] </a:t>
            </a:r>
            <a:r>
              <a:rPr lang="zh-CN" altLang="de-DE" sz="1050" dirty="0">
                <a:latin typeface="Arial" panose="020B0604020202020204" pitchFamily="34" charset="0"/>
                <a:cs typeface="Arial" panose="020B0604020202020204" pitchFamily="34" charset="0"/>
              </a:rPr>
              <a:t>伊维德和汉乐逸：</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中国文学指南</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1985</a:t>
            </a:r>
            <a:r>
              <a:rPr lang="zh-CN" altLang="de-DE" sz="1050" dirty="0">
                <a:latin typeface="Arial" panose="020B0604020202020204" pitchFamily="34" charset="0"/>
                <a:cs typeface="Arial" panose="020B0604020202020204" pitchFamily="34" charset="0"/>
              </a:rPr>
              <a:t>年，荷兰语。</a:t>
            </a:r>
            <a:endParaRPr lang="de-DE"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Jacques </a:t>
            </a:r>
            <a:r>
              <a:rPr lang="de-DE" sz="1050" dirty="0" err="1">
                <a:latin typeface="Arial" panose="020B0604020202020204" pitchFamily="34" charset="0"/>
                <a:cs typeface="Arial" panose="020B0604020202020204" pitchFamily="34" charset="0"/>
              </a:rPr>
              <a:t>Pimpaneau</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Chine</a:t>
            </a:r>
            <a:r>
              <a:rPr lang="de-DE" sz="1050" dirty="0">
                <a:latin typeface="Arial" panose="020B0604020202020204" pitchFamily="34" charset="0"/>
                <a:cs typeface="Arial" panose="020B0604020202020204" pitchFamily="34" charset="0"/>
              </a:rPr>
              <a:t>. </a:t>
            </a:r>
            <a:r>
              <a:rPr lang="fr-FR" sz="1050" dirty="0">
                <a:latin typeface="Arial" panose="020B0604020202020204" pitchFamily="34" charset="0"/>
                <a:cs typeface="Arial" panose="020B0604020202020204" pitchFamily="34" charset="0"/>
              </a:rPr>
              <a:t>Histoire de la littérature, Arles, Éditions Philippe </a:t>
            </a:r>
            <a:r>
              <a:rPr lang="fr-FR" sz="1050" dirty="0" err="1">
                <a:latin typeface="Arial" panose="020B0604020202020204" pitchFamily="34" charset="0"/>
                <a:cs typeface="Arial" panose="020B0604020202020204" pitchFamily="34" charset="0"/>
              </a:rPr>
              <a:t>Picquier</a:t>
            </a:r>
            <a:r>
              <a:rPr lang="fr-FR" sz="1050" dirty="0">
                <a:latin typeface="Arial" panose="020B0604020202020204" pitchFamily="34" charset="0"/>
                <a:cs typeface="Arial" panose="020B0604020202020204" pitchFamily="34" charset="0"/>
              </a:rPr>
              <a:t>, 1989 (reprint 2004), 452 pp. </a:t>
            </a:r>
            <a:r>
              <a:rPr lang="zh-CN" altLang="de-DE" sz="1050" dirty="0">
                <a:latin typeface="Arial" panose="020B0604020202020204" pitchFamily="34" charset="0"/>
                <a:cs typeface="Arial" panose="020B0604020202020204" pitchFamily="34" charset="0"/>
              </a:rPr>
              <a:t>班巴诺：</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a:t>
            </a:r>
            <a:r>
              <a:rPr lang="de-DE" altLang="zh-CN" sz="1050" dirty="0">
                <a:latin typeface="Arial" panose="020B0604020202020204" pitchFamily="34" charset="0"/>
                <a:cs typeface="Arial" panose="020B0604020202020204" pitchFamily="34" charset="0"/>
              </a:rPr>
              <a:t>》</a:t>
            </a:r>
            <a:r>
              <a:rPr lang="fr-FR" sz="1050" dirty="0">
                <a:latin typeface="Arial" panose="020B0604020202020204" pitchFamily="34" charset="0"/>
                <a:cs typeface="Arial" panose="020B0604020202020204" pitchFamily="34" charset="0"/>
              </a:rPr>
              <a:t>                               1989</a:t>
            </a:r>
            <a:r>
              <a:rPr lang="zh-CN" altLang="de-DE" sz="1050" dirty="0">
                <a:latin typeface="Arial" panose="020B0604020202020204" pitchFamily="34" charset="0"/>
                <a:cs typeface="Arial" panose="020B0604020202020204" pitchFamily="34" charset="0"/>
              </a:rPr>
              <a:t>年（</a:t>
            </a:r>
            <a:r>
              <a:rPr lang="fr-FR" sz="1050" dirty="0">
                <a:latin typeface="Arial" panose="020B0604020202020204" pitchFamily="34" charset="0"/>
                <a:cs typeface="Arial" panose="020B0604020202020204" pitchFamily="34" charset="0"/>
              </a:rPr>
              <a:t>2004</a:t>
            </a:r>
            <a:r>
              <a:rPr lang="zh-CN" altLang="de-DE" sz="1050" dirty="0">
                <a:latin typeface="Arial" panose="020B0604020202020204" pitchFamily="34" charset="0"/>
                <a:cs typeface="Arial" panose="020B0604020202020204" pitchFamily="34" charset="0"/>
              </a:rPr>
              <a:t>年再版），</a:t>
            </a:r>
            <a:r>
              <a:rPr lang="fr-FR" sz="1050" dirty="0">
                <a:latin typeface="Arial" panose="020B0604020202020204" pitchFamily="34" charset="0"/>
                <a:cs typeface="Arial" panose="020B0604020202020204" pitchFamily="34" charset="0"/>
              </a:rPr>
              <a:t>452</a:t>
            </a:r>
            <a:r>
              <a:rPr lang="zh-CN" altLang="de-DE" sz="1050" dirty="0">
                <a:latin typeface="Arial" panose="020B0604020202020204" pitchFamily="34" charset="0"/>
                <a:cs typeface="Arial" panose="020B0604020202020204" pitchFamily="34" charset="0"/>
              </a:rPr>
              <a:t>页。</a:t>
            </a:r>
            <a:endParaRPr lang="de-DE"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Liu, Wu-Chi, An Introduction to Chinese Literature, 1990 [English] </a:t>
            </a:r>
            <a:r>
              <a:rPr lang="zh-CN" altLang="de-DE" sz="1050" dirty="0">
                <a:latin typeface="Arial" panose="020B0604020202020204" pitchFamily="34" charset="0"/>
                <a:cs typeface="Arial" panose="020B0604020202020204" pitchFamily="34" charset="0"/>
              </a:rPr>
              <a:t>刘无忌：</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中国文学简介</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1990</a:t>
            </a:r>
            <a:r>
              <a:rPr lang="zh-CN" altLang="de-DE" sz="1050" dirty="0">
                <a:latin typeface="Arial" panose="020B0604020202020204" pitchFamily="34" charset="0"/>
                <a:cs typeface="Arial" panose="020B0604020202020204" pitchFamily="34" charset="0"/>
              </a:rPr>
              <a:t>年，英语。</a:t>
            </a:r>
            <a:endParaRPr lang="de-DE" altLang="zh-CN"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Schmidt-</a:t>
            </a:r>
            <a:r>
              <a:rPr lang="de-DE" sz="1050" dirty="0" err="1">
                <a:latin typeface="Arial" panose="020B0604020202020204" pitchFamily="34" charset="0"/>
                <a:cs typeface="Arial" panose="020B0604020202020204" pitchFamily="34" charset="0"/>
              </a:rPr>
              <a:t>Glintzer</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Helwig</a:t>
            </a:r>
            <a:r>
              <a:rPr lang="de-DE" sz="1050" dirty="0">
                <a:latin typeface="Arial" panose="020B0604020202020204" pitchFamily="34" charset="0"/>
                <a:cs typeface="Arial" panose="020B0604020202020204" pitchFamily="34" charset="0"/>
              </a:rPr>
              <a:t>, Geschichte der chinesischen Literatur: von den Anfängen bis zur Gegenwart, 1990 [German] </a:t>
            </a:r>
            <a:r>
              <a:rPr lang="zh-CN" altLang="de-DE" sz="1050" dirty="0">
                <a:latin typeface="Arial" panose="020B0604020202020204" pitchFamily="34" charset="0"/>
                <a:cs typeface="Arial" panose="020B0604020202020204" pitchFamily="34" charset="0"/>
              </a:rPr>
              <a:t>施寒微：</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中国文学史：开端到现在</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1990</a:t>
            </a:r>
            <a:r>
              <a:rPr lang="zh-CN" altLang="de-DE" sz="1050" dirty="0">
                <a:latin typeface="Arial" panose="020B0604020202020204" pitchFamily="34" charset="0"/>
                <a:cs typeface="Arial" panose="020B0604020202020204" pitchFamily="34" charset="0"/>
              </a:rPr>
              <a:t>年，德语。</a:t>
            </a:r>
            <a:endParaRPr lang="de-DE" sz="1050" dirty="0">
              <a:latin typeface="Arial" panose="020B0604020202020204" pitchFamily="34" charset="0"/>
              <a:cs typeface="Arial" panose="020B0604020202020204" pitchFamily="34" charset="0"/>
            </a:endParaRPr>
          </a:p>
        </p:txBody>
      </p:sp>
      <p:sp>
        <p:nvSpPr>
          <p:cNvPr id="4" name="Inhaltsplatzhalter 2"/>
          <p:cNvSpPr txBox="1">
            <a:spLocks/>
          </p:cNvSpPr>
          <p:nvPr/>
        </p:nvSpPr>
        <p:spPr bwMode="auto">
          <a:xfrm>
            <a:off x="4699747" y="2434829"/>
            <a:ext cx="3896817" cy="2949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182563" indent="-182563" algn="l" rtl="0" eaLnBrk="0" fontAlgn="base" hangingPunct="0">
              <a:spcBef>
                <a:spcPts val="900"/>
              </a:spcBef>
              <a:spcAft>
                <a:spcPct val="0"/>
              </a:spcAft>
              <a:buClr>
                <a:srgbClr val="262626"/>
              </a:buClr>
              <a:buFont typeface="Garamond" pitchFamily="18" charset="0"/>
              <a:buChar char="◦"/>
              <a:defRPr kern="1200">
                <a:solidFill>
                  <a:schemeClr val="tx1"/>
                </a:solidFill>
                <a:latin typeface="+mn-lt"/>
                <a:ea typeface="+mn-ea"/>
                <a:cs typeface="+mn-cs"/>
              </a:defRPr>
            </a:lvl1pPr>
            <a:lvl2pPr marL="457200" indent="-182563" algn="l" rtl="0" eaLnBrk="0" fontAlgn="base" hangingPunct="0">
              <a:spcBef>
                <a:spcPts val="500"/>
              </a:spcBef>
              <a:spcAft>
                <a:spcPct val="0"/>
              </a:spcAft>
              <a:buClr>
                <a:srgbClr val="262626"/>
              </a:buClr>
              <a:buFont typeface="Garamond" pitchFamily="18" charset="0"/>
              <a:buChar char="◦"/>
              <a:defRPr sz="1600" kern="1200">
                <a:solidFill>
                  <a:schemeClr val="tx1"/>
                </a:solidFill>
                <a:latin typeface="+mn-lt"/>
                <a:ea typeface="+mn-ea"/>
                <a:cs typeface="+mn-cs"/>
              </a:defRPr>
            </a:lvl2pPr>
            <a:lvl3pPr marL="730250"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3pPr>
            <a:lvl4pPr marL="1004888"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4pPr>
            <a:lvl5pPr marL="1279525" indent="-182563" algn="l" rtl="0" eaLnBrk="0" fontAlgn="base" hangingPunct="0">
              <a:spcBef>
                <a:spcPts val="500"/>
              </a:spcBef>
              <a:spcAft>
                <a:spcPct val="0"/>
              </a:spcAft>
              <a:buClr>
                <a:srgbClr val="262626"/>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1050" dirty="0">
                <a:latin typeface="Arial" panose="020B0604020202020204" pitchFamily="34" charset="0"/>
                <a:cs typeface="Arial" panose="020B0604020202020204" pitchFamily="34" charset="0"/>
              </a:rPr>
              <a:t>Hsia, C. T., A History of Modern Chinese Fiction, 1999 [English]</a:t>
            </a:r>
            <a:r>
              <a:rPr lang="de-DE" sz="1050" dirty="0">
                <a:latin typeface="Arial" panose="020B0604020202020204" pitchFamily="34" charset="0"/>
                <a:cs typeface="Arial" panose="020B0604020202020204" pitchFamily="34" charset="0"/>
              </a:rPr>
              <a:t> </a:t>
            </a:r>
            <a:r>
              <a:rPr lang="zh-CN" altLang="de-DE" sz="1050" dirty="0">
                <a:latin typeface="Arial" panose="020B0604020202020204" pitchFamily="34" charset="0"/>
                <a:cs typeface="Arial" panose="020B0604020202020204" pitchFamily="34" charset="0"/>
              </a:rPr>
              <a:t>夏志清：</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现在中国小说史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1999</a:t>
            </a:r>
            <a:r>
              <a:rPr lang="zh-CN" altLang="de-DE" sz="1050" dirty="0">
                <a:latin typeface="Arial" panose="020B0604020202020204" pitchFamily="34" charset="0"/>
                <a:cs typeface="Arial" panose="020B0604020202020204" pitchFamily="34" charset="0"/>
              </a:rPr>
              <a:t>年，英语。</a:t>
            </a:r>
            <a:endParaRPr lang="de-DE"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Emmerich, Reinhard, Chinesische Literaturgeschichte, 2004 [German] </a:t>
            </a:r>
            <a:r>
              <a:rPr lang="zh-CN" altLang="de-DE" sz="1050" dirty="0">
                <a:latin typeface="Arial" panose="020B0604020202020204" pitchFamily="34" charset="0"/>
                <a:cs typeface="Arial" panose="020B0604020202020204" pitchFamily="34" charset="0"/>
              </a:rPr>
              <a:t>埃默力：</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de-DE" sz="1050" dirty="0">
                <a:latin typeface="Arial" panose="020B0604020202020204" pitchFamily="34" charset="0"/>
                <a:cs typeface="Arial" panose="020B0604020202020204" pitchFamily="34" charset="0"/>
              </a:rPr>
              <a:t>2004</a:t>
            </a:r>
            <a:r>
              <a:rPr lang="zh-CN" altLang="de-DE" sz="1050" dirty="0">
                <a:latin typeface="Arial" panose="020B0604020202020204" pitchFamily="34" charset="0"/>
                <a:cs typeface="Arial" panose="020B0604020202020204" pitchFamily="34" charset="0"/>
              </a:rPr>
              <a:t>年，德语。</a:t>
            </a:r>
            <a:endParaRPr lang="de-DE"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Victor H. </a:t>
            </a:r>
            <a:r>
              <a:rPr lang="en-US" sz="1050" dirty="0" err="1">
                <a:latin typeface="Arial" panose="020B0604020202020204" pitchFamily="34" charset="0"/>
                <a:cs typeface="Arial" panose="020B0604020202020204" pitchFamily="34" charset="0"/>
              </a:rPr>
              <a:t>Mair</a:t>
            </a:r>
            <a:r>
              <a:rPr lang="en-US" sz="1050" dirty="0">
                <a:latin typeface="Arial" panose="020B0604020202020204" pitchFamily="34" charset="0"/>
                <a:cs typeface="Arial" panose="020B0604020202020204" pitchFamily="34" charset="0"/>
              </a:rPr>
              <a:t>, The Columbia History of Chinese Literature, 2010 [English]</a:t>
            </a:r>
            <a:r>
              <a:rPr lang="de-DE" sz="1050" dirty="0">
                <a:latin typeface="Arial" panose="020B0604020202020204" pitchFamily="34" charset="0"/>
                <a:cs typeface="Arial" panose="020B0604020202020204" pitchFamily="34" charset="0"/>
              </a:rPr>
              <a:t> </a:t>
            </a:r>
            <a:r>
              <a:rPr lang="zh-CN" altLang="de-DE" sz="1050" dirty="0">
                <a:latin typeface="Arial" panose="020B0604020202020204" pitchFamily="34" charset="0"/>
                <a:cs typeface="Arial" panose="020B0604020202020204" pitchFamily="34" charset="0"/>
              </a:rPr>
              <a:t>梅维恒：</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哥伦比亚中国文学史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2010</a:t>
            </a:r>
            <a:r>
              <a:rPr lang="zh-CN" altLang="de-DE" sz="1050" dirty="0">
                <a:latin typeface="Arial" panose="020B0604020202020204" pitchFamily="34" charset="0"/>
                <a:cs typeface="Arial" panose="020B0604020202020204" pitchFamily="34" charset="0"/>
              </a:rPr>
              <a:t>年，英语。</a:t>
            </a:r>
            <a:endParaRPr lang="de-DE" sz="1050" dirty="0">
              <a:latin typeface="Arial" panose="020B0604020202020204" pitchFamily="34" charset="0"/>
              <a:cs typeface="Arial" panose="020B0604020202020204" pitchFamily="34" charset="0"/>
            </a:endParaRPr>
          </a:p>
          <a:p>
            <a:r>
              <a:rPr lang="de-DE" sz="1050" dirty="0">
                <a:latin typeface="Arial" panose="020B0604020202020204" pitchFamily="34" charset="0"/>
                <a:cs typeface="Arial" panose="020B0604020202020204" pitchFamily="34" charset="0"/>
              </a:rPr>
              <a:t>Kubin, Wolfgang (</a:t>
            </a:r>
            <a:r>
              <a:rPr lang="de-DE" sz="1050" dirty="0" err="1">
                <a:latin typeface="Arial" panose="020B0604020202020204" pitchFamily="34" charset="0"/>
                <a:cs typeface="Arial" panose="020B0604020202020204" pitchFamily="34" charset="0"/>
              </a:rPr>
              <a:t>ed</a:t>
            </a:r>
            <a:r>
              <a:rPr lang="de-DE" sz="1050" dirty="0">
                <a:latin typeface="Arial" panose="020B0604020202020204" pitchFamily="34" charset="0"/>
                <a:cs typeface="Arial" panose="020B0604020202020204" pitchFamily="34" charset="0"/>
              </a:rPr>
              <a:t>.), Geschichte der chinesischen Literatur (</a:t>
            </a:r>
            <a:r>
              <a:rPr lang="de-DE" sz="1050" dirty="0" err="1">
                <a:latin typeface="Arial" panose="020B0604020202020204" pitchFamily="34" charset="0"/>
                <a:cs typeface="Arial" panose="020B0604020202020204" pitchFamily="34" charset="0"/>
              </a:rPr>
              <a:t>History</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of</a:t>
            </a:r>
            <a:r>
              <a:rPr lang="de-DE" sz="1050" dirty="0">
                <a:latin typeface="Arial" panose="020B0604020202020204" pitchFamily="34" charset="0"/>
                <a:cs typeface="Arial" panose="020B0604020202020204" pitchFamily="34" charset="0"/>
              </a:rPr>
              <a:t> Chinese </a:t>
            </a:r>
            <a:r>
              <a:rPr lang="de-DE" sz="1050" dirty="0" err="1">
                <a:latin typeface="Arial" panose="020B0604020202020204" pitchFamily="34" charset="0"/>
                <a:cs typeface="Arial" panose="020B0604020202020204" pitchFamily="34" charset="0"/>
              </a:rPr>
              <a:t>Literature</a:t>
            </a:r>
            <a:r>
              <a:rPr lang="de-DE" sz="1050" dirty="0">
                <a:latin typeface="Arial" panose="020B0604020202020204" pitchFamily="34" charset="0"/>
                <a:cs typeface="Arial" panose="020B0604020202020204" pitchFamily="34" charset="0"/>
              </a:rPr>
              <a:t>), 2002-2012, 10 </a:t>
            </a:r>
            <a:r>
              <a:rPr lang="de-DE" sz="1050" dirty="0" err="1">
                <a:latin typeface="Arial" panose="020B0604020202020204" pitchFamily="34" charset="0"/>
                <a:cs typeface="Arial" panose="020B0604020202020204" pitchFamily="34" charset="0"/>
              </a:rPr>
              <a:t>vols</a:t>
            </a:r>
            <a:r>
              <a:rPr lang="de-DE" sz="105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[German]</a:t>
            </a:r>
            <a:r>
              <a:rPr lang="de-DE" sz="1050" dirty="0">
                <a:latin typeface="Arial" panose="020B0604020202020204" pitchFamily="34" charset="0"/>
                <a:cs typeface="Arial" panose="020B0604020202020204" pitchFamily="34" charset="0"/>
              </a:rPr>
              <a:t> </a:t>
            </a:r>
            <a:r>
              <a:rPr lang="zh-CN" altLang="de-DE" sz="1050" dirty="0">
                <a:latin typeface="Arial" panose="020B0604020202020204" pitchFamily="34" charset="0"/>
                <a:cs typeface="Arial" panose="020B0604020202020204" pitchFamily="34" charset="0"/>
              </a:rPr>
              <a:t>顾彬：</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2002</a:t>
            </a:r>
            <a:r>
              <a:rPr lang="zh-CN" altLang="de-DE" sz="1050" dirty="0">
                <a:latin typeface="Arial" panose="020B0604020202020204" pitchFamily="34" charset="0"/>
                <a:cs typeface="Arial" panose="020B0604020202020204" pitchFamily="34" charset="0"/>
              </a:rPr>
              <a:t>年</a:t>
            </a:r>
            <a:r>
              <a:rPr lang="en-US" sz="1050" dirty="0">
                <a:latin typeface="Arial" panose="020B0604020202020204" pitchFamily="34" charset="0"/>
                <a:cs typeface="Arial" panose="020B0604020202020204" pitchFamily="34" charset="0"/>
              </a:rPr>
              <a:t>-2012</a:t>
            </a:r>
            <a:r>
              <a:rPr lang="zh-CN" altLang="de-DE" sz="1050" dirty="0">
                <a:latin typeface="Arial" panose="020B0604020202020204" pitchFamily="34" charset="0"/>
                <a:cs typeface="Arial" panose="020B0604020202020204" pitchFamily="34" charset="0"/>
              </a:rPr>
              <a:t>年，十卷本，德语。</a:t>
            </a:r>
            <a:endParaRPr lang="de-DE"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Chang, Kang I-Sun; Stephen Owen, Cambridge History of Chinese Literature, 2 vols., 2010 [English]</a:t>
            </a:r>
            <a:r>
              <a:rPr lang="de-DE" sz="1050" dirty="0">
                <a:latin typeface="Arial" panose="020B0604020202020204" pitchFamily="34" charset="0"/>
                <a:cs typeface="Arial" panose="020B0604020202020204" pitchFamily="34" charset="0"/>
              </a:rPr>
              <a:t> </a:t>
            </a:r>
            <a:r>
              <a:rPr lang="zh-CN" altLang="de-DE" sz="1050" dirty="0">
                <a:latin typeface="Arial" panose="020B0604020202020204" pitchFamily="34" charset="0"/>
                <a:cs typeface="Arial" panose="020B0604020202020204" pitchFamily="34" charset="0"/>
              </a:rPr>
              <a:t>张孙康怡，宇文所安：</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剑桥中国文学史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，两卷本，</a:t>
            </a:r>
            <a:r>
              <a:rPr lang="en-US" sz="1050" dirty="0">
                <a:latin typeface="Arial" panose="020B0604020202020204" pitchFamily="34" charset="0"/>
                <a:cs typeface="Arial" panose="020B0604020202020204" pitchFamily="34" charset="0"/>
              </a:rPr>
              <a:t>2010</a:t>
            </a:r>
            <a:r>
              <a:rPr lang="zh-CN" altLang="de-DE" sz="1050" dirty="0">
                <a:latin typeface="Arial" panose="020B0604020202020204" pitchFamily="34" charset="0"/>
                <a:cs typeface="Arial" panose="020B0604020202020204" pitchFamily="34" charset="0"/>
              </a:rPr>
              <a:t>年，英语。</a:t>
            </a:r>
            <a:endParaRPr lang="de-DE"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Luo </a:t>
            </a:r>
            <a:r>
              <a:rPr lang="en-US" sz="1050" dirty="0" err="1">
                <a:latin typeface="Arial" panose="020B0604020202020204" pitchFamily="34" charset="0"/>
                <a:cs typeface="Arial" panose="020B0604020202020204" pitchFamily="34" charset="0"/>
              </a:rPr>
              <a:t>Yuming</a:t>
            </a:r>
            <a:r>
              <a:rPr lang="en-US" sz="1050" dirty="0">
                <a:latin typeface="Arial" panose="020B0604020202020204" pitchFamily="34" charset="0"/>
                <a:cs typeface="Arial" panose="020B0604020202020204" pitchFamily="34" charset="0"/>
              </a:rPr>
              <a:t>, Ye Yang, A Concise History of Chinese Literature, 2 vols., 5/2011, 988 pp. [English]</a:t>
            </a:r>
            <a:r>
              <a:rPr lang="de-DE" sz="105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Luo </a:t>
            </a:r>
            <a:r>
              <a:rPr lang="en-US" sz="1050" dirty="0" err="1">
                <a:latin typeface="Arial" panose="020B0604020202020204" pitchFamily="34" charset="0"/>
                <a:cs typeface="Arial" panose="020B0604020202020204" pitchFamily="34" charset="0"/>
              </a:rPr>
              <a:t>Yuming</a:t>
            </a:r>
            <a:r>
              <a:rPr lang="en-US" sz="1050" dirty="0">
                <a:latin typeface="Arial" panose="020B0604020202020204" pitchFamily="34" charset="0"/>
                <a:cs typeface="Arial" panose="020B0604020202020204" pitchFamily="34" charset="0"/>
              </a:rPr>
              <a:t>, Ye Yang,</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中国文学简史</a:t>
            </a:r>
            <a:r>
              <a:rPr lang="de-DE" altLang="zh-CN" sz="1050" dirty="0">
                <a:latin typeface="Arial" panose="020B0604020202020204" pitchFamily="34" charset="0"/>
                <a:cs typeface="Arial" panose="020B0604020202020204" pitchFamily="34" charset="0"/>
              </a:rPr>
              <a:t>》</a:t>
            </a:r>
            <a:r>
              <a:rPr lang="zh-CN" altLang="de-DE" sz="1050" dirty="0">
                <a:latin typeface="Arial" panose="020B0604020202020204" pitchFamily="34" charset="0"/>
                <a:cs typeface="Arial" panose="020B0604020202020204" pitchFamily="34" charset="0"/>
              </a:rPr>
              <a:t>，两卷本，</a:t>
            </a:r>
            <a:r>
              <a:rPr lang="en-US" sz="1050" dirty="0">
                <a:latin typeface="Arial" panose="020B0604020202020204" pitchFamily="34" charset="0"/>
                <a:cs typeface="Arial" panose="020B0604020202020204" pitchFamily="34" charset="0"/>
              </a:rPr>
              <a:t>2011</a:t>
            </a:r>
            <a:r>
              <a:rPr lang="zh-CN" altLang="de-DE" sz="1050" dirty="0">
                <a:latin typeface="Arial" panose="020B0604020202020204" pitchFamily="34" charset="0"/>
                <a:cs typeface="Arial" panose="020B0604020202020204" pitchFamily="34" charset="0"/>
              </a:rPr>
              <a:t>年</a:t>
            </a:r>
            <a:r>
              <a:rPr lang="en-US" sz="1050" dirty="0">
                <a:latin typeface="Arial" panose="020B0604020202020204" pitchFamily="34" charset="0"/>
                <a:cs typeface="Arial" panose="020B0604020202020204" pitchFamily="34" charset="0"/>
              </a:rPr>
              <a:t>5</a:t>
            </a:r>
            <a:r>
              <a:rPr lang="zh-CN" altLang="de-DE" sz="1050" dirty="0">
                <a:latin typeface="Arial" panose="020B0604020202020204" pitchFamily="34" charset="0"/>
                <a:cs typeface="Arial" panose="020B0604020202020204" pitchFamily="34" charset="0"/>
              </a:rPr>
              <a:t>月，</a:t>
            </a:r>
            <a:r>
              <a:rPr lang="en-US" sz="1050" dirty="0">
                <a:latin typeface="Arial" panose="020B0604020202020204" pitchFamily="34" charset="0"/>
                <a:cs typeface="Arial" panose="020B0604020202020204" pitchFamily="34" charset="0"/>
              </a:rPr>
              <a:t>988</a:t>
            </a:r>
            <a:r>
              <a:rPr lang="zh-CN" altLang="de-DE" sz="1050" dirty="0">
                <a:latin typeface="Arial" panose="020B0604020202020204" pitchFamily="34" charset="0"/>
                <a:cs typeface="Arial" panose="020B0604020202020204" pitchFamily="34" charset="0"/>
              </a:rPr>
              <a:t>页，英语</a:t>
            </a:r>
            <a:endParaRPr lang="de-D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4126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b="1" dirty="0" err="1">
                <a:latin typeface="Arial" panose="020B0604020202020204" pitchFamily="34" charset="0"/>
                <a:cs typeface="Arial" panose="020B0604020202020204" pitchFamily="34" charset="0"/>
              </a:rPr>
              <a:t>Histories</a:t>
            </a:r>
            <a:r>
              <a:rPr lang="de-DE" sz="3000" b="1" dirty="0">
                <a:latin typeface="Arial" panose="020B0604020202020204" pitchFamily="34" charset="0"/>
                <a:cs typeface="Arial" panose="020B0604020202020204" pitchFamily="34" charset="0"/>
              </a:rPr>
              <a:t> </a:t>
            </a:r>
            <a:r>
              <a:rPr lang="de-DE" sz="3000" b="1" dirty="0" err="1">
                <a:latin typeface="Arial" panose="020B0604020202020204" pitchFamily="34" charset="0"/>
                <a:cs typeface="Arial" panose="020B0604020202020204" pitchFamily="34" charset="0"/>
              </a:rPr>
              <a:t>of</a:t>
            </a:r>
            <a:r>
              <a:rPr lang="de-DE" sz="3000" b="1" dirty="0">
                <a:latin typeface="Arial" panose="020B0604020202020204" pitchFamily="34" charset="0"/>
                <a:cs typeface="Arial" panose="020B0604020202020204" pitchFamily="34" charset="0"/>
              </a:rPr>
              <a:t> </a:t>
            </a:r>
            <a:r>
              <a:rPr lang="de-DE" sz="3000" b="1" dirty="0" err="1">
                <a:latin typeface="Arial" panose="020B0604020202020204" pitchFamily="34" charset="0"/>
                <a:cs typeface="Arial" panose="020B0604020202020204" pitchFamily="34" charset="0"/>
              </a:rPr>
              <a:t>Literature</a:t>
            </a:r>
            <a:r>
              <a:rPr lang="de-DE" sz="3000" b="1" dirty="0">
                <a:latin typeface="Arial" panose="020B0604020202020204" pitchFamily="34" charset="0"/>
                <a:cs typeface="Arial" panose="020B0604020202020204" pitchFamily="34" charset="0"/>
              </a:rPr>
              <a:t> (</a:t>
            </a:r>
            <a:r>
              <a:rPr lang="de-DE" sz="3000" b="1" dirty="0" err="1">
                <a:latin typeface="Arial" panose="020B0604020202020204" pitchFamily="34" charset="0"/>
                <a:cs typeface="Arial" panose="020B0604020202020204" pitchFamily="34" charset="0"/>
              </a:rPr>
              <a:t>mostly</a:t>
            </a:r>
            <a:r>
              <a:rPr lang="de-DE" sz="3000" b="1" dirty="0">
                <a:latin typeface="Arial" panose="020B0604020202020204" pitchFamily="34" charset="0"/>
                <a:cs typeface="Arial" panose="020B0604020202020204" pitchFamily="34" charset="0"/>
              </a:rPr>
              <a:t> Western)</a:t>
            </a:r>
          </a:p>
        </p:txBody>
      </p:sp>
      <p:sp>
        <p:nvSpPr>
          <p:cNvPr id="3" name="Inhaltsplatzhalter 2"/>
          <p:cNvSpPr>
            <a:spLocks noGrp="1"/>
          </p:cNvSpPr>
          <p:nvPr>
            <p:ph idx="1"/>
          </p:nvPr>
        </p:nvSpPr>
        <p:spPr>
          <a:xfrm>
            <a:off x="800100" y="2434829"/>
            <a:ext cx="7543800" cy="2949178"/>
          </a:xfrm>
        </p:spPr>
        <p:txBody>
          <a:bodyPr>
            <a:normAutofit fontScale="47500" lnSpcReduction="20000"/>
          </a:bodyPr>
          <a:lstStyle/>
          <a:p>
            <a:r>
              <a:rPr lang="en-US" dirty="0">
                <a:latin typeface="Arial" panose="020B0604020202020204" pitchFamily="34" charset="0"/>
                <a:cs typeface="Arial" panose="020B0604020202020204" pitchFamily="34" charset="0"/>
              </a:rPr>
              <a:t>The History of World Literature: Walter Blair: 9781419134869</a:t>
            </a:r>
          </a:p>
          <a:p>
            <a:r>
              <a:rPr lang="en-US" dirty="0">
                <a:latin typeface="Arial" panose="020B0604020202020204" pitchFamily="34" charset="0"/>
                <a:cs typeface="Arial" panose="020B0604020202020204" pitchFamily="34" charset="0"/>
              </a:rPr>
              <a:t>The Routledge Concise History of World Literature (Routledge ... ISBN-10: 041549589X; ISBN-13: 978-0415495899</a:t>
            </a:r>
          </a:p>
          <a:p>
            <a:r>
              <a:rPr lang="en-US" dirty="0">
                <a:latin typeface="Arial" panose="020B0604020202020204" pitchFamily="34" charset="0"/>
                <a:cs typeface="Arial" panose="020B0604020202020204" pitchFamily="34" charset="0"/>
              </a:rPr>
              <a:t>The History of World Literature (4 volumes) (The Great courses) by Grant L. </a:t>
            </a:r>
            <a:r>
              <a:rPr lang="en-US" dirty="0" err="1">
                <a:latin typeface="Arial" panose="020B0604020202020204" pitchFamily="34" charset="0"/>
                <a:cs typeface="Arial" panose="020B0604020202020204" pitchFamily="34" charset="0"/>
              </a:rPr>
              <a:t>Voth</a:t>
            </a:r>
            <a:r>
              <a:rPr lang="en-US" dirty="0">
                <a:latin typeface="Arial" panose="020B0604020202020204" pitchFamily="34" charset="0"/>
                <a:cs typeface="Arial" panose="020B0604020202020204" pitchFamily="34" charset="0"/>
              </a:rPr>
              <a:t> at AbeBooks.co.uk - ISBN 10: 1598033611 - ISBN 13: 9781598033618</a:t>
            </a:r>
          </a:p>
          <a:p>
            <a:r>
              <a:rPr lang="en-US" dirty="0">
                <a:latin typeface="Arial" panose="020B0604020202020204" pitchFamily="34" charset="0"/>
                <a:cs typeface="Arial" panose="020B0604020202020204" pitchFamily="34" charset="0"/>
              </a:rPr>
              <a:t>Recoding World Literature von B. </a:t>
            </a:r>
            <a:r>
              <a:rPr lang="en-US" dirty="0" err="1">
                <a:latin typeface="Arial" panose="020B0604020202020204" pitchFamily="34" charset="0"/>
                <a:cs typeface="Arial" panose="020B0604020202020204" pitchFamily="34" charset="0"/>
              </a:rPr>
              <a:t>Venkat</a:t>
            </a:r>
            <a:r>
              <a:rPr lang="en-US" dirty="0">
                <a:latin typeface="Arial" panose="020B0604020202020204" pitchFamily="34" charset="0"/>
                <a:cs typeface="Arial" panose="020B0604020202020204" pitchFamily="34" charset="0"/>
              </a:rPr>
              <a:t> Mani (ISBN 978-0-8232-7342-3)</a:t>
            </a:r>
          </a:p>
          <a:p>
            <a:r>
              <a:rPr lang="en-US" dirty="0">
                <a:latin typeface="Arial" panose="020B0604020202020204" pitchFamily="34" charset="0"/>
                <a:cs typeface="Arial" panose="020B0604020202020204" pitchFamily="34" charset="0"/>
              </a:rPr>
              <a:t>A Little History of Literature (Little Histories) by John Sutherland .... ISBN-10: 0300205317; ISBN-13: 978-0300205312</a:t>
            </a:r>
          </a:p>
          <a:p>
            <a:r>
              <a:rPr lang="en-US" dirty="0">
                <a:latin typeface="Arial" panose="020B0604020202020204" pitchFamily="34" charset="0"/>
                <a:cs typeface="Arial" panose="020B0604020202020204" pitchFamily="34" charset="0"/>
              </a:rPr>
              <a:t>Routledge History of Literature in English von Ronald Carter, John McRae (ISBN 978-1-315-46128-1)</a:t>
            </a:r>
          </a:p>
          <a:p>
            <a:r>
              <a:rPr lang="en-US" dirty="0">
                <a:latin typeface="Arial" panose="020B0604020202020204" pitchFamily="34" charset="0"/>
                <a:cs typeface="Arial" panose="020B0604020202020204" pitchFamily="34" charset="0"/>
              </a:rPr>
              <a:t>Global History of Literature and the Environment von John Parham, Louise </a:t>
            </a:r>
            <a:r>
              <a:rPr lang="en-US" dirty="0" err="1">
                <a:latin typeface="Arial" panose="020B0604020202020204" pitchFamily="34" charset="0"/>
                <a:cs typeface="Arial" panose="020B0604020202020204" pitchFamily="34" charset="0"/>
              </a:rPr>
              <a:t>Westling</a:t>
            </a:r>
            <a:r>
              <a:rPr lang="en-US" dirty="0">
                <a:latin typeface="Arial" panose="020B0604020202020204" pitchFamily="34" charset="0"/>
                <a:cs typeface="Arial" panose="020B0604020202020204" pitchFamily="34" charset="0"/>
              </a:rPr>
              <a:t> (ISBN 978-1-107-10262-0)</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69569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p:txBody>
          <a:bodyPr/>
          <a:lstStyle/>
          <a:p>
            <a:r>
              <a:rPr lang="en-GB" sz="1500" dirty="0"/>
              <a:t>concept of world literature </a:t>
            </a:r>
            <a:r>
              <a:rPr lang="zh-CN" altLang="de-DE" sz="1500" dirty="0"/>
              <a:t>怎么定义“世界文学”这个概念？</a:t>
            </a:r>
            <a:endParaRPr lang="en-GB" sz="1500" dirty="0"/>
          </a:p>
          <a:p>
            <a:r>
              <a:rPr lang="en-GB" sz="1500" dirty="0">
                <a:latin typeface="Calibri" panose="020F0502020204030204" pitchFamily="34" charset="0"/>
                <a:ea typeface="KaiTi" panose="02010609060101010101" pitchFamily="49" charset="-122"/>
              </a:rPr>
              <a:t>Since 1813, thanks to the Weimar Court Library, Goethe knew the Atlas of Martini, the China descriptions du </a:t>
            </a:r>
            <a:r>
              <a:rPr lang="en-GB" sz="1500" dirty="0" err="1">
                <a:latin typeface="Calibri" panose="020F0502020204030204" pitchFamily="34" charset="0"/>
                <a:ea typeface="KaiTi" panose="02010609060101010101" pitchFamily="49" charset="-122"/>
              </a:rPr>
              <a:t>Haldes</a:t>
            </a:r>
            <a:r>
              <a:rPr lang="en-GB" sz="1500" dirty="0">
                <a:latin typeface="Calibri" panose="020F0502020204030204" pitchFamily="34" charset="0"/>
                <a:ea typeface="KaiTi" panose="02010609060101010101" pitchFamily="49" charset="-122"/>
              </a:rPr>
              <a:t>, the travel report of Marco Polo, travel and embassy reports, and the two previously mentioned (but certainly not representative) novelistic stories </a:t>
            </a:r>
            <a:r>
              <a:rPr lang="en-GB" sz="1500" dirty="0" err="1">
                <a:latin typeface="Calibri" panose="020F0502020204030204" pitchFamily="34" charset="0"/>
                <a:ea typeface="KaiTi" panose="02010609060101010101" pitchFamily="49" charset="-122"/>
              </a:rPr>
              <a:t>Haoqiuzhuan</a:t>
            </a:r>
            <a:r>
              <a:rPr lang="en-GB" sz="1500" dirty="0">
                <a:latin typeface="Calibri" panose="020F0502020204030204" pitchFamily="34" charset="0"/>
                <a:ea typeface="KaiTi" panose="02010609060101010101" pitchFamily="49" charset="-122"/>
              </a:rPr>
              <a:t> and Yu Jiao Li. He expressed his opinion, based on the reading of these two novels, and not the </a:t>
            </a:r>
            <a:r>
              <a:rPr lang="en-GB" sz="1500" i="1" dirty="0">
                <a:latin typeface="Calibri" panose="020F0502020204030204" pitchFamily="34" charset="0"/>
                <a:ea typeface="KaiTi" panose="02010609060101010101" pitchFamily="49" charset="-122"/>
              </a:rPr>
              <a:t>Red Chamber Dreams</a:t>
            </a:r>
            <a:r>
              <a:rPr lang="en-GB" sz="1500" dirty="0">
                <a:latin typeface="Calibri" panose="020F0502020204030204" pitchFamily="34" charset="0"/>
                <a:ea typeface="KaiTi" panose="02010609060101010101" pitchFamily="49" charset="-122"/>
              </a:rPr>
              <a:t>, by answering Johann Peter </a:t>
            </a:r>
            <a:r>
              <a:rPr lang="en-GB" sz="1500" dirty="0" err="1">
                <a:latin typeface="Calibri" panose="020F0502020204030204" pitchFamily="34" charset="0"/>
                <a:ea typeface="KaiTi" panose="02010609060101010101" pitchFamily="49" charset="-122"/>
              </a:rPr>
              <a:t>Eckermann's</a:t>
            </a:r>
            <a:r>
              <a:rPr lang="en-GB" sz="1500" dirty="0">
                <a:latin typeface="Calibri" panose="020F0502020204030204" pitchFamily="34" charset="0"/>
                <a:ea typeface="KaiTi" panose="02010609060101010101" pitchFamily="49" charset="-122"/>
              </a:rPr>
              <a:t> 1827 question on whether </a:t>
            </a:r>
            <a:r>
              <a:rPr lang="en-GB" sz="1500" i="1" dirty="0" err="1">
                <a:latin typeface="Calibri" panose="020F0502020204030204" pitchFamily="34" charset="0"/>
                <a:ea typeface="KaiTi" panose="02010609060101010101" pitchFamily="49" charset="-122"/>
              </a:rPr>
              <a:t>Hao</a:t>
            </a:r>
            <a:r>
              <a:rPr lang="en-GB" sz="1500" i="1" dirty="0">
                <a:latin typeface="Calibri" panose="020F0502020204030204" pitchFamily="34" charset="0"/>
                <a:ea typeface="KaiTi" panose="02010609060101010101" pitchFamily="49" charset="-122"/>
              </a:rPr>
              <a:t> </a:t>
            </a:r>
            <a:r>
              <a:rPr lang="en-GB" sz="1500" i="1" dirty="0" err="1">
                <a:latin typeface="Calibri" panose="020F0502020204030204" pitchFamily="34" charset="0"/>
                <a:ea typeface="KaiTi" panose="02010609060101010101" pitchFamily="49" charset="-122"/>
              </a:rPr>
              <a:t>Qiu</a:t>
            </a:r>
            <a:r>
              <a:rPr lang="en-GB" sz="1500" i="1" dirty="0">
                <a:latin typeface="Calibri" panose="020F0502020204030204" pitchFamily="34" charset="0"/>
                <a:ea typeface="KaiTi" panose="02010609060101010101" pitchFamily="49" charset="-122"/>
              </a:rPr>
              <a:t> </a:t>
            </a:r>
            <a:r>
              <a:rPr lang="en-GB" sz="1500" i="1" dirty="0" err="1">
                <a:latin typeface="Calibri" panose="020F0502020204030204" pitchFamily="34" charset="0"/>
                <a:ea typeface="KaiTi" panose="02010609060101010101" pitchFamily="49" charset="-122"/>
              </a:rPr>
              <a:t>zhuan</a:t>
            </a:r>
            <a:r>
              <a:rPr lang="en-GB" sz="1500" dirty="0">
                <a:latin typeface="Calibri" panose="020F0502020204030204" pitchFamily="34" charset="0"/>
                <a:ea typeface="KaiTi" panose="02010609060101010101" pitchFamily="49" charset="-122"/>
              </a:rPr>
              <a:t> appeared alien to him: </a:t>
            </a:r>
            <a:endParaRPr lang="de-DE" sz="1500" dirty="0">
              <a:latin typeface="Calibri" panose="020F0502020204030204" pitchFamily="34" charset="0"/>
              <a:ea typeface="KaiTi" panose="02010609060101010101" pitchFamily="49" charset="-122"/>
            </a:endParaRPr>
          </a:p>
          <a:p>
            <a:r>
              <a:rPr lang="zh-CN" altLang="de-DE" sz="1500" dirty="0">
                <a:latin typeface="Calibri" panose="020F0502020204030204" pitchFamily="34" charset="0"/>
                <a:ea typeface="KaiTi" panose="02010609060101010101" pitchFamily="49" charset="-122"/>
              </a:rPr>
              <a:t>自</a:t>
            </a:r>
            <a:r>
              <a:rPr lang="en-GB" sz="1500" dirty="0">
                <a:latin typeface="Calibri" panose="020F0502020204030204" pitchFamily="34" charset="0"/>
                <a:ea typeface="KaiTi" panose="02010609060101010101" pitchFamily="49" charset="-122"/>
              </a:rPr>
              <a:t>1813</a:t>
            </a:r>
            <a:r>
              <a:rPr lang="zh-CN" altLang="de-DE" sz="1500" dirty="0">
                <a:latin typeface="Calibri" panose="020F0502020204030204" pitchFamily="34" charset="0"/>
                <a:ea typeface="KaiTi" panose="02010609060101010101" pitchFamily="49" charset="-122"/>
              </a:rPr>
              <a:t>年，歌德（</a:t>
            </a:r>
            <a:r>
              <a:rPr lang="en-GB" sz="1500" dirty="0">
                <a:latin typeface="Calibri" panose="020F0502020204030204" pitchFamily="34" charset="0"/>
                <a:ea typeface="KaiTi" panose="02010609060101010101" pitchFamily="49" charset="-122"/>
              </a:rPr>
              <a:t>Goethe</a:t>
            </a:r>
            <a:r>
              <a:rPr lang="zh-CN" altLang="de-DE" sz="1500" dirty="0">
                <a:latin typeface="Calibri" panose="020F0502020204030204" pitchFamily="34" charset="0"/>
                <a:ea typeface="KaiTi" panose="02010609060101010101" pitchFamily="49" charset="-122"/>
              </a:rPr>
              <a:t>）通过魏玛图书馆，先后接触到了衛匡國（</a:t>
            </a:r>
            <a:r>
              <a:rPr lang="en-GB" sz="1500" dirty="0">
                <a:latin typeface="Calibri" panose="020F0502020204030204" pitchFamily="34" charset="0"/>
                <a:ea typeface="KaiTi" panose="02010609060101010101" pitchFamily="49" charset="-122"/>
              </a:rPr>
              <a:t>Martini</a:t>
            </a:r>
            <a:r>
              <a:rPr lang="zh-CN" altLang="de-DE" sz="1500" dirty="0">
                <a:latin typeface="Calibri" panose="020F0502020204030204" pitchFamily="34" charset="0"/>
                <a:ea typeface="KaiTi" panose="02010609060101010101" pitchFamily="49" charset="-122"/>
              </a:rPr>
              <a:t>）的有关的地图集、杜赫德（</a:t>
            </a:r>
            <a:r>
              <a:rPr lang="en-GB" sz="1500" dirty="0">
                <a:latin typeface="Calibri" panose="020F0502020204030204" pitchFamily="34" charset="0"/>
                <a:ea typeface="KaiTi" panose="02010609060101010101" pitchFamily="49" charset="-122"/>
              </a:rPr>
              <a:t>Du </a:t>
            </a:r>
            <a:r>
              <a:rPr lang="en-GB" sz="1500" dirty="0" err="1">
                <a:latin typeface="Calibri" panose="020F0502020204030204" pitchFamily="34" charset="0"/>
                <a:ea typeface="KaiTi" panose="02010609060101010101" pitchFamily="49" charset="-122"/>
              </a:rPr>
              <a:t>Halde</a:t>
            </a:r>
            <a:r>
              <a:rPr lang="zh-CN" altLang="de-DE" sz="1500" dirty="0">
                <a:latin typeface="Calibri" panose="020F0502020204030204" pitchFamily="34" charset="0"/>
                <a:ea typeface="KaiTi" panose="02010609060101010101" pitchFamily="49" charset="-122"/>
              </a:rPr>
              <a:t>）的有关中国描述、马可波罗（</a:t>
            </a:r>
            <a:r>
              <a:rPr lang="en-GB" sz="1500" dirty="0">
                <a:latin typeface="Calibri" panose="020F0502020204030204" pitchFamily="34" charset="0"/>
                <a:ea typeface="KaiTi" panose="02010609060101010101" pitchFamily="49" charset="-122"/>
              </a:rPr>
              <a:t>Marco Polo</a:t>
            </a:r>
            <a:r>
              <a:rPr lang="zh-CN" altLang="de-DE" sz="1500" dirty="0">
                <a:latin typeface="Calibri" panose="020F0502020204030204" pitchFamily="34" charset="0"/>
                <a:ea typeface="KaiTi" panose="02010609060101010101" pitchFamily="49" charset="-122"/>
              </a:rPr>
              <a:t>）的游记、有关旅行和大使馆的报告以及前面所提到的两部小说（但不一定有代表性）</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好逑传</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和</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玉娇梨</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但没有提及</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红楼梦</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a:t>
            </a:r>
            <a:r>
              <a:rPr lang="en-GB" sz="1500" dirty="0">
                <a:latin typeface="Calibri" panose="020F0502020204030204" pitchFamily="34" charset="0"/>
                <a:ea typeface="KaiTi" panose="02010609060101010101" pitchFamily="49" charset="-122"/>
              </a:rPr>
              <a:t>1827</a:t>
            </a:r>
            <a:r>
              <a:rPr lang="zh-CN" altLang="de-DE" sz="1500" dirty="0">
                <a:latin typeface="Calibri" panose="020F0502020204030204" pitchFamily="34" charset="0"/>
                <a:ea typeface="KaiTi" panose="02010609060101010101" pitchFamily="49" charset="-122"/>
              </a:rPr>
              <a:t>年，他在回答约翰</a:t>
            </a:r>
            <a:r>
              <a:rPr lang="en-GB"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彼得</a:t>
            </a:r>
            <a:r>
              <a:rPr lang="en-GB"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埃克曼向他提问</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好逑传</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是否展现外来情节时写到：</a:t>
            </a:r>
            <a:endParaRPr lang="de-DE" sz="1500" dirty="0">
              <a:latin typeface="Calibri" panose="020F0502020204030204" pitchFamily="34" charset="0"/>
              <a:ea typeface="KaiTi" panose="02010609060101010101" pitchFamily="49" charset="-122"/>
            </a:endParaRPr>
          </a:p>
        </p:txBody>
      </p:sp>
      <p:sp>
        <p:nvSpPr>
          <p:cNvPr id="2" name="Titel 1"/>
          <p:cNvSpPr>
            <a:spLocks noGrp="1"/>
          </p:cNvSpPr>
          <p:nvPr>
            <p:ph type="title"/>
          </p:nvPr>
        </p:nvSpPr>
        <p:spPr/>
        <p:txBody>
          <a:bodyPr/>
          <a:lstStyle/>
          <a:p>
            <a:r>
              <a:rPr lang="de-DE" altLang="zh-CN" dirty="0">
                <a:solidFill>
                  <a:srgbClr val="0E5772"/>
                </a:solidFill>
                <a:latin typeface="Stratum1 Black"/>
              </a:rPr>
              <a:t>Session 10 World </a:t>
            </a:r>
            <a:r>
              <a:rPr lang="de-DE" altLang="zh-CN" dirty="0" err="1">
                <a:solidFill>
                  <a:srgbClr val="0E5772"/>
                </a:solidFill>
                <a:latin typeface="Stratum1 Black"/>
              </a:rPr>
              <a:t>Literature</a:t>
            </a:r>
            <a:endParaRPr lang="de-DE" dirty="0"/>
          </a:p>
        </p:txBody>
      </p:sp>
    </p:spTree>
    <p:extLst>
      <p:ext uri="{BB962C8B-B14F-4D97-AF65-F5344CB8AC3E}">
        <p14:creationId xmlns:p14="http://schemas.microsoft.com/office/powerpoint/2010/main" val="26191442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p:txBody>
          <a:bodyPr/>
          <a:lstStyle/>
          <a:p>
            <a:r>
              <a:rPr lang="en-GB" sz="1500" dirty="0">
                <a:latin typeface="Calibri" panose="020F0502020204030204" pitchFamily="34" charset="0"/>
                <a:ea typeface="KaiTi" panose="02010609060101010101" pitchFamily="49" charset="-122"/>
              </a:rPr>
              <a:t>“Not so much as one might think. [...] These people think, act and feel almost like us, and you feel very soon as their equal, except that they behave themselves in everything clearer, cleaner and more morally appealing. With them, everything is sensible, bourgeois, without great passion and poetic verve and their behaviour thus has much in common with my </a:t>
            </a:r>
            <a:r>
              <a:rPr lang="en-GB" sz="1500" i="1" dirty="0">
                <a:latin typeface="Calibri" panose="020F0502020204030204" pitchFamily="34" charset="0"/>
                <a:ea typeface="KaiTi" panose="02010609060101010101" pitchFamily="49" charset="-122"/>
              </a:rPr>
              <a:t>Hermann and Dorothea</a:t>
            </a:r>
            <a:r>
              <a:rPr lang="en-GB" sz="1500" dirty="0">
                <a:latin typeface="Calibri" panose="020F0502020204030204" pitchFamily="34" charset="0"/>
                <a:ea typeface="KaiTi" panose="02010609060101010101" pitchFamily="49" charset="-122"/>
              </a:rPr>
              <a:t>.”</a:t>
            </a:r>
            <a:endParaRPr lang="de-DE" sz="1500" dirty="0">
              <a:latin typeface="Calibri" panose="020F0502020204030204" pitchFamily="34" charset="0"/>
              <a:ea typeface="KaiTi" panose="02010609060101010101" pitchFamily="49" charset="-122"/>
            </a:endParaRPr>
          </a:p>
          <a:p>
            <a:r>
              <a:rPr lang="zh-CN" altLang="de-DE" sz="1500" dirty="0">
                <a:latin typeface="Calibri" panose="020F0502020204030204" pitchFamily="34" charset="0"/>
                <a:ea typeface="KaiTi" panose="02010609060101010101" pitchFamily="49" charset="-122"/>
              </a:rPr>
              <a:t>“并不像想象中那么陌生</a:t>
            </a:r>
            <a:r>
              <a:rPr lang="en-GB"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这些人像我们一样是思考、行动和感受，而且很快你会感觉到他们的平等，但他们更清楚自己的一切行为，更洁净，在道义上的更有吸引力。有了这些，一切都是明智的，因而他们的行为与中产阶级有许多共同之处，就像我的</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赫尔曼与窦绿苔</a:t>
            </a:r>
            <a:r>
              <a:rPr lang="de-DE" altLang="zh-CN" sz="1500" dirty="0">
                <a:latin typeface="Calibri" panose="020F0502020204030204" pitchFamily="34" charset="0"/>
                <a:ea typeface="KaiTi" panose="02010609060101010101" pitchFamily="49" charset="-122"/>
              </a:rPr>
              <a:t>》</a:t>
            </a:r>
            <a:r>
              <a:rPr lang="zh-CN" altLang="de-DE" sz="1500" dirty="0">
                <a:latin typeface="Calibri" panose="020F0502020204030204" pitchFamily="34" charset="0"/>
                <a:ea typeface="KaiTi" panose="02010609060101010101" pitchFamily="49" charset="-122"/>
              </a:rPr>
              <a:t>，但却没有他们有极大的热情和诗意的神韵。”</a:t>
            </a:r>
            <a:endParaRPr lang="de-DE" sz="1500" dirty="0">
              <a:latin typeface="Calibri" panose="020F0502020204030204" pitchFamily="34" charset="0"/>
              <a:ea typeface="KaiTi" panose="02010609060101010101" pitchFamily="49" charset="-122"/>
            </a:endParaRPr>
          </a:p>
          <a:p>
            <a:r>
              <a:rPr lang="de-DE" sz="1500" dirty="0">
                <a:latin typeface="Calibri" panose="020F0502020204030204" pitchFamily="34" charset="0"/>
                <a:ea typeface="KaiTi" panose="02010609060101010101" pitchFamily="49" charset="-122"/>
              </a:rPr>
              <a:t>	Source [German]: Johann Peter Eckermann: </a:t>
            </a:r>
            <a:r>
              <a:rPr lang="de-DE" sz="1500" i="1" dirty="0">
                <a:latin typeface="Calibri" panose="020F0502020204030204" pitchFamily="34" charset="0"/>
                <a:ea typeface="KaiTi" panose="02010609060101010101" pitchFamily="49" charset="-122"/>
              </a:rPr>
              <a:t>Gespräche mit Goethe</a:t>
            </a:r>
            <a:r>
              <a:rPr lang="de-DE" sz="1500" dirty="0">
                <a:latin typeface="Calibri" panose="020F0502020204030204" pitchFamily="34" charset="0"/>
                <a:ea typeface="KaiTi" panose="02010609060101010101" pitchFamily="49" charset="-122"/>
              </a:rPr>
              <a:t>, </a:t>
            </a:r>
            <a:r>
              <a:rPr lang="de-DE" sz="1500" dirty="0" err="1">
                <a:latin typeface="Calibri" panose="020F0502020204030204" pitchFamily="34" charset="0"/>
                <a:ea typeface="KaiTi" panose="02010609060101010101" pitchFamily="49" charset="-122"/>
              </a:rPr>
              <a:t>ed</a:t>
            </a:r>
            <a:r>
              <a:rPr lang="de-DE" sz="1500" dirty="0">
                <a:latin typeface="Calibri" panose="020F0502020204030204" pitchFamily="34" charset="0"/>
                <a:ea typeface="KaiTi" panose="02010609060101010101" pitchFamily="49" charset="-122"/>
              </a:rPr>
              <a:t>. </a:t>
            </a:r>
            <a:r>
              <a:rPr lang="de-DE" sz="1500" dirty="0" err="1">
                <a:latin typeface="Calibri" panose="020F0502020204030204" pitchFamily="34" charset="0"/>
                <a:ea typeface="KaiTi" panose="02010609060101010101" pitchFamily="49" charset="-122"/>
              </a:rPr>
              <a:t>by</a:t>
            </a:r>
            <a:r>
              <a:rPr lang="de-DE" sz="1500" dirty="0">
                <a:latin typeface="Calibri" panose="020F0502020204030204" pitchFamily="34" charset="0"/>
                <a:ea typeface="KaiTi" panose="02010609060101010101" pitchFamily="49" charset="-122"/>
              </a:rPr>
              <a:t> Ernst Beutler, </a:t>
            </a:r>
            <a:r>
              <a:rPr lang="de-DE" sz="1500" dirty="0" err="1">
                <a:latin typeface="Calibri" panose="020F0502020204030204" pitchFamily="34" charset="0"/>
                <a:ea typeface="KaiTi" panose="02010609060101010101" pitchFamily="49" charset="-122"/>
              </a:rPr>
              <a:t>Munich</a:t>
            </a:r>
            <a:r>
              <a:rPr lang="de-DE" sz="1500" dirty="0">
                <a:latin typeface="Calibri" panose="020F0502020204030204" pitchFamily="34" charset="0"/>
                <a:ea typeface="KaiTi" panose="02010609060101010101" pitchFamily="49" charset="-122"/>
              </a:rPr>
              <a:t>, </a:t>
            </a:r>
            <a:r>
              <a:rPr lang="de-DE" sz="1500" dirty="0" err="1">
                <a:latin typeface="Calibri" panose="020F0502020204030204" pitchFamily="34" charset="0"/>
                <a:ea typeface="KaiTi" panose="02010609060101010101" pitchFamily="49" charset="-122"/>
              </a:rPr>
              <a:t>Zurich</a:t>
            </a:r>
            <a:r>
              <a:rPr lang="de-DE" sz="1500" dirty="0">
                <a:latin typeface="Calibri" panose="020F0502020204030204" pitchFamily="34" charset="0"/>
                <a:ea typeface="KaiTi" panose="02010609060101010101" pitchFamily="49" charset="-122"/>
              </a:rPr>
              <a:t> 1976, p. 227, </a:t>
            </a:r>
            <a:r>
              <a:rPr lang="de-DE" sz="1500" dirty="0" err="1">
                <a:latin typeface="Calibri" panose="020F0502020204030204" pitchFamily="34" charset="0"/>
                <a:ea typeface="KaiTi" panose="02010609060101010101" pitchFamily="49" charset="-122"/>
              </a:rPr>
              <a:t>January</a:t>
            </a:r>
            <a:r>
              <a:rPr lang="de-DE" sz="1500" dirty="0">
                <a:latin typeface="Calibri" panose="020F0502020204030204" pitchFamily="34" charset="0"/>
                <a:ea typeface="KaiTi" panose="02010609060101010101" pitchFamily="49" charset="-122"/>
              </a:rPr>
              <a:t> 31, 1827. </a:t>
            </a:r>
            <a:r>
              <a:rPr lang="de-DE" sz="1500" dirty="0" err="1">
                <a:latin typeface="Calibri" panose="020F0502020204030204" pitchFamily="34" charset="0"/>
                <a:ea typeface="KaiTi" panose="02010609060101010101" pitchFamily="49" charset="-122"/>
              </a:rPr>
              <a:t>出自：Johann</a:t>
            </a:r>
            <a:r>
              <a:rPr lang="de-DE" sz="1500" dirty="0">
                <a:latin typeface="Calibri" panose="020F0502020204030204" pitchFamily="34" charset="0"/>
                <a:ea typeface="KaiTi" panose="02010609060101010101" pitchFamily="49" charset="-122"/>
              </a:rPr>
              <a:t> Peter </a:t>
            </a:r>
            <a:r>
              <a:rPr lang="de-DE" sz="1500" dirty="0" err="1">
                <a:latin typeface="Calibri" panose="020F0502020204030204" pitchFamily="34" charset="0"/>
                <a:ea typeface="KaiTi" panose="02010609060101010101" pitchFamily="49" charset="-122"/>
              </a:rPr>
              <a:t>Eckermann（爱克曼</a:t>
            </a:r>
            <a:r>
              <a:rPr lang="de-DE" sz="1500" dirty="0">
                <a:latin typeface="Calibri" panose="020F0502020204030204" pitchFamily="34" charset="0"/>
                <a:ea typeface="KaiTi" panose="02010609060101010101" pitchFamily="49" charset="-122"/>
              </a:rPr>
              <a:t>）：《</a:t>
            </a:r>
            <a:r>
              <a:rPr lang="de-DE" sz="1500" dirty="0" err="1">
                <a:latin typeface="Calibri" panose="020F0502020204030204" pitchFamily="34" charset="0"/>
                <a:ea typeface="KaiTi" panose="02010609060101010101" pitchFamily="49" charset="-122"/>
              </a:rPr>
              <a:t>歌德访谈录</a:t>
            </a:r>
            <a:r>
              <a:rPr lang="de-DE" sz="1500" dirty="0">
                <a:latin typeface="Calibri" panose="020F0502020204030204" pitchFamily="34" charset="0"/>
                <a:ea typeface="KaiTi" panose="02010609060101010101" pitchFamily="49" charset="-122"/>
              </a:rPr>
              <a:t>》,</a:t>
            </a:r>
            <a:r>
              <a:rPr lang="de-DE" sz="1500" dirty="0" err="1">
                <a:latin typeface="Calibri" panose="020F0502020204030204" pitchFamily="34" charset="0"/>
                <a:ea typeface="KaiTi" panose="02010609060101010101" pitchFamily="49" charset="-122"/>
              </a:rPr>
              <a:t>由Ernst</a:t>
            </a:r>
            <a:r>
              <a:rPr lang="de-DE" sz="1500" dirty="0">
                <a:latin typeface="Calibri" panose="020F0502020204030204" pitchFamily="34" charset="0"/>
                <a:ea typeface="KaiTi" panose="02010609060101010101" pitchFamily="49" charset="-122"/>
              </a:rPr>
              <a:t> Beutler出版，出版地-慕尼黑、苏黎世，1976年出版，第227页，31.1.1827。</a:t>
            </a:r>
          </a:p>
        </p:txBody>
      </p:sp>
      <p:sp>
        <p:nvSpPr>
          <p:cNvPr id="2" name="Titel 1"/>
          <p:cNvSpPr>
            <a:spLocks noGrp="1"/>
          </p:cNvSpPr>
          <p:nvPr>
            <p:ph type="title"/>
          </p:nvPr>
        </p:nvSpPr>
        <p:spPr/>
        <p:txBody>
          <a:bodyPr/>
          <a:lstStyle/>
          <a:p>
            <a:r>
              <a:rPr lang="de-DE" altLang="zh-CN" dirty="0">
                <a:solidFill>
                  <a:srgbClr val="0E5772"/>
                </a:solidFill>
                <a:latin typeface="Stratum1 Black"/>
              </a:rPr>
              <a:t>Session 10</a:t>
            </a:r>
            <a:endParaRPr lang="de-DE" dirty="0"/>
          </a:p>
        </p:txBody>
      </p:sp>
    </p:spTree>
    <p:extLst>
      <p:ext uri="{BB962C8B-B14F-4D97-AF65-F5344CB8AC3E}">
        <p14:creationId xmlns:p14="http://schemas.microsoft.com/office/powerpoint/2010/main" val="29931726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p:txBody>
          <a:bodyPr/>
          <a:lstStyle/>
          <a:p>
            <a:r>
              <a:rPr lang="zh-CN" altLang="en-US" sz="1800" dirty="0">
                <a:ea typeface="SimSun" pitchFamily="2" charset="-122"/>
              </a:rPr>
              <a:t>我愈来愈相信，诗是人类的共同财产。诗随时随地由成百上千的人创作出来。</a:t>
            </a:r>
            <a:r>
              <a:rPr lang="en-US" altLang="zh-CN" sz="1800" dirty="0">
                <a:ea typeface="SimSun" pitchFamily="2" charset="-122"/>
              </a:rPr>
              <a:t>……</a:t>
            </a:r>
            <a:r>
              <a:rPr lang="zh-CN" altLang="en-US" sz="1800" dirty="0">
                <a:ea typeface="SimSun" pitchFamily="2" charset="-122"/>
              </a:rPr>
              <a:t>民族文学在现代算不了很大的一回事，</a:t>
            </a:r>
            <a:r>
              <a:rPr lang="zh-CN" altLang="en-US" sz="1800" dirty="0">
                <a:solidFill>
                  <a:srgbClr val="FF0000"/>
                </a:solidFill>
                <a:ea typeface="SimSun" pitchFamily="2" charset="-122"/>
              </a:rPr>
              <a:t>世界文学</a:t>
            </a:r>
            <a:r>
              <a:rPr lang="zh-CN" altLang="en-US" sz="1800" dirty="0">
                <a:ea typeface="SimSun" pitchFamily="2" charset="-122"/>
              </a:rPr>
              <a:t>的时代已快来临了。现在每个人都应该出力促使它早日来临。</a:t>
            </a:r>
          </a:p>
          <a:p>
            <a:pPr marL="0" indent="0" algn="r">
              <a:buNone/>
            </a:pPr>
            <a:r>
              <a:rPr lang="de-DE" altLang="zh-CN" sz="1800" dirty="0">
                <a:ea typeface="SimSun" pitchFamily="2" charset="-122"/>
              </a:rPr>
              <a:t>(</a:t>
            </a:r>
            <a:r>
              <a:rPr lang="zh-CN" altLang="en-US" sz="1800" dirty="0">
                <a:ea typeface="SimSun" pitchFamily="2" charset="-122"/>
              </a:rPr>
              <a:t>（歌德），</a:t>
            </a:r>
            <a:r>
              <a:rPr lang="en-US" altLang="zh-CN" sz="1800" dirty="0">
                <a:ea typeface="SimSun" pitchFamily="2" charset="-122"/>
              </a:rPr>
              <a:t>1827</a:t>
            </a:r>
            <a:r>
              <a:rPr lang="zh-CN" altLang="en-US" sz="1800" dirty="0">
                <a:ea typeface="SimSun" pitchFamily="2" charset="-122"/>
              </a:rPr>
              <a:t>年</a:t>
            </a:r>
            <a:r>
              <a:rPr lang="en-US" altLang="zh-CN" sz="1800" dirty="0">
                <a:ea typeface="SimSun" pitchFamily="2" charset="-122"/>
              </a:rPr>
              <a:t>1</a:t>
            </a:r>
            <a:r>
              <a:rPr lang="zh-CN" altLang="en-US" sz="1800" dirty="0">
                <a:ea typeface="SimSun" pitchFamily="2" charset="-122"/>
              </a:rPr>
              <a:t>月</a:t>
            </a:r>
            <a:r>
              <a:rPr lang="en-US" altLang="zh-CN" sz="1800" dirty="0">
                <a:ea typeface="SimSun" pitchFamily="2" charset="-122"/>
              </a:rPr>
              <a:t>31</a:t>
            </a:r>
            <a:r>
              <a:rPr lang="zh-CN" altLang="en-US" sz="1800" dirty="0">
                <a:ea typeface="SimSun" pitchFamily="2" charset="-122"/>
              </a:rPr>
              <a:t>日晚，</a:t>
            </a:r>
            <a:r>
              <a:rPr lang="en-US" altLang="zh-CN" sz="1800" dirty="0">
                <a:ea typeface="SimSun" pitchFamily="2" charset="-122"/>
              </a:rPr>
              <a:t>《</a:t>
            </a:r>
            <a:r>
              <a:rPr lang="zh-CN" altLang="en-US" sz="1800" dirty="0">
                <a:ea typeface="SimSun" pitchFamily="2" charset="-122"/>
              </a:rPr>
              <a:t>歌德谈话录</a:t>
            </a:r>
            <a:r>
              <a:rPr lang="en-US" altLang="zh-CN" sz="1800" dirty="0">
                <a:ea typeface="SimSun" pitchFamily="2" charset="-122"/>
              </a:rPr>
              <a:t>》</a:t>
            </a:r>
            <a:r>
              <a:rPr lang="de-DE" altLang="zh-CN" sz="1800" dirty="0">
                <a:ea typeface="SimSun" pitchFamily="2" charset="-122"/>
              </a:rPr>
              <a:t>)</a:t>
            </a:r>
            <a:endParaRPr lang="en-US" sz="1800" dirty="0">
              <a:latin typeface="Calibri" panose="020F0502020204030204" pitchFamily="34" charset="0"/>
              <a:ea typeface="KaiTi" panose="02010609060101010101" pitchFamily="49" charset="-122"/>
            </a:endParaRPr>
          </a:p>
          <a:p>
            <a:r>
              <a:rPr lang="en-US" sz="1500" dirty="0">
                <a:latin typeface="Calibri" panose="020F0502020204030204" pitchFamily="34" charset="0"/>
                <a:ea typeface="KaiTi" panose="02010609060101010101" pitchFamily="49" charset="-122"/>
              </a:rPr>
              <a:t>"I am more and more convinced," Goethe </a:t>
            </a:r>
            <a:r>
              <a:rPr lang="en-US" sz="1500" dirty="0" err="1">
                <a:latin typeface="Calibri" panose="020F0502020204030204" pitchFamily="34" charset="0"/>
                <a:ea typeface="KaiTi" panose="02010609060101010101" pitchFamily="49" charset="-122"/>
              </a:rPr>
              <a:t>remarked,"that</a:t>
            </a:r>
            <a:r>
              <a:rPr lang="en-US" sz="1500" dirty="0">
                <a:latin typeface="Calibri" panose="020F0502020204030204" pitchFamily="34" charset="0"/>
                <a:ea typeface="KaiTi" panose="02010609060101010101" pitchFamily="49" charset="-122"/>
              </a:rPr>
              <a:t> poetry is the universal possession of mankind, revealing itself everywhere and at all times in hundreds and hundreds of men . . . I therefore like to look about me in foreign nations, and advise everyone to do the same. National literature is now a rather unmeaning term; the epoch of world literature is at hand, and everyone must strive to hasten its approach." Speaking to his young disciple Johann Peter </a:t>
            </a:r>
            <a:r>
              <a:rPr lang="en-US" sz="1500" dirty="0" err="1">
                <a:latin typeface="Calibri" panose="020F0502020204030204" pitchFamily="34" charset="0"/>
                <a:ea typeface="KaiTi" panose="02010609060101010101" pitchFamily="49" charset="-122"/>
              </a:rPr>
              <a:t>Eckermann</a:t>
            </a:r>
            <a:r>
              <a:rPr lang="en-US" sz="1500" dirty="0">
                <a:latin typeface="Calibri" panose="020F0502020204030204" pitchFamily="34" charset="0"/>
                <a:ea typeface="KaiTi" panose="02010609060101010101" pitchFamily="49" charset="-122"/>
              </a:rPr>
              <a:t> in January 1827, the seventy-seven-year-old Goethe used his newly minted term </a:t>
            </a:r>
            <a:r>
              <a:rPr lang="en-US" sz="1500" dirty="0" err="1">
                <a:latin typeface="Calibri" panose="020F0502020204030204" pitchFamily="34" charset="0"/>
                <a:ea typeface="KaiTi" panose="02010609060101010101" pitchFamily="49" charset="-122"/>
              </a:rPr>
              <a:t>Weltliteratur</a:t>
            </a:r>
            <a:r>
              <a:rPr lang="en-US" sz="1500" dirty="0">
                <a:latin typeface="Calibri" panose="020F0502020204030204" pitchFamily="34" charset="0"/>
                <a:ea typeface="KaiTi" panose="02010609060101010101" pitchFamily="49" charset="-122"/>
              </a:rPr>
              <a:t>, which passed into common currency after </a:t>
            </a:r>
            <a:r>
              <a:rPr lang="en-US" sz="1500" dirty="0" err="1">
                <a:latin typeface="Calibri" panose="020F0502020204030204" pitchFamily="34" charset="0"/>
                <a:ea typeface="KaiTi" panose="02010609060101010101" pitchFamily="49" charset="-122"/>
              </a:rPr>
              <a:t>Eckermann</a:t>
            </a:r>
            <a:r>
              <a:rPr lang="en-US" sz="1500" dirty="0">
                <a:latin typeface="Calibri" panose="020F0502020204030204" pitchFamily="34" charset="0"/>
                <a:ea typeface="KaiTi" panose="02010609060101010101" pitchFamily="49" charset="-122"/>
              </a:rPr>
              <a:t> published his </a:t>
            </a:r>
            <a:r>
              <a:rPr lang="en-US" sz="1500" dirty="0" err="1">
                <a:latin typeface="Calibri" panose="020F0502020204030204" pitchFamily="34" charset="0"/>
                <a:ea typeface="KaiTi" panose="02010609060101010101" pitchFamily="49" charset="-122"/>
              </a:rPr>
              <a:t>Gespräche</a:t>
            </a:r>
            <a:r>
              <a:rPr lang="en-US" sz="1500" dirty="0">
                <a:latin typeface="Calibri" panose="020F0502020204030204" pitchFamily="34" charset="0"/>
                <a:ea typeface="KaiTi" panose="02010609060101010101" pitchFamily="49" charset="-122"/>
              </a:rPr>
              <a:t> </a:t>
            </a:r>
            <a:r>
              <a:rPr lang="en-US" sz="1500" dirty="0" err="1">
                <a:latin typeface="Calibri" panose="020F0502020204030204" pitchFamily="34" charset="0"/>
                <a:ea typeface="KaiTi" panose="02010609060101010101" pitchFamily="49" charset="-122"/>
              </a:rPr>
              <a:t>mit</a:t>
            </a:r>
            <a:r>
              <a:rPr lang="en-US" sz="1500" dirty="0">
                <a:latin typeface="Calibri" panose="020F0502020204030204" pitchFamily="34" charset="0"/>
                <a:ea typeface="KaiTi" panose="02010609060101010101" pitchFamily="49" charset="-122"/>
              </a:rPr>
              <a:t> Goethe in den </a:t>
            </a:r>
            <a:r>
              <a:rPr lang="en-US" sz="1500" dirty="0" err="1">
                <a:latin typeface="Calibri" panose="020F0502020204030204" pitchFamily="34" charset="0"/>
                <a:ea typeface="KaiTi" panose="02010609060101010101" pitchFamily="49" charset="-122"/>
              </a:rPr>
              <a:t>letzten</a:t>
            </a:r>
            <a:r>
              <a:rPr lang="en-US" sz="1500" dirty="0">
                <a:latin typeface="Calibri" panose="020F0502020204030204" pitchFamily="34" charset="0"/>
                <a:ea typeface="KaiTi" panose="02010609060101010101" pitchFamily="49" charset="-122"/>
              </a:rPr>
              <a:t> </a:t>
            </a:r>
            <a:r>
              <a:rPr lang="en-US" sz="1500" dirty="0" err="1">
                <a:latin typeface="Calibri" panose="020F0502020204030204" pitchFamily="34" charset="0"/>
                <a:ea typeface="KaiTi" panose="02010609060101010101" pitchFamily="49" charset="-122"/>
              </a:rPr>
              <a:t>Jahren</a:t>
            </a:r>
            <a:r>
              <a:rPr lang="en-US" sz="1500" dirty="0">
                <a:latin typeface="Calibri" panose="020F0502020204030204" pitchFamily="34" charset="0"/>
                <a:ea typeface="KaiTi" panose="02010609060101010101" pitchFamily="49" charset="-122"/>
              </a:rPr>
              <a:t> seines </a:t>
            </a:r>
            <a:r>
              <a:rPr lang="en-US" sz="1500" dirty="0" err="1">
                <a:latin typeface="Calibri" panose="020F0502020204030204" pitchFamily="34" charset="0"/>
                <a:ea typeface="KaiTi" panose="02010609060101010101" pitchFamily="49" charset="-122"/>
              </a:rPr>
              <a:t>Lebens</a:t>
            </a:r>
            <a:r>
              <a:rPr lang="en-US" sz="1500" dirty="0">
                <a:latin typeface="Calibri" panose="020F0502020204030204" pitchFamily="34" charset="0"/>
                <a:ea typeface="KaiTi" panose="02010609060101010101" pitchFamily="49" charset="-122"/>
              </a:rPr>
              <a:t> in 1835, three years after the poet's death. Source: http://press.princeton.edu/chapters/i7545.html</a:t>
            </a:r>
            <a:endParaRPr lang="de-DE" sz="1500" dirty="0">
              <a:latin typeface="Calibri" panose="020F0502020204030204" pitchFamily="34" charset="0"/>
              <a:ea typeface="KaiTi" panose="02010609060101010101" pitchFamily="49" charset="-122"/>
            </a:endParaRPr>
          </a:p>
        </p:txBody>
      </p:sp>
      <p:sp>
        <p:nvSpPr>
          <p:cNvPr id="2" name="Titel 1"/>
          <p:cNvSpPr>
            <a:spLocks noGrp="1"/>
          </p:cNvSpPr>
          <p:nvPr>
            <p:ph type="title"/>
          </p:nvPr>
        </p:nvSpPr>
        <p:spPr/>
        <p:txBody>
          <a:bodyPr/>
          <a:lstStyle/>
          <a:p>
            <a:r>
              <a:rPr lang="de-DE" altLang="zh-CN" dirty="0">
                <a:solidFill>
                  <a:srgbClr val="0E5772"/>
                </a:solidFill>
                <a:latin typeface="Stratum1 Black"/>
              </a:rPr>
              <a:t>Session 10</a:t>
            </a:r>
            <a:endParaRPr lang="de-DE" dirty="0"/>
          </a:p>
        </p:txBody>
      </p:sp>
    </p:spTree>
    <p:extLst>
      <p:ext uri="{BB962C8B-B14F-4D97-AF65-F5344CB8AC3E}">
        <p14:creationId xmlns:p14="http://schemas.microsoft.com/office/powerpoint/2010/main" val="29611349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altLang="zh-CN" dirty="0"/>
              <a:t>Chinese Literature in World Literature Anthologies/Histories</a:t>
            </a:r>
            <a:endParaRPr lang="zh-CN" altLang="en-US" dirty="0"/>
          </a:p>
        </p:txBody>
      </p:sp>
      <p:sp>
        <p:nvSpPr>
          <p:cNvPr id="3" name="Untertitel 2">
            <a:extLst>
              <a:ext uri="{FF2B5EF4-FFF2-40B4-BE49-F238E27FC236}">
                <a16:creationId xmlns:a16="http://schemas.microsoft.com/office/drawing/2014/main" id="{72443628-532E-4D36-8095-49F0E276EF56}"/>
              </a:ext>
            </a:extLst>
          </p:cNvPr>
          <p:cNvSpPr>
            <a:spLocks noGrp="1"/>
          </p:cNvSpPr>
          <p:nvPr>
            <p:ph type="subTitle" idx="1"/>
          </p:nvPr>
        </p:nvSpPr>
        <p:spPr/>
        <p:txBody>
          <a:bodyPr/>
          <a:lstStyle/>
          <a:p>
            <a:endParaRPr lang="de-DE"/>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85786" y="1428736"/>
            <a:ext cx="7772400" cy="1470025"/>
          </a:xfrm>
        </p:spPr>
        <p:txBody>
          <a:bodyPr>
            <a:normAutofit fontScale="90000"/>
          </a:bodyPr>
          <a:lstStyle/>
          <a:p>
            <a:r>
              <a:rPr lang="zh-CN" altLang="en-US" b="1" dirty="0"/>
              <a:t>基于</a:t>
            </a:r>
            <a:r>
              <a:rPr lang="en-US" altLang="zh-CN" b="1" dirty="0"/>
              <a:t>《</a:t>
            </a:r>
            <a:r>
              <a:rPr lang="zh-CN" altLang="en-US" b="1" dirty="0"/>
              <a:t>朗文世界文学作品选</a:t>
            </a:r>
            <a:r>
              <a:rPr lang="en-US" altLang="zh-CN" b="1" dirty="0"/>
              <a:t>》</a:t>
            </a:r>
            <a:br>
              <a:rPr lang="en-US" altLang="zh-CN" b="1" dirty="0"/>
            </a:br>
            <a:r>
              <a:rPr lang="zh-CN" altLang="en-US" b="1" dirty="0"/>
              <a:t>看西方对中国文学的偏好与理解</a:t>
            </a:r>
          </a:p>
        </p:txBody>
      </p:sp>
      <p:sp>
        <p:nvSpPr>
          <p:cNvPr id="3" name="副标题 2"/>
          <p:cNvSpPr>
            <a:spLocks noGrp="1"/>
          </p:cNvSpPr>
          <p:nvPr>
            <p:ph type="subTitle" idx="1"/>
          </p:nvPr>
        </p:nvSpPr>
        <p:spPr>
          <a:xfrm>
            <a:off x="1928794" y="4214818"/>
            <a:ext cx="6400800" cy="1752600"/>
          </a:xfrm>
        </p:spPr>
        <p:txBody>
          <a:bodyPr>
            <a:normAutofit/>
          </a:bodyPr>
          <a:lstStyle/>
          <a:p>
            <a:pPr algn="r"/>
            <a:r>
              <a:rPr lang="en-US" altLang="zh-CN" sz="2000" dirty="0">
                <a:solidFill>
                  <a:schemeClr val="tx1"/>
                </a:solidFill>
              </a:rPr>
              <a:t>16</a:t>
            </a:r>
            <a:r>
              <a:rPr lang="zh-CN" altLang="en-US" sz="2000" dirty="0">
                <a:solidFill>
                  <a:schemeClr val="tx1"/>
                </a:solidFill>
              </a:rPr>
              <a:t>励耘文学</a:t>
            </a:r>
            <a:endParaRPr lang="en-US" altLang="zh-CN" sz="2000" dirty="0">
              <a:solidFill>
                <a:schemeClr val="tx1"/>
              </a:solidFill>
            </a:endParaRPr>
          </a:p>
          <a:p>
            <a:pPr algn="r"/>
            <a:r>
              <a:rPr lang="zh-CN" altLang="en-US" sz="2000" dirty="0">
                <a:solidFill>
                  <a:schemeClr val="tx1"/>
                </a:solidFill>
              </a:rPr>
              <a:t>班皓阳</a:t>
            </a:r>
            <a:endParaRPr lang="en-US" altLang="zh-CN" sz="2000" dirty="0">
              <a:solidFill>
                <a:schemeClr val="tx1"/>
              </a:solidFill>
            </a:endParaRPr>
          </a:p>
          <a:p>
            <a:pPr algn="r"/>
            <a:r>
              <a:rPr lang="en-US" altLang="zh-CN" sz="2000" dirty="0">
                <a:solidFill>
                  <a:schemeClr val="tx1"/>
                </a:solidFill>
              </a:rPr>
              <a:t>201611940229</a:t>
            </a:r>
            <a:endParaRPr lang="zh-CN" altLang="en-US" sz="2000" dirty="0">
              <a:solidFill>
                <a:schemeClr val="tx1"/>
              </a:solidFill>
            </a:endParaRPr>
          </a:p>
        </p:txBody>
      </p:sp>
      <p:pic>
        <p:nvPicPr>
          <p:cNvPr id="4" name="图片 3" descr="微信图片_20171030143429.jpg"/>
          <p:cNvPicPr>
            <a:picLocks noChangeAspect="1"/>
          </p:cNvPicPr>
          <p:nvPr/>
        </p:nvPicPr>
        <p:blipFill>
          <a:blip r:embed="rId2" cstate="print"/>
          <a:stretch>
            <a:fillRect/>
          </a:stretch>
        </p:blipFill>
        <p:spPr>
          <a:xfrm>
            <a:off x="714348" y="3071810"/>
            <a:ext cx="3643338" cy="3470316"/>
          </a:xfrm>
          <a:prstGeom prst="rect">
            <a:avLst/>
          </a:prstGeom>
        </p:spPr>
      </p:pic>
      <p:sp>
        <p:nvSpPr>
          <p:cNvPr id="5" name="TextBox 4"/>
          <p:cNvSpPr txBox="1"/>
          <p:nvPr/>
        </p:nvSpPr>
        <p:spPr>
          <a:xfrm>
            <a:off x="3786182" y="642918"/>
            <a:ext cx="1657441" cy="830997"/>
          </a:xfrm>
          <a:prstGeom prst="rect">
            <a:avLst/>
          </a:prstGeom>
          <a:noFill/>
        </p:spPr>
        <p:txBody>
          <a:bodyPr wrap="none" rtlCol="0">
            <a:spAutoFit/>
          </a:bodyPr>
          <a:lstStyle/>
          <a:p>
            <a:r>
              <a:rPr lang="en-US" altLang="zh-CN" sz="4800" dirty="0"/>
              <a:t>Part 1</a:t>
            </a:r>
            <a:endParaRPr lang="zh-CN" altLang="en-US" sz="4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朗文世界文学作品选</a:t>
            </a:r>
            <a:r>
              <a:rPr lang="en-US" altLang="zh-CN" dirty="0"/>
              <a:t>》</a:t>
            </a:r>
            <a:r>
              <a:rPr lang="zh-CN" altLang="en-US" dirty="0"/>
              <a:t>简介</a:t>
            </a:r>
          </a:p>
        </p:txBody>
      </p:sp>
      <p:sp>
        <p:nvSpPr>
          <p:cNvPr id="3" name="内容占位符 2"/>
          <p:cNvSpPr>
            <a:spLocks noGrp="1"/>
          </p:cNvSpPr>
          <p:nvPr>
            <p:ph idx="1"/>
          </p:nvPr>
        </p:nvSpPr>
        <p:spPr/>
        <p:txBody>
          <a:bodyPr/>
          <a:lstStyle/>
          <a:p>
            <a:r>
              <a:rPr lang="en-US" altLang="zh-CN" dirty="0"/>
              <a:t>《</a:t>
            </a:r>
            <a:r>
              <a:rPr lang="zh-CN" altLang="en-US" dirty="0"/>
              <a:t>朗文世界文学作品选</a:t>
            </a:r>
            <a:r>
              <a:rPr lang="en-US" altLang="zh-CN" dirty="0"/>
              <a:t>》</a:t>
            </a:r>
            <a:r>
              <a:rPr lang="zh-CN" altLang="en-US" dirty="0"/>
              <a:t>（</a:t>
            </a:r>
            <a:r>
              <a:rPr lang="en-US" altLang="zh-CN" dirty="0"/>
              <a:t>The Longman Anthology of World Literature</a:t>
            </a:r>
            <a:r>
              <a:rPr lang="zh-CN" altLang="en-US" dirty="0"/>
              <a:t>）</a:t>
            </a:r>
            <a:r>
              <a:rPr lang="en-US" altLang="zh-CN" dirty="0"/>
              <a:t>,</a:t>
            </a:r>
            <a:r>
              <a:rPr lang="zh-CN" altLang="en-US" dirty="0"/>
              <a:t>收录约</a:t>
            </a:r>
            <a:r>
              <a:rPr lang="en-US" altLang="zh-CN" dirty="0"/>
              <a:t>60</a:t>
            </a:r>
            <a:r>
              <a:rPr lang="zh-CN" altLang="en-US" dirty="0"/>
              <a:t>个民族、国家和地区的约</a:t>
            </a:r>
            <a:r>
              <a:rPr lang="en-US" altLang="zh-CN" dirty="0"/>
              <a:t>230</a:t>
            </a:r>
            <a:r>
              <a:rPr lang="zh-CN" altLang="en-US" dirty="0"/>
              <a:t>位作家的</a:t>
            </a:r>
            <a:r>
              <a:rPr lang="en-US" altLang="zh-CN" dirty="0"/>
              <a:t>1000</a:t>
            </a:r>
            <a:r>
              <a:rPr lang="zh-CN" altLang="en-US" dirty="0"/>
              <a:t>余篇作品。全书分为六卷（</a:t>
            </a:r>
            <a:r>
              <a:rPr lang="en-US" altLang="zh-CN" dirty="0"/>
              <a:t>Volume A~F</a:t>
            </a:r>
            <a:r>
              <a:rPr lang="zh-CN" altLang="en-US" dirty="0"/>
              <a:t>）</a:t>
            </a:r>
            <a:r>
              <a:rPr lang="en-US" altLang="zh-CN" dirty="0"/>
              <a:t>, A</a:t>
            </a:r>
            <a:r>
              <a:rPr lang="zh-CN" altLang="en-US" dirty="0"/>
              <a:t>卷为古代世界（</a:t>
            </a:r>
            <a:r>
              <a:rPr lang="en-US" altLang="zh-CN" dirty="0"/>
              <a:t>2500 B.C.~400 A.D.</a:t>
            </a:r>
            <a:r>
              <a:rPr lang="zh-CN" altLang="en-US" dirty="0"/>
              <a:t>），</a:t>
            </a:r>
            <a:r>
              <a:rPr lang="en-US" altLang="zh-CN" dirty="0"/>
              <a:t>B</a:t>
            </a:r>
            <a:r>
              <a:rPr lang="zh-CN" altLang="en-US" dirty="0"/>
              <a:t>卷中世纪（</a:t>
            </a:r>
            <a:r>
              <a:rPr lang="en-US" altLang="zh-CN" dirty="0"/>
              <a:t>400A.D.~1400A.D.</a:t>
            </a:r>
            <a:r>
              <a:rPr lang="zh-CN" altLang="en-US" dirty="0"/>
              <a:t>），</a:t>
            </a:r>
            <a:r>
              <a:rPr lang="en-US" altLang="zh-CN" dirty="0"/>
              <a:t>C</a:t>
            </a:r>
            <a:r>
              <a:rPr lang="zh-CN" altLang="en-US" dirty="0"/>
              <a:t>卷近代早期（</a:t>
            </a:r>
            <a:r>
              <a:rPr lang="en-US" altLang="zh-CN" dirty="0"/>
              <a:t> 1400A.D. ~1600A.D.</a:t>
            </a:r>
            <a:r>
              <a:rPr lang="zh-CN" altLang="en-US" dirty="0"/>
              <a:t>），</a:t>
            </a:r>
            <a:r>
              <a:rPr lang="en-US" altLang="zh-CN" dirty="0"/>
              <a:t>D</a:t>
            </a:r>
            <a:r>
              <a:rPr lang="zh-CN" altLang="en-US" dirty="0"/>
              <a:t>卷十七、十八世纪，</a:t>
            </a:r>
            <a:r>
              <a:rPr lang="en-US" altLang="zh-CN" dirty="0"/>
              <a:t>E</a:t>
            </a:r>
            <a:r>
              <a:rPr lang="zh-CN" altLang="en-US" dirty="0"/>
              <a:t>十九世纪，</a:t>
            </a:r>
            <a:r>
              <a:rPr lang="en-US" altLang="zh-CN" dirty="0"/>
              <a:t>F</a:t>
            </a:r>
            <a:r>
              <a:rPr lang="zh-CN" altLang="en-US" dirty="0"/>
              <a:t>卷</a:t>
            </a:r>
            <a:r>
              <a:rPr lang="en-US" altLang="zh-CN" dirty="0"/>
              <a:t>20</a:t>
            </a:r>
            <a:r>
              <a:rPr lang="zh-CN" altLang="en-US" dirty="0"/>
              <a:t>世纪。</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问题综述</a:t>
            </a:r>
          </a:p>
        </p:txBody>
      </p:sp>
      <p:sp>
        <p:nvSpPr>
          <p:cNvPr id="3" name="内容占位符 2"/>
          <p:cNvSpPr>
            <a:spLocks noGrp="1"/>
          </p:cNvSpPr>
          <p:nvPr>
            <p:ph idx="1"/>
          </p:nvPr>
        </p:nvSpPr>
        <p:spPr/>
        <p:txBody>
          <a:bodyPr>
            <a:normAutofit/>
          </a:bodyPr>
          <a:lstStyle/>
          <a:p>
            <a:r>
              <a:rPr lang="zh-CN" altLang="en-US" sz="4400" dirty="0"/>
              <a:t>不同卷之间中国文学地位差异与原因探究</a:t>
            </a:r>
            <a:endParaRPr lang="en-US" altLang="zh-CN" sz="4400" dirty="0"/>
          </a:p>
          <a:p>
            <a:r>
              <a:rPr lang="zh-CN" altLang="en-US" sz="4400" dirty="0"/>
              <a:t>主编达姆罗什的“世界文学观” 与对合集中国文本选择的影响</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785794"/>
            <a:ext cx="8229600" cy="1143000"/>
          </a:xfrm>
        </p:spPr>
        <p:txBody>
          <a:bodyPr>
            <a:normAutofit fontScale="90000"/>
          </a:bodyPr>
          <a:lstStyle/>
          <a:p>
            <a:r>
              <a:rPr lang="zh-CN" altLang="en-US" dirty="0"/>
              <a:t>不同卷之间中国文学地位差异与</a:t>
            </a:r>
            <a:br>
              <a:rPr lang="en-US" altLang="zh-CN" dirty="0"/>
            </a:br>
            <a:r>
              <a:rPr lang="zh-CN" altLang="en-US" dirty="0"/>
              <a:t>原因探究</a:t>
            </a:r>
            <a:br>
              <a:rPr lang="en-US" altLang="zh-CN" dirty="0"/>
            </a:br>
            <a:endParaRPr lang="zh-CN" altLang="en-US" dirty="0"/>
          </a:p>
        </p:txBody>
      </p:sp>
      <p:sp>
        <p:nvSpPr>
          <p:cNvPr id="4" name="内容占位符 3"/>
          <p:cNvSpPr>
            <a:spLocks noGrp="1"/>
          </p:cNvSpPr>
          <p:nvPr>
            <p:ph sz="half" idx="1"/>
          </p:nvPr>
        </p:nvSpPr>
        <p:spPr/>
        <p:txBody>
          <a:bodyPr/>
          <a:lstStyle/>
          <a:p>
            <a:r>
              <a:rPr lang="zh-CN" altLang="en-US" dirty="0"/>
              <a:t>量化分析</a:t>
            </a:r>
          </a:p>
        </p:txBody>
      </p:sp>
      <p:sp>
        <p:nvSpPr>
          <p:cNvPr id="5" name="内容占位符 4"/>
          <p:cNvSpPr>
            <a:spLocks noGrp="1"/>
          </p:cNvSpPr>
          <p:nvPr>
            <p:ph sz="half" idx="2"/>
          </p:nvPr>
        </p:nvSpPr>
        <p:spPr/>
        <p:txBody>
          <a:bodyPr/>
          <a:lstStyle/>
          <a:p>
            <a:endParaRPr lang="zh-CN" altLang="en-US"/>
          </a:p>
        </p:txBody>
      </p:sp>
      <p:graphicFrame>
        <p:nvGraphicFramePr>
          <p:cNvPr id="7" name="图表 6"/>
          <p:cNvGraphicFramePr/>
          <p:nvPr/>
        </p:nvGraphicFramePr>
        <p:xfrm>
          <a:off x="1071538" y="2000240"/>
          <a:ext cx="7286676" cy="435771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3353283" y="2167532"/>
            <a:ext cx="5602459" cy="3196304"/>
          </a:xfrm>
        </p:spPr>
        <p:txBody>
          <a:bodyPr>
            <a:normAutofit fontScale="92500"/>
          </a:bodyPr>
          <a:lstStyle/>
          <a:p>
            <a:r>
              <a:rPr lang="en-US" sz="1200" b="1" dirty="0">
                <a:latin typeface="Arial" panose="020B0604020202020204" pitchFamily="34" charset="0"/>
                <a:cs typeface="Arial" panose="020B0604020202020204" pitchFamily="34" charset="0"/>
              </a:rPr>
              <a:t>Tablet one</a:t>
            </a:r>
          </a:p>
          <a:p>
            <a:r>
              <a:rPr lang="en-US" sz="1200" dirty="0">
                <a:latin typeface="Arial" panose="020B0604020202020204" pitchFamily="34" charset="0"/>
                <a:cs typeface="Arial" panose="020B0604020202020204" pitchFamily="34" charset="0"/>
              </a:rPr>
              <a:t>The story introduces Gilgamesh, king of </a:t>
            </a:r>
            <a:r>
              <a:rPr lang="en-US" sz="1200" dirty="0" err="1">
                <a:latin typeface="Arial" panose="020B0604020202020204" pitchFamily="34" charset="0"/>
                <a:cs typeface="Arial" panose="020B0604020202020204" pitchFamily="34" charset="0"/>
                <a:hlinkClick r:id="rId2" tooltip="Uruk"/>
              </a:rPr>
              <a:t>Uruk</a:t>
            </a:r>
            <a:r>
              <a:rPr lang="en-US" sz="1200" dirty="0">
                <a:latin typeface="Arial" panose="020B0604020202020204" pitchFamily="34" charset="0"/>
                <a:cs typeface="Arial" panose="020B0604020202020204" pitchFamily="34" charset="0"/>
              </a:rPr>
              <a:t>. Gilgamesh, two-thirds god and one-third man, is oppressing his people, who cry out to the gods for help. For the young women of </a:t>
            </a:r>
            <a:r>
              <a:rPr lang="en-US" sz="1200" dirty="0" err="1">
                <a:latin typeface="Arial" panose="020B0604020202020204" pitchFamily="34" charset="0"/>
                <a:cs typeface="Arial" panose="020B0604020202020204" pitchFamily="34" charset="0"/>
              </a:rPr>
              <a:t>Uruk</a:t>
            </a:r>
            <a:r>
              <a:rPr lang="en-US" sz="1200" dirty="0">
                <a:latin typeface="Arial" panose="020B0604020202020204" pitchFamily="34" charset="0"/>
                <a:cs typeface="Arial" panose="020B0604020202020204" pitchFamily="34" charset="0"/>
              </a:rPr>
              <a:t> this oppression takes the form of a </a:t>
            </a:r>
            <a:r>
              <a:rPr lang="en-US" sz="1200" i="1" dirty="0">
                <a:latin typeface="Arial" panose="020B0604020202020204" pitchFamily="34" charset="0"/>
                <a:cs typeface="Arial" panose="020B0604020202020204" pitchFamily="34" charset="0"/>
                <a:hlinkClick r:id="rId3" tooltip="Droit du seigneur"/>
              </a:rPr>
              <a:t>droit du seigneur</a:t>
            </a:r>
            <a:r>
              <a:rPr lang="en-US" sz="1200" dirty="0">
                <a:latin typeface="Arial" panose="020B0604020202020204" pitchFamily="34" charset="0"/>
                <a:cs typeface="Arial" panose="020B0604020202020204" pitchFamily="34" charset="0"/>
              </a:rPr>
              <a:t>, or “lord‘s right”, to sleep with brides on their wedding night. For the young men (the tablet is damaged at this point) it is conjectured that Gilgamesh exhausts them through games, tests of strength, or perhaps forced </a:t>
            </a:r>
            <a:r>
              <a:rPr lang="en-US" sz="1200" dirty="0" err="1">
                <a:latin typeface="Arial" panose="020B0604020202020204" pitchFamily="34" charset="0"/>
                <a:cs typeface="Arial" panose="020B0604020202020204" pitchFamily="34" charset="0"/>
              </a:rPr>
              <a:t>labour</a:t>
            </a:r>
            <a:r>
              <a:rPr lang="en-US" sz="1200" dirty="0">
                <a:latin typeface="Arial" panose="020B0604020202020204" pitchFamily="34" charset="0"/>
                <a:cs typeface="Arial" panose="020B0604020202020204" pitchFamily="34" charset="0"/>
              </a:rPr>
              <a:t> on building projects. The gods respond to the people’s pleas by creating an equal to Gilgamesh who will be able to stop his oppression. This is the primitive man, </a:t>
            </a:r>
            <a:r>
              <a:rPr lang="en-US" sz="1200" dirty="0">
                <a:latin typeface="Arial" panose="020B0604020202020204" pitchFamily="34" charset="0"/>
                <a:cs typeface="Arial" panose="020B0604020202020204" pitchFamily="34" charset="0"/>
                <a:hlinkClick r:id="rId4" tooltip="Enkidu"/>
              </a:rPr>
              <a:t>Enkidu</a:t>
            </a:r>
            <a:r>
              <a:rPr lang="en-US" sz="1200" dirty="0">
                <a:latin typeface="Arial" panose="020B0604020202020204" pitchFamily="34" charset="0"/>
                <a:cs typeface="Arial" panose="020B0604020202020204" pitchFamily="34" charset="0"/>
              </a:rPr>
              <a:t>, who is covered in hair and lives in the wild with the animals. He is spotted by a trapper, whose livelihood is being ruined because Enkidu is uprooting his traps. The trapper tells the sun-god </a:t>
            </a:r>
            <a:r>
              <a:rPr lang="en-US" sz="1200" dirty="0">
                <a:latin typeface="Arial" panose="020B0604020202020204" pitchFamily="34" charset="0"/>
                <a:cs typeface="Arial" panose="020B0604020202020204" pitchFamily="34" charset="0"/>
                <a:hlinkClick r:id="rId5" tooltip="Shamash"/>
              </a:rPr>
              <a:t>Shamash</a:t>
            </a:r>
            <a:r>
              <a:rPr lang="en-US" sz="1200" dirty="0">
                <a:latin typeface="Arial" panose="020B0604020202020204" pitchFamily="34" charset="0"/>
                <a:cs typeface="Arial" panose="020B0604020202020204" pitchFamily="34" charset="0"/>
              </a:rPr>
              <a:t> about the man, and it is arranged for Enkidu to be seduced by </a:t>
            </a:r>
            <a:r>
              <a:rPr lang="en-US" sz="1200" dirty="0" err="1">
                <a:latin typeface="Arial" panose="020B0604020202020204" pitchFamily="34" charset="0"/>
                <a:cs typeface="Arial" panose="020B0604020202020204" pitchFamily="34" charset="0"/>
                <a:hlinkClick r:id="rId6" tooltip="Shamhat"/>
              </a:rPr>
              <a:t>Shamhat</a:t>
            </a:r>
            <a:r>
              <a:rPr lang="en-US" sz="1200" dirty="0">
                <a:latin typeface="Arial" panose="020B0604020202020204" pitchFamily="34" charset="0"/>
                <a:cs typeface="Arial" panose="020B0604020202020204" pitchFamily="34" charset="0"/>
              </a:rPr>
              <a:t>, a </a:t>
            </a:r>
            <a:r>
              <a:rPr lang="en-US" sz="1200" dirty="0">
                <a:latin typeface="Arial" panose="020B0604020202020204" pitchFamily="34" charset="0"/>
                <a:cs typeface="Arial" panose="020B0604020202020204" pitchFamily="34" charset="0"/>
                <a:hlinkClick r:id="rId7" tooltip="Sacred prostitution"/>
              </a:rPr>
              <a:t>temple prostitute</a:t>
            </a:r>
            <a:r>
              <a:rPr lang="en-US" sz="1200" dirty="0">
                <a:latin typeface="Arial" panose="020B0604020202020204" pitchFamily="34" charset="0"/>
                <a:cs typeface="Arial" panose="020B0604020202020204" pitchFamily="34" charset="0"/>
              </a:rPr>
              <a:t>, his first step towards being tamed. After six days and seven nights of continuous lovemaking she takes Enkidu to a shepherd‘s camp to learn how to be civilized. Gilgamesh, meanwhile, has been having dreams about the imminent arrival of a beloved new companion.</a:t>
            </a:r>
            <a:endParaRPr lang="zh-CN" altLang="en-US" sz="1200" dirty="0">
              <a:latin typeface="Arial" panose="020B0604020202020204" pitchFamily="34" charset="0"/>
              <a:cs typeface="Arial" panose="020B0604020202020204" pitchFamily="34" charset="0"/>
            </a:endParaRPr>
          </a:p>
          <a:p>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吉尔伽美什史诗</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围绕乌鲁克</a:t>
            </a:r>
            <a:r>
              <a:rPr lang="en-US" altLang="zh-CN" sz="1200" dirty="0">
                <a:latin typeface="Arial" panose="020B0604020202020204" pitchFamily="34" charset="0"/>
                <a:cs typeface="Arial" panose="020B0604020202020204" pitchFamily="34" charset="0"/>
              </a:rPr>
              <a:t>(</a:t>
            </a:r>
            <a:r>
              <a:rPr lang="en-US" altLang="zh-CN" sz="1200" dirty="0" err="1">
                <a:latin typeface="Arial" panose="020B0604020202020204" pitchFamily="34" charset="0"/>
                <a:cs typeface="Arial" panose="020B0604020202020204" pitchFamily="34" charset="0"/>
              </a:rPr>
              <a:t>Uruk</a:t>
            </a:r>
            <a:r>
              <a:rPr lang="en-US" altLang="zh-CN" sz="1200" dirty="0">
                <a:latin typeface="Arial" panose="020B0604020202020204" pitchFamily="34" charset="0"/>
                <a:cs typeface="Arial" panose="020B0604020202020204" pitchFamily="34" charset="0"/>
              </a:rPr>
              <a:t>)</a:t>
            </a:r>
            <a:r>
              <a:rPr lang="zh-CN" altLang="en-US" sz="1200" dirty="0">
                <a:latin typeface="Arial" panose="020B0604020202020204" pitchFamily="34" charset="0"/>
                <a:cs typeface="Arial" panose="020B0604020202020204" pitchFamily="34" charset="0"/>
              </a:rPr>
              <a:t>国王吉尔伽美什（</a:t>
            </a:r>
            <a:r>
              <a:rPr lang="en-US" altLang="zh-CN" sz="1200" dirty="0">
                <a:latin typeface="Arial" panose="020B0604020202020204" pitchFamily="34" charset="0"/>
                <a:cs typeface="Arial" panose="020B0604020202020204" pitchFamily="34" charset="0"/>
              </a:rPr>
              <a:t>Gilgamesh</a:t>
            </a:r>
            <a:r>
              <a:rPr lang="zh-CN" altLang="en-US" sz="1200" dirty="0">
                <a:latin typeface="Arial" panose="020B0604020202020204" pitchFamily="34" charset="0"/>
                <a:cs typeface="Arial" panose="020B0604020202020204" pitchFamily="34" charset="0"/>
              </a:rPr>
              <a:t>）和他的朋友恩奇都（</a:t>
            </a:r>
            <a:r>
              <a:rPr lang="en-US" altLang="zh-CN" sz="1200" dirty="0" err="1">
                <a:latin typeface="Arial" panose="020B0604020202020204" pitchFamily="34" charset="0"/>
                <a:cs typeface="Arial" panose="020B0604020202020204" pitchFamily="34" charset="0"/>
              </a:rPr>
              <a:t>Enkidu</a:t>
            </a:r>
            <a:r>
              <a:rPr lang="zh-CN" altLang="en-US" sz="1200" dirty="0">
                <a:latin typeface="Arial" panose="020B0604020202020204" pitchFamily="34" charset="0"/>
                <a:cs typeface="Arial" panose="020B0604020202020204" pitchFamily="34" charset="0"/>
              </a:rPr>
              <a:t>）的之间的友谊故事展开。</a:t>
            </a:r>
            <a:endParaRPr lang="en-US" sz="120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DE" altLang="zh-CN" sz="3000" b="1" dirty="0">
                <a:solidFill>
                  <a:srgbClr val="0E5772"/>
                </a:solidFill>
                <a:latin typeface="Arial" panose="020B0604020202020204" pitchFamily="34" charset="0"/>
                <a:cs typeface="Arial" panose="020B0604020202020204" pitchFamily="34" charset="0"/>
              </a:rPr>
              <a:t>2400 BC </a:t>
            </a:r>
            <a:r>
              <a:rPr lang="de-DE" altLang="zh-CN" sz="3000" b="1" dirty="0" err="1">
                <a:solidFill>
                  <a:srgbClr val="0E5772"/>
                </a:solidFill>
                <a:latin typeface="Arial" panose="020B0604020202020204" pitchFamily="34" charset="0"/>
                <a:cs typeface="Arial" panose="020B0604020202020204" pitchFamily="34" charset="0"/>
              </a:rPr>
              <a:t>Gilgamesh</a:t>
            </a:r>
            <a:r>
              <a:rPr lang="de-DE" altLang="zh-CN" sz="3000" b="1" dirty="0">
                <a:solidFill>
                  <a:srgbClr val="0E5772"/>
                </a:solidFill>
                <a:latin typeface="Arial" panose="020B0604020202020204" pitchFamily="34" charset="0"/>
                <a:cs typeface="Arial" panose="020B0604020202020204" pitchFamily="34" charset="0"/>
              </a:rPr>
              <a:t> Epos </a:t>
            </a:r>
            <a:r>
              <a:rPr lang="zh-CN" altLang="de-DE" sz="3000" b="1" dirty="0">
                <a:solidFill>
                  <a:srgbClr val="0E5772"/>
                </a:solidFill>
                <a:latin typeface="Arial" panose="020B0604020202020204" pitchFamily="34" charset="0"/>
                <a:cs typeface="Arial" panose="020B0604020202020204" pitchFamily="34" charset="0"/>
              </a:rPr>
              <a:t>吉尔伽美什史诗</a:t>
            </a:r>
            <a:endParaRPr lang="de-DE" sz="3000" b="1"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5151" y="2187702"/>
            <a:ext cx="3028132" cy="3686717"/>
          </a:xfrm>
          <a:prstGeom prst="rect">
            <a:avLst/>
          </a:prstGeom>
        </p:spPr>
      </p:pic>
    </p:spTree>
    <p:extLst>
      <p:ext uri="{BB962C8B-B14F-4D97-AF65-F5344CB8AC3E}">
        <p14:creationId xmlns:p14="http://schemas.microsoft.com/office/powerpoint/2010/main" val="39726817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dirty="0"/>
          </a:p>
        </p:txBody>
      </p:sp>
      <p:graphicFrame>
        <p:nvGraphicFramePr>
          <p:cNvPr id="6" name="内容占位符 5"/>
          <p:cNvGraphicFramePr>
            <a:graphicFrameLocks noGrp="1"/>
          </p:cNvGraphicFramePr>
          <p:nvPr>
            <p:ph idx="1"/>
          </p:nvPr>
        </p:nvGraphicFramePr>
        <p:xfrm>
          <a:off x="285720" y="428604"/>
          <a:ext cx="8572560" cy="592935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小结</a:t>
            </a:r>
          </a:p>
        </p:txBody>
      </p:sp>
      <p:sp>
        <p:nvSpPr>
          <p:cNvPr id="3" name="内容占位符 2"/>
          <p:cNvSpPr>
            <a:spLocks noGrp="1"/>
          </p:cNvSpPr>
          <p:nvPr>
            <p:ph idx="1"/>
          </p:nvPr>
        </p:nvSpPr>
        <p:spPr>
          <a:xfrm>
            <a:off x="457200" y="1285860"/>
            <a:ext cx="8229600" cy="5357850"/>
          </a:xfrm>
        </p:spPr>
        <p:txBody>
          <a:bodyPr>
            <a:normAutofit lnSpcReduction="10000"/>
          </a:bodyPr>
          <a:lstStyle/>
          <a:p>
            <a:r>
              <a:rPr lang="zh-CN" altLang="en-US" dirty="0"/>
              <a:t>收录作品最多且形成独立单元：</a:t>
            </a:r>
            <a:r>
              <a:rPr lang="en-US" dirty="0"/>
              <a:t>A</a:t>
            </a:r>
            <a:r>
              <a:rPr lang="zh-CN" altLang="en-US" dirty="0"/>
              <a:t>、</a:t>
            </a:r>
            <a:r>
              <a:rPr lang="en-US" dirty="0"/>
              <a:t>B</a:t>
            </a:r>
            <a:r>
              <a:rPr lang="zh-CN" altLang="en-US" dirty="0"/>
              <a:t>两卷</a:t>
            </a:r>
            <a:endParaRPr lang="en-US" altLang="zh-CN" dirty="0"/>
          </a:p>
          <a:p>
            <a:r>
              <a:rPr lang="en-US" altLang="zh-CN" dirty="0"/>
              <a:t>A</a:t>
            </a:r>
            <a:r>
              <a:rPr lang="zh-CN" altLang="en-US" dirty="0"/>
              <a:t>卷（</a:t>
            </a:r>
            <a:r>
              <a:rPr lang="en-US" dirty="0"/>
              <a:t>China: The Classical Tradition</a:t>
            </a:r>
            <a:r>
              <a:rPr lang="zh-CN" altLang="en-US" dirty="0"/>
              <a:t>）中先秦文学是中国文学的奠基之作，无论是孔子所代表的儒家思想与儒家经典对于中国文学、社会各个方面潜移默化、深远持久的影响（也可联想到世界范围内兴起的“孔子学院”与“汉学热”），还是道家作为中国文化体系中非常重要、独特的一个派别，有着理解世界的独特方式（诸如“无为而治”、人与自然的和谐等），都是人类智慧宝库中璀璨的明珠。</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小结</a:t>
            </a:r>
          </a:p>
        </p:txBody>
      </p:sp>
      <p:sp>
        <p:nvSpPr>
          <p:cNvPr id="3" name="内容占位符 2"/>
          <p:cNvSpPr>
            <a:spLocks noGrp="1"/>
          </p:cNvSpPr>
          <p:nvPr>
            <p:ph idx="1"/>
          </p:nvPr>
        </p:nvSpPr>
        <p:spPr>
          <a:xfrm>
            <a:off x="428596" y="1285860"/>
            <a:ext cx="8229600" cy="5357850"/>
          </a:xfrm>
        </p:spPr>
        <p:txBody>
          <a:bodyPr>
            <a:normAutofit/>
          </a:bodyPr>
          <a:lstStyle/>
          <a:p>
            <a:r>
              <a:rPr lang="en-US" altLang="zh-CN" dirty="0"/>
              <a:t>B</a:t>
            </a:r>
            <a:r>
              <a:rPr lang="zh-CN" altLang="en-US" dirty="0"/>
              <a:t>卷（</a:t>
            </a:r>
            <a:r>
              <a:rPr lang="en-US" dirty="0"/>
              <a:t>Medieval China</a:t>
            </a:r>
            <a:r>
              <a:rPr lang="zh-CN" altLang="en-US" dirty="0"/>
              <a:t>）中大部分为唐诗所占，也有汉赋、唐传奇、宋词等等文学体裁。都是各个朝代最为典型的文学形式。汉赋骈俪的辞藻与华丽的文风实属罕见。唐诗作为中国乃至世界抒情诗的高峰，其艺术价值、美学价值不言而喻，同时在中国，这也是政治的“敲门砖”，这一特点引起国内外学者广泛关注。唐传奇作为中国小说雏形，叙事风格上与众不同，多种文体融合，引发汉学家的兴趣。</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小结</a:t>
            </a:r>
          </a:p>
        </p:txBody>
      </p:sp>
      <p:sp>
        <p:nvSpPr>
          <p:cNvPr id="3" name="内容占位符 2"/>
          <p:cNvSpPr>
            <a:spLocks noGrp="1"/>
          </p:cNvSpPr>
          <p:nvPr>
            <p:ph idx="1"/>
          </p:nvPr>
        </p:nvSpPr>
        <p:spPr/>
        <p:txBody>
          <a:bodyPr/>
          <a:lstStyle/>
          <a:p>
            <a:r>
              <a:rPr lang="zh-CN" altLang="en-US" dirty="0"/>
              <a:t>页数占比上，分属于</a:t>
            </a:r>
            <a:r>
              <a:rPr lang="en-US" altLang="zh-CN" dirty="0"/>
              <a:t>C</a:t>
            </a:r>
            <a:r>
              <a:rPr lang="zh-CN" altLang="en-US" dirty="0"/>
              <a:t>卷和</a:t>
            </a:r>
            <a:r>
              <a:rPr lang="en-US" altLang="zh-CN" dirty="0"/>
              <a:t>D</a:t>
            </a:r>
            <a:r>
              <a:rPr lang="zh-CN" altLang="en-US" dirty="0"/>
              <a:t>卷的</a:t>
            </a:r>
            <a:r>
              <a:rPr lang="en-US" altLang="zh-CN" dirty="0"/>
              <a:t>《</a:t>
            </a:r>
            <a:r>
              <a:rPr lang="zh-CN" altLang="en-US" dirty="0"/>
              <a:t>西游记</a:t>
            </a:r>
            <a:r>
              <a:rPr lang="en-US" altLang="zh-CN" dirty="0"/>
              <a:t>》</a:t>
            </a:r>
            <a:r>
              <a:rPr lang="zh-CN" altLang="en-US" dirty="0"/>
              <a:t>与</a:t>
            </a:r>
            <a:r>
              <a:rPr lang="en-US" altLang="zh-CN" dirty="0"/>
              <a:t>《</a:t>
            </a:r>
            <a:r>
              <a:rPr lang="zh-CN" altLang="en-US" dirty="0"/>
              <a:t>红楼梦</a:t>
            </a:r>
            <a:r>
              <a:rPr lang="en-US" altLang="zh-CN" dirty="0"/>
              <a:t>》</a:t>
            </a:r>
            <a:r>
              <a:rPr lang="zh-CN" altLang="en-US" dirty="0"/>
              <a:t>比重最高。这是中国古典文学（小说）的最高峰。（四大名著）达姆罗什的团队截取了故事的主要部分，在前面配了专门的背景知识介绍方便不同文化读者了解书籍文化背景。这种带有玄幻色彩的叙事方式让人流连忘返，同时也融入了多种文学体裁，如诗歌、戏剧等等，堪称文学中的精品。</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小结</a:t>
            </a:r>
          </a:p>
        </p:txBody>
      </p:sp>
      <p:sp>
        <p:nvSpPr>
          <p:cNvPr id="3" name="内容占位符 2"/>
          <p:cNvSpPr>
            <a:spLocks noGrp="1"/>
          </p:cNvSpPr>
          <p:nvPr>
            <p:ph idx="1"/>
          </p:nvPr>
        </p:nvSpPr>
        <p:spPr/>
        <p:txBody>
          <a:bodyPr/>
          <a:lstStyle/>
          <a:p>
            <a:r>
              <a:rPr lang="zh-CN" altLang="en-US" dirty="0"/>
              <a:t>但是，从量化分析来看，中国文学在世界文学语境下也存在着明显的短板。虽然</a:t>
            </a:r>
            <a:r>
              <a:rPr lang="en-US" altLang="zh-CN" dirty="0"/>
              <a:t>C</a:t>
            </a:r>
            <a:r>
              <a:rPr lang="zh-CN" altLang="en-US" dirty="0"/>
              <a:t>、</a:t>
            </a:r>
            <a:r>
              <a:rPr lang="en-US" altLang="zh-CN" dirty="0"/>
              <a:t>D</a:t>
            </a:r>
            <a:r>
              <a:rPr lang="zh-CN" altLang="en-US" dirty="0"/>
              <a:t>卷页数占比高，但当时的中国文学已经失去作为单独文学单位存在于文学选集中的地位，同时从也只入选了这两部文学巨著，其余作品都被淹没了。</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小结</a:t>
            </a:r>
          </a:p>
        </p:txBody>
      </p:sp>
      <p:sp>
        <p:nvSpPr>
          <p:cNvPr id="3" name="内容占位符 2"/>
          <p:cNvSpPr>
            <a:spLocks noGrp="1"/>
          </p:cNvSpPr>
          <p:nvPr>
            <p:ph idx="1"/>
          </p:nvPr>
        </p:nvSpPr>
        <p:spPr/>
        <p:txBody>
          <a:bodyPr/>
          <a:lstStyle/>
          <a:p>
            <a:r>
              <a:rPr lang="en-US" altLang="zh-CN" dirty="0"/>
              <a:t>E</a:t>
            </a:r>
            <a:r>
              <a:rPr lang="zh-CN" altLang="en-US" dirty="0"/>
              <a:t>、</a:t>
            </a:r>
            <a:r>
              <a:rPr lang="en-US" altLang="zh-CN" dirty="0"/>
              <a:t>F</a:t>
            </a:r>
            <a:r>
              <a:rPr lang="zh-CN" altLang="en-US" dirty="0"/>
              <a:t>两卷（也就是晚清到新中国成立）选入的作品无论在页数占比和数量上都极少，也没有单独单元，地位较低。收录作品多与资本主义现代化所引发的一系列社会变化与文学流派变化有关。此时的中国处于封建、半殖民地半封建或社会主义时期，自成体系，某种程度上说与世界脱节，只能作为“了解世界的窗口”存在。</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42910" y="2357430"/>
            <a:ext cx="7772400" cy="2357454"/>
          </a:xfrm>
        </p:spPr>
        <p:txBody>
          <a:bodyPr>
            <a:normAutofit fontScale="90000"/>
          </a:bodyPr>
          <a:lstStyle/>
          <a:p>
            <a:pPr algn="ctr"/>
            <a:r>
              <a:rPr lang="zh-CN" altLang="en-US" dirty="0"/>
              <a:t>主编达姆罗什的“世界文学观” </a:t>
            </a:r>
            <a:br>
              <a:rPr lang="en-US" altLang="zh-CN" dirty="0"/>
            </a:br>
            <a:r>
              <a:rPr lang="zh-CN" altLang="en-US" dirty="0"/>
              <a:t>与</a:t>
            </a:r>
            <a:br>
              <a:rPr lang="en-US" altLang="zh-CN" dirty="0"/>
            </a:br>
            <a:r>
              <a:rPr lang="zh-CN" altLang="en-US" dirty="0"/>
              <a:t>对合集中国文本选择的影响</a:t>
            </a:r>
            <a:br>
              <a:rPr lang="en-US" altLang="zh-CN" dirty="0"/>
            </a:br>
            <a:endParaRPr lang="zh-CN" altLang="en-US" dirty="0"/>
          </a:p>
        </p:txBody>
      </p:sp>
      <p:sp>
        <p:nvSpPr>
          <p:cNvPr id="5" name="文本占位符 4"/>
          <p:cNvSpPr>
            <a:spLocks noGrp="1"/>
          </p:cNvSpPr>
          <p:nvPr>
            <p:ph type="body" idx="1"/>
          </p:nvPr>
        </p:nvSpPr>
        <p:spPr/>
        <p:txBody>
          <a:bodyPr/>
          <a:lstStyle/>
          <a:p>
            <a:endParaRPr lang="zh-CN"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达姆罗什的“世界文学”观念</a:t>
            </a:r>
          </a:p>
        </p:txBody>
      </p:sp>
      <p:sp>
        <p:nvSpPr>
          <p:cNvPr id="5" name="内容占位符 4"/>
          <p:cNvSpPr>
            <a:spLocks noGrp="1"/>
          </p:cNvSpPr>
          <p:nvPr>
            <p:ph idx="1"/>
          </p:nvPr>
        </p:nvSpPr>
        <p:spPr/>
        <p:txBody>
          <a:bodyPr/>
          <a:lstStyle/>
          <a:p>
            <a:r>
              <a:rPr lang="zh-CN" altLang="en-US" dirty="0"/>
              <a:t>作品进入世界文学的步骤：</a:t>
            </a:r>
            <a:endParaRPr lang="en-US" altLang="zh-CN" dirty="0"/>
          </a:p>
          <a:p>
            <a:r>
              <a:rPr lang="zh-CN" altLang="en-US" dirty="0"/>
              <a:t>首先，被当做文学来阅读</a:t>
            </a:r>
            <a:endParaRPr lang="en-US" altLang="zh-CN" dirty="0"/>
          </a:p>
          <a:p>
            <a:r>
              <a:rPr lang="zh-CN" altLang="en-US" dirty="0"/>
              <a:t>其次，从原有语言文化流通进入到更广泛的世界中去</a:t>
            </a:r>
            <a:endParaRPr lang="en-US" altLang="zh-CN" dirty="0"/>
          </a:p>
          <a:p>
            <a:r>
              <a:rPr lang="zh-CN" altLang="en-US" dirty="0"/>
              <a:t>世界文学的运作方式：一个文学作品在国外以不同于国内的方式展现（</a:t>
            </a:r>
            <a:r>
              <a:rPr lang="en-US" altLang="zh-CN" dirty="0"/>
              <a:t>manifest</a:t>
            </a:r>
            <a:r>
              <a:rPr lang="zh-CN" altLang="en-US" dirty="0"/>
              <a:t>）自己</a:t>
            </a:r>
            <a:endParaRPr lang="en-US" altLang="zh-CN"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达姆罗什的“世界文学”观念</a:t>
            </a:r>
          </a:p>
        </p:txBody>
      </p:sp>
      <p:sp>
        <p:nvSpPr>
          <p:cNvPr id="3" name="内容占位符 2"/>
          <p:cNvSpPr>
            <a:spLocks noGrp="1"/>
          </p:cNvSpPr>
          <p:nvPr>
            <p:ph idx="1"/>
          </p:nvPr>
        </p:nvSpPr>
        <p:spPr/>
        <p:txBody>
          <a:bodyPr/>
          <a:lstStyle/>
          <a:p>
            <a:r>
              <a:rPr lang="zh-CN" altLang="en-US" dirty="0"/>
              <a:t>世界文学被看待的方式：</a:t>
            </a:r>
            <a:endParaRPr lang="en-US" altLang="zh-CN" dirty="0"/>
          </a:p>
          <a:p>
            <a:r>
              <a:rPr lang="en-US" altLang="zh-CN" dirty="0"/>
              <a:t>1</a:t>
            </a:r>
            <a:r>
              <a:rPr lang="zh-CN" altLang="en-US" dirty="0"/>
              <a:t>、获得认可的“经典”（</a:t>
            </a:r>
            <a:r>
              <a:rPr lang="en-US" altLang="zh-CN" dirty="0"/>
              <a:t>Classics</a:t>
            </a:r>
            <a:r>
              <a:rPr lang="zh-CN" altLang="en-US" dirty="0"/>
              <a:t>）</a:t>
            </a:r>
            <a:r>
              <a:rPr lang="en-US" altLang="zh-CN" dirty="0"/>
              <a:t>【</a:t>
            </a:r>
            <a:r>
              <a:rPr lang="zh-CN" altLang="en-US" dirty="0"/>
              <a:t>超验、奠基、多为古希腊</a:t>
            </a:r>
            <a:r>
              <a:rPr lang="en-US" altLang="zh-CN" dirty="0"/>
              <a:t>】</a:t>
            </a:r>
          </a:p>
          <a:p>
            <a:r>
              <a:rPr lang="en-US" altLang="zh-CN" dirty="0"/>
              <a:t>2</a:t>
            </a:r>
            <a:r>
              <a:rPr lang="zh-CN" altLang="en-US" dirty="0"/>
              <a:t>、正在成型的“杰作”（</a:t>
            </a:r>
            <a:r>
              <a:rPr lang="en-US" altLang="zh-CN" dirty="0"/>
              <a:t>Masterpieces</a:t>
            </a:r>
            <a:r>
              <a:rPr lang="zh-CN" altLang="en-US" dirty="0"/>
              <a:t>）</a:t>
            </a:r>
            <a:endParaRPr lang="en-US" altLang="zh-CN" dirty="0"/>
          </a:p>
          <a:p>
            <a:r>
              <a:rPr lang="en-US" altLang="zh-CN" dirty="0"/>
              <a:t>3</a:t>
            </a:r>
            <a:r>
              <a:rPr lang="zh-CN" altLang="en-US" dirty="0"/>
              <a:t>、看待世界的多重窗口（</a:t>
            </a:r>
            <a:r>
              <a:rPr lang="en-US" altLang="zh-CN" dirty="0"/>
              <a:t>Windows</a:t>
            </a:r>
            <a:r>
              <a:rPr lang="zh-CN" altLang="en-US" dirty="0"/>
              <a: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达姆罗什的“世界文学”观念</a:t>
            </a:r>
          </a:p>
        </p:txBody>
      </p:sp>
      <p:sp>
        <p:nvSpPr>
          <p:cNvPr id="3" name="内容占位符 2"/>
          <p:cNvSpPr>
            <a:spLocks noGrp="1"/>
          </p:cNvSpPr>
          <p:nvPr>
            <p:ph idx="1"/>
          </p:nvPr>
        </p:nvSpPr>
        <p:spPr/>
        <p:txBody>
          <a:bodyPr/>
          <a:lstStyle/>
          <a:p>
            <a:r>
              <a:rPr lang="zh-CN" altLang="en-US" dirty="0"/>
              <a:t>“翻译”：作品不再是原初文化独特产物，而仅仅“始自母语”，应当思考其在新的文化语境中如何得以重构</a:t>
            </a:r>
            <a:endParaRPr lang="en-US" altLang="zh-CN" dirty="0"/>
          </a:p>
          <a:p>
            <a:r>
              <a:rPr lang="zh-CN" altLang="en-US" dirty="0"/>
              <a:t>“多重折射”</a:t>
            </a:r>
            <a:endParaRPr lang="en-US" altLang="zh-CN" dirty="0"/>
          </a:p>
          <a:p>
            <a:r>
              <a:rPr lang="zh-CN" altLang="en-US" dirty="0"/>
              <a:t>“变幻而层叠的地图的蒙太奇。”</a:t>
            </a:r>
            <a:endParaRPr lang="en-US" altLang="zh-CN" dirty="0"/>
          </a:p>
          <a:p>
            <a:pPr algn="r">
              <a:buNone/>
            </a:pPr>
            <a:r>
              <a:rPr lang="en-US" altLang="zh-CN" dirty="0"/>
              <a:t>——</a:t>
            </a:r>
            <a:r>
              <a:rPr lang="zh-CN" altLang="en-US" dirty="0"/>
              <a:t>维内</a:t>
            </a:r>
            <a:r>
              <a:rPr lang="en-US" altLang="zh-CN" dirty="0"/>
              <a:t>·</a:t>
            </a:r>
            <a:r>
              <a:rPr lang="zh-CN" altLang="en-US" dirty="0"/>
              <a:t>达尔瓦德卡</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3762876" y="2434829"/>
            <a:ext cx="5213036" cy="2949178"/>
          </a:xfrm>
        </p:spPr>
        <p:txBody>
          <a:bodyPr>
            <a:normAutofit fontScale="92500" lnSpcReduction="10000"/>
          </a:bodyPr>
          <a:lstStyle/>
          <a:p>
            <a:r>
              <a:rPr lang="en-US" sz="1200" b="1" dirty="0">
                <a:latin typeface="Arial" panose="020B0604020202020204" pitchFamily="34" charset="0"/>
                <a:cs typeface="Arial" panose="020B0604020202020204" pitchFamily="34" charset="0"/>
              </a:rPr>
              <a:t>Tablet two</a:t>
            </a:r>
          </a:p>
          <a:p>
            <a:r>
              <a:rPr lang="en-US" sz="1200" dirty="0" err="1">
                <a:latin typeface="Arial" panose="020B0604020202020204" pitchFamily="34" charset="0"/>
                <a:cs typeface="Arial" panose="020B0604020202020204" pitchFamily="34" charset="0"/>
              </a:rPr>
              <a:t>Shamhat</a:t>
            </a:r>
            <a:r>
              <a:rPr lang="en-US" sz="1200" dirty="0">
                <a:latin typeface="Arial" panose="020B0604020202020204" pitchFamily="34" charset="0"/>
                <a:cs typeface="Arial" panose="020B0604020202020204" pitchFamily="34" charset="0"/>
              </a:rPr>
              <a:t> brings Enkidu to the shepherds‘ camp</a:t>
            </a:r>
            <a:r>
              <a:rPr lang="zh-CN" altLang="en-US" sz="1200" dirty="0">
                <a:latin typeface="Arial" panose="020B0604020202020204" pitchFamily="34" charset="0"/>
                <a:cs typeface="Arial" panose="020B0604020202020204" pitchFamily="34" charset="0"/>
              </a:rPr>
              <a:t>（牧羊人的营地）</a:t>
            </a:r>
            <a:r>
              <a:rPr lang="en-US" sz="1200" dirty="0">
                <a:latin typeface="Arial" panose="020B0604020202020204" pitchFamily="34" charset="0"/>
                <a:cs typeface="Arial" panose="020B0604020202020204" pitchFamily="34" charset="0"/>
              </a:rPr>
              <a:t>, where he is introduced to a human diet and becomes the night watchman</a:t>
            </a:r>
            <a:r>
              <a:rPr lang="zh-CN" altLang="en-US" sz="1200" dirty="0">
                <a:latin typeface="Arial" panose="020B0604020202020204" pitchFamily="34" charset="0"/>
                <a:cs typeface="Arial" panose="020B0604020202020204" pitchFamily="34" charset="0"/>
              </a:rPr>
              <a:t>（守夜人）</a:t>
            </a:r>
            <a:r>
              <a:rPr lang="en-US" sz="1200" dirty="0">
                <a:latin typeface="Arial" panose="020B0604020202020204" pitchFamily="34" charset="0"/>
                <a:cs typeface="Arial" panose="020B0604020202020204" pitchFamily="34" charset="0"/>
              </a:rPr>
              <a:t>. Learning from a passing stranger about Gilgamesh’s treatment of new brides, Enkidu is incensed and travels to </a:t>
            </a:r>
            <a:r>
              <a:rPr lang="en-US" sz="1200" dirty="0" err="1">
                <a:latin typeface="Arial" panose="020B0604020202020204" pitchFamily="34" charset="0"/>
                <a:cs typeface="Arial" panose="020B0604020202020204" pitchFamily="34" charset="0"/>
              </a:rPr>
              <a:t>Uruk</a:t>
            </a:r>
            <a:r>
              <a:rPr lang="en-US" sz="1200" dirty="0">
                <a:latin typeface="Arial" panose="020B0604020202020204" pitchFamily="34" charset="0"/>
                <a:cs typeface="Arial" panose="020B0604020202020204" pitchFamily="34" charset="0"/>
              </a:rPr>
              <a:t> to intervene at a wedding. When Gilgamesh attempts to visit the wedding chamber</a:t>
            </a:r>
            <a:r>
              <a:rPr lang="zh-CN" altLang="en-US" sz="1200" dirty="0">
                <a:latin typeface="Arial" panose="020B0604020202020204" pitchFamily="34" charset="0"/>
                <a:cs typeface="Arial" panose="020B0604020202020204" pitchFamily="34" charset="0"/>
              </a:rPr>
              <a:t>（洞房）</a:t>
            </a:r>
            <a:r>
              <a:rPr lang="en-US" sz="1200" dirty="0">
                <a:latin typeface="Arial" panose="020B0604020202020204" pitchFamily="34" charset="0"/>
                <a:cs typeface="Arial" panose="020B0604020202020204" pitchFamily="34" charset="0"/>
              </a:rPr>
              <a:t>, Enkidu blocks his way, and they fight. After a fierce battle, Enkidu acknowledges Gilgamesh's superior strength and they become friends. Gilgamesh proposes a journey to the Cedar Forest to slay the monstrous demi-god </a:t>
            </a:r>
            <a:r>
              <a:rPr lang="en-US" sz="1200" dirty="0" err="1">
                <a:latin typeface="Arial" panose="020B0604020202020204" pitchFamily="34" charset="0"/>
                <a:cs typeface="Arial" panose="020B0604020202020204" pitchFamily="34" charset="0"/>
                <a:hlinkClick r:id="rId2" tooltip="Humbaba"/>
              </a:rPr>
              <a:t>Humbaba</a:t>
            </a:r>
            <a:r>
              <a:rPr lang="en-US" sz="1200" dirty="0">
                <a:latin typeface="Arial" panose="020B0604020202020204" pitchFamily="34" charset="0"/>
                <a:cs typeface="Arial" panose="020B0604020202020204" pitchFamily="34" charset="0"/>
              </a:rPr>
              <a:t> in order to gain fame and renown. Despite warnings from Enkidu and the council of elders, Gilgamesh is not deterred.</a:t>
            </a:r>
          </a:p>
          <a:p>
            <a:r>
              <a:rPr lang="en-US" sz="1200" b="1" dirty="0">
                <a:latin typeface="Arial" panose="020B0604020202020204" pitchFamily="34" charset="0"/>
                <a:cs typeface="Arial" panose="020B0604020202020204" pitchFamily="34" charset="0"/>
              </a:rPr>
              <a:t>Tablet three</a:t>
            </a:r>
          </a:p>
          <a:p>
            <a:r>
              <a:rPr lang="en-US" sz="1200" dirty="0">
                <a:latin typeface="Arial" panose="020B0604020202020204" pitchFamily="34" charset="0"/>
                <a:cs typeface="Arial" panose="020B0604020202020204" pitchFamily="34" charset="0"/>
              </a:rPr>
              <a:t>The elders give Gilgamesh advice for his journey. Gilgamesh visits his mother, the goddess </a:t>
            </a:r>
            <a:r>
              <a:rPr lang="en-US" sz="1200" dirty="0" err="1">
                <a:latin typeface="Arial" panose="020B0604020202020204" pitchFamily="34" charset="0"/>
                <a:cs typeface="Arial" panose="020B0604020202020204" pitchFamily="34" charset="0"/>
                <a:hlinkClick r:id="rId3" tooltip="Ninsun"/>
              </a:rPr>
              <a:t>Ninsun</a:t>
            </a:r>
            <a:r>
              <a:rPr lang="en-US" sz="1200" dirty="0">
                <a:latin typeface="Arial" panose="020B0604020202020204" pitchFamily="34" charset="0"/>
                <a:cs typeface="Arial" panose="020B0604020202020204" pitchFamily="34" charset="0"/>
              </a:rPr>
              <a:t>, who seeks the support and protection of the sun-god </a:t>
            </a:r>
            <a:r>
              <a:rPr lang="en-US" sz="1200" dirty="0">
                <a:latin typeface="Arial" panose="020B0604020202020204" pitchFamily="34" charset="0"/>
                <a:cs typeface="Arial" panose="020B0604020202020204" pitchFamily="34" charset="0"/>
                <a:hlinkClick r:id="rId4" tooltip="Shamash"/>
              </a:rPr>
              <a:t>Shamash</a:t>
            </a:r>
            <a:r>
              <a:rPr lang="en-US" sz="1200" dirty="0">
                <a:latin typeface="Arial" panose="020B0604020202020204" pitchFamily="34" charset="0"/>
                <a:cs typeface="Arial" panose="020B0604020202020204" pitchFamily="34" charset="0"/>
              </a:rPr>
              <a:t> for their adventure. </a:t>
            </a:r>
            <a:r>
              <a:rPr lang="en-US" sz="1200" dirty="0" err="1">
                <a:latin typeface="Arial" panose="020B0604020202020204" pitchFamily="34" charset="0"/>
                <a:cs typeface="Arial" panose="020B0604020202020204" pitchFamily="34" charset="0"/>
              </a:rPr>
              <a:t>Ninsun</a:t>
            </a:r>
            <a:r>
              <a:rPr lang="en-US" sz="1200" dirty="0">
                <a:latin typeface="Arial" panose="020B0604020202020204" pitchFamily="34" charset="0"/>
                <a:cs typeface="Arial" panose="020B0604020202020204" pitchFamily="34" charset="0"/>
              </a:rPr>
              <a:t> adopts Enkidu as her son, and Gilgamesh leaves instructions for the governance of </a:t>
            </a:r>
            <a:r>
              <a:rPr lang="en-US" sz="1200" dirty="0" err="1">
                <a:latin typeface="Arial" panose="020B0604020202020204" pitchFamily="34" charset="0"/>
                <a:cs typeface="Arial" panose="020B0604020202020204" pitchFamily="34" charset="0"/>
              </a:rPr>
              <a:t>Uruk</a:t>
            </a:r>
            <a:r>
              <a:rPr lang="en-US" sz="1200" dirty="0">
                <a:latin typeface="Arial" panose="020B0604020202020204" pitchFamily="34" charset="0"/>
                <a:cs typeface="Arial" panose="020B0604020202020204" pitchFamily="34" charset="0"/>
              </a:rPr>
              <a:t> in his absence.</a:t>
            </a:r>
          </a:p>
        </p:txBody>
      </p:sp>
      <p:sp>
        <p:nvSpPr>
          <p:cNvPr id="2" name="Titel 1"/>
          <p:cNvSpPr>
            <a:spLocks noGrp="1"/>
          </p:cNvSpPr>
          <p:nvPr>
            <p:ph type="title"/>
          </p:nvPr>
        </p:nvSpPr>
        <p:spPr/>
        <p:txBody>
          <a:bodyPr/>
          <a:lstStyle/>
          <a:p>
            <a:r>
              <a:rPr lang="de-DE" altLang="zh-CN" sz="3000" b="1" dirty="0">
                <a:solidFill>
                  <a:srgbClr val="0E5772"/>
                </a:solidFill>
                <a:latin typeface="Arial" panose="020B0604020202020204" pitchFamily="34" charset="0"/>
                <a:cs typeface="Arial" panose="020B0604020202020204" pitchFamily="34" charset="0"/>
              </a:rPr>
              <a:t>2400 BC </a:t>
            </a:r>
            <a:r>
              <a:rPr lang="de-DE" altLang="zh-CN" sz="3000" b="1" dirty="0" err="1">
                <a:solidFill>
                  <a:srgbClr val="0E5772"/>
                </a:solidFill>
                <a:latin typeface="Arial" panose="020B0604020202020204" pitchFamily="34" charset="0"/>
                <a:cs typeface="Arial" panose="020B0604020202020204" pitchFamily="34" charset="0"/>
              </a:rPr>
              <a:t>Gilgamesh</a:t>
            </a:r>
            <a:r>
              <a:rPr lang="de-DE" altLang="zh-CN" sz="3000" b="1" dirty="0">
                <a:solidFill>
                  <a:srgbClr val="0E5772"/>
                </a:solidFill>
                <a:latin typeface="Arial" panose="020B0604020202020204" pitchFamily="34" charset="0"/>
                <a:cs typeface="Arial" panose="020B0604020202020204" pitchFamily="34" charset="0"/>
              </a:rPr>
              <a:t> Epos </a:t>
            </a:r>
            <a:r>
              <a:rPr lang="zh-CN" altLang="de-DE" sz="3000" b="1" dirty="0">
                <a:solidFill>
                  <a:srgbClr val="0E5772"/>
                </a:solidFill>
                <a:latin typeface="Arial" panose="020B0604020202020204" pitchFamily="34" charset="0"/>
                <a:cs typeface="Arial" panose="020B0604020202020204" pitchFamily="34" charset="0"/>
              </a:rPr>
              <a:t>吉尔伽美什史诗</a:t>
            </a:r>
            <a:endParaRPr lang="de-DE" sz="3000" b="1"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94" y="2187702"/>
            <a:ext cx="3028132" cy="3686717"/>
          </a:xfrm>
          <a:prstGeom prst="rect">
            <a:avLst/>
          </a:prstGeom>
        </p:spPr>
      </p:pic>
    </p:spTree>
    <p:extLst>
      <p:ext uri="{BB962C8B-B14F-4D97-AF65-F5344CB8AC3E}">
        <p14:creationId xmlns:p14="http://schemas.microsoft.com/office/powerpoint/2010/main" val="9092158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中国作品的选择与之关系</a:t>
            </a:r>
          </a:p>
        </p:txBody>
      </p:sp>
      <p:sp>
        <p:nvSpPr>
          <p:cNvPr id="3" name="内容占位符 2"/>
          <p:cNvSpPr>
            <a:spLocks noGrp="1"/>
          </p:cNvSpPr>
          <p:nvPr>
            <p:ph idx="1"/>
          </p:nvPr>
        </p:nvSpPr>
        <p:spPr/>
        <p:txBody>
          <a:bodyPr/>
          <a:lstStyle/>
          <a:p>
            <a:r>
              <a:rPr lang="zh-CN" altLang="en-US" dirty="0"/>
              <a:t>整体都属于“看待世界的多重窗口” （西方）</a:t>
            </a:r>
            <a:endParaRPr lang="en-US" altLang="zh-CN" dirty="0"/>
          </a:p>
          <a:p>
            <a:r>
              <a:rPr lang="zh-CN" altLang="en-US" dirty="0"/>
              <a:t>先秦文学、儒家属于中国文学中的经典（</a:t>
            </a:r>
            <a:r>
              <a:rPr lang="en-US" altLang="zh-CN" dirty="0"/>
              <a:t>Volume A——</a:t>
            </a:r>
            <a:r>
              <a:rPr lang="en-US" dirty="0"/>
              <a:t>China: The Classical Tradition </a:t>
            </a:r>
            <a:r>
              <a:rPr lang="zh-CN" altLang="en-US" dirty="0"/>
              <a:t>）</a:t>
            </a:r>
            <a:endParaRPr lang="en-US" altLang="zh-CN" dirty="0"/>
          </a:p>
          <a:p>
            <a:endParaRPr lang="zh-CN" alt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诗经</a:t>
            </a:r>
            <a:r>
              <a:rPr lang="en-US" altLang="zh-CN" b="1" dirty="0"/>
              <a:t>·</a:t>
            </a:r>
            <a:r>
              <a:rPr lang="zh-CN" altLang="en-US" b="1" dirty="0"/>
              <a:t>国风</a:t>
            </a:r>
            <a:r>
              <a:rPr lang="en-US" altLang="zh-CN" b="1" dirty="0"/>
              <a:t>·</a:t>
            </a:r>
            <a:r>
              <a:rPr lang="zh-CN" altLang="en-US" b="1" dirty="0"/>
              <a:t>召南</a:t>
            </a:r>
            <a:r>
              <a:rPr lang="en-US" altLang="zh-CN" b="1" dirty="0"/>
              <a:t>·</a:t>
            </a:r>
            <a:r>
              <a:rPr lang="zh-CN" altLang="en-US" b="1" dirty="0"/>
              <a:t>野有死麕</a:t>
            </a:r>
            <a:endParaRPr lang="zh-CN" altLang="en-US" dirty="0"/>
          </a:p>
        </p:txBody>
      </p:sp>
      <p:sp>
        <p:nvSpPr>
          <p:cNvPr id="3" name="内容占位符 2"/>
          <p:cNvSpPr>
            <a:spLocks noGrp="1"/>
          </p:cNvSpPr>
          <p:nvPr>
            <p:ph idx="1"/>
          </p:nvPr>
        </p:nvSpPr>
        <p:spPr/>
        <p:txBody>
          <a:bodyPr/>
          <a:lstStyle/>
          <a:p>
            <a:r>
              <a:rPr lang="zh-CN" altLang="en-US" dirty="0"/>
              <a:t>野有死麕，白茅包之。</a:t>
            </a:r>
            <a:r>
              <a:rPr lang="zh-CN" altLang="en-US" b="1" dirty="0"/>
              <a:t>有女</a:t>
            </a:r>
            <a:r>
              <a:rPr lang="zh-CN" altLang="en-US" b="1" u="sng" dirty="0"/>
              <a:t>怀春</a:t>
            </a:r>
            <a:r>
              <a:rPr lang="zh-CN" altLang="en-US" b="1" dirty="0"/>
              <a:t>，吉士诱之。</a:t>
            </a:r>
            <a:br>
              <a:rPr lang="zh-CN" altLang="en-US" dirty="0"/>
            </a:br>
            <a:r>
              <a:rPr lang="zh-CN" altLang="en-US" dirty="0"/>
              <a:t>林有朴樕，野有死鹿。白茅纯束，有女如玉。</a:t>
            </a:r>
            <a:br>
              <a:rPr lang="zh-CN" altLang="en-US" dirty="0"/>
            </a:br>
            <a:r>
              <a:rPr lang="zh-CN" altLang="en-US" dirty="0"/>
              <a:t>舒而脱脱兮，无感我帨兮，无使尨也吠。</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 the wild there is a dead doe</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In the wild there is a dead doe; With white rushes we cover her. </a:t>
            </a:r>
            <a:r>
              <a:rPr lang="en-US" altLang="zh-CN" b="1" dirty="0"/>
              <a:t>There was a lady </a:t>
            </a:r>
            <a:r>
              <a:rPr lang="en-US" altLang="zh-CN" b="1" u="sng" dirty="0"/>
              <a:t>longing for Spring</a:t>
            </a:r>
            <a:r>
              <a:rPr lang="en-US" altLang="zh-CN" b="1" dirty="0"/>
              <a:t>; A fair knight </a:t>
            </a:r>
            <a:r>
              <a:rPr lang="en-US" altLang="zh-CN" b="1" dirty="0">
                <a:solidFill>
                  <a:schemeClr val="accent5">
                    <a:lumMod val="50000"/>
                  </a:schemeClr>
                </a:solidFill>
              </a:rPr>
              <a:t>seduced</a:t>
            </a:r>
            <a:r>
              <a:rPr lang="en-US" altLang="zh-CN" b="1" dirty="0"/>
              <a:t> her.</a:t>
            </a:r>
          </a:p>
          <a:p>
            <a:r>
              <a:rPr lang="en-US" altLang="zh-CN" dirty="0"/>
              <a:t>In the wood there is a clump of oaks, And in the wilds a dead deer; With white rushes well bound; There was a lady fair as jade.</a:t>
            </a:r>
          </a:p>
          <a:p>
            <a:r>
              <a:rPr lang="en-US" altLang="zh-CN" dirty="0"/>
              <a:t>“</a:t>
            </a:r>
            <a:r>
              <a:rPr lang="en-US" altLang="zh-CN" dirty="0" err="1"/>
              <a:t>Heigh</a:t>
            </a:r>
            <a:r>
              <a:rPr lang="en-US" altLang="zh-CN" dirty="0"/>
              <a:t>, not so hasty, not so rough; </a:t>
            </a:r>
            <a:r>
              <a:rPr lang="en-US" altLang="zh-CN" dirty="0" err="1"/>
              <a:t>Heigh</a:t>
            </a:r>
            <a:r>
              <a:rPr lang="en-US" altLang="zh-CN" dirty="0"/>
              <a:t>, do not touch my </a:t>
            </a:r>
            <a:r>
              <a:rPr lang="en-US" altLang="zh-CN" dirty="0" err="1"/>
              <a:t>hankerchief</a:t>
            </a:r>
            <a:r>
              <a:rPr lang="en-US" altLang="zh-CN" dirty="0"/>
              <a:t>. Take care, or the dog will bark.”</a:t>
            </a:r>
          </a:p>
          <a:p>
            <a:pPr algn="r">
              <a:buNone/>
            </a:pPr>
            <a:r>
              <a:rPr lang="en-US" altLang="zh-CN" dirty="0"/>
              <a:t>----</a:t>
            </a:r>
            <a:r>
              <a:rPr lang="en-US" altLang="zh-CN" dirty="0" err="1"/>
              <a:t>Trs</a:t>
            </a:r>
            <a:r>
              <a:rPr lang="en-US" altLang="zh-CN" dirty="0"/>
              <a:t>. Arthur </a:t>
            </a:r>
            <a:r>
              <a:rPr lang="en-US" altLang="zh-CN" dirty="0" err="1"/>
              <a:t>Waley</a:t>
            </a:r>
            <a:r>
              <a:rPr lang="zh-CN" altLang="en-US" dirty="0"/>
              <a:t>（亚瑟</a:t>
            </a:r>
            <a:r>
              <a:rPr lang="en-US" altLang="zh-CN" dirty="0"/>
              <a:t>·</a:t>
            </a:r>
            <a:r>
              <a:rPr lang="zh-CN" altLang="en-US" dirty="0"/>
              <a:t>威利，</a:t>
            </a:r>
            <a:r>
              <a:rPr lang="en-US" altLang="zh-CN" dirty="0"/>
              <a:t>1888-1966</a:t>
            </a:r>
            <a:r>
              <a:rPr lang="zh-CN" altLang="en-US" dirty="0"/>
              <a:t>，</a:t>
            </a:r>
            <a:endParaRPr lang="en-US" altLang="zh-CN" dirty="0"/>
          </a:p>
          <a:p>
            <a:pPr algn="r">
              <a:buNone/>
            </a:pPr>
            <a:r>
              <a:rPr lang="zh-CN" altLang="en-US" dirty="0"/>
              <a:t>著名英国汉学家、文学翻译家）</a:t>
            </a:r>
            <a:endParaRPr lang="en-US" altLang="zh-CN" dirty="0"/>
          </a:p>
          <a:p>
            <a:endParaRPr lang="zh-CN" alt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 the wilds there is a dead deer</a:t>
            </a:r>
            <a:endParaRPr lang="zh-CN" altLang="en-US" dirty="0"/>
          </a:p>
        </p:txBody>
      </p:sp>
      <p:sp>
        <p:nvSpPr>
          <p:cNvPr id="3" name="内容占位符 2"/>
          <p:cNvSpPr>
            <a:spLocks noGrp="1"/>
          </p:cNvSpPr>
          <p:nvPr>
            <p:ph idx="1"/>
          </p:nvPr>
        </p:nvSpPr>
        <p:spPr>
          <a:xfrm>
            <a:off x="428596" y="1357298"/>
            <a:ext cx="8229600" cy="4972072"/>
          </a:xfrm>
        </p:spPr>
        <p:txBody>
          <a:bodyPr>
            <a:normAutofit fontScale="92500" lnSpcReduction="20000"/>
          </a:bodyPr>
          <a:lstStyle/>
          <a:p>
            <a:r>
              <a:rPr lang="en-US" altLang="zh-CN" dirty="0"/>
              <a:t>In the wild there is a dead deer, with white grass one wraps it up; </a:t>
            </a:r>
            <a:r>
              <a:rPr lang="en-US" altLang="zh-CN" b="1" dirty="0"/>
              <a:t>there is a girl </a:t>
            </a:r>
            <a:r>
              <a:rPr lang="en-US" altLang="zh-CN" b="1" u="sng" dirty="0"/>
              <a:t>having spring feelings</a:t>
            </a:r>
            <a:r>
              <a:rPr lang="en-US" altLang="zh-CN" b="1" dirty="0"/>
              <a:t>, a fine gentleman entices her.</a:t>
            </a:r>
          </a:p>
          <a:p>
            <a:r>
              <a:rPr lang="en-US" altLang="zh-CN" dirty="0"/>
              <a:t>In the forest there are low shabby trees, in the wilds there is a dead deer; with white grass one wraps it up and binds in it; there is a girl like a jade</a:t>
            </a:r>
          </a:p>
          <a:p>
            <a:r>
              <a:rPr lang="en-US" altLang="zh-CN" dirty="0"/>
              <a:t>Slowly! Gently! Do not move my kerchief; do not make the dog bark.</a:t>
            </a:r>
          </a:p>
          <a:p>
            <a:pPr algn="r">
              <a:buNone/>
            </a:pPr>
            <a:r>
              <a:rPr lang="en-US" altLang="zh-CN" dirty="0"/>
              <a:t>-----</a:t>
            </a:r>
            <a:r>
              <a:rPr lang="en-US" altLang="zh-CN" dirty="0" err="1"/>
              <a:t>Trs</a:t>
            </a:r>
            <a:r>
              <a:rPr lang="en-US" altLang="zh-CN" dirty="0"/>
              <a:t>. Bernhard </a:t>
            </a:r>
            <a:r>
              <a:rPr lang="en-US" altLang="zh-CN" dirty="0" err="1"/>
              <a:t>Karlgren</a:t>
            </a:r>
            <a:endParaRPr lang="en-US" altLang="zh-CN" dirty="0"/>
          </a:p>
          <a:p>
            <a:pPr algn="r">
              <a:buNone/>
            </a:pPr>
            <a:r>
              <a:rPr lang="zh-CN" altLang="en-US" dirty="0"/>
              <a:t>（高本汉， </a:t>
            </a:r>
            <a:r>
              <a:rPr lang="en-US" altLang="zh-CN" dirty="0"/>
              <a:t>1889—1978</a:t>
            </a:r>
            <a:r>
              <a:rPr lang="zh-CN" altLang="en-US" dirty="0"/>
              <a:t> ，</a:t>
            </a:r>
            <a:endParaRPr lang="en-US" altLang="zh-CN" dirty="0"/>
          </a:p>
          <a:p>
            <a:pPr algn="r">
              <a:buNone/>
            </a:pPr>
            <a:r>
              <a:rPr lang="zh-CN" altLang="en-US" dirty="0"/>
              <a:t>瑞士著名语言学家、汉学家）</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Lies</a:t>
            </a:r>
            <a:r>
              <a:rPr lang="zh-CN" altLang="en-US" dirty="0"/>
              <a:t> </a:t>
            </a:r>
            <a:r>
              <a:rPr lang="en-US" altLang="zh-CN" dirty="0"/>
              <a:t>a dead deer on </a:t>
            </a:r>
            <a:r>
              <a:rPr lang="en-US" altLang="zh-CN" dirty="0" err="1"/>
              <a:t>younder</a:t>
            </a:r>
            <a:r>
              <a:rPr lang="en-US" altLang="zh-CN" dirty="0"/>
              <a:t> deer</a:t>
            </a:r>
            <a:endParaRPr lang="zh-CN" altLang="en-US" dirty="0"/>
          </a:p>
        </p:txBody>
      </p:sp>
      <p:sp>
        <p:nvSpPr>
          <p:cNvPr id="3" name="内容占位符 2"/>
          <p:cNvSpPr>
            <a:spLocks noGrp="1"/>
          </p:cNvSpPr>
          <p:nvPr>
            <p:ph idx="1"/>
          </p:nvPr>
        </p:nvSpPr>
        <p:spPr/>
        <p:txBody>
          <a:bodyPr/>
          <a:lstStyle/>
          <a:p>
            <a:pPr>
              <a:buNone/>
            </a:pPr>
            <a:r>
              <a:rPr lang="en-US" altLang="zh-CN" dirty="0"/>
              <a:t>Lies a dead deer on </a:t>
            </a:r>
            <a:r>
              <a:rPr lang="en-US" altLang="zh-CN" dirty="0" err="1"/>
              <a:t>younder</a:t>
            </a:r>
            <a:r>
              <a:rPr lang="en-US" altLang="zh-CN" dirty="0"/>
              <a:t> plain</a:t>
            </a:r>
          </a:p>
          <a:p>
            <a:pPr>
              <a:buNone/>
            </a:pPr>
            <a:r>
              <a:rPr lang="en-US" altLang="zh-CN" dirty="0"/>
              <a:t>Whom white grass covers,</a:t>
            </a:r>
          </a:p>
          <a:p>
            <a:pPr>
              <a:buNone/>
            </a:pPr>
            <a:r>
              <a:rPr lang="en-US" altLang="zh-CN" dirty="0"/>
              <a:t> </a:t>
            </a:r>
            <a:r>
              <a:rPr lang="en-US" altLang="zh-CN" b="1" dirty="0"/>
              <a:t>A melancholy maid </a:t>
            </a:r>
            <a:r>
              <a:rPr lang="en-US" altLang="zh-CN" b="1" u="sng" dirty="0"/>
              <a:t>in spring</a:t>
            </a:r>
          </a:p>
          <a:p>
            <a:pPr>
              <a:buNone/>
            </a:pPr>
            <a:r>
              <a:rPr lang="en-US" altLang="zh-CN" b="1" dirty="0"/>
              <a:t>                                                    </a:t>
            </a:r>
            <a:r>
              <a:rPr lang="en-US" altLang="zh-CN" b="1" dirty="0">
                <a:solidFill>
                  <a:srgbClr val="FF0000"/>
                </a:solidFill>
              </a:rPr>
              <a:t>is luck</a:t>
            </a:r>
          </a:p>
          <a:p>
            <a:pPr>
              <a:buNone/>
            </a:pPr>
            <a:r>
              <a:rPr lang="en-US" altLang="zh-CN" b="1" dirty="0">
                <a:solidFill>
                  <a:srgbClr val="FF0000"/>
                </a:solidFill>
              </a:rPr>
              <a:t>                                                    for</a:t>
            </a:r>
          </a:p>
          <a:p>
            <a:pPr>
              <a:buNone/>
            </a:pPr>
            <a:r>
              <a:rPr lang="en-US" altLang="zh-CN" b="1" dirty="0">
                <a:solidFill>
                  <a:srgbClr val="FF0000"/>
                </a:solidFill>
              </a:rPr>
              <a:t>                                                    lovers.</a:t>
            </a:r>
            <a:endParaRPr lang="zh-CN" altLang="en-US" b="1" dirty="0">
              <a:solidFill>
                <a:srgbClr val="FF000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buNone/>
            </a:pPr>
            <a:r>
              <a:rPr lang="en-US" altLang="zh-CN" dirty="0"/>
              <a:t>Where the scrub elm skirts the wood,</a:t>
            </a:r>
          </a:p>
          <a:p>
            <a:pPr>
              <a:buNone/>
            </a:pPr>
            <a:r>
              <a:rPr lang="en-US" altLang="zh-CN" dirty="0"/>
              <a:t>be it not in white may bound</a:t>
            </a:r>
          </a:p>
          <a:p>
            <a:pPr>
              <a:buNone/>
            </a:pPr>
            <a:r>
              <a:rPr lang="en-US" altLang="zh-CN" dirty="0"/>
              <a:t>As a jewel flawless found,</a:t>
            </a:r>
          </a:p>
          <a:p>
            <a:pPr>
              <a:buNone/>
            </a:pPr>
            <a:r>
              <a:rPr lang="en-US" altLang="zh-CN" dirty="0"/>
              <a:t>                                   dead as doe is maidenhood.</a:t>
            </a:r>
          </a:p>
          <a:p>
            <a:pPr>
              <a:buNone/>
            </a:pPr>
            <a:endParaRPr lang="zh-CN" alt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pPr>
              <a:buNone/>
            </a:pPr>
            <a:r>
              <a:rPr lang="en-US" altLang="zh-CN" dirty="0"/>
              <a:t>Hark!</a:t>
            </a:r>
          </a:p>
          <a:p>
            <a:pPr>
              <a:buNone/>
            </a:pPr>
            <a:r>
              <a:rPr lang="en-US" altLang="zh-CN" dirty="0"/>
              <a:t>Unhand my girdle-knot,</a:t>
            </a:r>
          </a:p>
          <a:p>
            <a:pPr>
              <a:buNone/>
            </a:pPr>
            <a:r>
              <a:rPr lang="en-US" altLang="zh-CN" dirty="0"/>
              <a:t>                                  stay, stay, stay</a:t>
            </a:r>
          </a:p>
          <a:p>
            <a:pPr>
              <a:buNone/>
            </a:pPr>
            <a:r>
              <a:rPr lang="en-US" altLang="zh-CN" dirty="0"/>
              <a:t>                                  or the dog </a:t>
            </a:r>
          </a:p>
          <a:p>
            <a:pPr>
              <a:buNone/>
            </a:pPr>
            <a:r>
              <a:rPr lang="en-US" altLang="zh-CN" dirty="0"/>
              <a:t>                                  may</a:t>
            </a:r>
          </a:p>
          <a:p>
            <a:pPr>
              <a:buNone/>
            </a:pPr>
            <a:r>
              <a:rPr lang="en-US" altLang="zh-CN" dirty="0"/>
              <a:t>                                  bark</a:t>
            </a:r>
          </a:p>
          <a:p>
            <a:pPr algn="r">
              <a:buNone/>
            </a:pPr>
            <a:r>
              <a:rPr lang="en-US" altLang="zh-CN" dirty="0"/>
              <a:t>----Ezra Pound</a:t>
            </a:r>
            <a:r>
              <a:rPr lang="zh-CN" altLang="en-US" dirty="0"/>
              <a:t>（埃兹拉</a:t>
            </a:r>
            <a:r>
              <a:rPr lang="en-US" altLang="zh-CN" dirty="0"/>
              <a:t>·</a:t>
            </a:r>
            <a:r>
              <a:rPr lang="zh-CN" altLang="en-US" dirty="0"/>
              <a:t>庞德，</a:t>
            </a:r>
            <a:r>
              <a:rPr lang="en-US" altLang="zh-CN" dirty="0"/>
              <a:t>1885—1972</a:t>
            </a:r>
            <a:r>
              <a:rPr lang="zh-CN" altLang="en-US" dirty="0"/>
              <a:t>，美国诗人、文学评论家、汉学家）</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翻译</a:t>
            </a:r>
          </a:p>
        </p:txBody>
      </p:sp>
      <p:sp>
        <p:nvSpPr>
          <p:cNvPr id="3" name="内容占位符 2"/>
          <p:cNvSpPr>
            <a:spLocks noGrp="1"/>
          </p:cNvSpPr>
          <p:nvPr>
            <p:ph idx="1"/>
          </p:nvPr>
        </p:nvSpPr>
        <p:spPr>
          <a:xfrm>
            <a:off x="457200" y="1214422"/>
            <a:ext cx="8229600" cy="4911741"/>
          </a:xfrm>
        </p:spPr>
        <p:txBody>
          <a:bodyPr>
            <a:normAutofit lnSpcReduction="10000"/>
          </a:bodyPr>
          <a:lstStyle/>
          <a:p>
            <a:r>
              <a:rPr lang="zh-CN" altLang="en-US" dirty="0"/>
              <a:t>诗经（</a:t>
            </a:r>
            <a:r>
              <a:rPr lang="en-US" altLang="zh-CN" dirty="0"/>
              <a:t>《</a:t>
            </a:r>
            <a:r>
              <a:rPr lang="zh-CN" altLang="en-US" dirty="0"/>
              <a:t>野有死麕</a:t>
            </a:r>
            <a:r>
              <a:rPr lang="en-US" altLang="zh-CN" dirty="0"/>
              <a:t>》</a:t>
            </a:r>
            <a:r>
              <a:rPr lang="zh-CN" altLang="en-US" dirty="0"/>
              <a:t>不同译本）</a:t>
            </a:r>
            <a:endParaRPr lang="en-US" altLang="zh-CN" dirty="0"/>
          </a:p>
          <a:p>
            <a:r>
              <a:rPr lang="zh-CN" altLang="en-US" dirty="0"/>
              <a:t>有利：激发作品新的生命力，对不同版本更全面了解原文意思</a:t>
            </a:r>
            <a:endParaRPr lang="en-US" altLang="zh-CN" dirty="0"/>
          </a:p>
          <a:p>
            <a:r>
              <a:rPr lang="zh-CN" altLang="en-US" dirty="0"/>
              <a:t>不利：</a:t>
            </a:r>
            <a:endParaRPr lang="en-US" altLang="zh-CN" dirty="0"/>
          </a:p>
          <a:p>
            <a:pPr>
              <a:buNone/>
            </a:pPr>
            <a:r>
              <a:rPr lang="en-US" altLang="zh-CN" dirty="0"/>
              <a:t>    </a:t>
            </a:r>
            <a:r>
              <a:rPr lang="zh-CN" altLang="en-US" dirty="0"/>
              <a:t>语言难以逾越的障碍（谐音字的翻译，“风”）</a:t>
            </a:r>
            <a:endParaRPr lang="en-US" altLang="zh-CN" dirty="0"/>
          </a:p>
          <a:p>
            <a:pPr>
              <a:buNone/>
            </a:pPr>
            <a:r>
              <a:rPr lang="en-US" altLang="zh-CN" dirty="0"/>
              <a:t>     </a:t>
            </a:r>
            <a:r>
              <a:rPr lang="zh-CN" altLang="en-US" dirty="0"/>
              <a:t>诗歌的“建筑美”遭到破坏</a:t>
            </a:r>
            <a:endParaRPr lang="en-US" altLang="zh-CN" dirty="0"/>
          </a:p>
          <a:p>
            <a:pPr>
              <a:buNone/>
            </a:pPr>
            <a:r>
              <a:rPr lang="en-US" altLang="zh-CN" dirty="0"/>
              <a:t>      </a:t>
            </a:r>
            <a:r>
              <a:rPr lang="zh-CN" altLang="en-US" dirty="0"/>
              <a:t>语法与意境的冲撞（“朦胧美”</a:t>
            </a:r>
            <a:r>
              <a:rPr lang="en-US" altLang="zh-CN" dirty="0"/>
              <a:t>VS</a:t>
            </a:r>
            <a:r>
              <a:rPr lang="zh-CN" altLang="en-US" dirty="0"/>
              <a:t>单复       </a:t>
            </a:r>
            <a:endParaRPr lang="en-US" altLang="zh-CN" dirty="0"/>
          </a:p>
          <a:p>
            <a:pPr>
              <a:buNone/>
            </a:pPr>
            <a:r>
              <a:rPr lang="en-US" altLang="zh-CN" dirty="0"/>
              <a:t>      </a:t>
            </a:r>
            <a:r>
              <a:rPr lang="zh-CN" altLang="en-US" dirty="0"/>
              <a:t>数、时态等）</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References</a:t>
            </a:r>
            <a:endParaRPr lang="zh-CN" altLang="en-US" dirty="0"/>
          </a:p>
        </p:txBody>
      </p:sp>
      <p:sp>
        <p:nvSpPr>
          <p:cNvPr id="3" name="内容占位符 2"/>
          <p:cNvSpPr>
            <a:spLocks noGrp="1"/>
          </p:cNvSpPr>
          <p:nvPr>
            <p:ph idx="1"/>
          </p:nvPr>
        </p:nvSpPr>
        <p:spPr/>
        <p:txBody>
          <a:bodyPr/>
          <a:lstStyle/>
          <a:p>
            <a:r>
              <a:rPr lang="en-US" altLang="zh-CN" dirty="0"/>
              <a:t>Damrosch, David. </a:t>
            </a:r>
            <a:r>
              <a:rPr lang="en-US" altLang="zh-CN" i="1" dirty="0"/>
              <a:t>The Longman Anthology of World Literature</a:t>
            </a:r>
            <a:r>
              <a:rPr lang="en-US" altLang="zh-CN" dirty="0"/>
              <a:t>. Longman, 2004.</a:t>
            </a:r>
          </a:p>
          <a:p>
            <a:r>
              <a:rPr lang="en-US" altLang="zh-CN" dirty="0"/>
              <a:t>【</a:t>
            </a:r>
            <a:r>
              <a:rPr lang="zh-CN" altLang="en-US" dirty="0"/>
              <a:t>美</a:t>
            </a:r>
            <a:r>
              <a:rPr lang="en-US" altLang="zh-CN" dirty="0"/>
              <a:t>】</a:t>
            </a:r>
            <a:r>
              <a:rPr lang="zh-CN" altLang="en-US" dirty="0"/>
              <a:t>达姆罗什，“什么是世界文学”，北京：北京大学出版社（</a:t>
            </a:r>
            <a:r>
              <a:rPr lang="en-US" altLang="zh-CN" dirty="0"/>
              <a:t>2014</a:t>
            </a:r>
            <a:r>
              <a:rPr lang="zh-CN" altLang="en-US" dirty="0"/>
              <a:t>）</a:t>
            </a:r>
            <a:endParaRPr lang="en-US" altLang="zh-CN" dirty="0"/>
          </a:p>
          <a:p>
            <a:endParaRPr lang="zh-CN" alt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9E149D-7CCC-416D-88FA-A48D94D8084A}"/>
              </a:ext>
            </a:extLst>
          </p:cNvPr>
          <p:cNvSpPr>
            <a:spLocks noGrp="1"/>
          </p:cNvSpPr>
          <p:nvPr>
            <p:ph type="ctrTitle"/>
          </p:nvPr>
        </p:nvSpPr>
        <p:spPr/>
        <p:txBody>
          <a:bodyPr>
            <a:normAutofit/>
          </a:bodyPr>
          <a:lstStyle/>
          <a:p>
            <a:r>
              <a:rPr lang="zh-CN" altLang="en-US" sz="3300" b="1" dirty="0"/>
              <a:t>基于</a:t>
            </a:r>
            <a:r>
              <a:rPr lang="en-US" altLang="zh-CN" sz="3300" b="1" dirty="0"/>
              <a:t>《</a:t>
            </a:r>
            <a:r>
              <a:rPr lang="zh-CN" altLang="en-US" sz="3300" b="1" dirty="0"/>
              <a:t>诺顿世界文学作品选</a:t>
            </a:r>
            <a:r>
              <a:rPr lang="en-US" altLang="zh-CN" sz="3300" b="1" dirty="0"/>
              <a:t>》</a:t>
            </a:r>
            <a:br>
              <a:rPr lang="en-US" altLang="zh-CN" sz="3300" b="1" dirty="0"/>
            </a:br>
            <a:r>
              <a:rPr lang="zh-CN" altLang="en-US" sz="3300" b="1" dirty="0"/>
              <a:t>看中国文学在西方世界的地位变化</a:t>
            </a:r>
            <a:br>
              <a:rPr lang="en-US" altLang="zh-CN" sz="3300" b="1" dirty="0"/>
            </a:br>
            <a:r>
              <a:rPr lang="en-US" altLang="zh-CN" sz="2025" b="1" dirty="0"/>
              <a:t>——</a:t>
            </a:r>
            <a:r>
              <a:rPr lang="zh-CN" altLang="en-US" sz="2025" b="1" dirty="0"/>
              <a:t>以第三版</a:t>
            </a:r>
            <a:r>
              <a:rPr lang="en-US" altLang="zh-CN" sz="2025" b="1" dirty="0"/>
              <a:t>《</a:t>
            </a:r>
            <a:r>
              <a:rPr lang="zh-CN" altLang="en-US" sz="2025" b="1" dirty="0"/>
              <a:t>诺顿世界文学作品选</a:t>
            </a:r>
            <a:r>
              <a:rPr lang="en-US" altLang="zh-CN" sz="2025" b="1" dirty="0"/>
              <a:t>》</a:t>
            </a:r>
            <a:r>
              <a:rPr lang="zh-CN" altLang="en-US" sz="2025" b="1" dirty="0"/>
              <a:t>为例（</a:t>
            </a:r>
            <a:r>
              <a:rPr lang="en-US" altLang="zh-CN" sz="2025" b="1" dirty="0"/>
              <a:t>2012</a:t>
            </a:r>
            <a:r>
              <a:rPr lang="zh-CN" altLang="en-US" sz="2025" b="1" dirty="0"/>
              <a:t>年版）</a:t>
            </a:r>
          </a:p>
        </p:txBody>
      </p:sp>
      <p:sp>
        <p:nvSpPr>
          <p:cNvPr id="3" name="副标题 2">
            <a:extLst>
              <a:ext uri="{FF2B5EF4-FFF2-40B4-BE49-F238E27FC236}">
                <a16:creationId xmlns:a16="http://schemas.microsoft.com/office/drawing/2014/main" id="{4550EC66-E5AC-41EF-9A7D-054036165674}"/>
              </a:ext>
            </a:extLst>
          </p:cNvPr>
          <p:cNvSpPr>
            <a:spLocks noGrp="1"/>
          </p:cNvSpPr>
          <p:nvPr>
            <p:ph type="subTitle" idx="1"/>
          </p:nvPr>
        </p:nvSpPr>
        <p:spPr>
          <a:xfrm>
            <a:off x="1143000" y="4116382"/>
            <a:ext cx="6858000" cy="1655762"/>
          </a:xfrm>
        </p:spPr>
        <p:txBody>
          <a:bodyPr>
            <a:normAutofit/>
          </a:bodyPr>
          <a:lstStyle/>
          <a:p>
            <a:r>
              <a:rPr lang="en-US" altLang="zh-CN" sz="1800" dirty="0">
                <a:solidFill>
                  <a:schemeClr val="tx1"/>
                </a:solidFill>
              </a:rPr>
              <a:t>2016</a:t>
            </a:r>
            <a:r>
              <a:rPr lang="zh-CN" altLang="en-US" sz="1800" dirty="0">
                <a:solidFill>
                  <a:schemeClr val="tx1"/>
                </a:solidFill>
              </a:rPr>
              <a:t>级励耘中文</a:t>
            </a:r>
            <a:endParaRPr lang="en-US" altLang="zh-CN" sz="1800" dirty="0">
              <a:solidFill>
                <a:schemeClr val="tx1"/>
              </a:solidFill>
            </a:endParaRPr>
          </a:p>
          <a:p>
            <a:r>
              <a:rPr lang="zh-CN" altLang="en-US" sz="1800" dirty="0">
                <a:solidFill>
                  <a:schemeClr val="tx1"/>
                </a:solidFill>
              </a:rPr>
              <a:t>宫竹曦</a:t>
            </a:r>
            <a:endParaRPr lang="en-US" altLang="zh-CN" sz="1800" dirty="0">
              <a:solidFill>
                <a:schemeClr val="tx1"/>
              </a:solidFill>
            </a:endParaRPr>
          </a:p>
          <a:p>
            <a:r>
              <a:rPr lang="en-US" altLang="zh-CN" sz="1800" dirty="0">
                <a:solidFill>
                  <a:schemeClr val="tx1"/>
                </a:solidFill>
              </a:rPr>
              <a:t>201611940231</a:t>
            </a:r>
            <a:endParaRPr lang="zh-CN" altLang="en-US" sz="1800" dirty="0">
              <a:solidFill>
                <a:schemeClr val="tx1"/>
              </a:solidFill>
            </a:endParaRPr>
          </a:p>
        </p:txBody>
      </p:sp>
      <p:sp>
        <p:nvSpPr>
          <p:cNvPr id="5" name="TextBox 4"/>
          <p:cNvSpPr txBox="1"/>
          <p:nvPr/>
        </p:nvSpPr>
        <p:spPr>
          <a:xfrm>
            <a:off x="3500430" y="714356"/>
            <a:ext cx="1535100" cy="769441"/>
          </a:xfrm>
          <a:prstGeom prst="rect">
            <a:avLst/>
          </a:prstGeom>
          <a:noFill/>
        </p:spPr>
        <p:txBody>
          <a:bodyPr wrap="none" rtlCol="0">
            <a:spAutoFit/>
          </a:bodyPr>
          <a:lstStyle/>
          <a:p>
            <a:r>
              <a:rPr lang="en-US" altLang="zh-CN" sz="4400" dirty="0"/>
              <a:t>Part 2</a:t>
            </a:r>
            <a:endParaRPr lang="zh-CN" altLang="en-US" sz="4400" dirty="0"/>
          </a:p>
        </p:txBody>
      </p:sp>
    </p:spTree>
    <p:extLst>
      <p:ext uri="{BB962C8B-B14F-4D97-AF65-F5344CB8AC3E}">
        <p14:creationId xmlns:p14="http://schemas.microsoft.com/office/powerpoint/2010/main" val="104467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2"/>
          <p:cNvSpPr>
            <a:spLocks noGrp="1"/>
          </p:cNvSpPr>
          <p:nvPr>
            <p:ph idx="1"/>
          </p:nvPr>
        </p:nvSpPr>
        <p:spPr>
          <a:xfrm>
            <a:off x="3004887" y="2194607"/>
            <a:ext cx="5865395" cy="3670788"/>
          </a:xfrm>
        </p:spPr>
        <p:txBody>
          <a:bodyPr>
            <a:normAutofit fontScale="55000" lnSpcReduction="20000"/>
          </a:bodyPr>
          <a:lstStyle/>
          <a:p>
            <a:r>
              <a:rPr lang="en-US" b="1" dirty="0">
                <a:latin typeface="Arial" panose="020B0604020202020204" pitchFamily="34" charset="0"/>
                <a:cs typeface="Arial" panose="020B0604020202020204" pitchFamily="34" charset="0"/>
              </a:rPr>
              <a:t>Tablet four</a:t>
            </a:r>
          </a:p>
          <a:p>
            <a:r>
              <a:rPr lang="en-US" dirty="0">
                <a:latin typeface="Arial" panose="020B0604020202020204" pitchFamily="34" charset="0"/>
                <a:cs typeface="Arial" panose="020B0604020202020204" pitchFamily="34" charset="0"/>
              </a:rPr>
              <a:t>Gilgamesh and </a:t>
            </a:r>
            <a:r>
              <a:rPr lang="en-US" dirty="0" err="1">
                <a:latin typeface="Arial" panose="020B0604020202020204" pitchFamily="34" charset="0"/>
                <a:cs typeface="Arial" panose="020B0604020202020204" pitchFamily="34" charset="0"/>
              </a:rPr>
              <a:t>Enkidu</a:t>
            </a:r>
            <a:r>
              <a:rPr lang="en-US" dirty="0">
                <a:latin typeface="Arial" panose="020B0604020202020204" pitchFamily="34" charset="0"/>
                <a:cs typeface="Arial" panose="020B0604020202020204" pitchFamily="34" charset="0"/>
              </a:rPr>
              <a:t> journey to the </a:t>
            </a:r>
            <a:r>
              <a:rPr lang="en-US" dirty="0">
                <a:latin typeface="Arial" panose="020B0604020202020204" pitchFamily="34" charset="0"/>
                <a:cs typeface="Arial" panose="020B0604020202020204" pitchFamily="34" charset="0"/>
                <a:hlinkClick r:id="rId2" tooltip="Cedar Forest"/>
              </a:rPr>
              <a:t>Cedar Forest</a:t>
            </a:r>
            <a:r>
              <a:rPr lang="en-US" dirty="0">
                <a:latin typeface="Arial" panose="020B0604020202020204" pitchFamily="34" charset="0"/>
                <a:cs typeface="Arial" panose="020B0604020202020204" pitchFamily="34" charset="0"/>
              </a:rPr>
              <a:t>. Every few days they camp on a mountain, and perform a dream ritual. Gilgamesh has five terrifying dreams about falling mountains, thunderstorms, wild bulls, and a thunderbird that breathes fire. Despite similarities between his dream figures and earlier descriptions of </a:t>
            </a:r>
            <a:r>
              <a:rPr lang="en-US" dirty="0" err="1">
                <a:latin typeface="Arial" panose="020B0604020202020204" pitchFamily="34" charset="0"/>
                <a:cs typeface="Arial" panose="020B0604020202020204" pitchFamily="34" charset="0"/>
              </a:rPr>
              <a:t>Humbaba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Enkidu</a:t>
            </a:r>
            <a:r>
              <a:rPr lang="en-US" dirty="0">
                <a:latin typeface="Arial" panose="020B0604020202020204" pitchFamily="34" charset="0"/>
                <a:cs typeface="Arial" panose="020B0604020202020204" pitchFamily="34" charset="0"/>
              </a:rPr>
              <a:t> interprets these dreams as good omens</a:t>
            </a:r>
            <a:r>
              <a:rPr lang="zh-CN" altLang="en-US" dirty="0">
                <a:latin typeface="Arial" panose="020B0604020202020204" pitchFamily="34" charset="0"/>
                <a:cs typeface="Arial" panose="020B0604020202020204" pitchFamily="34" charset="0"/>
              </a:rPr>
              <a:t>（好兆头）</a:t>
            </a:r>
            <a:r>
              <a:rPr lang="en-US" dirty="0">
                <a:latin typeface="Arial" panose="020B0604020202020204" pitchFamily="34" charset="0"/>
                <a:cs typeface="Arial" panose="020B0604020202020204" pitchFamily="34" charset="0"/>
              </a:rPr>
              <a:t>, and denies that the frightening images represent the forest guardian</a:t>
            </a:r>
            <a:r>
              <a:rPr lang="zh-CN" altLang="en-US" dirty="0">
                <a:latin typeface="Arial" panose="020B0604020202020204" pitchFamily="34" charset="0"/>
                <a:cs typeface="Arial" panose="020B0604020202020204" pitchFamily="34" charset="0"/>
              </a:rPr>
              <a:t>（森林的守卫者）</a:t>
            </a:r>
            <a:r>
              <a:rPr lang="en-US" dirty="0">
                <a:latin typeface="Arial" panose="020B0604020202020204" pitchFamily="34" charset="0"/>
                <a:cs typeface="Arial" panose="020B0604020202020204" pitchFamily="34" charset="0"/>
              </a:rPr>
              <a:t>. As they approach the cedar mountain</a:t>
            </a:r>
            <a:r>
              <a:rPr lang="zh-CN" altLang="en-US" dirty="0">
                <a:latin typeface="Arial" panose="020B0604020202020204" pitchFamily="34" charset="0"/>
                <a:cs typeface="Arial" panose="020B0604020202020204" pitchFamily="34" charset="0"/>
              </a:rPr>
              <a:t>（雪松林）</a:t>
            </a:r>
            <a:r>
              <a:rPr lang="en-US" dirty="0">
                <a:latin typeface="Arial" panose="020B0604020202020204" pitchFamily="34" charset="0"/>
                <a:cs typeface="Arial" panose="020B0604020202020204" pitchFamily="34" charset="0"/>
              </a:rPr>
              <a:t>, they hear </a:t>
            </a:r>
            <a:r>
              <a:rPr lang="en-US" dirty="0" err="1">
                <a:latin typeface="Arial" panose="020B0604020202020204" pitchFamily="34" charset="0"/>
                <a:cs typeface="Arial" panose="020B0604020202020204" pitchFamily="34" charset="0"/>
              </a:rPr>
              <a:t>Humbaba</a:t>
            </a:r>
            <a:r>
              <a:rPr lang="en-US" dirty="0">
                <a:latin typeface="Arial" panose="020B0604020202020204" pitchFamily="34" charset="0"/>
                <a:cs typeface="Arial" panose="020B0604020202020204" pitchFamily="34" charset="0"/>
              </a:rPr>
              <a:t> bellowing, and have to encourage each other not to be afraid.</a:t>
            </a:r>
          </a:p>
          <a:p>
            <a:endParaRPr lang="en-US"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DE" altLang="zh-CN" dirty="0">
                <a:solidFill>
                  <a:srgbClr val="0E5772"/>
                </a:solidFill>
                <a:latin typeface="Arial" panose="020B0604020202020204" pitchFamily="34" charset="0"/>
                <a:cs typeface="Arial" panose="020B0604020202020204" pitchFamily="34" charset="0"/>
              </a:rPr>
              <a:t>2400 BC </a:t>
            </a:r>
            <a:r>
              <a:rPr lang="de-DE" altLang="zh-CN" dirty="0" err="1">
                <a:solidFill>
                  <a:srgbClr val="0E5772"/>
                </a:solidFill>
                <a:latin typeface="Arial" panose="020B0604020202020204" pitchFamily="34" charset="0"/>
                <a:cs typeface="Arial" panose="020B0604020202020204" pitchFamily="34" charset="0"/>
              </a:rPr>
              <a:t>Gilgamesh</a:t>
            </a:r>
            <a:r>
              <a:rPr lang="de-DE" altLang="zh-CN" dirty="0">
                <a:solidFill>
                  <a:srgbClr val="0E5772"/>
                </a:solidFill>
                <a:latin typeface="Arial" panose="020B0604020202020204" pitchFamily="34" charset="0"/>
                <a:cs typeface="Arial" panose="020B0604020202020204" pitchFamily="34" charset="0"/>
              </a:rPr>
              <a:t> Epos</a:t>
            </a:r>
            <a:endParaRPr lang="de-DE"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194607"/>
            <a:ext cx="2761247" cy="3806143"/>
          </a:xfrm>
          <a:prstGeom prst="rect">
            <a:avLst/>
          </a:prstGeom>
        </p:spPr>
      </p:pic>
    </p:spTree>
    <p:extLst>
      <p:ext uri="{BB962C8B-B14F-4D97-AF65-F5344CB8AC3E}">
        <p14:creationId xmlns:p14="http://schemas.microsoft.com/office/powerpoint/2010/main" val="7958928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3DEEB-F03E-4746-AA9D-DF00D36AB285}"/>
              </a:ext>
            </a:extLst>
          </p:cNvPr>
          <p:cNvSpPr>
            <a:spLocks noGrp="1"/>
          </p:cNvSpPr>
          <p:nvPr>
            <p:ph type="title"/>
          </p:nvPr>
        </p:nvSpPr>
        <p:spPr/>
        <p:txBody>
          <a:bodyPr/>
          <a:lstStyle/>
          <a:p>
            <a:r>
              <a:rPr lang="zh-CN" altLang="en-US" dirty="0"/>
              <a:t>一、简介</a:t>
            </a:r>
          </a:p>
        </p:txBody>
      </p:sp>
      <p:sp>
        <p:nvSpPr>
          <p:cNvPr id="3" name="内容占位符 2">
            <a:extLst>
              <a:ext uri="{FF2B5EF4-FFF2-40B4-BE49-F238E27FC236}">
                <a16:creationId xmlns:a16="http://schemas.microsoft.com/office/drawing/2014/main" id="{CF28596A-9B03-44C7-88C4-582DE74B9264}"/>
              </a:ext>
            </a:extLst>
          </p:cNvPr>
          <p:cNvSpPr>
            <a:spLocks noGrp="1"/>
          </p:cNvSpPr>
          <p:nvPr>
            <p:ph idx="1"/>
          </p:nvPr>
        </p:nvSpPr>
        <p:spPr>
          <a:xfrm>
            <a:off x="628650" y="1828803"/>
            <a:ext cx="7886700" cy="4380808"/>
          </a:xfrm>
        </p:spPr>
        <p:txBody>
          <a:bodyPr>
            <a:normAutofit fontScale="55000" lnSpcReduction="20000"/>
          </a:bodyPr>
          <a:lstStyle/>
          <a:p>
            <a:pPr marL="0" indent="0">
              <a:lnSpc>
                <a:spcPct val="120000"/>
              </a:lnSpc>
              <a:buNone/>
            </a:pPr>
            <a:r>
              <a:rPr lang="en-US" altLang="zh-CN" dirty="0"/>
              <a:t>    《</a:t>
            </a:r>
            <a:r>
              <a:rPr lang="zh-CN" altLang="en-US" dirty="0"/>
              <a:t>诺顿世界文学作品选</a:t>
            </a:r>
            <a:r>
              <a:rPr lang="en-US" altLang="zh-CN" dirty="0"/>
              <a:t>》</a:t>
            </a:r>
            <a:r>
              <a:rPr lang="zh-CN" altLang="en-US" dirty="0"/>
              <a:t> （</a:t>
            </a:r>
            <a:r>
              <a:rPr lang="en-US" altLang="zh-CN" dirty="0"/>
              <a:t>The Norton Anthology of World Literature</a:t>
            </a:r>
            <a:r>
              <a:rPr lang="zh-CN" altLang="en-US" dirty="0"/>
              <a:t>）是英语世界的重要文学作品选之一，由马丁</a:t>
            </a:r>
            <a:r>
              <a:rPr lang="en-US" altLang="zh-CN" dirty="0"/>
              <a:t>·</a:t>
            </a:r>
            <a:r>
              <a:rPr lang="zh-CN" altLang="en-US" dirty="0"/>
              <a:t>普契纳等人主编，自</a:t>
            </a:r>
            <a:r>
              <a:rPr lang="en-US" altLang="zh-CN" dirty="0"/>
              <a:t>1956</a:t>
            </a:r>
            <a:r>
              <a:rPr lang="zh-CN" altLang="en-US" dirty="0"/>
              <a:t>年初版至今，已经过多次再版和扩充。全书共六卷，以时间为线索进行编排，中国文学贯穿始终，占据了较大篇幅。全书内容划分如下：</a:t>
            </a:r>
            <a:endParaRPr lang="en-US" altLang="zh-CN" dirty="0"/>
          </a:p>
          <a:p>
            <a:pPr>
              <a:lnSpc>
                <a:spcPct val="120000"/>
              </a:lnSpc>
            </a:pPr>
            <a:r>
              <a:rPr lang="en-US" altLang="zh-CN" dirty="0"/>
              <a:t>A</a:t>
            </a:r>
            <a:r>
              <a:rPr lang="zh-CN" altLang="zh-CN" dirty="0"/>
              <a:t>卷：地中海民族与近东文学；印度古代史诗与故事；早期中国文学和思想</a:t>
            </a:r>
          </a:p>
          <a:p>
            <a:pPr>
              <a:lnSpc>
                <a:spcPct val="120000"/>
              </a:lnSpc>
            </a:pPr>
            <a:r>
              <a:rPr lang="en-US" altLang="zh-CN" dirty="0"/>
              <a:t>B</a:t>
            </a:r>
            <a:r>
              <a:rPr lang="zh-CN" altLang="zh-CN" dirty="0"/>
              <a:t>卷：环地中海地区；印度古典时代；中国中古文学；日本古典时代</a:t>
            </a:r>
          </a:p>
          <a:p>
            <a:pPr>
              <a:lnSpc>
                <a:spcPct val="120000"/>
              </a:lnSpc>
            </a:pPr>
            <a:r>
              <a:rPr lang="en-US" altLang="zh-CN" dirty="0"/>
              <a:t>C</a:t>
            </a:r>
            <a:r>
              <a:rPr lang="zh-CN" altLang="zh-CN" dirty="0"/>
              <a:t>卷：遭遇伊斯兰教；欧洲和新世界</a:t>
            </a:r>
          </a:p>
          <a:p>
            <a:pPr>
              <a:lnSpc>
                <a:spcPct val="120000"/>
              </a:lnSpc>
            </a:pPr>
            <a:r>
              <a:rPr lang="en-US" altLang="zh-CN" dirty="0"/>
              <a:t>D</a:t>
            </a:r>
            <a:r>
              <a:rPr lang="zh-CN" altLang="zh-CN" dirty="0"/>
              <a:t>卷：欧美启蒙运动；现代早期的中国文学；现代早期的日本文学</a:t>
            </a:r>
          </a:p>
          <a:p>
            <a:pPr>
              <a:lnSpc>
                <a:spcPct val="120000"/>
              </a:lnSpc>
            </a:pPr>
            <a:r>
              <a:rPr lang="en-US" altLang="zh-CN" dirty="0"/>
              <a:t>E</a:t>
            </a:r>
            <a:r>
              <a:rPr lang="zh-CN" altLang="zh-CN" dirty="0"/>
              <a:t>卷：革命的时代；文化和帝国：越南、印度、中国；世界各地的现实主义</a:t>
            </a:r>
          </a:p>
          <a:p>
            <a:pPr>
              <a:lnSpc>
                <a:spcPct val="120000"/>
              </a:lnSpc>
            </a:pPr>
            <a:r>
              <a:rPr lang="en-US" altLang="zh-CN" dirty="0"/>
              <a:t>F</a:t>
            </a:r>
            <a:r>
              <a:rPr lang="zh-CN" altLang="zh-CN" dirty="0"/>
              <a:t>卷：现代性和现代主义（</a:t>
            </a:r>
            <a:r>
              <a:rPr lang="en-US" altLang="zh-CN" dirty="0"/>
              <a:t>1900-1945</a:t>
            </a:r>
            <a:r>
              <a:rPr lang="zh-CN" altLang="zh-CN" dirty="0"/>
              <a:t>）；战后和后殖民文学（</a:t>
            </a:r>
            <a:r>
              <a:rPr lang="en-US" altLang="zh-CN" dirty="0"/>
              <a:t>1945-     1968</a:t>
            </a:r>
            <a:r>
              <a:rPr lang="zh-CN" altLang="zh-CN" dirty="0"/>
              <a:t>）；当代世界文学</a:t>
            </a:r>
          </a:p>
          <a:p>
            <a:pPr marL="0" indent="0">
              <a:buNone/>
            </a:pPr>
            <a:endParaRPr lang="zh-CN" altLang="en-US" dirty="0"/>
          </a:p>
        </p:txBody>
      </p:sp>
    </p:spTree>
    <p:extLst>
      <p:ext uri="{BB962C8B-B14F-4D97-AF65-F5344CB8AC3E}">
        <p14:creationId xmlns:p14="http://schemas.microsoft.com/office/powerpoint/2010/main" val="394499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2B5413-3A76-4FFA-858B-CD8495D5F60F}"/>
              </a:ext>
            </a:extLst>
          </p:cNvPr>
          <p:cNvSpPr>
            <a:spLocks noGrp="1"/>
          </p:cNvSpPr>
          <p:nvPr>
            <p:ph type="title"/>
          </p:nvPr>
        </p:nvSpPr>
        <p:spPr/>
        <p:txBody>
          <a:bodyPr/>
          <a:lstStyle/>
          <a:p>
            <a:r>
              <a:rPr lang="zh-CN" altLang="en-US" dirty="0"/>
              <a:t>二、分析角度</a:t>
            </a:r>
          </a:p>
        </p:txBody>
      </p:sp>
      <p:sp>
        <p:nvSpPr>
          <p:cNvPr id="3" name="内容占位符 2">
            <a:extLst>
              <a:ext uri="{FF2B5EF4-FFF2-40B4-BE49-F238E27FC236}">
                <a16:creationId xmlns:a16="http://schemas.microsoft.com/office/drawing/2014/main" id="{B8ACABCE-9BFC-41F4-8CC6-DE624D9E3197}"/>
              </a:ext>
            </a:extLst>
          </p:cNvPr>
          <p:cNvSpPr>
            <a:spLocks noGrp="1"/>
          </p:cNvSpPr>
          <p:nvPr>
            <p:ph idx="1"/>
          </p:nvPr>
        </p:nvSpPr>
        <p:spPr/>
        <p:txBody>
          <a:bodyPr/>
          <a:lstStyle/>
          <a:p>
            <a:r>
              <a:rPr lang="zh-CN" altLang="en-US" dirty="0">
                <a:hlinkClick r:id="rId2" action="ppaction://hlinksldjump"/>
              </a:rPr>
              <a:t>（一）从版本沿革看编者遴选标准及中国文学地位的变化</a:t>
            </a:r>
            <a:endParaRPr lang="en-US" altLang="zh-CN" dirty="0"/>
          </a:p>
          <a:p>
            <a:endParaRPr lang="zh-CN" altLang="en-US" dirty="0"/>
          </a:p>
        </p:txBody>
      </p:sp>
      <p:sp>
        <p:nvSpPr>
          <p:cNvPr id="4" name="内容占位符 2">
            <a:extLst>
              <a:ext uri="{FF2B5EF4-FFF2-40B4-BE49-F238E27FC236}">
                <a16:creationId xmlns:a16="http://schemas.microsoft.com/office/drawing/2014/main" id="{4FCBD61B-2019-43B4-A4B7-D1D59DFFA9EB}"/>
              </a:ext>
            </a:extLst>
          </p:cNvPr>
          <p:cNvSpPr txBox="1">
            <a:spLocks/>
          </p:cNvSpPr>
          <p:nvPr/>
        </p:nvSpPr>
        <p:spPr>
          <a:xfrm>
            <a:off x="628650" y="2817611"/>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hlinkClick r:id="rId3" action="ppaction://hlinksldjump"/>
              </a:rPr>
              <a:t>（二）从中国文学的选篇看西方世界对中国文学的偏好及原因</a:t>
            </a:r>
            <a:endParaRPr lang="en-US" altLang="zh-CN" dirty="0"/>
          </a:p>
          <a:p>
            <a:endParaRPr lang="zh-CN" altLang="en-US" dirty="0"/>
          </a:p>
        </p:txBody>
      </p:sp>
      <p:sp>
        <p:nvSpPr>
          <p:cNvPr id="5" name="内容占位符 2">
            <a:extLst>
              <a:ext uri="{FF2B5EF4-FFF2-40B4-BE49-F238E27FC236}">
                <a16:creationId xmlns:a16="http://schemas.microsoft.com/office/drawing/2014/main" id="{4330F9AA-5417-43A1-B6B8-EA8E990B1FC9}"/>
              </a:ext>
            </a:extLst>
          </p:cNvPr>
          <p:cNvSpPr txBox="1">
            <a:spLocks/>
          </p:cNvSpPr>
          <p:nvPr/>
        </p:nvSpPr>
        <p:spPr>
          <a:xfrm>
            <a:off x="628650" y="3809597"/>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hlinkClick r:id="rId4" action="ppaction://hlinksldjump"/>
              </a:rPr>
              <a:t>（三）从</a:t>
            </a:r>
            <a:r>
              <a:rPr lang="en-US" altLang="zh-CN" dirty="0">
                <a:hlinkClick r:id="rId4" action="ppaction://hlinksldjump"/>
              </a:rPr>
              <a:t>《</a:t>
            </a:r>
            <a:r>
              <a:rPr lang="zh-CN" altLang="en-US" dirty="0">
                <a:hlinkClick r:id="rId4" action="ppaction://hlinksldjump"/>
              </a:rPr>
              <a:t>诺顿世界文学作品选</a:t>
            </a:r>
            <a:r>
              <a:rPr lang="en-US" altLang="zh-CN" dirty="0">
                <a:hlinkClick r:id="rId4" action="ppaction://hlinksldjump"/>
              </a:rPr>
              <a:t>》</a:t>
            </a:r>
            <a:r>
              <a:rPr lang="zh-CN" altLang="en-US" dirty="0">
                <a:hlinkClick r:id="rId4" action="ppaction://hlinksldjump"/>
              </a:rPr>
              <a:t>看翻译对中国文学传播的影响</a:t>
            </a:r>
            <a:endParaRPr lang="en-US" altLang="zh-CN" dirty="0"/>
          </a:p>
          <a:p>
            <a:endParaRPr lang="zh-CN" altLang="en-US" dirty="0"/>
          </a:p>
        </p:txBody>
      </p:sp>
    </p:spTree>
    <p:extLst>
      <p:ext uri="{BB962C8B-B14F-4D97-AF65-F5344CB8AC3E}">
        <p14:creationId xmlns:p14="http://schemas.microsoft.com/office/powerpoint/2010/main" val="1181959615"/>
      </p:ext>
    </p:extLst>
  </p:cSld>
  <p:clrMapOvr>
    <a:masterClrMapping/>
  </p:clrMapOvr>
  <p:transition spd="slow">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66C65D-F5FD-44E4-8F06-5B61ABFD9875}"/>
              </a:ext>
            </a:extLst>
          </p:cNvPr>
          <p:cNvSpPr>
            <a:spLocks noGrp="1"/>
          </p:cNvSpPr>
          <p:nvPr>
            <p:ph type="title"/>
          </p:nvPr>
        </p:nvSpPr>
        <p:spPr/>
        <p:txBody>
          <a:bodyPr>
            <a:normAutofit fontScale="90000"/>
          </a:bodyPr>
          <a:lstStyle/>
          <a:p>
            <a:r>
              <a:rPr lang="zh-CN" altLang="en-US" sz="3600" dirty="0"/>
              <a:t>（一）从版本沿革看中国文学的地位及编者遴选标准的变化</a:t>
            </a:r>
          </a:p>
        </p:txBody>
      </p:sp>
      <p:cxnSp>
        <p:nvCxnSpPr>
          <p:cNvPr id="7" name="直接箭头连接符 6">
            <a:extLst>
              <a:ext uri="{FF2B5EF4-FFF2-40B4-BE49-F238E27FC236}">
                <a16:creationId xmlns:a16="http://schemas.microsoft.com/office/drawing/2014/main" id="{E2356FED-75BA-47D8-903C-66C8FC54AF86}"/>
              </a:ext>
            </a:extLst>
          </p:cNvPr>
          <p:cNvCxnSpPr>
            <a:cxnSpLocks/>
          </p:cNvCxnSpPr>
          <p:nvPr/>
        </p:nvCxnSpPr>
        <p:spPr>
          <a:xfrm>
            <a:off x="1155469" y="1862051"/>
            <a:ext cx="0" cy="45054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椭圆 10">
            <a:extLst>
              <a:ext uri="{FF2B5EF4-FFF2-40B4-BE49-F238E27FC236}">
                <a16:creationId xmlns:a16="http://schemas.microsoft.com/office/drawing/2014/main" id="{B1F42FEB-4660-4AD9-8816-339C647F40E0}"/>
              </a:ext>
            </a:extLst>
          </p:cNvPr>
          <p:cNvSpPr/>
          <p:nvPr/>
        </p:nvSpPr>
        <p:spPr>
          <a:xfrm>
            <a:off x="1093123" y="2269375"/>
            <a:ext cx="124691" cy="124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F9ECC0E2-2930-419D-BC62-5644910D790F}"/>
              </a:ext>
            </a:extLst>
          </p:cNvPr>
          <p:cNvSpPr/>
          <p:nvPr/>
        </p:nvSpPr>
        <p:spPr>
          <a:xfrm>
            <a:off x="1093119" y="3000896"/>
            <a:ext cx="124691" cy="124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59ACC79C-3653-412A-AFAA-CF89B6680C48}"/>
              </a:ext>
            </a:extLst>
          </p:cNvPr>
          <p:cNvSpPr/>
          <p:nvPr/>
        </p:nvSpPr>
        <p:spPr>
          <a:xfrm>
            <a:off x="1093122" y="3618807"/>
            <a:ext cx="124691" cy="124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2D459D51-BBB6-406A-8722-10C9B2DEA4DA}"/>
              </a:ext>
            </a:extLst>
          </p:cNvPr>
          <p:cNvSpPr/>
          <p:nvPr/>
        </p:nvSpPr>
        <p:spPr>
          <a:xfrm>
            <a:off x="1093121" y="4475018"/>
            <a:ext cx="124691" cy="124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E8A501D2-B8C5-4B4A-9A35-4E63E47BBC14}"/>
              </a:ext>
            </a:extLst>
          </p:cNvPr>
          <p:cNvSpPr/>
          <p:nvPr/>
        </p:nvSpPr>
        <p:spPr>
          <a:xfrm>
            <a:off x="1093120" y="5331229"/>
            <a:ext cx="124691" cy="1246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C181511F-CF57-4F72-8FA7-AB0241E1C6C5}"/>
              </a:ext>
            </a:extLst>
          </p:cNvPr>
          <p:cNvSpPr txBox="1"/>
          <p:nvPr/>
        </p:nvSpPr>
        <p:spPr>
          <a:xfrm>
            <a:off x="345587" y="2143220"/>
            <a:ext cx="652743" cy="369332"/>
          </a:xfrm>
          <a:prstGeom prst="rect">
            <a:avLst/>
          </a:prstGeom>
          <a:noFill/>
        </p:spPr>
        <p:txBody>
          <a:bodyPr wrap="none" rtlCol="0">
            <a:spAutoFit/>
          </a:bodyPr>
          <a:lstStyle/>
          <a:p>
            <a:r>
              <a:rPr lang="en-US" altLang="zh-CN" dirty="0"/>
              <a:t>1956</a:t>
            </a:r>
          </a:p>
        </p:txBody>
      </p:sp>
      <p:sp>
        <p:nvSpPr>
          <p:cNvPr id="17" name="文本框 16">
            <a:extLst>
              <a:ext uri="{FF2B5EF4-FFF2-40B4-BE49-F238E27FC236}">
                <a16:creationId xmlns:a16="http://schemas.microsoft.com/office/drawing/2014/main" id="{76CA1BD1-CDC9-49E6-878D-118CA26960D8}"/>
              </a:ext>
            </a:extLst>
          </p:cNvPr>
          <p:cNvSpPr txBox="1"/>
          <p:nvPr/>
        </p:nvSpPr>
        <p:spPr>
          <a:xfrm>
            <a:off x="345586" y="2874632"/>
            <a:ext cx="652743" cy="369332"/>
          </a:xfrm>
          <a:prstGeom prst="rect">
            <a:avLst/>
          </a:prstGeom>
          <a:noFill/>
        </p:spPr>
        <p:txBody>
          <a:bodyPr wrap="none" rtlCol="0">
            <a:spAutoFit/>
          </a:bodyPr>
          <a:lstStyle/>
          <a:p>
            <a:r>
              <a:rPr lang="en-US" altLang="zh-CN" dirty="0"/>
              <a:t>1973</a:t>
            </a:r>
          </a:p>
        </p:txBody>
      </p:sp>
      <p:sp>
        <p:nvSpPr>
          <p:cNvPr id="18" name="文本框 17">
            <a:extLst>
              <a:ext uri="{FF2B5EF4-FFF2-40B4-BE49-F238E27FC236}">
                <a16:creationId xmlns:a16="http://schemas.microsoft.com/office/drawing/2014/main" id="{C55E7E76-4027-4DE1-8790-B2B13116589A}"/>
              </a:ext>
            </a:extLst>
          </p:cNvPr>
          <p:cNvSpPr txBox="1"/>
          <p:nvPr/>
        </p:nvSpPr>
        <p:spPr>
          <a:xfrm>
            <a:off x="345588" y="3499391"/>
            <a:ext cx="652743" cy="369332"/>
          </a:xfrm>
          <a:prstGeom prst="rect">
            <a:avLst/>
          </a:prstGeom>
          <a:noFill/>
        </p:spPr>
        <p:txBody>
          <a:bodyPr wrap="none" rtlCol="0">
            <a:spAutoFit/>
          </a:bodyPr>
          <a:lstStyle/>
          <a:p>
            <a:r>
              <a:rPr lang="en-US" altLang="zh-CN" dirty="0"/>
              <a:t>1995</a:t>
            </a:r>
          </a:p>
        </p:txBody>
      </p:sp>
      <p:sp>
        <p:nvSpPr>
          <p:cNvPr id="19" name="文本框 18">
            <a:extLst>
              <a:ext uri="{FF2B5EF4-FFF2-40B4-BE49-F238E27FC236}">
                <a16:creationId xmlns:a16="http://schemas.microsoft.com/office/drawing/2014/main" id="{12568017-F994-4C85-B031-CFFD13FD1601}"/>
              </a:ext>
            </a:extLst>
          </p:cNvPr>
          <p:cNvSpPr txBox="1"/>
          <p:nvPr/>
        </p:nvSpPr>
        <p:spPr>
          <a:xfrm>
            <a:off x="318021" y="4352697"/>
            <a:ext cx="652743" cy="369332"/>
          </a:xfrm>
          <a:prstGeom prst="rect">
            <a:avLst/>
          </a:prstGeom>
          <a:noFill/>
        </p:spPr>
        <p:txBody>
          <a:bodyPr wrap="none" rtlCol="0">
            <a:spAutoFit/>
          </a:bodyPr>
          <a:lstStyle/>
          <a:p>
            <a:r>
              <a:rPr lang="en-US" altLang="zh-CN" dirty="0"/>
              <a:t>2002</a:t>
            </a:r>
          </a:p>
        </p:txBody>
      </p:sp>
      <p:sp>
        <p:nvSpPr>
          <p:cNvPr id="20" name="文本框 19">
            <a:extLst>
              <a:ext uri="{FF2B5EF4-FFF2-40B4-BE49-F238E27FC236}">
                <a16:creationId xmlns:a16="http://schemas.microsoft.com/office/drawing/2014/main" id="{9F51453A-E323-4381-98C8-6D231669E18C}"/>
              </a:ext>
            </a:extLst>
          </p:cNvPr>
          <p:cNvSpPr txBox="1"/>
          <p:nvPr/>
        </p:nvSpPr>
        <p:spPr>
          <a:xfrm>
            <a:off x="345589" y="5208908"/>
            <a:ext cx="652743" cy="369332"/>
          </a:xfrm>
          <a:prstGeom prst="rect">
            <a:avLst/>
          </a:prstGeom>
          <a:noFill/>
        </p:spPr>
        <p:txBody>
          <a:bodyPr wrap="none" rtlCol="0">
            <a:spAutoFit/>
          </a:bodyPr>
          <a:lstStyle/>
          <a:p>
            <a:r>
              <a:rPr lang="en-US" altLang="zh-CN" dirty="0"/>
              <a:t>2012</a:t>
            </a:r>
          </a:p>
        </p:txBody>
      </p:sp>
      <p:sp>
        <p:nvSpPr>
          <p:cNvPr id="21" name="文本框 20">
            <a:extLst>
              <a:ext uri="{FF2B5EF4-FFF2-40B4-BE49-F238E27FC236}">
                <a16:creationId xmlns:a16="http://schemas.microsoft.com/office/drawing/2014/main" id="{CD18513B-0EC4-457E-A809-30915CB5824A}"/>
              </a:ext>
            </a:extLst>
          </p:cNvPr>
          <p:cNvSpPr txBox="1"/>
          <p:nvPr/>
        </p:nvSpPr>
        <p:spPr>
          <a:xfrm>
            <a:off x="1402519" y="2143220"/>
            <a:ext cx="3877985" cy="369332"/>
          </a:xfrm>
          <a:prstGeom prst="rect">
            <a:avLst/>
          </a:prstGeom>
          <a:noFill/>
        </p:spPr>
        <p:txBody>
          <a:bodyPr wrap="none" rtlCol="0">
            <a:spAutoFit/>
          </a:bodyPr>
          <a:lstStyle/>
          <a:p>
            <a:r>
              <a:rPr lang="en-US" altLang="zh-CN" dirty="0"/>
              <a:t>《</a:t>
            </a:r>
            <a:r>
              <a:rPr lang="zh-CN" altLang="en-US" dirty="0"/>
              <a:t>诺顿世界文学名著选</a:t>
            </a:r>
            <a:r>
              <a:rPr lang="en-US" altLang="zh-CN" dirty="0"/>
              <a:t>》</a:t>
            </a:r>
            <a:r>
              <a:rPr lang="zh-CN" altLang="en-US" dirty="0"/>
              <a:t>（第一版）</a:t>
            </a:r>
          </a:p>
        </p:txBody>
      </p:sp>
      <p:sp>
        <p:nvSpPr>
          <p:cNvPr id="22" name="文本框 21">
            <a:extLst>
              <a:ext uri="{FF2B5EF4-FFF2-40B4-BE49-F238E27FC236}">
                <a16:creationId xmlns:a16="http://schemas.microsoft.com/office/drawing/2014/main" id="{DA8869A2-2FC6-4130-B11C-32D4B022A6A0}"/>
              </a:ext>
            </a:extLst>
          </p:cNvPr>
          <p:cNvSpPr txBox="1"/>
          <p:nvPr/>
        </p:nvSpPr>
        <p:spPr>
          <a:xfrm>
            <a:off x="1402515" y="2874632"/>
            <a:ext cx="6878806" cy="369332"/>
          </a:xfrm>
          <a:prstGeom prst="rect">
            <a:avLst/>
          </a:prstGeom>
          <a:noFill/>
        </p:spPr>
        <p:txBody>
          <a:bodyPr wrap="none" rtlCol="0">
            <a:spAutoFit/>
          </a:bodyPr>
          <a:lstStyle/>
          <a:p>
            <a:r>
              <a:rPr lang="en-US" altLang="zh-CN" dirty="0"/>
              <a:t>《</a:t>
            </a:r>
            <a:r>
              <a:rPr lang="zh-CN" altLang="en-US" dirty="0"/>
              <a:t>诺顿世界文学名著选</a:t>
            </a:r>
            <a:r>
              <a:rPr lang="en-US" altLang="zh-CN" dirty="0"/>
              <a:t>》</a:t>
            </a:r>
            <a:r>
              <a:rPr lang="zh-CN" altLang="en-US" dirty="0"/>
              <a:t>（第三版）（另有</a:t>
            </a:r>
            <a:r>
              <a:rPr lang="en-US" altLang="zh-CN" dirty="0"/>
              <a:t>《</a:t>
            </a:r>
            <a:r>
              <a:rPr lang="zh-CN" altLang="en-US" dirty="0"/>
              <a:t>东方文学名著选</a:t>
            </a:r>
            <a:r>
              <a:rPr lang="en-US" altLang="zh-CN" dirty="0"/>
              <a:t>》</a:t>
            </a:r>
            <a:r>
              <a:rPr lang="zh-CN" altLang="en-US" dirty="0"/>
              <a:t>）</a:t>
            </a:r>
          </a:p>
        </p:txBody>
      </p:sp>
      <p:sp>
        <p:nvSpPr>
          <p:cNvPr id="23" name="文本框 22">
            <a:extLst>
              <a:ext uri="{FF2B5EF4-FFF2-40B4-BE49-F238E27FC236}">
                <a16:creationId xmlns:a16="http://schemas.microsoft.com/office/drawing/2014/main" id="{D546A650-687C-4F22-8AE3-DDF8A1EB6B0B}"/>
              </a:ext>
            </a:extLst>
          </p:cNvPr>
          <p:cNvSpPr txBox="1"/>
          <p:nvPr/>
        </p:nvSpPr>
        <p:spPr>
          <a:xfrm>
            <a:off x="1402515" y="3496486"/>
            <a:ext cx="4570482" cy="646331"/>
          </a:xfrm>
          <a:prstGeom prst="rect">
            <a:avLst/>
          </a:prstGeom>
          <a:noFill/>
        </p:spPr>
        <p:txBody>
          <a:bodyPr wrap="none" rtlCol="0">
            <a:spAutoFit/>
          </a:bodyPr>
          <a:lstStyle/>
          <a:p>
            <a:r>
              <a:rPr lang="en-US" altLang="zh-CN" dirty="0"/>
              <a:t>《</a:t>
            </a:r>
            <a:r>
              <a:rPr lang="zh-CN" altLang="en-US" dirty="0"/>
              <a:t>诺顿世界文学名著选</a:t>
            </a:r>
            <a:r>
              <a:rPr lang="en-US" altLang="zh-CN" dirty="0"/>
              <a:t>》</a:t>
            </a:r>
            <a:r>
              <a:rPr lang="zh-CN" altLang="en-US" dirty="0"/>
              <a:t>（第六版扩展版）</a:t>
            </a:r>
            <a:endParaRPr lang="en-US" altLang="zh-CN" dirty="0"/>
          </a:p>
          <a:p>
            <a:r>
              <a:rPr lang="zh-CN" altLang="en-US" dirty="0"/>
              <a:t>（也称</a:t>
            </a:r>
            <a:r>
              <a:rPr lang="en-US" altLang="zh-CN" dirty="0"/>
              <a:t>《</a:t>
            </a:r>
            <a:r>
              <a:rPr lang="zh-CN" altLang="en-US" dirty="0"/>
              <a:t>诺顿世界文学作品选</a:t>
            </a:r>
            <a:r>
              <a:rPr lang="en-US" altLang="zh-CN" dirty="0"/>
              <a:t>》</a:t>
            </a:r>
            <a:r>
              <a:rPr lang="zh-CN" altLang="en-US" dirty="0"/>
              <a:t>第一版）</a:t>
            </a:r>
          </a:p>
        </p:txBody>
      </p:sp>
      <p:sp>
        <p:nvSpPr>
          <p:cNvPr id="24" name="文本框 23">
            <a:extLst>
              <a:ext uri="{FF2B5EF4-FFF2-40B4-BE49-F238E27FC236}">
                <a16:creationId xmlns:a16="http://schemas.microsoft.com/office/drawing/2014/main" id="{449D965D-ECD8-45C3-9D62-D9974191C3FE}"/>
              </a:ext>
            </a:extLst>
          </p:cNvPr>
          <p:cNvSpPr txBox="1"/>
          <p:nvPr/>
        </p:nvSpPr>
        <p:spPr>
          <a:xfrm>
            <a:off x="1402515" y="4352697"/>
            <a:ext cx="5262979" cy="369332"/>
          </a:xfrm>
          <a:prstGeom prst="rect">
            <a:avLst/>
          </a:prstGeom>
          <a:noFill/>
        </p:spPr>
        <p:txBody>
          <a:bodyPr wrap="none" rtlCol="0">
            <a:spAutoFit/>
          </a:bodyPr>
          <a:lstStyle/>
          <a:p>
            <a:r>
              <a:rPr lang="en-US" altLang="zh-CN" dirty="0"/>
              <a:t>《</a:t>
            </a:r>
            <a:r>
              <a:rPr lang="zh-CN" altLang="en-US" dirty="0"/>
              <a:t>诺顿世界文学作品选</a:t>
            </a:r>
            <a:r>
              <a:rPr lang="en-US" altLang="zh-CN" dirty="0"/>
              <a:t>》</a:t>
            </a:r>
            <a:r>
              <a:rPr lang="zh-CN" altLang="en-US" dirty="0"/>
              <a:t>（第二版）（正式更名）</a:t>
            </a:r>
          </a:p>
        </p:txBody>
      </p:sp>
      <p:sp>
        <p:nvSpPr>
          <p:cNvPr id="25" name="文本框 24">
            <a:extLst>
              <a:ext uri="{FF2B5EF4-FFF2-40B4-BE49-F238E27FC236}">
                <a16:creationId xmlns:a16="http://schemas.microsoft.com/office/drawing/2014/main" id="{1CBE8E9C-D77E-4668-BE4E-DC07004EEF4D}"/>
              </a:ext>
            </a:extLst>
          </p:cNvPr>
          <p:cNvSpPr txBox="1"/>
          <p:nvPr/>
        </p:nvSpPr>
        <p:spPr>
          <a:xfrm>
            <a:off x="1402515" y="5208908"/>
            <a:ext cx="5032147" cy="369332"/>
          </a:xfrm>
          <a:prstGeom prst="rect">
            <a:avLst/>
          </a:prstGeom>
          <a:noFill/>
        </p:spPr>
        <p:txBody>
          <a:bodyPr wrap="none" rtlCol="0">
            <a:spAutoFit/>
          </a:bodyPr>
          <a:lstStyle/>
          <a:p>
            <a:r>
              <a:rPr lang="en-US" altLang="zh-CN" dirty="0"/>
              <a:t>《</a:t>
            </a:r>
            <a:r>
              <a:rPr lang="zh-CN" altLang="en-US" dirty="0"/>
              <a:t>诺顿世界文学作品选</a:t>
            </a:r>
            <a:r>
              <a:rPr lang="en-US" altLang="zh-CN" dirty="0"/>
              <a:t>》</a:t>
            </a:r>
            <a:r>
              <a:rPr lang="zh-CN" altLang="en-US" dirty="0"/>
              <a:t>（第三版）（最新版）</a:t>
            </a:r>
          </a:p>
        </p:txBody>
      </p:sp>
    </p:spTree>
    <p:extLst>
      <p:ext uri="{BB962C8B-B14F-4D97-AF65-F5344CB8AC3E}">
        <p14:creationId xmlns:p14="http://schemas.microsoft.com/office/powerpoint/2010/main" val="4369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1000" fill="hold"/>
                                        <p:tgtEl>
                                          <p:spTgt spid="2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anim calcmode="lin" valueType="num">
                                      <p:cBhvr>
                                        <p:cTn id="80" dur="1000" fill="hold"/>
                                        <p:tgtEl>
                                          <p:spTgt spid="23"/>
                                        </p:tgtEl>
                                        <p:attrNameLst>
                                          <p:attrName>ppt_x</p:attrName>
                                        </p:attrNameLst>
                                      </p:cBhvr>
                                      <p:tavLst>
                                        <p:tav tm="0">
                                          <p:val>
                                            <p:strVal val="#ppt_x"/>
                                          </p:val>
                                        </p:tav>
                                        <p:tav tm="100000">
                                          <p:val>
                                            <p:strVal val="#ppt_x"/>
                                          </p:val>
                                        </p:tav>
                                      </p:tavLst>
                                    </p:anim>
                                    <p:anim calcmode="lin" valueType="num">
                                      <p:cBhvr>
                                        <p:cTn id="81" dur="1000" fill="hold"/>
                                        <p:tgtEl>
                                          <p:spTgt spid="2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1000"/>
                                        <p:tgtEl>
                                          <p:spTgt spid="25"/>
                                        </p:tgtEl>
                                      </p:cBhvr>
                                    </p:animEffect>
                                    <p:anim calcmode="lin" valueType="num">
                                      <p:cBhvr>
                                        <p:cTn id="90" dur="1000" fill="hold"/>
                                        <p:tgtEl>
                                          <p:spTgt spid="25"/>
                                        </p:tgtEl>
                                        <p:attrNameLst>
                                          <p:attrName>ppt_x</p:attrName>
                                        </p:attrNameLst>
                                      </p:cBhvr>
                                      <p:tavLst>
                                        <p:tav tm="0">
                                          <p:val>
                                            <p:strVal val="#ppt_x"/>
                                          </p:val>
                                        </p:tav>
                                        <p:tav tm="100000">
                                          <p:val>
                                            <p:strVal val="#ppt_x"/>
                                          </p:val>
                                        </p:tav>
                                      </p:tavLst>
                                    </p:anim>
                                    <p:anim calcmode="lin" valueType="num">
                                      <p:cBhvr>
                                        <p:cTn id="9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DD59A4-2930-4675-AF2D-8C9FDAF835DD}"/>
              </a:ext>
            </a:extLst>
          </p:cNvPr>
          <p:cNvSpPr>
            <a:spLocks noGrp="1"/>
          </p:cNvSpPr>
          <p:nvPr>
            <p:ph type="title"/>
          </p:nvPr>
        </p:nvSpPr>
        <p:spPr/>
        <p:txBody>
          <a:bodyPr/>
          <a:lstStyle/>
          <a:p>
            <a:r>
              <a:rPr lang="en-US" altLang="zh-CN" dirty="0"/>
              <a:t>1</a:t>
            </a:r>
            <a:r>
              <a:rPr lang="zh-CN" altLang="en-US" dirty="0"/>
              <a:t>、从“名著”到“文学作品”</a:t>
            </a:r>
          </a:p>
        </p:txBody>
      </p:sp>
      <p:sp>
        <p:nvSpPr>
          <p:cNvPr id="3" name="内容占位符 2">
            <a:extLst>
              <a:ext uri="{FF2B5EF4-FFF2-40B4-BE49-F238E27FC236}">
                <a16:creationId xmlns:a16="http://schemas.microsoft.com/office/drawing/2014/main" id="{93C795CD-6981-4908-8879-70A2C2F126F6}"/>
              </a:ext>
            </a:extLst>
          </p:cNvPr>
          <p:cNvSpPr>
            <a:spLocks noGrp="1"/>
          </p:cNvSpPr>
          <p:nvPr>
            <p:ph idx="1"/>
          </p:nvPr>
        </p:nvSpPr>
        <p:spPr/>
        <p:txBody>
          <a:bodyPr>
            <a:normAutofit fontScale="92500" lnSpcReduction="20000"/>
          </a:bodyPr>
          <a:lstStyle/>
          <a:p>
            <a:r>
              <a:rPr lang="en-US" altLang="zh-CN" dirty="0"/>
              <a:t>《</a:t>
            </a:r>
            <a:r>
              <a:rPr lang="zh-CN" altLang="en-US" dirty="0"/>
              <a:t>诺顿世界文学作品选</a:t>
            </a:r>
            <a:r>
              <a:rPr lang="en-US" altLang="zh-CN" dirty="0"/>
              <a:t>》</a:t>
            </a:r>
            <a:r>
              <a:rPr lang="zh-CN" altLang="en-US" dirty="0"/>
              <a:t>与</a:t>
            </a:r>
            <a:r>
              <a:rPr lang="en-US" altLang="zh-CN" dirty="0"/>
              <a:t>《</a:t>
            </a:r>
            <a:r>
              <a:rPr lang="zh-CN" altLang="en-US" dirty="0"/>
              <a:t>诺顿世界文学名著选</a:t>
            </a:r>
            <a:r>
              <a:rPr lang="en-US" altLang="zh-CN" dirty="0"/>
              <a:t>》</a:t>
            </a:r>
            <a:r>
              <a:rPr lang="zh-CN" altLang="en-US" dirty="0"/>
              <a:t>一脉相承，但是在发展的过程中，经历了从只关注西欧和北美的文学作品到关注大量非西方（</a:t>
            </a:r>
            <a:r>
              <a:rPr lang="en-US" altLang="zh-CN" dirty="0"/>
              <a:t>Non-Western</a:t>
            </a:r>
            <a:r>
              <a:rPr lang="zh-CN" altLang="en-US" dirty="0"/>
              <a:t>）的作品的转变，也从“世界名著”转换成“世界文学作品”这一更加开放的概念。</a:t>
            </a:r>
            <a:endParaRPr lang="en-US" altLang="zh-CN" dirty="0"/>
          </a:p>
          <a:p>
            <a:r>
              <a:rPr lang="en-US" altLang="zh-CN" dirty="0"/>
              <a:t>1956</a:t>
            </a:r>
            <a:r>
              <a:rPr lang="zh-CN" altLang="en-US" dirty="0"/>
              <a:t>年初版前言：“</a:t>
            </a:r>
            <a:r>
              <a:rPr lang="en-US" altLang="zh-CN" dirty="0"/>
              <a:t>《</a:t>
            </a:r>
            <a:r>
              <a:rPr lang="zh-CN" altLang="en-US" dirty="0"/>
              <a:t>世界文学名著选</a:t>
            </a:r>
            <a:r>
              <a:rPr lang="en-US" altLang="zh-CN" dirty="0"/>
              <a:t>》</a:t>
            </a:r>
            <a:r>
              <a:rPr lang="zh-CN" altLang="en-US" dirty="0"/>
              <a:t>是一部西方文学作品选。”试图突破原有文学选集只关注英美的传统做法</a:t>
            </a:r>
            <a:endParaRPr lang="en-US" altLang="zh-CN" dirty="0"/>
          </a:p>
          <a:p>
            <a:r>
              <a:rPr lang="en-US" altLang="zh-CN" dirty="0"/>
              <a:t>1992</a:t>
            </a:r>
            <a:r>
              <a:rPr lang="zh-CN" altLang="en-US" dirty="0"/>
              <a:t>年第六版增加“当代探索”部分，选收少量非西方作家的作品</a:t>
            </a:r>
          </a:p>
        </p:txBody>
      </p:sp>
    </p:spTree>
    <p:extLst>
      <p:ext uri="{BB962C8B-B14F-4D97-AF65-F5344CB8AC3E}">
        <p14:creationId xmlns:p14="http://schemas.microsoft.com/office/powerpoint/2010/main" val="337750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3526B8-66BE-4D97-9428-5E21C12C9B9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8E9B2D6-2680-41CF-8CAE-D41B6F78CBCA}"/>
              </a:ext>
            </a:extLst>
          </p:cNvPr>
          <p:cNvSpPr>
            <a:spLocks noGrp="1"/>
          </p:cNvSpPr>
          <p:nvPr>
            <p:ph idx="1"/>
          </p:nvPr>
        </p:nvSpPr>
        <p:spPr/>
        <p:txBody>
          <a:bodyPr/>
          <a:lstStyle/>
          <a:p>
            <a:r>
              <a:rPr lang="en-US" altLang="zh-CN" dirty="0"/>
              <a:t>1995</a:t>
            </a:r>
            <a:r>
              <a:rPr lang="zh-CN" altLang="en-US" dirty="0"/>
              <a:t>年“扩展版”出现实质性突破，在</a:t>
            </a:r>
            <a:r>
              <a:rPr lang="en-US" altLang="zh-CN" dirty="0"/>
              <a:t>4000</a:t>
            </a:r>
            <a:r>
              <a:rPr lang="zh-CN" altLang="en-US" dirty="0"/>
              <a:t>多页西方文学作品的基础上，增添了</a:t>
            </a:r>
            <a:r>
              <a:rPr lang="en-US" altLang="zh-CN" dirty="0"/>
              <a:t>2000</a:t>
            </a:r>
            <a:r>
              <a:rPr lang="zh-CN" altLang="en-US" dirty="0"/>
              <a:t>多页中国、日本、中东、非洲等地的作品。同时开始选入“非名著作品”。</a:t>
            </a:r>
            <a:endParaRPr lang="en-US" altLang="zh-CN" dirty="0"/>
          </a:p>
          <a:p>
            <a:r>
              <a:rPr lang="en-US" altLang="zh-CN" dirty="0"/>
              <a:t>2002</a:t>
            </a:r>
            <a:r>
              <a:rPr lang="zh-CN" altLang="en-US" dirty="0"/>
              <a:t>年，正式更名为</a:t>
            </a:r>
            <a:r>
              <a:rPr lang="en-US" altLang="zh-CN" dirty="0"/>
              <a:t>《</a:t>
            </a:r>
            <a:r>
              <a:rPr lang="zh-CN" altLang="en-US" dirty="0"/>
              <a:t>诺顿世界文学作品选</a:t>
            </a:r>
            <a:r>
              <a:rPr lang="en-US" altLang="zh-CN" dirty="0"/>
              <a:t>》</a:t>
            </a:r>
          </a:p>
          <a:p>
            <a:endParaRPr lang="zh-CN" altLang="en-US" dirty="0"/>
          </a:p>
        </p:txBody>
      </p:sp>
    </p:spTree>
    <p:extLst>
      <p:ext uri="{BB962C8B-B14F-4D97-AF65-F5344CB8AC3E}">
        <p14:creationId xmlns:p14="http://schemas.microsoft.com/office/powerpoint/2010/main" val="122397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2C5CB6-9A49-46AE-AFEE-7D5FC377AB73}"/>
              </a:ext>
            </a:extLst>
          </p:cNvPr>
          <p:cNvSpPr>
            <a:spLocks noGrp="1"/>
          </p:cNvSpPr>
          <p:nvPr>
            <p:ph type="title"/>
          </p:nvPr>
        </p:nvSpPr>
        <p:spPr/>
        <p:txBody>
          <a:bodyPr/>
          <a:lstStyle/>
          <a:p>
            <a:r>
              <a:rPr lang="en-US" altLang="zh-CN" dirty="0"/>
              <a:t>2</a:t>
            </a:r>
            <a:r>
              <a:rPr lang="zh-CN" altLang="en-US" dirty="0"/>
              <a:t>、马丁</a:t>
            </a:r>
            <a:r>
              <a:rPr lang="en-US" altLang="zh-CN" dirty="0"/>
              <a:t>·</a:t>
            </a:r>
            <a:r>
              <a:rPr lang="zh-CN" altLang="en-US" dirty="0"/>
              <a:t>普契纳的世界文学观</a:t>
            </a:r>
          </a:p>
        </p:txBody>
      </p:sp>
      <p:sp>
        <p:nvSpPr>
          <p:cNvPr id="3" name="内容占位符 2">
            <a:extLst>
              <a:ext uri="{FF2B5EF4-FFF2-40B4-BE49-F238E27FC236}">
                <a16:creationId xmlns:a16="http://schemas.microsoft.com/office/drawing/2014/main" id="{14DFB661-C7EF-4522-A134-1B8106D44A42}"/>
              </a:ext>
            </a:extLst>
          </p:cNvPr>
          <p:cNvSpPr>
            <a:spLocks noGrp="1"/>
          </p:cNvSpPr>
          <p:nvPr>
            <p:ph idx="1"/>
          </p:nvPr>
        </p:nvSpPr>
        <p:spPr/>
        <p:txBody>
          <a:bodyPr/>
          <a:lstStyle/>
          <a:p>
            <a:r>
              <a:rPr lang="zh-CN" altLang="en-US" dirty="0"/>
              <a:t>“任何文学都创造了一个我们能够通过阅读行为而进入的世界，这种说法也许是平庸的。然而，它却有助于我们重新定位，就文学，尤其是世界文学是什么，或者能是什么这一问题的规范认识。”</a:t>
            </a:r>
            <a:endParaRPr lang="en-US" altLang="zh-CN" dirty="0"/>
          </a:p>
          <a:p>
            <a:r>
              <a:rPr lang="zh-CN" altLang="en-US" dirty="0"/>
              <a:t>“在我看来，世界文学或创世文学的兴盛是建立在构成这个术语的两个词</a:t>
            </a:r>
            <a:r>
              <a:rPr lang="en-US" altLang="zh-CN" dirty="0"/>
              <a:t>——</a:t>
            </a:r>
            <a:r>
              <a:rPr lang="zh-CN" altLang="en-US" dirty="0"/>
              <a:t>世界和文学之间的联系的基础上的。”</a:t>
            </a:r>
            <a:endParaRPr lang="en-US" altLang="zh-CN" dirty="0"/>
          </a:p>
          <a:p>
            <a:endParaRPr lang="zh-CN" altLang="en-US" dirty="0"/>
          </a:p>
        </p:txBody>
      </p:sp>
    </p:spTree>
    <p:extLst>
      <p:ext uri="{BB962C8B-B14F-4D97-AF65-F5344CB8AC3E}">
        <p14:creationId xmlns:p14="http://schemas.microsoft.com/office/powerpoint/2010/main" val="165969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hlinkClick r:id="rId2" action="ppaction://hlinksldjump"/>
            <a:extLst>
              <a:ext uri="{FF2B5EF4-FFF2-40B4-BE49-F238E27FC236}">
                <a16:creationId xmlns:a16="http://schemas.microsoft.com/office/drawing/2014/main" id="{0652D692-627F-41B4-847A-B28F5FD8A4A8}"/>
              </a:ext>
            </a:extLst>
          </p:cNvPr>
          <p:cNvPicPr>
            <a:picLocks noChangeAspect="1"/>
          </p:cNvPicPr>
          <p:nvPr/>
        </p:nvPicPr>
        <p:blipFill rotWithShape="1">
          <a:blip r:embed="rId3"/>
          <a:srcRect l="11751" r="11751"/>
          <a:stretch/>
        </p:blipFill>
        <p:spPr>
          <a:xfrm>
            <a:off x="0" y="0"/>
            <a:ext cx="9144000" cy="6858000"/>
          </a:xfrm>
          <a:prstGeom prst="rect">
            <a:avLst/>
          </a:prstGeom>
        </p:spPr>
      </p:pic>
      <p:sp>
        <p:nvSpPr>
          <p:cNvPr id="2" name="标题 1">
            <a:extLst>
              <a:ext uri="{FF2B5EF4-FFF2-40B4-BE49-F238E27FC236}">
                <a16:creationId xmlns:a16="http://schemas.microsoft.com/office/drawing/2014/main" id="{FE4A6BD4-14FF-4FC3-ACC3-E75FA3220A21}"/>
              </a:ext>
            </a:extLst>
          </p:cNvPr>
          <p:cNvSpPr>
            <a:spLocks noGrp="1"/>
          </p:cNvSpPr>
          <p:nvPr>
            <p:ph type="title"/>
          </p:nvPr>
        </p:nvSpPr>
        <p:spPr/>
        <p:txBody>
          <a:bodyPr>
            <a:normAutofit fontScale="90000"/>
          </a:bodyPr>
          <a:lstStyle/>
          <a:p>
            <a:r>
              <a:rPr lang="en-US" altLang="zh-CN" dirty="0"/>
              <a:t>3</a:t>
            </a:r>
            <a:r>
              <a:rPr lang="zh-CN" altLang="en-US" dirty="0"/>
              <a:t>、中国作品的从无到有与数量变化</a:t>
            </a:r>
          </a:p>
        </p:txBody>
      </p:sp>
      <p:graphicFrame>
        <p:nvGraphicFramePr>
          <p:cNvPr id="6" name="内容占位符 3">
            <a:extLst>
              <a:ext uri="{FF2B5EF4-FFF2-40B4-BE49-F238E27FC236}">
                <a16:creationId xmlns:a16="http://schemas.microsoft.com/office/drawing/2014/main" id="{D45D6A10-0475-43BD-A4BF-7E44D2ECD6AD}"/>
              </a:ext>
            </a:extLst>
          </p:cNvPr>
          <p:cNvGraphicFramePr>
            <a:graphicFrameLocks noGrp="1"/>
          </p:cNvGraphicFramePr>
          <p:nvPr>
            <p:ph idx="1"/>
          </p:nvPr>
        </p:nvGraphicFramePr>
        <p:xfrm>
          <a:off x="628650" y="2389296"/>
          <a:ext cx="7886700" cy="3845560"/>
        </p:xfrm>
        <a:graphic>
          <a:graphicData uri="http://schemas.openxmlformats.org/drawingml/2006/table">
            <a:tbl>
              <a:tblPr firstRow="1" bandRow="1">
                <a:tableStyleId>{7DF18680-E054-41AD-8BC1-D1AEF772440D}</a:tableStyleId>
              </a:tblPr>
              <a:tblGrid>
                <a:gridCol w="2628900">
                  <a:extLst>
                    <a:ext uri="{9D8B030D-6E8A-4147-A177-3AD203B41FA5}">
                      <a16:colId xmlns:a16="http://schemas.microsoft.com/office/drawing/2014/main" val="742071932"/>
                    </a:ext>
                  </a:extLst>
                </a:gridCol>
                <a:gridCol w="2628900">
                  <a:extLst>
                    <a:ext uri="{9D8B030D-6E8A-4147-A177-3AD203B41FA5}">
                      <a16:colId xmlns:a16="http://schemas.microsoft.com/office/drawing/2014/main" val="2083158020"/>
                    </a:ext>
                  </a:extLst>
                </a:gridCol>
                <a:gridCol w="2628900">
                  <a:extLst>
                    <a:ext uri="{9D8B030D-6E8A-4147-A177-3AD203B41FA5}">
                      <a16:colId xmlns:a16="http://schemas.microsoft.com/office/drawing/2014/main" val="3849058702"/>
                    </a:ext>
                  </a:extLst>
                </a:gridCol>
              </a:tblGrid>
              <a:tr h="370840">
                <a:tc>
                  <a:txBody>
                    <a:bodyPr/>
                    <a:lstStyle/>
                    <a:p>
                      <a:r>
                        <a:rPr lang="en-US" altLang="zh-CN" dirty="0"/>
                        <a:t>1995</a:t>
                      </a:r>
                      <a:r>
                        <a:rPr lang="zh-CN" altLang="en-US" dirty="0"/>
                        <a:t>年版</a:t>
                      </a:r>
                    </a:p>
                  </a:txBody>
                  <a:tcPr/>
                </a:tc>
                <a:tc>
                  <a:txBody>
                    <a:bodyPr/>
                    <a:lstStyle/>
                    <a:p>
                      <a:r>
                        <a:rPr lang="en-US" altLang="zh-CN" dirty="0"/>
                        <a:t>2002</a:t>
                      </a:r>
                      <a:r>
                        <a:rPr lang="zh-CN" altLang="en-US" dirty="0"/>
                        <a:t>版</a:t>
                      </a:r>
                    </a:p>
                  </a:txBody>
                  <a:tcPr/>
                </a:tc>
                <a:tc>
                  <a:txBody>
                    <a:bodyPr/>
                    <a:lstStyle/>
                    <a:p>
                      <a:r>
                        <a:rPr lang="en-US" altLang="zh-CN" dirty="0"/>
                        <a:t>2012</a:t>
                      </a:r>
                      <a:r>
                        <a:rPr lang="zh-CN" altLang="en-US" dirty="0"/>
                        <a:t>版</a:t>
                      </a:r>
                    </a:p>
                  </a:txBody>
                  <a:tcPr/>
                </a:tc>
                <a:extLst>
                  <a:ext uri="{0D108BD9-81ED-4DB2-BD59-A6C34878D82A}">
                    <a16:rowId xmlns:a16="http://schemas.microsoft.com/office/drawing/2014/main" val="1329365309"/>
                  </a:ext>
                </a:extLst>
              </a:tr>
              <a:tr h="370840">
                <a:tc>
                  <a:txBody>
                    <a:bodyPr/>
                    <a:lstStyle/>
                    <a:p>
                      <a:r>
                        <a:rPr lang="zh-CN" altLang="en-US" dirty="0"/>
                        <a:t>卷一：早期中国诗歌与思想</a:t>
                      </a:r>
                    </a:p>
                  </a:txBody>
                  <a:tcPr/>
                </a:tc>
                <a:tc>
                  <a:txBody>
                    <a:bodyPr/>
                    <a:lstStyle/>
                    <a:p>
                      <a:r>
                        <a:rPr lang="en-US" altLang="zh-CN" dirty="0"/>
                        <a:t>A</a:t>
                      </a:r>
                      <a:r>
                        <a:rPr lang="zh-CN" altLang="en-US" dirty="0"/>
                        <a:t>卷：早期中国诗歌与思想</a:t>
                      </a:r>
                    </a:p>
                  </a:txBody>
                  <a:tcPr/>
                </a:tc>
                <a:tc>
                  <a:txBody>
                    <a:bodyPr/>
                    <a:lstStyle/>
                    <a:p>
                      <a:r>
                        <a:rPr lang="en-US" altLang="zh-CN" dirty="0"/>
                        <a:t>A</a:t>
                      </a:r>
                      <a:r>
                        <a:rPr lang="zh-CN" altLang="en-US" dirty="0"/>
                        <a:t>卷：</a:t>
                      </a:r>
                      <a:r>
                        <a:rPr lang="en-US" altLang="zh-CN" dirty="0"/>
                        <a:t>Ⅲ.</a:t>
                      </a:r>
                      <a:r>
                        <a:rPr lang="zh-CN" altLang="en-US" dirty="0"/>
                        <a:t> 早期中国文学和思想</a:t>
                      </a:r>
                    </a:p>
                  </a:txBody>
                  <a:tcPr/>
                </a:tc>
                <a:extLst>
                  <a:ext uri="{0D108BD9-81ED-4DB2-BD59-A6C34878D82A}">
                    <a16:rowId xmlns:a16="http://schemas.microsoft.com/office/drawing/2014/main" val="2263025453"/>
                  </a:ext>
                </a:extLst>
              </a:tr>
              <a:tr h="370840">
                <a:tc>
                  <a:txBody>
                    <a:bodyPr/>
                    <a:lstStyle/>
                    <a:p>
                      <a:r>
                        <a:rPr lang="zh-CN" altLang="en-US" dirty="0"/>
                        <a:t>卷二：中国中古文学</a:t>
                      </a:r>
                      <a:endParaRPr lang="en-US" altLang="zh-CN" dirty="0"/>
                    </a:p>
                    <a:p>
                      <a:endParaRPr lang="zh-CN" altLang="en-US" dirty="0"/>
                    </a:p>
                  </a:txBody>
                  <a:tcPr/>
                </a:tc>
                <a:tc>
                  <a:txBody>
                    <a:bodyPr/>
                    <a:lstStyle/>
                    <a:p>
                      <a:r>
                        <a:rPr lang="en-US" altLang="zh-CN" dirty="0"/>
                        <a:t>B</a:t>
                      </a:r>
                      <a:r>
                        <a:rPr lang="zh-CN" altLang="en-US" dirty="0"/>
                        <a:t>卷：中国中古文学</a:t>
                      </a:r>
                    </a:p>
                  </a:txBody>
                  <a:tcPr/>
                </a:tc>
                <a:tc>
                  <a:txBody>
                    <a:bodyPr/>
                    <a:lstStyle/>
                    <a:p>
                      <a:r>
                        <a:rPr lang="en-US" altLang="zh-CN" dirty="0"/>
                        <a:t>B</a:t>
                      </a:r>
                      <a:r>
                        <a:rPr lang="zh-CN" altLang="en-US" dirty="0"/>
                        <a:t>卷：</a:t>
                      </a:r>
                      <a:r>
                        <a:rPr lang="en-US" altLang="zh-CN" dirty="0"/>
                        <a:t>Ⅲ.</a:t>
                      </a:r>
                      <a:r>
                        <a:rPr lang="zh-CN" altLang="en-US" dirty="0"/>
                        <a:t> 中国中古文学</a:t>
                      </a:r>
                    </a:p>
                  </a:txBody>
                  <a:tcPr/>
                </a:tc>
                <a:extLst>
                  <a:ext uri="{0D108BD9-81ED-4DB2-BD59-A6C34878D82A}">
                    <a16:rowId xmlns:a16="http://schemas.microsoft.com/office/drawing/2014/main" val="878893135"/>
                  </a:ext>
                </a:extLst>
              </a:tr>
              <a:tr h="370840">
                <a:tc>
                  <a:txBody>
                    <a:bodyPr/>
                    <a:lstStyle/>
                    <a:p>
                      <a:endParaRPr lang="en-US" altLang="zh-CN" dirty="0"/>
                    </a:p>
                    <a:p>
                      <a:endParaRPr lang="zh-CN" altLang="en-US" dirty="0"/>
                    </a:p>
                  </a:txBody>
                  <a:tcPr/>
                </a:tc>
                <a:tc>
                  <a:txBody>
                    <a:bodyPr/>
                    <a:lstStyle/>
                    <a:p>
                      <a:r>
                        <a:rPr lang="en-US" altLang="zh-CN" dirty="0"/>
                        <a:t>D</a:t>
                      </a:r>
                      <a:r>
                        <a:rPr lang="zh-CN" altLang="en-US" dirty="0"/>
                        <a:t>卷：中国本土文学</a:t>
                      </a:r>
                    </a:p>
                  </a:txBody>
                  <a:tcPr/>
                </a:tc>
                <a:tc>
                  <a:txBody>
                    <a:bodyPr/>
                    <a:lstStyle/>
                    <a:p>
                      <a:r>
                        <a:rPr lang="en-US" altLang="zh-CN" dirty="0"/>
                        <a:t>D</a:t>
                      </a:r>
                      <a:r>
                        <a:rPr lang="zh-CN" altLang="en-US" dirty="0"/>
                        <a:t>卷：</a:t>
                      </a:r>
                      <a:r>
                        <a:rPr lang="en-US" altLang="zh-CN" dirty="0"/>
                        <a:t>Ⅱ. </a:t>
                      </a:r>
                      <a:r>
                        <a:rPr lang="zh-CN" altLang="en-US" dirty="0"/>
                        <a:t>现代早期的中国文学</a:t>
                      </a:r>
                    </a:p>
                  </a:txBody>
                  <a:tcPr/>
                </a:tc>
                <a:extLst>
                  <a:ext uri="{0D108BD9-81ED-4DB2-BD59-A6C34878D82A}">
                    <a16:rowId xmlns:a16="http://schemas.microsoft.com/office/drawing/2014/main" val="245049344"/>
                  </a:ext>
                </a:extLst>
              </a:tr>
              <a:tr h="370840">
                <a:tc>
                  <a:txBody>
                    <a:bodyPr/>
                    <a:lstStyle/>
                    <a:p>
                      <a:endParaRPr lang="en-US" altLang="zh-CN" dirty="0"/>
                    </a:p>
                    <a:p>
                      <a:endParaRPr lang="zh-CN" altLang="en-US" dirty="0"/>
                    </a:p>
                  </a:txBody>
                  <a:tcPr/>
                </a:tc>
                <a:tc>
                  <a:txBody>
                    <a:bodyPr/>
                    <a:lstStyle/>
                    <a:p>
                      <a:r>
                        <a:rPr lang="en-US" altLang="zh-CN" dirty="0"/>
                        <a:t>F</a:t>
                      </a:r>
                      <a:r>
                        <a:rPr lang="zh-CN" altLang="en-US" dirty="0"/>
                        <a:t>卷：现代世界：全球背景下的自我与他者</a:t>
                      </a:r>
                    </a:p>
                  </a:txBody>
                  <a:tcPr/>
                </a:tc>
                <a:tc>
                  <a:txBody>
                    <a:bodyPr/>
                    <a:lstStyle/>
                    <a:p>
                      <a:r>
                        <a:rPr lang="en-US" altLang="zh-CN" dirty="0"/>
                        <a:t>E</a:t>
                      </a:r>
                      <a:r>
                        <a:rPr lang="zh-CN" altLang="en-US" dirty="0"/>
                        <a:t>卷：</a:t>
                      </a:r>
                      <a:r>
                        <a:rPr lang="en-US" altLang="zh-CN" dirty="0"/>
                        <a:t>Ⅱ. </a:t>
                      </a:r>
                      <a:r>
                        <a:rPr lang="zh-CN" altLang="en-US" dirty="0"/>
                        <a:t>文化和帝国：越南、印度、中国</a:t>
                      </a:r>
                    </a:p>
                  </a:txBody>
                  <a:tcPr/>
                </a:tc>
                <a:extLst>
                  <a:ext uri="{0D108BD9-81ED-4DB2-BD59-A6C34878D82A}">
                    <a16:rowId xmlns:a16="http://schemas.microsoft.com/office/drawing/2014/main" val="1517235572"/>
                  </a:ext>
                </a:extLst>
              </a:tr>
              <a:tr h="370840">
                <a:tc>
                  <a:txBody>
                    <a:bodyPr/>
                    <a:lstStyle/>
                    <a:p>
                      <a:endParaRPr lang="en-US" altLang="zh-CN" dirty="0"/>
                    </a:p>
                    <a:p>
                      <a:endParaRPr lang="zh-CN" altLang="en-US" dirty="0"/>
                    </a:p>
                  </a:txBody>
                  <a:tcPr/>
                </a:tc>
                <a:tc>
                  <a:txBody>
                    <a:bodyPr/>
                    <a:lstStyle/>
                    <a:p>
                      <a:endParaRPr lang="zh-CN" altLang="en-US" dirty="0"/>
                    </a:p>
                  </a:txBody>
                  <a:tcPr/>
                </a:tc>
                <a:tc>
                  <a:txBody>
                    <a:bodyPr/>
                    <a:lstStyle/>
                    <a:p>
                      <a:r>
                        <a:rPr lang="en-US" altLang="zh-CN" dirty="0"/>
                        <a:t>F</a:t>
                      </a:r>
                      <a:r>
                        <a:rPr lang="zh-CN" altLang="en-US" dirty="0"/>
                        <a:t>卷：</a:t>
                      </a:r>
                      <a:r>
                        <a:rPr lang="en-US" altLang="zh-CN" dirty="0"/>
                        <a:t>Ⅰ. </a:t>
                      </a:r>
                      <a:r>
                        <a:rPr lang="zh-CN" altLang="en-US" dirty="0"/>
                        <a:t>现代性和现代主义；</a:t>
                      </a:r>
                      <a:r>
                        <a:rPr lang="en-US" altLang="zh-CN" dirty="0"/>
                        <a:t>Ⅱ. </a:t>
                      </a:r>
                      <a:r>
                        <a:rPr lang="zh-CN" altLang="en-US" dirty="0"/>
                        <a:t>战后和后殖民文学；</a:t>
                      </a:r>
                      <a:r>
                        <a:rPr lang="en-US" altLang="zh-CN" dirty="0"/>
                        <a:t>Ⅲ.</a:t>
                      </a:r>
                      <a:r>
                        <a:rPr lang="zh-CN" altLang="en-US" dirty="0"/>
                        <a:t> 当代世界文学</a:t>
                      </a:r>
                    </a:p>
                  </a:txBody>
                  <a:tcPr/>
                </a:tc>
                <a:extLst>
                  <a:ext uri="{0D108BD9-81ED-4DB2-BD59-A6C34878D82A}">
                    <a16:rowId xmlns:a16="http://schemas.microsoft.com/office/drawing/2014/main" val="74023119"/>
                  </a:ext>
                </a:extLst>
              </a:tr>
            </a:tbl>
          </a:graphicData>
        </a:graphic>
      </p:graphicFrame>
      <p:sp>
        <p:nvSpPr>
          <p:cNvPr id="7" name="文本框 6">
            <a:extLst>
              <a:ext uri="{FF2B5EF4-FFF2-40B4-BE49-F238E27FC236}">
                <a16:creationId xmlns:a16="http://schemas.microsoft.com/office/drawing/2014/main" id="{222B2F59-558A-4216-A107-F43FB3A2346B}"/>
              </a:ext>
            </a:extLst>
          </p:cNvPr>
          <p:cNvSpPr txBox="1"/>
          <p:nvPr/>
        </p:nvSpPr>
        <p:spPr>
          <a:xfrm>
            <a:off x="628650" y="1855326"/>
            <a:ext cx="3877985" cy="369332"/>
          </a:xfrm>
          <a:prstGeom prst="rect">
            <a:avLst/>
          </a:prstGeom>
          <a:noFill/>
        </p:spPr>
        <p:txBody>
          <a:bodyPr wrap="none" rtlCol="0">
            <a:spAutoFit/>
          </a:bodyPr>
          <a:lstStyle/>
          <a:p>
            <a:r>
              <a:rPr lang="zh-CN" altLang="en-US" dirty="0"/>
              <a:t>重要版本中与中国作品相关的章节：</a:t>
            </a:r>
          </a:p>
        </p:txBody>
      </p:sp>
    </p:spTree>
    <p:extLst>
      <p:ext uri="{BB962C8B-B14F-4D97-AF65-F5344CB8AC3E}">
        <p14:creationId xmlns:p14="http://schemas.microsoft.com/office/powerpoint/2010/main" val="377473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A14A46-2405-4B29-BA34-2998B4BE7142}"/>
              </a:ext>
            </a:extLst>
          </p:cNvPr>
          <p:cNvSpPr>
            <a:spLocks noGrp="1"/>
          </p:cNvSpPr>
          <p:nvPr>
            <p:ph type="title"/>
          </p:nvPr>
        </p:nvSpPr>
        <p:spPr/>
        <p:txBody>
          <a:bodyPr>
            <a:normAutofit fontScale="90000"/>
          </a:bodyPr>
          <a:lstStyle/>
          <a:p>
            <a:r>
              <a:rPr lang="zh-CN" altLang="en-US" dirty="0"/>
              <a:t>（二）从中国文学的选篇看西方世界对中国文学的偏好及原因</a:t>
            </a:r>
          </a:p>
        </p:txBody>
      </p:sp>
      <p:graphicFrame>
        <p:nvGraphicFramePr>
          <p:cNvPr id="6" name="图表 5">
            <a:extLst>
              <a:ext uri="{FF2B5EF4-FFF2-40B4-BE49-F238E27FC236}">
                <a16:creationId xmlns:a16="http://schemas.microsoft.com/office/drawing/2014/main" id="{81D6EF97-D602-4917-9135-EAB3D2B352BB}"/>
              </a:ext>
            </a:extLst>
          </p:cNvPr>
          <p:cNvGraphicFramePr/>
          <p:nvPr/>
        </p:nvGraphicFramePr>
        <p:xfrm>
          <a:off x="1524000" y="1840346"/>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763392-A01E-4010-9ACF-27B54209072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1C5ECD6-123F-4E0B-A7D9-652EB1D3CA05}"/>
              </a:ext>
            </a:extLst>
          </p:cNvPr>
          <p:cNvSpPr>
            <a:spLocks noGrp="1"/>
          </p:cNvSpPr>
          <p:nvPr>
            <p:ph idx="1"/>
          </p:nvPr>
        </p:nvSpPr>
        <p:spPr/>
        <p:txBody>
          <a:bodyPr/>
          <a:lstStyle/>
          <a:p>
            <a:r>
              <a:rPr lang="zh-CN" altLang="en-US" dirty="0"/>
              <a:t>从各分卷所选取的中国文学作品篇目数量上看，</a:t>
            </a:r>
            <a:r>
              <a:rPr lang="en-US" altLang="zh-CN" dirty="0"/>
              <a:t>B</a:t>
            </a:r>
            <a:r>
              <a:rPr lang="zh-CN" altLang="en-US" dirty="0"/>
              <a:t>卷（</a:t>
            </a:r>
            <a:r>
              <a:rPr lang="zh-CN" altLang="zh-CN" dirty="0"/>
              <a:t>中国中古文学</a:t>
            </a:r>
            <a:r>
              <a:rPr lang="zh-CN" altLang="en-US" dirty="0"/>
              <a:t>）选编的中国文学最多。但是选篇主要是阮籍、陶渊明、王维、李白、杜甫、李清照等人的诗词，单篇作品的篇幅较小。</a:t>
            </a:r>
            <a:r>
              <a:rPr lang="en-US" altLang="zh-CN" dirty="0"/>
              <a:t>C</a:t>
            </a:r>
            <a:r>
              <a:rPr lang="zh-CN" altLang="en-US" dirty="0"/>
              <a:t>卷（约为中国元朝时期）和</a:t>
            </a:r>
            <a:r>
              <a:rPr lang="en-US" altLang="zh-CN" dirty="0"/>
              <a:t>E</a:t>
            </a:r>
            <a:r>
              <a:rPr lang="zh-CN" altLang="en-US" dirty="0"/>
              <a:t>卷（约为晚晴时期）的作品数量最少，这和彼时中国文化的发展状况是相关的。</a:t>
            </a:r>
            <a:endParaRPr lang="en-US" altLang="zh-CN" dirty="0"/>
          </a:p>
          <a:p>
            <a:endParaRPr lang="zh-CN" altLang="en-US" dirty="0"/>
          </a:p>
        </p:txBody>
      </p:sp>
    </p:spTree>
    <p:extLst>
      <p:ext uri="{BB962C8B-B14F-4D97-AF65-F5344CB8AC3E}">
        <p14:creationId xmlns:p14="http://schemas.microsoft.com/office/powerpoint/2010/main" val="57118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293AF5-F5F1-4CB2-B9CD-1CB1B0CE1070}"/>
              </a:ext>
            </a:extLst>
          </p:cNvPr>
          <p:cNvSpPr>
            <a:spLocks noGrp="1"/>
          </p:cNvSpPr>
          <p:nvPr>
            <p:ph type="title"/>
          </p:nvPr>
        </p:nvSpPr>
        <p:spPr/>
        <p:txBody>
          <a:bodyPr/>
          <a:lstStyle/>
          <a:p>
            <a:endParaRPr lang="zh-CN" altLang="en-US"/>
          </a:p>
        </p:txBody>
      </p:sp>
      <p:graphicFrame>
        <p:nvGraphicFramePr>
          <p:cNvPr id="6" name="内容占位符 5">
            <a:extLst>
              <a:ext uri="{FF2B5EF4-FFF2-40B4-BE49-F238E27FC236}">
                <a16:creationId xmlns:a16="http://schemas.microsoft.com/office/drawing/2014/main" id="{00CCA8FE-1434-43FB-AC45-D8F8CD306776}"/>
              </a:ext>
            </a:extLst>
          </p:cNvPr>
          <p:cNvGraphicFramePr>
            <a:graphicFrameLocks noGrp="1"/>
          </p:cNvGraphicFramePr>
          <p:nvPr>
            <p:ph idx="1"/>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418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21796</Words>
  <Application>Microsoft Office PowerPoint</Application>
  <PresentationFormat>Bildschirmpräsentation (4:3)</PresentationFormat>
  <Paragraphs>549</Paragraphs>
  <Slides>109</Slides>
  <Notes>6</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109</vt:i4>
      </vt:variant>
    </vt:vector>
  </HeadingPairs>
  <TitlesOfParts>
    <vt:vector size="120" baseType="lpstr">
      <vt:lpstr>KaiTi</vt:lpstr>
      <vt:lpstr>KaiTi</vt:lpstr>
      <vt:lpstr>宋体</vt:lpstr>
      <vt:lpstr>Stratum1 Black</vt:lpstr>
      <vt:lpstr>华文行楷</vt:lpstr>
      <vt:lpstr>Arial</vt:lpstr>
      <vt:lpstr>Calibri</vt:lpstr>
      <vt:lpstr>Century Gothic</vt:lpstr>
      <vt:lpstr>Garamond</vt:lpstr>
      <vt:lpstr>Times New Roman</vt:lpstr>
      <vt:lpstr>Office 主题</vt:lpstr>
      <vt:lpstr>中华典籍外译 Chinese Classics Translation for Master Students of Translation Studies</vt:lpstr>
      <vt:lpstr>Schedule 学期题目</vt:lpstr>
      <vt:lpstr>PowerPoint-Präsentation</vt:lpstr>
      <vt:lpstr>PowerPoint-Präsentation</vt:lpstr>
      <vt:lpstr>PowerPoint-Präsentation</vt:lpstr>
      <vt:lpstr>Session 10 History of literature</vt:lpstr>
      <vt:lpstr>2400 BC Gilgamesh Epos 吉尔伽美什史诗</vt:lpstr>
      <vt:lpstr>2400 BC Gilgamesh Epos 吉尔伽美什史诗</vt:lpstr>
      <vt:lpstr>2400 BC Gilgamesh Epos</vt:lpstr>
      <vt:lpstr>2400 BC Gilgamesh Epos</vt:lpstr>
      <vt:lpstr>2400 BC Gilgamesh Epos</vt:lpstr>
      <vt:lpstr>2400 BC Gilgamesh Epos</vt:lpstr>
      <vt:lpstr>2400 BC Gilgamesh Epos</vt:lpstr>
      <vt:lpstr>2400 BC Gilgamesh Epos</vt:lpstr>
      <vt:lpstr>2400 BC Gilgamesh Epos</vt:lpstr>
      <vt:lpstr>2400 BC Gilgamesh Epos</vt:lpstr>
      <vt:lpstr>2400 BC Gilgamesh Epos</vt:lpstr>
      <vt:lpstr>2400 BC Gilgamesh Epos</vt:lpstr>
      <vt:lpstr>2400 BC Gilgamesh Epos</vt:lpstr>
      <vt:lpstr>Session 4 History of literature</vt:lpstr>
      <vt:lpstr>2400 BC Gilgamesh Epos 吉尔伽美什史诗</vt:lpstr>
      <vt:lpstr>2400 BC Gilgamesh Epos 吉尔伽美什史诗</vt:lpstr>
      <vt:lpstr>2400 BC Gilgamesh Epos</vt:lpstr>
      <vt:lpstr>2400 BC Gilgamesh Epos</vt:lpstr>
      <vt:lpstr>2400 BC Gilgamesh Epos</vt:lpstr>
      <vt:lpstr>2400 BC Gilgamesh Epos</vt:lpstr>
      <vt:lpstr>2400 BC Gilgamesh Epos</vt:lpstr>
      <vt:lpstr>2400 BC Gilgamesh Epos</vt:lpstr>
      <vt:lpstr>2400 BC Gilgamesh Epos</vt:lpstr>
      <vt:lpstr>2400 BC Gilgamesh Epos</vt:lpstr>
      <vt:lpstr>2400 BC Gilgamesh Epos</vt:lpstr>
      <vt:lpstr>2400 BC Gilgamesh Epos</vt:lpstr>
      <vt:lpstr>2400 BC Gilgamesh Epos</vt:lpstr>
      <vt:lpstr>Histories of Literature 文学史</vt:lpstr>
      <vt:lpstr>Histories of Literature 文学史</vt:lpstr>
      <vt:lpstr>Histories of Literature 文学史</vt:lpstr>
      <vt:lpstr>Histories of Literature 文学史</vt:lpstr>
      <vt:lpstr>Histories of Literature 文学史</vt:lpstr>
      <vt:lpstr>Histories of Literature 文学史</vt:lpstr>
      <vt:lpstr>Histories of Literature 文学史</vt:lpstr>
      <vt:lpstr>Histories of Literature 文学史</vt:lpstr>
      <vt:lpstr>Histories of Chin. Lit. 中国文学史</vt:lpstr>
      <vt:lpstr>Foreign Histories of Chin. Lit. 海外中国文学史</vt:lpstr>
      <vt:lpstr>Histories of Chin. Lit. 中国文学史</vt:lpstr>
      <vt:lpstr>Histories of Literature (mostly Western)</vt:lpstr>
      <vt:lpstr>Session 4 World Literature</vt:lpstr>
      <vt:lpstr>Session 4</vt:lpstr>
      <vt:lpstr>Session 4</vt:lpstr>
      <vt:lpstr>Preparation for session 5</vt:lpstr>
      <vt:lpstr>Histories of Literature 文学史</vt:lpstr>
      <vt:lpstr>Histories of Literature 文学史</vt:lpstr>
      <vt:lpstr>Histories of Literature 文学史</vt:lpstr>
      <vt:lpstr>Histories of Literature 文学史</vt:lpstr>
      <vt:lpstr>Histories of Literature 文学史</vt:lpstr>
      <vt:lpstr>Histories of Literature 文学史</vt:lpstr>
      <vt:lpstr>Histories of Literature 文学史</vt:lpstr>
      <vt:lpstr>Histories of Literature 文学史</vt:lpstr>
      <vt:lpstr>Histories of Chin. Lit. 中国文学史</vt:lpstr>
      <vt:lpstr>Foreign Histories of Chin. Lit. 海外中国文学史</vt:lpstr>
      <vt:lpstr>Histories of Chin. Lit. 中国文学史</vt:lpstr>
      <vt:lpstr>Histories of Literature (mostly Western)</vt:lpstr>
      <vt:lpstr>Session 10 World Literature</vt:lpstr>
      <vt:lpstr>Session 10</vt:lpstr>
      <vt:lpstr>Session 10</vt:lpstr>
      <vt:lpstr>Chinese Literature in World Literature Anthologies/Histories</vt:lpstr>
      <vt:lpstr>基于《朗文世界文学作品选》 看西方对中国文学的偏好与理解</vt:lpstr>
      <vt:lpstr>《朗文世界文学作品选》简介</vt:lpstr>
      <vt:lpstr>问题综述</vt:lpstr>
      <vt:lpstr>不同卷之间中国文学地位差异与 原因探究 </vt:lpstr>
      <vt:lpstr>PowerPoint-Präsentation</vt:lpstr>
      <vt:lpstr>小结</vt:lpstr>
      <vt:lpstr>小结</vt:lpstr>
      <vt:lpstr>小结</vt:lpstr>
      <vt:lpstr>小结</vt:lpstr>
      <vt:lpstr>小结</vt:lpstr>
      <vt:lpstr>主编达姆罗什的“世界文学观”  与 对合集中国文本选择的影响 </vt:lpstr>
      <vt:lpstr>达姆罗什的“世界文学”观念</vt:lpstr>
      <vt:lpstr>达姆罗什的“世界文学”观念</vt:lpstr>
      <vt:lpstr>达姆罗什的“世界文学”观念</vt:lpstr>
      <vt:lpstr>中国作品的选择与之关系</vt:lpstr>
      <vt:lpstr>诗经·国风·召南·野有死麕</vt:lpstr>
      <vt:lpstr>In the wild there is a dead doe</vt:lpstr>
      <vt:lpstr>In the wilds there is a dead deer</vt:lpstr>
      <vt:lpstr>Lies a dead deer on younder deer</vt:lpstr>
      <vt:lpstr>PowerPoint-Präsentation</vt:lpstr>
      <vt:lpstr>PowerPoint-Präsentation</vt:lpstr>
      <vt:lpstr>翻译</vt:lpstr>
      <vt:lpstr>References</vt:lpstr>
      <vt:lpstr>基于《诺顿世界文学作品选》 看中国文学在西方世界的地位变化 ——以第三版《诺顿世界文学作品选》为例（2012年版）</vt:lpstr>
      <vt:lpstr>一、简介</vt:lpstr>
      <vt:lpstr>二、分析角度</vt:lpstr>
      <vt:lpstr>（一）从版本沿革看中国文学的地位及编者遴选标准的变化</vt:lpstr>
      <vt:lpstr>1、从“名著”到“文学作品”</vt:lpstr>
      <vt:lpstr>PowerPoint-Präsentation</vt:lpstr>
      <vt:lpstr>2、马丁·普契纳的世界文学观</vt:lpstr>
      <vt:lpstr>3、中国作品的从无到有与数量变化</vt:lpstr>
      <vt:lpstr>（二）从中国文学的选篇看西方世界对中国文学的偏好及原因</vt:lpstr>
      <vt:lpstr>PowerPoint-Präsentation</vt:lpstr>
      <vt:lpstr>PowerPoint-Präsentation</vt:lpstr>
      <vt:lpstr>PowerPoint-Präsentation</vt:lpstr>
      <vt:lpstr>PowerPoint-Präsentation</vt:lpstr>
      <vt:lpstr>PowerPoint-Präsentation</vt:lpstr>
      <vt:lpstr>（三）从《诺顿世界文学作品选》看翻译对中国文学传播的影响</vt:lpstr>
      <vt:lpstr>1、翻译在文学传播中的作用</vt:lpstr>
      <vt:lpstr>2、《诺顿世界文学作品选》编者对翻译的看法</vt:lpstr>
      <vt:lpstr>3、对中国作品的翻译及对传播的影响</vt:lpstr>
      <vt:lpstr>References</vt:lpstr>
      <vt:lpstr>Preparation for next session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cp:lastModifiedBy>
  <cp:revision>111</cp:revision>
  <dcterms:created xsi:type="dcterms:W3CDTF">2012-05-20T08:41:50Z</dcterms:created>
  <dcterms:modified xsi:type="dcterms:W3CDTF">2022-04-28T03:53:27Z</dcterms:modified>
</cp:coreProperties>
</file>