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20"/>
  </p:notesMasterIdLst>
  <p:handoutMasterIdLst>
    <p:handoutMasterId r:id="rId21"/>
  </p:handoutMasterIdLst>
  <p:sldIdLst>
    <p:sldId id="256" r:id="rId4"/>
    <p:sldId id="257" r:id="rId5"/>
    <p:sldId id="285" r:id="rId6"/>
    <p:sldId id="362" r:id="rId7"/>
    <p:sldId id="363" r:id="rId8"/>
    <p:sldId id="364" r:id="rId9"/>
    <p:sldId id="365" r:id="rId10"/>
    <p:sldId id="366" r:id="rId11"/>
    <p:sldId id="367" r:id="rId12"/>
    <p:sldId id="371" r:id="rId13"/>
    <p:sldId id="372" r:id="rId14"/>
    <p:sldId id="278" r:id="rId15"/>
    <p:sldId id="373" r:id="rId16"/>
    <p:sldId id="374" r:id="rId17"/>
    <p:sldId id="375" r:id="rId18"/>
    <p:sldId id="314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45" y="48"/>
      </p:cViewPr>
      <p:guideLst>
        <p:guide orient="horz" pos="214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0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0E77-0562-4FA5-B742-92551B98F1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CEA2-E2CF-46A0-98BE-CAE107A15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0E77-0562-4FA5-B742-92551B98F1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CEA2-E2CF-46A0-98BE-CAE107A15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FFC9DE1D-FFC2-4AAE-9663-D7E449DF4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 charset="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 charset="0"/>
              </a:defRPr>
            </a:lvl9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 charset="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0E77-0562-4FA5-B742-92551B98F1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CEA2-E2CF-46A0-98BE-CAE107A15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 cstate="screen">
            <a:alphaModFix amt="7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30E77-0562-4FA5-B742-92551B98F1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5CEA2-E2CF-46A0-98BE-CAE107A156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5.GIF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550 龙抬头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 flipH="1">
            <a:off x="-2606610" y="-33655"/>
            <a:ext cx="15687039" cy="7632700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 rot="1080000">
            <a:off x="6647815" y="2689225"/>
            <a:ext cx="9564370" cy="10646410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4000">
                <a:schemeClr val="bg1">
                  <a:alpha val="67000"/>
                </a:schemeClr>
              </a:gs>
              <a:gs pos="83000">
                <a:schemeClr val="bg1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536215" y="4660156"/>
            <a:ext cx="461269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Speaker: Jin Yichen 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(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金奕辰）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15001" y="2197844"/>
            <a:ext cx="9648827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zh-CN" sz="6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Dragon Lantern Dance  </a:t>
            </a:r>
            <a:endParaRPr lang="zh-CN" altLang="en-US" sz="6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4295" y="384175"/>
            <a:ext cx="5202555" cy="1266825"/>
            <a:chOff x="0" y="0"/>
            <a:chExt cx="8193" cy="1995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1667" y="314"/>
              <a:ext cx="652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Craftsmanship &amp; Performance</a:t>
              </a:r>
              <a:endParaRPr lang="zh-CN" altLang="en-US" sz="24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3" name="图片 2" descr="51miz-E1237111-4AAA1FFE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0" y="0"/>
              <a:ext cx="1995" cy="1995"/>
            </a:xfrm>
            <a:prstGeom prst="rect">
              <a:avLst/>
            </a:prstGeom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613" y="314"/>
              <a:ext cx="843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3896">
                        <a:srgbClr val="F2E6CD"/>
                      </a:gs>
                      <a:gs pos="97000">
                        <a:srgbClr val="E3B84B"/>
                      </a:gs>
                    </a:gsLst>
                    <a:lin scaled="1"/>
                  </a:gradFill>
                  <a:latin typeface="华文新魏" panose="02010800040101010101" pitchFamily="2" charset="-122"/>
                  <a:ea typeface="华文新魏" panose="02010800040101010101" pitchFamily="2" charset="-122"/>
                </a:rPr>
                <a:t>03</a:t>
              </a:r>
              <a:endParaRPr lang="en-US" altLang="zh-CN" sz="2400" dirty="0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9" name="图片 8" descr="51miz-E1245438-189E538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112959" y="5567651"/>
            <a:ext cx="3079041" cy="20488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2840" y="2183627"/>
            <a:ext cx="6074734" cy="349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Structure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Bamboo strips bent into segments (typically 9–25), connected by flexible cloth or ropes. 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Covered with painted silk/paper (traditional) or synthetic fabrics (modern), often in red/gold for prosperity. 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&amp; Tail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Intricately carved wood or molded papier-m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movable jaws, eyes, and horns. 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32840" y="1440318"/>
            <a:ext cx="6308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/>
              </a:rPr>
              <a:t>1.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/>
              </a:rPr>
              <a:t>Craftsmanship: Building the Dragon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Arial" panose="020B0604020202020204"/>
            </a:endParaRPr>
          </a:p>
        </p:txBody>
      </p:sp>
      <p:sp>
        <p:nvSpPr>
          <p:cNvPr id="2" name="AutoShape 2" descr="走进非遗 城南龙灯舞出新希望-新华网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28" name="Picture 4" descr="走进非遗 城南龙灯舞出新希望-新华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51" y="2183627"/>
            <a:ext cx="4851083" cy="3234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4295" y="384175"/>
            <a:ext cx="5202555" cy="1266825"/>
            <a:chOff x="0" y="0"/>
            <a:chExt cx="8193" cy="1995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1667" y="314"/>
              <a:ext cx="652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Craftsmanship &amp; Performance</a:t>
              </a:r>
              <a:endParaRPr lang="zh-CN" altLang="en-US" sz="24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3" name="图片 2" descr="51miz-E1237111-4AAA1FFE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0" y="0"/>
              <a:ext cx="1995" cy="1995"/>
            </a:xfrm>
            <a:prstGeom prst="rect">
              <a:avLst/>
            </a:prstGeom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613" y="314"/>
              <a:ext cx="843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3896">
                        <a:srgbClr val="F2E6CD"/>
                      </a:gs>
                      <a:gs pos="97000">
                        <a:srgbClr val="E3B84B"/>
                      </a:gs>
                    </a:gsLst>
                    <a:lin scaled="1"/>
                  </a:gradFill>
                  <a:latin typeface="华文新魏" panose="02010800040101010101" pitchFamily="2" charset="-122"/>
                  <a:ea typeface="华文新魏" panose="02010800040101010101" pitchFamily="2" charset="-122"/>
                </a:rPr>
                <a:t>03</a:t>
              </a:r>
              <a:endParaRPr lang="en-US" altLang="zh-CN" sz="2400" dirty="0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9" name="图片 8" descr="51miz-E1245438-189E538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759700" y="3623945"/>
            <a:ext cx="4860290" cy="32340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34363" y="2330807"/>
            <a:ext cx="6904074" cy="3268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Lantern Integration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Candles or oil lamps inside (risky, now rare). 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Battery-powered LED lights (brighter, safer), sometimes with remote-controlled color changes.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Decoration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Hand-painted or glued metallic foil. 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Accessories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Bells, mirrors, or tassels for sound/visual effects.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34363" y="1651000"/>
            <a:ext cx="6308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/>
              </a:rPr>
              <a:t>1.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/>
              </a:rPr>
              <a:t>Craftsmanship: Building the Dragon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4295" y="384175"/>
            <a:ext cx="5202555" cy="1266825"/>
            <a:chOff x="0" y="0"/>
            <a:chExt cx="8193" cy="1995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1667" y="314"/>
              <a:ext cx="652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Craftsmanship &amp; Performance</a:t>
              </a:r>
              <a:endParaRPr lang="zh-CN" altLang="en-US" sz="24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3" name="图片 2" descr="51miz-E1237111-4AAA1FFE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0" y="0"/>
              <a:ext cx="1995" cy="1995"/>
            </a:xfrm>
            <a:prstGeom prst="rect">
              <a:avLst/>
            </a:prstGeom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613" y="314"/>
              <a:ext cx="843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3896">
                        <a:srgbClr val="F2E6CD"/>
                      </a:gs>
                      <a:gs pos="97000">
                        <a:srgbClr val="E3B84B"/>
                      </a:gs>
                    </a:gsLst>
                    <a:lin scaled="1"/>
                  </a:gradFill>
                  <a:latin typeface="华文新魏" panose="02010800040101010101" pitchFamily="2" charset="-122"/>
                  <a:ea typeface="华文新魏" panose="02010800040101010101" pitchFamily="2" charset="-122"/>
                </a:rPr>
                <a:t>03</a:t>
              </a:r>
              <a:endParaRPr lang="en-US" altLang="zh-CN" sz="2400" dirty="0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9" name="图片 8" descr="51miz-E1245438-189E538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249407" y="5472223"/>
            <a:ext cx="2838955" cy="188905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5366" y="2068083"/>
            <a:ext cx="6819014" cy="349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Team &amp; Roles 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Dancers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9-15+ performers (must be strong and coordinated).                    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Head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Leads movements, controls dramatic expressions (e.g., nodding, biting). 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Body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Follows in wave-like motion. 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Tail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Often the most agile, executing spins and flicks. 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Musicians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Drummers, gong, and cymbals set the rhythm (fast beats = energetic; slow = majestic).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5366" y="1397876"/>
            <a:ext cx="6308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/>
              </a:rPr>
              <a:t>2. Performance: Bringing the Dragon to Life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Arial" panose="020B0604020202020204"/>
            </a:endParaRPr>
          </a:p>
        </p:txBody>
      </p:sp>
      <p:pic>
        <p:nvPicPr>
          <p:cNvPr id="6146" name="Picture 2" descr="湖北恩施：舞龙灯 闹元宵-人民图片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444" y="2156651"/>
            <a:ext cx="4341016" cy="3147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4295" y="384175"/>
            <a:ext cx="5202555" cy="1266825"/>
            <a:chOff x="0" y="0"/>
            <a:chExt cx="8193" cy="1995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1667" y="314"/>
              <a:ext cx="652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Craftsmanship &amp; Performance</a:t>
              </a:r>
              <a:endParaRPr lang="zh-CN" altLang="en-US" sz="24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3" name="图片 2" descr="51miz-E1237111-4AAA1FFE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0" y="0"/>
              <a:ext cx="1995" cy="1995"/>
            </a:xfrm>
            <a:prstGeom prst="rect">
              <a:avLst/>
            </a:prstGeom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613" y="314"/>
              <a:ext cx="843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3896">
                        <a:srgbClr val="F2E6CD"/>
                      </a:gs>
                      <a:gs pos="97000">
                        <a:srgbClr val="E3B84B"/>
                      </a:gs>
                    </a:gsLst>
                    <a:lin scaled="1"/>
                  </a:gradFill>
                  <a:latin typeface="华文新魏" panose="02010800040101010101" pitchFamily="2" charset="-122"/>
                  <a:ea typeface="华文新魏" panose="02010800040101010101" pitchFamily="2" charset="-122"/>
                </a:rPr>
                <a:t>03</a:t>
              </a:r>
              <a:endParaRPr lang="en-US" altLang="zh-CN" sz="2400" dirty="0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9" name="图片 8" descr="51miz-E1245438-189E538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815886" y="5539535"/>
            <a:ext cx="3435510" cy="228600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22350" y="2375613"/>
            <a:ext cx="6819014" cy="3060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Signature Moves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Chasing the Pearl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“pearl” (ball on a stick) lures the dragon, symbolizing wisdom pursuit. 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Threading the Cloud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Dancers weave through poles or crowds in figure-8 patterns. 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Coiling &amp; Uncoiling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Dragon spirals inward, then bursts open (represents awakening). 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8855" y="1586350"/>
            <a:ext cx="6308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/>
              </a:rPr>
              <a:t>2. Performance: Bringing the Dragon to Life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Arial" panose="020B0604020202020204"/>
            </a:endParaRPr>
          </a:p>
        </p:txBody>
      </p:sp>
      <p:pic>
        <p:nvPicPr>
          <p:cNvPr id="7170" name="Picture 2" descr="舞龙灯 - 搜狗百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01" y="2188638"/>
            <a:ext cx="3992821" cy="3189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4295" y="384175"/>
            <a:ext cx="5202555" cy="1266825"/>
            <a:chOff x="0" y="0"/>
            <a:chExt cx="8193" cy="1995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1667" y="314"/>
              <a:ext cx="652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Craftsmanship &amp; Performance</a:t>
              </a:r>
              <a:endParaRPr lang="zh-CN" altLang="en-US" sz="24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3" name="图片 2" descr="51miz-E1237111-4AAA1FFE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0" y="0"/>
              <a:ext cx="1995" cy="1995"/>
            </a:xfrm>
            <a:prstGeom prst="rect">
              <a:avLst/>
            </a:prstGeom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613" y="314"/>
              <a:ext cx="843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3896">
                        <a:srgbClr val="F2E6CD"/>
                      </a:gs>
                      <a:gs pos="97000">
                        <a:srgbClr val="E3B84B"/>
                      </a:gs>
                    </a:gsLst>
                    <a:lin scaled="1"/>
                  </a:gradFill>
                  <a:latin typeface="华文新魏" panose="02010800040101010101" pitchFamily="2" charset="-122"/>
                  <a:ea typeface="华文新魏" panose="02010800040101010101" pitchFamily="2" charset="-122"/>
                </a:rPr>
                <a:t>03</a:t>
              </a:r>
              <a:endParaRPr lang="en-US" altLang="zh-CN" sz="2400" dirty="0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9" name="图片 8" descr="51miz-E1245438-189E538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023497" y="5406030"/>
            <a:ext cx="2639562" cy="175637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3240" y="2125162"/>
            <a:ext cx="5861948" cy="3060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Styles by Region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Dragon (Sichuan)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Iron-wire frame with burning incense, sprayed with sparks for drama. 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Night Dragon (Guangdong)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LED-lit, performed on water for reflections. 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 Dragon (Fujian)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of wooden benches, carried by villagers.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3240" y="1437284"/>
            <a:ext cx="6308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Arial" panose="020B0604020202020204"/>
              </a:rPr>
              <a:t>2. Performance: Bringing the Dragon to Life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Arial" panose="020B0604020202020204"/>
            </a:endParaRPr>
          </a:p>
        </p:txBody>
      </p:sp>
      <p:pic>
        <p:nvPicPr>
          <p:cNvPr id="8194" name="Picture 2" descr="独具奇俗——“板凳龙”|文章|中国国家地理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242" y="1905198"/>
            <a:ext cx="5089315" cy="3500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4295" y="384175"/>
            <a:ext cx="4926965" cy="1266825"/>
            <a:chOff x="0" y="0"/>
            <a:chExt cx="7759" cy="1995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1667" y="314"/>
              <a:ext cx="6092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Video of the Bench Dragon </a:t>
              </a:r>
              <a:endParaRPr lang="en-US" altLang="zh-CN" sz="24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3" name="图片 2" descr="51miz-E1237111-4AAA1FFE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0" y="0"/>
              <a:ext cx="1995" cy="1995"/>
            </a:xfrm>
            <a:prstGeom prst="rect">
              <a:avLst/>
            </a:prstGeom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613" y="314"/>
              <a:ext cx="85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3896">
                        <a:srgbClr val="F2E6CD"/>
                      </a:gs>
                      <a:gs pos="97000">
                        <a:srgbClr val="E3B84B"/>
                      </a:gs>
                    </a:gsLst>
                    <a:lin scaled="1"/>
                  </a:gradFill>
                  <a:latin typeface="华文新魏" panose="02010800040101010101" pitchFamily="2" charset="-122"/>
                  <a:ea typeface="华文新魏" panose="02010800040101010101" pitchFamily="2" charset="-122"/>
                </a:rPr>
                <a:t>04</a:t>
              </a:r>
              <a:endParaRPr lang="en-US" altLang="zh-CN" sz="2400" dirty="0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9" name="图片 8" descr="51miz-E1245438-189E538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726968" y="4704575"/>
            <a:ext cx="3532070" cy="2350252"/>
          </a:xfrm>
          <a:prstGeom prst="rect">
            <a:avLst/>
          </a:prstGeom>
        </p:spPr>
      </p:pic>
      <p:pic>
        <p:nvPicPr>
          <p:cNvPr id="2" name="3514b8a67c0e7daae28e38ff6dfdc217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5135" y="1286371"/>
            <a:ext cx="3868420" cy="5243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68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550 龙抬头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 flipH="1">
            <a:off x="-2800350" y="0"/>
            <a:ext cx="15687039" cy="76327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134360" y="2959100"/>
            <a:ext cx="7136765" cy="2308324"/>
          </a:xfrm>
          <a:prstGeom prst="rect">
            <a:avLst/>
          </a:prstGeom>
          <a:noFill/>
        </p:spPr>
        <p:txBody>
          <a:bodyPr wrap="square" rtlCol="0" anchor="t">
            <a:prstTxWarp prst="textArchUp">
              <a:avLst/>
            </a:prstTxWarp>
            <a:spAutoFit/>
          </a:bodyPr>
          <a:lstStyle/>
          <a:p>
            <a:pPr algn="r"/>
            <a:r>
              <a:rPr lang="en-US" altLang="zh-CN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Thanks for Listening</a:t>
            </a:r>
            <a:endParaRPr lang="zh-CN" altLang="en-US" sz="7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550 龙抬头"/>
          <p:cNvPicPr>
            <a:picLocks noChangeAspect="1"/>
          </p:cNvPicPr>
          <p:nvPr/>
        </p:nvPicPr>
        <p:blipFill>
          <a:blip r:embed="rId1" cstate="screen">
            <a:alphaModFix amt="60000"/>
          </a:blip>
          <a:srcRect/>
          <a:stretch>
            <a:fillRect/>
          </a:stretch>
        </p:blipFill>
        <p:spPr>
          <a:xfrm flipH="1">
            <a:off x="-3892550" y="38100"/>
            <a:ext cx="16351250" cy="79559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12336" y="2984389"/>
            <a:ext cx="3209925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Contents</a:t>
            </a:r>
            <a:endParaRPr lang="zh-CN" altLang="en-US" sz="4800" b="1" dirty="0">
              <a:solidFill>
                <a:srgbClr val="C0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1" name="图片 30" descr="51miz-E1237378-6579165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776951" y="1530179"/>
            <a:ext cx="2504440" cy="82359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539586" y="1753064"/>
            <a:ext cx="1034257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PART 01</a:t>
            </a:r>
            <a:endParaRPr lang="en-US" altLang="zh-CN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34" name="îŝḷîḓé-TextBox 27"/>
          <p:cNvSpPr txBox="1"/>
          <p:nvPr/>
        </p:nvSpPr>
        <p:spPr>
          <a:xfrm>
            <a:off x="6852131" y="1724251"/>
            <a:ext cx="2383790" cy="398145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lt"/>
              </a:rPr>
              <a:t>Introduction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8" name="图片 37" descr="51miz-E1237378-657916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776951" y="2337899"/>
            <a:ext cx="2504440" cy="823595"/>
          </a:xfrm>
          <a:prstGeom prst="rect">
            <a:avLst/>
          </a:prstGeom>
        </p:spPr>
      </p:pic>
      <p:sp>
        <p:nvSpPr>
          <p:cNvPr id="39" name="文本框 38"/>
          <p:cNvSpPr txBox="1"/>
          <p:nvPr>
            <p:custDataLst>
              <p:tags r:id="rId4"/>
            </p:custDataLst>
          </p:nvPr>
        </p:nvSpPr>
        <p:spPr>
          <a:xfrm>
            <a:off x="5539586" y="2565229"/>
            <a:ext cx="107433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PART 02</a:t>
            </a:r>
            <a:endParaRPr lang="en-US" altLang="zh-CN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41" name="îŝḷîḓé-TextBox 27"/>
          <p:cNvSpPr txBox="1"/>
          <p:nvPr>
            <p:custDataLst>
              <p:tags r:id="rId5"/>
            </p:custDataLst>
          </p:nvPr>
        </p:nvSpPr>
        <p:spPr>
          <a:xfrm>
            <a:off x="6852131" y="2531971"/>
            <a:ext cx="2383790" cy="398145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lt"/>
              </a:rPr>
              <a:t>History &amp; Cultural Roots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4" name="图片 43" descr="51miz-E1237378-6579165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776951" y="3173559"/>
            <a:ext cx="2504440" cy="823595"/>
          </a:xfrm>
          <a:prstGeom prst="rect">
            <a:avLst/>
          </a:prstGeom>
        </p:spPr>
      </p:pic>
      <p:sp>
        <p:nvSpPr>
          <p:cNvPr id="45" name="文本框 44"/>
          <p:cNvSpPr txBox="1"/>
          <p:nvPr>
            <p:custDataLst>
              <p:tags r:id="rId7"/>
            </p:custDataLst>
          </p:nvPr>
        </p:nvSpPr>
        <p:spPr>
          <a:xfrm>
            <a:off x="5539586" y="3396444"/>
            <a:ext cx="107433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PART 03</a:t>
            </a:r>
            <a:endParaRPr lang="en-US" altLang="zh-CN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47" name="îŝḷîḓé-TextBox 27"/>
          <p:cNvSpPr txBox="1"/>
          <p:nvPr>
            <p:custDataLst>
              <p:tags r:id="rId8"/>
            </p:custDataLst>
          </p:nvPr>
        </p:nvSpPr>
        <p:spPr>
          <a:xfrm>
            <a:off x="6852131" y="3367631"/>
            <a:ext cx="2383790" cy="398145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lt"/>
              </a:rPr>
              <a:t>Craftsmanship &amp; Performance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0" name="图片 49" descr="51miz-E1237378-6579165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776951" y="3966674"/>
            <a:ext cx="2504440" cy="823595"/>
          </a:xfrm>
          <a:prstGeom prst="rect">
            <a:avLst/>
          </a:prstGeom>
        </p:spPr>
      </p:pic>
      <p:sp>
        <p:nvSpPr>
          <p:cNvPr id="51" name="文本框 50"/>
          <p:cNvSpPr txBox="1"/>
          <p:nvPr>
            <p:custDataLst>
              <p:tags r:id="rId10"/>
            </p:custDataLst>
          </p:nvPr>
        </p:nvSpPr>
        <p:spPr>
          <a:xfrm>
            <a:off x="5539586" y="4189559"/>
            <a:ext cx="107433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PART 04</a:t>
            </a:r>
            <a:endParaRPr lang="en-US" altLang="zh-CN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53" name="îŝḷîḓé-TextBox 27"/>
          <p:cNvSpPr txBox="1"/>
          <p:nvPr>
            <p:custDataLst>
              <p:tags r:id="rId11"/>
            </p:custDataLst>
          </p:nvPr>
        </p:nvSpPr>
        <p:spPr>
          <a:xfrm>
            <a:off x="6852131" y="4160746"/>
            <a:ext cx="2383790" cy="398145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lt"/>
              </a:rPr>
              <a:t>Video of the Bench Dragon 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图片 2" descr="卡通人物&#10;&#10;AI 生成的内容可能不正确。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936316" y="1077833"/>
            <a:ext cx="4934585" cy="4934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  <p:bldP spid="34" grpId="0"/>
      <p:bldP spid="39" grpId="0"/>
      <p:bldP spid="41" grpId="0"/>
      <p:bldP spid="45" grpId="0"/>
      <p:bldP spid="47" grpId="0"/>
      <p:bldP spid="51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39395"/>
            <a:ext cx="2892425" cy="1266825"/>
            <a:chOff x="0" y="377"/>
            <a:chExt cx="4555" cy="1995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1619" y="647"/>
              <a:ext cx="293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Introduction</a:t>
              </a:r>
              <a:endParaRPr lang="en-US" altLang="zh-CN" sz="24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5" name="图片 4" descr="51miz-E1237111-4AAA1FFE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0" y="377"/>
              <a:ext cx="1995" cy="1995"/>
            </a:xfrm>
            <a:prstGeom prst="rect">
              <a:avLst/>
            </a:prstGeom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13" y="647"/>
              <a:ext cx="76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3896">
                        <a:srgbClr val="F2E6CD"/>
                      </a:gs>
                      <a:gs pos="97000">
                        <a:srgbClr val="E3B84B"/>
                      </a:gs>
                    </a:gsLst>
                    <a:lin scaled="1"/>
                  </a:gradFill>
                  <a:latin typeface="华文新魏" panose="02010800040101010101" pitchFamily="2" charset="-122"/>
                  <a:ea typeface="华文新魏" panose="02010800040101010101" pitchFamily="2" charset="-122"/>
                </a:rPr>
                <a:t>01</a:t>
              </a:r>
              <a:endParaRPr lang="en-US" altLang="zh-CN" sz="2400" dirty="0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5690178" y="1266825"/>
            <a:ext cx="2000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Franklin Gothic Heavy" panose="020B0903020102020204" charset="0"/>
              </a:rPr>
              <a:t>Definition</a:t>
            </a:r>
            <a:endParaRPr lang="zh-CN" altLang="en-US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Franklin Gothic Heavy" panose="020B090302010202020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918029" y="1953468"/>
            <a:ext cx="4760200" cy="3268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The Dragon Lantern Dance is a ritualistic folk performance where a team of dancers manipulates a long, flexible dragon puppet to rhythmic drumming. It’s typically performed during festivals like the Lunar New Year and Lantern Festival to ward off evil spirits and invite good fortune.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正月里舞龙灯，快来看哪条龙是你家乡的？-搜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4" y="1850690"/>
            <a:ext cx="5067683" cy="329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38945"/>
            <a:ext cx="2892425" cy="1266825"/>
            <a:chOff x="0" y="0"/>
            <a:chExt cx="4555" cy="1995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1619" y="270"/>
              <a:ext cx="293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Introduction</a:t>
              </a:r>
              <a:endParaRPr lang="en-US" altLang="zh-CN" sz="24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5" name="图片 4" descr="51miz-E1237111-4AAA1FFE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0" y="0"/>
              <a:ext cx="1995" cy="1995"/>
            </a:xfrm>
            <a:prstGeom prst="rect">
              <a:avLst/>
            </a:prstGeom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13" y="270"/>
              <a:ext cx="76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3896">
                        <a:srgbClr val="F2E6CD"/>
                      </a:gs>
                      <a:gs pos="97000">
                        <a:srgbClr val="E3B84B"/>
                      </a:gs>
                    </a:gsLst>
                    <a:lin scaled="1"/>
                  </a:gradFill>
                  <a:latin typeface="华文新魏" panose="02010800040101010101" pitchFamily="2" charset="-122"/>
                  <a:ea typeface="华文新魏" panose="02010800040101010101" pitchFamily="2" charset="-122"/>
                </a:rPr>
                <a:t>01</a:t>
              </a:r>
              <a:endParaRPr lang="en-US" altLang="zh-CN" sz="2400" dirty="0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905754" y="1959541"/>
            <a:ext cx="4668147" cy="30762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The dragon represents imperial authority (historically) and natural forces (rain, yang energy). 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  <a:p>
            <a:pPr marL="285750" indent="-285750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The lanterns symbolize illuminating darkness (hope) and ancestral reverence.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正月里舞龙灯，快来看哪条龙是你家乡的？-搜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4" y="1850690"/>
            <a:ext cx="5067683" cy="329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578453" y="1275583"/>
            <a:ext cx="2000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Franklin Gothic Heavy" panose="020B0903020102020204" charset="0"/>
              </a:rPr>
              <a:t>Symbolism </a:t>
            </a:r>
            <a:endParaRPr lang="zh-CN" altLang="en-US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Franklin Gothic Heavy" panose="020B09030201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38945"/>
            <a:ext cx="4486275" cy="1266825"/>
            <a:chOff x="0" y="0"/>
            <a:chExt cx="7065" cy="1995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1619" y="270"/>
              <a:ext cx="544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History &amp; Cultural Roots</a:t>
              </a:r>
              <a:endParaRPr lang="en-US" altLang="zh-CN" sz="24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5" name="图片 4" descr="51miz-E1237111-4AAA1FFE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0" y="0"/>
              <a:ext cx="1995" cy="1995"/>
            </a:xfrm>
            <a:prstGeom prst="rect">
              <a:avLst/>
            </a:prstGeom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13" y="270"/>
              <a:ext cx="85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3896">
                        <a:srgbClr val="F2E6CD"/>
                      </a:gs>
                      <a:gs pos="97000">
                        <a:srgbClr val="E3B84B"/>
                      </a:gs>
                    </a:gsLst>
                    <a:lin scaled="1"/>
                  </a:gradFill>
                  <a:latin typeface="华文新魏" panose="02010800040101010101" pitchFamily="2" charset="-122"/>
                  <a:ea typeface="华文新魏" panose="02010800040101010101" pitchFamily="2" charset="-122"/>
                </a:rPr>
                <a:t>02</a:t>
              </a:r>
              <a:endParaRPr lang="en-US" altLang="zh-CN" sz="2400" dirty="0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620415" y="1926252"/>
            <a:ext cx="5763510" cy="36918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1. Ancient Origins (Han Dynasty, 206 BCE–220 CE)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Roots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Linked to dragon worship (symbol of rain/power) and agricultural rituals (prayers for rain/harvest). 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Early Forms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: Shamans performed “dragon dances” to appease deities; straw or cloth dragons used. 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095875" y="1473363"/>
            <a:ext cx="20002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Franklin Gothic Heavy" panose="020B0903020102020204" charset="0"/>
              </a:rPr>
              <a:t>Origin</a:t>
            </a:r>
            <a:endParaRPr lang="en-US" altLang="zh-CN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Franklin Gothic Heavy" panose="020B0903020102020204" charset="0"/>
            </a:endParaRPr>
          </a:p>
          <a:p>
            <a:pPr algn="ctr" eaLnBrk="1" hangingPunct="1"/>
            <a:endParaRPr lang="en-US" altLang="zh-CN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Franklin Gothic Heavy" panose="020B0903020102020204" charset="0"/>
            </a:endParaRPr>
          </a:p>
          <a:p>
            <a:pPr algn="ctr" eaLnBrk="1" hangingPunct="1"/>
            <a:endParaRPr lang="en-US" altLang="zh-CN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Franklin Gothic Heavy" panose="020B0903020102020204" charset="0"/>
            </a:endParaRPr>
          </a:p>
          <a:p>
            <a:pPr algn="ctr" eaLnBrk="1" hangingPunct="1"/>
            <a:r>
              <a:rPr lang="en-US" altLang="zh-CN" sz="2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Franklin Gothic Heavy" panose="020B0903020102020204" charset="0"/>
              </a:rPr>
              <a:t> </a:t>
            </a:r>
            <a:endParaRPr lang="zh-CN" altLang="en-US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Franklin Gothic Heavy" panose="020B0903020102020204" charset="0"/>
            </a:endParaRPr>
          </a:p>
        </p:txBody>
      </p:sp>
      <p:pic>
        <p:nvPicPr>
          <p:cNvPr id="3074" name="Picture 2" descr="中国文艺网-博大沉雄的南阳汉画像石艺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7" y="2735754"/>
            <a:ext cx="4972714" cy="198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38945"/>
            <a:ext cx="4486275" cy="1266825"/>
            <a:chOff x="0" y="0"/>
            <a:chExt cx="7065" cy="1995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1619" y="270"/>
              <a:ext cx="544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History &amp; Cultural Roots</a:t>
              </a:r>
              <a:endParaRPr lang="en-US" altLang="zh-CN" sz="24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5" name="图片 4" descr="51miz-E1237111-4AAA1FFE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0" y="0"/>
              <a:ext cx="1995" cy="1995"/>
            </a:xfrm>
            <a:prstGeom prst="rect">
              <a:avLst/>
            </a:prstGeom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13" y="270"/>
              <a:ext cx="85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3896">
                        <a:srgbClr val="F2E6CD"/>
                      </a:gs>
                      <a:gs pos="97000">
                        <a:srgbClr val="E3B84B"/>
                      </a:gs>
                    </a:gsLst>
                    <a:lin scaled="1"/>
                  </a:gradFill>
                  <a:latin typeface="华文新魏" panose="02010800040101010101" pitchFamily="2" charset="-122"/>
                  <a:ea typeface="华文新魏" panose="02010800040101010101" pitchFamily="2" charset="-122"/>
                </a:rPr>
                <a:t>02</a:t>
              </a:r>
              <a:endParaRPr lang="en-US" altLang="zh-CN" sz="2400" dirty="0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322703" y="2262128"/>
            <a:ext cx="5898190" cy="36918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2. Imperial Golden Age (Tang &amp; Song Dynasties, 7th–13th Century)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Festival Integration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: Became central to Lunar New Year and Lantern Festival celebrations. 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Artistic Refinement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: Added lanterns, music, and acrobatics; dragons grew longer.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813573" y="1859340"/>
            <a:ext cx="20002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Franklin Gothic Heavy" panose="020B0903020102020204" charset="0"/>
              </a:rPr>
              <a:t>Origin</a:t>
            </a:r>
            <a:endParaRPr lang="en-US" altLang="zh-CN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Franklin Gothic Heavy" panose="020B0903020102020204" charset="0"/>
            </a:endParaRPr>
          </a:p>
          <a:p>
            <a:pPr algn="ctr" eaLnBrk="1" hangingPunct="1"/>
            <a:endParaRPr lang="en-US" altLang="zh-CN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Franklin Gothic Heavy" panose="020B0903020102020204" charset="0"/>
            </a:endParaRPr>
          </a:p>
          <a:p>
            <a:pPr algn="ctr" eaLnBrk="1" hangingPunct="1"/>
            <a:endParaRPr lang="en-US" altLang="zh-CN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Franklin Gothic Heavy" panose="020B0903020102020204" charset="0"/>
            </a:endParaRPr>
          </a:p>
          <a:p>
            <a:pPr algn="ctr" eaLnBrk="1" hangingPunct="1"/>
            <a:r>
              <a:rPr lang="en-US" altLang="zh-CN" sz="2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Franklin Gothic Heavy" panose="020B0903020102020204" charset="0"/>
              </a:rPr>
              <a:t> </a:t>
            </a:r>
            <a:endParaRPr lang="zh-CN" altLang="en-US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Franklin Gothic Heavy" panose="020B0903020102020204" charset="0"/>
            </a:endParaRPr>
          </a:p>
        </p:txBody>
      </p:sp>
      <p:pic>
        <p:nvPicPr>
          <p:cNvPr id="4098" name="Picture 2" descr="舞龙图片素材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r="2202" b="10673"/>
          <a:stretch>
            <a:fillRect/>
          </a:stretch>
        </p:blipFill>
        <p:spPr bwMode="auto">
          <a:xfrm>
            <a:off x="706165" y="2712556"/>
            <a:ext cx="4525283" cy="3014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38945"/>
            <a:ext cx="4486275" cy="1266825"/>
            <a:chOff x="0" y="0"/>
            <a:chExt cx="7065" cy="1995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1619" y="270"/>
              <a:ext cx="544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History &amp; Cultural Roots</a:t>
              </a:r>
              <a:endParaRPr lang="en-US" altLang="zh-CN" sz="24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5" name="图片 4" descr="51miz-E1237111-4AAA1FFE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0" y="0"/>
              <a:ext cx="1995" cy="1995"/>
            </a:xfrm>
            <a:prstGeom prst="rect">
              <a:avLst/>
            </a:prstGeom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13" y="270"/>
              <a:ext cx="85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3896">
                        <a:srgbClr val="F2E6CD"/>
                      </a:gs>
                      <a:gs pos="97000">
                        <a:srgbClr val="E3B84B"/>
                      </a:gs>
                    </a:gsLst>
                    <a:lin scaled="1"/>
                  </a:gradFill>
                  <a:latin typeface="华文新魏" panose="02010800040101010101" pitchFamily="2" charset="-122"/>
                  <a:ea typeface="华文新魏" panose="02010800040101010101" pitchFamily="2" charset="-122"/>
                </a:rPr>
                <a:t>02</a:t>
              </a:r>
              <a:endParaRPr lang="en-US" altLang="zh-CN" sz="2400" dirty="0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691298" y="2618685"/>
            <a:ext cx="5692628" cy="30762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3. Ming/Qing Dynasties (14th–19th Century) 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Cultural Symbol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Associated with imperial power (e.g., emperors’ parades) and folk unity. 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Regional Styles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: Diversified (e.g., Sichuan’s “Fire Dragon,” Guangdong’s “Yarn Dragon”). 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181504" y="2091070"/>
            <a:ext cx="20002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Franklin Gothic Heavy" panose="020B0903020102020204" charset="0"/>
              </a:rPr>
              <a:t>Origin</a:t>
            </a:r>
            <a:endParaRPr lang="en-US" altLang="zh-CN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Franklin Gothic Heavy" panose="020B0903020102020204" charset="0"/>
            </a:endParaRPr>
          </a:p>
          <a:p>
            <a:pPr algn="ctr" eaLnBrk="1" hangingPunct="1"/>
            <a:endParaRPr lang="en-US" altLang="zh-CN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Franklin Gothic Heavy" panose="020B0903020102020204" charset="0"/>
            </a:endParaRPr>
          </a:p>
          <a:p>
            <a:pPr marL="457200" indent="-457200" algn="ctr" eaLnBrk="1" hangingPunct="1">
              <a:buFont typeface="+mj-lt"/>
              <a:buAutoNum type="arabicPeriod"/>
            </a:pPr>
            <a:endParaRPr lang="en-US" altLang="zh-CN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Franklin Gothic Heavy" panose="020B0903020102020204" charset="0"/>
            </a:endParaRPr>
          </a:p>
          <a:p>
            <a:pPr algn="ctr" eaLnBrk="1" hangingPunct="1"/>
            <a:r>
              <a:rPr lang="en-US" altLang="zh-CN" sz="2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Franklin Gothic Heavy" panose="020B0903020102020204" charset="0"/>
              </a:rPr>
              <a:t> </a:t>
            </a:r>
            <a:endParaRPr lang="zh-CN" altLang="en-US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Franklin Gothic Heavy" panose="020B0903020102020204" charset="0"/>
            </a:endParaRPr>
          </a:p>
        </p:txBody>
      </p:sp>
      <p:pic>
        <p:nvPicPr>
          <p:cNvPr id="5122" name="Picture 2" descr="火树银花舞金龙图片素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74" y="2683594"/>
            <a:ext cx="4617322" cy="3076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38945"/>
            <a:ext cx="4486275" cy="1266825"/>
            <a:chOff x="0" y="0"/>
            <a:chExt cx="7065" cy="1995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1619" y="270"/>
              <a:ext cx="544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History &amp; Cultural Roots</a:t>
              </a:r>
              <a:endParaRPr lang="en-US" altLang="zh-CN" sz="24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5" name="图片 4" descr="51miz-E1237111-4AAA1FFE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0" y="0"/>
              <a:ext cx="1995" cy="1995"/>
            </a:xfrm>
            <a:prstGeom prst="rect">
              <a:avLst/>
            </a:prstGeom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13" y="270"/>
              <a:ext cx="85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3896">
                        <a:srgbClr val="F2E6CD"/>
                      </a:gs>
                      <a:gs pos="97000">
                        <a:srgbClr val="E3B84B"/>
                      </a:gs>
                    </a:gsLst>
                    <a:lin scaled="1"/>
                  </a:gradFill>
                  <a:latin typeface="华文新魏" panose="02010800040101010101" pitchFamily="2" charset="-122"/>
                  <a:ea typeface="华文新魏" panose="02010800040101010101" pitchFamily="2" charset="-122"/>
                </a:rPr>
                <a:t>02</a:t>
              </a:r>
              <a:endParaRPr lang="en-US" altLang="zh-CN" sz="2400" dirty="0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649433" y="2074366"/>
            <a:ext cx="5224129" cy="36918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4. Modern Era (20th–21st Century)  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Globalization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: Spread via diaspora (Chinatowns worldwide) and cultural exchanges. 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Innovations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: LED lights, drone dragons, AR performances; recognized as intangible heritage in China.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122124" y="1608514"/>
            <a:ext cx="20002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Franklin Gothic Heavy" panose="020B0903020102020204" charset="0"/>
              </a:rPr>
              <a:t>Origin</a:t>
            </a:r>
            <a:endParaRPr lang="en-US" altLang="zh-CN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Franklin Gothic Heavy" panose="020B0903020102020204" charset="0"/>
            </a:endParaRPr>
          </a:p>
          <a:p>
            <a:pPr algn="ctr" eaLnBrk="1" hangingPunct="1"/>
            <a:endParaRPr lang="en-US" altLang="zh-CN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Franklin Gothic Heavy" panose="020B0903020102020204" charset="0"/>
            </a:endParaRPr>
          </a:p>
          <a:p>
            <a:pPr marL="457200" indent="-457200" algn="ctr" eaLnBrk="1" hangingPunct="1">
              <a:buFont typeface="+mj-lt"/>
              <a:buAutoNum type="arabicPeriod"/>
            </a:pPr>
            <a:endParaRPr lang="en-US" altLang="zh-CN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Franklin Gothic Heavy" panose="020B0903020102020204" charset="0"/>
            </a:endParaRPr>
          </a:p>
          <a:p>
            <a:pPr algn="ctr" eaLnBrk="1" hangingPunct="1"/>
            <a:r>
              <a:rPr lang="en-US" altLang="zh-CN" sz="2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Franklin Gothic Heavy" panose="020B0903020102020204" charset="0"/>
              </a:rPr>
              <a:t> </a:t>
            </a:r>
            <a:endParaRPr lang="zh-CN" altLang="en-US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Franklin Gothic Heavy" panose="020B0903020102020204" charset="0"/>
            </a:endParaRPr>
          </a:p>
        </p:txBody>
      </p:sp>
      <p:pic>
        <p:nvPicPr>
          <p:cNvPr id="2050" name="Picture 2" descr="龙灯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r="20977"/>
          <a:stretch>
            <a:fillRect/>
          </a:stretch>
        </p:blipFill>
        <p:spPr bwMode="auto">
          <a:xfrm>
            <a:off x="789356" y="2230310"/>
            <a:ext cx="4488712" cy="318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38945"/>
            <a:ext cx="4486275" cy="1266825"/>
            <a:chOff x="0" y="0"/>
            <a:chExt cx="7065" cy="1995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1619" y="270"/>
              <a:ext cx="544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History &amp; Cultural Roots</a:t>
              </a:r>
              <a:endParaRPr lang="en-US" altLang="zh-CN" sz="24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5" name="图片 4" descr="51miz-E1237111-4AAA1FFE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0" y="0"/>
              <a:ext cx="1995" cy="1995"/>
            </a:xfrm>
            <a:prstGeom prst="rect">
              <a:avLst/>
            </a:prstGeom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13" y="270"/>
              <a:ext cx="85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gradFill>
                    <a:gsLst>
                      <a:gs pos="3896">
                        <a:srgbClr val="F2E6CD"/>
                      </a:gs>
                      <a:gs pos="97000">
                        <a:srgbClr val="E3B84B"/>
                      </a:gs>
                    </a:gsLst>
                    <a:lin scaled="1"/>
                  </a:gradFill>
                  <a:latin typeface="华文新魏" panose="02010800040101010101" pitchFamily="2" charset="-122"/>
                  <a:ea typeface="华文新魏" panose="02010800040101010101" pitchFamily="2" charset="-122"/>
                </a:rPr>
                <a:t>02</a:t>
              </a:r>
              <a:endParaRPr lang="en-US" altLang="zh-CN" sz="2400" dirty="0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008375" y="2547048"/>
            <a:ext cx="6642469" cy="614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Religion→ Festival Entertainment → Cultural Diplomacy.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941037" y="2052180"/>
            <a:ext cx="3253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Franklin Gothic Heavy" panose="020B0903020102020204" charset="0"/>
              </a:rPr>
              <a:t>Key Evolution Drivers:</a:t>
            </a:r>
            <a:endParaRPr lang="zh-CN" altLang="en-US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Franklin Gothic Heavy" panose="020B0903020102020204" charset="0"/>
            </a:endParaRPr>
          </a:p>
        </p:txBody>
      </p:sp>
      <p:pic>
        <p:nvPicPr>
          <p:cNvPr id="2" name="图片 1" descr="51miz-E1155330-362C36DA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33859" y="1842124"/>
            <a:ext cx="4620134" cy="4620134"/>
          </a:xfrm>
          <a:prstGeom prst="rect">
            <a:avLst/>
          </a:prstGeom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4008376" y="3636343"/>
            <a:ext cx="3253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Franklin Gothic Heavy" panose="020B0903020102020204" charset="0"/>
              </a:rPr>
              <a:t>One-Sentence Timeline: </a:t>
            </a:r>
            <a:endParaRPr lang="zh-CN" altLang="en-US" sz="2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Franklin Gothic Heavy" panose="020B09030201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08376" y="4152191"/>
            <a:ext cx="6642469" cy="1845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From Han rain rituals to Tang spectacles, Qing folk art, and today’s high-tech shows, the dragon lantern dance has mirrored China’s cultural journey.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9" grpId="0"/>
      <p:bldP spid="3" grpId="0"/>
      <p:bldP spid="4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193.1,&quot;left&quot;:376.137874015748,&quot;top&quot;:184.08653543307088,&quot;width&quot;:351.09999999999997}"/>
</p:tagLst>
</file>

<file path=ppt/tags/tag10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YWVhZGZiZjY4ZTA5YjJkYTQ1N2QwZDJjYjZiZTE1YmYifQ=="/>
</p:tagLst>
</file>

<file path=ppt/tags/tag2.xml><?xml version="1.0" encoding="utf-8"?>
<p:tagLst xmlns:p="http://schemas.openxmlformats.org/presentationml/2006/main">
  <p:tag name="KSO_WM_DIAGRAM_VIRTUALLY_FRAME" val="{&quot;height&quot;:193.1,&quot;left&quot;:376.137874015748,&quot;top&quot;:184.08653543307088,&quot;width&quot;:351.09999999999997}"/>
</p:tagLst>
</file>

<file path=ppt/tags/tag3.xml><?xml version="1.0" encoding="utf-8"?>
<p:tagLst xmlns:p="http://schemas.openxmlformats.org/presentationml/2006/main">
  <p:tag name="KSO_WM_DIAGRAM_VIRTUALLY_FRAME" val="{&quot;height&quot;:193.1,&quot;left&quot;:376.137874015748,&quot;top&quot;:184.08653543307088,&quot;width&quot;:351.09999999999997}"/>
</p:tagLst>
</file>

<file path=ppt/tags/tag4.xml><?xml version="1.0" encoding="utf-8"?>
<p:tagLst xmlns:p="http://schemas.openxmlformats.org/presentationml/2006/main">
  <p:tag name="KSO_WM_DIAGRAM_VIRTUALLY_FRAME" val="{&quot;height&quot;:193.1,&quot;left&quot;:376.137874015748,&quot;top&quot;:184.08653543307088,&quot;width&quot;:351.09999999999997}"/>
</p:tagLst>
</file>

<file path=ppt/tags/tag5.xml><?xml version="1.0" encoding="utf-8"?>
<p:tagLst xmlns:p="http://schemas.openxmlformats.org/presentationml/2006/main">
  <p:tag name="KSO_WM_DIAGRAM_VIRTUALLY_FRAME" val="{&quot;height&quot;:193.1,&quot;left&quot;:376.137874015748,&quot;top&quot;:184.08653543307088,&quot;width&quot;:351.09999999999997}"/>
</p:tagLst>
</file>

<file path=ppt/tags/tag6.xml><?xml version="1.0" encoding="utf-8"?>
<p:tagLst xmlns:p="http://schemas.openxmlformats.org/presentationml/2006/main">
  <p:tag name="KSO_WM_DIAGRAM_VIRTUALLY_FRAME" val="{&quot;height&quot;:193.1,&quot;left&quot;:376.137874015748,&quot;top&quot;:184.08653543307088,&quot;width&quot;:351.09999999999997}"/>
</p:tagLst>
</file>

<file path=ppt/tags/tag7.xml><?xml version="1.0" encoding="utf-8"?>
<p:tagLst xmlns:p="http://schemas.openxmlformats.org/presentationml/2006/main">
  <p:tag name="KSO_WM_DIAGRAM_VIRTUALLY_FRAME" val="{&quot;height&quot;:193.1,&quot;left&quot;:376.137874015748,&quot;top&quot;:184.08653543307088,&quot;width&quot;:351.09999999999997}"/>
</p:tagLst>
</file>

<file path=ppt/tags/tag8.xml><?xml version="1.0" encoding="utf-8"?>
<p:tagLst xmlns:p="http://schemas.openxmlformats.org/presentationml/2006/main">
  <p:tag name="KSO_WM_DIAGRAM_VIRTUALLY_FRAME" val="{&quot;height&quot;:193.1,&quot;left&quot;:376.137874015748,&quot;top&quot;:184.08653543307088,&quot;width&quot;:351.09999999999997}"/>
</p:tagLst>
</file>

<file path=ppt/tags/tag9.xml><?xml version="1.0" encoding="utf-8"?>
<p:tagLst xmlns:p="http://schemas.openxmlformats.org/presentationml/2006/main">
  <p:tag name="KSO_WM_DIAGRAM_VIRTUALLY_FRAME" val="{&quot;height&quot;:193.1,&quot;left&quot;:376.137874015748,&quot;top&quot;:184.08653543307088,&quot;width&quot;:351.09999999999997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3979</Words>
  <Application>WPS 演示</Application>
  <PresentationFormat>宽屏</PresentationFormat>
  <Paragraphs>168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Wingdings</vt:lpstr>
      <vt:lpstr>Arial</vt:lpstr>
      <vt:lpstr>Times New Roman</vt:lpstr>
      <vt:lpstr>华文新魏</vt:lpstr>
      <vt:lpstr>Franklin Gothic Heavy</vt:lpstr>
      <vt:lpstr>Arial Unicode MS</vt:lpstr>
      <vt:lpstr>Calibri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龙抬头</dc:title>
  <dc:creator>第一PPT</dc:creator>
  <cp:keywords>www.1ppt.com</cp:keywords>
  <dc:description>www.1ppt.com</dc:description>
  <cp:lastModifiedBy>苗杰</cp:lastModifiedBy>
  <cp:revision>42</cp:revision>
  <dcterms:created xsi:type="dcterms:W3CDTF">2022-02-16T13:33:00Z</dcterms:created>
  <dcterms:modified xsi:type="dcterms:W3CDTF">2025-04-24T11:06:12Z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51C924F8BA3444F5A9DED4EE5F6B381C_13</vt:lpwstr>
  </property>
  <property fmtid="{D5CDD505-2E9C-101B-9397-08002B2CF9AE}" pid="3" name="KSOProductBuildVer">
    <vt:lpwstr>2052-12.1.0.20784</vt:lpwstr>
  </property>
</Properties>
</file>