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319" r:id="rId4"/>
    <p:sldId id="289" r:id="rId5"/>
    <p:sldId id="303" r:id="rId6"/>
    <p:sldId id="266" r:id="rId7"/>
    <p:sldId id="302" r:id="rId8"/>
    <p:sldId id="316" r:id="rId9"/>
    <p:sldId id="318" r:id="rId10"/>
    <p:sldId id="285" r:id="rId11"/>
    <p:sldId id="287" r:id="rId12"/>
    <p:sldId id="314" r:id="rId13"/>
    <p:sldId id="290" r:id="rId14"/>
    <p:sldId id="313" r:id="rId15"/>
    <p:sldId id="292"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clrMru>
    <a:srgbClr val="005188"/>
    <a:srgbClr val="1F6696"/>
    <a:srgbClr val="F9FAFB"/>
    <a:srgbClr val="04548A"/>
    <a:srgbClr val="0957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724" y="-68"/>
      </p:cViewPr>
      <p:guideLst>
        <p:guide orient="horz" pos="2231"/>
        <p:guide pos="3763"/>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bg>
      <p:bgPr>
        <a:solidFill>
          <a:schemeClr val="bg1">
            <a:lumMod val="95000"/>
          </a:schemeClr>
        </a:solidFill>
        <a:effectLst/>
      </p:bgPr>
    </p:bg>
    <p:spTree>
      <p:nvGrpSpPr>
        <p:cNvPr id="1" name=""/>
        <p:cNvGrpSpPr/>
        <p:nvPr/>
      </p:nvGrpSpPr>
      <p:grpSpPr>
        <a:xfrm>
          <a:off x="0" y="0"/>
          <a:ext cx="0" cy="0"/>
          <a:chOff x="0" y="0"/>
          <a:chExt cx="0" cy="0"/>
        </a:xfrm>
      </p:grpSpPr>
      <p:sp>
        <p:nvSpPr>
          <p:cNvPr id="59" name="矩形 58"/>
          <p:cNvSpPr/>
          <p:nvPr userDrawn="1"/>
        </p:nvSpPr>
        <p:spPr>
          <a:xfrm>
            <a:off x="0" y="0"/>
            <a:ext cx="12192000" cy="11315700"/>
          </a:xfrm>
          <a:prstGeom prst="rect">
            <a:avLst/>
          </a:prstGeom>
          <a:blipFill dpi="0" rotWithShape="1">
            <a:blip r:embed="rId2">
              <a:alphaModFix amt="2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连接符 9"/>
          <p:cNvCxnSpPr/>
          <p:nvPr userDrawn="1"/>
        </p:nvCxnSpPr>
        <p:spPr>
          <a:xfrm>
            <a:off x="731894" y="1119364"/>
            <a:ext cx="11053811" cy="0"/>
          </a:xfrm>
          <a:prstGeom prst="line">
            <a:avLst/>
          </a:prstGeom>
          <a:ln w="12700">
            <a:solidFill>
              <a:srgbClr val="005188"/>
            </a:solidFill>
          </a:ln>
        </p:spPr>
        <p:style>
          <a:lnRef idx="1">
            <a:schemeClr val="accent1"/>
          </a:lnRef>
          <a:fillRef idx="0">
            <a:schemeClr val="accent1"/>
          </a:fillRef>
          <a:effectRef idx="0">
            <a:schemeClr val="accent1"/>
          </a:effectRef>
          <a:fontRef idx="minor">
            <a:schemeClr val="tx1"/>
          </a:fontRef>
        </p:style>
      </p:cxnSp>
      <p:grpSp>
        <p:nvGrpSpPr>
          <p:cNvPr id="12" name="组合 11"/>
          <p:cNvGrpSpPr/>
          <p:nvPr userDrawn="1"/>
        </p:nvGrpSpPr>
        <p:grpSpPr>
          <a:xfrm>
            <a:off x="11263232" y="505125"/>
            <a:ext cx="561843" cy="592649"/>
            <a:chOff x="4197350" y="2182813"/>
            <a:chExt cx="608013" cy="641350"/>
          </a:xfrm>
          <a:solidFill>
            <a:srgbClr val="005188"/>
          </a:solidFill>
        </p:grpSpPr>
        <p:sp>
          <p:nvSpPr>
            <p:cNvPr id="13" name="Freeform 166"/>
            <p:cNvSpPr/>
            <p:nvPr/>
          </p:nvSpPr>
          <p:spPr bwMode="auto">
            <a:xfrm>
              <a:off x="4229100" y="2211388"/>
              <a:ext cx="39688" cy="157163"/>
            </a:xfrm>
            <a:custGeom>
              <a:avLst/>
              <a:gdLst/>
              <a:ahLst/>
              <a:cxnLst>
                <a:cxn ang="0">
                  <a:pos x="63" y="2"/>
                </a:cxn>
                <a:cxn ang="0">
                  <a:pos x="63" y="2"/>
                </a:cxn>
                <a:cxn ang="0">
                  <a:pos x="58" y="14"/>
                </a:cxn>
                <a:cxn ang="0">
                  <a:pos x="54" y="25"/>
                </a:cxn>
                <a:cxn ang="0">
                  <a:pos x="47" y="49"/>
                </a:cxn>
                <a:cxn ang="0">
                  <a:pos x="34" y="96"/>
                </a:cxn>
                <a:cxn ang="0">
                  <a:pos x="34" y="96"/>
                </a:cxn>
                <a:cxn ang="0">
                  <a:pos x="27" y="122"/>
                </a:cxn>
                <a:cxn ang="0">
                  <a:pos x="21" y="149"/>
                </a:cxn>
                <a:cxn ang="0">
                  <a:pos x="10" y="203"/>
                </a:cxn>
                <a:cxn ang="0">
                  <a:pos x="10" y="203"/>
                </a:cxn>
                <a:cxn ang="0">
                  <a:pos x="6" y="222"/>
                </a:cxn>
                <a:cxn ang="0">
                  <a:pos x="3" y="243"/>
                </a:cxn>
                <a:cxn ang="0">
                  <a:pos x="1" y="263"/>
                </a:cxn>
                <a:cxn ang="0">
                  <a:pos x="0" y="283"/>
                </a:cxn>
                <a:cxn ang="0">
                  <a:pos x="0" y="283"/>
                </a:cxn>
                <a:cxn ang="0">
                  <a:pos x="1" y="290"/>
                </a:cxn>
                <a:cxn ang="0">
                  <a:pos x="2" y="292"/>
                </a:cxn>
                <a:cxn ang="0">
                  <a:pos x="3" y="294"/>
                </a:cxn>
                <a:cxn ang="0">
                  <a:pos x="6" y="296"/>
                </a:cxn>
                <a:cxn ang="0">
                  <a:pos x="8" y="296"/>
                </a:cxn>
                <a:cxn ang="0">
                  <a:pos x="11" y="296"/>
                </a:cxn>
                <a:cxn ang="0">
                  <a:pos x="14" y="294"/>
                </a:cxn>
                <a:cxn ang="0">
                  <a:pos x="14" y="294"/>
                </a:cxn>
                <a:cxn ang="0">
                  <a:pos x="15" y="293"/>
                </a:cxn>
                <a:cxn ang="0">
                  <a:pos x="16" y="291"/>
                </a:cxn>
                <a:cxn ang="0">
                  <a:pos x="15" y="287"/>
                </a:cxn>
                <a:cxn ang="0">
                  <a:pos x="14" y="285"/>
                </a:cxn>
                <a:cxn ang="0">
                  <a:pos x="12" y="285"/>
                </a:cxn>
                <a:cxn ang="0">
                  <a:pos x="11" y="284"/>
                </a:cxn>
                <a:cxn ang="0">
                  <a:pos x="9" y="285"/>
                </a:cxn>
                <a:cxn ang="0">
                  <a:pos x="9" y="285"/>
                </a:cxn>
                <a:cxn ang="0">
                  <a:pos x="11" y="282"/>
                </a:cxn>
                <a:cxn ang="0">
                  <a:pos x="12" y="276"/>
                </a:cxn>
                <a:cxn ang="0">
                  <a:pos x="14" y="259"/>
                </a:cxn>
                <a:cxn ang="0">
                  <a:pos x="14" y="232"/>
                </a:cxn>
                <a:cxn ang="0">
                  <a:pos x="14" y="232"/>
                </a:cxn>
                <a:cxn ang="0">
                  <a:pos x="17" y="212"/>
                </a:cxn>
                <a:cxn ang="0">
                  <a:pos x="21" y="193"/>
                </a:cxn>
                <a:cxn ang="0">
                  <a:pos x="29" y="155"/>
                </a:cxn>
                <a:cxn ang="0">
                  <a:pos x="29" y="155"/>
                </a:cxn>
                <a:cxn ang="0">
                  <a:pos x="38" y="119"/>
                </a:cxn>
                <a:cxn ang="0">
                  <a:pos x="48" y="83"/>
                </a:cxn>
                <a:cxn ang="0">
                  <a:pos x="48" y="83"/>
                </a:cxn>
                <a:cxn ang="0">
                  <a:pos x="58" y="45"/>
                </a:cxn>
                <a:cxn ang="0">
                  <a:pos x="64" y="25"/>
                </a:cxn>
                <a:cxn ang="0">
                  <a:pos x="68" y="16"/>
                </a:cxn>
                <a:cxn ang="0">
                  <a:pos x="72" y="8"/>
                </a:cxn>
                <a:cxn ang="0">
                  <a:pos x="72" y="8"/>
                </a:cxn>
                <a:cxn ang="0">
                  <a:pos x="73" y="5"/>
                </a:cxn>
                <a:cxn ang="0">
                  <a:pos x="73" y="3"/>
                </a:cxn>
                <a:cxn ang="0">
                  <a:pos x="72" y="2"/>
                </a:cxn>
                <a:cxn ang="0">
                  <a:pos x="71" y="1"/>
                </a:cxn>
                <a:cxn ang="0">
                  <a:pos x="69" y="0"/>
                </a:cxn>
                <a:cxn ang="0">
                  <a:pos x="67" y="0"/>
                </a:cxn>
                <a:cxn ang="0">
                  <a:pos x="65" y="1"/>
                </a:cxn>
                <a:cxn ang="0">
                  <a:pos x="63" y="2"/>
                </a:cxn>
                <a:cxn ang="0">
                  <a:pos x="63" y="2"/>
                </a:cxn>
              </a:cxnLst>
              <a:rect l="0" t="0" r="r" b="b"/>
              <a:pathLst>
                <a:path w="73" h="296">
                  <a:moveTo>
                    <a:pt x="63" y="2"/>
                  </a:moveTo>
                  <a:lnTo>
                    <a:pt x="63" y="2"/>
                  </a:lnTo>
                  <a:lnTo>
                    <a:pt x="58" y="14"/>
                  </a:lnTo>
                  <a:lnTo>
                    <a:pt x="54" y="25"/>
                  </a:lnTo>
                  <a:lnTo>
                    <a:pt x="47" y="49"/>
                  </a:lnTo>
                  <a:lnTo>
                    <a:pt x="34" y="96"/>
                  </a:lnTo>
                  <a:lnTo>
                    <a:pt x="34" y="96"/>
                  </a:lnTo>
                  <a:lnTo>
                    <a:pt x="27" y="122"/>
                  </a:lnTo>
                  <a:lnTo>
                    <a:pt x="21" y="149"/>
                  </a:lnTo>
                  <a:lnTo>
                    <a:pt x="10" y="203"/>
                  </a:lnTo>
                  <a:lnTo>
                    <a:pt x="10" y="203"/>
                  </a:lnTo>
                  <a:lnTo>
                    <a:pt x="6" y="222"/>
                  </a:lnTo>
                  <a:lnTo>
                    <a:pt x="3" y="243"/>
                  </a:lnTo>
                  <a:lnTo>
                    <a:pt x="1" y="263"/>
                  </a:lnTo>
                  <a:lnTo>
                    <a:pt x="0" y="283"/>
                  </a:lnTo>
                  <a:lnTo>
                    <a:pt x="0" y="283"/>
                  </a:lnTo>
                  <a:lnTo>
                    <a:pt x="1" y="290"/>
                  </a:lnTo>
                  <a:lnTo>
                    <a:pt x="2" y="292"/>
                  </a:lnTo>
                  <a:lnTo>
                    <a:pt x="3" y="294"/>
                  </a:lnTo>
                  <a:lnTo>
                    <a:pt x="6" y="296"/>
                  </a:lnTo>
                  <a:lnTo>
                    <a:pt x="8" y="296"/>
                  </a:lnTo>
                  <a:lnTo>
                    <a:pt x="11" y="296"/>
                  </a:lnTo>
                  <a:lnTo>
                    <a:pt x="14" y="294"/>
                  </a:lnTo>
                  <a:lnTo>
                    <a:pt x="14" y="294"/>
                  </a:lnTo>
                  <a:lnTo>
                    <a:pt x="15" y="293"/>
                  </a:lnTo>
                  <a:lnTo>
                    <a:pt x="16" y="291"/>
                  </a:lnTo>
                  <a:lnTo>
                    <a:pt x="15" y="287"/>
                  </a:lnTo>
                  <a:lnTo>
                    <a:pt x="14" y="285"/>
                  </a:lnTo>
                  <a:lnTo>
                    <a:pt x="12" y="285"/>
                  </a:lnTo>
                  <a:lnTo>
                    <a:pt x="11" y="284"/>
                  </a:lnTo>
                  <a:lnTo>
                    <a:pt x="9" y="285"/>
                  </a:lnTo>
                  <a:lnTo>
                    <a:pt x="9" y="285"/>
                  </a:lnTo>
                  <a:lnTo>
                    <a:pt x="11" y="282"/>
                  </a:lnTo>
                  <a:lnTo>
                    <a:pt x="12" y="276"/>
                  </a:lnTo>
                  <a:lnTo>
                    <a:pt x="14" y="259"/>
                  </a:lnTo>
                  <a:lnTo>
                    <a:pt x="14" y="232"/>
                  </a:lnTo>
                  <a:lnTo>
                    <a:pt x="14" y="232"/>
                  </a:lnTo>
                  <a:lnTo>
                    <a:pt x="17" y="212"/>
                  </a:lnTo>
                  <a:lnTo>
                    <a:pt x="21" y="193"/>
                  </a:lnTo>
                  <a:lnTo>
                    <a:pt x="29" y="155"/>
                  </a:lnTo>
                  <a:lnTo>
                    <a:pt x="29" y="155"/>
                  </a:lnTo>
                  <a:lnTo>
                    <a:pt x="38" y="119"/>
                  </a:lnTo>
                  <a:lnTo>
                    <a:pt x="48" y="83"/>
                  </a:lnTo>
                  <a:lnTo>
                    <a:pt x="48" y="83"/>
                  </a:lnTo>
                  <a:lnTo>
                    <a:pt x="58" y="45"/>
                  </a:lnTo>
                  <a:lnTo>
                    <a:pt x="64" y="25"/>
                  </a:lnTo>
                  <a:lnTo>
                    <a:pt x="68" y="16"/>
                  </a:lnTo>
                  <a:lnTo>
                    <a:pt x="72" y="8"/>
                  </a:lnTo>
                  <a:lnTo>
                    <a:pt x="72" y="8"/>
                  </a:lnTo>
                  <a:lnTo>
                    <a:pt x="73" y="5"/>
                  </a:lnTo>
                  <a:lnTo>
                    <a:pt x="73" y="3"/>
                  </a:lnTo>
                  <a:lnTo>
                    <a:pt x="72" y="2"/>
                  </a:lnTo>
                  <a:lnTo>
                    <a:pt x="71" y="1"/>
                  </a:lnTo>
                  <a:lnTo>
                    <a:pt x="69" y="0"/>
                  </a:lnTo>
                  <a:lnTo>
                    <a:pt x="67" y="0"/>
                  </a:lnTo>
                  <a:lnTo>
                    <a:pt x="65" y="1"/>
                  </a:lnTo>
                  <a:lnTo>
                    <a:pt x="63" y="2"/>
                  </a:lnTo>
                  <a:lnTo>
                    <a:pt x="63" y="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4" name="Freeform 167"/>
            <p:cNvSpPr/>
            <p:nvPr/>
          </p:nvSpPr>
          <p:spPr bwMode="auto">
            <a:xfrm>
              <a:off x="4251325" y="2206625"/>
              <a:ext cx="39688" cy="177800"/>
            </a:xfrm>
            <a:custGeom>
              <a:avLst/>
              <a:gdLst/>
              <a:ahLst/>
              <a:cxnLst>
                <a:cxn ang="0">
                  <a:pos x="66" y="3"/>
                </a:cxn>
                <a:cxn ang="0">
                  <a:pos x="66" y="3"/>
                </a:cxn>
                <a:cxn ang="0">
                  <a:pos x="51" y="40"/>
                </a:cxn>
                <a:cxn ang="0">
                  <a:pos x="44" y="59"/>
                </a:cxn>
                <a:cxn ang="0">
                  <a:pos x="38" y="78"/>
                </a:cxn>
                <a:cxn ang="0">
                  <a:pos x="38" y="78"/>
                </a:cxn>
                <a:cxn ang="0">
                  <a:pos x="33" y="101"/>
                </a:cxn>
                <a:cxn ang="0">
                  <a:pos x="29" y="124"/>
                </a:cxn>
                <a:cxn ang="0">
                  <a:pos x="20" y="170"/>
                </a:cxn>
                <a:cxn ang="0">
                  <a:pos x="20" y="170"/>
                </a:cxn>
                <a:cxn ang="0">
                  <a:pos x="5" y="249"/>
                </a:cxn>
                <a:cxn ang="0">
                  <a:pos x="5" y="249"/>
                </a:cxn>
                <a:cxn ang="0">
                  <a:pos x="2" y="270"/>
                </a:cxn>
                <a:cxn ang="0">
                  <a:pos x="1" y="290"/>
                </a:cxn>
                <a:cxn ang="0">
                  <a:pos x="0" y="311"/>
                </a:cxn>
                <a:cxn ang="0">
                  <a:pos x="0" y="332"/>
                </a:cxn>
                <a:cxn ang="0">
                  <a:pos x="0" y="332"/>
                </a:cxn>
                <a:cxn ang="0">
                  <a:pos x="0" y="334"/>
                </a:cxn>
                <a:cxn ang="0">
                  <a:pos x="1" y="336"/>
                </a:cxn>
                <a:cxn ang="0">
                  <a:pos x="3" y="336"/>
                </a:cxn>
                <a:cxn ang="0">
                  <a:pos x="5" y="337"/>
                </a:cxn>
                <a:cxn ang="0">
                  <a:pos x="6" y="336"/>
                </a:cxn>
                <a:cxn ang="0">
                  <a:pos x="8" y="336"/>
                </a:cxn>
                <a:cxn ang="0">
                  <a:pos x="9" y="334"/>
                </a:cxn>
                <a:cxn ang="0">
                  <a:pos x="9" y="332"/>
                </a:cxn>
                <a:cxn ang="0">
                  <a:pos x="9" y="332"/>
                </a:cxn>
                <a:cxn ang="0">
                  <a:pos x="9" y="310"/>
                </a:cxn>
                <a:cxn ang="0">
                  <a:pos x="10" y="288"/>
                </a:cxn>
                <a:cxn ang="0">
                  <a:pos x="12" y="265"/>
                </a:cxn>
                <a:cxn ang="0">
                  <a:pos x="16" y="244"/>
                </a:cxn>
                <a:cxn ang="0">
                  <a:pos x="16" y="244"/>
                </a:cxn>
                <a:cxn ang="0">
                  <a:pos x="32" y="164"/>
                </a:cxn>
                <a:cxn ang="0">
                  <a:pos x="32" y="164"/>
                </a:cxn>
                <a:cxn ang="0">
                  <a:pos x="39" y="122"/>
                </a:cxn>
                <a:cxn ang="0">
                  <a:pos x="47" y="81"/>
                </a:cxn>
                <a:cxn ang="0">
                  <a:pos x="47" y="81"/>
                </a:cxn>
                <a:cxn ang="0">
                  <a:pos x="52" y="61"/>
                </a:cxn>
                <a:cxn ang="0">
                  <a:pos x="60" y="43"/>
                </a:cxn>
                <a:cxn ang="0">
                  <a:pos x="75" y="6"/>
                </a:cxn>
                <a:cxn ang="0">
                  <a:pos x="75" y="6"/>
                </a:cxn>
                <a:cxn ang="0">
                  <a:pos x="76" y="4"/>
                </a:cxn>
                <a:cxn ang="0">
                  <a:pos x="75" y="2"/>
                </a:cxn>
                <a:cxn ang="0">
                  <a:pos x="74" y="1"/>
                </a:cxn>
                <a:cxn ang="0">
                  <a:pos x="72" y="0"/>
                </a:cxn>
                <a:cxn ang="0">
                  <a:pos x="69" y="1"/>
                </a:cxn>
                <a:cxn ang="0">
                  <a:pos x="67" y="2"/>
                </a:cxn>
                <a:cxn ang="0">
                  <a:pos x="66" y="3"/>
                </a:cxn>
                <a:cxn ang="0">
                  <a:pos x="66" y="3"/>
                </a:cxn>
              </a:cxnLst>
              <a:rect l="0" t="0" r="r" b="b"/>
              <a:pathLst>
                <a:path w="76" h="337">
                  <a:moveTo>
                    <a:pt x="66" y="3"/>
                  </a:moveTo>
                  <a:lnTo>
                    <a:pt x="66" y="3"/>
                  </a:lnTo>
                  <a:lnTo>
                    <a:pt x="51" y="40"/>
                  </a:lnTo>
                  <a:lnTo>
                    <a:pt x="44" y="59"/>
                  </a:lnTo>
                  <a:lnTo>
                    <a:pt x="38" y="78"/>
                  </a:lnTo>
                  <a:lnTo>
                    <a:pt x="38" y="78"/>
                  </a:lnTo>
                  <a:lnTo>
                    <a:pt x="33" y="101"/>
                  </a:lnTo>
                  <a:lnTo>
                    <a:pt x="29" y="124"/>
                  </a:lnTo>
                  <a:lnTo>
                    <a:pt x="20" y="170"/>
                  </a:lnTo>
                  <a:lnTo>
                    <a:pt x="20" y="170"/>
                  </a:lnTo>
                  <a:lnTo>
                    <a:pt x="5" y="249"/>
                  </a:lnTo>
                  <a:lnTo>
                    <a:pt x="5" y="249"/>
                  </a:lnTo>
                  <a:lnTo>
                    <a:pt x="2" y="270"/>
                  </a:lnTo>
                  <a:lnTo>
                    <a:pt x="1" y="290"/>
                  </a:lnTo>
                  <a:lnTo>
                    <a:pt x="0" y="311"/>
                  </a:lnTo>
                  <a:lnTo>
                    <a:pt x="0" y="332"/>
                  </a:lnTo>
                  <a:lnTo>
                    <a:pt x="0" y="332"/>
                  </a:lnTo>
                  <a:lnTo>
                    <a:pt x="0" y="334"/>
                  </a:lnTo>
                  <a:lnTo>
                    <a:pt x="1" y="336"/>
                  </a:lnTo>
                  <a:lnTo>
                    <a:pt x="3" y="336"/>
                  </a:lnTo>
                  <a:lnTo>
                    <a:pt x="5" y="337"/>
                  </a:lnTo>
                  <a:lnTo>
                    <a:pt x="6" y="336"/>
                  </a:lnTo>
                  <a:lnTo>
                    <a:pt x="8" y="336"/>
                  </a:lnTo>
                  <a:lnTo>
                    <a:pt x="9" y="334"/>
                  </a:lnTo>
                  <a:lnTo>
                    <a:pt x="9" y="332"/>
                  </a:lnTo>
                  <a:lnTo>
                    <a:pt x="9" y="332"/>
                  </a:lnTo>
                  <a:lnTo>
                    <a:pt x="9" y="310"/>
                  </a:lnTo>
                  <a:lnTo>
                    <a:pt x="10" y="288"/>
                  </a:lnTo>
                  <a:lnTo>
                    <a:pt x="12" y="265"/>
                  </a:lnTo>
                  <a:lnTo>
                    <a:pt x="16" y="244"/>
                  </a:lnTo>
                  <a:lnTo>
                    <a:pt x="16" y="244"/>
                  </a:lnTo>
                  <a:lnTo>
                    <a:pt x="32" y="164"/>
                  </a:lnTo>
                  <a:lnTo>
                    <a:pt x="32" y="164"/>
                  </a:lnTo>
                  <a:lnTo>
                    <a:pt x="39" y="122"/>
                  </a:lnTo>
                  <a:lnTo>
                    <a:pt x="47" y="81"/>
                  </a:lnTo>
                  <a:lnTo>
                    <a:pt x="47" y="81"/>
                  </a:lnTo>
                  <a:lnTo>
                    <a:pt x="52" y="61"/>
                  </a:lnTo>
                  <a:lnTo>
                    <a:pt x="60" y="43"/>
                  </a:lnTo>
                  <a:lnTo>
                    <a:pt x="75" y="6"/>
                  </a:lnTo>
                  <a:lnTo>
                    <a:pt x="75" y="6"/>
                  </a:lnTo>
                  <a:lnTo>
                    <a:pt x="76" y="4"/>
                  </a:lnTo>
                  <a:lnTo>
                    <a:pt x="75" y="2"/>
                  </a:lnTo>
                  <a:lnTo>
                    <a:pt x="74" y="1"/>
                  </a:lnTo>
                  <a:lnTo>
                    <a:pt x="72" y="0"/>
                  </a:lnTo>
                  <a:lnTo>
                    <a:pt x="69" y="1"/>
                  </a:lnTo>
                  <a:lnTo>
                    <a:pt x="67" y="2"/>
                  </a:lnTo>
                  <a:lnTo>
                    <a:pt x="66" y="3"/>
                  </a:lnTo>
                  <a:lnTo>
                    <a:pt x="66"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5" name="Freeform 168"/>
            <p:cNvSpPr/>
            <p:nvPr/>
          </p:nvSpPr>
          <p:spPr bwMode="auto">
            <a:xfrm>
              <a:off x="4271963" y="2197100"/>
              <a:ext cx="55563" cy="195263"/>
            </a:xfrm>
            <a:custGeom>
              <a:avLst/>
              <a:gdLst/>
              <a:ahLst/>
              <a:cxnLst>
                <a:cxn ang="0">
                  <a:pos x="98" y="2"/>
                </a:cxn>
                <a:cxn ang="0">
                  <a:pos x="98" y="2"/>
                </a:cxn>
                <a:cxn ang="0">
                  <a:pos x="84" y="26"/>
                </a:cxn>
                <a:cxn ang="0">
                  <a:pos x="71" y="51"/>
                </a:cxn>
                <a:cxn ang="0">
                  <a:pos x="61" y="77"/>
                </a:cxn>
                <a:cxn ang="0">
                  <a:pos x="51" y="103"/>
                </a:cxn>
                <a:cxn ang="0">
                  <a:pos x="42" y="128"/>
                </a:cxn>
                <a:cxn ang="0">
                  <a:pos x="34" y="155"/>
                </a:cxn>
                <a:cxn ang="0">
                  <a:pos x="27" y="182"/>
                </a:cxn>
                <a:cxn ang="0">
                  <a:pos x="21" y="209"/>
                </a:cxn>
                <a:cxn ang="0">
                  <a:pos x="21" y="209"/>
                </a:cxn>
                <a:cxn ang="0">
                  <a:pos x="14" y="234"/>
                </a:cxn>
                <a:cxn ang="0">
                  <a:pos x="9" y="259"/>
                </a:cxn>
                <a:cxn ang="0">
                  <a:pos x="6" y="283"/>
                </a:cxn>
                <a:cxn ang="0">
                  <a:pos x="3" y="308"/>
                </a:cxn>
                <a:cxn ang="0">
                  <a:pos x="3" y="308"/>
                </a:cxn>
                <a:cxn ang="0">
                  <a:pos x="1" y="323"/>
                </a:cxn>
                <a:cxn ang="0">
                  <a:pos x="0" y="340"/>
                </a:cxn>
                <a:cxn ang="0">
                  <a:pos x="0" y="349"/>
                </a:cxn>
                <a:cxn ang="0">
                  <a:pos x="1" y="356"/>
                </a:cxn>
                <a:cxn ang="0">
                  <a:pos x="4" y="363"/>
                </a:cxn>
                <a:cxn ang="0">
                  <a:pos x="6" y="366"/>
                </a:cxn>
                <a:cxn ang="0">
                  <a:pos x="8" y="368"/>
                </a:cxn>
                <a:cxn ang="0">
                  <a:pos x="8" y="368"/>
                </a:cxn>
                <a:cxn ang="0">
                  <a:pos x="11" y="370"/>
                </a:cxn>
                <a:cxn ang="0">
                  <a:pos x="13" y="369"/>
                </a:cxn>
                <a:cxn ang="0">
                  <a:pos x="15" y="368"/>
                </a:cxn>
                <a:cxn ang="0">
                  <a:pos x="16" y="365"/>
                </a:cxn>
                <a:cxn ang="0">
                  <a:pos x="16" y="361"/>
                </a:cxn>
                <a:cxn ang="0">
                  <a:pos x="16" y="361"/>
                </a:cxn>
                <a:cxn ang="0">
                  <a:pos x="16" y="359"/>
                </a:cxn>
                <a:cxn ang="0">
                  <a:pos x="15" y="357"/>
                </a:cxn>
                <a:cxn ang="0">
                  <a:pos x="13" y="356"/>
                </a:cxn>
                <a:cxn ang="0">
                  <a:pos x="11" y="356"/>
                </a:cxn>
                <a:cxn ang="0">
                  <a:pos x="11" y="356"/>
                </a:cxn>
                <a:cxn ang="0">
                  <a:pos x="10" y="349"/>
                </a:cxn>
                <a:cxn ang="0">
                  <a:pos x="10" y="339"/>
                </a:cxn>
                <a:cxn ang="0">
                  <a:pos x="11" y="324"/>
                </a:cxn>
                <a:cxn ang="0">
                  <a:pos x="11" y="324"/>
                </a:cxn>
                <a:cxn ang="0">
                  <a:pos x="12" y="304"/>
                </a:cxn>
                <a:cxn ang="0">
                  <a:pos x="14" y="283"/>
                </a:cxn>
                <a:cxn ang="0">
                  <a:pos x="14" y="283"/>
                </a:cxn>
                <a:cxn ang="0">
                  <a:pos x="19" y="259"/>
                </a:cxn>
                <a:cxn ang="0">
                  <a:pos x="24" y="235"/>
                </a:cxn>
                <a:cxn ang="0">
                  <a:pos x="35" y="185"/>
                </a:cxn>
                <a:cxn ang="0">
                  <a:pos x="35" y="185"/>
                </a:cxn>
                <a:cxn ang="0">
                  <a:pos x="47" y="143"/>
                </a:cxn>
                <a:cxn ang="0">
                  <a:pos x="61" y="102"/>
                </a:cxn>
                <a:cxn ang="0">
                  <a:pos x="61" y="102"/>
                </a:cxn>
                <a:cxn ang="0">
                  <a:pos x="70" y="77"/>
                </a:cxn>
                <a:cxn ang="0">
                  <a:pos x="80" y="53"/>
                </a:cxn>
                <a:cxn ang="0">
                  <a:pos x="93" y="30"/>
                </a:cxn>
                <a:cxn ang="0">
                  <a:pos x="106" y="8"/>
                </a:cxn>
                <a:cxn ang="0">
                  <a:pos x="106" y="8"/>
                </a:cxn>
                <a:cxn ang="0">
                  <a:pos x="106" y="6"/>
                </a:cxn>
                <a:cxn ang="0">
                  <a:pos x="106" y="3"/>
                </a:cxn>
                <a:cxn ang="0">
                  <a:pos x="105" y="2"/>
                </a:cxn>
                <a:cxn ang="0">
                  <a:pos x="104" y="0"/>
                </a:cxn>
                <a:cxn ang="0">
                  <a:pos x="102" y="0"/>
                </a:cxn>
                <a:cxn ang="0">
                  <a:pos x="101" y="0"/>
                </a:cxn>
                <a:cxn ang="0">
                  <a:pos x="99" y="0"/>
                </a:cxn>
                <a:cxn ang="0">
                  <a:pos x="98" y="2"/>
                </a:cxn>
                <a:cxn ang="0">
                  <a:pos x="98" y="2"/>
                </a:cxn>
              </a:cxnLst>
              <a:rect l="0" t="0" r="r" b="b"/>
              <a:pathLst>
                <a:path w="106" h="370">
                  <a:moveTo>
                    <a:pt x="98" y="2"/>
                  </a:moveTo>
                  <a:lnTo>
                    <a:pt x="98" y="2"/>
                  </a:lnTo>
                  <a:lnTo>
                    <a:pt x="84" y="26"/>
                  </a:lnTo>
                  <a:lnTo>
                    <a:pt x="71" y="51"/>
                  </a:lnTo>
                  <a:lnTo>
                    <a:pt x="61" y="77"/>
                  </a:lnTo>
                  <a:lnTo>
                    <a:pt x="51" y="103"/>
                  </a:lnTo>
                  <a:lnTo>
                    <a:pt x="42" y="128"/>
                  </a:lnTo>
                  <a:lnTo>
                    <a:pt x="34" y="155"/>
                  </a:lnTo>
                  <a:lnTo>
                    <a:pt x="27" y="182"/>
                  </a:lnTo>
                  <a:lnTo>
                    <a:pt x="21" y="209"/>
                  </a:lnTo>
                  <a:lnTo>
                    <a:pt x="21" y="209"/>
                  </a:lnTo>
                  <a:lnTo>
                    <a:pt x="14" y="234"/>
                  </a:lnTo>
                  <a:lnTo>
                    <a:pt x="9" y="259"/>
                  </a:lnTo>
                  <a:lnTo>
                    <a:pt x="6" y="283"/>
                  </a:lnTo>
                  <a:lnTo>
                    <a:pt x="3" y="308"/>
                  </a:lnTo>
                  <a:lnTo>
                    <a:pt x="3" y="308"/>
                  </a:lnTo>
                  <a:lnTo>
                    <a:pt x="1" y="323"/>
                  </a:lnTo>
                  <a:lnTo>
                    <a:pt x="0" y="340"/>
                  </a:lnTo>
                  <a:lnTo>
                    <a:pt x="0" y="349"/>
                  </a:lnTo>
                  <a:lnTo>
                    <a:pt x="1" y="356"/>
                  </a:lnTo>
                  <a:lnTo>
                    <a:pt x="4" y="363"/>
                  </a:lnTo>
                  <a:lnTo>
                    <a:pt x="6" y="366"/>
                  </a:lnTo>
                  <a:lnTo>
                    <a:pt x="8" y="368"/>
                  </a:lnTo>
                  <a:lnTo>
                    <a:pt x="8" y="368"/>
                  </a:lnTo>
                  <a:lnTo>
                    <a:pt x="11" y="370"/>
                  </a:lnTo>
                  <a:lnTo>
                    <a:pt x="13" y="369"/>
                  </a:lnTo>
                  <a:lnTo>
                    <a:pt x="15" y="368"/>
                  </a:lnTo>
                  <a:lnTo>
                    <a:pt x="16" y="365"/>
                  </a:lnTo>
                  <a:lnTo>
                    <a:pt x="16" y="361"/>
                  </a:lnTo>
                  <a:lnTo>
                    <a:pt x="16" y="361"/>
                  </a:lnTo>
                  <a:lnTo>
                    <a:pt x="16" y="359"/>
                  </a:lnTo>
                  <a:lnTo>
                    <a:pt x="15" y="357"/>
                  </a:lnTo>
                  <a:lnTo>
                    <a:pt x="13" y="356"/>
                  </a:lnTo>
                  <a:lnTo>
                    <a:pt x="11" y="356"/>
                  </a:lnTo>
                  <a:lnTo>
                    <a:pt x="11" y="356"/>
                  </a:lnTo>
                  <a:lnTo>
                    <a:pt x="10" y="349"/>
                  </a:lnTo>
                  <a:lnTo>
                    <a:pt x="10" y="339"/>
                  </a:lnTo>
                  <a:lnTo>
                    <a:pt x="11" y="324"/>
                  </a:lnTo>
                  <a:lnTo>
                    <a:pt x="11" y="324"/>
                  </a:lnTo>
                  <a:lnTo>
                    <a:pt x="12" y="304"/>
                  </a:lnTo>
                  <a:lnTo>
                    <a:pt x="14" y="283"/>
                  </a:lnTo>
                  <a:lnTo>
                    <a:pt x="14" y="283"/>
                  </a:lnTo>
                  <a:lnTo>
                    <a:pt x="19" y="259"/>
                  </a:lnTo>
                  <a:lnTo>
                    <a:pt x="24" y="235"/>
                  </a:lnTo>
                  <a:lnTo>
                    <a:pt x="35" y="185"/>
                  </a:lnTo>
                  <a:lnTo>
                    <a:pt x="35" y="185"/>
                  </a:lnTo>
                  <a:lnTo>
                    <a:pt x="47" y="143"/>
                  </a:lnTo>
                  <a:lnTo>
                    <a:pt x="61" y="102"/>
                  </a:lnTo>
                  <a:lnTo>
                    <a:pt x="61" y="102"/>
                  </a:lnTo>
                  <a:lnTo>
                    <a:pt x="70" y="77"/>
                  </a:lnTo>
                  <a:lnTo>
                    <a:pt x="80" y="53"/>
                  </a:lnTo>
                  <a:lnTo>
                    <a:pt x="93" y="30"/>
                  </a:lnTo>
                  <a:lnTo>
                    <a:pt x="106" y="8"/>
                  </a:lnTo>
                  <a:lnTo>
                    <a:pt x="106" y="8"/>
                  </a:lnTo>
                  <a:lnTo>
                    <a:pt x="106" y="6"/>
                  </a:lnTo>
                  <a:lnTo>
                    <a:pt x="106" y="3"/>
                  </a:lnTo>
                  <a:lnTo>
                    <a:pt x="105" y="2"/>
                  </a:lnTo>
                  <a:lnTo>
                    <a:pt x="104" y="0"/>
                  </a:lnTo>
                  <a:lnTo>
                    <a:pt x="102" y="0"/>
                  </a:lnTo>
                  <a:lnTo>
                    <a:pt x="101" y="0"/>
                  </a:lnTo>
                  <a:lnTo>
                    <a:pt x="99" y="0"/>
                  </a:lnTo>
                  <a:lnTo>
                    <a:pt x="98" y="2"/>
                  </a:lnTo>
                  <a:lnTo>
                    <a:pt x="98" y="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6" name="Freeform 169"/>
            <p:cNvSpPr/>
            <p:nvPr/>
          </p:nvSpPr>
          <p:spPr bwMode="auto">
            <a:xfrm>
              <a:off x="4305300" y="2198688"/>
              <a:ext cx="39688" cy="146050"/>
            </a:xfrm>
            <a:custGeom>
              <a:avLst/>
              <a:gdLst/>
              <a:ahLst/>
              <a:cxnLst>
                <a:cxn ang="0">
                  <a:pos x="68" y="2"/>
                </a:cxn>
                <a:cxn ang="0">
                  <a:pos x="68" y="2"/>
                </a:cxn>
                <a:cxn ang="0">
                  <a:pos x="62" y="10"/>
                </a:cxn>
                <a:cxn ang="0">
                  <a:pos x="57" y="20"/>
                </a:cxn>
                <a:cxn ang="0">
                  <a:pos x="54" y="31"/>
                </a:cxn>
                <a:cxn ang="0">
                  <a:pos x="53" y="41"/>
                </a:cxn>
                <a:cxn ang="0">
                  <a:pos x="53" y="41"/>
                </a:cxn>
                <a:cxn ang="0">
                  <a:pos x="51" y="51"/>
                </a:cxn>
                <a:cxn ang="0">
                  <a:pos x="49" y="60"/>
                </a:cxn>
                <a:cxn ang="0">
                  <a:pos x="42" y="80"/>
                </a:cxn>
                <a:cxn ang="0">
                  <a:pos x="37" y="101"/>
                </a:cxn>
                <a:cxn ang="0">
                  <a:pos x="32" y="120"/>
                </a:cxn>
                <a:cxn ang="0">
                  <a:pos x="32" y="120"/>
                </a:cxn>
                <a:cxn ang="0">
                  <a:pos x="14" y="191"/>
                </a:cxn>
                <a:cxn ang="0">
                  <a:pos x="7" y="227"/>
                </a:cxn>
                <a:cxn ang="0">
                  <a:pos x="3" y="244"/>
                </a:cxn>
                <a:cxn ang="0">
                  <a:pos x="1" y="263"/>
                </a:cxn>
                <a:cxn ang="0">
                  <a:pos x="1" y="263"/>
                </a:cxn>
                <a:cxn ang="0">
                  <a:pos x="0" y="265"/>
                </a:cxn>
                <a:cxn ang="0">
                  <a:pos x="0" y="270"/>
                </a:cxn>
                <a:cxn ang="0">
                  <a:pos x="0" y="270"/>
                </a:cxn>
                <a:cxn ang="0">
                  <a:pos x="0" y="272"/>
                </a:cxn>
                <a:cxn ang="0">
                  <a:pos x="1" y="273"/>
                </a:cxn>
                <a:cxn ang="0">
                  <a:pos x="3" y="274"/>
                </a:cxn>
                <a:cxn ang="0">
                  <a:pos x="4" y="274"/>
                </a:cxn>
                <a:cxn ang="0">
                  <a:pos x="7" y="273"/>
                </a:cxn>
                <a:cxn ang="0">
                  <a:pos x="8" y="272"/>
                </a:cxn>
                <a:cxn ang="0">
                  <a:pos x="9" y="270"/>
                </a:cxn>
                <a:cxn ang="0">
                  <a:pos x="9" y="270"/>
                </a:cxn>
                <a:cxn ang="0">
                  <a:pos x="11" y="254"/>
                </a:cxn>
                <a:cxn ang="0">
                  <a:pos x="14" y="237"/>
                </a:cxn>
                <a:cxn ang="0">
                  <a:pos x="22" y="204"/>
                </a:cxn>
                <a:cxn ang="0">
                  <a:pos x="37" y="139"/>
                </a:cxn>
                <a:cxn ang="0">
                  <a:pos x="37" y="139"/>
                </a:cxn>
                <a:cxn ang="0">
                  <a:pos x="45" y="106"/>
                </a:cxn>
                <a:cxn ang="0">
                  <a:pos x="54" y="73"/>
                </a:cxn>
                <a:cxn ang="0">
                  <a:pos x="54" y="73"/>
                </a:cxn>
                <a:cxn ang="0">
                  <a:pos x="58" y="56"/>
                </a:cxn>
                <a:cxn ang="0">
                  <a:pos x="61" y="39"/>
                </a:cxn>
                <a:cxn ang="0">
                  <a:pos x="64" y="31"/>
                </a:cxn>
                <a:cxn ang="0">
                  <a:pos x="66" y="22"/>
                </a:cxn>
                <a:cxn ang="0">
                  <a:pos x="70" y="14"/>
                </a:cxn>
                <a:cxn ang="0">
                  <a:pos x="74" y="8"/>
                </a:cxn>
                <a:cxn ang="0">
                  <a:pos x="74" y="8"/>
                </a:cxn>
                <a:cxn ang="0">
                  <a:pos x="75" y="6"/>
                </a:cxn>
                <a:cxn ang="0">
                  <a:pos x="75" y="5"/>
                </a:cxn>
                <a:cxn ang="0">
                  <a:pos x="74" y="1"/>
                </a:cxn>
                <a:cxn ang="0">
                  <a:pos x="72" y="0"/>
                </a:cxn>
                <a:cxn ang="0">
                  <a:pos x="71" y="0"/>
                </a:cxn>
                <a:cxn ang="0">
                  <a:pos x="69" y="0"/>
                </a:cxn>
                <a:cxn ang="0">
                  <a:pos x="68" y="2"/>
                </a:cxn>
                <a:cxn ang="0">
                  <a:pos x="68" y="2"/>
                </a:cxn>
              </a:cxnLst>
              <a:rect l="0" t="0" r="r" b="b"/>
              <a:pathLst>
                <a:path w="75" h="274">
                  <a:moveTo>
                    <a:pt x="68" y="2"/>
                  </a:moveTo>
                  <a:lnTo>
                    <a:pt x="68" y="2"/>
                  </a:lnTo>
                  <a:lnTo>
                    <a:pt x="62" y="10"/>
                  </a:lnTo>
                  <a:lnTo>
                    <a:pt x="57" y="20"/>
                  </a:lnTo>
                  <a:lnTo>
                    <a:pt x="54" y="31"/>
                  </a:lnTo>
                  <a:lnTo>
                    <a:pt x="53" y="41"/>
                  </a:lnTo>
                  <a:lnTo>
                    <a:pt x="53" y="41"/>
                  </a:lnTo>
                  <a:lnTo>
                    <a:pt x="51" y="51"/>
                  </a:lnTo>
                  <a:lnTo>
                    <a:pt x="49" y="60"/>
                  </a:lnTo>
                  <a:lnTo>
                    <a:pt x="42" y="80"/>
                  </a:lnTo>
                  <a:lnTo>
                    <a:pt x="37" y="101"/>
                  </a:lnTo>
                  <a:lnTo>
                    <a:pt x="32" y="120"/>
                  </a:lnTo>
                  <a:lnTo>
                    <a:pt x="32" y="120"/>
                  </a:lnTo>
                  <a:lnTo>
                    <a:pt x="14" y="191"/>
                  </a:lnTo>
                  <a:lnTo>
                    <a:pt x="7" y="227"/>
                  </a:lnTo>
                  <a:lnTo>
                    <a:pt x="3" y="244"/>
                  </a:lnTo>
                  <a:lnTo>
                    <a:pt x="1" y="263"/>
                  </a:lnTo>
                  <a:lnTo>
                    <a:pt x="1" y="263"/>
                  </a:lnTo>
                  <a:lnTo>
                    <a:pt x="0" y="265"/>
                  </a:lnTo>
                  <a:lnTo>
                    <a:pt x="0" y="270"/>
                  </a:lnTo>
                  <a:lnTo>
                    <a:pt x="0" y="270"/>
                  </a:lnTo>
                  <a:lnTo>
                    <a:pt x="0" y="272"/>
                  </a:lnTo>
                  <a:lnTo>
                    <a:pt x="1" y="273"/>
                  </a:lnTo>
                  <a:lnTo>
                    <a:pt x="3" y="274"/>
                  </a:lnTo>
                  <a:lnTo>
                    <a:pt x="4" y="274"/>
                  </a:lnTo>
                  <a:lnTo>
                    <a:pt x="7" y="273"/>
                  </a:lnTo>
                  <a:lnTo>
                    <a:pt x="8" y="272"/>
                  </a:lnTo>
                  <a:lnTo>
                    <a:pt x="9" y="270"/>
                  </a:lnTo>
                  <a:lnTo>
                    <a:pt x="9" y="270"/>
                  </a:lnTo>
                  <a:lnTo>
                    <a:pt x="11" y="254"/>
                  </a:lnTo>
                  <a:lnTo>
                    <a:pt x="14" y="237"/>
                  </a:lnTo>
                  <a:lnTo>
                    <a:pt x="22" y="204"/>
                  </a:lnTo>
                  <a:lnTo>
                    <a:pt x="37" y="139"/>
                  </a:lnTo>
                  <a:lnTo>
                    <a:pt x="37" y="139"/>
                  </a:lnTo>
                  <a:lnTo>
                    <a:pt x="45" y="106"/>
                  </a:lnTo>
                  <a:lnTo>
                    <a:pt x="54" y="73"/>
                  </a:lnTo>
                  <a:lnTo>
                    <a:pt x="54" y="73"/>
                  </a:lnTo>
                  <a:lnTo>
                    <a:pt x="58" y="56"/>
                  </a:lnTo>
                  <a:lnTo>
                    <a:pt x="61" y="39"/>
                  </a:lnTo>
                  <a:lnTo>
                    <a:pt x="64" y="31"/>
                  </a:lnTo>
                  <a:lnTo>
                    <a:pt x="66" y="22"/>
                  </a:lnTo>
                  <a:lnTo>
                    <a:pt x="70" y="14"/>
                  </a:lnTo>
                  <a:lnTo>
                    <a:pt x="74" y="8"/>
                  </a:lnTo>
                  <a:lnTo>
                    <a:pt x="74" y="8"/>
                  </a:lnTo>
                  <a:lnTo>
                    <a:pt x="75" y="6"/>
                  </a:lnTo>
                  <a:lnTo>
                    <a:pt x="75" y="5"/>
                  </a:lnTo>
                  <a:lnTo>
                    <a:pt x="74" y="1"/>
                  </a:lnTo>
                  <a:lnTo>
                    <a:pt x="72" y="0"/>
                  </a:lnTo>
                  <a:lnTo>
                    <a:pt x="71" y="0"/>
                  </a:lnTo>
                  <a:lnTo>
                    <a:pt x="69" y="0"/>
                  </a:lnTo>
                  <a:lnTo>
                    <a:pt x="68" y="2"/>
                  </a:lnTo>
                  <a:lnTo>
                    <a:pt x="68" y="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7" name="Freeform 170"/>
            <p:cNvSpPr/>
            <p:nvPr/>
          </p:nvSpPr>
          <p:spPr bwMode="auto">
            <a:xfrm>
              <a:off x="4338638" y="2201863"/>
              <a:ext cx="31750" cy="112713"/>
            </a:xfrm>
            <a:custGeom>
              <a:avLst/>
              <a:gdLst/>
              <a:ahLst/>
              <a:cxnLst>
                <a:cxn ang="0">
                  <a:pos x="52" y="4"/>
                </a:cxn>
                <a:cxn ang="0">
                  <a:pos x="52" y="4"/>
                </a:cxn>
                <a:cxn ang="0">
                  <a:pos x="51" y="10"/>
                </a:cxn>
                <a:cxn ang="0">
                  <a:pos x="48" y="16"/>
                </a:cxn>
                <a:cxn ang="0">
                  <a:pos x="43" y="29"/>
                </a:cxn>
                <a:cxn ang="0">
                  <a:pos x="38" y="41"/>
                </a:cxn>
                <a:cxn ang="0">
                  <a:pos x="36" y="47"/>
                </a:cxn>
                <a:cxn ang="0">
                  <a:pos x="34" y="54"/>
                </a:cxn>
                <a:cxn ang="0">
                  <a:pos x="34" y="54"/>
                </a:cxn>
                <a:cxn ang="0">
                  <a:pos x="25" y="103"/>
                </a:cxn>
                <a:cxn ang="0">
                  <a:pos x="25" y="103"/>
                </a:cxn>
                <a:cxn ang="0">
                  <a:pos x="23" y="116"/>
                </a:cxn>
                <a:cxn ang="0">
                  <a:pos x="19" y="129"/>
                </a:cxn>
                <a:cxn ang="0">
                  <a:pos x="10" y="156"/>
                </a:cxn>
                <a:cxn ang="0">
                  <a:pos x="3" y="181"/>
                </a:cxn>
                <a:cxn ang="0">
                  <a:pos x="1" y="195"/>
                </a:cxn>
                <a:cxn ang="0">
                  <a:pos x="0" y="208"/>
                </a:cxn>
                <a:cxn ang="0">
                  <a:pos x="0" y="208"/>
                </a:cxn>
                <a:cxn ang="0">
                  <a:pos x="0" y="210"/>
                </a:cxn>
                <a:cxn ang="0">
                  <a:pos x="1" y="211"/>
                </a:cxn>
                <a:cxn ang="0">
                  <a:pos x="2" y="212"/>
                </a:cxn>
                <a:cxn ang="0">
                  <a:pos x="4" y="212"/>
                </a:cxn>
                <a:cxn ang="0">
                  <a:pos x="6" y="212"/>
                </a:cxn>
                <a:cxn ang="0">
                  <a:pos x="7" y="211"/>
                </a:cxn>
                <a:cxn ang="0">
                  <a:pos x="8" y="210"/>
                </a:cxn>
                <a:cxn ang="0">
                  <a:pos x="9" y="208"/>
                </a:cxn>
                <a:cxn ang="0">
                  <a:pos x="9" y="208"/>
                </a:cxn>
                <a:cxn ang="0">
                  <a:pos x="10" y="200"/>
                </a:cxn>
                <a:cxn ang="0">
                  <a:pos x="11" y="192"/>
                </a:cxn>
                <a:cxn ang="0">
                  <a:pos x="15" y="176"/>
                </a:cxn>
                <a:cxn ang="0">
                  <a:pos x="26" y="144"/>
                </a:cxn>
                <a:cxn ang="0">
                  <a:pos x="26" y="144"/>
                </a:cxn>
                <a:cxn ang="0">
                  <a:pos x="29" y="131"/>
                </a:cxn>
                <a:cxn ang="0">
                  <a:pos x="32" y="117"/>
                </a:cxn>
                <a:cxn ang="0">
                  <a:pos x="37" y="91"/>
                </a:cxn>
                <a:cxn ang="0">
                  <a:pos x="37" y="91"/>
                </a:cxn>
                <a:cxn ang="0">
                  <a:pos x="41" y="67"/>
                </a:cxn>
                <a:cxn ang="0">
                  <a:pos x="46" y="42"/>
                </a:cxn>
                <a:cxn ang="0">
                  <a:pos x="46" y="42"/>
                </a:cxn>
                <a:cxn ang="0">
                  <a:pos x="50" y="33"/>
                </a:cxn>
                <a:cxn ang="0">
                  <a:pos x="55" y="23"/>
                </a:cxn>
                <a:cxn ang="0">
                  <a:pos x="59" y="14"/>
                </a:cxn>
                <a:cxn ang="0">
                  <a:pos x="60" y="9"/>
                </a:cxn>
                <a:cxn ang="0">
                  <a:pos x="61" y="4"/>
                </a:cxn>
                <a:cxn ang="0">
                  <a:pos x="61" y="4"/>
                </a:cxn>
                <a:cxn ang="0">
                  <a:pos x="61" y="3"/>
                </a:cxn>
                <a:cxn ang="0">
                  <a:pos x="60" y="1"/>
                </a:cxn>
                <a:cxn ang="0">
                  <a:pos x="59" y="0"/>
                </a:cxn>
                <a:cxn ang="0">
                  <a:pos x="57" y="0"/>
                </a:cxn>
                <a:cxn ang="0">
                  <a:pos x="54" y="1"/>
                </a:cxn>
                <a:cxn ang="0">
                  <a:pos x="53" y="3"/>
                </a:cxn>
                <a:cxn ang="0">
                  <a:pos x="52" y="4"/>
                </a:cxn>
                <a:cxn ang="0">
                  <a:pos x="52" y="4"/>
                </a:cxn>
              </a:cxnLst>
              <a:rect l="0" t="0" r="r" b="b"/>
              <a:pathLst>
                <a:path w="61" h="212">
                  <a:moveTo>
                    <a:pt x="52" y="4"/>
                  </a:moveTo>
                  <a:lnTo>
                    <a:pt x="52" y="4"/>
                  </a:lnTo>
                  <a:lnTo>
                    <a:pt x="51" y="10"/>
                  </a:lnTo>
                  <a:lnTo>
                    <a:pt x="48" y="16"/>
                  </a:lnTo>
                  <a:lnTo>
                    <a:pt x="43" y="29"/>
                  </a:lnTo>
                  <a:lnTo>
                    <a:pt x="38" y="41"/>
                  </a:lnTo>
                  <a:lnTo>
                    <a:pt x="36" y="47"/>
                  </a:lnTo>
                  <a:lnTo>
                    <a:pt x="34" y="54"/>
                  </a:lnTo>
                  <a:lnTo>
                    <a:pt x="34" y="54"/>
                  </a:lnTo>
                  <a:lnTo>
                    <a:pt x="25" y="103"/>
                  </a:lnTo>
                  <a:lnTo>
                    <a:pt x="25" y="103"/>
                  </a:lnTo>
                  <a:lnTo>
                    <a:pt x="23" y="116"/>
                  </a:lnTo>
                  <a:lnTo>
                    <a:pt x="19" y="129"/>
                  </a:lnTo>
                  <a:lnTo>
                    <a:pt x="10" y="156"/>
                  </a:lnTo>
                  <a:lnTo>
                    <a:pt x="3" y="181"/>
                  </a:lnTo>
                  <a:lnTo>
                    <a:pt x="1" y="195"/>
                  </a:lnTo>
                  <a:lnTo>
                    <a:pt x="0" y="208"/>
                  </a:lnTo>
                  <a:lnTo>
                    <a:pt x="0" y="208"/>
                  </a:lnTo>
                  <a:lnTo>
                    <a:pt x="0" y="210"/>
                  </a:lnTo>
                  <a:lnTo>
                    <a:pt x="1" y="211"/>
                  </a:lnTo>
                  <a:lnTo>
                    <a:pt x="2" y="212"/>
                  </a:lnTo>
                  <a:lnTo>
                    <a:pt x="4" y="212"/>
                  </a:lnTo>
                  <a:lnTo>
                    <a:pt x="6" y="212"/>
                  </a:lnTo>
                  <a:lnTo>
                    <a:pt x="7" y="211"/>
                  </a:lnTo>
                  <a:lnTo>
                    <a:pt x="8" y="210"/>
                  </a:lnTo>
                  <a:lnTo>
                    <a:pt x="9" y="208"/>
                  </a:lnTo>
                  <a:lnTo>
                    <a:pt x="9" y="208"/>
                  </a:lnTo>
                  <a:lnTo>
                    <a:pt x="10" y="200"/>
                  </a:lnTo>
                  <a:lnTo>
                    <a:pt x="11" y="192"/>
                  </a:lnTo>
                  <a:lnTo>
                    <a:pt x="15" y="176"/>
                  </a:lnTo>
                  <a:lnTo>
                    <a:pt x="26" y="144"/>
                  </a:lnTo>
                  <a:lnTo>
                    <a:pt x="26" y="144"/>
                  </a:lnTo>
                  <a:lnTo>
                    <a:pt x="29" y="131"/>
                  </a:lnTo>
                  <a:lnTo>
                    <a:pt x="32" y="117"/>
                  </a:lnTo>
                  <a:lnTo>
                    <a:pt x="37" y="91"/>
                  </a:lnTo>
                  <a:lnTo>
                    <a:pt x="37" y="91"/>
                  </a:lnTo>
                  <a:lnTo>
                    <a:pt x="41" y="67"/>
                  </a:lnTo>
                  <a:lnTo>
                    <a:pt x="46" y="42"/>
                  </a:lnTo>
                  <a:lnTo>
                    <a:pt x="46" y="42"/>
                  </a:lnTo>
                  <a:lnTo>
                    <a:pt x="50" y="33"/>
                  </a:lnTo>
                  <a:lnTo>
                    <a:pt x="55" y="23"/>
                  </a:lnTo>
                  <a:lnTo>
                    <a:pt x="59" y="14"/>
                  </a:lnTo>
                  <a:lnTo>
                    <a:pt x="60" y="9"/>
                  </a:lnTo>
                  <a:lnTo>
                    <a:pt x="61" y="4"/>
                  </a:lnTo>
                  <a:lnTo>
                    <a:pt x="61" y="4"/>
                  </a:lnTo>
                  <a:lnTo>
                    <a:pt x="61" y="3"/>
                  </a:lnTo>
                  <a:lnTo>
                    <a:pt x="60" y="1"/>
                  </a:lnTo>
                  <a:lnTo>
                    <a:pt x="59" y="0"/>
                  </a:lnTo>
                  <a:lnTo>
                    <a:pt x="57" y="0"/>
                  </a:lnTo>
                  <a:lnTo>
                    <a:pt x="54" y="1"/>
                  </a:lnTo>
                  <a:lnTo>
                    <a:pt x="53" y="3"/>
                  </a:lnTo>
                  <a:lnTo>
                    <a:pt x="52" y="4"/>
                  </a:lnTo>
                  <a:lnTo>
                    <a:pt x="52"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8" name="Freeform 171"/>
            <p:cNvSpPr/>
            <p:nvPr/>
          </p:nvSpPr>
          <p:spPr bwMode="auto">
            <a:xfrm>
              <a:off x="4357688" y="2209800"/>
              <a:ext cx="36513" cy="90488"/>
            </a:xfrm>
            <a:custGeom>
              <a:avLst/>
              <a:gdLst/>
              <a:ahLst/>
              <a:cxnLst>
                <a:cxn ang="0">
                  <a:pos x="60" y="1"/>
                </a:cxn>
                <a:cxn ang="0">
                  <a:pos x="60" y="1"/>
                </a:cxn>
                <a:cxn ang="0">
                  <a:pos x="51" y="10"/>
                </a:cxn>
                <a:cxn ang="0">
                  <a:pos x="43" y="22"/>
                </a:cxn>
                <a:cxn ang="0">
                  <a:pos x="37" y="34"/>
                </a:cxn>
                <a:cxn ang="0">
                  <a:pos x="33" y="48"/>
                </a:cxn>
                <a:cxn ang="0">
                  <a:pos x="29" y="61"/>
                </a:cxn>
                <a:cxn ang="0">
                  <a:pos x="25" y="75"/>
                </a:cxn>
                <a:cxn ang="0">
                  <a:pos x="20" y="100"/>
                </a:cxn>
                <a:cxn ang="0">
                  <a:pos x="20" y="100"/>
                </a:cxn>
                <a:cxn ang="0">
                  <a:pos x="15" y="115"/>
                </a:cxn>
                <a:cxn ang="0">
                  <a:pos x="6" y="135"/>
                </a:cxn>
                <a:cxn ang="0">
                  <a:pos x="3" y="147"/>
                </a:cxn>
                <a:cxn ang="0">
                  <a:pos x="0" y="156"/>
                </a:cxn>
                <a:cxn ang="0">
                  <a:pos x="0" y="164"/>
                </a:cxn>
                <a:cxn ang="0">
                  <a:pos x="1" y="166"/>
                </a:cxn>
                <a:cxn ang="0">
                  <a:pos x="3" y="170"/>
                </a:cxn>
                <a:cxn ang="0">
                  <a:pos x="3" y="170"/>
                </a:cxn>
                <a:cxn ang="0">
                  <a:pos x="4" y="170"/>
                </a:cxn>
                <a:cxn ang="0">
                  <a:pos x="6" y="171"/>
                </a:cxn>
                <a:cxn ang="0">
                  <a:pos x="9" y="169"/>
                </a:cxn>
                <a:cxn ang="0">
                  <a:pos x="10" y="167"/>
                </a:cxn>
                <a:cxn ang="0">
                  <a:pos x="11" y="165"/>
                </a:cxn>
                <a:cxn ang="0">
                  <a:pos x="10" y="164"/>
                </a:cxn>
                <a:cxn ang="0">
                  <a:pos x="9" y="162"/>
                </a:cxn>
                <a:cxn ang="0">
                  <a:pos x="9" y="162"/>
                </a:cxn>
                <a:cxn ang="0">
                  <a:pos x="10" y="159"/>
                </a:cxn>
                <a:cxn ang="0">
                  <a:pos x="14" y="152"/>
                </a:cxn>
                <a:cxn ang="0">
                  <a:pos x="18" y="138"/>
                </a:cxn>
                <a:cxn ang="0">
                  <a:pos x="18" y="138"/>
                </a:cxn>
                <a:cxn ang="0">
                  <a:pos x="24" y="119"/>
                </a:cxn>
                <a:cxn ang="0">
                  <a:pos x="29" y="100"/>
                </a:cxn>
                <a:cxn ang="0">
                  <a:pos x="29" y="100"/>
                </a:cxn>
                <a:cxn ang="0">
                  <a:pos x="34" y="76"/>
                </a:cxn>
                <a:cxn ang="0">
                  <a:pos x="38" y="63"/>
                </a:cxn>
                <a:cxn ang="0">
                  <a:pos x="41" y="51"/>
                </a:cxn>
                <a:cxn ang="0">
                  <a:pos x="47" y="38"/>
                </a:cxn>
                <a:cxn ang="0">
                  <a:pos x="52" y="27"/>
                </a:cxn>
                <a:cxn ang="0">
                  <a:pos x="58" y="17"/>
                </a:cxn>
                <a:cxn ang="0">
                  <a:pos x="66" y="7"/>
                </a:cxn>
                <a:cxn ang="0">
                  <a:pos x="66" y="7"/>
                </a:cxn>
                <a:cxn ang="0">
                  <a:pos x="67" y="6"/>
                </a:cxn>
                <a:cxn ang="0">
                  <a:pos x="68" y="4"/>
                </a:cxn>
                <a:cxn ang="0">
                  <a:pos x="67" y="3"/>
                </a:cxn>
                <a:cxn ang="0">
                  <a:pos x="66" y="1"/>
                </a:cxn>
                <a:cxn ang="0">
                  <a:pos x="65" y="0"/>
                </a:cxn>
                <a:cxn ang="0">
                  <a:pos x="63" y="0"/>
                </a:cxn>
                <a:cxn ang="0">
                  <a:pos x="61" y="0"/>
                </a:cxn>
                <a:cxn ang="0">
                  <a:pos x="60" y="1"/>
                </a:cxn>
                <a:cxn ang="0">
                  <a:pos x="60" y="1"/>
                </a:cxn>
              </a:cxnLst>
              <a:rect l="0" t="0" r="r" b="b"/>
              <a:pathLst>
                <a:path w="68" h="171">
                  <a:moveTo>
                    <a:pt x="60" y="1"/>
                  </a:moveTo>
                  <a:lnTo>
                    <a:pt x="60" y="1"/>
                  </a:lnTo>
                  <a:lnTo>
                    <a:pt x="51" y="10"/>
                  </a:lnTo>
                  <a:lnTo>
                    <a:pt x="43" y="22"/>
                  </a:lnTo>
                  <a:lnTo>
                    <a:pt x="37" y="34"/>
                  </a:lnTo>
                  <a:lnTo>
                    <a:pt x="33" y="48"/>
                  </a:lnTo>
                  <a:lnTo>
                    <a:pt x="29" y="61"/>
                  </a:lnTo>
                  <a:lnTo>
                    <a:pt x="25" y="75"/>
                  </a:lnTo>
                  <a:lnTo>
                    <a:pt x="20" y="100"/>
                  </a:lnTo>
                  <a:lnTo>
                    <a:pt x="20" y="100"/>
                  </a:lnTo>
                  <a:lnTo>
                    <a:pt x="15" y="115"/>
                  </a:lnTo>
                  <a:lnTo>
                    <a:pt x="6" y="135"/>
                  </a:lnTo>
                  <a:lnTo>
                    <a:pt x="3" y="147"/>
                  </a:lnTo>
                  <a:lnTo>
                    <a:pt x="0" y="156"/>
                  </a:lnTo>
                  <a:lnTo>
                    <a:pt x="0" y="164"/>
                  </a:lnTo>
                  <a:lnTo>
                    <a:pt x="1" y="166"/>
                  </a:lnTo>
                  <a:lnTo>
                    <a:pt x="3" y="170"/>
                  </a:lnTo>
                  <a:lnTo>
                    <a:pt x="3" y="170"/>
                  </a:lnTo>
                  <a:lnTo>
                    <a:pt x="4" y="170"/>
                  </a:lnTo>
                  <a:lnTo>
                    <a:pt x="6" y="171"/>
                  </a:lnTo>
                  <a:lnTo>
                    <a:pt x="9" y="169"/>
                  </a:lnTo>
                  <a:lnTo>
                    <a:pt x="10" y="167"/>
                  </a:lnTo>
                  <a:lnTo>
                    <a:pt x="11" y="165"/>
                  </a:lnTo>
                  <a:lnTo>
                    <a:pt x="10" y="164"/>
                  </a:lnTo>
                  <a:lnTo>
                    <a:pt x="9" y="162"/>
                  </a:lnTo>
                  <a:lnTo>
                    <a:pt x="9" y="162"/>
                  </a:lnTo>
                  <a:lnTo>
                    <a:pt x="10" y="159"/>
                  </a:lnTo>
                  <a:lnTo>
                    <a:pt x="14" y="152"/>
                  </a:lnTo>
                  <a:lnTo>
                    <a:pt x="18" y="138"/>
                  </a:lnTo>
                  <a:lnTo>
                    <a:pt x="18" y="138"/>
                  </a:lnTo>
                  <a:lnTo>
                    <a:pt x="24" y="119"/>
                  </a:lnTo>
                  <a:lnTo>
                    <a:pt x="29" y="100"/>
                  </a:lnTo>
                  <a:lnTo>
                    <a:pt x="29" y="100"/>
                  </a:lnTo>
                  <a:lnTo>
                    <a:pt x="34" y="76"/>
                  </a:lnTo>
                  <a:lnTo>
                    <a:pt x="38" y="63"/>
                  </a:lnTo>
                  <a:lnTo>
                    <a:pt x="41" y="51"/>
                  </a:lnTo>
                  <a:lnTo>
                    <a:pt x="47" y="38"/>
                  </a:lnTo>
                  <a:lnTo>
                    <a:pt x="52" y="27"/>
                  </a:lnTo>
                  <a:lnTo>
                    <a:pt x="58" y="17"/>
                  </a:lnTo>
                  <a:lnTo>
                    <a:pt x="66" y="7"/>
                  </a:lnTo>
                  <a:lnTo>
                    <a:pt x="66" y="7"/>
                  </a:lnTo>
                  <a:lnTo>
                    <a:pt x="67" y="6"/>
                  </a:lnTo>
                  <a:lnTo>
                    <a:pt x="68" y="4"/>
                  </a:lnTo>
                  <a:lnTo>
                    <a:pt x="67" y="3"/>
                  </a:lnTo>
                  <a:lnTo>
                    <a:pt x="66" y="1"/>
                  </a:lnTo>
                  <a:lnTo>
                    <a:pt x="65" y="0"/>
                  </a:lnTo>
                  <a:lnTo>
                    <a:pt x="63" y="0"/>
                  </a:lnTo>
                  <a:lnTo>
                    <a:pt x="61" y="0"/>
                  </a:lnTo>
                  <a:lnTo>
                    <a:pt x="60" y="1"/>
                  </a:lnTo>
                  <a:lnTo>
                    <a:pt x="60" y="1"/>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9" name="Freeform 172"/>
            <p:cNvSpPr/>
            <p:nvPr/>
          </p:nvSpPr>
          <p:spPr bwMode="auto">
            <a:xfrm>
              <a:off x="4383088" y="2219325"/>
              <a:ext cx="33338" cy="63500"/>
            </a:xfrm>
            <a:custGeom>
              <a:avLst/>
              <a:gdLst/>
              <a:ahLst/>
              <a:cxnLst>
                <a:cxn ang="0">
                  <a:pos x="55" y="0"/>
                </a:cxn>
                <a:cxn ang="0">
                  <a:pos x="55" y="0"/>
                </a:cxn>
                <a:cxn ang="0">
                  <a:pos x="50" y="2"/>
                </a:cxn>
                <a:cxn ang="0">
                  <a:pos x="46" y="5"/>
                </a:cxn>
                <a:cxn ang="0">
                  <a:pos x="42" y="8"/>
                </a:cxn>
                <a:cxn ang="0">
                  <a:pos x="39" y="11"/>
                </a:cxn>
                <a:cxn ang="0">
                  <a:pos x="33" y="19"/>
                </a:cxn>
                <a:cxn ang="0">
                  <a:pos x="29" y="30"/>
                </a:cxn>
                <a:cxn ang="0">
                  <a:pos x="29" y="30"/>
                </a:cxn>
                <a:cxn ang="0">
                  <a:pos x="13" y="70"/>
                </a:cxn>
                <a:cxn ang="0">
                  <a:pos x="6" y="91"/>
                </a:cxn>
                <a:cxn ang="0">
                  <a:pos x="0" y="112"/>
                </a:cxn>
                <a:cxn ang="0">
                  <a:pos x="0" y="112"/>
                </a:cxn>
                <a:cxn ang="0">
                  <a:pos x="0" y="114"/>
                </a:cxn>
                <a:cxn ang="0">
                  <a:pos x="1" y="116"/>
                </a:cxn>
                <a:cxn ang="0">
                  <a:pos x="2" y="118"/>
                </a:cxn>
                <a:cxn ang="0">
                  <a:pos x="4" y="118"/>
                </a:cxn>
                <a:cxn ang="0">
                  <a:pos x="6" y="119"/>
                </a:cxn>
                <a:cxn ang="0">
                  <a:pos x="7" y="118"/>
                </a:cxn>
                <a:cxn ang="0">
                  <a:pos x="8" y="116"/>
                </a:cxn>
                <a:cxn ang="0">
                  <a:pos x="9" y="114"/>
                </a:cxn>
                <a:cxn ang="0">
                  <a:pos x="9" y="114"/>
                </a:cxn>
                <a:cxn ang="0">
                  <a:pos x="13" y="100"/>
                </a:cxn>
                <a:cxn ang="0">
                  <a:pos x="17" y="84"/>
                </a:cxn>
                <a:cxn ang="0">
                  <a:pos x="23" y="70"/>
                </a:cxn>
                <a:cxn ang="0">
                  <a:pos x="30" y="56"/>
                </a:cxn>
                <a:cxn ang="0">
                  <a:pos x="30" y="56"/>
                </a:cxn>
                <a:cxn ang="0">
                  <a:pos x="34" y="42"/>
                </a:cxn>
                <a:cxn ang="0">
                  <a:pos x="39" y="29"/>
                </a:cxn>
                <a:cxn ang="0">
                  <a:pos x="42" y="22"/>
                </a:cxn>
                <a:cxn ang="0">
                  <a:pos x="46" y="17"/>
                </a:cxn>
                <a:cxn ang="0">
                  <a:pos x="51" y="12"/>
                </a:cxn>
                <a:cxn ang="0">
                  <a:pos x="57" y="9"/>
                </a:cxn>
                <a:cxn ang="0">
                  <a:pos x="57" y="9"/>
                </a:cxn>
                <a:cxn ang="0">
                  <a:pos x="60" y="8"/>
                </a:cxn>
                <a:cxn ang="0">
                  <a:pos x="61" y="7"/>
                </a:cxn>
                <a:cxn ang="0">
                  <a:pos x="62" y="5"/>
                </a:cxn>
                <a:cxn ang="0">
                  <a:pos x="61" y="3"/>
                </a:cxn>
                <a:cxn ang="0">
                  <a:pos x="61" y="2"/>
                </a:cxn>
                <a:cxn ang="0">
                  <a:pos x="60" y="0"/>
                </a:cxn>
                <a:cxn ang="0">
                  <a:pos x="57" y="0"/>
                </a:cxn>
                <a:cxn ang="0">
                  <a:pos x="55" y="0"/>
                </a:cxn>
                <a:cxn ang="0">
                  <a:pos x="55" y="0"/>
                </a:cxn>
              </a:cxnLst>
              <a:rect l="0" t="0" r="r" b="b"/>
              <a:pathLst>
                <a:path w="62" h="119">
                  <a:moveTo>
                    <a:pt x="55" y="0"/>
                  </a:moveTo>
                  <a:lnTo>
                    <a:pt x="55" y="0"/>
                  </a:lnTo>
                  <a:lnTo>
                    <a:pt x="50" y="2"/>
                  </a:lnTo>
                  <a:lnTo>
                    <a:pt x="46" y="5"/>
                  </a:lnTo>
                  <a:lnTo>
                    <a:pt x="42" y="8"/>
                  </a:lnTo>
                  <a:lnTo>
                    <a:pt x="39" y="11"/>
                  </a:lnTo>
                  <a:lnTo>
                    <a:pt x="33" y="19"/>
                  </a:lnTo>
                  <a:lnTo>
                    <a:pt x="29" y="30"/>
                  </a:lnTo>
                  <a:lnTo>
                    <a:pt x="29" y="30"/>
                  </a:lnTo>
                  <a:lnTo>
                    <a:pt x="13" y="70"/>
                  </a:lnTo>
                  <a:lnTo>
                    <a:pt x="6" y="91"/>
                  </a:lnTo>
                  <a:lnTo>
                    <a:pt x="0" y="112"/>
                  </a:lnTo>
                  <a:lnTo>
                    <a:pt x="0" y="112"/>
                  </a:lnTo>
                  <a:lnTo>
                    <a:pt x="0" y="114"/>
                  </a:lnTo>
                  <a:lnTo>
                    <a:pt x="1" y="116"/>
                  </a:lnTo>
                  <a:lnTo>
                    <a:pt x="2" y="118"/>
                  </a:lnTo>
                  <a:lnTo>
                    <a:pt x="4" y="118"/>
                  </a:lnTo>
                  <a:lnTo>
                    <a:pt x="6" y="119"/>
                  </a:lnTo>
                  <a:lnTo>
                    <a:pt x="7" y="118"/>
                  </a:lnTo>
                  <a:lnTo>
                    <a:pt x="8" y="116"/>
                  </a:lnTo>
                  <a:lnTo>
                    <a:pt x="9" y="114"/>
                  </a:lnTo>
                  <a:lnTo>
                    <a:pt x="9" y="114"/>
                  </a:lnTo>
                  <a:lnTo>
                    <a:pt x="13" y="100"/>
                  </a:lnTo>
                  <a:lnTo>
                    <a:pt x="17" y="84"/>
                  </a:lnTo>
                  <a:lnTo>
                    <a:pt x="23" y="70"/>
                  </a:lnTo>
                  <a:lnTo>
                    <a:pt x="30" y="56"/>
                  </a:lnTo>
                  <a:lnTo>
                    <a:pt x="30" y="56"/>
                  </a:lnTo>
                  <a:lnTo>
                    <a:pt x="34" y="42"/>
                  </a:lnTo>
                  <a:lnTo>
                    <a:pt x="39" y="29"/>
                  </a:lnTo>
                  <a:lnTo>
                    <a:pt x="42" y="22"/>
                  </a:lnTo>
                  <a:lnTo>
                    <a:pt x="46" y="17"/>
                  </a:lnTo>
                  <a:lnTo>
                    <a:pt x="51" y="12"/>
                  </a:lnTo>
                  <a:lnTo>
                    <a:pt x="57" y="9"/>
                  </a:lnTo>
                  <a:lnTo>
                    <a:pt x="57" y="9"/>
                  </a:lnTo>
                  <a:lnTo>
                    <a:pt x="60" y="8"/>
                  </a:lnTo>
                  <a:lnTo>
                    <a:pt x="61" y="7"/>
                  </a:lnTo>
                  <a:lnTo>
                    <a:pt x="62" y="5"/>
                  </a:lnTo>
                  <a:lnTo>
                    <a:pt x="61" y="3"/>
                  </a:lnTo>
                  <a:lnTo>
                    <a:pt x="61" y="2"/>
                  </a:lnTo>
                  <a:lnTo>
                    <a:pt x="60" y="0"/>
                  </a:lnTo>
                  <a:lnTo>
                    <a:pt x="57" y="0"/>
                  </a:lnTo>
                  <a:lnTo>
                    <a:pt x="55" y="0"/>
                  </a:lnTo>
                  <a:lnTo>
                    <a:pt x="55" y="0"/>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0" name="Freeform 173"/>
            <p:cNvSpPr/>
            <p:nvPr/>
          </p:nvSpPr>
          <p:spPr bwMode="auto">
            <a:xfrm>
              <a:off x="4403725" y="2228850"/>
              <a:ext cx="17463" cy="52388"/>
            </a:xfrm>
            <a:custGeom>
              <a:avLst/>
              <a:gdLst/>
              <a:ahLst/>
              <a:cxnLst>
                <a:cxn ang="0">
                  <a:pos x="27" y="1"/>
                </a:cxn>
                <a:cxn ang="0">
                  <a:pos x="27" y="1"/>
                </a:cxn>
                <a:cxn ang="0">
                  <a:pos x="24" y="2"/>
                </a:cxn>
                <a:cxn ang="0">
                  <a:pos x="22" y="6"/>
                </a:cxn>
                <a:cxn ang="0">
                  <a:pos x="17" y="12"/>
                </a:cxn>
                <a:cxn ang="0">
                  <a:pos x="15" y="20"/>
                </a:cxn>
                <a:cxn ang="0">
                  <a:pos x="14" y="27"/>
                </a:cxn>
                <a:cxn ang="0">
                  <a:pos x="14" y="27"/>
                </a:cxn>
                <a:cxn ang="0">
                  <a:pos x="12" y="45"/>
                </a:cxn>
                <a:cxn ang="0">
                  <a:pos x="10" y="61"/>
                </a:cxn>
                <a:cxn ang="0">
                  <a:pos x="6" y="78"/>
                </a:cxn>
                <a:cxn ang="0">
                  <a:pos x="0" y="94"/>
                </a:cxn>
                <a:cxn ang="0">
                  <a:pos x="0" y="94"/>
                </a:cxn>
                <a:cxn ang="0">
                  <a:pos x="0" y="96"/>
                </a:cxn>
                <a:cxn ang="0">
                  <a:pos x="0" y="97"/>
                </a:cxn>
                <a:cxn ang="0">
                  <a:pos x="1" y="100"/>
                </a:cxn>
                <a:cxn ang="0">
                  <a:pos x="3" y="100"/>
                </a:cxn>
                <a:cxn ang="0">
                  <a:pos x="6" y="100"/>
                </a:cxn>
                <a:cxn ang="0">
                  <a:pos x="8" y="98"/>
                </a:cxn>
                <a:cxn ang="0">
                  <a:pos x="9" y="96"/>
                </a:cxn>
                <a:cxn ang="0">
                  <a:pos x="9" y="96"/>
                </a:cxn>
                <a:cxn ang="0">
                  <a:pos x="13" y="85"/>
                </a:cxn>
                <a:cxn ang="0">
                  <a:pos x="15" y="80"/>
                </a:cxn>
                <a:cxn ang="0">
                  <a:pos x="18" y="75"/>
                </a:cxn>
                <a:cxn ang="0">
                  <a:pos x="18" y="75"/>
                </a:cxn>
                <a:cxn ang="0">
                  <a:pos x="19" y="72"/>
                </a:cxn>
                <a:cxn ang="0">
                  <a:pos x="21" y="69"/>
                </a:cxn>
                <a:cxn ang="0">
                  <a:pos x="21" y="62"/>
                </a:cxn>
                <a:cxn ang="0">
                  <a:pos x="22" y="49"/>
                </a:cxn>
                <a:cxn ang="0">
                  <a:pos x="22" y="49"/>
                </a:cxn>
                <a:cxn ang="0">
                  <a:pos x="23" y="28"/>
                </a:cxn>
                <a:cxn ang="0">
                  <a:pos x="24" y="22"/>
                </a:cxn>
                <a:cxn ang="0">
                  <a:pos x="25" y="17"/>
                </a:cxn>
                <a:cxn ang="0">
                  <a:pos x="27" y="13"/>
                </a:cxn>
                <a:cxn ang="0">
                  <a:pos x="30" y="10"/>
                </a:cxn>
                <a:cxn ang="0">
                  <a:pos x="30" y="10"/>
                </a:cxn>
                <a:cxn ang="0">
                  <a:pos x="31" y="9"/>
                </a:cxn>
                <a:cxn ang="0">
                  <a:pos x="32" y="8"/>
                </a:cxn>
                <a:cxn ang="0">
                  <a:pos x="33" y="3"/>
                </a:cxn>
                <a:cxn ang="0">
                  <a:pos x="32" y="2"/>
                </a:cxn>
                <a:cxn ang="0">
                  <a:pos x="31" y="1"/>
                </a:cxn>
                <a:cxn ang="0">
                  <a:pos x="29" y="0"/>
                </a:cxn>
                <a:cxn ang="0">
                  <a:pos x="27" y="1"/>
                </a:cxn>
                <a:cxn ang="0">
                  <a:pos x="27" y="1"/>
                </a:cxn>
              </a:cxnLst>
              <a:rect l="0" t="0" r="r" b="b"/>
              <a:pathLst>
                <a:path w="33" h="100">
                  <a:moveTo>
                    <a:pt x="27" y="1"/>
                  </a:moveTo>
                  <a:lnTo>
                    <a:pt x="27" y="1"/>
                  </a:lnTo>
                  <a:lnTo>
                    <a:pt x="24" y="2"/>
                  </a:lnTo>
                  <a:lnTo>
                    <a:pt x="22" y="6"/>
                  </a:lnTo>
                  <a:lnTo>
                    <a:pt x="17" y="12"/>
                  </a:lnTo>
                  <a:lnTo>
                    <a:pt x="15" y="20"/>
                  </a:lnTo>
                  <a:lnTo>
                    <a:pt x="14" y="27"/>
                  </a:lnTo>
                  <a:lnTo>
                    <a:pt x="14" y="27"/>
                  </a:lnTo>
                  <a:lnTo>
                    <a:pt x="12" y="45"/>
                  </a:lnTo>
                  <a:lnTo>
                    <a:pt x="10" y="61"/>
                  </a:lnTo>
                  <a:lnTo>
                    <a:pt x="6" y="78"/>
                  </a:lnTo>
                  <a:lnTo>
                    <a:pt x="0" y="94"/>
                  </a:lnTo>
                  <a:lnTo>
                    <a:pt x="0" y="94"/>
                  </a:lnTo>
                  <a:lnTo>
                    <a:pt x="0" y="96"/>
                  </a:lnTo>
                  <a:lnTo>
                    <a:pt x="0" y="97"/>
                  </a:lnTo>
                  <a:lnTo>
                    <a:pt x="1" y="100"/>
                  </a:lnTo>
                  <a:lnTo>
                    <a:pt x="3" y="100"/>
                  </a:lnTo>
                  <a:lnTo>
                    <a:pt x="6" y="100"/>
                  </a:lnTo>
                  <a:lnTo>
                    <a:pt x="8" y="98"/>
                  </a:lnTo>
                  <a:lnTo>
                    <a:pt x="9" y="96"/>
                  </a:lnTo>
                  <a:lnTo>
                    <a:pt x="9" y="96"/>
                  </a:lnTo>
                  <a:lnTo>
                    <a:pt x="13" y="85"/>
                  </a:lnTo>
                  <a:lnTo>
                    <a:pt x="15" y="80"/>
                  </a:lnTo>
                  <a:lnTo>
                    <a:pt x="18" y="75"/>
                  </a:lnTo>
                  <a:lnTo>
                    <a:pt x="18" y="75"/>
                  </a:lnTo>
                  <a:lnTo>
                    <a:pt x="19" y="72"/>
                  </a:lnTo>
                  <a:lnTo>
                    <a:pt x="21" y="69"/>
                  </a:lnTo>
                  <a:lnTo>
                    <a:pt x="21" y="62"/>
                  </a:lnTo>
                  <a:lnTo>
                    <a:pt x="22" y="49"/>
                  </a:lnTo>
                  <a:lnTo>
                    <a:pt x="22" y="49"/>
                  </a:lnTo>
                  <a:lnTo>
                    <a:pt x="23" y="28"/>
                  </a:lnTo>
                  <a:lnTo>
                    <a:pt x="24" y="22"/>
                  </a:lnTo>
                  <a:lnTo>
                    <a:pt x="25" y="17"/>
                  </a:lnTo>
                  <a:lnTo>
                    <a:pt x="27" y="13"/>
                  </a:lnTo>
                  <a:lnTo>
                    <a:pt x="30" y="10"/>
                  </a:lnTo>
                  <a:lnTo>
                    <a:pt x="30" y="10"/>
                  </a:lnTo>
                  <a:lnTo>
                    <a:pt x="31" y="9"/>
                  </a:lnTo>
                  <a:lnTo>
                    <a:pt x="32" y="8"/>
                  </a:lnTo>
                  <a:lnTo>
                    <a:pt x="33" y="3"/>
                  </a:lnTo>
                  <a:lnTo>
                    <a:pt x="32" y="2"/>
                  </a:lnTo>
                  <a:lnTo>
                    <a:pt x="31" y="1"/>
                  </a:lnTo>
                  <a:lnTo>
                    <a:pt x="29" y="0"/>
                  </a:lnTo>
                  <a:lnTo>
                    <a:pt x="27" y="1"/>
                  </a:lnTo>
                  <a:lnTo>
                    <a:pt x="27" y="1"/>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1" name="Freeform 174"/>
            <p:cNvSpPr/>
            <p:nvPr/>
          </p:nvSpPr>
          <p:spPr bwMode="auto">
            <a:xfrm>
              <a:off x="4340225" y="2436813"/>
              <a:ext cx="4763" cy="42863"/>
            </a:xfrm>
            <a:custGeom>
              <a:avLst/>
              <a:gdLst/>
              <a:ahLst/>
              <a:cxnLst>
                <a:cxn ang="0">
                  <a:pos x="0" y="5"/>
                </a:cxn>
                <a:cxn ang="0">
                  <a:pos x="0" y="76"/>
                </a:cxn>
                <a:cxn ang="0">
                  <a:pos x="0" y="76"/>
                </a:cxn>
                <a:cxn ang="0">
                  <a:pos x="1" y="78"/>
                </a:cxn>
                <a:cxn ang="0">
                  <a:pos x="2" y="79"/>
                </a:cxn>
                <a:cxn ang="0">
                  <a:pos x="3" y="80"/>
                </a:cxn>
                <a:cxn ang="0">
                  <a:pos x="5" y="80"/>
                </a:cxn>
                <a:cxn ang="0">
                  <a:pos x="6" y="80"/>
                </a:cxn>
                <a:cxn ang="0">
                  <a:pos x="8" y="79"/>
                </a:cxn>
                <a:cxn ang="0">
                  <a:pos x="9" y="78"/>
                </a:cxn>
                <a:cxn ang="0">
                  <a:pos x="9" y="76"/>
                </a:cxn>
                <a:cxn ang="0">
                  <a:pos x="9" y="5"/>
                </a:cxn>
                <a:cxn ang="0">
                  <a:pos x="9" y="5"/>
                </a:cxn>
                <a:cxn ang="0">
                  <a:pos x="9" y="3"/>
                </a:cxn>
                <a:cxn ang="0">
                  <a:pos x="8" y="2"/>
                </a:cxn>
                <a:cxn ang="0">
                  <a:pos x="6" y="1"/>
                </a:cxn>
                <a:cxn ang="0">
                  <a:pos x="5" y="0"/>
                </a:cxn>
                <a:cxn ang="0">
                  <a:pos x="3" y="1"/>
                </a:cxn>
                <a:cxn ang="0">
                  <a:pos x="2" y="2"/>
                </a:cxn>
                <a:cxn ang="0">
                  <a:pos x="1" y="3"/>
                </a:cxn>
                <a:cxn ang="0">
                  <a:pos x="0" y="5"/>
                </a:cxn>
                <a:cxn ang="0">
                  <a:pos x="0" y="5"/>
                </a:cxn>
              </a:cxnLst>
              <a:rect l="0" t="0" r="r" b="b"/>
              <a:pathLst>
                <a:path w="9" h="80">
                  <a:moveTo>
                    <a:pt x="0" y="5"/>
                  </a:moveTo>
                  <a:lnTo>
                    <a:pt x="0" y="76"/>
                  </a:lnTo>
                  <a:lnTo>
                    <a:pt x="0" y="76"/>
                  </a:lnTo>
                  <a:lnTo>
                    <a:pt x="1" y="78"/>
                  </a:lnTo>
                  <a:lnTo>
                    <a:pt x="2" y="79"/>
                  </a:lnTo>
                  <a:lnTo>
                    <a:pt x="3" y="80"/>
                  </a:lnTo>
                  <a:lnTo>
                    <a:pt x="5" y="80"/>
                  </a:lnTo>
                  <a:lnTo>
                    <a:pt x="6" y="80"/>
                  </a:lnTo>
                  <a:lnTo>
                    <a:pt x="8" y="79"/>
                  </a:lnTo>
                  <a:lnTo>
                    <a:pt x="9" y="78"/>
                  </a:lnTo>
                  <a:lnTo>
                    <a:pt x="9" y="76"/>
                  </a:lnTo>
                  <a:lnTo>
                    <a:pt x="9" y="5"/>
                  </a:lnTo>
                  <a:lnTo>
                    <a:pt x="9" y="5"/>
                  </a:lnTo>
                  <a:lnTo>
                    <a:pt x="9" y="3"/>
                  </a:lnTo>
                  <a:lnTo>
                    <a:pt x="8" y="2"/>
                  </a:lnTo>
                  <a:lnTo>
                    <a:pt x="6" y="1"/>
                  </a:lnTo>
                  <a:lnTo>
                    <a:pt x="5" y="0"/>
                  </a:lnTo>
                  <a:lnTo>
                    <a:pt x="3" y="1"/>
                  </a:lnTo>
                  <a:lnTo>
                    <a:pt x="2" y="2"/>
                  </a:lnTo>
                  <a:lnTo>
                    <a:pt x="1"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2" name="Freeform 175"/>
            <p:cNvSpPr/>
            <p:nvPr/>
          </p:nvSpPr>
          <p:spPr bwMode="auto">
            <a:xfrm>
              <a:off x="4370388" y="2460625"/>
              <a:ext cx="11113" cy="65088"/>
            </a:xfrm>
            <a:custGeom>
              <a:avLst/>
              <a:gdLst/>
              <a:ahLst/>
              <a:cxnLst>
                <a:cxn ang="0">
                  <a:pos x="12" y="2"/>
                </a:cxn>
                <a:cxn ang="0">
                  <a:pos x="12" y="2"/>
                </a:cxn>
                <a:cxn ang="0">
                  <a:pos x="9" y="9"/>
                </a:cxn>
                <a:cxn ang="0">
                  <a:pos x="7" y="15"/>
                </a:cxn>
                <a:cxn ang="0">
                  <a:pos x="3" y="29"/>
                </a:cxn>
                <a:cxn ang="0">
                  <a:pos x="1" y="44"/>
                </a:cxn>
                <a:cxn ang="0">
                  <a:pos x="0" y="59"/>
                </a:cxn>
                <a:cxn ang="0">
                  <a:pos x="1" y="90"/>
                </a:cxn>
                <a:cxn ang="0">
                  <a:pos x="2" y="118"/>
                </a:cxn>
                <a:cxn ang="0">
                  <a:pos x="2" y="118"/>
                </a:cxn>
                <a:cxn ang="0">
                  <a:pos x="3" y="120"/>
                </a:cxn>
                <a:cxn ang="0">
                  <a:pos x="4" y="122"/>
                </a:cxn>
                <a:cxn ang="0">
                  <a:pos x="5" y="123"/>
                </a:cxn>
                <a:cxn ang="0">
                  <a:pos x="7" y="123"/>
                </a:cxn>
                <a:cxn ang="0">
                  <a:pos x="9" y="123"/>
                </a:cxn>
                <a:cxn ang="0">
                  <a:pos x="10" y="122"/>
                </a:cxn>
                <a:cxn ang="0">
                  <a:pos x="11" y="120"/>
                </a:cxn>
                <a:cxn ang="0">
                  <a:pos x="11" y="118"/>
                </a:cxn>
                <a:cxn ang="0">
                  <a:pos x="11" y="118"/>
                </a:cxn>
                <a:cxn ang="0">
                  <a:pos x="10" y="91"/>
                </a:cxn>
                <a:cxn ang="0">
                  <a:pos x="10" y="61"/>
                </a:cxn>
                <a:cxn ang="0">
                  <a:pos x="10" y="47"/>
                </a:cxn>
                <a:cxn ang="0">
                  <a:pos x="12" y="32"/>
                </a:cxn>
                <a:cxn ang="0">
                  <a:pos x="15" y="19"/>
                </a:cxn>
                <a:cxn ang="0">
                  <a:pos x="17" y="13"/>
                </a:cxn>
                <a:cxn ang="0">
                  <a:pos x="20" y="8"/>
                </a:cxn>
                <a:cxn ang="0">
                  <a:pos x="20" y="8"/>
                </a:cxn>
                <a:cxn ang="0">
                  <a:pos x="22" y="5"/>
                </a:cxn>
                <a:cxn ang="0">
                  <a:pos x="20" y="3"/>
                </a:cxn>
                <a:cxn ang="0">
                  <a:pos x="19" y="1"/>
                </a:cxn>
                <a:cxn ang="0">
                  <a:pos x="18" y="0"/>
                </a:cxn>
                <a:cxn ang="0">
                  <a:pos x="17" y="0"/>
                </a:cxn>
                <a:cxn ang="0">
                  <a:pos x="15" y="0"/>
                </a:cxn>
                <a:cxn ang="0">
                  <a:pos x="13" y="0"/>
                </a:cxn>
                <a:cxn ang="0">
                  <a:pos x="12" y="2"/>
                </a:cxn>
                <a:cxn ang="0">
                  <a:pos x="12" y="2"/>
                </a:cxn>
              </a:cxnLst>
              <a:rect l="0" t="0" r="r" b="b"/>
              <a:pathLst>
                <a:path w="22" h="123">
                  <a:moveTo>
                    <a:pt x="12" y="2"/>
                  </a:moveTo>
                  <a:lnTo>
                    <a:pt x="12" y="2"/>
                  </a:lnTo>
                  <a:lnTo>
                    <a:pt x="9" y="9"/>
                  </a:lnTo>
                  <a:lnTo>
                    <a:pt x="7" y="15"/>
                  </a:lnTo>
                  <a:lnTo>
                    <a:pt x="3" y="29"/>
                  </a:lnTo>
                  <a:lnTo>
                    <a:pt x="1" y="44"/>
                  </a:lnTo>
                  <a:lnTo>
                    <a:pt x="0" y="59"/>
                  </a:lnTo>
                  <a:lnTo>
                    <a:pt x="1" y="90"/>
                  </a:lnTo>
                  <a:lnTo>
                    <a:pt x="2" y="118"/>
                  </a:lnTo>
                  <a:lnTo>
                    <a:pt x="2" y="118"/>
                  </a:lnTo>
                  <a:lnTo>
                    <a:pt x="3" y="120"/>
                  </a:lnTo>
                  <a:lnTo>
                    <a:pt x="4" y="122"/>
                  </a:lnTo>
                  <a:lnTo>
                    <a:pt x="5" y="123"/>
                  </a:lnTo>
                  <a:lnTo>
                    <a:pt x="7" y="123"/>
                  </a:lnTo>
                  <a:lnTo>
                    <a:pt x="9" y="123"/>
                  </a:lnTo>
                  <a:lnTo>
                    <a:pt x="10" y="122"/>
                  </a:lnTo>
                  <a:lnTo>
                    <a:pt x="11" y="120"/>
                  </a:lnTo>
                  <a:lnTo>
                    <a:pt x="11" y="118"/>
                  </a:lnTo>
                  <a:lnTo>
                    <a:pt x="11" y="118"/>
                  </a:lnTo>
                  <a:lnTo>
                    <a:pt x="10" y="91"/>
                  </a:lnTo>
                  <a:lnTo>
                    <a:pt x="10" y="61"/>
                  </a:lnTo>
                  <a:lnTo>
                    <a:pt x="10" y="47"/>
                  </a:lnTo>
                  <a:lnTo>
                    <a:pt x="12" y="32"/>
                  </a:lnTo>
                  <a:lnTo>
                    <a:pt x="15" y="19"/>
                  </a:lnTo>
                  <a:lnTo>
                    <a:pt x="17" y="13"/>
                  </a:lnTo>
                  <a:lnTo>
                    <a:pt x="20" y="8"/>
                  </a:lnTo>
                  <a:lnTo>
                    <a:pt x="20" y="8"/>
                  </a:lnTo>
                  <a:lnTo>
                    <a:pt x="22" y="5"/>
                  </a:lnTo>
                  <a:lnTo>
                    <a:pt x="20" y="3"/>
                  </a:lnTo>
                  <a:lnTo>
                    <a:pt x="19" y="1"/>
                  </a:lnTo>
                  <a:lnTo>
                    <a:pt x="18" y="0"/>
                  </a:lnTo>
                  <a:lnTo>
                    <a:pt x="17" y="0"/>
                  </a:lnTo>
                  <a:lnTo>
                    <a:pt x="15" y="0"/>
                  </a:lnTo>
                  <a:lnTo>
                    <a:pt x="13" y="0"/>
                  </a:lnTo>
                  <a:lnTo>
                    <a:pt x="12" y="2"/>
                  </a:lnTo>
                  <a:lnTo>
                    <a:pt x="12" y="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3" name="Freeform 176"/>
            <p:cNvSpPr/>
            <p:nvPr/>
          </p:nvSpPr>
          <p:spPr bwMode="auto">
            <a:xfrm>
              <a:off x="4395788" y="2492375"/>
              <a:ext cx="7938" cy="55563"/>
            </a:xfrm>
            <a:custGeom>
              <a:avLst/>
              <a:gdLst/>
              <a:ahLst/>
              <a:cxnLst>
                <a:cxn ang="0">
                  <a:pos x="6" y="5"/>
                </a:cxn>
                <a:cxn ang="0">
                  <a:pos x="6" y="5"/>
                </a:cxn>
                <a:cxn ang="0">
                  <a:pos x="5" y="29"/>
                </a:cxn>
                <a:cxn ang="0">
                  <a:pos x="2" y="53"/>
                </a:cxn>
                <a:cxn ang="0">
                  <a:pos x="1" y="77"/>
                </a:cxn>
                <a:cxn ang="0">
                  <a:pos x="0" y="100"/>
                </a:cxn>
                <a:cxn ang="0">
                  <a:pos x="0" y="100"/>
                </a:cxn>
                <a:cxn ang="0">
                  <a:pos x="1" y="102"/>
                </a:cxn>
                <a:cxn ang="0">
                  <a:pos x="2" y="104"/>
                </a:cxn>
                <a:cxn ang="0">
                  <a:pos x="4" y="105"/>
                </a:cxn>
                <a:cxn ang="0">
                  <a:pos x="6" y="105"/>
                </a:cxn>
                <a:cxn ang="0">
                  <a:pos x="7" y="105"/>
                </a:cxn>
                <a:cxn ang="0">
                  <a:pos x="9" y="104"/>
                </a:cxn>
                <a:cxn ang="0">
                  <a:pos x="10" y="102"/>
                </a:cxn>
                <a:cxn ang="0">
                  <a:pos x="10" y="100"/>
                </a:cxn>
                <a:cxn ang="0">
                  <a:pos x="10" y="100"/>
                </a:cxn>
                <a:cxn ang="0">
                  <a:pos x="11" y="77"/>
                </a:cxn>
                <a:cxn ang="0">
                  <a:pos x="13" y="53"/>
                </a:cxn>
                <a:cxn ang="0">
                  <a:pos x="14" y="29"/>
                </a:cxn>
                <a:cxn ang="0">
                  <a:pos x="15" y="5"/>
                </a:cxn>
                <a:cxn ang="0">
                  <a:pos x="15" y="5"/>
                </a:cxn>
                <a:cxn ang="0">
                  <a:pos x="15" y="3"/>
                </a:cxn>
                <a:cxn ang="0">
                  <a:pos x="14" y="2"/>
                </a:cxn>
                <a:cxn ang="0">
                  <a:pos x="12" y="1"/>
                </a:cxn>
                <a:cxn ang="0">
                  <a:pos x="10" y="0"/>
                </a:cxn>
                <a:cxn ang="0">
                  <a:pos x="9" y="1"/>
                </a:cxn>
                <a:cxn ang="0">
                  <a:pos x="7" y="2"/>
                </a:cxn>
                <a:cxn ang="0">
                  <a:pos x="6" y="3"/>
                </a:cxn>
                <a:cxn ang="0">
                  <a:pos x="6" y="5"/>
                </a:cxn>
                <a:cxn ang="0">
                  <a:pos x="6" y="5"/>
                </a:cxn>
              </a:cxnLst>
              <a:rect l="0" t="0" r="r" b="b"/>
              <a:pathLst>
                <a:path w="15" h="105">
                  <a:moveTo>
                    <a:pt x="6" y="5"/>
                  </a:moveTo>
                  <a:lnTo>
                    <a:pt x="6" y="5"/>
                  </a:lnTo>
                  <a:lnTo>
                    <a:pt x="5" y="29"/>
                  </a:lnTo>
                  <a:lnTo>
                    <a:pt x="2" y="53"/>
                  </a:lnTo>
                  <a:lnTo>
                    <a:pt x="1" y="77"/>
                  </a:lnTo>
                  <a:lnTo>
                    <a:pt x="0" y="100"/>
                  </a:lnTo>
                  <a:lnTo>
                    <a:pt x="0" y="100"/>
                  </a:lnTo>
                  <a:lnTo>
                    <a:pt x="1" y="102"/>
                  </a:lnTo>
                  <a:lnTo>
                    <a:pt x="2" y="104"/>
                  </a:lnTo>
                  <a:lnTo>
                    <a:pt x="4" y="105"/>
                  </a:lnTo>
                  <a:lnTo>
                    <a:pt x="6" y="105"/>
                  </a:lnTo>
                  <a:lnTo>
                    <a:pt x="7" y="105"/>
                  </a:lnTo>
                  <a:lnTo>
                    <a:pt x="9" y="104"/>
                  </a:lnTo>
                  <a:lnTo>
                    <a:pt x="10" y="102"/>
                  </a:lnTo>
                  <a:lnTo>
                    <a:pt x="10" y="100"/>
                  </a:lnTo>
                  <a:lnTo>
                    <a:pt x="10" y="100"/>
                  </a:lnTo>
                  <a:lnTo>
                    <a:pt x="11" y="77"/>
                  </a:lnTo>
                  <a:lnTo>
                    <a:pt x="13" y="53"/>
                  </a:lnTo>
                  <a:lnTo>
                    <a:pt x="14" y="29"/>
                  </a:lnTo>
                  <a:lnTo>
                    <a:pt x="15" y="5"/>
                  </a:lnTo>
                  <a:lnTo>
                    <a:pt x="15" y="5"/>
                  </a:lnTo>
                  <a:lnTo>
                    <a:pt x="15" y="3"/>
                  </a:lnTo>
                  <a:lnTo>
                    <a:pt x="14" y="2"/>
                  </a:lnTo>
                  <a:lnTo>
                    <a:pt x="12" y="1"/>
                  </a:lnTo>
                  <a:lnTo>
                    <a:pt x="10" y="0"/>
                  </a:lnTo>
                  <a:lnTo>
                    <a:pt x="9" y="1"/>
                  </a:lnTo>
                  <a:lnTo>
                    <a:pt x="7" y="2"/>
                  </a:lnTo>
                  <a:lnTo>
                    <a:pt x="6" y="3"/>
                  </a:lnTo>
                  <a:lnTo>
                    <a:pt x="6" y="5"/>
                  </a:lnTo>
                  <a:lnTo>
                    <a:pt x="6"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4" name="Freeform 177"/>
            <p:cNvSpPr/>
            <p:nvPr/>
          </p:nvSpPr>
          <p:spPr bwMode="auto">
            <a:xfrm>
              <a:off x="4424363" y="2520950"/>
              <a:ext cx="4763" cy="71438"/>
            </a:xfrm>
            <a:custGeom>
              <a:avLst/>
              <a:gdLst/>
              <a:ahLst/>
              <a:cxnLst>
                <a:cxn ang="0">
                  <a:pos x="0" y="4"/>
                </a:cxn>
                <a:cxn ang="0">
                  <a:pos x="0" y="132"/>
                </a:cxn>
                <a:cxn ang="0">
                  <a:pos x="0" y="132"/>
                </a:cxn>
                <a:cxn ang="0">
                  <a:pos x="0" y="134"/>
                </a:cxn>
                <a:cxn ang="0">
                  <a:pos x="1" y="136"/>
                </a:cxn>
                <a:cxn ang="0">
                  <a:pos x="3" y="136"/>
                </a:cxn>
                <a:cxn ang="0">
                  <a:pos x="4" y="137"/>
                </a:cxn>
                <a:cxn ang="0">
                  <a:pos x="6" y="136"/>
                </a:cxn>
                <a:cxn ang="0">
                  <a:pos x="7" y="136"/>
                </a:cxn>
                <a:cxn ang="0">
                  <a:pos x="8" y="134"/>
                </a:cxn>
                <a:cxn ang="0">
                  <a:pos x="9" y="132"/>
                </a:cxn>
                <a:cxn ang="0">
                  <a:pos x="9" y="4"/>
                </a:cxn>
                <a:cxn ang="0">
                  <a:pos x="9" y="4"/>
                </a:cxn>
                <a:cxn ang="0">
                  <a:pos x="8" y="2"/>
                </a:cxn>
                <a:cxn ang="0">
                  <a:pos x="7" y="1"/>
                </a:cxn>
                <a:cxn ang="0">
                  <a:pos x="6" y="0"/>
                </a:cxn>
                <a:cxn ang="0">
                  <a:pos x="4" y="0"/>
                </a:cxn>
                <a:cxn ang="0">
                  <a:pos x="3" y="0"/>
                </a:cxn>
                <a:cxn ang="0">
                  <a:pos x="1" y="1"/>
                </a:cxn>
                <a:cxn ang="0">
                  <a:pos x="0" y="2"/>
                </a:cxn>
                <a:cxn ang="0">
                  <a:pos x="0" y="4"/>
                </a:cxn>
                <a:cxn ang="0">
                  <a:pos x="0" y="4"/>
                </a:cxn>
              </a:cxnLst>
              <a:rect l="0" t="0" r="r" b="b"/>
              <a:pathLst>
                <a:path w="9" h="137">
                  <a:moveTo>
                    <a:pt x="0" y="4"/>
                  </a:moveTo>
                  <a:lnTo>
                    <a:pt x="0" y="132"/>
                  </a:lnTo>
                  <a:lnTo>
                    <a:pt x="0" y="132"/>
                  </a:lnTo>
                  <a:lnTo>
                    <a:pt x="0" y="134"/>
                  </a:lnTo>
                  <a:lnTo>
                    <a:pt x="1" y="136"/>
                  </a:lnTo>
                  <a:lnTo>
                    <a:pt x="3" y="136"/>
                  </a:lnTo>
                  <a:lnTo>
                    <a:pt x="4" y="137"/>
                  </a:lnTo>
                  <a:lnTo>
                    <a:pt x="6" y="136"/>
                  </a:lnTo>
                  <a:lnTo>
                    <a:pt x="7" y="136"/>
                  </a:lnTo>
                  <a:lnTo>
                    <a:pt x="8" y="134"/>
                  </a:lnTo>
                  <a:lnTo>
                    <a:pt x="9" y="132"/>
                  </a:lnTo>
                  <a:lnTo>
                    <a:pt x="9" y="4"/>
                  </a:lnTo>
                  <a:lnTo>
                    <a:pt x="9" y="4"/>
                  </a:lnTo>
                  <a:lnTo>
                    <a:pt x="8" y="2"/>
                  </a:lnTo>
                  <a:lnTo>
                    <a:pt x="7" y="1"/>
                  </a:lnTo>
                  <a:lnTo>
                    <a:pt x="6" y="0"/>
                  </a:lnTo>
                  <a:lnTo>
                    <a:pt x="4" y="0"/>
                  </a:lnTo>
                  <a:lnTo>
                    <a:pt x="3" y="0"/>
                  </a:lnTo>
                  <a:lnTo>
                    <a:pt x="1" y="1"/>
                  </a:lnTo>
                  <a:lnTo>
                    <a:pt x="0" y="2"/>
                  </a:lnTo>
                  <a:lnTo>
                    <a:pt x="0" y="4"/>
                  </a:lnTo>
                  <a:lnTo>
                    <a:pt x="0"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5" name="Freeform 178"/>
            <p:cNvSpPr/>
            <p:nvPr/>
          </p:nvSpPr>
          <p:spPr bwMode="auto">
            <a:xfrm>
              <a:off x="4451350" y="2547938"/>
              <a:ext cx="7938" cy="68263"/>
            </a:xfrm>
            <a:custGeom>
              <a:avLst/>
              <a:gdLst/>
              <a:ahLst/>
              <a:cxnLst>
                <a:cxn ang="0">
                  <a:pos x="5" y="5"/>
                </a:cxn>
                <a:cxn ang="0">
                  <a:pos x="5" y="5"/>
                </a:cxn>
                <a:cxn ang="0">
                  <a:pos x="2" y="33"/>
                </a:cxn>
                <a:cxn ang="0">
                  <a:pos x="1" y="47"/>
                </a:cxn>
                <a:cxn ang="0">
                  <a:pos x="0" y="62"/>
                </a:cxn>
                <a:cxn ang="0">
                  <a:pos x="0" y="124"/>
                </a:cxn>
                <a:cxn ang="0">
                  <a:pos x="0" y="124"/>
                </a:cxn>
                <a:cxn ang="0">
                  <a:pos x="1" y="126"/>
                </a:cxn>
                <a:cxn ang="0">
                  <a:pos x="2" y="127"/>
                </a:cxn>
                <a:cxn ang="0">
                  <a:pos x="3" y="128"/>
                </a:cxn>
                <a:cxn ang="0">
                  <a:pos x="5" y="128"/>
                </a:cxn>
                <a:cxn ang="0">
                  <a:pos x="6" y="128"/>
                </a:cxn>
                <a:cxn ang="0">
                  <a:pos x="8" y="127"/>
                </a:cxn>
                <a:cxn ang="0">
                  <a:pos x="9" y="126"/>
                </a:cxn>
                <a:cxn ang="0">
                  <a:pos x="9" y="124"/>
                </a:cxn>
                <a:cxn ang="0">
                  <a:pos x="9" y="69"/>
                </a:cxn>
                <a:cxn ang="0">
                  <a:pos x="9" y="69"/>
                </a:cxn>
                <a:cxn ang="0">
                  <a:pos x="10" y="52"/>
                </a:cxn>
                <a:cxn ang="0">
                  <a:pos x="11" y="37"/>
                </a:cxn>
                <a:cxn ang="0">
                  <a:pos x="14" y="5"/>
                </a:cxn>
                <a:cxn ang="0">
                  <a:pos x="14" y="5"/>
                </a:cxn>
                <a:cxn ang="0">
                  <a:pos x="14" y="3"/>
                </a:cxn>
                <a:cxn ang="0">
                  <a:pos x="13" y="2"/>
                </a:cxn>
                <a:cxn ang="0">
                  <a:pos x="11" y="1"/>
                </a:cxn>
                <a:cxn ang="0">
                  <a:pos x="10" y="0"/>
                </a:cxn>
                <a:cxn ang="0">
                  <a:pos x="6" y="2"/>
                </a:cxn>
                <a:cxn ang="0">
                  <a:pos x="5" y="3"/>
                </a:cxn>
                <a:cxn ang="0">
                  <a:pos x="5" y="5"/>
                </a:cxn>
                <a:cxn ang="0">
                  <a:pos x="5" y="5"/>
                </a:cxn>
              </a:cxnLst>
              <a:rect l="0" t="0" r="r" b="b"/>
              <a:pathLst>
                <a:path w="14" h="128">
                  <a:moveTo>
                    <a:pt x="5" y="5"/>
                  </a:moveTo>
                  <a:lnTo>
                    <a:pt x="5" y="5"/>
                  </a:lnTo>
                  <a:lnTo>
                    <a:pt x="2" y="33"/>
                  </a:lnTo>
                  <a:lnTo>
                    <a:pt x="1" y="47"/>
                  </a:lnTo>
                  <a:lnTo>
                    <a:pt x="0" y="62"/>
                  </a:lnTo>
                  <a:lnTo>
                    <a:pt x="0" y="124"/>
                  </a:lnTo>
                  <a:lnTo>
                    <a:pt x="0" y="124"/>
                  </a:lnTo>
                  <a:lnTo>
                    <a:pt x="1" y="126"/>
                  </a:lnTo>
                  <a:lnTo>
                    <a:pt x="2" y="127"/>
                  </a:lnTo>
                  <a:lnTo>
                    <a:pt x="3" y="128"/>
                  </a:lnTo>
                  <a:lnTo>
                    <a:pt x="5" y="128"/>
                  </a:lnTo>
                  <a:lnTo>
                    <a:pt x="6" y="128"/>
                  </a:lnTo>
                  <a:lnTo>
                    <a:pt x="8" y="127"/>
                  </a:lnTo>
                  <a:lnTo>
                    <a:pt x="9" y="126"/>
                  </a:lnTo>
                  <a:lnTo>
                    <a:pt x="9" y="124"/>
                  </a:lnTo>
                  <a:lnTo>
                    <a:pt x="9" y="69"/>
                  </a:lnTo>
                  <a:lnTo>
                    <a:pt x="9" y="69"/>
                  </a:lnTo>
                  <a:lnTo>
                    <a:pt x="10" y="52"/>
                  </a:lnTo>
                  <a:lnTo>
                    <a:pt x="11" y="37"/>
                  </a:lnTo>
                  <a:lnTo>
                    <a:pt x="14" y="5"/>
                  </a:lnTo>
                  <a:lnTo>
                    <a:pt x="14" y="5"/>
                  </a:lnTo>
                  <a:lnTo>
                    <a:pt x="14" y="3"/>
                  </a:lnTo>
                  <a:lnTo>
                    <a:pt x="13" y="2"/>
                  </a:lnTo>
                  <a:lnTo>
                    <a:pt x="11" y="1"/>
                  </a:lnTo>
                  <a:lnTo>
                    <a:pt x="10" y="0"/>
                  </a:lnTo>
                  <a:lnTo>
                    <a:pt x="6" y="2"/>
                  </a:lnTo>
                  <a:lnTo>
                    <a:pt x="5" y="3"/>
                  </a:lnTo>
                  <a:lnTo>
                    <a:pt x="5" y="5"/>
                  </a:lnTo>
                  <a:lnTo>
                    <a:pt x="5"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6" name="Freeform 179"/>
            <p:cNvSpPr/>
            <p:nvPr/>
          </p:nvSpPr>
          <p:spPr bwMode="auto">
            <a:xfrm>
              <a:off x="4478338" y="2578100"/>
              <a:ext cx="6350" cy="55563"/>
            </a:xfrm>
            <a:custGeom>
              <a:avLst/>
              <a:gdLst/>
              <a:ahLst/>
              <a:cxnLst>
                <a:cxn ang="0">
                  <a:pos x="0" y="5"/>
                </a:cxn>
                <a:cxn ang="0">
                  <a:pos x="0" y="100"/>
                </a:cxn>
                <a:cxn ang="0">
                  <a:pos x="0" y="100"/>
                </a:cxn>
                <a:cxn ang="0">
                  <a:pos x="0" y="102"/>
                </a:cxn>
                <a:cxn ang="0">
                  <a:pos x="1" y="103"/>
                </a:cxn>
                <a:cxn ang="0">
                  <a:pos x="4" y="104"/>
                </a:cxn>
                <a:cxn ang="0">
                  <a:pos x="5" y="104"/>
                </a:cxn>
                <a:cxn ang="0">
                  <a:pos x="7" y="104"/>
                </a:cxn>
                <a:cxn ang="0">
                  <a:pos x="8" y="103"/>
                </a:cxn>
                <a:cxn ang="0">
                  <a:pos x="9" y="102"/>
                </a:cxn>
                <a:cxn ang="0">
                  <a:pos x="10" y="100"/>
                </a:cxn>
                <a:cxn ang="0">
                  <a:pos x="10" y="5"/>
                </a:cxn>
                <a:cxn ang="0">
                  <a:pos x="10" y="5"/>
                </a:cxn>
                <a:cxn ang="0">
                  <a:pos x="9" y="2"/>
                </a:cxn>
                <a:cxn ang="0">
                  <a:pos x="8" y="1"/>
                </a:cxn>
                <a:cxn ang="0">
                  <a:pos x="7" y="0"/>
                </a:cxn>
                <a:cxn ang="0">
                  <a:pos x="5" y="0"/>
                </a:cxn>
                <a:cxn ang="0">
                  <a:pos x="4" y="0"/>
                </a:cxn>
                <a:cxn ang="0">
                  <a:pos x="1" y="1"/>
                </a:cxn>
                <a:cxn ang="0">
                  <a:pos x="0" y="2"/>
                </a:cxn>
                <a:cxn ang="0">
                  <a:pos x="0" y="5"/>
                </a:cxn>
                <a:cxn ang="0">
                  <a:pos x="0" y="5"/>
                </a:cxn>
              </a:cxnLst>
              <a:rect l="0" t="0" r="r" b="b"/>
              <a:pathLst>
                <a:path w="10" h="104">
                  <a:moveTo>
                    <a:pt x="0" y="5"/>
                  </a:moveTo>
                  <a:lnTo>
                    <a:pt x="0" y="100"/>
                  </a:lnTo>
                  <a:lnTo>
                    <a:pt x="0" y="100"/>
                  </a:lnTo>
                  <a:lnTo>
                    <a:pt x="0" y="102"/>
                  </a:lnTo>
                  <a:lnTo>
                    <a:pt x="1" y="103"/>
                  </a:lnTo>
                  <a:lnTo>
                    <a:pt x="4" y="104"/>
                  </a:lnTo>
                  <a:lnTo>
                    <a:pt x="5" y="104"/>
                  </a:lnTo>
                  <a:lnTo>
                    <a:pt x="7" y="104"/>
                  </a:lnTo>
                  <a:lnTo>
                    <a:pt x="8" y="103"/>
                  </a:lnTo>
                  <a:lnTo>
                    <a:pt x="9" y="102"/>
                  </a:lnTo>
                  <a:lnTo>
                    <a:pt x="10" y="100"/>
                  </a:lnTo>
                  <a:lnTo>
                    <a:pt x="10" y="5"/>
                  </a:lnTo>
                  <a:lnTo>
                    <a:pt x="10" y="5"/>
                  </a:lnTo>
                  <a:lnTo>
                    <a:pt x="9" y="2"/>
                  </a:lnTo>
                  <a:lnTo>
                    <a:pt x="8" y="1"/>
                  </a:lnTo>
                  <a:lnTo>
                    <a:pt x="7" y="0"/>
                  </a:lnTo>
                  <a:lnTo>
                    <a:pt x="5" y="0"/>
                  </a:lnTo>
                  <a:lnTo>
                    <a:pt x="4" y="0"/>
                  </a:lnTo>
                  <a:lnTo>
                    <a:pt x="1" y="1"/>
                  </a:lnTo>
                  <a:lnTo>
                    <a:pt x="0" y="2"/>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7" name="Freeform 180"/>
            <p:cNvSpPr/>
            <p:nvPr/>
          </p:nvSpPr>
          <p:spPr bwMode="auto">
            <a:xfrm>
              <a:off x="4500563" y="2608263"/>
              <a:ext cx="7938" cy="49213"/>
            </a:xfrm>
            <a:custGeom>
              <a:avLst/>
              <a:gdLst/>
              <a:ahLst/>
              <a:cxnLst>
                <a:cxn ang="0">
                  <a:pos x="15" y="88"/>
                </a:cxn>
                <a:cxn ang="0">
                  <a:pos x="15" y="88"/>
                </a:cxn>
                <a:cxn ang="0">
                  <a:pos x="12" y="79"/>
                </a:cxn>
                <a:cxn ang="0">
                  <a:pos x="10" y="68"/>
                </a:cxn>
                <a:cxn ang="0">
                  <a:pos x="9" y="57"/>
                </a:cxn>
                <a:cxn ang="0">
                  <a:pos x="9" y="47"/>
                </a:cxn>
                <a:cxn ang="0">
                  <a:pos x="9" y="25"/>
                </a:cxn>
                <a:cxn ang="0">
                  <a:pos x="10" y="4"/>
                </a:cxn>
                <a:cxn ang="0">
                  <a:pos x="10" y="4"/>
                </a:cxn>
                <a:cxn ang="0">
                  <a:pos x="10" y="2"/>
                </a:cxn>
                <a:cxn ang="0">
                  <a:pos x="9" y="1"/>
                </a:cxn>
                <a:cxn ang="0">
                  <a:pos x="7" y="0"/>
                </a:cxn>
                <a:cxn ang="0">
                  <a:pos x="6" y="0"/>
                </a:cxn>
                <a:cxn ang="0">
                  <a:pos x="4" y="0"/>
                </a:cxn>
                <a:cxn ang="0">
                  <a:pos x="2" y="1"/>
                </a:cxn>
                <a:cxn ang="0">
                  <a:pos x="1" y="2"/>
                </a:cxn>
                <a:cxn ang="0">
                  <a:pos x="1" y="4"/>
                </a:cxn>
                <a:cxn ang="0">
                  <a:pos x="1" y="4"/>
                </a:cxn>
                <a:cxn ang="0">
                  <a:pos x="0" y="26"/>
                </a:cxn>
                <a:cxn ang="0">
                  <a:pos x="0" y="48"/>
                </a:cxn>
                <a:cxn ang="0">
                  <a:pos x="0" y="59"/>
                </a:cxn>
                <a:cxn ang="0">
                  <a:pos x="1" y="69"/>
                </a:cxn>
                <a:cxn ang="0">
                  <a:pos x="3" y="81"/>
                </a:cxn>
                <a:cxn ang="0">
                  <a:pos x="6" y="91"/>
                </a:cxn>
                <a:cxn ang="0">
                  <a:pos x="6" y="91"/>
                </a:cxn>
                <a:cxn ang="0">
                  <a:pos x="7" y="93"/>
                </a:cxn>
                <a:cxn ang="0">
                  <a:pos x="8" y="94"/>
                </a:cxn>
                <a:cxn ang="0">
                  <a:pos x="10" y="94"/>
                </a:cxn>
                <a:cxn ang="0">
                  <a:pos x="12" y="94"/>
                </a:cxn>
                <a:cxn ang="0">
                  <a:pos x="13" y="93"/>
                </a:cxn>
                <a:cxn ang="0">
                  <a:pos x="14" y="92"/>
                </a:cxn>
                <a:cxn ang="0">
                  <a:pos x="15" y="90"/>
                </a:cxn>
                <a:cxn ang="0">
                  <a:pos x="15" y="88"/>
                </a:cxn>
                <a:cxn ang="0">
                  <a:pos x="15" y="88"/>
                </a:cxn>
              </a:cxnLst>
              <a:rect l="0" t="0" r="r" b="b"/>
              <a:pathLst>
                <a:path w="15" h="94">
                  <a:moveTo>
                    <a:pt x="15" y="88"/>
                  </a:moveTo>
                  <a:lnTo>
                    <a:pt x="15" y="88"/>
                  </a:lnTo>
                  <a:lnTo>
                    <a:pt x="12" y="79"/>
                  </a:lnTo>
                  <a:lnTo>
                    <a:pt x="10" y="68"/>
                  </a:lnTo>
                  <a:lnTo>
                    <a:pt x="9" y="57"/>
                  </a:lnTo>
                  <a:lnTo>
                    <a:pt x="9" y="47"/>
                  </a:lnTo>
                  <a:lnTo>
                    <a:pt x="9" y="25"/>
                  </a:lnTo>
                  <a:lnTo>
                    <a:pt x="10" y="4"/>
                  </a:lnTo>
                  <a:lnTo>
                    <a:pt x="10" y="4"/>
                  </a:lnTo>
                  <a:lnTo>
                    <a:pt x="10" y="2"/>
                  </a:lnTo>
                  <a:lnTo>
                    <a:pt x="9" y="1"/>
                  </a:lnTo>
                  <a:lnTo>
                    <a:pt x="7" y="0"/>
                  </a:lnTo>
                  <a:lnTo>
                    <a:pt x="6" y="0"/>
                  </a:lnTo>
                  <a:lnTo>
                    <a:pt x="4" y="0"/>
                  </a:lnTo>
                  <a:lnTo>
                    <a:pt x="2" y="1"/>
                  </a:lnTo>
                  <a:lnTo>
                    <a:pt x="1" y="2"/>
                  </a:lnTo>
                  <a:lnTo>
                    <a:pt x="1" y="4"/>
                  </a:lnTo>
                  <a:lnTo>
                    <a:pt x="1" y="4"/>
                  </a:lnTo>
                  <a:lnTo>
                    <a:pt x="0" y="26"/>
                  </a:lnTo>
                  <a:lnTo>
                    <a:pt x="0" y="48"/>
                  </a:lnTo>
                  <a:lnTo>
                    <a:pt x="0" y="59"/>
                  </a:lnTo>
                  <a:lnTo>
                    <a:pt x="1" y="69"/>
                  </a:lnTo>
                  <a:lnTo>
                    <a:pt x="3" y="81"/>
                  </a:lnTo>
                  <a:lnTo>
                    <a:pt x="6" y="91"/>
                  </a:lnTo>
                  <a:lnTo>
                    <a:pt x="6" y="91"/>
                  </a:lnTo>
                  <a:lnTo>
                    <a:pt x="7" y="93"/>
                  </a:lnTo>
                  <a:lnTo>
                    <a:pt x="8" y="94"/>
                  </a:lnTo>
                  <a:lnTo>
                    <a:pt x="10" y="94"/>
                  </a:lnTo>
                  <a:lnTo>
                    <a:pt x="12" y="94"/>
                  </a:lnTo>
                  <a:lnTo>
                    <a:pt x="13" y="93"/>
                  </a:lnTo>
                  <a:lnTo>
                    <a:pt x="14" y="92"/>
                  </a:lnTo>
                  <a:lnTo>
                    <a:pt x="15" y="90"/>
                  </a:lnTo>
                  <a:lnTo>
                    <a:pt x="15" y="88"/>
                  </a:lnTo>
                  <a:lnTo>
                    <a:pt x="15" y="88"/>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8" name="Freeform 181"/>
            <p:cNvSpPr/>
            <p:nvPr/>
          </p:nvSpPr>
          <p:spPr bwMode="auto">
            <a:xfrm>
              <a:off x="4529138" y="2622550"/>
              <a:ext cx="7938" cy="63500"/>
            </a:xfrm>
            <a:custGeom>
              <a:avLst/>
              <a:gdLst/>
              <a:ahLst/>
              <a:cxnLst>
                <a:cxn ang="0">
                  <a:pos x="6" y="5"/>
                </a:cxn>
                <a:cxn ang="0">
                  <a:pos x="6" y="5"/>
                </a:cxn>
                <a:cxn ang="0">
                  <a:pos x="5" y="18"/>
                </a:cxn>
                <a:cxn ang="0">
                  <a:pos x="3" y="31"/>
                </a:cxn>
                <a:cxn ang="0">
                  <a:pos x="1" y="43"/>
                </a:cxn>
                <a:cxn ang="0">
                  <a:pos x="0" y="57"/>
                </a:cxn>
                <a:cxn ang="0">
                  <a:pos x="0" y="57"/>
                </a:cxn>
                <a:cxn ang="0">
                  <a:pos x="0" y="86"/>
                </a:cxn>
                <a:cxn ang="0">
                  <a:pos x="0" y="114"/>
                </a:cxn>
                <a:cxn ang="0">
                  <a:pos x="0" y="114"/>
                </a:cxn>
                <a:cxn ang="0">
                  <a:pos x="1" y="116"/>
                </a:cxn>
                <a:cxn ang="0">
                  <a:pos x="2" y="117"/>
                </a:cxn>
                <a:cxn ang="0">
                  <a:pos x="3" y="118"/>
                </a:cxn>
                <a:cxn ang="0">
                  <a:pos x="6" y="119"/>
                </a:cxn>
                <a:cxn ang="0">
                  <a:pos x="8" y="118"/>
                </a:cxn>
                <a:cxn ang="0">
                  <a:pos x="9" y="117"/>
                </a:cxn>
                <a:cxn ang="0">
                  <a:pos x="10" y="116"/>
                </a:cxn>
                <a:cxn ang="0">
                  <a:pos x="11" y="114"/>
                </a:cxn>
                <a:cxn ang="0">
                  <a:pos x="11" y="57"/>
                </a:cxn>
                <a:cxn ang="0">
                  <a:pos x="11" y="57"/>
                </a:cxn>
                <a:cxn ang="0">
                  <a:pos x="11" y="43"/>
                </a:cxn>
                <a:cxn ang="0">
                  <a:pos x="13" y="31"/>
                </a:cxn>
                <a:cxn ang="0">
                  <a:pos x="14" y="18"/>
                </a:cxn>
                <a:cxn ang="0">
                  <a:pos x="15" y="5"/>
                </a:cxn>
                <a:cxn ang="0">
                  <a:pos x="15" y="5"/>
                </a:cxn>
                <a:cxn ang="0">
                  <a:pos x="15" y="3"/>
                </a:cxn>
                <a:cxn ang="0">
                  <a:pos x="14" y="1"/>
                </a:cxn>
                <a:cxn ang="0">
                  <a:pos x="12" y="0"/>
                </a:cxn>
                <a:cxn ang="0">
                  <a:pos x="11" y="0"/>
                </a:cxn>
                <a:cxn ang="0">
                  <a:pos x="9" y="0"/>
                </a:cxn>
                <a:cxn ang="0">
                  <a:pos x="8" y="1"/>
                </a:cxn>
                <a:cxn ang="0">
                  <a:pos x="6" y="3"/>
                </a:cxn>
                <a:cxn ang="0">
                  <a:pos x="6" y="5"/>
                </a:cxn>
                <a:cxn ang="0">
                  <a:pos x="6" y="5"/>
                </a:cxn>
              </a:cxnLst>
              <a:rect l="0" t="0" r="r" b="b"/>
              <a:pathLst>
                <a:path w="15" h="119">
                  <a:moveTo>
                    <a:pt x="6" y="5"/>
                  </a:moveTo>
                  <a:lnTo>
                    <a:pt x="6" y="5"/>
                  </a:lnTo>
                  <a:lnTo>
                    <a:pt x="5" y="18"/>
                  </a:lnTo>
                  <a:lnTo>
                    <a:pt x="3" y="31"/>
                  </a:lnTo>
                  <a:lnTo>
                    <a:pt x="1" y="43"/>
                  </a:lnTo>
                  <a:lnTo>
                    <a:pt x="0" y="57"/>
                  </a:lnTo>
                  <a:lnTo>
                    <a:pt x="0" y="57"/>
                  </a:lnTo>
                  <a:lnTo>
                    <a:pt x="0" y="86"/>
                  </a:lnTo>
                  <a:lnTo>
                    <a:pt x="0" y="114"/>
                  </a:lnTo>
                  <a:lnTo>
                    <a:pt x="0" y="114"/>
                  </a:lnTo>
                  <a:lnTo>
                    <a:pt x="1" y="116"/>
                  </a:lnTo>
                  <a:lnTo>
                    <a:pt x="2" y="117"/>
                  </a:lnTo>
                  <a:lnTo>
                    <a:pt x="3" y="118"/>
                  </a:lnTo>
                  <a:lnTo>
                    <a:pt x="6" y="119"/>
                  </a:lnTo>
                  <a:lnTo>
                    <a:pt x="8" y="118"/>
                  </a:lnTo>
                  <a:lnTo>
                    <a:pt x="9" y="117"/>
                  </a:lnTo>
                  <a:lnTo>
                    <a:pt x="10" y="116"/>
                  </a:lnTo>
                  <a:lnTo>
                    <a:pt x="11" y="114"/>
                  </a:lnTo>
                  <a:lnTo>
                    <a:pt x="11" y="57"/>
                  </a:lnTo>
                  <a:lnTo>
                    <a:pt x="11" y="57"/>
                  </a:lnTo>
                  <a:lnTo>
                    <a:pt x="11" y="43"/>
                  </a:lnTo>
                  <a:lnTo>
                    <a:pt x="13" y="31"/>
                  </a:lnTo>
                  <a:lnTo>
                    <a:pt x="14" y="18"/>
                  </a:lnTo>
                  <a:lnTo>
                    <a:pt x="15" y="5"/>
                  </a:lnTo>
                  <a:lnTo>
                    <a:pt x="15" y="5"/>
                  </a:lnTo>
                  <a:lnTo>
                    <a:pt x="15" y="3"/>
                  </a:lnTo>
                  <a:lnTo>
                    <a:pt x="14" y="1"/>
                  </a:lnTo>
                  <a:lnTo>
                    <a:pt x="12" y="0"/>
                  </a:lnTo>
                  <a:lnTo>
                    <a:pt x="11" y="0"/>
                  </a:lnTo>
                  <a:lnTo>
                    <a:pt x="9" y="0"/>
                  </a:lnTo>
                  <a:lnTo>
                    <a:pt x="8" y="1"/>
                  </a:lnTo>
                  <a:lnTo>
                    <a:pt x="6" y="3"/>
                  </a:lnTo>
                  <a:lnTo>
                    <a:pt x="6" y="5"/>
                  </a:lnTo>
                  <a:lnTo>
                    <a:pt x="6"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9" name="Freeform 182"/>
            <p:cNvSpPr/>
            <p:nvPr/>
          </p:nvSpPr>
          <p:spPr bwMode="auto">
            <a:xfrm>
              <a:off x="4551363" y="2652713"/>
              <a:ext cx="4763" cy="55563"/>
            </a:xfrm>
            <a:custGeom>
              <a:avLst/>
              <a:gdLst/>
              <a:ahLst/>
              <a:cxnLst>
                <a:cxn ang="0">
                  <a:pos x="11" y="5"/>
                </a:cxn>
                <a:cxn ang="0">
                  <a:pos x="11" y="5"/>
                </a:cxn>
                <a:cxn ang="0">
                  <a:pos x="11" y="3"/>
                </a:cxn>
                <a:cxn ang="0">
                  <a:pos x="10" y="1"/>
                </a:cxn>
                <a:cxn ang="0">
                  <a:pos x="8" y="0"/>
                </a:cxn>
                <a:cxn ang="0">
                  <a:pos x="6" y="0"/>
                </a:cxn>
                <a:cxn ang="0">
                  <a:pos x="5" y="0"/>
                </a:cxn>
                <a:cxn ang="0">
                  <a:pos x="3" y="1"/>
                </a:cxn>
                <a:cxn ang="0">
                  <a:pos x="2" y="3"/>
                </a:cxn>
                <a:cxn ang="0">
                  <a:pos x="2" y="5"/>
                </a:cxn>
                <a:cxn ang="0">
                  <a:pos x="2" y="5"/>
                </a:cxn>
                <a:cxn ang="0">
                  <a:pos x="0" y="53"/>
                </a:cxn>
                <a:cxn ang="0">
                  <a:pos x="0" y="75"/>
                </a:cxn>
                <a:cxn ang="0">
                  <a:pos x="2" y="99"/>
                </a:cxn>
                <a:cxn ang="0">
                  <a:pos x="2" y="99"/>
                </a:cxn>
                <a:cxn ang="0">
                  <a:pos x="2" y="101"/>
                </a:cxn>
                <a:cxn ang="0">
                  <a:pos x="4" y="103"/>
                </a:cxn>
                <a:cxn ang="0">
                  <a:pos x="7" y="104"/>
                </a:cxn>
                <a:cxn ang="0">
                  <a:pos x="9" y="104"/>
                </a:cxn>
                <a:cxn ang="0">
                  <a:pos x="10" y="103"/>
                </a:cxn>
                <a:cxn ang="0">
                  <a:pos x="11" y="101"/>
                </a:cxn>
                <a:cxn ang="0">
                  <a:pos x="11" y="99"/>
                </a:cxn>
                <a:cxn ang="0">
                  <a:pos x="11" y="99"/>
                </a:cxn>
                <a:cxn ang="0">
                  <a:pos x="9" y="75"/>
                </a:cxn>
                <a:cxn ang="0">
                  <a:pos x="9" y="53"/>
                </a:cxn>
                <a:cxn ang="0">
                  <a:pos x="11" y="5"/>
                </a:cxn>
                <a:cxn ang="0">
                  <a:pos x="11" y="5"/>
                </a:cxn>
              </a:cxnLst>
              <a:rect l="0" t="0" r="r" b="b"/>
              <a:pathLst>
                <a:path w="11" h="104">
                  <a:moveTo>
                    <a:pt x="11" y="5"/>
                  </a:moveTo>
                  <a:lnTo>
                    <a:pt x="11" y="5"/>
                  </a:lnTo>
                  <a:lnTo>
                    <a:pt x="11" y="3"/>
                  </a:lnTo>
                  <a:lnTo>
                    <a:pt x="10" y="1"/>
                  </a:lnTo>
                  <a:lnTo>
                    <a:pt x="8" y="0"/>
                  </a:lnTo>
                  <a:lnTo>
                    <a:pt x="6" y="0"/>
                  </a:lnTo>
                  <a:lnTo>
                    <a:pt x="5" y="0"/>
                  </a:lnTo>
                  <a:lnTo>
                    <a:pt x="3" y="1"/>
                  </a:lnTo>
                  <a:lnTo>
                    <a:pt x="2" y="3"/>
                  </a:lnTo>
                  <a:lnTo>
                    <a:pt x="2" y="5"/>
                  </a:lnTo>
                  <a:lnTo>
                    <a:pt x="2" y="5"/>
                  </a:lnTo>
                  <a:lnTo>
                    <a:pt x="0" y="53"/>
                  </a:lnTo>
                  <a:lnTo>
                    <a:pt x="0" y="75"/>
                  </a:lnTo>
                  <a:lnTo>
                    <a:pt x="2" y="99"/>
                  </a:lnTo>
                  <a:lnTo>
                    <a:pt x="2" y="99"/>
                  </a:lnTo>
                  <a:lnTo>
                    <a:pt x="2" y="101"/>
                  </a:lnTo>
                  <a:lnTo>
                    <a:pt x="4" y="103"/>
                  </a:lnTo>
                  <a:lnTo>
                    <a:pt x="7" y="104"/>
                  </a:lnTo>
                  <a:lnTo>
                    <a:pt x="9" y="104"/>
                  </a:lnTo>
                  <a:lnTo>
                    <a:pt x="10" y="103"/>
                  </a:lnTo>
                  <a:lnTo>
                    <a:pt x="11" y="101"/>
                  </a:lnTo>
                  <a:lnTo>
                    <a:pt x="11" y="99"/>
                  </a:lnTo>
                  <a:lnTo>
                    <a:pt x="11" y="99"/>
                  </a:lnTo>
                  <a:lnTo>
                    <a:pt x="9" y="75"/>
                  </a:lnTo>
                  <a:lnTo>
                    <a:pt x="9" y="53"/>
                  </a:lnTo>
                  <a:lnTo>
                    <a:pt x="11" y="5"/>
                  </a:lnTo>
                  <a:lnTo>
                    <a:pt x="11"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0" name="Freeform 183"/>
            <p:cNvSpPr/>
            <p:nvPr/>
          </p:nvSpPr>
          <p:spPr bwMode="auto">
            <a:xfrm>
              <a:off x="4572000" y="2676525"/>
              <a:ext cx="6350" cy="58738"/>
            </a:xfrm>
            <a:custGeom>
              <a:avLst/>
              <a:gdLst/>
              <a:ahLst/>
              <a:cxnLst>
                <a:cxn ang="0">
                  <a:pos x="10" y="4"/>
                </a:cxn>
                <a:cxn ang="0">
                  <a:pos x="10" y="4"/>
                </a:cxn>
                <a:cxn ang="0">
                  <a:pos x="9" y="2"/>
                </a:cxn>
                <a:cxn ang="0">
                  <a:pos x="8" y="1"/>
                </a:cxn>
                <a:cxn ang="0">
                  <a:pos x="7" y="0"/>
                </a:cxn>
                <a:cxn ang="0">
                  <a:pos x="5" y="0"/>
                </a:cxn>
                <a:cxn ang="0">
                  <a:pos x="3" y="0"/>
                </a:cxn>
                <a:cxn ang="0">
                  <a:pos x="2" y="1"/>
                </a:cxn>
                <a:cxn ang="0">
                  <a:pos x="1" y="2"/>
                </a:cxn>
                <a:cxn ang="0">
                  <a:pos x="0" y="4"/>
                </a:cxn>
                <a:cxn ang="0">
                  <a:pos x="0" y="4"/>
                </a:cxn>
                <a:cxn ang="0">
                  <a:pos x="1" y="57"/>
                </a:cxn>
                <a:cxn ang="0">
                  <a:pos x="2" y="83"/>
                </a:cxn>
                <a:cxn ang="0">
                  <a:pos x="5" y="109"/>
                </a:cxn>
                <a:cxn ang="0">
                  <a:pos x="5" y="109"/>
                </a:cxn>
                <a:cxn ang="0">
                  <a:pos x="6" y="111"/>
                </a:cxn>
                <a:cxn ang="0">
                  <a:pos x="7" y="112"/>
                </a:cxn>
                <a:cxn ang="0">
                  <a:pos x="10" y="113"/>
                </a:cxn>
                <a:cxn ang="0">
                  <a:pos x="12" y="113"/>
                </a:cxn>
                <a:cxn ang="0">
                  <a:pos x="13" y="112"/>
                </a:cxn>
                <a:cxn ang="0">
                  <a:pos x="14" y="111"/>
                </a:cxn>
                <a:cxn ang="0">
                  <a:pos x="14" y="109"/>
                </a:cxn>
                <a:cxn ang="0">
                  <a:pos x="14" y="109"/>
                </a:cxn>
                <a:cxn ang="0">
                  <a:pos x="12" y="83"/>
                </a:cxn>
                <a:cxn ang="0">
                  <a:pos x="10" y="57"/>
                </a:cxn>
                <a:cxn ang="0">
                  <a:pos x="10" y="4"/>
                </a:cxn>
                <a:cxn ang="0">
                  <a:pos x="10" y="4"/>
                </a:cxn>
              </a:cxnLst>
              <a:rect l="0" t="0" r="r" b="b"/>
              <a:pathLst>
                <a:path w="14" h="113">
                  <a:moveTo>
                    <a:pt x="10" y="4"/>
                  </a:moveTo>
                  <a:lnTo>
                    <a:pt x="10" y="4"/>
                  </a:lnTo>
                  <a:lnTo>
                    <a:pt x="9" y="2"/>
                  </a:lnTo>
                  <a:lnTo>
                    <a:pt x="8" y="1"/>
                  </a:lnTo>
                  <a:lnTo>
                    <a:pt x="7" y="0"/>
                  </a:lnTo>
                  <a:lnTo>
                    <a:pt x="5" y="0"/>
                  </a:lnTo>
                  <a:lnTo>
                    <a:pt x="3" y="0"/>
                  </a:lnTo>
                  <a:lnTo>
                    <a:pt x="2" y="1"/>
                  </a:lnTo>
                  <a:lnTo>
                    <a:pt x="1" y="2"/>
                  </a:lnTo>
                  <a:lnTo>
                    <a:pt x="0" y="4"/>
                  </a:lnTo>
                  <a:lnTo>
                    <a:pt x="0" y="4"/>
                  </a:lnTo>
                  <a:lnTo>
                    <a:pt x="1" y="57"/>
                  </a:lnTo>
                  <a:lnTo>
                    <a:pt x="2" y="83"/>
                  </a:lnTo>
                  <a:lnTo>
                    <a:pt x="5" y="109"/>
                  </a:lnTo>
                  <a:lnTo>
                    <a:pt x="5" y="109"/>
                  </a:lnTo>
                  <a:lnTo>
                    <a:pt x="6" y="111"/>
                  </a:lnTo>
                  <a:lnTo>
                    <a:pt x="7" y="112"/>
                  </a:lnTo>
                  <a:lnTo>
                    <a:pt x="10" y="113"/>
                  </a:lnTo>
                  <a:lnTo>
                    <a:pt x="12" y="113"/>
                  </a:lnTo>
                  <a:lnTo>
                    <a:pt x="13" y="112"/>
                  </a:lnTo>
                  <a:lnTo>
                    <a:pt x="14" y="111"/>
                  </a:lnTo>
                  <a:lnTo>
                    <a:pt x="14" y="109"/>
                  </a:lnTo>
                  <a:lnTo>
                    <a:pt x="14" y="109"/>
                  </a:lnTo>
                  <a:lnTo>
                    <a:pt x="12" y="83"/>
                  </a:lnTo>
                  <a:lnTo>
                    <a:pt x="10" y="57"/>
                  </a:lnTo>
                  <a:lnTo>
                    <a:pt x="10" y="4"/>
                  </a:lnTo>
                  <a:lnTo>
                    <a:pt x="10"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1" name="Freeform 184"/>
            <p:cNvSpPr/>
            <p:nvPr/>
          </p:nvSpPr>
          <p:spPr bwMode="auto">
            <a:xfrm>
              <a:off x="4481513" y="2305050"/>
              <a:ext cx="12700" cy="61913"/>
            </a:xfrm>
            <a:custGeom>
              <a:avLst/>
              <a:gdLst/>
              <a:ahLst/>
              <a:cxnLst>
                <a:cxn ang="0">
                  <a:pos x="21" y="109"/>
                </a:cxn>
                <a:cxn ang="0">
                  <a:pos x="21" y="109"/>
                </a:cxn>
                <a:cxn ang="0">
                  <a:pos x="16" y="105"/>
                </a:cxn>
                <a:cxn ang="0">
                  <a:pos x="13" y="101"/>
                </a:cxn>
                <a:cxn ang="0">
                  <a:pos x="11" y="95"/>
                </a:cxn>
                <a:cxn ang="0">
                  <a:pos x="9" y="89"/>
                </a:cxn>
                <a:cxn ang="0">
                  <a:pos x="9" y="76"/>
                </a:cxn>
                <a:cxn ang="0">
                  <a:pos x="9" y="64"/>
                </a:cxn>
                <a:cxn ang="0">
                  <a:pos x="9" y="64"/>
                </a:cxn>
                <a:cxn ang="0">
                  <a:pos x="10" y="34"/>
                </a:cxn>
                <a:cxn ang="0">
                  <a:pos x="9" y="5"/>
                </a:cxn>
                <a:cxn ang="0">
                  <a:pos x="9" y="5"/>
                </a:cxn>
                <a:cxn ang="0">
                  <a:pos x="9" y="3"/>
                </a:cxn>
                <a:cxn ang="0">
                  <a:pos x="8" y="1"/>
                </a:cxn>
                <a:cxn ang="0">
                  <a:pos x="6" y="0"/>
                </a:cxn>
                <a:cxn ang="0">
                  <a:pos x="5" y="0"/>
                </a:cxn>
                <a:cxn ang="0">
                  <a:pos x="3" y="0"/>
                </a:cxn>
                <a:cxn ang="0">
                  <a:pos x="2" y="1"/>
                </a:cxn>
                <a:cxn ang="0">
                  <a:pos x="1" y="3"/>
                </a:cxn>
                <a:cxn ang="0">
                  <a:pos x="0" y="5"/>
                </a:cxn>
                <a:cxn ang="0">
                  <a:pos x="0" y="5"/>
                </a:cxn>
                <a:cxn ang="0">
                  <a:pos x="0" y="77"/>
                </a:cxn>
                <a:cxn ang="0">
                  <a:pos x="0" y="77"/>
                </a:cxn>
                <a:cxn ang="0">
                  <a:pos x="0" y="89"/>
                </a:cxn>
                <a:cxn ang="0">
                  <a:pos x="1" y="95"/>
                </a:cxn>
                <a:cxn ang="0">
                  <a:pos x="3" y="100"/>
                </a:cxn>
                <a:cxn ang="0">
                  <a:pos x="5" y="105"/>
                </a:cxn>
                <a:cxn ang="0">
                  <a:pos x="8" y="110"/>
                </a:cxn>
                <a:cxn ang="0">
                  <a:pos x="12" y="115"/>
                </a:cxn>
                <a:cxn ang="0">
                  <a:pos x="16" y="118"/>
                </a:cxn>
                <a:cxn ang="0">
                  <a:pos x="16" y="118"/>
                </a:cxn>
                <a:cxn ang="0">
                  <a:pos x="18" y="119"/>
                </a:cxn>
                <a:cxn ang="0">
                  <a:pos x="20" y="119"/>
                </a:cxn>
                <a:cxn ang="0">
                  <a:pos x="21" y="118"/>
                </a:cxn>
                <a:cxn ang="0">
                  <a:pos x="22" y="117"/>
                </a:cxn>
                <a:cxn ang="0">
                  <a:pos x="23" y="115"/>
                </a:cxn>
                <a:cxn ang="0">
                  <a:pos x="23" y="112"/>
                </a:cxn>
                <a:cxn ang="0">
                  <a:pos x="22" y="111"/>
                </a:cxn>
                <a:cxn ang="0">
                  <a:pos x="21" y="109"/>
                </a:cxn>
                <a:cxn ang="0">
                  <a:pos x="21" y="109"/>
                </a:cxn>
              </a:cxnLst>
              <a:rect l="0" t="0" r="r" b="b"/>
              <a:pathLst>
                <a:path w="23" h="119">
                  <a:moveTo>
                    <a:pt x="21" y="109"/>
                  </a:moveTo>
                  <a:lnTo>
                    <a:pt x="21" y="109"/>
                  </a:lnTo>
                  <a:lnTo>
                    <a:pt x="16" y="105"/>
                  </a:lnTo>
                  <a:lnTo>
                    <a:pt x="13" y="101"/>
                  </a:lnTo>
                  <a:lnTo>
                    <a:pt x="11" y="95"/>
                  </a:lnTo>
                  <a:lnTo>
                    <a:pt x="9" y="89"/>
                  </a:lnTo>
                  <a:lnTo>
                    <a:pt x="9" y="76"/>
                  </a:lnTo>
                  <a:lnTo>
                    <a:pt x="9" y="64"/>
                  </a:lnTo>
                  <a:lnTo>
                    <a:pt x="9" y="64"/>
                  </a:lnTo>
                  <a:lnTo>
                    <a:pt x="10" y="34"/>
                  </a:lnTo>
                  <a:lnTo>
                    <a:pt x="9" y="5"/>
                  </a:lnTo>
                  <a:lnTo>
                    <a:pt x="9" y="5"/>
                  </a:lnTo>
                  <a:lnTo>
                    <a:pt x="9" y="3"/>
                  </a:lnTo>
                  <a:lnTo>
                    <a:pt x="8" y="1"/>
                  </a:lnTo>
                  <a:lnTo>
                    <a:pt x="6" y="0"/>
                  </a:lnTo>
                  <a:lnTo>
                    <a:pt x="5" y="0"/>
                  </a:lnTo>
                  <a:lnTo>
                    <a:pt x="3" y="0"/>
                  </a:lnTo>
                  <a:lnTo>
                    <a:pt x="2" y="1"/>
                  </a:lnTo>
                  <a:lnTo>
                    <a:pt x="1" y="3"/>
                  </a:lnTo>
                  <a:lnTo>
                    <a:pt x="0" y="5"/>
                  </a:lnTo>
                  <a:lnTo>
                    <a:pt x="0" y="5"/>
                  </a:lnTo>
                  <a:lnTo>
                    <a:pt x="0" y="77"/>
                  </a:lnTo>
                  <a:lnTo>
                    <a:pt x="0" y="77"/>
                  </a:lnTo>
                  <a:lnTo>
                    <a:pt x="0" y="89"/>
                  </a:lnTo>
                  <a:lnTo>
                    <a:pt x="1" y="95"/>
                  </a:lnTo>
                  <a:lnTo>
                    <a:pt x="3" y="100"/>
                  </a:lnTo>
                  <a:lnTo>
                    <a:pt x="5" y="105"/>
                  </a:lnTo>
                  <a:lnTo>
                    <a:pt x="8" y="110"/>
                  </a:lnTo>
                  <a:lnTo>
                    <a:pt x="12" y="115"/>
                  </a:lnTo>
                  <a:lnTo>
                    <a:pt x="16" y="118"/>
                  </a:lnTo>
                  <a:lnTo>
                    <a:pt x="16" y="118"/>
                  </a:lnTo>
                  <a:lnTo>
                    <a:pt x="18" y="119"/>
                  </a:lnTo>
                  <a:lnTo>
                    <a:pt x="20" y="119"/>
                  </a:lnTo>
                  <a:lnTo>
                    <a:pt x="21" y="118"/>
                  </a:lnTo>
                  <a:lnTo>
                    <a:pt x="22" y="117"/>
                  </a:lnTo>
                  <a:lnTo>
                    <a:pt x="23" y="115"/>
                  </a:lnTo>
                  <a:lnTo>
                    <a:pt x="23" y="112"/>
                  </a:lnTo>
                  <a:lnTo>
                    <a:pt x="22" y="111"/>
                  </a:lnTo>
                  <a:lnTo>
                    <a:pt x="21" y="109"/>
                  </a:lnTo>
                  <a:lnTo>
                    <a:pt x="21" y="109"/>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2" name="Freeform 185"/>
            <p:cNvSpPr/>
            <p:nvPr/>
          </p:nvSpPr>
          <p:spPr bwMode="auto">
            <a:xfrm>
              <a:off x="4519613" y="2336800"/>
              <a:ext cx="9525" cy="55563"/>
            </a:xfrm>
            <a:custGeom>
              <a:avLst/>
              <a:gdLst/>
              <a:ahLst/>
              <a:cxnLst>
                <a:cxn ang="0">
                  <a:pos x="9" y="3"/>
                </a:cxn>
                <a:cxn ang="0">
                  <a:pos x="9" y="3"/>
                </a:cxn>
                <a:cxn ang="0">
                  <a:pos x="7" y="15"/>
                </a:cxn>
                <a:cxn ang="0">
                  <a:pos x="4" y="27"/>
                </a:cxn>
                <a:cxn ang="0">
                  <a:pos x="2" y="50"/>
                </a:cxn>
                <a:cxn ang="0">
                  <a:pos x="0" y="75"/>
                </a:cxn>
                <a:cxn ang="0">
                  <a:pos x="0" y="99"/>
                </a:cxn>
                <a:cxn ang="0">
                  <a:pos x="0" y="99"/>
                </a:cxn>
                <a:cxn ang="0">
                  <a:pos x="0" y="101"/>
                </a:cxn>
                <a:cxn ang="0">
                  <a:pos x="1" y="102"/>
                </a:cxn>
                <a:cxn ang="0">
                  <a:pos x="3" y="103"/>
                </a:cxn>
                <a:cxn ang="0">
                  <a:pos x="5" y="104"/>
                </a:cxn>
                <a:cxn ang="0">
                  <a:pos x="6" y="103"/>
                </a:cxn>
                <a:cxn ang="0">
                  <a:pos x="8" y="102"/>
                </a:cxn>
                <a:cxn ang="0">
                  <a:pos x="9" y="101"/>
                </a:cxn>
                <a:cxn ang="0">
                  <a:pos x="9" y="99"/>
                </a:cxn>
                <a:cxn ang="0">
                  <a:pos x="9" y="99"/>
                </a:cxn>
                <a:cxn ang="0">
                  <a:pos x="10" y="75"/>
                </a:cxn>
                <a:cxn ang="0">
                  <a:pos x="11" y="52"/>
                </a:cxn>
                <a:cxn ang="0">
                  <a:pos x="13" y="29"/>
                </a:cxn>
                <a:cxn ang="0">
                  <a:pos x="16" y="17"/>
                </a:cxn>
                <a:cxn ang="0">
                  <a:pos x="18" y="6"/>
                </a:cxn>
                <a:cxn ang="0">
                  <a:pos x="18" y="6"/>
                </a:cxn>
                <a:cxn ang="0">
                  <a:pos x="18" y="4"/>
                </a:cxn>
                <a:cxn ang="0">
                  <a:pos x="18" y="2"/>
                </a:cxn>
                <a:cxn ang="0">
                  <a:pos x="17" y="1"/>
                </a:cxn>
                <a:cxn ang="0">
                  <a:pos x="15" y="0"/>
                </a:cxn>
                <a:cxn ang="0">
                  <a:pos x="13" y="0"/>
                </a:cxn>
                <a:cxn ang="0">
                  <a:pos x="12" y="0"/>
                </a:cxn>
                <a:cxn ang="0">
                  <a:pos x="10" y="1"/>
                </a:cxn>
                <a:cxn ang="0">
                  <a:pos x="9" y="3"/>
                </a:cxn>
                <a:cxn ang="0">
                  <a:pos x="9" y="3"/>
                </a:cxn>
              </a:cxnLst>
              <a:rect l="0" t="0" r="r" b="b"/>
              <a:pathLst>
                <a:path w="18" h="104">
                  <a:moveTo>
                    <a:pt x="9" y="3"/>
                  </a:moveTo>
                  <a:lnTo>
                    <a:pt x="9" y="3"/>
                  </a:lnTo>
                  <a:lnTo>
                    <a:pt x="7" y="15"/>
                  </a:lnTo>
                  <a:lnTo>
                    <a:pt x="4" y="27"/>
                  </a:lnTo>
                  <a:lnTo>
                    <a:pt x="2" y="50"/>
                  </a:lnTo>
                  <a:lnTo>
                    <a:pt x="0" y="75"/>
                  </a:lnTo>
                  <a:lnTo>
                    <a:pt x="0" y="99"/>
                  </a:lnTo>
                  <a:lnTo>
                    <a:pt x="0" y="99"/>
                  </a:lnTo>
                  <a:lnTo>
                    <a:pt x="0" y="101"/>
                  </a:lnTo>
                  <a:lnTo>
                    <a:pt x="1" y="102"/>
                  </a:lnTo>
                  <a:lnTo>
                    <a:pt x="3" y="103"/>
                  </a:lnTo>
                  <a:lnTo>
                    <a:pt x="5" y="104"/>
                  </a:lnTo>
                  <a:lnTo>
                    <a:pt x="6" y="103"/>
                  </a:lnTo>
                  <a:lnTo>
                    <a:pt x="8" y="102"/>
                  </a:lnTo>
                  <a:lnTo>
                    <a:pt x="9" y="101"/>
                  </a:lnTo>
                  <a:lnTo>
                    <a:pt x="9" y="99"/>
                  </a:lnTo>
                  <a:lnTo>
                    <a:pt x="9" y="99"/>
                  </a:lnTo>
                  <a:lnTo>
                    <a:pt x="10" y="75"/>
                  </a:lnTo>
                  <a:lnTo>
                    <a:pt x="11" y="52"/>
                  </a:lnTo>
                  <a:lnTo>
                    <a:pt x="13" y="29"/>
                  </a:lnTo>
                  <a:lnTo>
                    <a:pt x="16" y="17"/>
                  </a:lnTo>
                  <a:lnTo>
                    <a:pt x="18" y="6"/>
                  </a:lnTo>
                  <a:lnTo>
                    <a:pt x="18" y="6"/>
                  </a:lnTo>
                  <a:lnTo>
                    <a:pt x="18" y="4"/>
                  </a:lnTo>
                  <a:lnTo>
                    <a:pt x="18" y="2"/>
                  </a:lnTo>
                  <a:lnTo>
                    <a:pt x="17" y="1"/>
                  </a:lnTo>
                  <a:lnTo>
                    <a:pt x="15" y="0"/>
                  </a:lnTo>
                  <a:lnTo>
                    <a:pt x="13" y="0"/>
                  </a:lnTo>
                  <a:lnTo>
                    <a:pt x="12" y="0"/>
                  </a:lnTo>
                  <a:lnTo>
                    <a:pt x="10" y="1"/>
                  </a:lnTo>
                  <a:lnTo>
                    <a:pt x="9" y="3"/>
                  </a:lnTo>
                  <a:lnTo>
                    <a:pt x="9"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3" name="Freeform 186"/>
            <p:cNvSpPr/>
            <p:nvPr/>
          </p:nvSpPr>
          <p:spPr bwMode="auto">
            <a:xfrm>
              <a:off x="4543425" y="2370138"/>
              <a:ext cx="7938" cy="71438"/>
            </a:xfrm>
            <a:custGeom>
              <a:avLst/>
              <a:gdLst/>
              <a:ahLst/>
              <a:cxnLst>
                <a:cxn ang="0">
                  <a:pos x="5" y="4"/>
                </a:cxn>
                <a:cxn ang="0">
                  <a:pos x="5" y="4"/>
                </a:cxn>
                <a:cxn ang="0">
                  <a:pos x="4" y="36"/>
                </a:cxn>
                <a:cxn ang="0">
                  <a:pos x="3" y="68"/>
                </a:cxn>
                <a:cxn ang="0">
                  <a:pos x="1" y="100"/>
                </a:cxn>
                <a:cxn ang="0">
                  <a:pos x="0" y="132"/>
                </a:cxn>
                <a:cxn ang="0">
                  <a:pos x="0" y="132"/>
                </a:cxn>
                <a:cxn ang="0">
                  <a:pos x="0" y="134"/>
                </a:cxn>
                <a:cxn ang="0">
                  <a:pos x="1" y="135"/>
                </a:cxn>
                <a:cxn ang="0">
                  <a:pos x="3" y="136"/>
                </a:cxn>
                <a:cxn ang="0">
                  <a:pos x="4" y="136"/>
                </a:cxn>
                <a:cxn ang="0">
                  <a:pos x="7" y="136"/>
                </a:cxn>
                <a:cxn ang="0">
                  <a:pos x="9" y="135"/>
                </a:cxn>
                <a:cxn ang="0">
                  <a:pos x="10" y="134"/>
                </a:cxn>
                <a:cxn ang="0">
                  <a:pos x="10" y="132"/>
                </a:cxn>
                <a:cxn ang="0">
                  <a:pos x="10" y="132"/>
                </a:cxn>
                <a:cxn ang="0">
                  <a:pos x="11" y="100"/>
                </a:cxn>
                <a:cxn ang="0">
                  <a:pos x="13" y="68"/>
                </a:cxn>
                <a:cxn ang="0">
                  <a:pos x="14" y="36"/>
                </a:cxn>
                <a:cxn ang="0">
                  <a:pos x="15" y="4"/>
                </a:cxn>
                <a:cxn ang="0">
                  <a:pos x="15" y="4"/>
                </a:cxn>
                <a:cxn ang="0">
                  <a:pos x="14" y="2"/>
                </a:cxn>
                <a:cxn ang="0">
                  <a:pos x="13" y="1"/>
                </a:cxn>
                <a:cxn ang="0">
                  <a:pos x="12" y="0"/>
                </a:cxn>
                <a:cxn ang="0">
                  <a:pos x="10" y="0"/>
                </a:cxn>
                <a:cxn ang="0">
                  <a:pos x="8" y="0"/>
                </a:cxn>
                <a:cxn ang="0">
                  <a:pos x="7" y="1"/>
                </a:cxn>
                <a:cxn ang="0">
                  <a:pos x="5" y="2"/>
                </a:cxn>
                <a:cxn ang="0">
                  <a:pos x="5" y="4"/>
                </a:cxn>
                <a:cxn ang="0">
                  <a:pos x="5" y="4"/>
                </a:cxn>
              </a:cxnLst>
              <a:rect l="0" t="0" r="r" b="b"/>
              <a:pathLst>
                <a:path w="15" h="136">
                  <a:moveTo>
                    <a:pt x="5" y="4"/>
                  </a:moveTo>
                  <a:lnTo>
                    <a:pt x="5" y="4"/>
                  </a:lnTo>
                  <a:lnTo>
                    <a:pt x="4" y="36"/>
                  </a:lnTo>
                  <a:lnTo>
                    <a:pt x="3" y="68"/>
                  </a:lnTo>
                  <a:lnTo>
                    <a:pt x="1" y="100"/>
                  </a:lnTo>
                  <a:lnTo>
                    <a:pt x="0" y="132"/>
                  </a:lnTo>
                  <a:lnTo>
                    <a:pt x="0" y="132"/>
                  </a:lnTo>
                  <a:lnTo>
                    <a:pt x="0" y="134"/>
                  </a:lnTo>
                  <a:lnTo>
                    <a:pt x="1" y="135"/>
                  </a:lnTo>
                  <a:lnTo>
                    <a:pt x="3" y="136"/>
                  </a:lnTo>
                  <a:lnTo>
                    <a:pt x="4" y="136"/>
                  </a:lnTo>
                  <a:lnTo>
                    <a:pt x="7" y="136"/>
                  </a:lnTo>
                  <a:lnTo>
                    <a:pt x="9" y="135"/>
                  </a:lnTo>
                  <a:lnTo>
                    <a:pt x="10" y="134"/>
                  </a:lnTo>
                  <a:lnTo>
                    <a:pt x="10" y="132"/>
                  </a:lnTo>
                  <a:lnTo>
                    <a:pt x="10" y="132"/>
                  </a:lnTo>
                  <a:lnTo>
                    <a:pt x="11" y="100"/>
                  </a:lnTo>
                  <a:lnTo>
                    <a:pt x="13" y="68"/>
                  </a:lnTo>
                  <a:lnTo>
                    <a:pt x="14" y="36"/>
                  </a:lnTo>
                  <a:lnTo>
                    <a:pt x="15" y="4"/>
                  </a:lnTo>
                  <a:lnTo>
                    <a:pt x="15" y="4"/>
                  </a:lnTo>
                  <a:lnTo>
                    <a:pt x="14" y="2"/>
                  </a:lnTo>
                  <a:lnTo>
                    <a:pt x="13" y="1"/>
                  </a:lnTo>
                  <a:lnTo>
                    <a:pt x="12" y="0"/>
                  </a:lnTo>
                  <a:lnTo>
                    <a:pt x="10" y="0"/>
                  </a:lnTo>
                  <a:lnTo>
                    <a:pt x="8" y="0"/>
                  </a:lnTo>
                  <a:lnTo>
                    <a:pt x="7" y="1"/>
                  </a:lnTo>
                  <a:lnTo>
                    <a:pt x="5" y="2"/>
                  </a:lnTo>
                  <a:lnTo>
                    <a:pt x="5" y="4"/>
                  </a:lnTo>
                  <a:lnTo>
                    <a:pt x="5"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4" name="Freeform 187"/>
            <p:cNvSpPr/>
            <p:nvPr/>
          </p:nvSpPr>
          <p:spPr bwMode="auto">
            <a:xfrm>
              <a:off x="4573588" y="2406650"/>
              <a:ext cx="4763" cy="71438"/>
            </a:xfrm>
            <a:custGeom>
              <a:avLst/>
              <a:gdLst/>
              <a:ahLst/>
              <a:cxnLst>
                <a:cxn ang="0">
                  <a:pos x="0" y="5"/>
                </a:cxn>
                <a:cxn ang="0">
                  <a:pos x="0" y="128"/>
                </a:cxn>
                <a:cxn ang="0">
                  <a:pos x="0" y="128"/>
                </a:cxn>
                <a:cxn ang="0">
                  <a:pos x="0" y="130"/>
                </a:cxn>
                <a:cxn ang="0">
                  <a:pos x="1" y="131"/>
                </a:cxn>
                <a:cxn ang="0">
                  <a:pos x="3" y="132"/>
                </a:cxn>
                <a:cxn ang="0">
                  <a:pos x="5" y="133"/>
                </a:cxn>
                <a:cxn ang="0">
                  <a:pos x="6" y="132"/>
                </a:cxn>
                <a:cxn ang="0">
                  <a:pos x="8" y="131"/>
                </a:cxn>
                <a:cxn ang="0">
                  <a:pos x="9" y="130"/>
                </a:cxn>
                <a:cxn ang="0">
                  <a:pos x="9" y="128"/>
                </a:cxn>
                <a:cxn ang="0">
                  <a:pos x="9" y="5"/>
                </a:cxn>
                <a:cxn ang="0">
                  <a:pos x="9" y="5"/>
                </a:cxn>
                <a:cxn ang="0">
                  <a:pos x="9" y="3"/>
                </a:cxn>
                <a:cxn ang="0">
                  <a:pos x="8" y="1"/>
                </a:cxn>
                <a:cxn ang="0">
                  <a:pos x="6" y="1"/>
                </a:cxn>
                <a:cxn ang="0">
                  <a:pos x="5" y="0"/>
                </a:cxn>
                <a:cxn ang="0">
                  <a:pos x="3" y="1"/>
                </a:cxn>
                <a:cxn ang="0">
                  <a:pos x="1" y="1"/>
                </a:cxn>
                <a:cxn ang="0">
                  <a:pos x="0" y="3"/>
                </a:cxn>
                <a:cxn ang="0">
                  <a:pos x="0" y="5"/>
                </a:cxn>
                <a:cxn ang="0">
                  <a:pos x="0" y="5"/>
                </a:cxn>
              </a:cxnLst>
              <a:rect l="0" t="0" r="r" b="b"/>
              <a:pathLst>
                <a:path w="9" h="133">
                  <a:moveTo>
                    <a:pt x="0" y="5"/>
                  </a:moveTo>
                  <a:lnTo>
                    <a:pt x="0" y="128"/>
                  </a:lnTo>
                  <a:lnTo>
                    <a:pt x="0" y="128"/>
                  </a:lnTo>
                  <a:lnTo>
                    <a:pt x="0" y="130"/>
                  </a:lnTo>
                  <a:lnTo>
                    <a:pt x="1" y="131"/>
                  </a:lnTo>
                  <a:lnTo>
                    <a:pt x="3" y="132"/>
                  </a:lnTo>
                  <a:lnTo>
                    <a:pt x="5" y="133"/>
                  </a:lnTo>
                  <a:lnTo>
                    <a:pt x="6" y="132"/>
                  </a:lnTo>
                  <a:lnTo>
                    <a:pt x="8" y="131"/>
                  </a:lnTo>
                  <a:lnTo>
                    <a:pt x="9" y="130"/>
                  </a:lnTo>
                  <a:lnTo>
                    <a:pt x="9" y="128"/>
                  </a:lnTo>
                  <a:lnTo>
                    <a:pt x="9" y="5"/>
                  </a:lnTo>
                  <a:lnTo>
                    <a:pt x="9" y="5"/>
                  </a:lnTo>
                  <a:lnTo>
                    <a:pt x="9" y="3"/>
                  </a:lnTo>
                  <a:lnTo>
                    <a:pt x="8" y="1"/>
                  </a:lnTo>
                  <a:lnTo>
                    <a:pt x="6" y="1"/>
                  </a:lnTo>
                  <a:lnTo>
                    <a:pt x="5" y="0"/>
                  </a:lnTo>
                  <a:lnTo>
                    <a:pt x="3" y="1"/>
                  </a:lnTo>
                  <a:lnTo>
                    <a:pt x="1" y="1"/>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5" name="Freeform 188"/>
            <p:cNvSpPr/>
            <p:nvPr/>
          </p:nvSpPr>
          <p:spPr bwMode="auto">
            <a:xfrm>
              <a:off x="4602163" y="2432050"/>
              <a:ext cx="4763" cy="65088"/>
            </a:xfrm>
            <a:custGeom>
              <a:avLst/>
              <a:gdLst/>
              <a:ahLst/>
              <a:cxnLst>
                <a:cxn ang="0">
                  <a:pos x="0" y="5"/>
                </a:cxn>
                <a:cxn ang="0">
                  <a:pos x="0" y="118"/>
                </a:cxn>
                <a:cxn ang="0">
                  <a:pos x="0" y="118"/>
                </a:cxn>
                <a:cxn ang="0">
                  <a:pos x="0" y="120"/>
                </a:cxn>
                <a:cxn ang="0">
                  <a:pos x="1" y="121"/>
                </a:cxn>
                <a:cxn ang="0">
                  <a:pos x="2" y="123"/>
                </a:cxn>
                <a:cxn ang="0">
                  <a:pos x="4" y="123"/>
                </a:cxn>
                <a:cxn ang="0">
                  <a:pos x="6" y="123"/>
                </a:cxn>
                <a:cxn ang="0">
                  <a:pos x="7" y="121"/>
                </a:cxn>
                <a:cxn ang="0">
                  <a:pos x="8" y="120"/>
                </a:cxn>
                <a:cxn ang="0">
                  <a:pos x="9" y="118"/>
                </a:cxn>
                <a:cxn ang="0">
                  <a:pos x="9" y="5"/>
                </a:cxn>
                <a:cxn ang="0">
                  <a:pos x="9" y="5"/>
                </a:cxn>
                <a:cxn ang="0">
                  <a:pos x="8" y="3"/>
                </a:cxn>
                <a:cxn ang="0">
                  <a:pos x="7" y="1"/>
                </a:cxn>
                <a:cxn ang="0">
                  <a:pos x="6" y="1"/>
                </a:cxn>
                <a:cxn ang="0">
                  <a:pos x="4" y="0"/>
                </a:cxn>
                <a:cxn ang="0">
                  <a:pos x="2" y="1"/>
                </a:cxn>
                <a:cxn ang="0">
                  <a:pos x="1" y="1"/>
                </a:cxn>
                <a:cxn ang="0">
                  <a:pos x="0" y="3"/>
                </a:cxn>
                <a:cxn ang="0">
                  <a:pos x="0" y="5"/>
                </a:cxn>
                <a:cxn ang="0">
                  <a:pos x="0" y="5"/>
                </a:cxn>
              </a:cxnLst>
              <a:rect l="0" t="0" r="r" b="b"/>
              <a:pathLst>
                <a:path w="9" h="123">
                  <a:moveTo>
                    <a:pt x="0" y="5"/>
                  </a:moveTo>
                  <a:lnTo>
                    <a:pt x="0" y="118"/>
                  </a:lnTo>
                  <a:lnTo>
                    <a:pt x="0" y="118"/>
                  </a:lnTo>
                  <a:lnTo>
                    <a:pt x="0" y="120"/>
                  </a:lnTo>
                  <a:lnTo>
                    <a:pt x="1" y="121"/>
                  </a:lnTo>
                  <a:lnTo>
                    <a:pt x="2" y="123"/>
                  </a:lnTo>
                  <a:lnTo>
                    <a:pt x="4" y="123"/>
                  </a:lnTo>
                  <a:lnTo>
                    <a:pt x="6" y="123"/>
                  </a:lnTo>
                  <a:lnTo>
                    <a:pt x="7" y="121"/>
                  </a:lnTo>
                  <a:lnTo>
                    <a:pt x="8" y="120"/>
                  </a:lnTo>
                  <a:lnTo>
                    <a:pt x="9" y="118"/>
                  </a:lnTo>
                  <a:lnTo>
                    <a:pt x="9" y="5"/>
                  </a:lnTo>
                  <a:lnTo>
                    <a:pt x="9" y="5"/>
                  </a:lnTo>
                  <a:lnTo>
                    <a:pt x="8" y="3"/>
                  </a:lnTo>
                  <a:lnTo>
                    <a:pt x="7" y="1"/>
                  </a:lnTo>
                  <a:lnTo>
                    <a:pt x="6" y="1"/>
                  </a:lnTo>
                  <a:lnTo>
                    <a:pt x="4" y="0"/>
                  </a:lnTo>
                  <a:lnTo>
                    <a:pt x="2" y="1"/>
                  </a:lnTo>
                  <a:lnTo>
                    <a:pt x="1" y="1"/>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6" name="Freeform 189"/>
            <p:cNvSpPr/>
            <p:nvPr/>
          </p:nvSpPr>
          <p:spPr bwMode="auto">
            <a:xfrm>
              <a:off x="4624388" y="2457450"/>
              <a:ext cx="4763" cy="65088"/>
            </a:xfrm>
            <a:custGeom>
              <a:avLst/>
              <a:gdLst/>
              <a:ahLst/>
              <a:cxnLst>
                <a:cxn ang="0">
                  <a:pos x="0" y="5"/>
                </a:cxn>
                <a:cxn ang="0">
                  <a:pos x="0" y="119"/>
                </a:cxn>
                <a:cxn ang="0">
                  <a:pos x="0" y="119"/>
                </a:cxn>
                <a:cxn ang="0">
                  <a:pos x="0" y="121"/>
                </a:cxn>
                <a:cxn ang="0">
                  <a:pos x="1" y="122"/>
                </a:cxn>
                <a:cxn ang="0">
                  <a:pos x="3" y="123"/>
                </a:cxn>
                <a:cxn ang="0">
                  <a:pos x="4" y="123"/>
                </a:cxn>
                <a:cxn ang="0">
                  <a:pos x="6" y="123"/>
                </a:cxn>
                <a:cxn ang="0">
                  <a:pos x="8" y="122"/>
                </a:cxn>
                <a:cxn ang="0">
                  <a:pos x="9" y="121"/>
                </a:cxn>
                <a:cxn ang="0">
                  <a:pos x="9" y="119"/>
                </a:cxn>
                <a:cxn ang="0">
                  <a:pos x="9" y="5"/>
                </a:cxn>
                <a:cxn ang="0">
                  <a:pos x="9" y="5"/>
                </a:cxn>
                <a:cxn ang="0">
                  <a:pos x="9" y="3"/>
                </a:cxn>
                <a:cxn ang="0">
                  <a:pos x="8" y="1"/>
                </a:cxn>
                <a:cxn ang="0">
                  <a:pos x="6" y="0"/>
                </a:cxn>
                <a:cxn ang="0">
                  <a:pos x="4" y="0"/>
                </a:cxn>
                <a:cxn ang="0">
                  <a:pos x="3" y="0"/>
                </a:cxn>
                <a:cxn ang="0">
                  <a:pos x="1" y="1"/>
                </a:cxn>
                <a:cxn ang="0">
                  <a:pos x="0" y="3"/>
                </a:cxn>
                <a:cxn ang="0">
                  <a:pos x="0" y="5"/>
                </a:cxn>
                <a:cxn ang="0">
                  <a:pos x="0" y="5"/>
                </a:cxn>
              </a:cxnLst>
              <a:rect l="0" t="0" r="r" b="b"/>
              <a:pathLst>
                <a:path w="9" h="123">
                  <a:moveTo>
                    <a:pt x="0" y="5"/>
                  </a:moveTo>
                  <a:lnTo>
                    <a:pt x="0" y="119"/>
                  </a:lnTo>
                  <a:lnTo>
                    <a:pt x="0" y="119"/>
                  </a:lnTo>
                  <a:lnTo>
                    <a:pt x="0" y="121"/>
                  </a:lnTo>
                  <a:lnTo>
                    <a:pt x="1" y="122"/>
                  </a:lnTo>
                  <a:lnTo>
                    <a:pt x="3" y="123"/>
                  </a:lnTo>
                  <a:lnTo>
                    <a:pt x="4" y="123"/>
                  </a:lnTo>
                  <a:lnTo>
                    <a:pt x="6" y="123"/>
                  </a:lnTo>
                  <a:lnTo>
                    <a:pt x="8" y="122"/>
                  </a:lnTo>
                  <a:lnTo>
                    <a:pt x="9" y="121"/>
                  </a:lnTo>
                  <a:lnTo>
                    <a:pt x="9" y="119"/>
                  </a:lnTo>
                  <a:lnTo>
                    <a:pt x="9" y="5"/>
                  </a:lnTo>
                  <a:lnTo>
                    <a:pt x="9" y="5"/>
                  </a:lnTo>
                  <a:lnTo>
                    <a:pt x="9" y="3"/>
                  </a:lnTo>
                  <a:lnTo>
                    <a:pt x="8" y="1"/>
                  </a:lnTo>
                  <a:lnTo>
                    <a:pt x="6" y="0"/>
                  </a:lnTo>
                  <a:lnTo>
                    <a:pt x="4" y="0"/>
                  </a:lnTo>
                  <a:lnTo>
                    <a:pt x="3" y="0"/>
                  </a:lnTo>
                  <a:lnTo>
                    <a:pt x="1" y="1"/>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7" name="Freeform 190"/>
            <p:cNvSpPr/>
            <p:nvPr/>
          </p:nvSpPr>
          <p:spPr bwMode="auto">
            <a:xfrm>
              <a:off x="4651375" y="2482850"/>
              <a:ext cx="7938" cy="73025"/>
            </a:xfrm>
            <a:custGeom>
              <a:avLst/>
              <a:gdLst/>
              <a:ahLst/>
              <a:cxnLst>
                <a:cxn ang="0">
                  <a:pos x="5" y="5"/>
                </a:cxn>
                <a:cxn ang="0">
                  <a:pos x="5" y="5"/>
                </a:cxn>
                <a:cxn ang="0">
                  <a:pos x="2" y="30"/>
                </a:cxn>
                <a:cxn ang="0">
                  <a:pos x="1" y="42"/>
                </a:cxn>
                <a:cxn ang="0">
                  <a:pos x="0" y="55"/>
                </a:cxn>
                <a:cxn ang="0">
                  <a:pos x="0" y="132"/>
                </a:cxn>
                <a:cxn ang="0">
                  <a:pos x="0" y="132"/>
                </a:cxn>
                <a:cxn ang="0">
                  <a:pos x="1" y="134"/>
                </a:cxn>
                <a:cxn ang="0">
                  <a:pos x="2" y="136"/>
                </a:cxn>
                <a:cxn ang="0">
                  <a:pos x="3" y="137"/>
                </a:cxn>
                <a:cxn ang="0">
                  <a:pos x="5" y="137"/>
                </a:cxn>
                <a:cxn ang="0">
                  <a:pos x="7" y="137"/>
                </a:cxn>
                <a:cxn ang="0">
                  <a:pos x="8" y="136"/>
                </a:cxn>
                <a:cxn ang="0">
                  <a:pos x="9" y="134"/>
                </a:cxn>
                <a:cxn ang="0">
                  <a:pos x="10" y="132"/>
                </a:cxn>
                <a:cxn ang="0">
                  <a:pos x="10" y="62"/>
                </a:cxn>
                <a:cxn ang="0">
                  <a:pos x="10" y="62"/>
                </a:cxn>
                <a:cxn ang="0">
                  <a:pos x="10" y="47"/>
                </a:cxn>
                <a:cxn ang="0">
                  <a:pos x="11" y="33"/>
                </a:cxn>
                <a:cxn ang="0">
                  <a:pos x="14" y="5"/>
                </a:cxn>
                <a:cxn ang="0">
                  <a:pos x="14" y="5"/>
                </a:cxn>
                <a:cxn ang="0">
                  <a:pos x="14" y="3"/>
                </a:cxn>
                <a:cxn ang="0">
                  <a:pos x="13" y="1"/>
                </a:cxn>
                <a:cxn ang="0">
                  <a:pos x="12" y="0"/>
                </a:cxn>
                <a:cxn ang="0">
                  <a:pos x="10" y="0"/>
                </a:cxn>
                <a:cxn ang="0">
                  <a:pos x="7" y="1"/>
                </a:cxn>
                <a:cxn ang="0">
                  <a:pos x="6" y="3"/>
                </a:cxn>
                <a:cxn ang="0">
                  <a:pos x="5" y="5"/>
                </a:cxn>
                <a:cxn ang="0">
                  <a:pos x="5" y="5"/>
                </a:cxn>
              </a:cxnLst>
              <a:rect l="0" t="0" r="r" b="b"/>
              <a:pathLst>
                <a:path w="14" h="137">
                  <a:moveTo>
                    <a:pt x="5" y="5"/>
                  </a:moveTo>
                  <a:lnTo>
                    <a:pt x="5" y="5"/>
                  </a:lnTo>
                  <a:lnTo>
                    <a:pt x="2" y="30"/>
                  </a:lnTo>
                  <a:lnTo>
                    <a:pt x="1" y="42"/>
                  </a:lnTo>
                  <a:lnTo>
                    <a:pt x="0" y="55"/>
                  </a:lnTo>
                  <a:lnTo>
                    <a:pt x="0" y="132"/>
                  </a:lnTo>
                  <a:lnTo>
                    <a:pt x="0" y="132"/>
                  </a:lnTo>
                  <a:lnTo>
                    <a:pt x="1" y="134"/>
                  </a:lnTo>
                  <a:lnTo>
                    <a:pt x="2" y="136"/>
                  </a:lnTo>
                  <a:lnTo>
                    <a:pt x="3" y="137"/>
                  </a:lnTo>
                  <a:lnTo>
                    <a:pt x="5" y="137"/>
                  </a:lnTo>
                  <a:lnTo>
                    <a:pt x="7" y="137"/>
                  </a:lnTo>
                  <a:lnTo>
                    <a:pt x="8" y="136"/>
                  </a:lnTo>
                  <a:lnTo>
                    <a:pt x="9" y="134"/>
                  </a:lnTo>
                  <a:lnTo>
                    <a:pt x="10" y="132"/>
                  </a:lnTo>
                  <a:lnTo>
                    <a:pt x="10" y="62"/>
                  </a:lnTo>
                  <a:lnTo>
                    <a:pt x="10" y="62"/>
                  </a:lnTo>
                  <a:lnTo>
                    <a:pt x="10" y="47"/>
                  </a:lnTo>
                  <a:lnTo>
                    <a:pt x="11" y="33"/>
                  </a:lnTo>
                  <a:lnTo>
                    <a:pt x="14" y="5"/>
                  </a:lnTo>
                  <a:lnTo>
                    <a:pt x="14" y="5"/>
                  </a:lnTo>
                  <a:lnTo>
                    <a:pt x="14" y="3"/>
                  </a:lnTo>
                  <a:lnTo>
                    <a:pt x="13" y="1"/>
                  </a:lnTo>
                  <a:lnTo>
                    <a:pt x="12" y="0"/>
                  </a:lnTo>
                  <a:lnTo>
                    <a:pt x="10" y="0"/>
                  </a:lnTo>
                  <a:lnTo>
                    <a:pt x="7" y="1"/>
                  </a:lnTo>
                  <a:lnTo>
                    <a:pt x="6" y="3"/>
                  </a:lnTo>
                  <a:lnTo>
                    <a:pt x="5" y="5"/>
                  </a:lnTo>
                  <a:lnTo>
                    <a:pt x="5"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8" name="Freeform 191"/>
            <p:cNvSpPr/>
            <p:nvPr/>
          </p:nvSpPr>
          <p:spPr bwMode="auto">
            <a:xfrm>
              <a:off x="4684713" y="2500313"/>
              <a:ext cx="4763" cy="87313"/>
            </a:xfrm>
            <a:custGeom>
              <a:avLst/>
              <a:gdLst/>
              <a:ahLst/>
              <a:cxnLst>
                <a:cxn ang="0">
                  <a:pos x="0" y="5"/>
                </a:cxn>
                <a:cxn ang="0">
                  <a:pos x="0" y="161"/>
                </a:cxn>
                <a:cxn ang="0">
                  <a:pos x="0" y="161"/>
                </a:cxn>
                <a:cxn ang="0">
                  <a:pos x="0" y="163"/>
                </a:cxn>
                <a:cxn ang="0">
                  <a:pos x="1" y="164"/>
                </a:cxn>
                <a:cxn ang="0">
                  <a:pos x="3" y="165"/>
                </a:cxn>
                <a:cxn ang="0">
                  <a:pos x="5" y="166"/>
                </a:cxn>
                <a:cxn ang="0">
                  <a:pos x="6" y="165"/>
                </a:cxn>
                <a:cxn ang="0">
                  <a:pos x="8" y="164"/>
                </a:cxn>
                <a:cxn ang="0">
                  <a:pos x="9" y="163"/>
                </a:cxn>
                <a:cxn ang="0">
                  <a:pos x="9" y="161"/>
                </a:cxn>
                <a:cxn ang="0">
                  <a:pos x="9" y="5"/>
                </a:cxn>
                <a:cxn ang="0">
                  <a:pos x="9" y="5"/>
                </a:cxn>
                <a:cxn ang="0">
                  <a:pos x="9" y="3"/>
                </a:cxn>
                <a:cxn ang="0">
                  <a:pos x="8" y="1"/>
                </a:cxn>
                <a:cxn ang="0">
                  <a:pos x="6" y="0"/>
                </a:cxn>
                <a:cxn ang="0">
                  <a:pos x="5" y="0"/>
                </a:cxn>
                <a:cxn ang="0">
                  <a:pos x="3" y="0"/>
                </a:cxn>
                <a:cxn ang="0">
                  <a:pos x="1" y="1"/>
                </a:cxn>
                <a:cxn ang="0">
                  <a:pos x="0" y="3"/>
                </a:cxn>
                <a:cxn ang="0">
                  <a:pos x="0" y="5"/>
                </a:cxn>
                <a:cxn ang="0">
                  <a:pos x="0" y="5"/>
                </a:cxn>
              </a:cxnLst>
              <a:rect l="0" t="0" r="r" b="b"/>
              <a:pathLst>
                <a:path w="9" h="166">
                  <a:moveTo>
                    <a:pt x="0" y="5"/>
                  </a:moveTo>
                  <a:lnTo>
                    <a:pt x="0" y="161"/>
                  </a:lnTo>
                  <a:lnTo>
                    <a:pt x="0" y="161"/>
                  </a:lnTo>
                  <a:lnTo>
                    <a:pt x="0" y="163"/>
                  </a:lnTo>
                  <a:lnTo>
                    <a:pt x="1" y="164"/>
                  </a:lnTo>
                  <a:lnTo>
                    <a:pt x="3" y="165"/>
                  </a:lnTo>
                  <a:lnTo>
                    <a:pt x="5" y="166"/>
                  </a:lnTo>
                  <a:lnTo>
                    <a:pt x="6" y="165"/>
                  </a:lnTo>
                  <a:lnTo>
                    <a:pt x="8" y="164"/>
                  </a:lnTo>
                  <a:lnTo>
                    <a:pt x="9" y="163"/>
                  </a:lnTo>
                  <a:lnTo>
                    <a:pt x="9" y="161"/>
                  </a:lnTo>
                  <a:lnTo>
                    <a:pt x="9" y="5"/>
                  </a:lnTo>
                  <a:lnTo>
                    <a:pt x="9" y="5"/>
                  </a:lnTo>
                  <a:lnTo>
                    <a:pt x="9" y="3"/>
                  </a:lnTo>
                  <a:lnTo>
                    <a:pt x="8" y="1"/>
                  </a:lnTo>
                  <a:lnTo>
                    <a:pt x="6" y="0"/>
                  </a:lnTo>
                  <a:lnTo>
                    <a:pt x="5" y="0"/>
                  </a:lnTo>
                  <a:lnTo>
                    <a:pt x="3" y="0"/>
                  </a:lnTo>
                  <a:lnTo>
                    <a:pt x="1" y="1"/>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9" name="Freeform 192"/>
            <p:cNvSpPr/>
            <p:nvPr/>
          </p:nvSpPr>
          <p:spPr bwMode="auto">
            <a:xfrm>
              <a:off x="4702175" y="2540000"/>
              <a:ext cx="7938" cy="69850"/>
            </a:xfrm>
            <a:custGeom>
              <a:avLst/>
              <a:gdLst/>
              <a:ahLst/>
              <a:cxnLst>
                <a:cxn ang="0">
                  <a:pos x="6" y="3"/>
                </a:cxn>
                <a:cxn ang="0">
                  <a:pos x="6" y="3"/>
                </a:cxn>
                <a:cxn ang="0">
                  <a:pos x="3" y="19"/>
                </a:cxn>
                <a:cxn ang="0">
                  <a:pos x="1" y="34"/>
                </a:cxn>
                <a:cxn ang="0">
                  <a:pos x="0" y="50"/>
                </a:cxn>
                <a:cxn ang="0">
                  <a:pos x="0" y="65"/>
                </a:cxn>
                <a:cxn ang="0">
                  <a:pos x="1" y="96"/>
                </a:cxn>
                <a:cxn ang="0">
                  <a:pos x="1" y="127"/>
                </a:cxn>
                <a:cxn ang="0">
                  <a:pos x="1" y="127"/>
                </a:cxn>
                <a:cxn ang="0">
                  <a:pos x="2" y="129"/>
                </a:cxn>
                <a:cxn ang="0">
                  <a:pos x="3" y="131"/>
                </a:cxn>
                <a:cxn ang="0">
                  <a:pos x="4" y="132"/>
                </a:cxn>
                <a:cxn ang="0">
                  <a:pos x="6" y="132"/>
                </a:cxn>
                <a:cxn ang="0">
                  <a:pos x="7" y="132"/>
                </a:cxn>
                <a:cxn ang="0">
                  <a:pos x="9" y="131"/>
                </a:cxn>
                <a:cxn ang="0">
                  <a:pos x="10" y="129"/>
                </a:cxn>
                <a:cxn ang="0">
                  <a:pos x="10" y="127"/>
                </a:cxn>
                <a:cxn ang="0">
                  <a:pos x="10" y="127"/>
                </a:cxn>
                <a:cxn ang="0">
                  <a:pos x="10" y="97"/>
                </a:cxn>
                <a:cxn ang="0">
                  <a:pos x="9" y="66"/>
                </a:cxn>
                <a:cxn ang="0">
                  <a:pos x="9" y="51"/>
                </a:cxn>
                <a:cxn ang="0">
                  <a:pos x="10" y="36"/>
                </a:cxn>
                <a:cxn ang="0">
                  <a:pos x="12" y="21"/>
                </a:cxn>
                <a:cxn ang="0">
                  <a:pos x="15" y="5"/>
                </a:cxn>
                <a:cxn ang="0">
                  <a:pos x="15" y="5"/>
                </a:cxn>
                <a:cxn ang="0">
                  <a:pos x="15" y="3"/>
                </a:cxn>
                <a:cxn ang="0">
                  <a:pos x="14" y="2"/>
                </a:cxn>
                <a:cxn ang="0">
                  <a:pos x="13" y="0"/>
                </a:cxn>
                <a:cxn ang="0">
                  <a:pos x="11" y="0"/>
                </a:cxn>
                <a:cxn ang="0">
                  <a:pos x="10" y="0"/>
                </a:cxn>
                <a:cxn ang="0">
                  <a:pos x="8" y="0"/>
                </a:cxn>
                <a:cxn ang="0">
                  <a:pos x="7" y="1"/>
                </a:cxn>
                <a:cxn ang="0">
                  <a:pos x="6" y="3"/>
                </a:cxn>
                <a:cxn ang="0">
                  <a:pos x="6" y="3"/>
                </a:cxn>
              </a:cxnLst>
              <a:rect l="0" t="0" r="r" b="b"/>
              <a:pathLst>
                <a:path w="15" h="132">
                  <a:moveTo>
                    <a:pt x="6" y="3"/>
                  </a:moveTo>
                  <a:lnTo>
                    <a:pt x="6" y="3"/>
                  </a:lnTo>
                  <a:lnTo>
                    <a:pt x="3" y="19"/>
                  </a:lnTo>
                  <a:lnTo>
                    <a:pt x="1" y="34"/>
                  </a:lnTo>
                  <a:lnTo>
                    <a:pt x="0" y="50"/>
                  </a:lnTo>
                  <a:lnTo>
                    <a:pt x="0" y="65"/>
                  </a:lnTo>
                  <a:lnTo>
                    <a:pt x="1" y="96"/>
                  </a:lnTo>
                  <a:lnTo>
                    <a:pt x="1" y="127"/>
                  </a:lnTo>
                  <a:lnTo>
                    <a:pt x="1" y="127"/>
                  </a:lnTo>
                  <a:lnTo>
                    <a:pt x="2" y="129"/>
                  </a:lnTo>
                  <a:lnTo>
                    <a:pt x="3" y="131"/>
                  </a:lnTo>
                  <a:lnTo>
                    <a:pt x="4" y="132"/>
                  </a:lnTo>
                  <a:lnTo>
                    <a:pt x="6" y="132"/>
                  </a:lnTo>
                  <a:lnTo>
                    <a:pt x="7" y="132"/>
                  </a:lnTo>
                  <a:lnTo>
                    <a:pt x="9" y="131"/>
                  </a:lnTo>
                  <a:lnTo>
                    <a:pt x="10" y="129"/>
                  </a:lnTo>
                  <a:lnTo>
                    <a:pt x="10" y="127"/>
                  </a:lnTo>
                  <a:lnTo>
                    <a:pt x="10" y="127"/>
                  </a:lnTo>
                  <a:lnTo>
                    <a:pt x="10" y="97"/>
                  </a:lnTo>
                  <a:lnTo>
                    <a:pt x="9" y="66"/>
                  </a:lnTo>
                  <a:lnTo>
                    <a:pt x="9" y="51"/>
                  </a:lnTo>
                  <a:lnTo>
                    <a:pt x="10" y="36"/>
                  </a:lnTo>
                  <a:lnTo>
                    <a:pt x="12" y="21"/>
                  </a:lnTo>
                  <a:lnTo>
                    <a:pt x="15" y="5"/>
                  </a:lnTo>
                  <a:lnTo>
                    <a:pt x="15" y="5"/>
                  </a:lnTo>
                  <a:lnTo>
                    <a:pt x="15" y="3"/>
                  </a:lnTo>
                  <a:lnTo>
                    <a:pt x="14" y="2"/>
                  </a:lnTo>
                  <a:lnTo>
                    <a:pt x="13" y="0"/>
                  </a:lnTo>
                  <a:lnTo>
                    <a:pt x="11" y="0"/>
                  </a:lnTo>
                  <a:lnTo>
                    <a:pt x="10" y="0"/>
                  </a:lnTo>
                  <a:lnTo>
                    <a:pt x="8" y="0"/>
                  </a:lnTo>
                  <a:lnTo>
                    <a:pt x="7" y="1"/>
                  </a:lnTo>
                  <a:lnTo>
                    <a:pt x="6" y="3"/>
                  </a:lnTo>
                  <a:lnTo>
                    <a:pt x="6"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0" name="Freeform 193"/>
            <p:cNvSpPr/>
            <p:nvPr/>
          </p:nvSpPr>
          <p:spPr bwMode="auto">
            <a:xfrm>
              <a:off x="4727575" y="2568575"/>
              <a:ext cx="9525" cy="52388"/>
            </a:xfrm>
            <a:custGeom>
              <a:avLst/>
              <a:gdLst/>
              <a:ahLst/>
              <a:cxnLst>
                <a:cxn ang="0">
                  <a:pos x="10" y="3"/>
                </a:cxn>
                <a:cxn ang="0">
                  <a:pos x="10" y="3"/>
                </a:cxn>
                <a:cxn ang="0">
                  <a:pos x="3" y="48"/>
                </a:cxn>
                <a:cxn ang="0">
                  <a:pos x="1" y="72"/>
                </a:cxn>
                <a:cxn ang="0">
                  <a:pos x="0" y="95"/>
                </a:cxn>
                <a:cxn ang="0">
                  <a:pos x="0" y="95"/>
                </a:cxn>
                <a:cxn ang="0">
                  <a:pos x="0" y="97"/>
                </a:cxn>
                <a:cxn ang="0">
                  <a:pos x="1" y="98"/>
                </a:cxn>
                <a:cxn ang="0">
                  <a:pos x="3" y="99"/>
                </a:cxn>
                <a:cxn ang="0">
                  <a:pos x="6" y="99"/>
                </a:cxn>
                <a:cxn ang="0">
                  <a:pos x="7" y="99"/>
                </a:cxn>
                <a:cxn ang="0">
                  <a:pos x="9" y="98"/>
                </a:cxn>
                <a:cxn ang="0">
                  <a:pos x="10" y="97"/>
                </a:cxn>
                <a:cxn ang="0">
                  <a:pos x="10" y="95"/>
                </a:cxn>
                <a:cxn ang="0">
                  <a:pos x="10" y="95"/>
                </a:cxn>
                <a:cxn ang="0">
                  <a:pos x="11" y="72"/>
                </a:cxn>
                <a:cxn ang="0">
                  <a:pos x="13" y="50"/>
                </a:cxn>
                <a:cxn ang="0">
                  <a:pos x="19" y="6"/>
                </a:cxn>
                <a:cxn ang="0">
                  <a:pos x="19" y="6"/>
                </a:cxn>
                <a:cxn ang="0">
                  <a:pos x="19" y="4"/>
                </a:cxn>
                <a:cxn ang="0">
                  <a:pos x="18" y="2"/>
                </a:cxn>
                <a:cxn ang="0">
                  <a:pos x="15" y="0"/>
                </a:cxn>
                <a:cxn ang="0">
                  <a:pos x="14" y="0"/>
                </a:cxn>
                <a:cxn ang="0">
                  <a:pos x="12" y="0"/>
                </a:cxn>
                <a:cxn ang="0">
                  <a:pos x="11" y="2"/>
                </a:cxn>
                <a:cxn ang="0">
                  <a:pos x="10" y="3"/>
                </a:cxn>
                <a:cxn ang="0">
                  <a:pos x="10" y="3"/>
                </a:cxn>
              </a:cxnLst>
              <a:rect l="0" t="0" r="r" b="b"/>
              <a:pathLst>
                <a:path w="19" h="99">
                  <a:moveTo>
                    <a:pt x="10" y="3"/>
                  </a:moveTo>
                  <a:lnTo>
                    <a:pt x="10" y="3"/>
                  </a:lnTo>
                  <a:lnTo>
                    <a:pt x="3" y="48"/>
                  </a:lnTo>
                  <a:lnTo>
                    <a:pt x="1" y="72"/>
                  </a:lnTo>
                  <a:lnTo>
                    <a:pt x="0" y="95"/>
                  </a:lnTo>
                  <a:lnTo>
                    <a:pt x="0" y="95"/>
                  </a:lnTo>
                  <a:lnTo>
                    <a:pt x="0" y="97"/>
                  </a:lnTo>
                  <a:lnTo>
                    <a:pt x="1" y="98"/>
                  </a:lnTo>
                  <a:lnTo>
                    <a:pt x="3" y="99"/>
                  </a:lnTo>
                  <a:lnTo>
                    <a:pt x="6" y="99"/>
                  </a:lnTo>
                  <a:lnTo>
                    <a:pt x="7" y="99"/>
                  </a:lnTo>
                  <a:lnTo>
                    <a:pt x="9" y="98"/>
                  </a:lnTo>
                  <a:lnTo>
                    <a:pt x="10" y="97"/>
                  </a:lnTo>
                  <a:lnTo>
                    <a:pt x="10" y="95"/>
                  </a:lnTo>
                  <a:lnTo>
                    <a:pt x="10" y="95"/>
                  </a:lnTo>
                  <a:lnTo>
                    <a:pt x="11" y="72"/>
                  </a:lnTo>
                  <a:lnTo>
                    <a:pt x="13" y="50"/>
                  </a:lnTo>
                  <a:lnTo>
                    <a:pt x="19" y="6"/>
                  </a:lnTo>
                  <a:lnTo>
                    <a:pt x="19" y="6"/>
                  </a:lnTo>
                  <a:lnTo>
                    <a:pt x="19" y="4"/>
                  </a:lnTo>
                  <a:lnTo>
                    <a:pt x="18" y="2"/>
                  </a:lnTo>
                  <a:lnTo>
                    <a:pt x="15" y="0"/>
                  </a:lnTo>
                  <a:lnTo>
                    <a:pt x="14" y="0"/>
                  </a:lnTo>
                  <a:lnTo>
                    <a:pt x="12" y="0"/>
                  </a:lnTo>
                  <a:lnTo>
                    <a:pt x="11" y="2"/>
                  </a:lnTo>
                  <a:lnTo>
                    <a:pt x="10" y="3"/>
                  </a:lnTo>
                  <a:lnTo>
                    <a:pt x="10"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1" name="Freeform 194"/>
            <p:cNvSpPr/>
            <p:nvPr/>
          </p:nvSpPr>
          <p:spPr bwMode="auto">
            <a:xfrm>
              <a:off x="4748213" y="2590800"/>
              <a:ext cx="4763" cy="57150"/>
            </a:xfrm>
            <a:custGeom>
              <a:avLst/>
              <a:gdLst/>
              <a:ahLst/>
              <a:cxnLst>
                <a:cxn ang="0">
                  <a:pos x="0" y="5"/>
                </a:cxn>
                <a:cxn ang="0">
                  <a:pos x="0" y="104"/>
                </a:cxn>
                <a:cxn ang="0">
                  <a:pos x="0" y="104"/>
                </a:cxn>
                <a:cxn ang="0">
                  <a:pos x="0" y="107"/>
                </a:cxn>
                <a:cxn ang="0">
                  <a:pos x="1" y="109"/>
                </a:cxn>
                <a:cxn ang="0">
                  <a:pos x="3" y="109"/>
                </a:cxn>
                <a:cxn ang="0">
                  <a:pos x="4" y="110"/>
                </a:cxn>
                <a:cxn ang="0">
                  <a:pos x="6" y="109"/>
                </a:cxn>
                <a:cxn ang="0">
                  <a:pos x="7" y="109"/>
                </a:cxn>
                <a:cxn ang="0">
                  <a:pos x="9" y="107"/>
                </a:cxn>
                <a:cxn ang="0">
                  <a:pos x="9" y="104"/>
                </a:cxn>
                <a:cxn ang="0">
                  <a:pos x="9" y="5"/>
                </a:cxn>
                <a:cxn ang="0">
                  <a:pos x="9" y="5"/>
                </a:cxn>
                <a:cxn ang="0">
                  <a:pos x="9" y="3"/>
                </a:cxn>
                <a:cxn ang="0">
                  <a:pos x="7" y="2"/>
                </a:cxn>
                <a:cxn ang="0">
                  <a:pos x="6" y="1"/>
                </a:cxn>
                <a:cxn ang="0">
                  <a:pos x="4" y="0"/>
                </a:cxn>
                <a:cxn ang="0">
                  <a:pos x="3" y="1"/>
                </a:cxn>
                <a:cxn ang="0">
                  <a:pos x="1" y="2"/>
                </a:cxn>
                <a:cxn ang="0">
                  <a:pos x="0" y="3"/>
                </a:cxn>
                <a:cxn ang="0">
                  <a:pos x="0" y="5"/>
                </a:cxn>
                <a:cxn ang="0">
                  <a:pos x="0" y="5"/>
                </a:cxn>
              </a:cxnLst>
              <a:rect l="0" t="0" r="r" b="b"/>
              <a:pathLst>
                <a:path w="9" h="110">
                  <a:moveTo>
                    <a:pt x="0" y="5"/>
                  </a:moveTo>
                  <a:lnTo>
                    <a:pt x="0" y="104"/>
                  </a:lnTo>
                  <a:lnTo>
                    <a:pt x="0" y="104"/>
                  </a:lnTo>
                  <a:lnTo>
                    <a:pt x="0" y="107"/>
                  </a:lnTo>
                  <a:lnTo>
                    <a:pt x="1" y="109"/>
                  </a:lnTo>
                  <a:lnTo>
                    <a:pt x="3" y="109"/>
                  </a:lnTo>
                  <a:lnTo>
                    <a:pt x="4" y="110"/>
                  </a:lnTo>
                  <a:lnTo>
                    <a:pt x="6" y="109"/>
                  </a:lnTo>
                  <a:lnTo>
                    <a:pt x="7" y="109"/>
                  </a:lnTo>
                  <a:lnTo>
                    <a:pt x="9" y="107"/>
                  </a:lnTo>
                  <a:lnTo>
                    <a:pt x="9" y="104"/>
                  </a:lnTo>
                  <a:lnTo>
                    <a:pt x="9" y="5"/>
                  </a:lnTo>
                  <a:lnTo>
                    <a:pt x="9" y="5"/>
                  </a:lnTo>
                  <a:lnTo>
                    <a:pt x="9" y="3"/>
                  </a:lnTo>
                  <a:lnTo>
                    <a:pt x="7" y="2"/>
                  </a:lnTo>
                  <a:lnTo>
                    <a:pt x="6" y="1"/>
                  </a:lnTo>
                  <a:lnTo>
                    <a:pt x="4" y="0"/>
                  </a:lnTo>
                  <a:lnTo>
                    <a:pt x="3" y="1"/>
                  </a:lnTo>
                  <a:lnTo>
                    <a:pt x="1" y="2"/>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2" name="Freeform 195"/>
            <p:cNvSpPr/>
            <p:nvPr/>
          </p:nvSpPr>
          <p:spPr bwMode="auto">
            <a:xfrm>
              <a:off x="4641850" y="2751138"/>
              <a:ext cx="7938" cy="26988"/>
            </a:xfrm>
            <a:custGeom>
              <a:avLst/>
              <a:gdLst/>
              <a:ahLst/>
              <a:cxnLst>
                <a:cxn ang="0">
                  <a:pos x="15" y="46"/>
                </a:cxn>
                <a:cxn ang="0">
                  <a:pos x="15" y="46"/>
                </a:cxn>
                <a:cxn ang="0">
                  <a:pos x="12" y="36"/>
                </a:cxn>
                <a:cxn ang="0">
                  <a:pos x="11" y="26"/>
                </a:cxn>
                <a:cxn ang="0">
                  <a:pos x="10" y="5"/>
                </a:cxn>
                <a:cxn ang="0">
                  <a:pos x="10" y="5"/>
                </a:cxn>
                <a:cxn ang="0">
                  <a:pos x="10" y="3"/>
                </a:cxn>
                <a:cxn ang="0">
                  <a:pos x="8" y="1"/>
                </a:cxn>
                <a:cxn ang="0">
                  <a:pos x="6" y="1"/>
                </a:cxn>
                <a:cxn ang="0">
                  <a:pos x="5" y="0"/>
                </a:cxn>
                <a:cxn ang="0">
                  <a:pos x="3" y="1"/>
                </a:cxn>
                <a:cxn ang="0">
                  <a:pos x="1" y="1"/>
                </a:cxn>
                <a:cxn ang="0">
                  <a:pos x="0" y="3"/>
                </a:cxn>
                <a:cxn ang="0">
                  <a:pos x="0" y="5"/>
                </a:cxn>
                <a:cxn ang="0">
                  <a:pos x="0" y="5"/>
                </a:cxn>
                <a:cxn ang="0">
                  <a:pos x="1" y="27"/>
                </a:cxn>
                <a:cxn ang="0">
                  <a:pos x="2" y="38"/>
                </a:cxn>
                <a:cxn ang="0">
                  <a:pos x="5" y="48"/>
                </a:cxn>
                <a:cxn ang="0">
                  <a:pos x="5" y="48"/>
                </a:cxn>
                <a:cxn ang="0">
                  <a:pos x="6" y="50"/>
                </a:cxn>
                <a:cxn ang="0">
                  <a:pos x="7" y="51"/>
                </a:cxn>
                <a:cxn ang="0">
                  <a:pos x="10" y="51"/>
                </a:cxn>
                <a:cxn ang="0">
                  <a:pos x="11" y="51"/>
                </a:cxn>
                <a:cxn ang="0">
                  <a:pos x="13" y="51"/>
                </a:cxn>
                <a:cxn ang="0">
                  <a:pos x="14" y="49"/>
                </a:cxn>
                <a:cxn ang="0">
                  <a:pos x="15" y="48"/>
                </a:cxn>
                <a:cxn ang="0">
                  <a:pos x="15" y="46"/>
                </a:cxn>
                <a:cxn ang="0">
                  <a:pos x="15" y="46"/>
                </a:cxn>
              </a:cxnLst>
              <a:rect l="0" t="0" r="r" b="b"/>
              <a:pathLst>
                <a:path w="15" h="51">
                  <a:moveTo>
                    <a:pt x="15" y="46"/>
                  </a:moveTo>
                  <a:lnTo>
                    <a:pt x="15" y="46"/>
                  </a:lnTo>
                  <a:lnTo>
                    <a:pt x="12" y="36"/>
                  </a:lnTo>
                  <a:lnTo>
                    <a:pt x="11" y="26"/>
                  </a:lnTo>
                  <a:lnTo>
                    <a:pt x="10" y="5"/>
                  </a:lnTo>
                  <a:lnTo>
                    <a:pt x="10" y="5"/>
                  </a:lnTo>
                  <a:lnTo>
                    <a:pt x="10" y="3"/>
                  </a:lnTo>
                  <a:lnTo>
                    <a:pt x="8" y="1"/>
                  </a:lnTo>
                  <a:lnTo>
                    <a:pt x="6" y="1"/>
                  </a:lnTo>
                  <a:lnTo>
                    <a:pt x="5" y="0"/>
                  </a:lnTo>
                  <a:lnTo>
                    <a:pt x="3" y="1"/>
                  </a:lnTo>
                  <a:lnTo>
                    <a:pt x="1" y="1"/>
                  </a:lnTo>
                  <a:lnTo>
                    <a:pt x="0" y="3"/>
                  </a:lnTo>
                  <a:lnTo>
                    <a:pt x="0" y="5"/>
                  </a:lnTo>
                  <a:lnTo>
                    <a:pt x="0" y="5"/>
                  </a:lnTo>
                  <a:lnTo>
                    <a:pt x="1" y="27"/>
                  </a:lnTo>
                  <a:lnTo>
                    <a:pt x="2" y="38"/>
                  </a:lnTo>
                  <a:lnTo>
                    <a:pt x="5" y="48"/>
                  </a:lnTo>
                  <a:lnTo>
                    <a:pt x="5" y="48"/>
                  </a:lnTo>
                  <a:lnTo>
                    <a:pt x="6" y="50"/>
                  </a:lnTo>
                  <a:lnTo>
                    <a:pt x="7" y="51"/>
                  </a:lnTo>
                  <a:lnTo>
                    <a:pt x="10" y="51"/>
                  </a:lnTo>
                  <a:lnTo>
                    <a:pt x="11" y="51"/>
                  </a:lnTo>
                  <a:lnTo>
                    <a:pt x="13" y="51"/>
                  </a:lnTo>
                  <a:lnTo>
                    <a:pt x="14" y="49"/>
                  </a:lnTo>
                  <a:lnTo>
                    <a:pt x="15" y="48"/>
                  </a:lnTo>
                  <a:lnTo>
                    <a:pt x="15" y="46"/>
                  </a:lnTo>
                  <a:lnTo>
                    <a:pt x="15" y="46"/>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3" name="Freeform 196"/>
            <p:cNvSpPr/>
            <p:nvPr/>
          </p:nvSpPr>
          <p:spPr bwMode="auto">
            <a:xfrm>
              <a:off x="4675188" y="2751138"/>
              <a:ext cx="12700" cy="34925"/>
            </a:xfrm>
            <a:custGeom>
              <a:avLst/>
              <a:gdLst/>
              <a:ahLst/>
              <a:cxnLst>
                <a:cxn ang="0">
                  <a:pos x="18" y="39"/>
                </a:cxn>
                <a:cxn ang="0">
                  <a:pos x="18" y="39"/>
                </a:cxn>
                <a:cxn ang="0">
                  <a:pos x="14" y="31"/>
                </a:cxn>
                <a:cxn ang="0">
                  <a:pos x="12" y="23"/>
                </a:cxn>
                <a:cxn ang="0">
                  <a:pos x="9" y="13"/>
                </a:cxn>
                <a:cxn ang="0">
                  <a:pos x="9" y="5"/>
                </a:cxn>
                <a:cxn ang="0">
                  <a:pos x="9" y="5"/>
                </a:cxn>
                <a:cxn ang="0">
                  <a:pos x="8" y="3"/>
                </a:cxn>
                <a:cxn ang="0">
                  <a:pos x="7" y="1"/>
                </a:cxn>
                <a:cxn ang="0">
                  <a:pos x="6" y="1"/>
                </a:cxn>
                <a:cxn ang="0">
                  <a:pos x="4" y="0"/>
                </a:cxn>
                <a:cxn ang="0">
                  <a:pos x="3" y="1"/>
                </a:cxn>
                <a:cxn ang="0">
                  <a:pos x="1" y="1"/>
                </a:cxn>
                <a:cxn ang="0">
                  <a:pos x="0" y="3"/>
                </a:cxn>
                <a:cxn ang="0">
                  <a:pos x="0" y="5"/>
                </a:cxn>
                <a:cxn ang="0">
                  <a:pos x="0" y="5"/>
                </a:cxn>
                <a:cxn ang="0">
                  <a:pos x="0" y="17"/>
                </a:cxn>
                <a:cxn ang="0">
                  <a:pos x="1" y="24"/>
                </a:cxn>
                <a:cxn ang="0">
                  <a:pos x="3" y="30"/>
                </a:cxn>
                <a:cxn ang="0">
                  <a:pos x="3" y="30"/>
                </a:cxn>
                <a:cxn ang="0">
                  <a:pos x="6" y="38"/>
                </a:cxn>
                <a:cxn ang="0">
                  <a:pos x="9" y="45"/>
                </a:cxn>
                <a:cxn ang="0">
                  <a:pos x="13" y="54"/>
                </a:cxn>
                <a:cxn ang="0">
                  <a:pos x="14" y="62"/>
                </a:cxn>
                <a:cxn ang="0">
                  <a:pos x="14" y="62"/>
                </a:cxn>
                <a:cxn ang="0">
                  <a:pos x="15" y="64"/>
                </a:cxn>
                <a:cxn ang="0">
                  <a:pos x="16" y="65"/>
                </a:cxn>
                <a:cxn ang="0">
                  <a:pos x="18" y="66"/>
                </a:cxn>
                <a:cxn ang="0">
                  <a:pos x="19" y="66"/>
                </a:cxn>
                <a:cxn ang="0">
                  <a:pos x="21" y="66"/>
                </a:cxn>
                <a:cxn ang="0">
                  <a:pos x="22" y="65"/>
                </a:cxn>
                <a:cxn ang="0">
                  <a:pos x="23" y="64"/>
                </a:cxn>
                <a:cxn ang="0">
                  <a:pos x="24" y="62"/>
                </a:cxn>
                <a:cxn ang="0">
                  <a:pos x="24" y="62"/>
                </a:cxn>
                <a:cxn ang="0">
                  <a:pos x="23" y="56"/>
                </a:cxn>
                <a:cxn ang="0">
                  <a:pos x="22" y="49"/>
                </a:cxn>
                <a:cxn ang="0">
                  <a:pos x="18" y="39"/>
                </a:cxn>
                <a:cxn ang="0">
                  <a:pos x="18" y="39"/>
                </a:cxn>
              </a:cxnLst>
              <a:rect l="0" t="0" r="r" b="b"/>
              <a:pathLst>
                <a:path w="24" h="66">
                  <a:moveTo>
                    <a:pt x="18" y="39"/>
                  </a:moveTo>
                  <a:lnTo>
                    <a:pt x="18" y="39"/>
                  </a:lnTo>
                  <a:lnTo>
                    <a:pt x="14" y="31"/>
                  </a:lnTo>
                  <a:lnTo>
                    <a:pt x="12" y="23"/>
                  </a:lnTo>
                  <a:lnTo>
                    <a:pt x="9" y="13"/>
                  </a:lnTo>
                  <a:lnTo>
                    <a:pt x="9" y="5"/>
                  </a:lnTo>
                  <a:lnTo>
                    <a:pt x="9" y="5"/>
                  </a:lnTo>
                  <a:lnTo>
                    <a:pt x="8" y="3"/>
                  </a:lnTo>
                  <a:lnTo>
                    <a:pt x="7" y="1"/>
                  </a:lnTo>
                  <a:lnTo>
                    <a:pt x="6" y="1"/>
                  </a:lnTo>
                  <a:lnTo>
                    <a:pt x="4" y="0"/>
                  </a:lnTo>
                  <a:lnTo>
                    <a:pt x="3" y="1"/>
                  </a:lnTo>
                  <a:lnTo>
                    <a:pt x="1" y="1"/>
                  </a:lnTo>
                  <a:lnTo>
                    <a:pt x="0" y="3"/>
                  </a:lnTo>
                  <a:lnTo>
                    <a:pt x="0" y="5"/>
                  </a:lnTo>
                  <a:lnTo>
                    <a:pt x="0" y="5"/>
                  </a:lnTo>
                  <a:lnTo>
                    <a:pt x="0" y="17"/>
                  </a:lnTo>
                  <a:lnTo>
                    <a:pt x="1" y="24"/>
                  </a:lnTo>
                  <a:lnTo>
                    <a:pt x="3" y="30"/>
                  </a:lnTo>
                  <a:lnTo>
                    <a:pt x="3" y="30"/>
                  </a:lnTo>
                  <a:lnTo>
                    <a:pt x="6" y="38"/>
                  </a:lnTo>
                  <a:lnTo>
                    <a:pt x="9" y="45"/>
                  </a:lnTo>
                  <a:lnTo>
                    <a:pt x="13" y="54"/>
                  </a:lnTo>
                  <a:lnTo>
                    <a:pt x="14" y="62"/>
                  </a:lnTo>
                  <a:lnTo>
                    <a:pt x="14" y="62"/>
                  </a:lnTo>
                  <a:lnTo>
                    <a:pt x="15" y="64"/>
                  </a:lnTo>
                  <a:lnTo>
                    <a:pt x="16" y="65"/>
                  </a:lnTo>
                  <a:lnTo>
                    <a:pt x="18" y="66"/>
                  </a:lnTo>
                  <a:lnTo>
                    <a:pt x="19" y="66"/>
                  </a:lnTo>
                  <a:lnTo>
                    <a:pt x="21" y="66"/>
                  </a:lnTo>
                  <a:lnTo>
                    <a:pt x="22" y="65"/>
                  </a:lnTo>
                  <a:lnTo>
                    <a:pt x="23" y="64"/>
                  </a:lnTo>
                  <a:lnTo>
                    <a:pt x="24" y="62"/>
                  </a:lnTo>
                  <a:lnTo>
                    <a:pt x="24" y="62"/>
                  </a:lnTo>
                  <a:lnTo>
                    <a:pt x="23" y="56"/>
                  </a:lnTo>
                  <a:lnTo>
                    <a:pt x="22" y="49"/>
                  </a:lnTo>
                  <a:lnTo>
                    <a:pt x="18" y="39"/>
                  </a:lnTo>
                  <a:lnTo>
                    <a:pt x="18" y="39"/>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4" name="Freeform 197"/>
            <p:cNvSpPr/>
            <p:nvPr/>
          </p:nvSpPr>
          <p:spPr bwMode="auto">
            <a:xfrm>
              <a:off x="4710113" y="2759075"/>
              <a:ext cx="9525" cy="44450"/>
            </a:xfrm>
            <a:custGeom>
              <a:avLst/>
              <a:gdLst/>
              <a:ahLst/>
              <a:cxnLst>
                <a:cxn ang="0">
                  <a:pos x="10" y="4"/>
                </a:cxn>
                <a:cxn ang="0">
                  <a:pos x="10" y="4"/>
                </a:cxn>
                <a:cxn ang="0">
                  <a:pos x="10" y="2"/>
                </a:cxn>
                <a:cxn ang="0">
                  <a:pos x="9" y="1"/>
                </a:cxn>
                <a:cxn ang="0">
                  <a:pos x="6" y="0"/>
                </a:cxn>
                <a:cxn ang="0">
                  <a:pos x="4" y="0"/>
                </a:cxn>
                <a:cxn ang="0">
                  <a:pos x="3" y="0"/>
                </a:cxn>
                <a:cxn ang="0">
                  <a:pos x="1" y="1"/>
                </a:cxn>
                <a:cxn ang="0">
                  <a:pos x="0" y="2"/>
                </a:cxn>
                <a:cxn ang="0">
                  <a:pos x="0" y="4"/>
                </a:cxn>
                <a:cxn ang="0">
                  <a:pos x="0" y="4"/>
                </a:cxn>
                <a:cxn ang="0">
                  <a:pos x="1" y="24"/>
                </a:cxn>
                <a:cxn ang="0">
                  <a:pos x="3" y="44"/>
                </a:cxn>
                <a:cxn ang="0">
                  <a:pos x="6" y="63"/>
                </a:cxn>
                <a:cxn ang="0">
                  <a:pos x="10" y="82"/>
                </a:cxn>
                <a:cxn ang="0">
                  <a:pos x="10" y="82"/>
                </a:cxn>
                <a:cxn ang="0">
                  <a:pos x="11" y="84"/>
                </a:cxn>
                <a:cxn ang="0">
                  <a:pos x="12" y="85"/>
                </a:cxn>
                <a:cxn ang="0">
                  <a:pos x="14" y="85"/>
                </a:cxn>
                <a:cxn ang="0">
                  <a:pos x="16" y="85"/>
                </a:cxn>
                <a:cxn ang="0">
                  <a:pos x="17" y="84"/>
                </a:cxn>
                <a:cxn ang="0">
                  <a:pos x="18" y="83"/>
                </a:cxn>
                <a:cxn ang="0">
                  <a:pos x="19" y="82"/>
                </a:cxn>
                <a:cxn ang="0">
                  <a:pos x="19" y="80"/>
                </a:cxn>
                <a:cxn ang="0">
                  <a:pos x="19" y="80"/>
                </a:cxn>
                <a:cxn ang="0">
                  <a:pos x="16" y="61"/>
                </a:cxn>
                <a:cxn ang="0">
                  <a:pos x="13" y="43"/>
                </a:cxn>
                <a:cxn ang="0">
                  <a:pos x="11" y="24"/>
                </a:cxn>
                <a:cxn ang="0">
                  <a:pos x="10" y="4"/>
                </a:cxn>
                <a:cxn ang="0">
                  <a:pos x="10" y="4"/>
                </a:cxn>
              </a:cxnLst>
              <a:rect l="0" t="0" r="r" b="b"/>
              <a:pathLst>
                <a:path w="19" h="85">
                  <a:moveTo>
                    <a:pt x="10" y="4"/>
                  </a:moveTo>
                  <a:lnTo>
                    <a:pt x="10" y="4"/>
                  </a:lnTo>
                  <a:lnTo>
                    <a:pt x="10" y="2"/>
                  </a:lnTo>
                  <a:lnTo>
                    <a:pt x="9" y="1"/>
                  </a:lnTo>
                  <a:lnTo>
                    <a:pt x="6" y="0"/>
                  </a:lnTo>
                  <a:lnTo>
                    <a:pt x="4" y="0"/>
                  </a:lnTo>
                  <a:lnTo>
                    <a:pt x="3" y="0"/>
                  </a:lnTo>
                  <a:lnTo>
                    <a:pt x="1" y="1"/>
                  </a:lnTo>
                  <a:lnTo>
                    <a:pt x="0" y="2"/>
                  </a:lnTo>
                  <a:lnTo>
                    <a:pt x="0" y="4"/>
                  </a:lnTo>
                  <a:lnTo>
                    <a:pt x="0" y="4"/>
                  </a:lnTo>
                  <a:lnTo>
                    <a:pt x="1" y="24"/>
                  </a:lnTo>
                  <a:lnTo>
                    <a:pt x="3" y="44"/>
                  </a:lnTo>
                  <a:lnTo>
                    <a:pt x="6" y="63"/>
                  </a:lnTo>
                  <a:lnTo>
                    <a:pt x="10" y="82"/>
                  </a:lnTo>
                  <a:lnTo>
                    <a:pt x="10" y="82"/>
                  </a:lnTo>
                  <a:lnTo>
                    <a:pt x="11" y="84"/>
                  </a:lnTo>
                  <a:lnTo>
                    <a:pt x="12" y="85"/>
                  </a:lnTo>
                  <a:lnTo>
                    <a:pt x="14" y="85"/>
                  </a:lnTo>
                  <a:lnTo>
                    <a:pt x="16" y="85"/>
                  </a:lnTo>
                  <a:lnTo>
                    <a:pt x="17" y="84"/>
                  </a:lnTo>
                  <a:lnTo>
                    <a:pt x="18" y="83"/>
                  </a:lnTo>
                  <a:lnTo>
                    <a:pt x="19" y="82"/>
                  </a:lnTo>
                  <a:lnTo>
                    <a:pt x="19" y="80"/>
                  </a:lnTo>
                  <a:lnTo>
                    <a:pt x="19" y="80"/>
                  </a:lnTo>
                  <a:lnTo>
                    <a:pt x="16" y="61"/>
                  </a:lnTo>
                  <a:lnTo>
                    <a:pt x="13" y="43"/>
                  </a:lnTo>
                  <a:lnTo>
                    <a:pt x="11" y="24"/>
                  </a:lnTo>
                  <a:lnTo>
                    <a:pt x="10" y="4"/>
                  </a:lnTo>
                  <a:lnTo>
                    <a:pt x="10"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5" name="Freeform 198"/>
            <p:cNvSpPr/>
            <p:nvPr/>
          </p:nvSpPr>
          <p:spPr bwMode="auto">
            <a:xfrm>
              <a:off x="4416425" y="2370138"/>
              <a:ext cx="15875" cy="106363"/>
            </a:xfrm>
            <a:custGeom>
              <a:avLst/>
              <a:gdLst/>
              <a:ahLst/>
              <a:cxnLst>
                <a:cxn ang="0">
                  <a:pos x="19" y="3"/>
                </a:cxn>
                <a:cxn ang="0">
                  <a:pos x="19" y="3"/>
                </a:cxn>
                <a:cxn ang="0">
                  <a:pos x="14" y="24"/>
                </a:cxn>
                <a:cxn ang="0">
                  <a:pos x="13" y="34"/>
                </a:cxn>
                <a:cxn ang="0">
                  <a:pos x="13" y="45"/>
                </a:cxn>
                <a:cxn ang="0">
                  <a:pos x="13" y="98"/>
                </a:cxn>
                <a:cxn ang="0">
                  <a:pos x="13" y="98"/>
                </a:cxn>
                <a:cxn ang="0">
                  <a:pos x="13" y="124"/>
                </a:cxn>
                <a:cxn ang="0">
                  <a:pos x="12" y="136"/>
                </a:cxn>
                <a:cxn ang="0">
                  <a:pos x="10" y="149"/>
                </a:cxn>
                <a:cxn ang="0">
                  <a:pos x="10" y="149"/>
                </a:cxn>
                <a:cxn ang="0">
                  <a:pos x="4" y="171"/>
                </a:cxn>
                <a:cxn ang="0">
                  <a:pos x="2" y="183"/>
                </a:cxn>
                <a:cxn ang="0">
                  <a:pos x="0" y="194"/>
                </a:cxn>
                <a:cxn ang="0">
                  <a:pos x="0" y="194"/>
                </a:cxn>
                <a:cxn ang="0">
                  <a:pos x="1" y="196"/>
                </a:cxn>
                <a:cxn ang="0">
                  <a:pos x="2" y="197"/>
                </a:cxn>
                <a:cxn ang="0">
                  <a:pos x="3" y="198"/>
                </a:cxn>
                <a:cxn ang="0">
                  <a:pos x="5" y="199"/>
                </a:cxn>
                <a:cxn ang="0">
                  <a:pos x="6" y="198"/>
                </a:cxn>
                <a:cxn ang="0">
                  <a:pos x="8" y="197"/>
                </a:cxn>
                <a:cxn ang="0">
                  <a:pos x="9" y="196"/>
                </a:cxn>
                <a:cxn ang="0">
                  <a:pos x="10" y="194"/>
                </a:cxn>
                <a:cxn ang="0">
                  <a:pos x="10" y="194"/>
                </a:cxn>
                <a:cxn ang="0">
                  <a:pos x="11" y="182"/>
                </a:cxn>
                <a:cxn ang="0">
                  <a:pos x="14" y="169"/>
                </a:cxn>
                <a:cxn ang="0">
                  <a:pos x="20" y="144"/>
                </a:cxn>
                <a:cxn ang="0">
                  <a:pos x="20" y="144"/>
                </a:cxn>
                <a:cxn ang="0">
                  <a:pos x="22" y="135"/>
                </a:cxn>
                <a:cxn ang="0">
                  <a:pos x="22" y="125"/>
                </a:cxn>
                <a:cxn ang="0">
                  <a:pos x="22" y="105"/>
                </a:cxn>
                <a:cxn ang="0">
                  <a:pos x="22" y="105"/>
                </a:cxn>
                <a:cxn ang="0">
                  <a:pos x="22" y="80"/>
                </a:cxn>
                <a:cxn ang="0">
                  <a:pos x="22" y="55"/>
                </a:cxn>
                <a:cxn ang="0">
                  <a:pos x="23" y="31"/>
                </a:cxn>
                <a:cxn ang="0">
                  <a:pos x="25" y="18"/>
                </a:cxn>
                <a:cxn ang="0">
                  <a:pos x="29" y="6"/>
                </a:cxn>
                <a:cxn ang="0">
                  <a:pos x="29" y="6"/>
                </a:cxn>
                <a:cxn ang="0">
                  <a:pos x="29" y="4"/>
                </a:cxn>
                <a:cxn ang="0">
                  <a:pos x="28" y="2"/>
                </a:cxn>
                <a:cxn ang="0">
                  <a:pos x="27" y="1"/>
                </a:cxn>
                <a:cxn ang="0">
                  <a:pos x="24" y="0"/>
                </a:cxn>
                <a:cxn ang="0">
                  <a:pos x="23" y="0"/>
                </a:cxn>
                <a:cxn ang="0">
                  <a:pos x="21" y="0"/>
                </a:cxn>
                <a:cxn ang="0">
                  <a:pos x="20" y="2"/>
                </a:cxn>
                <a:cxn ang="0">
                  <a:pos x="19" y="3"/>
                </a:cxn>
                <a:cxn ang="0">
                  <a:pos x="19" y="3"/>
                </a:cxn>
              </a:cxnLst>
              <a:rect l="0" t="0" r="r" b="b"/>
              <a:pathLst>
                <a:path w="29" h="199">
                  <a:moveTo>
                    <a:pt x="19" y="3"/>
                  </a:moveTo>
                  <a:lnTo>
                    <a:pt x="19" y="3"/>
                  </a:lnTo>
                  <a:lnTo>
                    <a:pt x="14" y="24"/>
                  </a:lnTo>
                  <a:lnTo>
                    <a:pt x="13" y="34"/>
                  </a:lnTo>
                  <a:lnTo>
                    <a:pt x="13" y="45"/>
                  </a:lnTo>
                  <a:lnTo>
                    <a:pt x="13" y="98"/>
                  </a:lnTo>
                  <a:lnTo>
                    <a:pt x="13" y="98"/>
                  </a:lnTo>
                  <a:lnTo>
                    <a:pt x="13" y="124"/>
                  </a:lnTo>
                  <a:lnTo>
                    <a:pt x="12" y="136"/>
                  </a:lnTo>
                  <a:lnTo>
                    <a:pt x="10" y="149"/>
                  </a:lnTo>
                  <a:lnTo>
                    <a:pt x="10" y="149"/>
                  </a:lnTo>
                  <a:lnTo>
                    <a:pt x="4" y="171"/>
                  </a:lnTo>
                  <a:lnTo>
                    <a:pt x="2" y="183"/>
                  </a:lnTo>
                  <a:lnTo>
                    <a:pt x="0" y="194"/>
                  </a:lnTo>
                  <a:lnTo>
                    <a:pt x="0" y="194"/>
                  </a:lnTo>
                  <a:lnTo>
                    <a:pt x="1" y="196"/>
                  </a:lnTo>
                  <a:lnTo>
                    <a:pt x="2" y="197"/>
                  </a:lnTo>
                  <a:lnTo>
                    <a:pt x="3" y="198"/>
                  </a:lnTo>
                  <a:lnTo>
                    <a:pt x="5" y="199"/>
                  </a:lnTo>
                  <a:lnTo>
                    <a:pt x="6" y="198"/>
                  </a:lnTo>
                  <a:lnTo>
                    <a:pt x="8" y="197"/>
                  </a:lnTo>
                  <a:lnTo>
                    <a:pt x="9" y="196"/>
                  </a:lnTo>
                  <a:lnTo>
                    <a:pt x="10" y="194"/>
                  </a:lnTo>
                  <a:lnTo>
                    <a:pt x="10" y="194"/>
                  </a:lnTo>
                  <a:lnTo>
                    <a:pt x="11" y="182"/>
                  </a:lnTo>
                  <a:lnTo>
                    <a:pt x="14" y="169"/>
                  </a:lnTo>
                  <a:lnTo>
                    <a:pt x="20" y="144"/>
                  </a:lnTo>
                  <a:lnTo>
                    <a:pt x="20" y="144"/>
                  </a:lnTo>
                  <a:lnTo>
                    <a:pt x="22" y="135"/>
                  </a:lnTo>
                  <a:lnTo>
                    <a:pt x="22" y="125"/>
                  </a:lnTo>
                  <a:lnTo>
                    <a:pt x="22" y="105"/>
                  </a:lnTo>
                  <a:lnTo>
                    <a:pt x="22" y="105"/>
                  </a:lnTo>
                  <a:lnTo>
                    <a:pt x="22" y="80"/>
                  </a:lnTo>
                  <a:lnTo>
                    <a:pt x="22" y="55"/>
                  </a:lnTo>
                  <a:lnTo>
                    <a:pt x="23" y="31"/>
                  </a:lnTo>
                  <a:lnTo>
                    <a:pt x="25" y="18"/>
                  </a:lnTo>
                  <a:lnTo>
                    <a:pt x="29" y="6"/>
                  </a:lnTo>
                  <a:lnTo>
                    <a:pt x="29" y="6"/>
                  </a:lnTo>
                  <a:lnTo>
                    <a:pt x="29" y="4"/>
                  </a:lnTo>
                  <a:lnTo>
                    <a:pt x="28" y="2"/>
                  </a:lnTo>
                  <a:lnTo>
                    <a:pt x="27" y="1"/>
                  </a:lnTo>
                  <a:lnTo>
                    <a:pt x="24" y="0"/>
                  </a:lnTo>
                  <a:lnTo>
                    <a:pt x="23" y="0"/>
                  </a:lnTo>
                  <a:lnTo>
                    <a:pt x="21" y="0"/>
                  </a:lnTo>
                  <a:lnTo>
                    <a:pt x="20" y="2"/>
                  </a:lnTo>
                  <a:lnTo>
                    <a:pt x="19" y="3"/>
                  </a:lnTo>
                  <a:lnTo>
                    <a:pt x="19"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6" name="Freeform 199"/>
            <p:cNvSpPr/>
            <p:nvPr/>
          </p:nvSpPr>
          <p:spPr bwMode="auto">
            <a:xfrm>
              <a:off x="4464050" y="2424113"/>
              <a:ext cx="19050" cy="88900"/>
            </a:xfrm>
            <a:custGeom>
              <a:avLst/>
              <a:gdLst/>
              <a:ahLst/>
              <a:cxnLst>
                <a:cxn ang="0">
                  <a:pos x="26" y="3"/>
                </a:cxn>
                <a:cxn ang="0">
                  <a:pos x="26" y="3"/>
                </a:cxn>
                <a:cxn ang="0">
                  <a:pos x="18" y="42"/>
                </a:cxn>
                <a:cxn ang="0">
                  <a:pos x="11" y="83"/>
                </a:cxn>
                <a:cxn ang="0">
                  <a:pos x="6" y="123"/>
                </a:cxn>
                <a:cxn ang="0">
                  <a:pos x="0" y="162"/>
                </a:cxn>
                <a:cxn ang="0">
                  <a:pos x="0" y="162"/>
                </a:cxn>
                <a:cxn ang="0">
                  <a:pos x="0" y="164"/>
                </a:cxn>
                <a:cxn ang="0">
                  <a:pos x="2" y="166"/>
                </a:cxn>
                <a:cxn ang="0">
                  <a:pos x="3" y="167"/>
                </a:cxn>
                <a:cxn ang="0">
                  <a:pos x="5" y="167"/>
                </a:cxn>
                <a:cxn ang="0">
                  <a:pos x="8" y="166"/>
                </a:cxn>
                <a:cxn ang="0">
                  <a:pos x="10" y="164"/>
                </a:cxn>
                <a:cxn ang="0">
                  <a:pos x="10" y="162"/>
                </a:cxn>
                <a:cxn ang="0">
                  <a:pos x="10" y="162"/>
                </a:cxn>
                <a:cxn ang="0">
                  <a:pos x="15" y="123"/>
                </a:cxn>
                <a:cxn ang="0">
                  <a:pos x="20" y="84"/>
                </a:cxn>
                <a:cxn ang="0">
                  <a:pos x="26" y="45"/>
                </a:cxn>
                <a:cxn ang="0">
                  <a:pos x="36" y="6"/>
                </a:cxn>
                <a:cxn ang="0">
                  <a:pos x="36" y="6"/>
                </a:cxn>
                <a:cxn ang="0">
                  <a:pos x="36" y="4"/>
                </a:cxn>
                <a:cxn ang="0">
                  <a:pos x="35" y="2"/>
                </a:cxn>
                <a:cxn ang="0">
                  <a:pos x="34" y="1"/>
                </a:cxn>
                <a:cxn ang="0">
                  <a:pos x="31" y="0"/>
                </a:cxn>
                <a:cxn ang="0">
                  <a:pos x="29" y="0"/>
                </a:cxn>
                <a:cxn ang="0">
                  <a:pos x="28" y="0"/>
                </a:cxn>
                <a:cxn ang="0">
                  <a:pos x="26" y="1"/>
                </a:cxn>
                <a:cxn ang="0">
                  <a:pos x="26" y="3"/>
                </a:cxn>
                <a:cxn ang="0">
                  <a:pos x="26" y="3"/>
                </a:cxn>
              </a:cxnLst>
              <a:rect l="0" t="0" r="r" b="b"/>
              <a:pathLst>
                <a:path w="36" h="167">
                  <a:moveTo>
                    <a:pt x="26" y="3"/>
                  </a:moveTo>
                  <a:lnTo>
                    <a:pt x="26" y="3"/>
                  </a:lnTo>
                  <a:lnTo>
                    <a:pt x="18" y="42"/>
                  </a:lnTo>
                  <a:lnTo>
                    <a:pt x="11" y="83"/>
                  </a:lnTo>
                  <a:lnTo>
                    <a:pt x="6" y="123"/>
                  </a:lnTo>
                  <a:lnTo>
                    <a:pt x="0" y="162"/>
                  </a:lnTo>
                  <a:lnTo>
                    <a:pt x="0" y="162"/>
                  </a:lnTo>
                  <a:lnTo>
                    <a:pt x="0" y="164"/>
                  </a:lnTo>
                  <a:lnTo>
                    <a:pt x="2" y="166"/>
                  </a:lnTo>
                  <a:lnTo>
                    <a:pt x="3" y="167"/>
                  </a:lnTo>
                  <a:lnTo>
                    <a:pt x="5" y="167"/>
                  </a:lnTo>
                  <a:lnTo>
                    <a:pt x="8" y="166"/>
                  </a:lnTo>
                  <a:lnTo>
                    <a:pt x="10" y="164"/>
                  </a:lnTo>
                  <a:lnTo>
                    <a:pt x="10" y="162"/>
                  </a:lnTo>
                  <a:lnTo>
                    <a:pt x="10" y="162"/>
                  </a:lnTo>
                  <a:lnTo>
                    <a:pt x="15" y="123"/>
                  </a:lnTo>
                  <a:lnTo>
                    <a:pt x="20" y="84"/>
                  </a:lnTo>
                  <a:lnTo>
                    <a:pt x="26" y="45"/>
                  </a:lnTo>
                  <a:lnTo>
                    <a:pt x="36" y="6"/>
                  </a:lnTo>
                  <a:lnTo>
                    <a:pt x="36" y="6"/>
                  </a:lnTo>
                  <a:lnTo>
                    <a:pt x="36" y="4"/>
                  </a:lnTo>
                  <a:lnTo>
                    <a:pt x="35" y="2"/>
                  </a:lnTo>
                  <a:lnTo>
                    <a:pt x="34" y="1"/>
                  </a:lnTo>
                  <a:lnTo>
                    <a:pt x="31" y="0"/>
                  </a:lnTo>
                  <a:lnTo>
                    <a:pt x="29" y="0"/>
                  </a:lnTo>
                  <a:lnTo>
                    <a:pt x="28" y="0"/>
                  </a:lnTo>
                  <a:lnTo>
                    <a:pt x="26" y="1"/>
                  </a:lnTo>
                  <a:lnTo>
                    <a:pt x="26" y="3"/>
                  </a:lnTo>
                  <a:lnTo>
                    <a:pt x="26"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7" name="Freeform 200"/>
            <p:cNvSpPr/>
            <p:nvPr/>
          </p:nvSpPr>
          <p:spPr bwMode="auto">
            <a:xfrm>
              <a:off x="4521200" y="2484438"/>
              <a:ext cx="17463" cy="95250"/>
            </a:xfrm>
            <a:custGeom>
              <a:avLst/>
              <a:gdLst/>
              <a:ahLst/>
              <a:cxnLst>
                <a:cxn ang="0">
                  <a:pos x="26" y="5"/>
                </a:cxn>
                <a:cxn ang="0">
                  <a:pos x="26" y="5"/>
                </a:cxn>
                <a:cxn ang="0">
                  <a:pos x="25" y="26"/>
                </a:cxn>
                <a:cxn ang="0">
                  <a:pos x="23" y="46"/>
                </a:cxn>
                <a:cxn ang="0">
                  <a:pos x="20" y="67"/>
                </a:cxn>
                <a:cxn ang="0">
                  <a:pos x="14" y="88"/>
                </a:cxn>
                <a:cxn ang="0">
                  <a:pos x="14" y="88"/>
                </a:cxn>
                <a:cxn ang="0">
                  <a:pos x="11" y="98"/>
                </a:cxn>
                <a:cxn ang="0">
                  <a:pos x="9" y="109"/>
                </a:cxn>
                <a:cxn ang="0">
                  <a:pos x="6" y="131"/>
                </a:cxn>
                <a:cxn ang="0">
                  <a:pos x="3" y="153"/>
                </a:cxn>
                <a:cxn ang="0">
                  <a:pos x="0" y="174"/>
                </a:cxn>
                <a:cxn ang="0">
                  <a:pos x="0" y="174"/>
                </a:cxn>
                <a:cxn ang="0">
                  <a:pos x="0" y="176"/>
                </a:cxn>
                <a:cxn ang="0">
                  <a:pos x="1" y="177"/>
                </a:cxn>
                <a:cxn ang="0">
                  <a:pos x="4" y="179"/>
                </a:cxn>
                <a:cxn ang="0">
                  <a:pos x="6" y="179"/>
                </a:cxn>
                <a:cxn ang="0">
                  <a:pos x="7" y="179"/>
                </a:cxn>
                <a:cxn ang="0">
                  <a:pos x="8" y="178"/>
                </a:cxn>
                <a:cxn ang="0">
                  <a:pos x="9" y="176"/>
                </a:cxn>
                <a:cxn ang="0">
                  <a:pos x="9" y="176"/>
                </a:cxn>
                <a:cxn ang="0">
                  <a:pos x="12" y="155"/>
                </a:cxn>
                <a:cxn ang="0">
                  <a:pos x="15" y="133"/>
                </a:cxn>
                <a:cxn ang="0">
                  <a:pos x="18" y="111"/>
                </a:cxn>
                <a:cxn ang="0">
                  <a:pos x="24" y="91"/>
                </a:cxn>
                <a:cxn ang="0">
                  <a:pos x="24" y="91"/>
                </a:cxn>
                <a:cxn ang="0">
                  <a:pos x="28" y="69"/>
                </a:cxn>
                <a:cxn ang="0">
                  <a:pos x="32" y="48"/>
                </a:cxn>
                <a:cxn ang="0">
                  <a:pos x="34" y="27"/>
                </a:cxn>
                <a:cxn ang="0">
                  <a:pos x="35" y="5"/>
                </a:cxn>
                <a:cxn ang="0">
                  <a:pos x="35" y="5"/>
                </a:cxn>
                <a:cxn ang="0">
                  <a:pos x="34" y="3"/>
                </a:cxn>
                <a:cxn ang="0">
                  <a:pos x="33" y="1"/>
                </a:cxn>
                <a:cxn ang="0">
                  <a:pos x="32" y="0"/>
                </a:cxn>
                <a:cxn ang="0">
                  <a:pos x="30" y="0"/>
                </a:cxn>
                <a:cxn ang="0">
                  <a:pos x="28" y="0"/>
                </a:cxn>
                <a:cxn ang="0">
                  <a:pos x="27" y="1"/>
                </a:cxn>
                <a:cxn ang="0">
                  <a:pos x="26" y="3"/>
                </a:cxn>
                <a:cxn ang="0">
                  <a:pos x="26" y="5"/>
                </a:cxn>
                <a:cxn ang="0">
                  <a:pos x="26" y="5"/>
                </a:cxn>
              </a:cxnLst>
              <a:rect l="0" t="0" r="r" b="b"/>
              <a:pathLst>
                <a:path w="35" h="179">
                  <a:moveTo>
                    <a:pt x="26" y="5"/>
                  </a:moveTo>
                  <a:lnTo>
                    <a:pt x="26" y="5"/>
                  </a:lnTo>
                  <a:lnTo>
                    <a:pt x="25" y="26"/>
                  </a:lnTo>
                  <a:lnTo>
                    <a:pt x="23" y="46"/>
                  </a:lnTo>
                  <a:lnTo>
                    <a:pt x="20" y="67"/>
                  </a:lnTo>
                  <a:lnTo>
                    <a:pt x="14" y="88"/>
                  </a:lnTo>
                  <a:lnTo>
                    <a:pt x="14" y="88"/>
                  </a:lnTo>
                  <a:lnTo>
                    <a:pt x="11" y="98"/>
                  </a:lnTo>
                  <a:lnTo>
                    <a:pt x="9" y="109"/>
                  </a:lnTo>
                  <a:lnTo>
                    <a:pt x="6" y="131"/>
                  </a:lnTo>
                  <a:lnTo>
                    <a:pt x="3" y="153"/>
                  </a:lnTo>
                  <a:lnTo>
                    <a:pt x="0" y="174"/>
                  </a:lnTo>
                  <a:lnTo>
                    <a:pt x="0" y="174"/>
                  </a:lnTo>
                  <a:lnTo>
                    <a:pt x="0" y="176"/>
                  </a:lnTo>
                  <a:lnTo>
                    <a:pt x="1" y="177"/>
                  </a:lnTo>
                  <a:lnTo>
                    <a:pt x="4" y="179"/>
                  </a:lnTo>
                  <a:lnTo>
                    <a:pt x="6" y="179"/>
                  </a:lnTo>
                  <a:lnTo>
                    <a:pt x="7" y="179"/>
                  </a:lnTo>
                  <a:lnTo>
                    <a:pt x="8" y="178"/>
                  </a:lnTo>
                  <a:lnTo>
                    <a:pt x="9" y="176"/>
                  </a:lnTo>
                  <a:lnTo>
                    <a:pt x="9" y="176"/>
                  </a:lnTo>
                  <a:lnTo>
                    <a:pt x="12" y="155"/>
                  </a:lnTo>
                  <a:lnTo>
                    <a:pt x="15" y="133"/>
                  </a:lnTo>
                  <a:lnTo>
                    <a:pt x="18" y="111"/>
                  </a:lnTo>
                  <a:lnTo>
                    <a:pt x="24" y="91"/>
                  </a:lnTo>
                  <a:lnTo>
                    <a:pt x="24" y="91"/>
                  </a:lnTo>
                  <a:lnTo>
                    <a:pt x="28" y="69"/>
                  </a:lnTo>
                  <a:lnTo>
                    <a:pt x="32" y="48"/>
                  </a:lnTo>
                  <a:lnTo>
                    <a:pt x="34" y="27"/>
                  </a:lnTo>
                  <a:lnTo>
                    <a:pt x="35" y="5"/>
                  </a:lnTo>
                  <a:lnTo>
                    <a:pt x="35" y="5"/>
                  </a:lnTo>
                  <a:lnTo>
                    <a:pt x="34" y="3"/>
                  </a:lnTo>
                  <a:lnTo>
                    <a:pt x="33" y="1"/>
                  </a:lnTo>
                  <a:lnTo>
                    <a:pt x="32" y="0"/>
                  </a:lnTo>
                  <a:lnTo>
                    <a:pt x="30" y="0"/>
                  </a:lnTo>
                  <a:lnTo>
                    <a:pt x="28" y="0"/>
                  </a:lnTo>
                  <a:lnTo>
                    <a:pt x="27" y="1"/>
                  </a:lnTo>
                  <a:lnTo>
                    <a:pt x="26" y="3"/>
                  </a:lnTo>
                  <a:lnTo>
                    <a:pt x="26" y="5"/>
                  </a:lnTo>
                  <a:lnTo>
                    <a:pt x="26"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8" name="Freeform 201"/>
            <p:cNvSpPr/>
            <p:nvPr/>
          </p:nvSpPr>
          <p:spPr bwMode="auto">
            <a:xfrm>
              <a:off x="4570413" y="2508250"/>
              <a:ext cx="12700" cy="41275"/>
            </a:xfrm>
            <a:custGeom>
              <a:avLst/>
              <a:gdLst/>
              <a:ahLst/>
              <a:cxnLst>
                <a:cxn ang="0">
                  <a:pos x="12" y="3"/>
                </a:cxn>
                <a:cxn ang="0">
                  <a:pos x="12" y="3"/>
                </a:cxn>
                <a:cxn ang="0">
                  <a:pos x="8" y="21"/>
                </a:cxn>
                <a:cxn ang="0">
                  <a:pos x="6" y="38"/>
                </a:cxn>
                <a:cxn ang="0">
                  <a:pos x="3" y="56"/>
                </a:cxn>
                <a:cxn ang="0">
                  <a:pos x="0" y="73"/>
                </a:cxn>
                <a:cxn ang="0">
                  <a:pos x="0" y="73"/>
                </a:cxn>
                <a:cxn ang="0">
                  <a:pos x="0" y="76"/>
                </a:cxn>
                <a:cxn ang="0">
                  <a:pos x="1" y="77"/>
                </a:cxn>
                <a:cxn ang="0">
                  <a:pos x="2" y="78"/>
                </a:cxn>
                <a:cxn ang="0">
                  <a:pos x="3" y="79"/>
                </a:cxn>
                <a:cxn ang="0">
                  <a:pos x="5" y="79"/>
                </a:cxn>
                <a:cxn ang="0">
                  <a:pos x="7" y="79"/>
                </a:cxn>
                <a:cxn ang="0">
                  <a:pos x="8" y="78"/>
                </a:cxn>
                <a:cxn ang="0">
                  <a:pos x="9" y="76"/>
                </a:cxn>
                <a:cxn ang="0">
                  <a:pos x="9" y="76"/>
                </a:cxn>
                <a:cxn ang="0">
                  <a:pos x="12" y="58"/>
                </a:cxn>
                <a:cxn ang="0">
                  <a:pos x="14" y="40"/>
                </a:cxn>
                <a:cxn ang="0">
                  <a:pos x="17" y="23"/>
                </a:cxn>
                <a:cxn ang="0">
                  <a:pos x="22" y="6"/>
                </a:cxn>
                <a:cxn ang="0">
                  <a:pos x="22" y="6"/>
                </a:cxn>
                <a:cxn ang="0">
                  <a:pos x="22" y="4"/>
                </a:cxn>
                <a:cxn ang="0">
                  <a:pos x="22" y="2"/>
                </a:cxn>
                <a:cxn ang="0">
                  <a:pos x="21" y="1"/>
                </a:cxn>
                <a:cxn ang="0">
                  <a:pos x="19" y="0"/>
                </a:cxn>
                <a:cxn ang="0">
                  <a:pos x="16" y="0"/>
                </a:cxn>
                <a:cxn ang="0">
                  <a:pos x="15" y="0"/>
                </a:cxn>
                <a:cxn ang="0">
                  <a:pos x="13" y="1"/>
                </a:cxn>
                <a:cxn ang="0">
                  <a:pos x="12" y="3"/>
                </a:cxn>
                <a:cxn ang="0">
                  <a:pos x="12" y="3"/>
                </a:cxn>
              </a:cxnLst>
              <a:rect l="0" t="0" r="r" b="b"/>
              <a:pathLst>
                <a:path w="22" h="79">
                  <a:moveTo>
                    <a:pt x="12" y="3"/>
                  </a:moveTo>
                  <a:lnTo>
                    <a:pt x="12" y="3"/>
                  </a:lnTo>
                  <a:lnTo>
                    <a:pt x="8" y="21"/>
                  </a:lnTo>
                  <a:lnTo>
                    <a:pt x="6" y="38"/>
                  </a:lnTo>
                  <a:lnTo>
                    <a:pt x="3" y="56"/>
                  </a:lnTo>
                  <a:lnTo>
                    <a:pt x="0" y="73"/>
                  </a:lnTo>
                  <a:lnTo>
                    <a:pt x="0" y="73"/>
                  </a:lnTo>
                  <a:lnTo>
                    <a:pt x="0" y="76"/>
                  </a:lnTo>
                  <a:lnTo>
                    <a:pt x="1" y="77"/>
                  </a:lnTo>
                  <a:lnTo>
                    <a:pt x="2" y="78"/>
                  </a:lnTo>
                  <a:lnTo>
                    <a:pt x="3" y="79"/>
                  </a:lnTo>
                  <a:lnTo>
                    <a:pt x="5" y="79"/>
                  </a:lnTo>
                  <a:lnTo>
                    <a:pt x="7" y="79"/>
                  </a:lnTo>
                  <a:lnTo>
                    <a:pt x="8" y="78"/>
                  </a:lnTo>
                  <a:lnTo>
                    <a:pt x="9" y="76"/>
                  </a:lnTo>
                  <a:lnTo>
                    <a:pt x="9" y="76"/>
                  </a:lnTo>
                  <a:lnTo>
                    <a:pt x="12" y="58"/>
                  </a:lnTo>
                  <a:lnTo>
                    <a:pt x="14" y="40"/>
                  </a:lnTo>
                  <a:lnTo>
                    <a:pt x="17" y="23"/>
                  </a:lnTo>
                  <a:lnTo>
                    <a:pt x="22" y="6"/>
                  </a:lnTo>
                  <a:lnTo>
                    <a:pt x="22" y="6"/>
                  </a:lnTo>
                  <a:lnTo>
                    <a:pt x="22" y="4"/>
                  </a:lnTo>
                  <a:lnTo>
                    <a:pt x="22" y="2"/>
                  </a:lnTo>
                  <a:lnTo>
                    <a:pt x="21" y="1"/>
                  </a:lnTo>
                  <a:lnTo>
                    <a:pt x="19" y="0"/>
                  </a:lnTo>
                  <a:lnTo>
                    <a:pt x="16" y="0"/>
                  </a:lnTo>
                  <a:lnTo>
                    <a:pt x="15" y="0"/>
                  </a:lnTo>
                  <a:lnTo>
                    <a:pt x="13" y="1"/>
                  </a:lnTo>
                  <a:lnTo>
                    <a:pt x="12" y="3"/>
                  </a:lnTo>
                  <a:lnTo>
                    <a:pt x="12"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9" name="Freeform 202"/>
            <p:cNvSpPr/>
            <p:nvPr/>
          </p:nvSpPr>
          <p:spPr bwMode="auto">
            <a:xfrm>
              <a:off x="4603750" y="2557463"/>
              <a:ext cx="15875" cy="46038"/>
            </a:xfrm>
            <a:custGeom>
              <a:avLst/>
              <a:gdLst/>
              <a:ahLst/>
              <a:cxnLst>
                <a:cxn ang="0">
                  <a:pos x="20" y="3"/>
                </a:cxn>
                <a:cxn ang="0">
                  <a:pos x="20" y="3"/>
                </a:cxn>
                <a:cxn ang="0">
                  <a:pos x="0" y="79"/>
                </a:cxn>
                <a:cxn ang="0">
                  <a:pos x="0" y="79"/>
                </a:cxn>
                <a:cxn ang="0">
                  <a:pos x="0" y="81"/>
                </a:cxn>
                <a:cxn ang="0">
                  <a:pos x="1" y="83"/>
                </a:cxn>
                <a:cxn ang="0">
                  <a:pos x="2" y="84"/>
                </a:cxn>
                <a:cxn ang="0">
                  <a:pos x="4" y="85"/>
                </a:cxn>
                <a:cxn ang="0">
                  <a:pos x="5" y="85"/>
                </a:cxn>
                <a:cxn ang="0">
                  <a:pos x="7" y="85"/>
                </a:cxn>
                <a:cxn ang="0">
                  <a:pos x="8" y="84"/>
                </a:cxn>
                <a:cxn ang="0">
                  <a:pos x="9" y="82"/>
                </a:cxn>
                <a:cxn ang="0">
                  <a:pos x="9" y="82"/>
                </a:cxn>
                <a:cxn ang="0">
                  <a:pos x="28" y="5"/>
                </a:cxn>
                <a:cxn ang="0">
                  <a:pos x="28" y="5"/>
                </a:cxn>
                <a:cxn ang="0">
                  <a:pos x="29" y="3"/>
                </a:cxn>
                <a:cxn ang="0">
                  <a:pos x="28" y="2"/>
                </a:cxn>
                <a:cxn ang="0">
                  <a:pos x="27" y="1"/>
                </a:cxn>
                <a:cxn ang="0">
                  <a:pos x="25" y="0"/>
                </a:cxn>
                <a:cxn ang="0">
                  <a:pos x="23" y="0"/>
                </a:cxn>
                <a:cxn ang="0">
                  <a:pos x="22" y="0"/>
                </a:cxn>
                <a:cxn ang="0">
                  <a:pos x="20" y="1"/>
                </a:cxn>
                <a:cxn ang="0">
                  <a:pos x="20" y="3"/>
                </a:cxn>
                <a:cxn ang="0">
                  <a:pos x="20" y="3"/>
                </a:cxn>
              </a:cxnLst>
              <a:rect l="0" t="0" r="r" b="b"/>
              <a:pathLst>
                <a:path w="29" h="85">
                  <a:moveTo>
                    <a:pt x="20" y="3"/>
                  </a:moveTo>
                  <a:lnTo>
                    <a:pt x="20" y="3"/>
                  </a:lnTo>
                  <a:lnTo>
                    <a:pt x="0" y="79"/>
                  </a:lnTo>
                  <a:lnTo>
                    <a:pt x="0" y="79"/>
                  </a:lnTo>
                  <a:lnTo>
                    <a:pt x="0" y="81"/>
                  </a:lnTo>
                  <a:lnTo>
                    <a:pt x="1" y="83"/>
                  </a:lnTo>
                  <a:lnTo>
                    <a:pt x="2" y="84"/>
                  </a:lnTo>
                  <a:lnTo>
                    <a:pt x="4" y="85"/>
                  </a:lnTo>
                  <a:lnTo>
                    <a:pt x="5" y="85"/>
                  </a:lnTo>
                  <a:lnTo>
                    <a:pt x="7" y="85"/>
                  </a:lnTo>
                  <a:lnTo>
                    <a:pt x="8" y="84"/>
                  </a:lnTo>
                  <a:lnTo>
                    <a:pt x="9" y="82"/>
                  </a:lnTo>
                  <a:lnTo>
                    <a:pt x="9" y="82"/>
                  </a:lnTo>
                  <a:lnTo>
                    <a:pt x="28" y="5"/>
                  </a:lnTo>
                  <a:lnTo>
                    <a:pt x="28" y="5"/>
                  </a:lnTo>
                  <a:lnTo>
                    <a:pt x="29" y="3"/>
                  </a:lnTo>
                  <a:lnTo>
                    <a:pt x="28" y="2"/>
                  </a:lnTo>
                  <a:lnTo>
                    <a:pt x="27" y="1"/>
                  </a:lnTo>
                  <a:lnTo>
                    <a:pt x="25" y="0"/>
                  </a:lnTo>
                  <a:lnTo>
                    <a:pt x="23" y="0"/>
                  </a:lnTo>
                  <a:lnTo>
                    <a:pt x="22" y="0"/>
                  </a:lnTo>
                  <a:lnTo>
                    <a:pt x="20" y="1"/>
                  </a:lnTo>
                  <a:lnTo>
                    <a:pt x="20" y="3"/>
                  </a:lnTo>
                  <a:lnTo>
                    <a:pt x="20"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0" name="Freeform 203"/>
            <p:cNvSpPr/>
            <p:nvPr/>
          </p:nvSpPr>
          <p:spPr bwMode="auto">
            <a:xfrm>
              <a:off x="4687888" y="2668588"/>
              <a:ext cx="15875" cy="61913"/>
            </a:xfrm>
            <a:custGeom>
              <a:avLst/>
              <a:gdLst/>
              <a:ahLst/>
              <a:cxnLst>
                <a:cxn ang="0">
                  <a:pos x="19" y="4"/>
                </a:cxn>
                <a:cxn ang="0">
                  <a:pos x="19" y="4"/>
                </a:cxn>
                <a:cxn ang="0">
                  <a:pos x="19" y="12"/>
                </a:cxn>
                <a:cxn ang="0">
                  <a:pos x="17" y="19"/>
                </a:cxn>
                <a:cxn ang="0">
                  <a:pos x="12" y="35"/>
                </a:cxn>
                <a:cxn ang="0">
                  <a:pos x="8" y="50"/>
                </a:cxn>
                <a:cxn ang="0">
                  <a:pos x="7" y="58"/>
                </a:cxn>
                <a:cxn ang="0">
                  <a:pos x="6" y="65"/>
                </a:cxn>
                <a:cxn ang="0">
                  <a:pos x="6" y="65"/>
                </a:cxn>
                <a:cxn ang="0">
                  <a:pos x="6" y="76"/>
                </a:cxn>
                <a:cxn ang="0">
                  <a:pos x="5" y="89"/>
                </a:cxn>
                <a:cxn ang="0">
                  <a:pos x="4" y="99"/>
                </a:cxn>
                <a:cxn ang="0">
                  <a:pos x="0" y="110"/>
                </a:cxn>
                <a:cxn ang="0">
                  <a:pos x="0" y="110"/>
                </a:cxn>
                <a:cxn ang="0">
                  <a:pos x="0" y="112"/>
                </a:cxn>
                <a:cxn ang="0">
                  <a:pos x="0" y="113"/>
                </a:cxn>
                <a:cxn ang="0">
                  <a:pos x="1" y="116"/>
                </a:cxn>
                <a:cxn ang="0">
                  <a:pos x="3" y="116"/>
                </a:cxn>
                <a:cxn ang="0">
                  <a:pos x="6" y="116"/>
                </a:cxn>
                <a:cxn ang="0">
                  <a:pos x="8" y="114"/>
                </a:cxn>
                <a:cxn ang="0">
                  <a:pos x="9" y="112"/>
                </a:cxn>
                <a:cxn ang="0">
                  <a:pos x="9" y="112"/>
                </a:cxn>
                <a:cxn ang="0">
                  <a:pos x="12" y="102"/>
                </a:cxn>
                <a:cxn ang="0">
                  <a:pos x="14" y="92"/>
                </a:cxn>
                <a:cxn ang="0">
                  <a:pos x="15" y="80"/>
                </a:cxn>
                <a:cxn ang="0">
                  <a:pos x="15" y="70"/>
                </a:cxn>
                <a:cxn ang="0">
                  <a:pos x="15" y="70"/>
                </a:cxn>
                <a:cxn ang="0">
                  <a:pos x="17" y="62"/>
                </a:cxn>
                <a:cxn ang="0">
                  <a:pos x="18" y="54"/>
                </a:cxn>
                <a:cxn ang="0">
                  <a:pos x="22" y="37"/>
                </a:cxn>
                <a:cxn ang="0">
                  <a:pos x="26" y="20"/>
                </a:cxn>
                <a:cxn ang="0">
                  <a:pos x="28" y="12"/>
                </a:cxn>
                <a:cxn ang="0">
                  <a:pos x="29" y="4"/>
                </a:cxn>
                <a:cxn ang="0">
                  <a:pos x="29" y="4"/>
                </a:cxn>
                <a:cxn ang="0">
                  <a:pos x="28" y="2"/>
                </a:cxn>
                <a:cxn ang="0">
                  <a:pos x="27" y="1"/>
                </a:cxn>
                <a:cxn ang="0">
                  <a:pos x="26" y="0"/>
                </a:cxn>
                <a:cxn ang="0">
                  <a:pos x="24" y="0"/>
                </a:cxn>
                <a:cxn ang="0">
                  <a:pos x="22" y="0"/>
                </a:cxn>
                <a:cxn ang="0">
                  <a:pos x="21" y="1"/>
                </a:cxn>
                <a:cxn ang="0">
                  <a:pos x="20" y="2"/>
                </a:cxn>
                <a:cxn ang="0">
                  <a:pos x="19" y="4"/>
                </a:cxn>
                <a:cxn ang="0">
                  <a:pos x="19" y="4"/>
                </a:cxn>
              </a:cxnLst>
              <a:rect l="0" t="0" r="r" b="b"/>
              <a:pathLst>
                <a:path w="29" h="116">
                  <a:moveTo>
                    <a:pt x="19" y="4"/>
                  </a:moveTo>
                  <a:lnTo>
                    <a:pt x="19" y="4"/>
                  </a:lnTo>
                  <a:lnTo>
                    <a:pt x="19" y="12"/>
                  </a:lnTo>
                  <a:lnTo>
                    <a:pt x="17" y="19"/>
                  </a:lnTo>
                  <a:lnTo>
                    <a:pt x="12" y="35"/>
                  </a:lnTo>
                  <a:lnTo>
                    <a:pt x="8" y="50"/>
                  </a:lnTo>
                  <a:lnTo>
                    <a:pt x="7" y="58"/>
                  </a:lnTo>
                  <a:lnTo>
                    <a:pt x="6" y="65"/>
                  </a:lnTo>
                  <a:lnTo>
                    <a:pt x="6" y="65"/>
                  </a:lnTo>
                  <a:lnTo>
                    <a:pt x="6" y="76"/>
                  </a:lnTo>
                  <a:lnTo>
                    <a:pt x="5" y="89"/>
                  </a:lnTo>
                  <a:lnTo>
                    <a:pt x="4" y="99"/>
                  </a:lnTo>
                  <a:lnTo>
                    <a:pt x="0" y="110"/>
                  </a:lnTo>
                  <a:lnTo>
                    <a:pt x="0" y="110"/>
                  </a:lnTo>
                  <a:lnTo>
                    <a:pt x="0" y="112"/>
                  </a:lnTo>
                  <a:lnTo>
                    <a:pt x="0" y="113"/>
                  </a:lnTo>
                  <a:lnTo>
                    <a:pt x="1" y="116"/>
                  </a:lnTo>
                  <a:lnTo>
                    <a:pt x="3" y="116"/>
                  </a:lnTo>
                  <a:lnTo>
                    <a:pt x="6" y="116"/>
                  </a:lnTo>
                  <a:lnTo>
                    <a:pt x="8" y="114"/>
                  </a:lnTo>
                  <a:lnTo>
                    <a:pt x="9" y="112"/>
                  </a:lnTo>
                  <a:lnTo>
                    <a:pt x="9" y="112"/>
                  </a:lnTo>
                  <a:lnTo>
                    <a:pt x="12" y="102"/>
                  </a:lnTo>
                  <a:lnTo>
                    <a:pt x="14" y="92"/>
                  </a:lnTo>
                  <a:lnTo>
                    <a:pt x="15" y="80"/>
                  </a:lnTo>
                  <a:lnTo>
                    <a:pt x="15" y="70"/>
                  </a:lnTo>
                  <a:lnTo>
                    <a:pt x="15" y="70"/>
                  </a:lnTo>
                  <a:lnTo>
                    <a:pt x="17" y="62"/>
                  </a:lnTo>
                  <a:lnTo>
                    <a:pt x="18" y="54"/>
                  </a:lnTo>
                  <a:lnTo>
                    <a:pt x="22" y="37"/>
                  </a:lnTo>
                  <a:lnTo>
                    <a:pt x="26" y="20"/>
                  </a:lnTo>
                  <a:lnTo>
                    <a:pt x="28" y="12"/>
                  </a:lnTo>
                  <a:lnTo>
                    <a:pt x="29" y="4"/>
                  </a:lnTo>
                  <a:lnTo>
                    <a:pt x="29" y="4"/>
                  </a:lnTo>
                  <a:lnTo>
                    <a:pt x="28" y="2"/>
                  </a:lnTo>
                  <a:lnTo>
                    <a:pt x="27" y="1"/>
                  </a:lnTo>
                  <a:lnTo>
                    <a:pt x="26" y="0"/>
                  </a:lnTo>
                  <a:lnTo>
                    <a:pt x="24" y="0"/>
                  </a:lnTo>
                  <a:lnTo>
                    <a:pt x="22" y="0"/>
                  </a:lnTo>
                  <a:lnTo>
                    <a:pt x="21" y="1"/>
                  </a:lnTo>
                  <a:lnTo>
                    <a:pt x="20" y="2"/>
                  </a:lnTo>
                  <a:lnTo>
                    <a:pt x="19" y="4"/>
                  </a:lnTo>
                  <a:lnTo>
                    <a:pt x="19"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1" name="Freeform 204"/>
            <p:cNvSpPr/>
            <p:nvPr/>
          </p:nvSpPr>
          <p:spPr bwMode="auto">
            <a:xfrm>
              <a:off x="4714875" y="2657475"/>
              <a:ext cx="11113" cy="61913"/>
            </a:xfrm>
            <a:custGeom>
              <a:avLst/>
              <a:gdLst/>
              <a:ahLst/>
              <a:cxnLst>
                <a:cxn ang="0">
                  <a:pos x="12" y="5"/>
                </a:cxn>
                <a:cxn ang="0">
                  <a:pos x="12" y="5"/>
                </a:cxn>
                <a:cxn ang="0">
                  <a:pos x="10" y="32"/>
                </a:cxn>
                <a:cxn ang="0">
                  <a:pos x="6" y="59"/>
                </a:cxn>
                <a:cxn ang="0">
                  <a:pos x="2" y="86"/>
                </a:cxn>
                <a:cxn ang="0">
                  <a:pos x="0" y="113"/>
                </a:cxn>
                <a:cxn ang="0">
                  <a:pos x="0" y="113"/>
                </a:cxn>
                <a:cxn ang="0">
                  <a:pos x="0" y="115"/>
                </a:cxn>
                <a:cxn ang="0">
                  <a:pos x="1" y="116"/>
                </a:cxn>
                <a:cxn ang="0">
                  <a:pos x="3" y="117"/>
                </a:cxn>
                <a:cxn ang="0">
                  <a:pos x="4" y="117"/>
                </a:cxn>
                <a:cxn ang="0">
                  <a:pos x="6" y="117"/>
                </a:cxn>
                <a:cxn ang="0">
                  <a:pos x="8" y="116"/>
                </a:cxn>
                <a:cxn ang="0">
                  <a:pos x="9" y="115"/>
                </a:cxn>
                <a:cxn ang="0">
                  <a:pos x="9" y="113"/>
                </a:cxn>
                <a:cxn ang="0">
                  <a:pos x="9" y="113"/>
                </a:cxn>
                <a:cxn ang="0">
                  <a:pos x="11" y="86"/>
                </a:cxn>
                <a:cxn ang="0">
                  <a:pos x="15" y="59"/>
                </a:cxn>
                <a:cxn ang="0">
                  <a:pos x="19" y="32"/>
                </a:cxn>
                <a:cxn ang="0">
                  <a:pos x="21" y="5"/>
                </a:cxn>
                <a:cxn ang="0">
                  <a:pos x="21" y="5"/>
                </a:cxn>
                <a:cxn ang="0">
                  <a:pos x="21" y="3"/>
                </a:cxn>
                <a:cxn ang="0">
                  <a:pos x="20" y="2"/>
                </a:cxn>
                <a:cxn ang="0">
                  <a:pos x="19" y="1"/>
                </a:cxn>
                <a:cxn ang="0">
                  <a:pos x="17" y="0"/>
                </a:cxn>
                <a:cxn ang="0">
                  <a:pos x="15" y="1"/>
                </a:cxn>
                <a:cxn ang="0">
                  <a:pos x="14" y="2"/>
                </a:cxn>
                <a:cxn ang="0">
                  <a:pos x="13" y="3"/>
                </a:cxn>
                <a:cxn ang="0">
                  <a:pos x="12" y="5"/>
                </a:cxn>
                <a:cxn ang="0">
                  <a:pos x="12" y="5"/>
                </a:cxn>
              </a:cxnLst>
              <a:rect l="0" t="0" r="r" b="b"/>
              <a:pathLst>
                <a:path w="21" h="117">
                  <a:moveTo>
                    <a:pt x="12" y="5"/>
                  </a:moveTo>
                  <a:lnTo>
                    <a:pt x="12" y="5"/>
                  </a:lnTo>
                  <a:lnTo>
                    <a:pt x="10" y="32"/>
                  </a:lnTo>
                  <a:lnTo>
                    <a:pt x="6" y="59"/>
                  </a:lnTo>
                  <a:lnTo>
                    <a:pt x="2" y="86"/>
                  </a:lnTo>
                  <a:lnTo>
                    <a:pt x="0" y="113"/>
                  </a:lnTo>
                  <a:lnTo>
                    <a:pt x="0" y="113"/>
                  </a:lnTo>
                  <a:lnTo>
                    <a:pt x="0" y="115"/>
                  </a:lnTo>
                  <a:lnTo>
                    <a:pt x="1" y="116"/>
                  </a:lnTo>
                  <a:lnTo>
                    <a:pt x="3" y="117"/>
                  </a:lnTo>
                  <a:lnTo>
                    <a:pt x="4" y="117"/>
                  </a:lnTo>
                  <a:lnTo>
                    <a:pt x="6" y="117"/>
                  </a:lnTo>
                  <a:lnTo>
                    <a:pt x="8" y="116"/>
                  </a:lnTo>
                  <a:lnTo>
                    <a:pt x="9" y="115"/>
                  </a:lnTo>
                  <a:lnTo>
                    <a:pt x="9" y="113"/>
                  </a:lnTo>
                  <a:lnTo>
                    <a:pt x="9" y="113"/>
                  </a:lnTo>
                  <a:lnTo>
                    <a:pt x="11" y="86"/>
                  </a:lnTo>
                  <a:lnTo>
                    <a:pt x="15" y="59"/>
                  </a:lnTo>
                  <a:lnTo>
                    <a:pt x="19" y="32"/>
                  </a:lnTo>
                  <a:lnTo>
                    <a:pt x="21" y="5"/>
                  </a:lnTo>
                  <a:lnTo>
                    <a:pt x="21" y="5"/>
                  </a:lnTo>
                  <a:lnTo>
                    <a:pt x="21" y="3"/>
                  </a:lnTo>
                  <a:lnTo>
                    <a:pt x="20" y="2"/>
                  </a:lnTo>
                  <a:lnTo>
                    <a:pt x="19" y="1"/>
                  </a:lnTo>
                  <a:lnTo>
                    <a:pt x="17" y="0"/>
                  </a:lnTo>
                  <a:lnTo>
                    <a:pt x="15" y="1"/>
                  </a:lnTo>
                  <a:lnTo>
                    <a:pt x="14" y="2"/>
                  </a:lnTo>
                  <a:lnTo>
                    <a:pt x="13" y="3"/>
                  </a:lnTo>
                  <a:lnTo>
                    <a:pt x="12" y="5"/>
                  </a:lnTo>
                  <a:lnTo>
                    <a:pt x="12"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2" name="Freeform 206"/>
            <p:cNvSpPr>
              <a:spLocks noEditPoints="1"/>
            </p:cNvSpPr>
            <p:nvPr/>
          </p:nvSpPr>
          <p:spPr bwMode="auto">
            <a:xfrm>
              <a:off x="4249738" y="2249488"/>
              <a:ext cx="555625" cy="574675"/>
            </a:xfrm>
            <a:custGeom>
              <a:avLst/>
              <a:gdLst/>
              <a:ahLst/>
              <a:cxnLst>
                <a:cxn ang="0">
                  <a:pos x="817" y="1056"/>
                </a:cxn>
                <a:cxn ang="0">
                  <a:pos x="716" y="1035"/>
                </a:cxn>
                <a:cxn ang="0">
                  <a:pos x="659" y="1016"/>
                </a:cxn>
                <a:cxn ang="0">
                  <a:pos x="645" y="1010"/>
                </a:cxn>
                <a:cxn ang="0">
                  <a:pos x="623" y="986"/>
                </a:cxn>
                <a:cxn ang="0">
                  <a:pos x="608" y="970"/>
                </a:cxn>
                <a:cxn ang="0">
                  <a:pos x="577" y="929"/>
                </a:cxn>
                <a:cxn ang="0">
                  <a:pos x="513" y="864"/>
                </a:cxn>
                <a:cxn ang="0">
                  <a:pos x="403" y="767"/>
                </a:cxn>
                <a:cxn ang="0">
                  <a:pos x="307" y="683"/>
                </a:cxn>
                <a:cxn ang="0">
                  <a:pos x="222" y="574"/>
                </a:cxn>
                <a:cxn ang="0">
                  <a:pos x="139" y="472"/>
                </a:cxn>
                <a:cxn ang="0">
                  <a:pos x="97" y="439"/>
                </a:cxn>
                <a:cxn ang="0">
                  <a:pos x="31" y="360"/>
                </a:cxn>
                <a:cxn ang="0">
                  <a:pos x="27" y="300"/>
                </a:cxn>
                <a:cxn ang="0">
                  <a:pos x="84" y="371"/>
                </a:cxn>
                <a:cxn ang="0">
                  <a:pos x="141" y="426"/>
                </a:cxn>
                <a:cxn ang="0">
                  <a:pos x="208" y="491"/>
                </a:cxn>
                <a:cxn ang="0">
                  <a:pos x="305" y="624"/>
                </a:cxn>
                <a:cxn ang="0">
                  <a:pos x="398" y="714"/>
                </a:cxn>
                <a:cxn ang="0">
                  <a:pos x="481" y="790"/>
                </a:cxn>
                <a:cxn ang="0">
                  <a:pos x="571" y="872"/>
                </a:cxn>
                <a:cxn ang="0">
                  <a:pos x="646" y="943"/>
                </a:cxn>
                <a:cxn ang="0">
                  <a:pos x="724" y="871"/>
                </a:cxn>
                <a:cxn ang="0">
                  <a:pos x="843" y="787"/>
                </a:cxn>
                <a:cxn ang="0">
                  <a:pos x="981" y="693"/>
                </a:cxn>
                <a:cxn ang="0">
                  <a:pos x="917" y="620"/>
                </a:cxn>
                <a:cxn ang="0">
                  <a:pos x="751" y="446"/>
                </a:cxn>
                <a:cxn ang="0">
                  <a:pos x="583" y="291"/>
                </a:cxn>
                <a:cxn ang="0">
                  <a:pos x="501" y="195"/>
                </a:cxn>
                <a:cxn ang="0">
                  <a:pos x="431" y="116"/>
                </a:cxn>
                <a:cxn ang="0">
                  <a:pos x="378" y="54"/>
                </a:cxn>
                <a:cxn ang="0">
                  <a:pos x="377" y="0"/>
                </a:cxn>
                <a:cxn ang="0">
                  <a:pos x="496" y="134"/>
                </a:cxn>
                <a:cxn ang="0">
                  <a:pos x="631" y="290"/>
                </a:cxn>
                <a:cxn ang="0">
                  <a:pos x="729" y="380"/>
                </a:cxn>
                <a:cxn ang="0">
                  <a:pos x="900" y="546"/>
                </a:cxn>
                <a:cxn ang="0">
                  <a:pos x="980" y="641"/>
                </a:cxn>
                <a:cxn ang="0">
                  <a:pos x="1020" y="678"/>
                </a:cxn>
                <a:cxn ang="0">
                  <a:pos x="1032" y="689"/>
                </a:cxn>
                <a:cxn ang="0">
                  <a:pos x="1037" y="700"/>
                </a:cxn>
                <a:cxn ang="0">
                  <a:pos x="1051" y="800"/>
                </a:cxn>
                <a:cxn ang="0">
                  <a:pos x="1037" y="911"/>
                </a:cxn>
                <a:cxn ang="0">
                  <a:pos x="1029" y="991"/>
                </a:cxn>
                <a:cxn ang="0">
                  <a:pos x="1023" y="1039"/>
                </a:cxn>
                <a:cxn ang="0">
                  <a:pos x="1016" y="1079"/>
                </a:cxn>
                <a:cxn ang="0">
                  <a:pos x="1002" y="1088"/>
                </a:cxn>
                <a:cxn ang="0">
                  <a:pos x="996" y="1087"/>
                </a:cxn>
                <a:cxn ang="0">
                  <a:pos x="954" y="761"/>
                </a:cxn>
                <a:cxn ang="0">
                  <a:pos x="842" y="830"/>
                </a:cxn>
                <a:cxn ang="0">
                  <a:pos x="729" y="917"/>
                </a:cxn>
                <a:cxn ang="0">
                  <a:pos x="672" y="967"/>
                </a:cxn>
                <a:cxn ang="0">
                  <a:pos x="699" y="991"/>
                </a:cxn>
                <a:cxn ang="0">
                  <a:pos x="772" y="1010"/>
                </a:cxn>
                <a:cxn ang="0">
                  <a:pos x="941" y="1046"/>
                </a:cxn>
                <a:cxn ang="0">
                  <a:pos x="989" y="1039"/>
                </a:cxn>
                <a:cxn ang="0">
                  <a:pos x="990" y="1018"/>
                </a:cxn>
                <a:cxn ang="0">
                  <a:pos x="995" y="957"/>
                </a:cxn>
                <a:cxn ang="0">
                  <a:pos x="1010" y="856"/>
                </a:cxn>
                <a:cxn ang="0">
                  <a:pos x="1010" y="734"/>
                </a:cxn>
              </a:cxnLst>
              <a:rect l="0" t="0" r="r" b="b"/>
              <a:pathLst>
                <a:path w="1051" h="1088">
                  <a:moveTo>
                    <a:pt x="991" y="1088"/>
                  </a:moveTo>
                  <a:lnTo>
                    <a:pt x="991" y="1088"/>
                  </a:lnTo>
                  <a:lnTo>
                    <a:pt x="952" y="1084"/>
                  </a:lnTo>
                  <a:lnTo>
                    <a:pt x="911" y="1078"/>
                  </a:lnTo>
                  <a:lnTo>
                    <a:pt x="866" y="1069"/>
                  </a:lnTo>
                  <a:lnTo>
                    <a:pt x="817" y="1056"/>
                  </a:lnTo>
                  <a:lnTo>
                    <a:pt x="817" y="1056"/>
                  </a:lnTo>
                  <a:lnTo>
                    <a:pt x="773" y="1046"/>
                  </a:lnTo>
                  <a:lnTo>
                    <a:pt x="751" y="1041"/>
                  </a:lnTo>
                  <a:lnTo>
                    <a:pt x="728" y="1037"/>
                  </a:lnTo>
                  <a:lnTo>
                    <a:pt x="728" y="1037"/>
                  </a:lnTo>
                  <a:lnTo>
                    <a:pt x="716" y="1035"/>
                  </a:lnTo>
                  <a:lnTo>
                    <a:pt x="706" y="1031"/>
                  </a:lnTo>
                  <a:lnTo>
                    <a:pt x="686" y="1025"/>
                  </a:lnTo>
                  <a:lnTo>
                    <a:pt x="686" y="1025"/>
                  </a:lnTo>
                  <a:lnTo>
                    <a:pt x="673" y="1020"/>
                  </a:lnTo>
                  <a:lnTo>
                    <a:pt x="659" y="1016"/>
                  </a:lnTo>
                  <a:lnTo>
                    <a:pt x="659" y="1016"/>
                  </a:lnTo>
                  <a:lnTo>
                    <a:pt x="654" y="1015"/>
                  </a:lnTo>
                  <a:lnTo>
                    <a:pt x="651" y="1013"/>
                  </a:lnTo>
                  <a:lnTo>
                    <a:pt x="650" y="1012"/>
                  </a:lnTo>
                  <a:lnTo>
                    <a:pt x="649" y="1011"/>
                  </a:lnTo>
                  <a:lnTo>
                    <a:pt x="649" y="1011"/>
                  </a:lnTo>
                  <a:lnTo>
                    <a:pt x="645" y="1010"/>
                  </a:lnTo>
                  <a:lnTo>
                    <a:pt x="645" y="1010"/>
                  </a:lnTo>
                  <a:lnTo>
                    <a:pt x="640" y="1006"/>
                  </a:lnTo>
                  <a:lnTo>
                    <a:pt x="635" y="1001"/>
                  </a:lnTo>
                  <a:lnTo>
                    <a:pt x="628" y="991"/>
                  </a:lnTo>
                  <a:lnTo>
                    <a:pt x="623" y="986"/>
                  </a:lnTo>
                  <a:lnTo>
                    <a:pt x="623" y="986"/>
                  </a:lnTo>
                  <a:lnTo>
                    <a:pt x="620" y="983"/>
                  </a:lnTo>
                  <a:lnTo>
                    <a:pt x="619" y="982"/>
                  </a:lnTo>
                  <a:lnTo>
                    <a:pt x="619" y="982"/>
                  </a:lnTo>
                  <a:lnTo>
                    <a:pt x="614" y="979"/>
                  </a:lnTo>
                  <a:lnTo>
                    <a:pt x="611" y="976"/>
                  </a:lnTo>
                  <a:lnTo>
                    <a:pt x="608" y="970"/>
                  </a:lnTo>
                  <a:lnTo>
                    <a:pt x="608" y="965"/>
                  </a:lnTo>
                  <a:lnTo>
                    <a:pt x="608" y="963"/>
                  </a:lnTo>
                  <a:lnTo>
                    <a:pt x="606" y="961"/>
                  </a:lnTo>
                  <a:lnTo>
                    <a:pt x="606" y="961"/>
                  </a:lnTo>
                  <a:lnTo>
                    <a:pt x="591" y="946"/>
                  </a:lnTo>
                  <a:lnTo>
                    <a:pt x="577" y="929"/>
                  </a:lnTo>
                  <a:lnTo>
                    <a:pt x="577" y="929"/>
                  </a:lnTo>
                  <a:lnTo>
                    <a:pt x="561" y="912"/>
                  </a:lnTo>
                  <a:lnTo>
                    <a:pt x="546" y="895"/>
                  </a:lnTo>
                  <a:lnTo>
                    <a:pt x="529" y="879"/>
                  </a:lnTo>
                  <a:lnTo>
                    <a:pt x="513" y="864"/>
                  </a:lnTo>
                  <a:lnTo>
                    <a:pt x="513" y="864"/>
                  </a:lnTo>
                  <a:lnTo>
                    <a:pt x="490" y="846"/>
                  </a:lnTo>
                  <a:lnTo>
                    <a:pt x="469" y="827"/>
                  </a:lnTo>
                  <a:lnTo>
                    <a:pt x="428" y="789"/>
                  </a:lnTo>
                  <a:lnTo>
                    <a:pt x="428" y="789"/>
                  </a:lnTo>
                  <a:lnTo>
                    <a:pt x="416" y="777"/>
                  </a:lnTo>
                  <a:lnTo>
                    <a:pt x="403" y="767"/>
                  </a:lnTo>
                  <a:lnTo>
                    <a:pt x="378" y="745"/>
                  </a:lnTo>
                  <a:lnTo>
                    <a:pt x="378" y="745"/>
                  </a:lnTo>
                  <a:lnTo>
                    <a:pt x="356" y="729"/>
                  </a:lnTo>
                  <a:lnTo>
                    <a:pt x="336" y="711"/>
                  </a:lnTo>
                  <a:lnTo>
                    <a:pt x="317" y="693"/>
                  </a:lnTo>
                  <a:lnTo>
                    <a:pt x="307" y="683"/>
                  </a:lnTo>
                  <a:lnTo>
                    <a:pt x="299" y="673"/>
                  </a:lnTo>
                  <a:lnTo>
                    <a:pt x="299" y="673"/>
                  </a:lnTo>
                  <a:lnTo>
                    <a:pt x="271" y="638"/>
                  </a:lnTo>
                  <a:lnTo>
                    <a:pt x="271" y="638"/>
                  </a:lnTo>
                  <a:lnTo>
                    <a:pt x="238" y="596"/>
                  </a:lnTo>
                  <a:lnTo>
                    <a:pt x="222" y="574"/>
                  </a:lnTo>
                  <a:lnTo>
                    <a:pt x="207" y="552"/>
                  </a:lnTo>
                  <a:lnTo>
                    <a:pt x="207" y="552"/>
                  </a:lnTo>
                  <a:lnTo>
                    <a:pt x="194" y="534"/>
                  </a:lnTo>
                  <a:lnTo>
                    <a:pt x="178" y="514"/>
                  </a:lnTo>
                  <a:lnTo>
                    <a:pt x="160" y="493"/>
                  </a:lnTo>
                  <a:lnTo>
                    <a:pt x="139" y="472"/>
                  </a:lnTo>
                  <a:lnTo>
                    <a:pt x="139" y="472"/>
                  </a:lnTo>
                  <a:lnTo>
                    <a:pt x="128" y="461"/>
                  </a:lnTo>
                  <a:lnTo>
                    <a:pt x="115" y="453"/>
                  </a:lnTo>
                  <a:lnTo>
                    <a:pt x="115" y="453"/>
                  </a:lnTo>
                  <a:lnTo>
                    <a:pt x="103" y="444"/>
                  </a:lnTo>
                  <a:lnTo>
                    <a:pt x="97" y="439"/>
                  </a:lnTo>
                  <a:lnTo>
                    <a:pt x="92" y="433"/>
                  </a:lnTo>
                  <a:lnTo>
                    <a:pt x="92" y="433"/>
                  </a:lnTo>
                  <a:lnTo>
                    <a:pt x="74" y="414"/>
                  </a:lnTo>
                  <a:lnTo>
                    <a:pt x="57" y="393"/>
                  </a:lnTo>
                  <a:lnTo>
                    <a:pt x="57" y="393"/>
                  </a:lnTo>
                  <a:lnTo>
                    <a:pt x="31" y="360"/>
                  </a:lnTo>
                  <a:lnTo>
                    <a:pt x="16" y="345"/>
                  </a:lnTo>
                  <a:lnTo>
                    <a:pt x="2" y="329"/>
                  </a:lnTo>
                  <a:lnTo>
                    <a:pt x="2" y="329"/>
                  </a:lnTo>
                  <a:lnTo>
                    <a:pt x="0" y="327"/>
                  </a:lnTo>
                  <a:lnTo>
                    <a:pt x="0" y="327"/>
                  </a:lnTo>
                  <a:lnTo>
                    <a:pt x="27" y="300"/>
                  </a:lnTo>
                  <a:lnTo>
                    <a:pt x="27" y="300"/>
                  </a:lnTo>
                  <a:lnTo>
                    <a:pt x="45" y="322"/>
                  </a:lnTo>
                  <a:lnTo>
                    <a:pt x="45" y="322"/>
                  </a:lnTo>
                  <a:lnTo>
                    <a:pt x="68" y="351"/>
                  </a:lnTo>
                  <a:lnTo>
                    <a:pt x="68" y="351"/>
                  </a:lnTo>
                  <a:lnTo>
                    <a:pt x="84" y="371"/>
                  </a:lnTo>
                  <a:lnTo>
                    <a:pt x="102" y="392"/>
                  </a:lnTo>
                  <a:lnTo>
                    <a:pt x="111" y="401"/>
                  </a:lnTo>
                  <a:lnTo>
                    <a:pt x="120" y="411"/>
                  </a:lnTo>
                  <a:lnTo>
                    <a:pt x="131" y="419"/>
                  </a:lnTo>
                  <a:lnTo>
                    <a:pt x="141" y="426"/>
                  </a:lnTo>
                  <a:lnTo>
                    <a:pt x="141" y="426"/>
                  </a:lnTo>
                  <a:lnTo>
                    <a:pt x="151" y="434"/>
                  </a:lnTo>
                  <a:lnTo>
                    <a:pt x="163" y="444"/>
                  </a:lnTo>
                  <a:lnTo>
                    <a:pt x="174" y="454"/>
                  </a:lnTo>
                  <a:lnTo>
                    <a:pt x="186" y="465"/>
                  </a:lnTo>
                  <a:lnTo>
                    <a:pt x="197" y="478"/>
                  </a:lnTo>
                  <a:lnTo>
                    <a:pt x="208" y="491"/>
                  </a:lnTo>
                  <a:lnTo>
                    <a:pt x="219" y="506"/>
                  </a:lnTo>
                  <a:lnTo>
                    <a:pt x="229" y="521"/>
                  </a:lnTo>
                  <a:lnTo>
                    <a:pt x="229" y="521"/>
                  </a:lnTo>
                  <a:lnTo>
                    <a:pt x="261" y="567"/>
                  </a:lnTo>
                  <a:lnTo>
                    <a:pt x="291" y="607"/>
                  </a:lnTo>
                  <a:lnTo>
                    <a:pt x="305" y="624"/>
                  </a:lnTo>
                  <a:lnTo>
                    <a:pt x="319" y="640"/>
                  </a:lnTo>
                  <a:lnTo>
                    <a:pt x="332" y="654"/>
                  </a:lnTo>
                  <a:lnTo>
                    <a:pt x="346" y="668"/>
                  </a:lnTo>
                  <a:lnTo>
                    <a:pt x="346" y="668"/>
                  </a:lnTo>
                  <a:lnTo>
                    <a:pt x="371" y="692"/>
                  </a:lnTo>
                  <a:lnTo>
                    <a:pt x="398" y="714"/>
                  </a:lnTo>
                  <a:lnTo>
                    <a:pt x="398" y="714"/>
                  </a:lnTo>
                  <a:lnTo>
                    <a:pt x="429" y="741"/>
                  </a:lnTo>
                  <a:lnTo>
                    <a:pt x="445" y="755"/>
                  </a:lnTo>
                  <a:lnTo>
                    <a:pt x="459" y="769"/>
                  </a:lnTo>
                  <a:lnTo>
                    <a:pt x="459" y="769"/>
                  </a:lnTo>
                  <a:lnTo>
                    <a:pt x="481" y="790"/>
                  </a:lnTo>
                  <a:lnTo>
                    <a:pt x="504" y="809"/>
                  </a:lnTo>
                  <a:lnTo>
                    <a:pt x="504" y="809"/>
                  </a:lnTo>
                  <a:lnTo>
                    <a:pt x="526" y="828"/>
                  </a:lnTo>
                  <a:lnTo>
                    <a:pt x="548" y="849"/>
                  </a:lnTo>
                  <a:lnTo>
                    <a:pt x="548" y="849"/>
                  </a:lnTo>
                  <a:lnTo>
                    <a:pt x="571" y="872"/>
                  </a:lnTo>
                  <a:lnTo>
                    <a:pt x="594" y="896"/>
                  </a:lnTo>
                  <a:lnTo>
                    <a:pt x="594" y="896"/>
                  </a:lnTo>
                  <a:lnTo>
                    <a:pt x="615" y="920"/>
                  </a:lnTo>
                  <a:lnTo>
                    <a:pt x="638" y="943"/>
                  </a:lnTo>
                  <a:lnTo>
                    <a:pt x="643" y="948"/>
                  </a:lnTo>
                  <a:lnTo>
                    <a:pt x="646" y="943"/>
                  </a:lnTo>
                  <a:lnTo>
                    <a:pt x="646" y="943"/>
                  </a:lnTo>
                  <a:lnTo>
                    <a:pt x="658" y="929"/>
                  </a:lnTo>
                  <a:lnTo>
                    <a:pt x="669" y="917"/>
                  </a:lnTo>
                  <a:lnTo>
                    <a:pt x="682" y="904"/>
                  </a:lnTo>
                  <a:lnTo>
                    <a:pt x="696" y="893"/>
                  </a:lnTo>
                  <a:lnTo>
                    <a:pt x="724" y="871"/>
                  </a:lnTo>
                  <a:lnTo>
                    <a:pt x="753" y="851"/>
                  </a:lnTo>
                  <a:lnTo>
                    <a:pt x="753" y="851"/>
                  </a:lnTo>
                  <a:lnTo>
                    <a:pt x="784" y="829"/>
                  </a:lnTo>
                  <a:lnTo>
                    <a:pt x="784" y="829"/>
                  </a:lnTo>
                  <a:lnTo>
                    <a:pt x="812" y="807"/>
                  </a:lnTo>
                  <a:lnTo>
                    <a:pt x="843" y="787"/>
                  </a:lnTo>
                  <a:lnTo>
                    <a:pt x="906" y="748"/>
                  </a:lnTo>
                  <a:lnTo>
                    <a:pt x="906" y="748"/>
                  </a:lnTo>
                  <a:lnTo>
                    <a:pt x="944" y="725"/>
                  </a:lnTo>
                  <a:lnTo>
                    <a:pt x="980" y="702"/>
                  </a:lnTo>
                  <a:lnTo>
                    <a:pt x="986" y="698"/>
                  </a:lnTo>
                  <a:lnTo>
                    <a:pt x="981" y="693"/>
                  </a:lnTo>
                  <a:lnTo>
                    <a:pt x="981" y="693"/>
                  </a:lnTo>
                  <a:lnTo>
                    <a:pt x="964" y="676"/>
                  </a:lnTo>
                  <a:lnTo>
                    <a:pt x="949" y="660"/>
                  </a:lnTo>
                  <a:lnTo>
                    <a:pt x="920" y="624"/>
                  </a:lnTo>
                  <a:lnTo>
                    <a:pt x="917" y="620"/>
                  </a:lnTo>
                  <a:lnTo>
                    <a:pt x="917" y="620"/>
                  </a:lnTo>
                  <a:lnTo>
                    <a:pt x="882" y="579"/>
                  </a:lnTo>
                  <a:lnTo>
                    <a:pt x="850" y="543"/>
                  </a:lnTo>
                  <a:lnTo>
                    <a:pt x="819" y="510"/>
                  </a:lnTo>
                  <a:lnTo>
                    <a:pt x="789" y="480"/>
                  </a:lnTo>
                  <a:lnTo>
                    <a:pt x="789" y="480"/>
                  </a:lnTo>
                  <a:lnTo>
                    <a:pt x="751" y="446"/>
                  </a:lnTo>
                  <a:lnTo>
                    <a:pt x="712" y="412"/>
                  </a:lnTo>
                  <a:lnTo>
                    <a:pt x="712" y="412"/>
                  </a:lnTo>
                  <a:lnTo>
                    <a:pt x="668" y="372"/>
                  </a:lnTo>
                  <a:lnTo>
                    <a:pt x="624" y="332"/>
                  </a:lnTo>
                  <a:lnTo>
                    <a:pt x="604" y="313"/>
                  </a:lnTo>
                  <a:lnTo>
                    <a:pt x="583" y="291"/>
                  </a:lnTo>
                  <a:lnTo>
                    <a:pt x="564" y="269"/>
                  </a:lnTo>
                  <a:lnTo>
                    <a:pt x="544" y="246"/>
                  </a:lnTo>
                  <a:lnTo>
                    <a:pt x="544" y="246"/>
                  </a:lnTo>
                  <a:lnTo>
                    <a:pt x="522" y="221"/>
                  </a:lnTo>
                  <a:lnTo>
                    <a:pt x="501" y="195"/>
                  </a:lnTo>
                  <a:lnTo>
                    <a:pt x="501" y="195"/>
                  </a:lnTo>
                  <a:lnTo>
                    <a:pt x="475" y="165"/>
                  </a:lnTo>
                  <a:lnTo>
                    <a:pt x="450" y="135"/>
                  </a:lnTo>
                  <a:lnTo>
                    <a:pt x="450" y="135"/>
                  </a:lnTo>
                  <a:lnTo>
                    <a:pt x="441" y="125"/>
                  </a:lnTo>
                  <a:lnTo>
                    <a:pt x="431" y="116"/>
                  </a:lnTo>
                  <a:lnTo>
                    <a:pt x="431" y="116"/>
                  </a:lnTo>
                  <a:lnTo>
                    <a:pt x="422" y="107"/>
                  </a:lnTo>
                  <a:lnTo>
                    <a:pt x="413" y="98"/>
                  </a:lnTo>
                  <a:lnTo>
                    <a:pt x="413" y="98"/>
                  </a:lnTo>
                  <a:lnTo>
                    <a:pt x="400" y="81"/>
                  </a:lnTo>
                  <a:lnTo>
                    <a:pt x="389" y="67"/>
                  </a:lnTo>
                  <a:lnTo>
                    <a:pt x="378" y="54"/>
                  </a:lnTo>
                  <a:lnTo>
                    <a:pt x="366" y="44"/>
                  </a:lnTo>
                  <a:lnTo>
                    <a:pt x="366" y="44"/>
                  </a:lnTo>
                  <a:lnTo>
                    <a:pt x="355" y="33"/>
                  </a:lnTo>
                  <a:lnTo>
                    <a:pt x="346" y="21"/>
                  </a:lnTo>
                  <a:lnTo>
                    <a:pt x="346" y="21"/>
                  </a:lnTo>
                  <a:lnTo>
                    <a:pt x="377" y="0"/>
                  </a:lnTo>
                  <a:lnTo>
                    <a:pt x="377" y="0"/>
                  </a:lnTo>
                  <a:lnTo>
                    <a:pt x="382" y="6"/>
                  </a:lnTo>
                  <a:lnTo>
                    <a:pt x="382" y="6"/>
                  </a:lnTo>
                  <a:lnTo>
                    <a:pt x="433" y="64"/>
                  </a:lnTo>
                  <a:lnTo>
                    <a:pt x="433" y="64"/>
                  </a:lnTo>
                  <a:lnTo>
                    <a:pt x="496" y="134"/>
                  </a:lnTo>
                  <a:lnTo>
                    <a:pt x="527" y="170"/>
                  </a:lnTo>
                  <a:lnTo>
                    <a:pt x="558" y="207"/>
                  </a:lnTo>
                  <a:lnTo>
                    <a:pt x="558" y="207"/>
                  </a:lnTo>
                  <a:lnTo>
                    <a:pt x="585" y="239"/>
                  </a:lnTo>
                  <a:lnTo>
                    <a:pt x="614" y="273"/>
                  </a:lnTo>
                  <a:lnTo>
                    <a:pt x="631" y="290"/>
                  </a:lnTo>
                  <a:lnTo>
                    <a:pt x="647" y="307"/>
                  </a:lnTo>
                  <a:lnTo>
                    <a:pt x="665" y="324"/>
                  </a:lnTo>
                  <a:lnTo>
                    <a:pt x="683" y="341"/>
                  </a:lnTo>
                  <a:lnTo>
                    <a:pt x="683" y="341"/>
                  </a:lnTo>
                  <a:lnTo>
                    <a:pt x="729" y="380"/>
                  </a:lnTo>
                  <a:lnTo>
                    <a:pt x="729" y="380"/>
                  </a:lnTo>
                  <a:lnTo>
                    <a:pt x="765" y="411"/>
                  </a:lnTo>
                  <a:lnTo>
                    <a:pt x="801" y="444"/>
                  </a:lnTo>
                  <a:lnTo>
                    <a:pt x="801" y="444"/>
                  </a:lnTo>
                  <a:lnTo>
                    <a:pt x="836" y="477"/>
                  </a:lnTo>
                  <a:lnTo>
                    <a:pt x="869" y="511"/>
                  </a:lnTo>
                  <a:lnTo>
                    <a:pt x="900" y="546"/>
                  </a:lnTo>
                  <a:lnTo>
                    <a:pt x="930" y="581"/>
                  </a:lnTo>
                  <a:lnTo>
                    <a:pt x="930" y="581"/>
                  </a:lnTo>
                  <a:lnTo>
                    <a:pt x="946" y="600"/>
                  </a:lnTo>
                  <a:lnTo>
                    <a:pt x="946" y="600"/>
                  </a:lnTo>
                  <a:lnTo>
                    <a:pt x="962" y="620"/>
                  </a:lnTo>
                  <a:lnTo>
                    <a:pt x="980" y="641"/>
                  </a:lnTo>
                  <a:lnTo>
                    <a:pt x="998" y="661"/>
                  </a:lnTo>
                  <a:lnTo>
                    <a:pt x="1008" y="669"/>
                  </a:lnTo>
                  <a:lnTo>
                    <a:pt x="1018" y="677"/>
                  </a:lnTo>
                  <a:lnTo>
                    <a:pt x="1019" y="678"/>
                  </a:lnTo>
                  <a:lnTo>
                    <a:pt x="1020" y="678"/>
                  </a:lnTo>
                  <a:lnTo>
                    <a:pt x="1020" y="678"/>
                  </a:lnTo>
                  <a:lnTo>
                    <a:pt x="1025" y="680"/>
                  </a:lnTo>
                  <a:lnTo>
                    <a:pt x="1029" y="684"/>
                  </a:lnTo>
                  <a:lnTo>
                    <a:pt x="1029" y="685"/>
                  </a:lnTo>
                  <a:lnTo>
                    <a:pt x="1030" y="686"/>
                  </a:lnTo>
                  <a:lnTo>
                    <a:pt x="1030" y="686"/>
                  </a:lnTo>
                  <a:lnTo>
                    <a:pt x="1032" y="689"/>
                  </a:lnTo>
                  <a:lnTo>
                    <a:pt x="1035" y="692"/>
                  </a:lnTo>
                  <a:lnTo>
                    <a:pt x="1036" y="695"/>
                  </a:lnTo>
                  <a:lnTo>
                    <a:pt x="1037" y="698"/>
                  </a:lnTo>
                  <a:lnTo>
                    <a:pt x="1037" y="699"/>
                  </a:lnTo>
                  <a:lnTo>
                    <a:pt x="1037" y="700"/>
                  </a:lnTo>
                  <a:lnTo>
                    <a:pt x="1037" y="700"/>
                  </a:lnTo>
                  <a:lnTo>
                    <a:pt x="1041" y="711"/>
                  </a:lnTo>
                  <a:lnTo>
                    <a:pt x="1045" y="723"/>
                  </a:lnTo>
                  <a:lnTo>
                    <a:pt x="1047" y="735"/>
                  </a:lnTo>
                  <a:lnTo>
                    <a:pt x="1049" y="748"/>
                  </a:lnTo>
                  <a:lnTo>
                    <a:pt x="1051" y="774"/>
                  </a:lnTo>
                  <a:lnTo>
                    <a:pt x="1051" y="800"/>
                  </a:lnTo>
                  <a:lnTo>
                    <a:pt x="1050" y="826"/>
                  </a:lnTo>
                  <a:lnTo>
                    <a:pt x="1047" y="851"/>
                  </a:lnTo>
                  <a:lnTo>
                    <a:pt x="1044" y="872"/>
                  </a:lnTo>
                  <a:lnTo>
                    <a:pt x="1040" y="892"/>
                  </a:lnTo>
                  <a:lnTo>
                    <a:pt x="1040" y="892"/>
                  </a:lnTo>
                  <a:lnTo>
                    <a:pt x="1037" y="911"/>
                  </a:lnTo>
                  <a:lnTo>
                    <a:pt x="1035" y="929"/>
                  </a:lnTo>
                  <a:lnTo>
                    <a:pt x="1030" y="967"/>
                  </a:lnTo>
                  <a:lnTo>
                    <a:pt x="1030" y="973"/>
                  </a:lnTo>
                  <a:lnTo>
                    <a:pt x="1030" y="973"/>
                  </a:lnTo>
                  <a:lnTo>
                    <a:pt x="1029" y="991"/>
                  </a:lnTo>
                  <a:lnTo>
                    <a:pt x="1029" y="991"/>
                  </a:lnTo>
                  <a:lnTo>
                    <a:pt x="1029" y="1009"/>
                  </a:lnTo>
                  <a:lnTo>
                    <a:pt x="1028" y="1017"/>
                  </a:lnTo>
                  <a:lnTo>
                    <a:pt x="1026" y="1024"/>
                  </a:lnTo>
                  <a:lnTo>
                    <a:pt x="1026" y="1024"/>
                  </a:lnTo>
                  <a:lnTo>
                    <a:pt x="1024" y="1031"/>
                  </a:lnTo>
                  <a:lnTo>
                    <a:pt x="1023" y="1039"/>
                  </a:lnTo>
                  <a:lnTo>
                    <a:pt x="1023" y="1051"/>
                  </a:lnTo>
                  <a:lnTo>
                    <a:pt x="1023" y="1051"/>
                  </a:lnTo>
                  <a:lnTo>
                    <a:pt x="1023" y="1059"/>
                  </a:lnTo>
                  <a:lnTo>
                    <a:pt x="1021" y="1068"/>
                  </a:lnTo>
                  <a:lnTo>
                    <a:pt x="1019" y="1075"/>
                  </a:lnTo>
                  <a:lnTo>
                    <a:pt x="1016" y="1079"/>
                  </a:lnTo>
                  <a:lnTo>
                    <a:pt x="1013" y="1083"/>
                  </a:lnTo>
                  <a:lnTo>
                    <a:pt x="1013" y="1083"/>
                  </a:lnTo>
                  <a:lnTo>
                    <a:pt x="1010" y="1085"/>
                  </a:lnTo>
                  <a:lnTo>
                    <a:pt x="1008" y="1086"/>
                  </a:lnTo>
                  <a:lnTo>
                    <a:pt x="1005" y="1087"/>
                  </a:lnTo>
                  <a:lnTo>
                    <a:pt x="1002" y="1088"/>
                  </a:lnTo>
                  <a:lnTo>
                    <a:pt x="1002" y="1088"/>
                  </a:lnTo>
                  <a:lnTo>
                    <a:pt x="1002" y="1088"/>
                  </a:lnTo>
                  <a:lnTo>
                    <a:pt x="998" y="1087"/>
                  </a:lnTo>
                  <a:lnTo>
                    <a:pt x="997" y="1087"/>
                  </a:lnTo>
                  <a:lnTo>
                    <a:pt x="996" y="1087"/>
                  </a:lnTo>
                  <a:lnTo>
                    <a:pt x="996" y="1087"/>
                  </a:lnTo>
                  <a:lnTo>
                    <a:pt x="992" y="1088"/>
                  </a:lnTo>
                  <a:lnTo>
                    <a:pt x="991" y="1088"/>
                  </a:lnTo>
                  <a:close/>
                  <a:moveTo>
                    <a:pt x="1002" y="731"/>
                  </a:moveTo>
                  <a:lnTo>
                    <a:pt x="1002" y="731"/>
                  </a:lnTo>
                  <a:lnTo>
                    <a:pt x="954" y="761"/>
                  </a:lnTo>
                  <a:lnTo>
                    <a:pt x="954" y="761"/>
                  </a:lnTo>
                  <a:lnTo>
                    <a:pt x="918" y="784"/>
                  </a:lnTo>
                  <a:lnTo>
                    <a:pt x="918" y="784"/>
                  </a:lnTo>
                  <a:lnTo>
                    <a:pt x="885" y="803"/>
                  </a:lnTo>
                  <a:lnTo>
                    <a:pt x="885" y="803"/>
                  </a:lnTo>
                  <a:lnTo>
                    <a:pt x="856" y="821"/>
                  </a:lnTo>
                  <a:lnTo>
                    <a:pt x="842" y="830"/>
                  </a:lnTo>
                  <a:lnTo>
                    <a:pt x="829" y="839"/>
                  </a:lnTo>
                  <a:lnTo>
                    <a:pt x="819" y="847"/>
                  </a:lnTo>
                  <a:lnTo>
                    <a:pt x="819" y="847"/>
                  </a:lnTo>
                  <a:lnTo>
                    <a:pt x="773" y="881"/>
                  </a:lnTo>
                  <a:lnTo>
                    <a:pt x="729" y="917"/>
                  </a:lnTo>
                  <a:lnTo>
                    <a:pt x="729" y="917"/>
                  </a:lnTo>
                  <a:lnTo>
                    <a:pt x="717" y="925"/>
                  </a:lnTo>
                  <a:lnTo>
                    <a:pt x="717" y="925"/>
                  </a:lnTo>
                  <a:lnTo>
                    <a:pt x="704" y="936"/>
                  </a:lnTo>
                  <a:lnTo>
                    <a:pt x="691" y="948"/>
                  </a:lnTo>
                  <a:lnTo>
                    <a:pt x="678" y="960"/>
                  </a:lnTo>
                  <a:lnTo>
                    <a:pt x="672" y="967"/>
                  </a:lnTo>
                  <a:lnTo>
                    <a:pt x="668" y="974"/>
                  </a:lnTo>
                  <a:lnTo>
                    <a:pt x="664" y="980"/>
                  </a:lnTo>
                  <a:lnTo>
                    <a:pt x="671" y="982"/>
                  </a:lnTo>
                  <a:lnTo>
                    <a:pt x="671" y="982"/>
                  </a:lnTo>
                  <a:lnTo>
                    <a:pt x="699" y="991"/>
                  </a:lnTo>
                  <a:lnTo>
                    <a:pt x="699" y="991"/>
                  </a:lnTo>
                  <a:lnTo>
                    <a:pt x="718" y="996"/>
                  </a:lnTo>
                  <a:lnTo>
                    <a:pt x="738" y="1003"/>
                  </a:lnTo>
                  <a:lnTo>
                    <a:pt x="738" y="1003"/>
                  </a:lnTo>
                  <a:lnTo>
                    <a:pt x="756" y="1007"/>
                  </a:lnTo>
                  <a:lnTo>
                    <a:pt x="772" y="1010"/>
                  </a:lnTo>
                  <a:lnTo>
                    <a:pt x="772" y="1010"/>
                  </a:lnTo>
                  <a:lnTo>
                    <a:pt x="792" y="1014"/>
                  </a:lnTo>
                  <a:lnTo>
                    <a:pt x="811" y="1018"/>
                  </a:lnTo>
                  <a:lnTo>
                    <a:pt x="811" y="1018"/>
                  </a:lnTo>
                  <a:lnTo>
                    <a:pt x="854" y="1028"/>
                  </a:lnTo>
                  <a:lnTo>
                    <a:pt x="897" y="1039"/>
                  </a:lnTo>
                  <a:lnTo>
                    <a:pt x="941" y="1046"/>
                  </a:lnTo>
                  <a:lnTo>
                    <a:pt x="962" y="1049"/>
                  </a:lnTo>
                  <a:lnTo>
                    <a:pt x="984" y="1051"/>
                  </a:lnTo>
                  <a:lnTo>
                    <a:pt x="991" y="1052"/>
                  </a:lnTo>
                  <a:lnTo>
                    <a:pt x="990" y="1045"/>
                  </a:lnTo>
                  <a:lnTo>
                    <a:pt x="990" y="1045"/>
                  </a:lnTo>
                  <a:lnTo>
                    <a:pt x="989" y="1039"/>
                  </a:lnTo>
                  <a:lnTo>
                    <a:pt x="989" y="1039"/>
                  </a:lnTo>
                  <a:lnTo>
                    <a:pt x="987" y="1032"/>
                  </a:lnTo>
                  <a:lnTo>
                    <a:pt x="987" y="1029"/>
                  </a:lnTo>
                  <a:lnTo>
                    <a:pt x="987" y="1027"/>
                  </a:lnTo>
                  <a:lnTo>
                    <a:pt x="987" y="1027"/>
                  </a:lnTo>
                  <a:lnTo>
                    <a:pt x="990" y="1018"/>
                  </a:lnTo>
                  <a:lnTo>
                    <a:pt x="992" y="1008"/>
                  </a:lnTo>
                  <a:lnTo>
                    <a:pt x="993" y="988"/>
                  </a:lnTo>
                  <a:lnTo>
                    <a:pt x="993" y="988"/>
                  </a:lnTo>
                  <a:lnTo>
                    <a:pt x="994" y="974"/>
                  </a:lnTo>
                  <a:lnTo>
                    <a:pt x="994" y="974"/>
                  </a:lnTo>
                  <a:lnTo>
                    <a:pt x="995" y="957"/>
                  </a:lnTo>
                  <a:lnTo>
                    <a:pt x="995" y="957"/>
                  </a:lnTo>
                  <a:lnTo>
                    <a:pt x="998" y="925"/>
                  </a:lnTo>
                  <a:lnTo>
                    <a:pt x="1000" y="910"/>
                  </a:lnTo>
                  <a:lnTo>
                    <a:pt x="1004" y="893"/>
                  </a:lnTo>
                  <a:lnTo>
                    <a:pt x="1004" y="893"/>
                  </a:lnTo>
                  <a:lnTo>
                    <a:pt x="1010" y="856"/>
                  </a:lnTo>
                  <a:lnTo>
                    <a:pt x="1013" y="835"/>
                  </a:lnTo>
                  <a:lnTo>
                    <a:pt x="1015" y="813"/>
                  </a:lnTo>
                  <a:lnTo>
                    <a:pt x="1016" y="793"/>
                  </a:lnTo>
                  <a:lnTo>
                    <a:pt x="1015" y="772"/>
                  </a:lnTo>
                  <a:lnTo>
                    <a:pt x="1014" y="753"/>
                  </a:lnTo>
                  <a:lnTo>
                    <a:pt x="1010" y="734"/>
                  </a:lnTo>
                  <a:lnTo>
                    <a:pt x="1008" y="726"/>
                  </a:lnTo>
                  <a:lnTo>
                    <a:pt x="1002" y="731"/>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3" name="Freeform 207"/>
            <p:cNvSpPr/>
            <p:nvPr/>
          </p:nvSpPr>
          <p:spPr bwMode="auto">
            <a:xfrm>
              <a:off x="4251325" y="2251075"/>
              <a:ext cx="195263" cy="161925"/>
            </a:xfrm>
            <a:custGeom>
              <a:avLst/>
              <a:gdLst/>
              <a:ahLst/>
              <a:cxnLst>
                <a:cxn ang="0">
                  <a:pos x="15" y="307"/>
                </a:cxn>
                <a:cxn ang="0">
                  <a:pos x="9" y="306"/>
                </a:cxn>
                <a:cxn ang="0">
                  <a:pos x="2" y="298"/>
                </a:cxn>
                <a:cxn ang="0">
                  <a:pos x="0" y="293"/>
                </a:cxn>
                <a:cxn ang="0">
                  <a:pos x="2" y="281"/>
                </a:cxn>
                <a:cxn ang="0">
                  <a:pos x="6" y="275"/>
                </a:cxn>
                <a:cxn ang="0">
                  <a:pos x="12" y="272"/>
                </a:cxn>
                <a:cxn ang="0">
                  <a:pos x="18" y="269"/>
                </a:cxn>
                <a:cxn ang="0">
                  <a:pos x="30" y="259"/>
                </a:cxn>
                <a:cxn ang="0">
                  <a:pos x="48" y="238"/>
                </a:cxn>
                <a:cxn ang="0">
                  <a:pos x="59" y="222"/>
                </a:cxn>
                <a:cxn ang="0">
                  <a:pos x="75" y="201"/>
                </a:cxn>
                <a:cxn ang="0">
                  <a:pos x="94" y="180"/>
                </a:cxn>
                <a:cxn ang="0">
                  <a:pos x="136" y="143"/>
                </a:cxn>
                <a:cxn ang="0">
                  <a:pos x="160" y="124"/>
                </a:cxn>
                <a:cxn ang="0">
                  <a:pos x="174" y="112"/>
                </a:cxn>
                <a:cxn ang="0">
                  <a:pos x="224" y="83"/>
                </a:cxn>
                <a:cxn ang="0">
                  <a:pos x="241" y="73"/>
                </a:cxn>
                <a:cxn ang="0">
                  <a:pos x="259" y="63"/>
                </a:cxn>
                <a:cxn ang="0">
                  <a:pos x="305" y="32"/>
                </a:cxn>
                <a:cxn ang="0">
                  <a:pos x="345" y="3"/>
                </a:cxn>
                <a:cxn ang="0">
                  <a:pos x="354" y="0"/>
                </a:cxn>
                <a:cxn ang="0">
                  <a:pos x="359" y="1"/>
                </a:cxn>
                <a:cxn ang="0">
                  <a:pos x="366" y="8"/>
                </a:cxn>
                <a:cxn ang="0">
                  <a:pos x="368" y="12"/>
                </a:cxn>
                <a:cxn ang="0">
                  <a:pos x="369" y="22"/>
                </a:cxn>
                <a:cxn ang="0">
                  <a:pos x="367" y="29"/>
                </a:cxn>
                <a:cxn ang="0">
                  <a:pos x="362" y="35"/>
                </a:cxn>
                <a:cxn ang="0">
                  <a:pos x="339" y="51"/>
                </a:cxn>
                <a:cxn ang="0">
                  <a:pos x="270" y="96"/>
                </a:cxn>
                <a:cxn ang="0">
                  <a:pos x="240" y="115"/>
                </a:cxn>
                <a:cxn ang="0">
                  <a:pos x="180" y="157"/>
                </a:cxn>
                <a:cxn ang="0">
                  <a:pos x="151" y="179"/>
                </a:cxn>
                <a:cxn ang="0">
                  <a:pos x="109" y="218"/>
                </a:cxn>
                <a:cxn ang="0">
                  <a:pos x="78" y="252"/>
                </a:cxn>
                <a:cxn ang="0">
                  <a:pos x="69" y="264"/>
                </a:cxn>
                <a:cxn ang="0">
                  <a:pos x="47" y="290"/>
                </a:cxn>
                <a:cxn ang="0">
                  <a:pos x="35" y="300"/>
                </a:cxn>
                <a:cxn ang="0">
                  <a:pos x="21" y="306"/>
                </a:cxn>
                <a:cxn ang="0">
                  <a:pos x="15" y="307"/>
                </a:cxn>
              </a:cxnLst>
              <a:rect l="0" t="0" r="r" b="b"/>
              <a:pathLst>
                <a:path w="369" h="307">
                  <a:moveTo>
                    <a:pt x="15" y="307"/>
                  </a:moveTo>
                  <a:lnTo>
                    <a:pt x="15" y="307"/>
                  </a:lnTo>
                  <a:lnTo>
                    <a:pt x="12" y="307"/>
                  </a:lnTo>
                  <a:lnTo>
                    <a:pt x="9" y="306"/>
                  </a:lnTo>
                  <a:lnTo>
                    <a:pt x="5" y="303"/>
                  </a:lnTo>
                  <a:lnTo>
                    <a:pt x="2" y="298"/>
                  </a:lnTo>
                  <a:lnTo>
                    <a:pt x="0" y="293"/>
                  </a:lnTo>
                  <a:lnTo>
                    <a:pt x="0" y="293"/>
                  </a:lnTo>
                  <a:lnTo>
                    <a:pt x="0" y="287"/>
                  </a:lnTo>
                  <a:lnTo>
                    <a:pt x="2" y="281"/>
                  </a:lnTo>
                  <a:lnTo>
                    <a:pt x="4" y="277"/>
                  </a:lnTo>
                  <a:lnTo>
                    <a:pt x="6" y="275"/>
                  </a:lnTo>
                  <a:lnTo>
                    <a:pt x="9" y="273"/>
                  </a:lnTo>
                  <a:lnTo>
                    <a:pt x="12" y="272"/>
                  </a:lnTo>
                  <a:lnTo>
                    <a:pt x="12" y="272"/>
                  </a:lnTo>
                  <a:lnTo>
                    <a:pt x="18" y="269"/>
                  </a:lnTo>
                  <a:lnTo>
                    <a:pt x="24" y="265"/>
                  </a:lnTo>
                  <a:lnTo>
                    <a:pt x="30" y="259"/>
                  </a:lnTo>
                  <a:lnTo>
                    <a:pt x="36" y="253"/>
                  </a:lnTo>
                  <a:lnTo>
                    <a:pt x="48" y="238"/>
                  </a:lnTo>
                  <a:lnTo>
                    <a:pt x="59" y="222"/>
                  </a:lnTo>
                  <a:lnTo>
                    <a:pt x="59" y="222"/>
                  </a:lnTo>
                  <a:lnTo>
                    <a:pt x="68" y="210"/>
                  </a:lnTo>
                  <a:lnTo>
                    <a:pt x="75" y="201"/>
                  </a:lnTo>
                  <a:lnTo>
                    <a:pt x="75" y="201"/>
                  </a:lnTo>
                  <a:lnTo>
                    <a:pt x="94" y="180"/>
                  </a:lnTo>
                  <a:lnTo>
                    <a:pt x="114" y="162"/>
                  </a:lnTo>
                  <a:lnTo>
                    <a:pt x="136" y="143"/>
                  </a:lnTo>
                  <a:lnTo>
                    <a:pt x="157" y="126"/>
                  </a:lnTo>
                  <a:lnTo>
                    <a:pt x="160" y="124"/>
                  </a:lnTo>
                  <a:lnTo>
                    <a:pt x="160" y="124"/>
                  </a:lnTo>
                  <a:lnTo>
                    <a:pt x="174" y="112"/>
                  </a:lnTo>
                  <a:lnTo>
                    <a:pt x="190" y="102"/>
                  </a:lnTo>
                  <a:lnTo>
                    <a:pt x="224" y="83"/>
                  </a:lnTo>
                  <a:lnTo>
                    <a:pt x="224" y="83"/>
                  </a:lnTo>
                  <a:lnTo>
                    <a:pt x="241" y="73"/>
                  </a:lnTo>
                  <a:lnTo>
                    <a:pt x="259" y="63"/>
                  </a:lnTo>
                  <a:lnTo>
                    <a:pt x="259" y="63"/>
                  </a:lnTo>
                  <a:lnTo>
                    <a:pt x="283" y="47"/>
                  </a:lnTo>
                  <a:lnTo>
                    <a:pt x="305" y="32"/>
                  </a:lnTo>
                  <a:lnTo>
                    <a:pt x="345" y="3"/>
                  </a:lnTo>
                  <a:lnTo>
                    <a:pt x="345" y="3"/>
                  </a:lnTo>
                  <a:lnTo>
                    <a:pt x="350" y="1"/>
                  </a:lnTo>
                  <a:lnTo>
                    <a:pt x="354" y="0"/>
                  </a:lnTo>
                  <a:lnTo>
                    <a:pt x="354" y="0"/>
                  </a:lnTo>
                  <a:lnTo>
                    <a:pt x="359" y="1"/>
                  </a:lnTo>
                  <a:lnTo>
                    <a:pt x="363" y="4"/>
                  </a:lnTo>
                  <a:lnTo>
                    <a:pt x="366" y="8"/>
                  </a:lnTo>
                  <a:lnTo>
                    <a:pt x="368" y="12"/>
                  </a:lnTo>
                  <a:lnTo>
                    <a:pt x="368" y="12"/>
                  </a:lnTo>
                  <a:lnTo>
                    <a:pt x="369" y="16"/>
                  </a:lnTo>
                  <a:lnTo>
                    <a:pt x="369" y="22"/>
                  </a:lnTo>
                  <a:lnTo>
                    <a:pt x="369" y="25"/>
                  </a:lnTo>
                  <a:lnTo>
                    <a:pt x="367" y="29"/>
                  </a:lnTo>
                  <a:lnTo>
                    <a:pt x="365" y="32"/>
                  </a:lnTo>
                  <a:lnTo>
                    <a:pt x="362" y="35"/>
                  </a:lnTo>
                  <a:lnTo>
                    <a:pt x="362" y="35"/>
                  </a:lnTo>
                  <a:lnTo>
                    <a:pt x="339" y="51"/>
                  </a:lnTo>
                  <a:lnTo>
                    <a:pt x="317" y="67"/>
                  </a:lnTo>
                  <a:lnTo>
                    <a:pt x="270" y="96"/>
                  </a:lnTo>
                  <a:lnTo>
                    <a:pt x="270" y="96"/>
                  </a:lnTo>
                  <a:lnTo>
                    <a:pt x="240" y="115"/>
                  </a:lnTo>
                  <a:lnTo>
                    <a:pt x="210" y="135"/>
                  </a:lnTo>
                  <a:lnTo>
                    <a:pt x="180" y="157"/>
                  </a:lnTo>
                  <a:lnTo>
                    <a:pt x="151" y="179"/>
                  </a:lnTo>
                  <a:lnTo>
                    <a:pt x="151" y="179"/>
                  </a:lnTo>
                  <a:lnTo>
                    <a:pt x="131" y="198"/>
                  </a:lnTo>
                  <a:lnTo>
                    <a:pt x="109" y="218"/>
                  </a:lnTo>
                  <a:lnTo>
                    <a:pt x="88" y="239"/>
                  </a:lnTo>
                  <a:lnTo>
                    <a:pt x="78" y="252"/>
                  </a:lnTo>
                  <a:lnTo>
                    <a:pt x="69" y="264"/>
                  </a:lnTo>
                  <a:lnTo>
                    <a:pt x="69" y="264"/>
                  </a:lnTo>
                  <a:lnTo>
                    <a:pt x="59" y="277"/>
                  </a:lnTo>
                  <a:lnTo>
                    <a:pt x="47" y="290"/>
                  </a:lnTo>
                  <a:lnTo>
                    <a:pt x="42" y="295"/>
                  </a:lnTo>
                  <a:lnTo>
                    <a:pt x="35" y="300"/>
                  </a:lnTo>
                  <a:lnTo>
                    <a:pt x="29" y="304"/>
                  </a:lnTo>
                  <a:lnTo>
                    <a:pt x="21" y="306"/>
                  </a:lnTo>
                  <a:lnTo>
                    <a:pt x="21" y="306"/>
                  </a:lnTo>
                  <a:lnTo>
                    <a:pt x="15" y="307"/>
                  </a:lnTo>
                  <a:lnTo>
                    <a:pt x="15" y="307"/>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4" name="Freeform 208"/>
            <p:cNvSpPr/>
            <p:nvPr/>
          </p:nvSpPr>
          <p:spPr bwMode="auto">
            <a:xfrm>
              <a:off x="4284663" y="2282825"/>
              <a:ext cx="195263" cy="171450"/>
            </a:xfrm>
            <a:custGeom>
              <a:avLst/>
              <a:gdLst/>
              <a:ahLst/>
              <a:cxnLst>
                <a:cxn ang="0">
                  <a:pos x="15" y="323"/>
                </a:cxn>
                <a:cxn ang="0">
                  <a:pos x="6" y="319"/>
                </a:cxn>
                <a:cxn ang="0">
                  <a:pos x="1" y="309"/>
                </a:cxn>
                <a:cxn ang="0">
                  <a:pos x="0" y="306"/>
                </a:cxn>
                <a:cxn ang="0">
                  <a:pos x="0" y="297"/>
                </a:cxn>
                <a:cxn ang="0">
                  <a:pos x="4" y="290"/>
                </a:cxn>
                <a:cxn ang="0">
                  <a:pos x="7" y="287"/>
                </a:cxn>
                <a:cxn ang="0">
                  <a:pos x="15" y="277"/>
                </a:cxn>
                <a:cxn ang="0">
                  <a:pos x="20" y="266"/>
                </a:cxn>
                <a:cxn ang="0">
                  <a:pos x="29" y="253"/>
                </a:cxn>
                <a:cxn ang="0">
                  <a:pos x="48" y="230"/>
                </a:cxn>
                <a:cxn ang="0">
                  <a:pos x="68" y="211"/>
                </a:cxn>
                <a:cxn ang="0">
                  <a:pos x="94" y="190"/>
                </a:cxn>
                <a:cxn ang="0">
                  <a:pos x="126" y="162"/>
                </a:cxn>
                <a:cxn ang="0">
                  <a:pos x="159" y="135"/>
                </a:cxn>
                <a:cxn ang="0">
                  <a:pos x="187" y="111"/>
                </a:cxn>
                <a:cxn ang="0">
                  <a:pos x="236" y="73"/>
                </a:cxn>
                <a:cxn ang="0">
                  <a:pos x="254" y="61"/>
                </a:cxn>
                <a:cxn ang="0">
                  <a:pos x="311" y="23"/>
                </a:cxn>
                <a:cxn ang="0">
                  <a:pos x="344" y="3"/>
                </a:cxn>
                <a:cxn ang="0">
                  <a:pos x="348" y="1"/>
                </a:cxn>
                <a:cxn ang="0">
                  <a:pos x="352" y="0"/>
                </a:cxn>
                <a:cxn ang="0">
                  <a:pos x="358" y="2"/>
                </a:cxn>
                <a:cxn ang="0">
                  <a:pos x="366" y="9"/>
                </a:cxn>
                <a:cxn ang="0">
                  <a:pos x="368" y="14"/>
                </a:cxn>
                <a:cxn ang="0">
                  <a:pos x="369" y="22"/>
                </a:cxn>
                <a:cxn ang="0">
                  <a:pos x="366" y="29"/>
                </a:cxn>
                <a:cxn ang="0">
                  <a:pos x="361" y="35"/>
                </a:cxn>
                <a:cxn ang="0">
                  <a:pos x="325" y="57"/>
                </a:cxn>
                <a:cxn ang="0">
                  <a:pos x="271" y="92"/>
                </a:cxn>
                <a:cxn ang="0">
                  <a:pos x="250" y="107"/>
                </a:cxn>
                <a:cxn ang="0">
                  <a:pos x="190" y="157"/>
                </a:cxn>
                <a:cxn ang="0">
                  <a:pos x="164" y="179"/>
                </a:cxn>
                <a:cxn ang="0">
                  <a:pos x="134" y="203"/>
                </a:cxn>
                <a:cxn ang="0">
                  <a:pos x="102" y="229"/>
                </a:cxn>
                <a:cxn ang="0">
                  <a:pos x="72" y="258"/>
                </a:cxn>
                <a:cxn ang="0">
                  <a:pos x="66" y="264"/>
                </a:cxn>
                <a:cxn ang="0">
                  <a:pos x="51" y="286"/>
                </a:cxn>
                <a:cxn ang="0">
                  <a:pos x="46" y="295"/>
                </a:cxn>
                <a:cxn ang="0">
                  <a:pos x="33" y="312"/>
                </a:cxn>
                <a:cxn ang="0">
                  <a:pos x="24" y="319"/>
                </a:cxn>
                <a:cxn ang="0">
                  <a:pos x="15" y="323"/>
                </a:cxn>
              </a:cxnLst>
              <a:rect l="0" t="0" r="r" b="b"/>
              <a:pathLst>
                <a:path w="369" h="323">
                  <a:moveTo>
                    <a:pt x="15" y="323"/>
                  </a:moveTo>
                  <a:lnTo>
                    <a:pt x="15" y="323"/>
                  </a:lnTo>
                  <a:lnTo>
                    <a:pt x="10" y="322"/>
                  </a:lnTo>
                  <a:lnTo>
                    <a:pt x="6" y="319"/>
                  </a:lnTo>
                  <a:lnTo>
                    <a:pt x="3" y="315"/>
                  </a:lnTo>
                  <a:lnTo>
                    <a:pt x="1" y="309"/>
                  </a:lnTo>
                  <a:lnTo>
                    <a:pt x="1" y="309"/>
                  </a:lnTo>
                  <a:lnTo>
                    <a:pt x="0" y="306"/>
                  </a:lnTo>
                  <a:lnTo>
                    <a:pt x="0" y="300"/>
                  </a:lnTo>
                  <a:lnTo>
                    <a:pt x="0" y="297"/>
                  </a:lnTo>
                  <a:lnTo>
                    <a:pt x="2" y="294"/>
                  </a:lnTo>
                  <a:lnTo>
                    <a:pt x="4" y="290"/>
                  </a:lnTo>
                  <a:lnTo>
                    <a:pt x="7" y="287"/>
                  </a:lnTo>
                  <a:lnTo>
                    <a:pt x="7" y="287"/>
                  </a:lnTo>
                  <a:lnTo>
                    <a:pt x="11" y="283"/>
                  </a:lnTo>
                  <a:lnTo>
                    <a:pt x="15" y="277"/>
                  </a:lnTo>
                  <a:lnTo>
                    <a:pt x="20" y="266"/>
                  </a:lnTo>
                  <a:lnTo>
                    <a:pt x="20" y="266"/>
                  </a:lnTo>
                  <a:lnTo>
                    <a:pt x="24" y="259"/>
                  </a:lnTo>
                  <a:lnTo>
                    <a:pt x="29" y="253"/>
                  </a:lnTo>
                  <a:lnTo>
                    <a:pt x="29" y="253"/>
                  </a:lnTo>
                  <a:lnTo>
                    <a:pt x="48" y="230"/>
                  </a:lnTo>
                  <a:lnTo>
                    <a:pt x="59" y="221"/>
                  </a:lnTo>
                  <a:lnTo>
                    <a:pt x="68" y="211"/>
                  </a:lnTo>
                  <a:lnTo>
                    <a:pt x="68" y="211"/>
                  </a:lnTo>
                  <a:lnTo>
                    <a:pt x="94" y="190"/>
                  </a:lnTo>
                  <a:lnTo>
                    <a:pt x="94" y="190"/>
                  </a:lnTo>
                  <a:lnTo>
                    <a:pt x="126" y="162"/>
                  </a:lnTo>
                  <a:lnTo>
                    <a:pt x="159" y="135"/>
                  </a:lnTo>
                  <a:lnTo>
                    <a:pt x="159" y="135"/>
                  </a:lnTo>
                  <a:lnTo>
                    <a:pt x="187" y="111"/>
                  </a:lnTo>
                  <a:lnTo>
                    <a:pt x="187" y="111"/>
                  </a:lnTo>
                  <a:lnTo>
                    <a:pt x="220" y="85"/>
                  </a:lnTo>
                  <a:lnTo>
                    <a:pt x="236" y="73"/>
                  </a:lnTo>
                  <a:lnTo>
                    <a:pt x="254" y="61"/>
                  </a:lnTo>
                  <a:lnTo>
                    <a:pt x="254" y="61"/>
                  </a:lnTo>
                  <a:lnTo>
                    <a:pt x="282" y="41"/>
                  </a:lnTo>
                  <a:lnTo>
                    <a:pt x="311" y="23"/>
                  </a:lnTo>
                  <a:lnTo>
                    <a:pt x="311" y="23"/>
                  </a:lnTo>
                  <a:lnTo>
                    <a:pt x="344" y="3"/>
                  </a:lnTo>
                  <a:lnTo>
                    <a:pt x="344" y="3"/>
                  </a:lnTo>
                  <a:lnTo>
                    <a:pt x="348" y="1"/>
                  </a:lnTo>
                  <a:lnTo>
                    <a:pt x="352" y="0"/>
                  </a:lnTo>
                  <a:lnTo>
                    <a:pt x="352" y="0"/>
                  </a:lnTo>
                  <a:lnTo>
                    <a:pt x="355" y="1"/>
                  </a:lnTo>
                  <a:lnTo>
                    <a:pt x="358" y="2"/>
                  </a:lnTo>
                  <a:lnTo>
                    <a:pt x="363" y="5"/>
                  </a:lnTo>
                  <a:lnTo>
                    <a:pt x="366" y="9"/>
                  </a:lnTo>
                  <a:lnTo>
                    <a:pt x="368" y="14"/>
                  </a:lnTo>
                  <a:lnTo>
                    <a:pt x="368" y="14"/>
                  </a:lnTo>
                  <a:lnTo>
                    <a:pt x="369" y="17"/>
                  </a:lnTo>
                  <a:lnTo>
                    <a:pt x="369" y="22"/>
                  </a:lnTo>
                  <a:lnTo>
                    <a:pt x="368" y="25"/>
                  </a:lnTo>
                  <a:lnTo>
                    <a:pt x="366" y="29"/>
                  </a:lnTo>
                  <a:lnTo>
                    <a:pt x="364" y="32"/>
                  </a:lnTo>
                  <a:lnTo>
                    <a:pt x="361" y="35"/>
                  </a:lnTo>
                  <a:lnTo>
                    <a:pt x="361" y="35"/>
                  </a:lnTo>
                  <a:lnTo>
                    <a:pt x="325" y="57"/>
                  </a:lnTo>
                  <a:lnTo>
                    <a:pt x="325" y="57"/>
                  </a:lnTo>
                  <a:lnTo>
                    <a:pt x="271" y="92"/>
                  </a:lnTo>
                  <a:lnTo>
                    <a:pt x="271" y="92"/>
                  </a:lnTo>
                  <a:lnTo>
                    <a:pt x="250" y="107"/>
                  </a:lnTo>
                  <a:lnTo>
                    <a:pt x="229" y="123"/>
                  </a:lnTo>
                  <a:lnTo>
                    <a:pt x="190" y="157"/>
                  </a:lnTo>
                  <a:lnTo>
                    <a:pt x="190" y="157"/>
                  </a:lnTo>
                  <a:lnTo>
                    <a:pt x="164" y="179"/>
                  </a:lnTo>
                  <a:lnTo>
                    <a:pt x="164" y="179"/>
                  </a:lnTo>
                  <a:lnTo>
                    <a:pt x="134" y="203"/>
                  </a:lnTo>
                  <a:lnTo>
                    <a:pt x="134" y="203"/>
                  </a:lnTo>
                  <a:lnTo>
                    <a:pt x="102" y="229"/>
                  </a:lnTo>
                  <a:lnTo>
                    <a:pt x="86" y="242"/>
                  </a:lnTo>
                  <a:lnTo>
                    <a:pt x="72" y="258"/>
                  </a:lnTo>
                  <a:lnTo>
                    <a:pt x="72" y="258"/>
                  </a:lnTo>
                  <a:lnTo>
                    <a:pt x="66" y="264"/>
                  </a:lnTo>
                  <a:lnTo>
                    <a:pt x="61" y="271"/>
                  </a:lnTo>
                  <a:lnTo>
                    <a:pt x="51" y="286"/>
                  </a:lnTo>
                  <a:lnTo>
                    <a:pt x="51" y="286"/>
                  </a:lnTo>
                  <a:lnTo>
                    <a:pt x="46" y="295"/>
                  </a:lnTo>
                  <a:lnTo>
                    <a:pt x="40" y="303"/>
                  </a:lnTo>
                  <a:lnTo>
                    <a:pt x="33" y="312"/>
                  </a:lnTo>
                  <a:lnTo>
                    <a:pt x="24" y="319"/>
                  </a:lnTo>
                  <a:lnTo>
                    <a:pt x="24" y="319"/>
                  </a:lnTo>
                  <a:lnTo>
                    <a:pt x="19" y="322"/>
                  </a:lnTo>
                  <a:lnTo>
                    <a:pt x="15" y="323"/>
                  </a:lnTo>
                  <a:lnTo>
                    <a:pt x="15" y="32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5" name="Freeform 209"/>
            <p:cNvSpPr/>
            <p:nvPr/>
          </p:nvSpPr>
          <p:spPr bwMode="auto">
            <a:xfrm>
              <a:off x="4446588" y="2346325"/>
              <a:ext cx="285750" cy="307975"/>
            </a:xfrm>
            <a:custGeom>
              <a:avLst/>
              <a:gdLst/>
              <a:ahLst/>
              <a:cxnLst>
                <a:cxn ang="0">
                  <a:pos x="524" y="583"/>
                </a:cxn>
                <a:cxn ang="0">
                  <a:pos x="515" y="580"/>
                </a:cxn>
                <a:cxn ang="0">
                  <a:pos x="501" y="571"/>
                </a:cxn>
                <a:cxn ang="0">
                  <a:pos x="476" y="549"/>
                </a:cxn>
                <a:cxn ang="0">
                  <a:pos x="437" y="513"/>
                </a:cxn>
                <a:cxn ang="0">
                  <a:pos x="414" y="488"/>
                </a:cxn>
                <a:cxn ang="0">
                  <a:pos x="388" y="460"/>
                </a:cxn>
                <a:cxn ang="0">
                  <a:pos x="339" y="409"/>
                </a:cxn>
                <a:cxn ang="0">
                  <a:pos x="300" y="361"/>
                </a:cxn>
                <a:cxn ang="0">
                  <a:pos x="288" y="344"/>
                </a:cxn>
                <a:cxn ang="0">
                  <a:pos x="246" y="293"/>
                </a:cxn>
                <a:cxn ang="0">
                  <a:pos x="202" y="245"/>
                </a:cxn>
                <a:cxn ang="0">
                  <a:pos x="167" y="208"/>
                </a:cxn>
                <a:cxn ang="0">
                  <a:pos x="134" y="170"/>
                </a:cxn>
                <a:cxn ang="0">
                  <a:pos x="121" y="153"/>
                </a:cxn>
                <a:cxn ang="0">
                  <a:pos x="95" y="121"/>
                </a:cxn>
                <a:cxn ang="0">
                  <a:pos x="54" y="76"/>
                </a:cxn>
                <a:cxn ang="0">
                  <a:pos x="24" y="48"/>
                </a:cxn>
                <a:cxn ang="0">
                  <a:pos x="8" y="36"/>
                </a:cxn>
                <a:cxn ang="0">
                  <a:pos x="3" y="29"/>
                </a:cxn>
                <a:cxn ang="0">
                  <a:pos x="0" y="22"/>
                </a:cxn>
                <a:cxn ang="0">
                  <a:pos x="1" y="13"/>
                </a:cxn>
                <a:cxn ang="0">
                  <a:pos x="4" y="8"/>
                </a:cxn>
                <a:cxn ang="0">
                  <a:pos x="12" y="1"/>
                </a:cxn>
                <a:cxn ang="0">
                  <a:pos x="16" y="0"/>
                </a:cxn>
                <a:cxn ang="0">
                  <a:pos x="25" y="3"/>
                </a:cxn>
                <a:cxn ang="0">
                  <a:pos x="41" y="15"/>
                </a:cxn>
                <a:cxn ang="0">
                  <a:pos x="70" y="41"/>
                </a:cxn>
                <a:cxn ang="0">
                  <a:pos x="110" y="84"/>
                </a:cxn>
                <a:cxn ang="0">
                  <a:pos x="136" y="115"/>
                </a:cxn>
                <a:cxn ang="0">
                  <a:pos x="206" y="198"/>
                </a:cxn>
                <a:cxn ang="0">
                  <a:pos x="290" y="291"/>
                </a:cxn>
                <a:cxn ang="0">
                  <a:pos x="303" y="306"/>
                </a:cxn>
                <a:cxn ang="0">
                  <a:pos x="341" y="353"/>
                </a:cxn>
                <a:cxn ang="0">
                  <a:pos x="371" y="390"/>
                </a:cxn>
                <a:cxn ang="0">
                  <a:pos x="403" y="425"/>
                </a:cxn>
                <a:cxn ang="0">
                  <a:pos x="433" y="457"/>
                </a:cxn>
                <a:cxn ang="0">
                  <a:pos x="457" y="482"/>
                </a:cxn>
                <a:cxn ang="0">
                  <a:pos x="493" y="518"/>
                </a:cxn>
                <a:cxn ang="0">
                  <a:pos x="519" y="540"/>
                </a:cxn>
                <a:cxn ang="0">
                  <a:pos x="532" y="549"/>
                </a:cxn>
                <a:cxn ang="0">
                  <a:pos x="539" y="554"/>
                </a:cxn>
                <a:cxn ang="0">
                  <a:pos x="541" y="560"/>
                </a:cxn>
                <a:cxn ang="0">
                  <a:pos x="541" y="570"/>
                </a:cxn>
                <a:cxn ang="0">
                  <a:pos x="539" y="575"/>
                </a:cxn>
                <a:cxn ang="0">
                  <a:pos x="530" y="582"/>
                </a:cxn>
                <a:cxn ang="0">
                  <a:pos x="524" y="583"/>
                </a:cxn>
              </a:cxnLst>
              <a:rect l="0" t="0" r="r" b="b"/>
              <a:pathLst>
                <a:path w="541" h="583">
                  <a:moveTo>
                    <a:pt x="524" y="583"/>
                  </a:moveTo>
                  <a:lnTo>
                    <a:pt x="524" y="583"/>
                  </a:lnTo>
                  <a:lnTo>
                    <a:pt x="520" y="582"/>
                  </a:lnTo>
                  <a:lnTo>
                    <a:pt x="515" y="580"/>
                  </a:lnTo>
                  <a:lnTo>
                    <a:pt x="515" y="580"/>
                  </a:lnTo>
                  <a:lnTo>
                    <a:pt x="501" y="571"/>
                  </a:lnTo>
                  <a:lnTo>
                    <a:pt x="488" y="560"/>
                  </a:lnTo>
                  <a:lnTo>
                    <a:pt x="476" y="549"/>
                  </a:lnTo>
                  <a:lnTo>
                    <a:pt x="462" y="538"/>
                  </a:lnTo>
                  <a:lnTo>
                    <a:pt x="437" y="513"/>
                  </a:lnTo>
                  <a:lnTo>
                    <a:pt x="414" y="488"/>
                  </a:lnTo>
                  <a:lnTo>
                    <a:pt x="414" y="488"/>
                  </a:lnTo>
                  <a:lnTo>
                    <a:pt x="388" y="460"/>
                  </a:lnTo>
                  <a:lnTo>
                    <a:pt x="388" y="460"/>
                  </a:lnTo>
                  <a:lnTo>
                    <a:pt x="365" y="437"/>
                  </a:lnTo>
                  <a:lnTo>
                    <a:pt x="339" y="409"/>
                  </a:lnTo>
                  <a:lnTo>
                    <a:pt x="313" y="377"/>
                  </a:lnTo>
                  <a:lnTo>
                    <a:pt x="300" y="361"/>
                  </a:lnTo>
                  <a:lnTo>
                    <a:pt x="288" y="344"/>
                  </a:lnTo>
                  <a:lnTo>
                    <a:pt x="288" y="344"/>
                  </a:lnTo>
                  <a:lnTo>
                    <a:pt x="268" y="319"/>
                  </a:lnTo>
                  <a:lnTo>
                    <a:pt x="246" y="293"/>
                  </a:lnTo>
                  <a:lnTo>
                    <a:pt x="224" y="269"/>
                  </a:lnTo>
                  <a:lnTo>
                    <a:pt x="202" y="245"/>
                  </a:lnTo>
                  <a:lnTo>
                    <a:pt x="202" y="245"/>
                  </a:lnTo>
                  <a:lnTo>
                    <a:pt x="167" y="208"/>
                  </a:lnTo>
                  <a:lnTo>
                    <a:pt x="150" y="189"/>
                  </a:lnTo>
                  <a:lnTo>
                    <a:pt x="134" y="170"/>
                  </a:lnTo>
                  <a:lnTo>
                    <a:pt x="134" y="170"/>
                  </a:lnTo>
                  <a:lnTo>
                    <a:pt x="121" y="153"/>
                  </a:lnTo>
                  <a:lnTo>
                    <a:pt x="121" y="153"/>
                  </a:lnTo>
                  <a:lnTo>
                    <a:pt x="95" y="121"/>
                  </a:lnTo>
                  <a:lnTo>
                    <a:pt x="69" y="90"/>
                  </a:lnTo>
                  <a:lnTo>
                    <a:pt x="54" y="76"/>
                  </a:lnTo>
                  <a:lnTo>
                    <a:pt x="40" y="61"/>
                  </a:lnTo>
                  <a:lnTo>
                    <a:pt x="24" y="48"/>
                  </a:lnTo>
                  <a:lnTo>
                    <a:pt x="8" y="36"/>
                  </a:lnTo>
                  <a:lnTo>
                    <a:pt x="8" y="36"/>
                  </a:lnTo>
                  <a:lnTo>
                    <a:pt x="5" y="32"/>
                  </a:lnTo>
                  <a:lnTo>
                    <a:pt x="3" y="29"/>
                  </a:lnTo>
                  <a:lnTo>
                    <a:pt x="0" y="25"/>
                  </a:lnTo>
                  <a:lnTo>
                    <a:pt x="0" y="22"/>
                  </a:lnTo>
                  <a:lnTo>
                    <a:pt x="0" y="17"/>
                  </a:lnTo>
                  <a:lnTo>
                    <a:pt x="1" y="13"/>
                  </a:lnTo>
                  <a:lnTo>
                    <a:pt x="1" y="13"/>
                  </a:lnTo>
                  <a:lnTo>
                    <a:pt x="4" y="8"/>
                  </a:lnTo>
                  <a:lnTo>
                    <a:pt x="7" y="3"/>
                  </a:lnTo>
                  <a:lnTo>
                    <a:pt x="12" y="1"/>
                  </a:lnTo>
                  <a:lnTo>
                    <a:pt x="16" y="0"/>
                  </a:lnTo>
                  <a:lnTo>
                    <a:pt x="16" y="0"/>
                  </a:lnTo>
                  <a:lnTo>
                    <a:pt x="21" y="0"/>
                  </a:lnTo>
                  <a:lnTo>
                    <a:pt x="25" y="3"/>
                  </a:lnTo>
                  <a:lnTo>
                    <a:pt x="25" y="3"/>
                  </a:lnTo>
                  <a:lnTo>
                    <a:pt x="41" y="15"/>
                  </a:lnTo>
                  <a:lnTo>
                    <a:pt x="55" y="28"/>
                  </a:lnTo>
                  <a:lnTo>
                    <a:pt x="70" y="41"/>
                  </a:lnTo>
                  <a:lnTo>
                    <a:pt x="83" y="55"/>
                  </a:lnTo>
                  <a:lnTo>
                    <a:pt x="110" y="84"/>
                  </a:lnTo>
                  <a:lnTo>
                    <a:pt x="136" y="115"/>
                  </a:lnTo>
                  <a:lnTo>
                    <a:pt x="136" y="115"/>
                  </a:lnTo>
                  <a:lnTo>
                    <a:pt x="170" y="156"/>
                  </a:lnTo>
                  <a:lnTo>
                    <a:pt x="206" y="198"/>
                  </a:lnTo>
                  <a:lnTo>
                    <a:pt x="246" y="242"/>
                  </a:lnTo>
                  <a:lnTo>
                    <a:pt x="290" y="291"/>
                  </a:lnTo>
                  <a:lnTo>
                    <a:pt x="290" y="291"/>
                  </a:lnTo>
                  <a:lnTo>
                    <a:pt x="303" y="306"/>
                  </a:lnTo>
                  <a:lnTo>
                    <a:pt x="317" y="322"/>
                  </a:lnTo>
                  <a:lnTo>
                    <a:pt x="341" y="353"/>
                  </a:lnTo>
                  <a:lnTo>
                    <a:pt x="341" y="353"/>
                  </a:lnTo>
                  <a:lnTo>
                    <a:pt x="371" y="390"/>
                  </a:lnTo>
                  <a:lnTo>
                    <a:pt x="387" y="407"/>
                  </a:lnTo>
                  <a:lnTo>
                    <a:pt x="403" y="425"/>
                  </a:lnTo>
                  <a:lnTo>
                    <a:pt x="403" y="425"/>
                  </a:lnTo>
                  <a:lnTo>
                    <a:pt x="433" y="457"/>
                  </a:lnTo>
                  <a:lnTo>
                    <a:pt x="433" y="457"/>
                  </a:lnTo>
                  <a:lnTo>
                    <a:pt x="457" y="482"/>
                  </a:lnTo>
                  <a:lnTo>
                    <a:pt x="481" y="507"/>
                  </a:lnTo>
                  <a:lnTo>
                    <a:pt x="493" y="518"/>
                  </a:lnTo>
                  <a:lnTo>
                    <a:pt x="507" y="529"/>
                  </a:lnTo>
                  <a:lnTo>
                    <a:pt x="519" y="540"/>
                  </a:lnTo>
                  <a:lnTo>
                    <a:pt x="532" y="549"/>
                  </a:lnTo>
                  <a:lnTo>
                    <a:pt x="532" y="549"/>
                  </a:lnTo>
                  <a:lnTo>
                    <a:pt x="537" y="552"/>
                  </a:lnTo>
                  <a:lnTo>
                    <a:pt x="539" y="554"/>
                  </a:lnTo>
                  <a:lnTo>
                    <a:pt x="540" y="557"/>
                  </a:lnTo>
                  <a:lnTo>
                    <a:pt x="541" y="560"/>
                  </a:lnTo>
                  <a:lnTo>
                    <a:pt x="541" y="565"/>
                  </a:lnTo>
                  <a:lnTo>
                    <a:pt x="541" y="570"/>
                  </a:lnTo>
                  <a:lnTo>
                    <a:pt x="541" y="570"/>
                  </a:lnTo>
                  <a:lnTo>
                    <a:pt x="539" y="575"/>
                  </a:lnTo>
                  <a:lnTo>
                    <a:pt x="534" y="579"/>
                  </a:lnTo>
                  <a:lnTo>
                    <a:pt x="530" y="582"/>
                  </a:lnTo>
                  <a:lnTo>
                    <a:pt x="527" y="583"/>
                  </a:lnTo>
                  <a:lnTo>
                    <a:pt x="524" y="583"/>
                  </a:lnTo>
                  <a:lnTo>
                    <a:pt x="524" y="58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6" name="Freeform 210"/>
            <p:cNvSpPr/>
            <p:nvPr/>
          </p:nvSpPr>
          <p:spPr bwMode="auto">
            <a:xfrm>
              <a:off x="4349750" y="2435225"/>
              <a:ext cx="273050" cy="288925"/>
            </a:xfrm>
            <a:custGeom>
              <a:avLst/>
              <a:gdLst/>
              <a:ahLst/>
              <a:cxnLst>
                <a:cxn ang="0">
                  <a:pos x="493" y="546"/>
                </a:cxn>
                <a:cxn ang="0">
                  <a:pos x="481" y="537"/>
                </a:cxn>
                <a:cxn ang="0">
                  <a:pos x="475" y="524"/>
                </a:cxn>
                <a:cxn ang="0">
                  <a:pos x="457" y="505"/>
                </a:cxn>
                <a:cxn ang="0">
                  <a:pos x="444" y="490"/>
                </a:cxn>
                <a:cxn ang="0">
                  <a:pos x="436" y="479"/>
                </a:cxn>
                <a:cxn ang="0">
                  <a:pos x="411" y="452"/>
                </a:cxn>
                <a:cxn ang="0">
                  <a:pos x="402" y="443"/>
                </a:cxn>
                <a:cxn ang="0">
                  <a:pos x="387" y="420"/>
                </a:cxn>
                <a:cxn ang="0">
                  <a:pos x="376" y="410"/>
                </a:cxn>
                <a:cxn ang="0">
                  <a:pos x="345" y="378"/>
                </a:cxn>
                <a:cxn ang="0">
                  <a:pos x="321" y="352"/>
                </a:cxn>
                <a:cxn ang="0">
                  <a:pos x="280" y="313"/>
                </a:cxn>
                <a:cxn ang="0">
                  <a:pos x="252" y="285"/>
                </a:cxn>
                <a:cxn ang="0">
                  <a:pos x="151" y="183"/>
                </a:cxn>
                <a:cxn ang="0">
                  <a:pos x="106" y="136"/>
                </a:cxn>
                <a:cxn ang="0">
                  <a:pos x="64" y="92"/>
                </a:cxn>
                <a:cxn ang="0">
                  <a:pos x="33" y="58"/>
                </a:cxn>
                <a:cxn ang="0">
                  <a:pos x="13" y="39"/>
                </a:cxn>
                <a:cxn ang="0">
                  <a:pos x="3" y="26"/>
                </a:cxn>
                <a:cxn ang="0">
                  <a:pos x="0" y="14"/>
                </a:cxn>
                <a:cxn ang="0">
                  <a:pos x="5" y="6"/>
                </a:cxn>
                <a:cxn ang="0">
                  <a:pos x="19" y="0"/>
                </a:cxn>
                <a:cxn ang="0">
                  <a:pos x="26" y="2"/>
                </a:cxn>
                <a:cxn ang="0">
                  <a:pos x="34" y="8"/>
                </a:cxn>
                <a:cxn ang="0">
                  <a:pos x="72" y="47"/>
                </a:cxn>
                <a:cxn ang="0">
                  <a:pos x="94" y="67"/>
                </a:cxn>
                <a:cxn ang="0">
                  <a:pos x="151" y="133"/>
                </a:cxn>
                <a:cxn ang="0">
                  <a:pos x="191" y="176"/>
                </a:cxn>
                <a:cxn ang="0">
                  <a:pos x="275" y="260"/>
                </a:cxn>
                <a:cxn ang="0">
                  <a:pos x="311" y="293"/>
                </a:cxn>
                <a:cxn ang="0">
                  <a:pos x="364" y="343"/>
                </a:cxn>
                <a:cxn ang="0">
                  <a:pos x="407" y="387"/>
                </a:cxn>
                <a:cxn ang="0">
                  <a:pos x="423" y="411"/>
                </a:cxn>
                <a:cxn ang="0">
                  <a:pos x="440" y="429"/>
                </a:cxn>
                <a:cxn ang="0">
                  <a:pos x="452" y="440"/>
                </a:cxn>
                <a:cxn ang="0">
                  <a:pos x="460" y="452"/>
                </a:cxn>
                <a:cxn ang="0">
                  <a:pos x="481" y="478"/>
                </a:cxn>
                <a:cxn ang="0">
                  <a:pos x="496" y="493"/>
                </a:cxn>
                <a:cxn ang="0">
                  <a:pos x="508" y="510"/>
                </a:cxn>
                <a:cxn ang="0">
                  <a:pos x="512" y="513"/>
                </a:cxn>
                <a:cxn ang="0">
                  <a:pos x="515" y="524"/>
                </a:cxn>
                <a:cxn ang="0">
                  <a:pos x="515" y="533"/>
                </a:cxn>
                <a:cxn ang="0">
                  <a:pos x="510" y="542"/>
                </a:cxn>
                <a:cxn ang="0">
                  <a:pos x="499" y="546"/>
                </a:cxn>
              </a:cxnLst>
              <a:rect l="0" t="0" r="r" b="b"/>
              <a:pathLst>
                <a:path w="515" h="546">
                  <a:moveTo>
                    <a:pt x="499" y="546"/>
                  </a:moveTo>
                  <a:lnTo>
                    <a:pt x="499" y="546"/>
                  </a:lnTo>
                  <a:lnTo>
                    <a:pt x="493" y="546"/>
                  </a:lnTo>
                  <a:lnTo>
                    <a:pt x="488" y="543"/>
                  </a:lnTo>
                  <a:lnTo>
                    <a:pt x="483" y="540"/>
                  </a:lnTo>
                  <a:lnTo>
                    <a:pt x="481" y="537"/>
                  </a:lnTo>
                  <a:lnTo>
                    <a:pt x="480" y="534"/>
                  </a:lnTo>
                  <a:lnTo>
                    <a:pt x="480" y="534"/>
                  </a:lnTo>
                  <a:lnTo>
                    <a:pt x="475" y="524"/>
                  </a:lnTo>
                  <a:lnTo>
                    <a:pt x="470" y="517"/>
                  </a:lnTo>
                  <a:lnTo>
                    <a:pt x="463" y="511"/>
                  </a:lnTo>
                  <a:lnTo>
                    <a:pt x="457" y="505"/>
                  </a:lnTo>
                  <a:lnTo>
                    <a:pt x="457" y="505"/>
                  </a:lnTo>
                  <a:lnTo>
                    <a:pt x="450" y="498"/>
                  </a:lnTo>
                  <a:lnTo>
                    <a:pt x="444" y="490"/>
                  </a:lnTo>
                  <a:lnTo>
                    <a:pt x="444" y="490"/>
                  </a:lnTo>
                  <a:lnTo>
                    <a:pt x="436" y="479"/>
                  </a:lnTo>
                  <a:lnTo>
                    <a:pt x="436" y="479"/>
                  </a:lnTo>
                  <a:lnTo>
                    <a:pt x="425" y="466"/>
                  </a:lnTo>
                  <a:lnTo>
                    <a:pt x="419" y="458"/>
                  </a:lnTo>
                  <a:lnTo>
                    <a:pt x="411" y="452"/>
                  </a:lnTo>
                  <a:lnTo>
                    <a:pt x="411" y="452"/>
                  </a:lnTo>
                  <a:lnTo>
                    <a:pt x="407" y="448"/>
                  </a:lnTo>
                  <a:lnTo>
                    <a:pt x="402" y="443"/>
                  </a:lnTo>
                  <a:lnTo>
                    <a:pt x="395" y="433"/>
                  </a:lnTo>
                  <a:lnTo>
                    <a:pt x="395" y="433"/>
                  </a:lnTo>
                  <a:lnTo>
                    <a:pt x="387" y="420"/>
                  </a:lnTo>
                  <a:lnTo>
                    <a:pt x="382" y="415"/>
                  </a:lnTo>
                  <a:lnTo>
                    <a:pt x="376" y="410"/>
                  </a:lnTo>
                  <a:lnTo>
                    <a:pt x="376" y="410"/>
                  </a:lnTo>
                  <a:lnTo>
                    <a:pt x="367" y="404"/>
                  </a:lnTo>
                  <a:lnTo>
                    <a:pt x="360" y="395"/>
                  </a:lnTo>
                  <a:lnTo>
                    <a:pt x="345" y="378"/>
                  </a:lnTo>
                  <a:lnTo>
                    <a:pt x="345" y="378"/>
                  </a:lnTo>
                  <a:lnTo>
                    <a:pt x="333" y="364"/>
                  </a:lnTo>
                  <a:lnTo>
                    <a:pt x="321" y="352"/>
                  </a:lnTo>
                  <a:lnTo>
                    <a:pt x="321" y="352"/>
                  </a:lnTo>
                  <a:lnTo>
                    <a:pt x="299" y="332"/>
                  </a:lnTo>
                  <a:lnTo>
                    <a:pt x="280" y="313"/>
                  </a:lnTo>
                  <a:lnTo>
                    <a:pt x="280" y="313"/>
                  </a:lnTo>
                  <a:lnTo>
                    <a:pt x="252" y="285"/>
                  </a:lnTo>
                  <a:lnTo>
                    <a:pt x="252" y="285"/>
                  </a:lnTo>
                  <a:lnTo>
                    <a:pt x="225" y="260"/>
                  </a:lnTo>
                  <a:lnTo>
                    <a:pt x="200" y="234"/>
                  </a:lnTo>
                  <a:lnTo>
                    <a:pt x="151" y="183"/>
                  </a:lnTo>
                  <a:lnTo>
                    <a:pt x="151" y="183"/>
                  </a:lnTo>
                  <a:lnTo>
                    <a:pt x="106" y="136"/>
                  </a:lnTo>
                  <a:lnTo>
                    <a:pt x="106" y="136"/>
                  </a:lnTo>
                  <a:lnTo>
                    <a:pt x="87" y="116"/>
                  </a:lnTo>
                  <a:lnTo>
                    <a:pt x="87" y="116"/>
                  </a:lnTo>
                  <a:lnTo>
                    <a:pt x="64" y="92"/>
                  </a:lnTo>
                  <a:lnTo>
                    <a:pt x="40" y="66"/>
                  </a:lnTo>
                  <a:lnTo>
                    <a:pt x="40" y="66"/>
                  </a:lnTo>
                  <a:lnTo>
                    <a:pt x="33" y="58"/>
                  </a:lnTo>
                  <a:lnTo>
                    <a:pt x="24" y="50"/>
                  </a:lnTo>
                  <a:lnTo>
                    <a:pt x="24" y="50"/>
                  </a:lnTo>
                  <a:lnTo>
                    <a:pt x="13" y="39"/>
                  </a:lnTo>
                  <a:lnTo>
                    <a:pt x="8" y="33"/>
                  </a:lnTo>
                  <a:lnTo>
                    <a:pt x="3" y="26"/>
                  </a:lnTo>
                  <a:lnTo>
                    <a:pt x="3" y="26"/>
                  </a:lnTo>
                  <a:lnTo>
                    <a:pt x="1" y="22"/>
                  </a:lnTo>
                  <a:lnTo>
                    <a:pt x="0" y="18"/>
                  </a:lnTo>
                  <a:lnTo>
                    <a:pt x="0" y="14"/>
                  </a:lnTo>
                  <a:lnTo>
                    <a:pt x="2" y="10"/>
                  </a:lnTo>
                  <a:lnTo>
                    <a:pt x="2" y="10"/>
                  </a:lnTo>
                  <a:lnTo>
                    <a:pt x="5" y="6"/>
                  </a:lnTo>
                  <a:lnTo>
                    <a:pt x="9" y="3"/>
                  </a:lnTo>
                  <a:lnTo>
                    <a:pt x="14" y="1"/>
                  </a:lnTo>
                  <a:lnTo>
                    <a:pt x="19" y="0"/>
                  </a:lnTo>
                  <a:lnTo>
                    <a:pt x="19" y="0"/>
                  </a:lnTo>
                  <a:lnTo>
                    <a:pt x="22" y="1"/>
                  </a:lnTo>
                  <a:lnTo>
                    <a:pt x="26" y="2"/>
                  </a:lnTo>
                  <a:lnTo>
                    <a:pt x="31" y="4"/>
                  </a:lnTo>
                  <a:lnTo>
                    <a:pt x="34" y="8"/>
                  </a:lnTo>
                  <a:lnTo>
                    <a:pt x="34" y="8"/>
                  </a:lnTo>
                  <a:lnTo>
                    <a:pt x="42" y="18"/>
                  </a:lnTo>
                  <a:lnTo>
                    <a:pt x="51" y="29"/>
                  </a:lnTo>
                  <a:lnTo>
                    <a:pt x="72" y="47"/>
                  </a:lnTo>
                  <a:lnTo>
                    <a:pt x="72" y="47"/>
                  </a:lnTo>
                  <a:lnTo>
                    <a:pt x="83" y="57"/>
                  </a:lnTo>
                  <a:lnTo>
                    <a:pt x="94" y="67"/>
                  </a:lnTo>
                  <a:lnTo>
                    <a:pt x="94" y="67"/>
                  </a:lnTo>
                  <a:lnTo>
                    <a:pt x="124" y="100"/>
                  </a:lnTo>
                  <a:lnTo>
                    <a:pt x="151" y="133"/>
                  </a:lnTo>
                  <a:lnTo>
                    <a:pt x="164" y="146"/>
                  </a:lnTo>
                  <a:lnTo>
                    <a:pt x="164" y="146"/>
                  </a:lnTo>
                  <a:lnTo>
                    <a:pt x="191" y="176"/>
                  </a:lnTo>
                  <a:lnTo>
                    <a:pt x="219" y="205"/>
                  </a:lnTo>
                  <a:lnTo>
                    <a:pt x="247" y="232"/>
                  </a:lnTo>
                  <a:lnTo>
                    <a:pt x="275" y="260"/>
                  </a:lnTo>
                  <a:lnTo>
                    <a:pt x="275" y="260"/>
                  </a:lnTo>
                  <a:lnTo>
                    <a:pt x="311" y="293"/>
                  </a:lnTo>
                  <a:lnTo>
                    <a:pt x="311" y="293"/>
                  </a:lnTo>
                  <a:lnTo>
                    <a:pt x="342" y="321"/>
                  </a:lnTo>
                  <a:lnTo>
                    <a:pt x="342" y="321"/>
                  </a:lnTo>
                  <a:lnTo>
                    <a:pt x="364" y="343"/>
                  </a:lnTo>
                  <a:lnTo>
                    <a:pt x="386" y="363"/>
                  </a:lnTo>
                  <a:lnTo>
                    <a:pt x="396" y="375"/>
                  </a:lnTo>
                  <a:lnTo>
                    <a:pt x="407" y="387"/>
                  </a:lnTo>
                  <a:lnTo>
                    <a:pt x="415" y="398"/>
                  </a:lnTo>
                  <a:lnTo>
                    <a:pt x="423" y="411"/>
                  </a:lnTo>
                  <a:lnTo>
                    <a:pt x="423" y="411"/>
                  </a:lnTo>
                  <a:lnTo>
                    <a:pt x="426" y="416"/>
                  </a:lnTo>
                  <a:lnTo>
                    <a:pt x="430" y="421"/>
                  </a:lnTo>
                  <a:lnTo>
                    <a:pt x="440" y="429"/>
                  </a:lnTo>
                  <a:lnTo>
                    <a:pt x="440" y="429"/>
                  </a:lnTo>
                  <a:lnTo>
                    <a:pt x="446" y="435"/>
                  </a:lnTo>
                  <a:lnTo>
                    <a:pt x="452" y="440"/>
                  </a:lnTo>
                  <a:lnTo>
                    <a:pt x="452" y="440"/>
                  </a:lnTo>
                  <a:lnTo>
                    <a:pt x="460" y="452"/>
                  </a:lnTo>
                  <a:lnTo>
                    <a:pt x="460" y="452"/>
                  </a:lnTo>
                  <a:lnTo>
                    <a:pt x="470" y="466"/>
                  </a:lnTo>
                  <a:lnTo>
                    <a:pt x="475" y="472"/>
                  </a:lnTo>
                  <a:lnTo>
                    <a:pt x="481" y="478"/>
                  </a:lnTo>
                  <a:lnTo>
                    <a:pt x="481" y="478"/>
                  </a:lnTo>
                  <a:lnTo>
                    <a:pt x="489" y="486"/>
                  </a:lnTo>
                  <a:lnTo>
                    <a:pt x="496" y="493"/>
                  </a:lnTo>
                  <a:lnTo>
                    <a:pt x="502" y="501"/>
                  </a:lnTo>
                  <a:lnTo>
                    <a:pt x="507" y="509"/>
                  </a:lnTo>
                  <a:lnTo>
                    <a:pt x="508" y="510"/>
                  </a:lnTo>
                  <a:lnTo>
                    <a:pt x="509" y="511"/>
                  </a:lnTo>
                  <a:lnTo>
                    <a:pt x="509" y="511"/>
                  </a:lnTo>
                  <a:lnTo>
                    <a:pt x="512" y="513"/>
                  </a:lnTo>
                  <a:lnTo>
                    <a:pt x="514" y="516"/>
                  </a:lnTo>
                  <a:lnTo>
                    <a:pt x="515" y="520"/>
                  </a:lnTo>
                  <a:lnTo>
                    <a:pt x="515" y="524"/>
                  </a:lnTo>
                  <a:lnTo>
                    <a:pt x="515" y="530"/>
                  </a:lnTo>
                  <a:lnTo>
                    <a:pt x="515" y="530"/>
                  </a:lnTo>
                  <a:lnTo>
                    <a:pt x="515" y="533"/>
                  </a:lnTo>
                  <a:lnTo>
                    <a:pt x="514" y="537"/>
                  </a:lnTo>
                  <a:lnTo>
                    <a:pt x="513" y="540"/>
                  </a:lnTo>
                  <a:lnTo>
                    <a:pt x="510" y="542"/>
                  </a:lnTo>
                  <a:lnTo>
                    <a:pt x="510" y="542"/>
                  </a:lnTo>
                  <a:lnTo>
                    <a:pt x="506" y="545"/>
                  </a:lnTo>
                  <a:lnTo>
                    <a:pt x="499" y="546"/>
                  </a:lnTo>
                  <a:lnTo>
                    <a:pt x="499" y="546"/>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7" name="Freeform 211"/>
            <p:cNvSpPr/>
            <p:nvPr/>
          </p:nvSpPr>
          <p:spPr bwMode="auto">
            <a:xfrm>
              <a:off x="4708525" y="2740025"/>
              <a:ext cx="77788" cy="74613"/>
            </a:xfrm>
            <a:custGeom>
              <a:avLst/>
              <a:gdLst/>
              <a:ahLst/>
              <a:cxnLst>
                <a:cxn ang="0">
                  <a:pos x="116" y="142"/>
                </a:cxn>
                <a:cxn ang="0">
                  <a:pos x="111" y="142"/>
                </a:cxn>
                <a:cxn ang="0">
                  <a:pos x="101" y="140"/>
                </a:cxn>
                <a:cxn ang="0">
                  <a:pos x="90" y="136"/>
                </a:cxn>
                <a:cxn ang="0">
                  <a:pos x="88" y="139"/>
                </a:cxn>
                <a:cxn ang="0">
                  <a:pos x="79" y="141"/>
                </a:cxn>
                <a:cxn ang="0">
                  <a:pos x="77" y="141"/>
                </a:cxn>
                <a:cxn ang="0">
                  <a:pos x="63" y="139"/>
                </a:cxn>
                <a:cxn ang="0">
                  <a:pos x="49" y="136"/>
                </a:cxn>
                <a:cxn ang="0">
                  <a:pos x="42" y="134"/>
                </a:cxn>
                <a:cxn ang="0">
                  <a:pos x="33" y="127"/>
                </a:cxn>
                <a:cxn ang="0">
                  <a:pos x="30" y="129"/>
                </a:cxn>
                <a:cxn ang="0">
                  <a:pos x="21" y="131"/>
                </a:cxn>
                <a:cxn ang="0">
                  <a:pos x="18" y="130"/>
                </a:cxn>
                <a:cxn ang="0">
                  <a:pos x="12" y="127"/>
                </a:cxn>
                <a:cxn ang="0">
                  <a:pos x="7" y="122"/>
                </a:cxn>
                <a:cxn ang="0">
                  <a:pos x="6" y="117"/>
                </a:cxn>
                <a:cxn ang="0">
                  <a:pos x="5" y="115"/>
                </a:cxn>
                <a:cxn ang="0">
                  <a:pos x="1" y="108"/>
                </a:cxn>
                <a:cxn ang="0">
                  <a:pos x="1" y="101"/>
                </a:cxn>
                <a:cxn ang="0">
                  <a:pos x="3" y="95"/>
                </a:cxn>
                <a:cxn ang="0">
                  <a:pos x="13" y="83"/>
                </a:cxn>
                <a:cxn ang="0">
                  <a:pos x="31" y="62"/>
                </a:cxn>
                <a:cxn ang="0">
                  <a:pos x="63" y="34"/>
                </a:cxn>
                <a:cxn ang="0">
                  <a:pos x="92" y="13"/>
                </a:cxn>
                <a:cxn ang="0">
                  <a:pos x="98" y="8"/>
                </a:cxn>
                <a:cxn ang="0">
                  <a:pos x="113" y="1"/>
                </a:cxn>
                <a:cxn ang="0">
                  <a:pos x="121" y="0"/>
                </a:cxn>
                <a:cxn ang="0">
                  <a:pos x="131" y="2"/>
                </a:cxn>
                <a:cxn ang="0">
                  <a:pos x="137" y="5"/>
                </a:cxn>
                <a:cxn ang="0">
                  <a:pos x="143" y="15"/>
                </a:cxn>
                <a:cxn ang="0">
                  <a:pos x="147" y="29"/>
                </a:cxn>
                <a:cxn ang="0">
                  <a:pos x="148" y="35"/>
                </a:cxn>
                <a:cxn ang="0">
                  <a:pos x="147" y="53"/>
                </a:cxn>
                <a:cxn ang="0">
                  <a:pos x="148" y="84"/>
                </a:cxn>
                <a:cxn ang="0">
                  <a:pos x="148" y="100"/>
                </a:cxn>
                <a:cxn ang="0">
                  <a:pos x="146" y="116"/>
                </a:cxn>
                <a:cxn ang="0">
                  <a:pos x="145" y="125"/>
                </a:cxn>
                <a:cxn ang="0">
                  <a:pos x="141" y="132"/>
                </a:cxn>
                <a:cxn ang="0">
                  <a:pos x="136" y="136"/>
                </a:cxn>
                <a:cxn ang="0">
                  <a:pos x="128" y="141"/>
                </a:cxn>
                <a:cxn ang="0">
                  <a:pos x="126" y="141"/>
                </a:cxn>
                <a:cxn ang="0">
                  <a:pos x="121" y="142"/>
                </a:cxn>
                <a:cxn ang="0">
                  <a:pos x="116" y="142"/>
                </a:cxn>
              </a:cxnLst>
              <a:rect l="0" t="0" r="r" b="b"/>
              <a:pathLst>
                <a:path w="148" h="142">
                  <a:moveTo>
                    <a:pt x="116" y="142"/>
                  </a:moveTo>
                  <a:lnTo>
                    <a:pt x="116" y="142"/>
                  </a:lnTo>
                  <a:lnTo>
                    <a:pt x="111" y="142"/>
                  </a:lnTo>
                  <a:lnTo>
                    <a:pt x="111" y="142"/>
                  </a:lnTo>
                  <a:lnTo>
                    <a:pt x="101" y="140"/>
                  </a:lnTo>
                  <a:lnTo>
                    <a:pt x="101" y="140"/>
                  </a:lnTo>
                  <a:lnTo>
                    <a:pt x="93" y="136"/>
                  </a:lnTo>
                  <a:lnTo>
                    <a:pt x="90" y="136"/>
                  </a:lnTo>
                  <a:lnTo>
                    <a:pt x="88" y="139"/>
                  </a:lnTo>
                  <a:lnTo>
                    <a:pt x="88" y="139"/>
                  </a:lnTo>
                  <a:lnTo>
                    <a:pt x="84" y="141"/>
                  </a:lnTo>
                  <a:lnTo>
                    <a:pt x="79" y="141"/>
                  </a:lnTo>
                  <a:lnTo>
                    <a:pt x="79" y="141"/>
                  </a:lnTo>
                  <a:lnTo>
                    <a:pt x="77" y="141"/>
                  </a:lnTo>
                  <a:lnTo>
                    <a:pt x="77" y="141"/>
                  </a:lnTo>
                  <a:lnTo>
                    <a:pt x="63" y="139"/>
                  </a:lnTo>
                  <a:lnTo>
                    <a:pt x="63" y="139"/>
                  </a:lnTo>
                  <a:lnTo>
                    <a:pt x="49" y="136"/>
                  </a:lnTo>
                  <a:lnTo>
                    <a:pt x="49" y="136"/>
                  </a:lnTo>
                  <a:lnTo>
                    <a:pt x="42" y="134"/>
                  </a:lnTo>
                  <a:lnTo>
                    <a:pt x="36" y="130"/>
                  </a:lnTo>
                  <a:lnTo>
                    <a:pt x="33" y="127"/>
                  </a:lnTo>
                  <a:lnTo>
                    <a:pt x="30" y="129"/>
                  </a:lnTo>
                  <a:lnTo>
                    <a:pt x="30" y="129"/>
                  </a:lnTo>
                  <a:lnTo>
                    <a:pt x="25" y="130"/>
                  </a:lnTo>
                  <a:lnTo>
                    <a:pt x="21" y="131"/>
                  </a:lnTo>
                  <a:lnTo>
                    <a:pt x="21" y="131"/>
                  </a:lnTo>
                  <a:lnTo>
                    <a:pt x="18" y="130"/>
                  </a:lnTo>
                  <a:lnTo>
                    <a:pt x="13" y="129"/>
                  </a:lnTo>
                  <a:lnTo>
                    <a:pt x="12" y="127"/>
                  </a:lnTo>
                  <a:lnTo>
                    <a:pt x="10" y="125"/>
                  </a:lnTo>
                  <a:lnTo>
                    <a:pt x="7" y="122"/>
                  </a:lnTo>
                  <a:lnTo>
                    <a:pt x="6" y="119"/>
                  </a:lnTo>
                  <a:lnTo>
                    <a:pt x="6" y="117"/>
                  </a:lnTo>
                  <a:lnTo>
                    <a:pt x="5" y="115"/>
                  </a:lnTo>
                  <a:lnTo>
                    <a:pt x="5" y="115"/>
                  </a:lnTo>
                  <a:lnTo>
                    <a:pt x="2" y="112"/>
                  </a:lnTo>
                  <a:lnTo>
                    <a:pt x="1" y="108"/>
                  </a:lnTo>
                  <a:lnTo>
                    <a:pt x="0" y="104"/>
                  </a:lnTo>
                  <a:lnTo>
                    <a:pt x="1" y="101"/>
                  </a:lnTo>
                  <a:lnTo>
                    <a:pt x="2" y="98"/>
                  </a:lnTo>
                  <a:lnTo>
                    <a:pt x="3" y="95"/>
                  </a:lnTo>
                  <a:lnTo>
                    <a:pt x="3" y="95"/>
                  </a:lnTo>
                  <a:lnTo>
                    <a:pt x="13" y="83"/>
                  </a:lnTo>
                  <a:lnTo>
                    <a:pt x="22" y="72"/>
                  </a:lnTo>
                  <a:lnTo>
                    <a:pt x="31" y="62"/>
                  </a:lnTo>
                  <a:lnTo>
                    <a:pt x="42" y="52"/>
                  </a:lnTo>
                  <a:lnTo>
                    <a:pt x="63" y="34"/>
                  </a:lnTo>
                  <a:lnTo>
                    <a:pt x="87" y="17"/>
                  </a:lnTo>
                  <a:lnTo>
                    <a:pt x="92" y="13"/>
                  </a:lnTo>
                  <a:lnTo>
                    <a:pt x="92" y="13"/>
                  </a:lnTo>
                  <a:lnTo>
                    <a:pt x="98" y="8"/>
                  </a:lnTo>
                  <a:lnTo>
                    <a:pt x="105" y="4"/>
                  </a:lnTo>
                  <a:lnTo>
                    <a:pt x="113" y="1"/>
                  </a:lnTo>
                  <a:lnTo>
                    <a:pt x="121" y="0"/>
                  </a:lnTo>
                  <a:lnTo>
                    <a:pt x="121" y="0"/>
                  </a:lnTo>
                  <a:lnTo>
                    <a:pt x="126" y="1"/>
                  </a:lnTo>
                  <a:lnTo>
                    <a:pt x="131" y="2"/>
                  </a:lnTo>
                  <a:lnTo>
                    <a:pt x="131" y="2"/>
                  </a:lnTo>
                  <a:lnTo>
                    <a:pt x="137" y="5"/>
                  </a:lnTo>
                  <a:lnTo>
                    <a:pt x="141" y="9"/>
                  </a:lnTo>
                  <a:lnTo>
                    <a:pt x="143" y="15"/>
                  </a:lnTo>
                  <a:lnTo>
                    <a:pt x="145" y="20"/>
                  </a:lnTo>
                  <a:lnTo>
                    <a:pt x="147" y="29"/>
                  </a:lnTo>
                  <a:lnTo>
                    <a:pt x="148" y="35"/>
                  </a:lnTo>
                  <a:lnTo>
                    <a:pt x="148" y="35"/>
                  </a:lnTo>
                  <a:lnTo>
                    <a:pt x="147" y="53"/>
                  </a:lnTo>
                  <a:lnTo>
                    <a:pt x="147" y="53"/>
                  </a:lnTo>
                  <a:lnTo>
                    <a:pt x="147" y="81"/>
                  </a:lnTo>
                  <a:lnTo>
                    <a:pt x="148" y="84"/>
                  </a:lnTo>
                  <a:lnTo>
                    <a:pt x="148" y="84"/>
                  </a:lnTo>
                  <a:lnTo>
                    <a:pt x="148" y="100"/>
                  </a:lnTo>
                  <a:lnTo>
                    <a:pt x="147" y="108"/>
                  </a:lnTo>
                  <a:lnTo>
                    <a:pt x="146" y="116"/>
                  </a:lnTo>
                  <a:lnTo>
                    <a:pt x="146" y="116"/>
                  </a:lnTo>
                  <a:lnTo>
                    <a:pt x="145" y="125"/>
                  </a:lnTo>
                  <a:lnTo>
                    <a:pt x="143" y="128"/>
                  </a:lnTo>
                  <a:lnTo>
                    <a:pt x="141" y="132"/>
                  </a:lnTo>
                  <a:lnTo>
                    <a:pt x="139" y="134"/>
                  </a:lnTo>
                  <a:lnTo>
                    <a:pt x="136" y="136"/>
                  </a:lnTo>
                  <a:lnTo>
                    <a:pt x="128" y="141"/>
                  </a:lnTo>
                  <a:lnTo>
                    <a:pt x="128" y="141"/>
                  </a:lnTo>
                  <a:lnTo>
                    <a:pt x="127" y="141"/>
                  </a:lnTo>
                  <a:lnTo>
                    <a:pt x="126" y="141"/>
                  </a:lnTo>
                  <a:lnTo>
                    <a:pt x="126" y="141"/>
                  </a:lnTo>
                  <a:lnTo>
                    <a:pt x="121" y="142"/>
                  </a:lnTo>
                  <a:lnTo>
                    <a:pt x="116" y="142"/>
                  </a:lnTo>
                  <a:lnTo>
                    <a:pt x="116" y="14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8" name="Freeform 212"/>
            <p:cNvSpPr/>
            <p:nvPr/>
          </p:nvSpPr>
          <p:spPr bwMode="auto">
            <a:xfrm>
              <a:off x="4197350" y="2182813"/>
              <a:ext cx="260350" cy="244475"/>
            </a:xfrm>
            <a:custGeom>
              <a:avLst/>
              <a:gdLst/>
              <a:ahLst/>
              <a:cxnLst>
                <a:cxn ang="0">
                  <a:pos x="106" y="462"/>
                </a:cxn>
                <a:cxn ang="0">
                  <a:pos x="96" y="455"/>
                </a:cxn>
                <a:cxn ang="0">
                  <a:pos x="94" y="452"/>
                </a:cxn>
                <a:cxn ang="0">
                  <a:pos x="85" y="442"/>
                </a:cxn>
                <a:cxn ang="0">
                  <a:pos x="76" y="430"/>
                </a:cxn>
                <a:cxn ang="0">
                  <a:pos x="53" y="411"/>
                </a:cxn>
                <a:cxn ang="0">
                  <a:pos x="35" y="386"/>
                </a:cxn>
                <a:cxn ang="0">
                  <a:pos x="15" y="339"/>
                </a:cxn>
                <a:cxn ang="0">
                  <a:pos x="5" y="299"/>
                </a:cxn>
                <a:cxn ang="0">
                  <a:pos x="0" y="253"/>
                </a:cxn>
                <a:cxn ang="0">
                  <a:pos x="3" y="202"/>
                </a:cxn>
                <a:cxn ang="0">
                  <a:pos x="8" y="172"/>
                </a:cxn>
                <a:cxn ang="0">
                  <a:pos x="24" y="124"/>
                </a:cxn>
                <a:cxn ang="0">
                  <a:pos x="48" y="85"/>
                </a:cxn>
                <a:cxn ang="0">
                  <a:pos x="68" y="64"/>
                </a:cxn>
                <a:cxn ang="0">
                  <a:pos x="124" y="25"/>
                </a:cxn>
                <a:cxn ang="0">
                  <a:pos x="193" y="4"/>
                </a:cxn>
                <a:cxn ang="0">
                  <a:pos x="241" y="0"/>
                </a:cxn>
                <a:cxn ang="0">
                  <a:pos x="298" y="5"/>
                </a:cxn>
                <a:cxn ang="0">
                  <a:pos x="352" y="20"/>
                </a:cxn>
                <a:cxn ang="0">
                  <a:pos x="401" y="44"/>
                </a:cxn>
                <a:cxn ang="0">
                  <a:pos x="445" y="76"/>
                </a:cxn>
                <a:cxn ang="0">
                  <a:pos x="480" y="115"/>
                </a:cxn>
                <a:cxn ang="0">
                  <a:pos x="492" y="135"/>
                </a:cxn>
                <a:cxn ang="0">
                  <a:pos x="491" y="146"/>
                </a:cxn>
                <a:cxn ang="0">
                  <a:pos x="483" y="153"/>
                </a:cxn>
                <a:cxn ang="0">
                  <a:pos x="473" y="157"/>
                </a:cxn>
                <a:cxn ang="0">
                  <a:pos x="465" y="154"/>
                </a:cxn>
                <a:cxn ang="0">
                  <a:pos x="458" y="147"/>
                </a:cxn>
                <a:cxn ang="0">
                  <a:pos x="429" y="112"/>
                </a:cxn>
                <a:cxn ang="0">
                  <a:pos x="395" y="85"/>
                </a:cxn>
                <a:cxn ang="0">
                  <a:pos x="356" y="65"/>
                </a:cxn>
                <a:cxn ang="0">
                  <a:pos x="289" y="42"/>
                </a:cxn>
                <a:cxn ang="0">
                  <a:pos x="247" y="34"/>
                </a:cxn>
                <a:cxn ang="0">
                  <a:pos x="219" y="34"/>
                </a:cxn>
                <a:cxn ang="0">
                  <a:pos x="182" y="40"/>
                </a:cxn>
                <a:cxn ang="0">
                  <a:pos x="144" y="53"/>
                </a:cxn>
                <a:cxn ang="0">
                  <a:pos x="109" y="74"/>
                </a:cxn>
                <a:cxn ang="0">
                  <a:pos x="80" y="100"/>
                </a:cxn>
                <a:cxn ang="0">
                  <a:pos x="59" y="133"/>
                </a:cxn>
                <a:cxn ang="0">
                  <a:pos x="48" y="163"/>
                </a:cxn>
                <a:cxn ang="0">
                  <a:pos x="39" y="210"/>
                </a:cxn>
                <a:cxn ang="0">
                  <a:pos x="38" y="259"/>
                </a:cxn>
                <a:cxn ang="0">
                  <a:pos x="45" y="304"/>
                </a:cxn>
                <a:cxn ang="0">
                  <a:pos x="60" y="348"/>
                </a:cxn>
                <a:cxn ang="0">
                  <a:pos x="76" y="373"/>
                </a:cxn>
                <a:cxn ang="0">
                  <a:pos x="101" y="402"/>
                </a:cxn>
                <a:cxn ang="0">
                  <a:pos x="122" y="429"/>
                </a:cxn>
                <a:cxn ang="0">
                  <a:pos x="125" y="431"/>
                </a:cxn>
                <a:cxn ang="0">
                  <a:pos x="131" y="446"/>
                </a:cxn>
                <a:cxn ang="0">
                  <a:pos x="129" y="455"/>
                </a:cxn>
                <a:cxn ang="0">
                  <a:pos x="121" y="462"/>
                </a:cxn>
                <a:cxn ang="0">
                  <a:pos x="110" y="463"/>
                </a:cxn>
              </a:cxnLst>
              <a:rect l="0" t="0" r="r" b="b"/>
              <a:pathLst>
                <a:path w="492" h="463">
                  <a:moveTo>
                    <a:pt x="110" y="463"/>
                  </a:moveTo>
                  <a:lnTo>
                    <a:pt x="110" y="463"/>
                  </a:lnTo>
                  <a:lnTo>
                    <a:pt x="106" y="462"/>
                  </a:lnTo>
                  <a:lnTo>
                    <a:pt x="102" y="461"/>
                  </a:lnTo>
                  <a:lnTo>
                    <a:pt x="98" y="458"/>
                  </a:lnTo>
                  <a:lnTo>
                    <a:pt x="96" y="455"/>
                  </a:lnTo>
                  <a:lnTo>
                    <a:pt x="96" y="455"/>
                  </a:lnTo>
                  <a:lnTo>
                    <a:pt x="94" y="453"/>
                  </a:lnTo>
                  <a:lnTo>
                    <a:pt x="94" y="452"/>
                  </a:lnTo>
                  <a:lnTo>
                    <a:pt x="91" y="450"/>
                  </a:lnTo>
                  <a:lnTo>
                    <a:pt x="91" y="450"/>
                  </a:lnTo>
                  <a:lnTo>
                    <a:pt x="85" y="442"/>
                  </a:lnTo>
                  <a:lnTo>
                    <a:pt x="85" y="442"/>
                  </a:lnTo>
                  <a:lnTo>
                    <a:pt x="80" y="435"/>
                  </a:lnTo>
                  <a:lnTo>
                    <a:pt x="76" y="430"/>
                  </a:lnTo>
                  <a:lnTo>
                    <a:pt x="65" y="421"/>
                  </a:lnTo>
                  <a:lnTo>
                    <a:pt x="65" y="421"/>
                  </a:lnTo>
                  <a:lnTo>
                    <a:pt x="53" y="411"/>
                  </a:lnTo>
                  <a:lnTo>
                    <a:pt x="53" y="411"/>
                  </a:lnTo>
                  <a:lnTo>
                    <a:pt x="44" y="399"/>
                  </a:lnTo>
                  <a:lnTo>
                    <a:pt x="35" y="386"/>
                  </a:lnTo>
                  <a:lnTo>
                    <a:pt x="27" y="370"/>
                  </a:lnTo>
                  <a:lnTo>
                    <a:pt x="21" y="355"/>
                  </a:lnTo>
                  <a:lnTo>
                    <a:pt x="15" y="339"/>
                  </a:lnTo>
                  <a:lnTo>
                    <a:pt x="11" y="325"/>
                  </a:lnTo>
                  <a:lnTo>
                    <a:pt x="5" y="299"/>
                  </a:lnTo>
                  <a:lnTo>
                    <a:pt x="5" y="299"/>
                  </a:lnTo>
                  <a:lnTo>
                    <a:pt x="3" y="285"/>
                  </a:lnTo>
                  <a:lnTo>
                    <a:pt x="0" y="269"/>
                  </a:lnTo>
                  <a:lnTo>
                    <a:pt x="0" y="253"/>
                  </a:lnTo>
                  <a:lnTo>
                    <a:pt x="0" y="235"/>
                  </a:lnTo>
                  <a:lnTo>
                    <a:pt x="0" y="218"/>
                  </a:lnTo>
                  <a:lnTo>
                    <a:pt x="3" y="202"/>
                  </a:lnTo>
                  <a:lnTo>
                    <a:pt x="5" y="186"/>
                  </a:lnTo>
                  <a:lnTo>
                    <a:pt x="8" y="172"/>
                  </a:lnTo>
                  <a:lnTo>
                    <a:pt x="8" y="172"/>
                  </a:lnTo>
                  <a:lnTo>
                    <a:pt x="13" y="154"/>
                  </a:lnTo>
                  <a:lnTo>
                    <a:pt x="18" y="139"/>
                  </a:lnTo>
                  <a:lnTo>
                    <a:pt x="24" y="124"/>
                  </a:lnTo>
                  <a:lnTo>
                    <a:pt x="31" y="110"/>
                  </a:lnTo>
                  <a:lnTo>
                    <a:pt x="39" y="98"/>
                  </a:lnTo>
                  <a:lnTo>
                    <a:pt x="48" y="85"/>
                  </a:lnTo>
                  <a:lnTo>
                    <a:pt x="57" y="74"/>
                  </a:lnTo>
                  <a:lnTo>
                    <a:pt x="68" y="64"/>
                  </a:lnTo>
                  <a:lnTo>
                    <a:pt x="68" y="64"/>
                  </a:lnTo>
                  <a:lnTo>
                    <a:pt x="85" y="49"/>
                  </a:lnTo>
                  <a:lnTo>
                    <a:pt x="105" y="36"/>
                  </a:lnTo>
                  <a:lnTo>
                    <a:pt x="124" y="25"/>
                  </a:lnTo>
                  <a:lnTo>
                    <a:pt x="146" y="16"/>
                  </a:lnTo>
                  <a:lnTo>
                    <a:pt x="169" y="9"/>
                  </a:lnTo>
                  <a:lnTo>
                    <a:pt x="193" y="4"/>
                  </a:lnTo>
                  <a:lnTo>
                    <a:pt x="216" y="1"/>
                  </a:lnTo>
                  <a:lnTo>
                    <a:pt x="241" y="0"/>
                  </a:lnTo>
                  <a:lnTo>
                    <a:pt x="241" y="0"/>
                  </a:lnTo>
                  <a:lnTo>
                    <a:pt x="260" y="1"/>
                  </a:lnTo>
                  <a:lnTo>
                    <a:pt x="279" y="2"/>
                  </a:lnTo>
                  <a:lnTo>
                    <a:pt x="298" y="5"/>
                  </a:lnTo>
                  <a:lnTo>
                    <a:pt x="316" y="9"/>
                  </a:lnTo>
                  <a:lnTo>
                    <a:pt x="334" y="14"/>
                  </a:lnTo>
                  <a:lnTo>
                    <a:pt x="352" y="20"/>
                  </a:lnTo>
                  <a:lnTo>
                    <a:pt x="368" y="27"/>
                  </a:lnTo>
                  <a:lnTo>
                    <a:pt x="385" y="35"/>
                  </a:lnTo>
                  <a:lnTo>
                    <a:pt x="401" y="44"/>
                  </a:lnTo>
                  <a:lnTo>
                    <a:pt x="416" y="54"/>
                  </a:lnTo>
                  <a:lnTo>
                    <a:pt x="430" y="65"/>
                  </a:lnTo>
                  <a:lnTo>
                    <a:pt x="445" y="76"/>
                  </a:lnTo>
                  <a:lnTo>
                    <a:pt x="457" y="88"/>
                  </a:lnTo>
                  <a:lnTo>
                    <a:pt x="469" y="102"/>
                  </a:lnTo>
                  <a:lnTo>
                    <a:pt x="480" y="115"/>
                  </a:lnTo>
                  <a:lnTo>
                    <a:pt x="490" y="130"/>
                  </a:lnTo>
                  <a:lnTo>
                    <a:pt x="490" y="130"/>
                  </a:lnTo>
                  <a:lnTo>
                    <a:pt x="492" y="135"/>
                  </a:lnTo>
                  <a:lnTo>
                    <a:pt x="492" y="139"/>
                  </a:lnTo>
                  <a:lnTo>
                    <a:pt x="492" y="143"/>
                  </a:lnTo>
                  <a:lnTo>
                    <a:pt x="491" y="146"/>
                  </a:lnTo>
                  <a:lnTo>
                    <a:pt x="491" y="146"/>
                  </a:lnTo>
                  <a:lnTo>
                    <a:pt x="487" y="150"/>
                  </a:lnTo>
                  <a:lnTo>
                    <a:pt x="483" y="153"/>
                  </a:lnTo>
                  <a:lnTo>
                    <a:pt x="478" y="155"/>
                  </a:lnTo>
                  <a:lnTo>
                    <a:pt x="473" y="157"/>
                  </a:lnTo>
                  <a:lnTo>
                    <a:pt x="473" y="157"/>
                  </a:lnTo>
                  <a:lnTo>
                    <a:pt x="473" y="157"/>
                  </a:lnTo>
                  <a:lnTo>
                    <a:pt x="469" y="155"/>
                  </a:lnTo>
                  <a:lnTo>
                    <a:pt x="465" y="154"/>
                  </a:lnTo>
                  <a:lnTo>
                    <a:pt x="462" y="151"/>
                  </a:lnTo>
                  <a:lnTo>
                    <a:pt x="458" y="147"/>
                  </a:lnTo>
                  <a:lnTo>
                    <a:pt x="458" y="147"/>
                  </a:lnTo>
                  <a:lnTo>
                    <a:pt x="450" y="135"/>
                  </a:lnTo>
                  <a:lnTo>
                    <a:pt x="439" y="123"/>
                  </a:lnTo>
                  <a:lnTo>
                    <a:pt x="429" y="112"/>
                  </a:lnTo>
                  <a:lnTo>
                    <a:pt x="419" y="102"/>
                  </a:lnTo>
                  <a:lnTo>
                    <a:pt x="407" y="94"/>
                  </a:lnTo>
                  <a:lnTo>
                    <a:pt x="395" y="85"/>
                  </a:lnTo>
                  <a:lnTo>
                    <a:pt x="383" y="77"/>
                  </a:lnTo>
                  <a:lnTo>
                    <a:pt x="369" y="71"/>
                  </a:lnTo>
                  <a:lnTo>
                    <a:pt x="356" y="65"/>
                  </a:lnTo>
                  <a:lnTo>
                    <a:pt x="342" y="59"/>
                  </a:lnTo>
                  <a:lnTo>
                    <a:pt x="316" y="50"/>
                  </a:lnTo>
                  <a:lnTo>
                    <a:pt x="289" y="42"/>
                  </a:lnTo>
                  <a:lnTo>
                    <a:pt x="263" y="36"/>
                  </a:lnTo>
                  <a:lnTo>
                    <a:pt x="263" y="36"/>
                  </a:lnTo>
                  <a:lnTo>
                    <a:pt x="247" y="34"/>
                  </a:lnTo>
                  <a:lnTo>
                    <a:pt x="232" y="33"/>
                  </a:lnTo>
                  <a:lnTo>
                    <a:pt x="232" y="33"/>
                  </a:lnTo>
                  <a:lnTo>
                    <a:pt x="219" y="34"/>
                  </a:lnTo>
                  <a:lnTo>
                    <a:pt x="207" y="35"/>
                  </a:lnTo>
                  <a:lnTo>
                    <a:pt x="195" y="37"/>
                  </a:lnTo>
                  <a:lnTo>
                    <a:pt x="182" y="40"/>
                  </a:lnTo>
                  <a:lnTo>
                    <a:pt x="169" y="44"/>
                  </a:lnTo>
                  <a:lnTo>
                    <a:pt x="156" y="48"/>
                  </a:lnTo>
                  <a:lnTo>
                    <a:pt x="144" y="53"/>
                  </a:lnTo>
                  <a:lnTo>
                    <a:pt x="133" y="59"/>
                  </a:lnTo>
                  <a:lnTo>
                    <a:pt x="120" y="66"/>
                  </a:lnTo>
                  <a:lnTo>
                    <a:pt x="109" y="74"/>
                  </a:lnTo>
                  <a:lnTo>
                    <a:pt x="99" y="82"/>
                  </a:lnTo>
                  <a:lnTo>
                    <a:pt x="89" y="90"/>
                  </a:lnTo>
                  <a:lnTo>
                    <a:pt x="80" y="100"/>
                  </a:lnTo>
                  <a:lnTo>
                    <a:pt x="72" y="110"/>
                  </a:lnTo>
                  <a:lnTo>
                    <a:pt x="66" y="121"/>
                  </a:lnTo>
                  <a:lnTo>
                    <a:pt x="59" y="133"/>
                  </a:lnTo>
                  <a:lnTo>
                    <a:pt x="59" y="133"/>
                  </a:lnTo>
                  <a:lnTo>
                    <a:pt x="53" y="147"/>
                  </a:lnTo>
                  <a:lnTo>
                    <a:pt x="48" y="163"/>
                  </a:lnTo>
                  <a:lnTo>
                    <a:pt x="44" y="178"/>
                  </a:lnTo>
                  <a:lnTo>
                    <a:pt x="41" y="195"/>
                  </a:lnTo>
                  <a:lnTo>
                    <a:pt x="39" y="210"/>
                  </a:lnTo>
                  <a:lnTo>
                    <a:pt x="38" y="227"/>
                  </a:lnTo>
                  <a:lnTo>
                    <a:pt x="37" y="242"/>
                  </a:lnTo>
                  <a:lnTo>
                    <a:pt x="38" y="259"/>
                  </a:lnTo>
                  <a:lnTo>
                    <a:pt x="39" y="274"/>
                  </a:lnTo>
                  <a:lnTo>
                    <a:pt x="42" y="290"/>
                  </a:lnTo>
                  <a:lnTo>
                    <a:pt x="45" y="304"/>
                  </a:lnTo>
                  <a:lnTo>
                    <a:pt x="49" y="320"/>
                  </a:lnTo>
                  <a:lnTo>
                    <a:pt x="54" y="334"/>
                  </a:lnTo>
                  <a:lnTo>
                    <a:pt x="60" y="348"/>
                  </a:lnTo>
                  <a:lnTo>
                    <a:pt x="68" y="361"/>
                  </a:lnTo>
                  <a:lnTo>
                    <a:pt x="76" y="373"/>
                  </a:lnTo>
                  <a:lnTo>
                    <a:pt x="76" y="373"/>
                  </a:lnTo>
                  <a:lnTo>
                    <a:pt x="87" y="389"/>
                  </a:lnTo>
                  <a:lnTo>
                    <a:pt x="101" y="402"/>
                  </a:lnTo>
                  <a:lnTo>
                    <a:pt x="101" y="402"/>
                  </a:lnTo>
                  <a:lnTo>
                    <a:pt x="112" y="416"/>
                  </a:lnTo>
                  <a:lnTo>
                    <a:pt x="121" y="428"/>
                  </a:lnTo>
                  <a:lnTo>
                    <a:pt x="122" y="429"/>
                  </a:lnTo>
                  <a:lnTo>
                    <a:pt x="123" y="430"/>
                  </a:lnTo>
                  <a:lnTo>
                    <a:pt x="123" y="430"/>
                  </a:lnTo>
                  <a:lnTo>
                    <a:pt x="125" y="431"/>
                  </a:lnTo>
                  <a:lnTo>
                    <a:pt x="128" y="434"/>
                  </a:lnTo>
                  <a:lnTo>
                    <a:pt x="130" y="440"/>
                  </a:lnTo>
                  <a:lnTo>
                    <a:pt x="131" y="446"/>
                  </a:lnTo>
                  <a:lnTo>
                    <a:pt x="130" y="451"/>
                  </a:lnTo>
                  <a:lnTo>
                    <a:pt x="130" y="451"/>
                  </a:lnTo>
                  <a:lnTo>
                    <a:pt x="129" y="455"/>
                  </a:lnTo>
                  <a:lnTo>
                    <a:pt x="125" y="458"/>
                  </a:lnTo>
                  <a:lnTo>
                    <a:pt x="123" y="460"/>
                  </a:lnTo>
                  <a:lnTo>
                    <a:pt x="121" y="462"/>
                  </a:lnTo>
                  <a:lnTo>
                    <a:pt x="117" y="463"/>
                  </a:lnTo>
                  <a:lnTo>
                    <a:pt x="114" y="463"/>
                  </a:lnTo>
                  <a:lnTo>
                    <a:pt x="110" y="46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gr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right)">
                                      <p:cBhvr>
                                        <p:cTn id="11" dur="750"/>
                                        <p:tgtEl>
                                          <p:spTgt spid="10"/>
                                        </p:tgtEl>
                                      </p:cBhvr>
                                    </p:animEffect>
                                  </p:childTnLst>
                                </p:cTn>
                              </p:par>
                              <p:par>
                                <p:cTn id="12" presetID="42" presetClass="path" presetSubtype="0" accel="50600" decel="49300" fill="hold" nodeType="withEffect">
                                  <p:stCondLst>
                                    <p:cond delay="0"/>
                                  </p:stCondLst>
                                  <p:childTnLst>
                                    <p:animMotion origin="layout" path="M -2.29167E-6 -7.40741E-7 L -0.90768 -0.00162 " pathEditMode="relative" rAng="0" ptsTypes="AA">
                                      <p:cBhvr>
                                        <p:cTn id="13" dur="750" fill="hold"/>
                                        <p:tgtEl>
                                          <p:spTgt spid="12"/>
                                        </p:tgtEl>
                                        <p:attrNameLst>
                                          <p:attrName>ppt_x</p:attrName>
                                          <p:attrName>ppt_y</p:attrName>
                                        </p:attrNameLst>
                                      </p:cBhvr>
                                      <p:rCtr x="-45391" y="-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AFCF4-B810-4D0B-BB23-CFD5C497DD7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DB0D88-4ED7-4C12-AD2F-AB21A4507588}"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9FAFB"/>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B8FF5E-AD09-40C0-A391-B4E5CA93E684}"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CA118-6545-41D3-8C8E-CA86BFE4F9D0}"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image" Target="../media/image6.jpeg"/><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1276903" y="1553378"/>
            <a:ext cx="9636084" cy="3751242"/>
          </a:xfrm>
          <a:prstGeom prst="rect">
            <a:avLst/>
          </a:prstGeom>
          <a:noFill/>
          <a:ln w="25400">
            <a:solidFill>
              <a:srgbClr val="3F403E"/>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7" name="矩形 6"/>
          <p:cNvSpPr/>
          <p:nvPr/>
        </p:nvSpPr>
        <p:spPr>
          <a:xfrm>
            <a:off x="2525485" y="955300"/>
            <a:ext cx="7141030" cy="4993807"/>
          </a:xfrm>
          <a:prstGeom prst="rect">
            <a:avLst/>
          </a:prstGeom>
          <a:solidFill>
            <a:srgbClr val="FCFCFD"/>
          </a:solidFill>
          <a:ln>
            <a:noFill/>
          </a:ln>
          <a:effectLst>
            <a:outerShdw blurRad="254000" dist="38100" dir="5400000" algn="t" rotWithShape="0">
              <a:srgbClr val="969F98">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 name="矩形: 圆角 9"/>
          <p:cNvSpPr/>
          <p:nvPr/>
        </p:nvSpPr>
        <p:spPr>
          <a:xfrm>
            <a:off x="0" y="2247071"/>
            <a:ext cx="12192000" cy="2363856"/>
          </a:xfrm>
          <a:prstGeom prst="roundRect">
            <a:avLst>
              <a:gd name="adj" fmla="val 0"/>
            </a:avLst>
          </a:prstGeom>
          <a:solidFill>
            <a:srgbClr val="005188"/>
          </a:solidFill>
          <a:ln>
            <a:noFill/>
          </a:ln>
          <a:effectLst>
            <a:outerShdw blurRad="2540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8" name="文本框 7"/>
          <p:cNvSpPr txBox="1"/>
          <p:nvPr/>
        </p:nvSpPr>
        <p:spPr>
          <a:xfrm>
            <a:off x="1395631" y="2751891"/>
            <a:ext cx="9398635" cy="1014730"/>
          </a:xfrm>
          <a:prstGeom prst="rect">
            <a:avLst/>
          </a:prstGeom>
          <a:noFill/>
          <a:effectLst>
            <a:reflection blurRad="6350" stA="50000" endA="300" endPos="55000" dir="5400000" sy="-100000" algn="bl" rotWithShape="0"/>
          </a:effectLst>
        </p:spPr>
        <p:txBody>
          <a:bodyPr wrap="none" rtlCol="0">
            <a:spAutoFit/>
          </a:bodyPr>
          <a:lstStyle/>
          <a:p>
            <a:pPr algn="ctr"/>
            <a:r>
              <a:rPr lang="en-US" altLang="zh-CN" sz="6000" b="1" dirty="0">
                <a:solidFill>
                  <a:srgbClr val="FCFCFD"/>
                </a:solidFill>
                <a:latin typeface="+mj-ea"/>
                <a:ea typeface="+mj-ea"/>
              </a:rPr>
              <a:t>Principles of Translation</a:t>
            </a:r>
            <a:endParaRPr lang="en-US" altLang="zh-CN" sz="6000" b="1" dirty="0">
              <a:solidFill>
                <a:srgbClr val="FCFCFD"/>
              </a:solidFill>
              <a:latin typeface="+mj-ea"/>
              <a:ea typeface="+mj-ea"/>
            </a:endParaRPr>
          </a:p>
        </p:txBody>
      </p:sp>
      <p:sp>
        <p:nvSpPr>
          <p:cNvPr id="9" name="文本框 8"/>
          <p:cNvSpPr txBox="1"/>
          <p:nvPr/>
        </p:nvSpPr>
        <p:spPr>
          <a:xfrm>
            <a:off x="3206602" y="3459777"/>
            <a:ext cx="5776686" cy="368300"/>
          </a:xfrm>
          <a:prstGeom prst="rect">
            <a:avLst/>
          </a:prstGeom>
          <a:noFill/>
        </p:spPr>
        <p:txBody>
          <a:bodyPr wrap="square" rtlCol="0">
            <a:spAutoFit/>
          </a:bodyPr>
          <a:lstStyle/>
          <a:p>
            <a:pPr algn="ctr"/>
            <a:endParaRPr lang="zh-CN" altLang="en-US" dirty="0">
              <a:solidFill>
                <a:srgbClr val="FCFCFD"/>
              </a:solidFill>
              <a:latin typeface="+mn-ea"/>
            </a:endParaRPr>
          </a:p>
        </p:txBody>
      </p:sp>
      <p:sp>
        <p:nvSpPr>
          <p:cNvPr id="16" name="文本框 15"/>
          <p:cNvSpPr txBox="1"/>
          <p:nvPr/>
        </p:nvSpPr>
        <p:spPr>
          <a:xfrm>
            <a:off x="4095965" y="5172309"/>
            <a:ext cx="3997960" cy="398780"/>
          </a:xfrm>
          <a:prstGeom prst="rect">
            <a:avLst/>
          </a:prstGeom>
          <a:noFill/>
        </p:spPr>
        <p:txBody>
          <a:bodyPr wrap="none" rtlCol="0">
            <a:spAutoFit/>
          </a:bodyPr>
          <a:lstStyle/>
          <a:p>
            <a:pPr algn="ctr"/>
            <a:r>
              <a:rPr lang="en-US" altLang="zh-CN" sz="2000" dirty="0">
                <a:solidFill>
                  <a:schemeClr val="tx1"/>
                </a:solidFill>
                <a:latin typeface="华文中宋" panose="02010600040101010101" charset="-122"/>
                <a:ea typeface="华文中宋" panose="02010600040101010101" charset="-122"/>
                <a:cs typeface="华文中宋" panose="02010600040101010101" charset="-122"/>
              </a:rPr>
              <a:t>Presented by Xiao Yiyao </a:t>
            </a:r>
            <a:r>
              <a:rPr lang="zh-CN" altLang="en-US" sz="2000" dirty="0">
                <a:solidFill>
                  <a:schemeClr val="tx1"/>
                </a:solidFill>
                <a:latin typeface="华文中宋" panose="02010600040101010101" charset="-122"/>
                <a:ea typeface="华文中宋" panose="02010600040101010101" charset="-122"/>
                <a:cs typeface="华文中宋" panose="02010600040101010101" charset="-122"/>
              </a:rPr>
              <a:t>肖毅瑶</a:t>
            </a:r>
            <a:endParaRPr lang="zh-CN" altLang="en-US" sz="2000" dirty="0">
              <a:solidFill>
                <a:schemeClr val="tx1"/>
              </a:solidFill>
              <a:latin typeface="华文中宋" panose="02010600040101010101" charset="-122"/>
              <a:ea typeface="华文中宋" panose="02010600040101010101" charset="-122"/>
              <a:cs typeface="华文中宋"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16" presetClass="entr" presetSubtype="37"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outVertical)">
                                      <p:cBhvr>
                                        <p:cTn id="12" dur="1000"/>
                                        <p:tgtEl>
                                          <p:spTgt spid="10"/>
                                        </p:tgtEl>
                                      </p:cBhvr>
                                    </p:animEffect>
                                  </p:childTnLst>
                                </p:cTn>
                              </p:par>
                              <p:par>
                                <p:cTn id="13" presetID="10" presetClass="entr" presetSubtype="0" fill="hold" grpId="0" nodeType="withEffect">
                                  <p:stCondLst>
                                    <p:cond delay="60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par>
                          <p:cTn id="16" fill="hold">
                            <p:stCondLst>
                              <p:cond delay="1000"/>
                            </p:stCondLst>
                            <p:childTnLst>
                              <p:par>
                                <p:cTn id="17" presetID="22" presetClass="entr" presetSubtype="1"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up)">
                                      <p:cBhvr>
                                        <p:cTn id="19" dur="500"/>
                                        <p:tgtEl>
                                          <p:spTgt spid="9"/>
                                        </p:tgtEl>
                                      </p:cBhvr>
                                    </p:animEffect>
                                  </p:childTnLst>
                                </p:cTn>
                              </p:par>
                            </p:childTnLst>
                          </p:cTn>
                        </p:par>
                        <p:par>
                          <p:cTn id="20" fill="hold">
                            <p:stCondLst>
                              <p:cond delay="1500"/>
                            </p:stCondLst>
                            <p:childTnLst>
                              <p:par>
                                <p:cTn id="21" presetID="21" presetClass="entr" presetSubtype="2"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heel(2)">
                                      <p:cBhvr>
                                        <p:cTn id="23" dur="1000"/>
                                        <p:tgtEl>
                                          <p:spTgt spid="15"/>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7" grpId="0" bldLvl="0" animBg="1"/>
      <p:bldP spid="10" grpId="0" bldLvl="0" animBg="1"/>
      <p:bldP spid="8" grpId="0" bldLvl="0" animBg="1"/>
      <p:bldP spid="9" grpId="0"/>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201295" y="379730"/>
            <a:ext cx="11615420" cy="753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1" fontAlgn="auto" hangingPunct="1">
              <a:spcBef>
                <a:spcPts val="0"/>
              </a:spcBef>
              <a:spcAft>
                <a:spcPts val="0"/>
              </a:spcAft>
              <a:defRPr/>
            </a:pPr>
            <a:r>
              <a:rPr lang="en-US" altLang="zh-CN" sz="4800" dirty="0">
                <a:solidFill>
                  <a:srgbClr val="005188"/>
                </a:solidFill>
                <a:latin typeface="Adobe Gothic Std B" panose="020B0800000000000000" charset="-128"/>
                <a:ea typeface="Adobe Gothic Std B" panose="020B0800000000000000" charset="-128"/>
                <a:sym typeface="+mn-ea"/>
              </a:rPr>
              <a:t>Resemblance in Spirit</a:t>
            </a:r>
            <a:endParaRPr lang="en-US" altLang="zh-CN" sz="4800" dirty="0">
              <a:solidFill>
                <a:srgbClr val="005188"/>
              </a:solidFill>
              <a:latin typeface="Adobe Gothic Std B" panose="020B0800000000000000" charset="-128"/>
              <a:ea typeface="Adobe Gothic Std B" panose="020B0800000000000000" charset="-128"/>
            </a:endParaRPr>
          </a:p>
        </p:txBody>
      </p:sp>
      <p:sp>
        <p:nvSpPr>
          <p:cNvPr id="10" name="Text Box 65"/>
          <p:cNvSpPr txBox="1">
            <a:spLocks noChangeArrowheads="1"/>
          </p:cNvSpPr>
          <p:nvPr/>
        </p:nvSpPr>
        <p:spPr bwMode="auto">
          <a:xfrm>
            <a:off x="348615" y="1601470"/>
            <a:ext cx="11250930" cy="142049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eaLnBrk="1" hangingPunct="1">
              <a:lnSpc>
                <a:spcPct val="120000"/>
              </a:lnSpc>
            </a:pPr>
            <a:r>
              <a:rPr lang="en-US" altLang="zh-CN" sz="2400">
                <a:latin typeface="方正粗黑宋简体" panose="02000000000000000000" charset="-122"/>
                <a:ea typeface="方正粗黑宋简体" panose="02000000000000000000" charset="-122"/>
                <a:sym typeface="+mn-ea"/>
              </a:rPr>
              <a:t>1. Fu</a:t>
            </a:r>
            <a:r>
              <a:rPr lang="zh-CN" altLang="en-US" sz="2400">
                <a:latin typeface="方正粗黑宋简体" panose="02000000000000000000" charset="-122"/>
                <a:ea typeface="方正粗黑宋简体" panose="02000000000000000000" charset="-122"/>
                <a:sym typeface="+mn-ea"/>
              </a:rPr>
              <a:t> compared the act of translating to painting and </a:t>
            </a:r>
            <a:r>
              <a:rPr lang="en-US" altLang="zh-CN" sz="2400">
                <a:latin typeface="方正粗黑宋简体" panose="02000000000000000000" charset="-122"/>
                <a:ea typeface="方正粗黑宋简体" panose="02000000000000000000" charset="-122"/>
                <a:sym typeface="+mn-ea"/>
              </a:rPr>
              <a:t>considered that w</a:t>
            </a:r>
            <a:r>
              <a:rPr lang="zh-CN" altLang="en-US" sz="2400">
                <a:latin typeface="方正粗黑宋简体" panose="02000000000000000000" charset="-122"/>
                <a:ea typeface="方正粗黑宋简体" panose="02000000000000000000" charset="-122"/>
                <a:sym typeface="+mn-ea"/>
              </a:rPr>
              <a:t>hat is sought is not formal resemblance but spiritual resemblance.</a:t>
            </a:r>
            <a:endParaRPr lang="zh-CN" altLang="en-US" sz="2400" dirty="0">
              <a:solidFill>
                <a:schemeClr val="tx1"/>
              </a:solidFill>
              <a:latin typeface="方正粗黑宋简体" panose="02000000000000000000" charset="-122"/>
              <a:ea typeface="方正粗黑宋简体" panose="02000000000000000000" charset="-122"/>
              <a:sym typeface="+mn-ea"/>
            </a:endParaRPr>
          </a:p>
          <a:p>
            <a:pPr eaLnBrk="1" hangingPunct="1">
              <a:lnSpc>
                <a:spcPct val="120000"/>
              </a:lnSpc>
            </a:pPr>
            <a:endParaRPr lang="zh-CN" altLang="en-US" sz="2400" dirty="0">
              <a:solidFill>
                <a:srgbClr val="005188"/>
              </a:solidFill>
              <a:latin typeface="Arial Unicode MS" panose="020B0604020202020204" charset="-122"/>
              <a:ea typeface="Arial Unicode MS" panose="020B0604020202020204" charset="-122"/>
              <a:sym typeface="Arial" panose="020B0604020202020204" pitchFamily="34" charset="0"/>
            </a:endParaRPr>
          </a:p>
        </p:txBody>
      </p:sp>
      <p:sp>
        <p:nvSpPr>
          <p:cNvPr id="3" name="文本框 2"/>
          <p:cNvSpPr txBox="1"/>
          <p:nvPr/>
        </p:nvSpPr>
        <p:spPr>
          <a:xfrm>
            <a:off x="142240" y="4323715"/>
            <a:ext cx="11908155" cy="1445260"/>
          </a:xfrm>
          <a:prstGeom prst="rect">
            <a:avLst/>
          </a:prstGeom>
          <a:noFill/>
          <a:ln w="28575">
            <a:solidFill>
              <a:schemeClr val="accent1">
                <a:lumMod val="60000"/>
                <a:lumOff val="40000"/>
              </a:schemeClr>
            </a:solidFill>
          </a:ln>
        </p:spPr>
        <p:txBody>
          <a:bodyPr wrap="square" rtlCol="0">
            <a:spAutoFit/>
          </a:bodyPr>
          <a:p>
            <a:r>
              <a:rPr lang="en-US" altLang="zh-CN" sz="3200">
                <a:latin typeface="华文行楷" panose="02010800040101010101" charset="-122"/>
                <a:ea typeface="华文行楷" panose="02010800040101010101" charset="-122"/>
                <a:cs typeface="华文行楷" panose="02010800040101010101" charset="-122"/>
              </a:rPr>
              <a:t>Example</a:t>
            </a:r>
            <a:r>
              <a:rPr lang="zh-CN" altLang="en-US" sz="3200">
                <a:latin typeface="华文行楷" panose="02010800040101010101" charset="-122"/>
                <a:ea typeface="华文行楷" panose="02010800040101010101" charset="-122"/>
                <a:cs typeface="华文行楷" panose="02010800040101010101" charset="-122"/>
              </a:rPr>
              <a:t>：</a:t>
            </a:r>
            <a:endParaRPr lang="zh-CN" altLang="en-US" sz="2800"/>
          </a:p>
          <a:p>
            <a:r>
              <a:rPr sz="2800"/>
              <a:t>1)</a:t>
            </a:r>
            <a:r>
              <a:rPr lang="en-US" sz="2800" i="1"/>
              <a:t>Le Père Goriot  </a:t>
            </a:r>
            <a:r>
              <a:rPr lang="zh-CN" altLang="en-US" sz="2800" i="1"/>
              <a:t>《高老头》</a:t>
            </a:r>
            <a:r>
              <a:rPr lang="en-US" altLang="zh-CN" sz="2800" i="1"/>
              <a:t>                                           </a:t>
            </a:r>
            <a:endParaRPr lang="en-US" altLang="zh-CN" sz="2800" i="1"/>
          </a:p>
          <a:p>
            <a:pPr algn="r"/>
            <a:r>
              <a:rPr lang="en-US" altLang="zh-CN" sz="2800"/>
              <a:t>-----Translated by Fu</a:t>
            </a:r>
            <a:endParaRPr lang="zh-CN" altLang="en-US" sz="2800"/>
          </a:p>
        </p:txBody>
      </p:sp>
      <p:sp>
        <p:nvSpPr>
          <p:cNvPr id="4" name="文本框 3"/>
          <p:cNvSpPr txBox="1"/>
          <p:nvPr/>
        </p:nvSpPr>
        <p:spPr>
          <a:xfrm>
            <a:off x="1336675" y="2930525"/>
            <a:ext cx="9275445" cy="681990"/>
          </a:xfrm>
          <a:prstGeom prst="rect">
            <a:avLst/>
          </a:prstGeom>
          <a:noFill/>
        </p:spPr>
        <p:txBody>
          <a:bodyPr wrap="none" rtlCol="0">
            <a:spAutoFit/>
          </a:bodyPr>
          <a:p>
            <a:pPr algn="l" eaLnBrk="1" hangingPunct="1">
              <a:lnSpc>
                <a:spcPct val="120000"/>
              </a:lnSpc>
            </a:pPr>
            <a:r>
              <a:rPr lang="en-US" altLang="zh-CN" sz="3200" dirty="0">
                <a:solidFill>
                  <a:srgbClr val="005188"/>
                </a:solidFill>
                <a:latin typeface="Arial Unicode MS" panose="020B0604020202020204" charset="-122"/>
                <a:ea typeface="Arial Unicode MS" panose="020B0604020202020204" charset="-122"/>
                <a:sym typeface="Arial" panose="020B0604020202020204" pitchFamily="34" charset="0"/>
              </a:rPr>
              <a:t>Spiritual Resemblance  &gt;&gt;&gt;  Formal Resemblance</a:t>
            </a:r>
            <a:endParaRPr lang="en-US" altLang="zh-CN" sz="3200" dirty="0">
              <a:solidFill>
                <a:srgbClr val="005188"/>
              </a:solidFill>
              <a:latin typeface="Arial Unicode MS" panose="020B0604020202020204" charset="-122"/>
              <a:ea typeface="Arial Unicode MS" panose="020B060402020202020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201295" y="379730"/>
            <a:ext cx="11615420" cy="753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1" fontAlgn="auto" hangingPunct="1">
              <a:spcBef>
                <a:spcPts val="0"/>
              </a:spcBef>
              <a:spcAft>
                <a:spcPts val="0"/>
              </a:spcAft>
              <a:defRPr/>
            </a:pPr>
            <a:r>
              <a:rPr lang="en-US" altLang="zh-CN" sz="4800" dirty="0">
                <a:solidFill>
                  <a:srgbClr val="005188"/>
                </a:solidFill>
                <a:latin typeface="Adobe Gothic Std B" panose="020B0800000000000000" charset="-128"/>
                <a:ea typeface="Adobe Gothic Std B" panose="020B0800000000000000" charset="-128"/>
                <a:sym typeface="+mn-ea"/>
              </a:rPr>
              <a:t>Theory of Sublimation</a:t>
            </a:r>
            <a:endParaRPr lang="en-US" altLang="zh-CN" sz="3600" b="0" dirty="0">
              <a:solidFill>
                <a:srgbClr val="005188"/>
              </a:solidFill>
              <a:latin typeface="Adobe Gothic Std B" panose="020B0800000000000000" charset="-128"/>
              <a:ea typeface="Adobe Gothic Std B" panose="020B0800000000000000" charset="-128"/>
            </a:endParaRPr>
          </a:p>
        </p:txBody>
      </p:sp>
      <p:sp>
        <p:nvSpPr>
          <p:cNvPr id="10" name="Text Box 65"/>
          <p:cNvSpPr txBox="1">
            <a:spLocks noChangeArrowheads="1"/>
          </p:cNvSpPr>
          <p:nvPr/>
        </p:nvSpPr>
        <p:spPr bwMode="auto">
          <a:xfrm>
            <a:off x="348615" y="1601470"/>
            <a:ext cx="11250930" cy="2306320"/>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eaLnBrk="1" hangingPunct="1">
              <a:lnSpc>
                <a:spcPct val="120000"/>
              </a:lnSpc>
            </a:pPr>
            <a:r>
              <a:rPr lang="en-US" altLang="zh-CN" sz="2400" dirty="0">
                <a:solidFill>
                  <a:srgbClr val="005188"/>
                </a:solidFill>
                <a:latin typeface="Arial Unicode MS" panose="020B0604020202020204" charset="-122"/>
                <a:ea typeface="Arial Unicode MS" panose="020B0604020202020204" charset="-122"/>
                <a:sym typeface="Arial" panose="020B0604020202020204" pitchFamily="34" charset="0"/>
              </a:rPr>
              <a:t>1.First proposed:</a:t>
            </a:r>
            <a:r>
              <a:rPr lang="en-US" altLang="zh-CN" sz="2400" dirty="0">
                <a:solidFill>
                  <a:schemeClr val="tx1"/>
                </a:solidFill>
                <a:latin typeface="Arial Unicode MS" panose="020B0604020202020204" charset="-122"/>
                <a:ea typeface="Arial Unicode MS" panose="020B0604020202020204" charset="-122"/>
                <a:sym typeface="Arial" panose="020B0604020202020204" pitchFamily="34" charset="0"/>
              </a:rPr>
              <a:t> </a:t>
            </a:r>
            <a:r>
              <a:rPr lang="en-US" altLang="zh-CN" sz="2400" i="1" dirty="0">
                <a:solidFill>
                  <a:schemeClr val="tx1"/>
                </a:solidFill>
                <a:latin typeface="Arial Unicode MS" panose="020B0604020202020204" charset="-122"/>
                <a:ea typeface="Arial Unicode MS" panose="020B0604020202020204" charset="-122"/>
                <a:sym typeface="Arial" panose="020B0604020202020204" pitchFamily="34" charset="0"/>
              </a:rPr>
              <a:t>The Translation of Lin Shu</a:t>
            </a:r>
            <a:endParaRPr lang="en-US" altLang="zh-CN" sz="2400" i="1" dirty="0">
              <a:solidFill>
                <a:schemeClr val="tx1"/>
              </a:solidFill>
              <a:latin typeface="Arial Unicode MS" panose="020B0604020202020204" charset="-122"/>
              <a:ea typeface="Arial Unicode MS" panose="020B0604020202020204" charset="-122"/>
              <a:sym typeface="Arial" panose="020B0604020202020204" pitchFamily="34" charset="0"/>
            </a:endParaRPr>
          </a:p>
          <a:p>
            <a:pPr eaLnBrk="1" hangingPunct="1">
              <a:lnSpc>
                <a:spcPct val="120000"/>
              </a:lnSpc>
            </a:pPr>
            <a:endParaRPr lang="en-US" altLang="zh-CN" sz="2400" dirty="0">
              <a:solidFill>
                <a:srgbClr val="005188"/>
              </a:solidFill>
              <a:latin typeface="Arial Unicode MS" panose="020B0604020202020204" charset="-122"/>
              <a:ea typeface="Arial Unicode MS" panose="020B0604020202020204" charset="-122"/>
              <a:sym typeface="Arial" panose="020B0604020202020204" pitchFamily="34" charset="0"/>
            </a:endParaRPr>
          </a:p>
          <a:p>
            <a:pPr eaLnBrk="1" hangingPunct="1">
              <a:lnSpc>
                <a:spcPct val="120000"/>
              </a:lnSpc>
            </a:pPr>
            <a:r>
              <a:rPr lang="en-US" altLang="zh-CN" sz="2400" dirty="0">
                <a:solidFill>
                  <a:srgbClr val="005188"/>
                </a:solidFill>
                <a:latin typeface="Arial Unicode MS" panose="020B0604020202020204" charset="-122"/>
                <a:ea typeface="Arial Unicode MS" panose="020B0604020202020204" charset="-122"/>
                <a:sym typeface="Arial" panose="020B0604020202020204" pitchFamily="34" charset="0"/>
              </a:rPr>
              <a:t>2.From his point of view, a piece of writing transformed from one language to another without showing strain inflicted by differences in language customs while perfectly preserving the original  style can be said to be a sublimation.</a:t>
            </a:r>
            <a:endParaRPr lang="en-US" altLang="zh-CN" sz="2400" dirty="0">
              <a:solidFill>
                <a:srgbClr val="005188"/>
              </a:solidFill>
              <a:latin typeface="Arial Unicode MS" panose="020B0604020202020204" charset="-122"/>
              <a:ea typeface="Arial Unicode MS" panose="020B0604020202020204" charset="-122"/>
              <a:sym typeface="Arial" panose="020B0604020202020204" pitchFamily="34" charset="0"/>
            </a:endParaRPr>
          </a:p>
        </p:txBody>
      </p:sp>
      <p:sp>
        <p:nvSpPr>
          <p:cNvPr id="3" name="文本框 2"/>
          <p:cNvSpPr txBox="1"/>
          <p:nvPr/>
        </p:nvSpPr>
        <p:spPr>
          <a:xfrm>
            <a:off x="451485" y="4585970"/>
            <a:ext cx="10828655" cy="1445260"/>
          </a:xfrm>
          <a:prstGeom prst="rect">
            <a:avLst/>
          </a:prstGeom>
          <a:noFill/>
          <a:ln w="28575">
            <a:solidFill>
              <a:schemeClr val="accent1">
                <a:lumMod val="60000"/>
                <a:lumOff val="40000"/>
              </a:schemeClr>
            </a:solidFill>
          </a:ln>
        </p:spPr>
        <p:txBody>
          <a:bodyPr wrap="square" rtlCol="0">
            <a:spAutoFit/>
          </a:bodyPr>
          <a:p>
            <a:r>
              <a:rPr lang="en-US" altLang="zh-CN" sz="3200">
                <a:latin typeface="华文行楷" panose="02010800040101010101" charset="-122"/>
                <a:ea typeface="华文行楷" panose="02010800040101010101" charset="-122"/>
                <a:cs typeface="华文行楷" panose="02010800040101010101" charset="-122"/>
              </a:rPr>
              <a:t>Example</a:t>
            </a:r>
            <a:r>
              <a:rPr lang="zh-CN" altLang="en-US" sz="3200">
                <a:latin typeface="华文行楷" panose="02010800040101010101" charset="-122"/>
                <a:ea typeface="华文行楷" panose="02010800040101010101" charset="-122"/>
                <a:cs typeface="华文行楷" panose="02010800040101010101" charset="-122"/>
              </a:rPr>
              <a:t>：</a:t>
            </a:r>
            <a:endParaRPr lang="zh-CN" altLang="en-US" sz="2800"/>
          </a:p>
          <a:p>
            <a:r>
              <a:rPr lang="en-US" altLang="zh-CN" sz="2800"/>
              <a:t>Marriage and waving comes and goes by destinity. </a:t>
            </a:r>
            <a:r>
              <a:rPr lang="zh-CN" altLang="en-US" sz="2800"/>
              <a:t>婚嫁有命</a:t>
            </a:r>
            <a:endParaRPr lang="zh-CN" altLang="en-US" sz="2800"/>
          </a:p>
          <a:p>
            <a:pPr algn="r"/>
            <a:r>
              <a:rPr lang="en-US" altLang="zh-CN" sz="2800"/>
              <a:t>-----Translated by Qian</a:t>
            </a:r>
            <a:endParaRPr lang="zh-CN" altLang="en-US" sz="2800"/>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201295" y="379730"/>
            <a:ext cx="11615420" cy="753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1" fontAlgn="auto" hangingPunct="1">
              <a:spcBef>
                <a:spcPts val="0"/>
              </a:spcBef>
              <a:spcAft>
                <a:spcPts val="0"/>
              </a:spcAft>
              <a:defRPr/>
            </a:pPr>
            <a:r>
              <a:rPr lang="en-US" altLang="zh-CN" sz="4800" dirty="0">
                <a:solidFill>
                  <a:srgbClr val="005188"/>
                </a:solidFill>
                <a:latin typeface="Adobe Gothic Std B" panose="020B0800000000000000" charset="-128"/>
                <a:ea typeface="Adobe Gothic Std B" panose="020B0800000000000000" charset="-128"/>
                <a:sym typeface="+mn-ea"/>
              </a:rPr>
              <a:t>Theory of Sublimation</a:t>
            </a:r>
            <a:endParaRPr lang="en-US" altLang="zh-CN" sz="3600" b="0" dirty="0">
              <a:solidFill>
                <a:srgbClr val="005188"/>
              </a:solidFill>
              <a:latin typeface="Adobe Gothic Std B" panose="020B0800000000000000" charset="-128"/>
              <a:ea typeface="Adobe Gothic Std B" panose="020B0800000000000000" charset="-128"/>
            </a:endParaRPr>
          </a:p>
        </p:txBody>
      </p:sp>
      <p:sp>
        <p:nvSpPr>
          <p:cNvPr id="11" name="Text Box 65"/>
          <p:cNvSpPr txBox="1">
            <a:spLocks noChangeArrowheads="1"/>
          </p:cNvSpPr>
          <p:nvPr/>
        </p:nvSpPr>
        <p:spPr bwMode="auto">
          <a:xfrm>
            <a:off x="0" y="2115185"/>
            <a:ext cx="12317095" cy="474281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eaLnBrk="1" hangingPunct="1">
              <a:lnSpc>
                <a:spcPct val="120000"/>
              </a:lnSpc>
            </a:pPr>
            <a:r>
              <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rPr>
              <a:t>1.A transmigration of the soul.</a:t>
            </a: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r>
              <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rPr>
              <a:t>2.The highest ideal of translation but unattainable in an absolute way.</a:t>
            </a: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r>
              <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rPr>
              <a:t>3.</a:t>
            </a:r>
            <a:r>
              <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rPr>
              <a:t>Qian did make great contributions to settling the long lived argument between literal translation and liberal translation, foreignnization and domestication</a:t>
            </a: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p:txBody>
      </p:sp>
      <p:sp>
        <p:nvSpPr>
          <p:cNvPr id="4" name="文本框 3"/>
          <p:cNvSpPr txBox="1"/>
          <p:nvPr/>
        </p:nvSpPr>
        <p:spPr>
          <a:xfrm>
            <a:off x="201295" y="1220470"/>
            <a:ext cx="5021580" cy="755650"/>
          </a:xfrm>
          <a:prstGeom prst="rect">
            <a:avLst/>
          </a:prstGeom>
          <a:noFill/>
        </p:spPr>
        <p:txBody>
          <a:bodyPr wrap="none" rtlCol="0">
            <a:spAutoFit/>
          </a:bodyPr>
          <a:p>
            <a:pPr algn="l" eaLnBrk="1" hangingPunct="1">
              <a:lnSpc>
                <a:spcPct val="120000"/>
              </a:lnSpc>
            </a:pPr>
            <a:r>
              <a:rPr lang="en-US" altLang="zh-CN" sz="3600" b="1" dirty="0">
                <a:solidFill>
                  <a:srgbClr val="005188"/>
                </a:solidFill>
                <a:latin typeface="方正清刻本悦宋简体" panose="02000000000000000000" pitchFamily="2" charset="-122"/>
                <a:ea typeface="方正清刻本悦宋简体" panose="02000000000000000000" pitchFamily="2" charset="-122"/>
                <a:sym typeface="Arial" panose="020B0604020202020204" pitchFamily="34" charset="0"/>
              </a:rPr>
              <a:t>More on Sublimation</a:t>
            </a:r>
            <a:r>
              <a:rPr lang="zh-CN" altLang="en-US" sz="3600" b="1" dirty="0">
                <a:solidFill>
                  <a:srgbClr val="005188"/>
                </a:solidFill>
                <a:latin typeface="方正清刻本悦宋简体" panose="02000000000000000000" pitchFamily="2" charset="-122"/>
                <a:ea typeface="方正清刻本悦宋简体" panose="02000000000000000000" pitchFamily="2" charset="-122"/>
                <a:sym typeface="Arial" panose="020B0604020202020204" pitchFamily="34" charset="0"/>
              </a:rPr>
              <a:t>：</a:t>
            </a:r>
            <a:endParaRPr lang="zh-CN" altLang="en-US" sz="3600" b="1" dirty="0">
              <a:solidFill>
                <a:srgbClr val="005188"/>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a:extLst>
              <a:ext uri="{28A0092B-C50C-407E-A947-70E740481C1C}">
                <a14:useLocalDpi xmlns:a14="http://schemas.microsoft.com/office/drawing/2010/main" val="0"/>
              </a:ext>
            </a:extLst>
          </a:blip>
          <a:srcRect t="57157"/>
          <a:stretch>
            <a:fillRect/>
          </a:stretch>
        </p:blipFill>
        <p:spPr>
          <a:xfrm>
            <a:off x="0" y="0"/>
            <a:ext cx="12192000" cy="4899390"/>
          </a:xfrm>
          <a:prstGeom prst="rect">
            <a:avLst/>
          </a:prstGeom>
        </p:spPr>
      </p:pic>
      <p:sp>
        <p:nvSpPr>
          <p:cNvPr id="3" name="文本框 2"/>
          <p:cNvSpPr txBox="1"/>
          <p:nvPr/>
        </p:nvSpPr>
        <p:spPr>
          <a:xfrm>
            <a:off x="1986770" y="4215028"/>
            <a:ext cx="7924800" cy="1568450"/>
          </a:xfrm>
          <a:prstGeom prst="rect">
            <a:avLst/>
          </a:prstGeom>
          <a:noFill/>
        </p:spPr>
        <p:txBody>
          <a:bodyPr wrap="none" rtlCol="0">
            <a:spAutoFit/>
          </a:bodyPr>
          <a:lstStyle/>
          <a:p>
            <a:r>
              <a:rPr lang="en-US" altLang="zh-CN" sz="9600" b="1" dirty="0">
                <a:solidFill>
                  <a:srgbClr val="005188"/>
                </a:solidFill>
                <a:latin typeface="华文中宋" panose="02010600040101010101" charset="-122"/>
                <a:ea typeface="华文中宋" panose="02010600040101010101" charset="-122"/>
                <a:cs typeface="方正静蕾简体" panose="03000509000000000000" pitchFamily="65" charset="-122"/>
              </a:rPr>
              <a:t>Thank You</a:t>
            </a:r>
            <a:r>
              <a:rPr lang="zh-CN" altLang="en-US" sz="9600" b="1" dirty="0">
                <a:solidFill>
                  <a:srgbClr val="005188"/>
                </a:solidFill>
                <a:latin typeface="华文中宋" panose="02010600040101010101" charset="-122"/>
                <a:ea typeface="华文中宋" panose="02010600040101010101" charset="-122"/>
                <a:cs typeface="方正静蕾简体" panose="03000509000000000000" pitchFamily="65" charset="-122"/>
              </a:rPr>
              <a:t>！</a:t>
            </a:r>
            <a:endParaRPr lang="zh-CN" altLang="en-US" sz="9600" b="1" dirty="0">
              <a:solidFill>
                <a:srgbClr val="005188"/>
              </a:solidFill>
              <a:latin typeface="华文中宋" panose="02010600040101010101" charset="-122"/>
              <a:ea typeface="华文中宋" panose="02010600040101010101" charset="-122"/>
              <a:cs typeface="方正静蕾简体" panose="03000509000000000000" pitchFamily="65" charset="-122"/>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18000" fill="hold" nodeType="afterEffect" p14:presetBounceEnd="59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59000">
                                          <p:cBhvr additive="base">
                                            <p:cTn id="7" dur="1500" fill="hold"/>
                                            <p:tgtEl>
                                              <p:spTgt spid="2"/>
                                            </p:tgtEl>
                                            <p:attrNameLst>
                                              <p:attrName>ppt_x</p:attrName>
                                            </p:attrNameLst>
                                          </p:cBhvr>
                                          <p:tavLst>
                                            <p:tav tm="0">
                                              <p:val>
                                                <p:strVal val="#ppt_x"/>
                                              </p:val>
                                            </p:tav>
                                            <p:tav tm="100000">
                                              <p:val>
                                                <p:strVal val="#ppt_x"/>
                                              </p:val>
                                            </p:tav>
                                          </p:tavLst>
                                        </p:anim>
                                        <p:anim calcmode="lin" valueType="num" p14:bounceEnd="59000">
                                          <p:cBhvr additive="base">
                                            <p:cTn id="8" dur="1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1500"/>
                                </p:stCondLst>
                                <p:childTnLst>
                                  <p:par>
                                    <p:cTn id="10" presetID="2" presetClass="entr" presetSubtype="2" decel="100000" fill="hold" grpId="0" nodeType="afterEffect">
                                      <p:stCondLst>
                                        <p:cond delay="0"/>
                                      </p:stCondLst>
                                      <p:iterate type="lt">
                                        <p:tmPct val="10000"/>
                                      </p:iterate>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18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500" fill="hold"/>
                                            <p:tgtEl>
                                              <p:spTgt spid="2"/>
                                            </p:tgtEl>
                                            <p:attrNameLst>
                                              <p:attrName>ppt_x</p:attrName>
                                            </p:attrNameLst>
                                          </p:cBhvr>
                                          <p:tavLst>
                                            <p:tav tm="0">
                                              <p:val>
                                                <p:strVal val="#ppt_x"/>
                                              </p:val>
                                            </p:tav>
                                            <p:tav tm="100000">
                                              <p:val>
                                                <p:strVal val="#ppt_x"/>
                                              </p:val>
                                            </p:tav>
                                          </p:tavLst>
                                        </p:anim>
                                        <p:anim calcmode="lin" valueType="num">
                                          <p:cBhvr additive="base">
                                            <p:cTn id="8" dur="1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1500"/>
                                </p:stCondLst>
                                <p:childTnLst>
                                  <p:par>
                                    <p:cTn id="10" presetID="2" presetClass="entr" presetSubtype="2" decel="100000" fill="hold" grpId="0" nodeType="afterEffect">
                                      <p:stCondLst>
                                        <p:cond delay="0"/>
                                      </p:stCondLst>
                                      <p:iterate type="lt">
                                        <p:tmPct val="10000"/>
                                      </p:iterate>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572770" y="224155"/>
            <a:ext cx="6931660" cy="575945"/>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6000" dirty="0">
                <a:solidFill>
                  <a:srgbClr val="04548A"/>
                </a:solidFill>
                <a:latin typeface="Adobe 宋体 Std L" panose="02020300000000000000" charset="-122"/>
                <a:ea typeface="Adobe 宋体 Std L" panose="02020300000000000000" charset="-122"/>
              </a:rPr>
              <a:t>Principle of  Yan Fu</a:t>
            </a:r>
            <a:endParaRPr lang="en-US" altLang="zh-CN" sz="6000" dirty="0">
              <a:solidFill>
                <a:srgbClr val="04548A"/>
              </a:solidFill>
              <a:latin typeface="Adobe 宋体 Std L" panose="02020300000000000000" charset="-122"/>
              <a:ea typeface="Adobe 宋体 Std L" panose="02020300000000000000" charset="-122"/>
            </a:endParaRPr>
          </a:p>
        </p:txBody>
      </p:sp>
      <p:grpSp>
        <p:nvGrpSpPr>
          <p:cNvPr id="32" name="组合 31"/>
          <p:cNvGrpSpPr/>
          <p:nvPr/>
        </p:nvGrpSpPr>
        <p:grpSpPr>
          <a:xfrm>
            <a:off x="485295" y="1826501"/>
            <a:ext cx="11246330" cy="2501024"/>
            <a:chOff x="2421" y="3693"/>
            <a:chExt cx="10943" cy="3122"/>
          </a:xfrm>
        </p:grpSpPr>
        <p:grpSp>
          <p:nvGrpSpPr>
            <p:cNvPr id="9" name="Group 9"/>
            <p:cNvGrpSpPr>
              <a:grpSpLocks noChangeAspect="1"/>
            </p:cNvGrpSpPr>
            <p:nvPr/>
          </p:nvGrpSpPr>
          <p:grpSpPr bwMode="auto">
            <a:xfrm>
              <a:off x="8667" y="3693"/>
              <a:ext cx="4696" cy="3095"/>
              <a:chOff x="2341" y="1016"/>
              <a:chExt cx="3003" cy="2286"/>
            </a:xfrm>
            <a:noFill/>
          </p:grpSpPr>
          <p:sp>
            <p:nvSpPr>
              <p:cNvPr id="10" name="Freeform 10"/>
              <p:cNvSpPr>
                <a:spLocks noEditPoints="1"/>
              </p:cNvSpPr>
              <p:nvPr/>
            </p:nvSpPr>
            <p:spPr bwMode="auto">
              <a:xfrm>
                <a:off x="2341" y="1163"/>
                <a:ext cx="3003"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useBgFill="1">
            <p:nvSpPr>
              <p:cNvPr id="11" name="Freeform 11"/>
              <p:cNvSpPr/>
              <p:nvPr/>
            </p:nvSpPr>
            <p:spPr bwMode="auto">
              <a:xfrm>
                <a:off x="2341" y="1016"/>
                <a:ext cx="3003" cy="226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12" name="Freeform 12"/>
              <p:cNvSpPr>
                <a:spLocks noEditPoints="1"/>
              </p:cNvSpPr>
              <p:nvPr/>
            </p:nvSpPr>
            <p:spPr bwMode="auto">
              <a:xfrm>
                <a:off x="2341" y="1163"/>
                <a:ext cx="3003"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13" name="Freeform 13"/>
              <p:cNvSpPr/>
              <p:nvPr/>
            </p:nvSpPr>
            <p:spPr bwMode="auto">
              <a:xfrm>
                <a:off x="2341" y="1016"/>
                <a:ext cx="3003" cy="226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grpSp>
        <p:grpSp>
          <p:nvGrpSpPr>
            <p:cNvPr id="14" name="Group 9"/>
            <p:cNvGrpSpPr>
              <a:grpSpLocks noChangeAspect="1"/>
            </p:cNvGrpSpPr>
            <p:nvPr/>
          </p:nvGrpSpPr>
          <p:grpSpPr bwMode="auto">
            <a:xfrm>
              <a:off x="5637" y="3720"/>
              <a:ext cx="4696" cy="3095"/>
              <a:chOff x="2341" y="1016"/>
              <a:chExt cx="3003" cy="2286"/>
            </a:xfrm>
            <a:noFill/>
          </p:grpSpPr>
          <p:sp>
            <p:nvSpPr>
              <p:cNvPr id="15" name="Freeform 10"/>
              <p:cNvSpPr>
                <a:spLocks noEditPoints="1"/>
              </p:cNvSpPr>
              <p:nvPr/>
            </p:nvSpPr>
            <p:spPr bwMode="auto">
              <a:xfrm>
                <a:off x="2341" y="1163"/>
                <a:ext cx="3003"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useBgFill="1">
            <p:nvSpPr>
              <p:cNvPr id="16" name="Freeform 11"/>
              <p:cNvSpPr/>
              <p:nvPr/>
            </p:nvSpPr>
            <p:spPr bwMode="auto">
              <a:xfrm>
                <a:off x="2341" y="1016"/>
                <a:ext cx="3003" cy="226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17" name="Freeform 12"/>
              <p:cNvSpPr>
                <a:spLocks noEditPoints="1"/>
              </p:cNvSpPr>
              <p:nvPr/>
            </p:nvSpPr>
            <p:spPr bwMode="auto">
              <a:xfrm>
                <a:off x="2341" y="1163"/>
                <a:ext cx="3003"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18" name="Freeform 13"/>
              <p:cNvSpPr/>
              <p:nvPr/>
            </p:nvSpPr>
            <p:spPr bwMode="auto">
              <a:xfrm>
                <a:off x="2341" y="1016"/>
                <a:ext cx="3003" cy="226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grpSp>
        <p:grpSp>
          <p:nvGrpSpPr>
            <p:cNvPr id="19" name="Group 9"/>
            <p:cNvGrpSpPr>
              <a:grpSpLocks noChangeAspect="1"/>
            </p:cNvGrpSpPr>
            <p:nvPr/>
          </p:nvGrpSpPr>
          <p:grpSpPr bwMode="auto">
            <a:xfrm>
              <a:off x="2607" y="3693"/>
              <a:ext cx="3783" cy="3122"/>
              <a:chOff x="2341" y="996"/>
              <a:chExt cx="2419" cy="2306"/>
            </a:xfrm>
            <a:noFill/>
          </p:grpSpPr>
          <p:sp>
            <p:nvSpPr>
              <p:cNvPr id="20" name="Freeform 10"/>
              <p:cNvSpPr>
                <a:spLocks noEditPoints="1"/>
              </p:cNvSpPr>
              <p:nvPr/>
            </p:nvSpPr>
            <p:spPr bwMode="auto">
              <a:xfrm>
                <a:off x="2341" y="1262"/>
                <a:ext cx="2419" cy="20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useBgFill="1">
            <p:nvSpPr>
              <p:cNvPr id="21" name="Freeform 11"/>
              <p:cNvSpPr/>
              <p:nvPr/>
            </p:nvSpPr>
            <p:spPr bwMode="auto">
              <a:xfrm>
                <a:off x="2341" y="996"/>
                <a:ext cx="2419" cy="228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22" name="Freeform 12"/>
              <p:cNvSpPr>
                <a:spLocks noEditPoints="1"/>
              </p:cNvSpPr>
              <p:nvPr/>
            </p:nvSpPr>
            <p:spPr bwMode="auto">
              <a:xfrm>
                <a:off x="2341" y="1163"/>
                <a:ext cx="2419"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23" name="Freeform 13"/>
              <p:cNvSpPr/>
              <p:nvPr/>
            </p:nvSpPr>
            <p:spPr bwMode="auto">
              <a:xfrm>
                <a:off x="2341" y="996"/>
                <a:ext cx="2419" cy="228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grpSp>
        <p:sp>
          <p:nvSpPr>
            <p:cNvPr id="24" name="Rectangle 47"/>
            <p:cNvSpPr/>
            <p:nvPr/>
          </p:nvSpPr>
          <p:spPr>
            <a:xfrm>
              <a:off x="2421" y="4922"/>
              <a:ext cx="3784" cy="614"/>
            </a:xfrm>
            <a:prstGeom prst="rect">
              <a:avLst/>
            </a:prstGeom>
          </p:spPr>
          <p:txBody>
            <a:bodyPr wrap="square" lIns="0" tIns="0" rIns="0" bIns="0">
              <a:spAutoFit/>
            </a:bodyPr>
            <a:lstStyle/>
            <a:p>
              <a:pPr algn="r"/>
              <a:r>
                <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(1)Faithfulness </a:t>
              </a:r>
              <a:r>
                <a:rPr lang="zh-CN" altLang="en-US"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信</a:t>
              </a:r>
              <a:r>
                <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 </a:t>
              </a:r>
              <a:endPar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endParaRPr>
            </a:p>
          </p:txBody>
        </p:sp>
        <p:sp>
          <p:nvSpPr>
            <p:cNvPr id="25" name="Rectangle 47"/>
            <p:cNvSpPr/>
            <p:nvPr/>
          </p:nvSpPr>
          <p:spPr>
            <a:xfrm>
              <a:off x="6550" y="4922"/>
              <a:ext cx="3525" cy="1229"/>
            </a:xfrm>
            <a:prstGeom prst="rect">
              <a:avLst/>
            </a:prstGeom>
          </p:spPr>
          <p:txBody>
            <a:bodyPr wrap="square" lIns="0" tIns="0" rIns="0" bIns="0">
              <a:spAutoFit/>
            </a:bodyPr>
            <a:lstStyle/>
            <a:p>
              <a:pPr algn="ctr"/>
              <a:r>
                <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(2)Expressiveness达</a:t>
              </a:r>
              <a:r>
                <a:rPr lang="en-US" sz="24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 </a:t>
              </a:r>
              <a:endParaRPr lang="en-US" sz="24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endParaRPr>
            </a:p>
          </p:txBody>
        </p:sp>
        <p:sp>
          <p:nvSpPr>
            <p:cNvPr id="26" name="Rectangle 47"/>
            <p:cNvSpPr/>
            <p:nvPr/>
          </p:nvSpPr>
          <p:spPr>
            <a:xfrm>
              <a:off x="10334" y="4935"/>
              <a:ext cx="2864" cy="614"/>
            </a:xfrm>
            <a:prstGeom prst="rect">
              <a:avLst/>
            </a:prstGeom>
          </p:spPr>
          <p:txBody>
            <a:bodyPr wrap="square" lIns="0" tIns="0" rIns="0" bIns="0">
              <a:spAutoFit/>
            </a:bodyPr>
            <a:lstStyle/>
            <a:p>
              <a:pPr algn="r"/>
              <a:r>
                <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(3)Elegance 雅</a:t>
              </a:r>
              <a:endParaRPr lang="zh-CN" altLang="en-US" sz="24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endParaRPr>
            </a:p>
          </p:txBody>
        </p:sp>
      </p:grpSp>
      <p:sp>
        <p:nvSpPr>
          <p:cNvPr id="33" name="右弧形箭头 32"/>
          <p:cNvSpPr/>
          <p:nvPr/>
        </p:nvSpPr>
        <p:spPr>
          <a:xfrm rot="780000">
            <a:off x="9515475" y="3755390"/>
            <a:ext cx="1257935" cy="2444115"/>
          </a:xfrm>
          <a:prstGeom prst="curvedLeftArrow">
            <a:avLst>
              <a:gd name="adj1" fmla="val 29515"/>
              <a:gd name="adj2" fmla="val 50000"/>
              <a:gd name="adj3" fmla="val 543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
        <p:nvSpPr>
          <p:cNvPr id="35" name="爆炸形 1 34"/>
          <p:cNvSpPr/>
          <p:nvPr/>
        </p:nvSpPr>
        <p:spPr>
          <a:xfrm>
            <a:off x="4140200" y="4286885"/>
            <a:ext cx="5116195" cy="2475230"/>
          </a:xfrm>
          <a:prstGeom prst="irregularSeal1">
            <a:avLst/>
          </a:prstGeom>
          <a:solidFill>
            <a:srgbClr val="005188"/>
          </a:solidFill>
          <a:ln>
            <a:solidFill>
              <a:srgbClr val="005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6" name="文本框 35"/>
          <p:cNvSpPr txBox="1"/>
          <p:nvPr/>
        </p:nvSpPr>
        <p:spPr>
          <a:xfrm>
            <a:off x="4957445" y="5233035"/>
            <a:ext cx="4298950" cy="583565"/>
          </a:xfrm>
          <a:prstGeom prst="rect">
            <a:avLst/>
          </a:prstGeom>
          <a:noFill/>
        </p:spPr>
        <p:txBody>
          <a:bodyPr wrap="square" rtlCol="0">
            <a:spAutoFit/>
          </a:bodyPr>
          <a:p>
            <a:r>
              <a:rPr lang="en-US" altLang="zh-CN" sz="3200" b="1">
                <a:solidFill>
                  <a:schemeClr val="bg1"/>
                </a:solidFill>
              </a:rPr>
              <a:t>Most Controversial</a:t>
            </a:r>
            <a:endParaRPr lang="en-US" altLang="zh-CN" sz="3200" b="1">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6" name="chenying0907 5"/>
          <p:cNvGrpSpPr/>
          <p:nvPr/>
        </p:nvGrpSpPr>
        <p:grpSpPr>
          <a:xfrm>
            <a:off x="0" y="1713701"/>
            <a:ext cx="12192000" cy="3519054"/>
            <a:chOff x="0" y="1713701"/>
            <a:chExt cx="12192000" cy="3519054"/>
          </a:xfrm>
        </p:grpSpPr>
        <p:sp>
          <p:nvSpPr>
            <p:cNvPr id="2" name="矩形 1"/>
            <p:cNvSpPr/>
            <p:nvPr/>
          </p:nvSpPr>
          <p:spPr>
            <a:xfrm>
              <a:off x="0" y="1713701"/>
              <a:ext cx="12192000" cy="3519054"/>
            </a:xfrm>
            <a:prstGeom prst="rect">
              <a:avLst/>
            </a:prstGeom>
            <a:solidFill>
              <a:srgbClr val="005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1713701"/>
              <a:ext cx="12192000" cy="3519054"/>
            </a:xfrm>
            <a:prstGeom prst="rect">
              <a:avLst/>
            </a:prstGeom>
            <a:blipFill dpi="0" rotWithShape="1">
              <a:blip r:embed="rId1">
                <a:alphaModFix amt="5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3542" y="516401"/>
            <a:ext cx="3069952" cy="3029557"/>
          </a:xfrm>
          <a:prstGeom prst="rect">
            <a:avLst/>
          </a:prstGeom>
        </p:spPr>
      </p:pic>
      <p:sp>
        <p:nvSpPr>
          <p:cNvPr id="5" name="TextBox 37"/>
          <p:cNvSpPr txBox="1"/>
          <p:nvPr/>
        </p:nvSpPr>
        <p:spPr>
          <a:xfrm>
            <a:off x="1261745" y="3795395"/>
            <a:ext cx="10358120" cy="1383665"/>
          </a:xfrm>
          <a:prstGeom prst="rect">
            <a:avLst/>
          </a:prstGeom>
          <a:noFill/>
        </p:spPr>
        <p:txBody>
          <a:bodyPr wrap="square" lIns="0" rIns="0" rtlCol="0">
            <a:spAutoFit/>
          </a:bodyPr>
          <a:lstStyle/>
          <a:p>
            <a:pPr algn="ctr"/>
            <a:r>
              <a:rPr lang="en-US" altLang="zh-CN" sz="4800" b="1" dirty="0">
                <a:solidFill>
                  <a:schemeClr val="bg1"/>
                </a:solidFill>
                <a:latin typeface="Adobe 宋体 Std L" panose="02020300000000000000" charset="-122"/>
                <a:ea typeface="Adobe 宋体 Std L" panose="02020300000000000000" charset="-122"/>
                <a:cs typeface="+mn-lt"/>
                <a:sym typeface="+mn-ea"/>
              </a:rPr>
              <a:t>The First Group:</a:t>
            </a:r>
            <a:r>
              <a:rPr lang="en-US" altLang="zh-CN" sz="3600" b="1" dirty="0">
                <a:solidFill>
                  <a:schemeClr val="bg1"/>
                </a:solidFill>
                <a:latin typeface="Adobe 宋体 Std L" panose="02020300000000000000" charset="-122"/>
                <a:ea typeface="Adobe 宋体 Std L" panose="02020300000000000000" charset="-122"/>
                <a:cs typeface="+mn-lt"/>
                <a:sym typeface="+mn-ea"/>
              </a:rPr>
              <a:t> Broadening meaning of the third character “</a:t>
            </a:r>
            <a:r>
              <a:rPr lang="zh-CN" altLang="en-US" sz="3600" b="1" dirty="0">
                <a:solidFill>
                  <a:schemeClr val="bg1"/>
                </a:solidFill>
                <a:latin typeface="Adobe 宋体 Std L" panose="02020300000000000000" charset="-122"/>
                <a:ea typeface="Adobe 宋体 Std L" panose="02020300000000000000" charset="-122"/>
                <a:cs typeface="+mn-lt"/>
                <a:sym typeface="+mn-ea"/>
              </a:rPr>
              <a:t>雅</a:t>
            </a:r>
            <a:r>
              <a:rPr lang="en-US" altLang="zh-CN" sz="3600" b="1" dirty="0">
                <a:solidFill>
                  <a:schemeClr val="bg1"/>
                </a:solidFill>
                <a:latin typeface="Adobe 宋体 Std L" panose="02020300000000000000" charset="-122"/>
                <a:ea typeface="Adobe 宋体 Std L" panose="02020300000000000000" charset="-122"/>
                <a:cs typeface="+mn-lt"/>
                <a:sym typeface="+mn-ea"/>
              </a:rPr>
              <a:t>”</a:t>
            </a:r>
            <a:endParaRPr lang="en-US" altLang="zh-CN" sz="3600" b="1" dirty="0">
              <a:solidFill>
                <a:schemeClr val="bg1"/>
              </a:solidFill>
              <a:effectLst>
                <a:reflection blurRad="6350" stA="55000" endA="300" endPos="45500" dir="5400000" sy="-100000" algn="bl" rotWithShape="0"/>
              </a:effectLst>
              <a:latin typeface="Adobe 宋体 Std L" panose="02020300000000000000" charset="-122"/>
              <a:ea typeface="Adobe 宋体 Std L" panose="02020300000000000000" charset="-122"/>
              <a:cs typeface="+mn-lt"/>
              <a:sym typeface="+mn-ea"/>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177800" y="387985"/>
            <a:ext cx="11308715" cy="73787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4000" dirty="0">
                <a:solidFill>
                  <a:schemeClr val="tx1"/>
                </a:solidFill>
                <a:latin typeface="Adobe 宋体 Std L" panose="02020300000000000000" charset="-122"/>
                <a:ea typeface="Adobe 宋体 Std L" panose="02020300000000000000" charset="-122"/>
                <a:cs typeface="+mn-lt"/>
                <a:sym typeface="+mn-ea"/>
              </a:rPr>
              <a:t>The First Group</a:t>
            </a:r>
            <a:r>
              <a:rPr lang="zh-CN" altLang="en-US" sz="4000" dirty="0">
                <a:solidFill>
                  <a:schemeClr val="tx1"/>
                </a:solidFill>
                <a:latin typeface="Adobe 宋体 Std L" panose="02020300000000000000" charset="-122"/>
                <a:ea typeface="Adobe 宋体 Std L" panose="02020300000000000000" charset="-122"/>
                <a:cs typeface="+mn-lt"/>
                <a:sym typeface="+mn-ea"/>
              </a:rPr>
              <a:t>：</a:t>
            </a:r>
            <a:r>
              <a:rPr lang="en-US" altLang="zh-CN" sz="3600" dirty="0">
                <a:solidFill>
                  <a:schemeClr val="tx1"/>
                </a:solidFill>
                <a:latin typeface="Adobe 宋体 Std L" panose="02020300000000000000" charset="-122"/>
                <a:ea typeface="Adobe 宋体 Std L" panose="02020300000000000000" charset="-122"/>
                <a:cs typeface="+mn-lt"/>
                <a:sym typeface="+mn-ea"/>
              </a:rPr>
              <a:t>Maintaining the three original characters </a:t>
            </a:r>
            <a:endParaRPr lang="en-US" altLang="zh-CN" sz="3600" b="0" dirty="0">
              <a:solidFill>
                <a:schemeClr val="tx1"/>
              </a:solidFill>
              <a:latin typeface="Adobe 宋体 Std L" panose="02020300000000000000" charset="-122"/>
              <a:ea typeface="Adobe 宋体 Std L" panose="02020300000000000000" charset="-122"/>
              <a:cs typeface="+mn-lt"/>
              <a:sym typeface="+mn-ea"/>
            </a:endParaRPr>
          </a:p>
        </p:txBody>
      </p:sp>
      <p:grpSp>
        <p:nvGrpSpPr>
          <p:cNvPr id="4" name="chenying0907 3"/>
          <p:cNvGrpSpPr/>
          <p:nvPr/>
        </p:nvGrpSpPr>
        <p:grpSpPr bwMode="auto">
          <a:xfrm>
            <a:off x="511895" y="1140131"/>
            <a:ext cx="10974705" cy="4906010"/>
            <a:chOff x="-2281024" y="1015825"/>
            <a:chExt cx="11386171" cy="5088829"/>
          </a:xfrm>
        </p:grpSpPr>
        <p:grpSp>
          <p:nvGrpSpPr>
            <p:cNvPr id="5" name="chenying0907 4"/>
            <p:cNvGrpSpPr/>
            <p:nvPr/>
          </p:nvGrpSpPr>
          <p:grpSpPr bwMode="auto">
            <a:xfrm rot="-297887">
              <a:off x="2313380" y="1015825"/>
              <a:ext cx="1482151" cy="1487649"/>
              <a:chOff x="3130077" y="1143064"/>
              <a:chExt cx="1735225" cy="1741663"/>
            </a:xfrm>
          </p:grpSpPr>
          <p:cxnSp>
            <p:nvCxnSpPr>
              <p:cNvPr id="7" name="直接连接符 6"/>
              <p:cNvCxnSpPr>
                <a:endCxn id="9" idx="3"/>
              </p:cNvCxnSpPr>
              <p:nvPr/>
            </p:nvCxnSpPr>
            <p:spPr>
              <a:xfrm rot="297887" flipV="1">
                <a:off x="3130693" y="2229711"/>
                <a:ext cx="810282" cy="569797"/>
              </a:xfrm>
              <a:prstGeom prst="line">
                <a:avLst/>
              </a:prstGeom>
              <a:noFill/>
              <a:ln w="9525" cap="flat">
                <a:solidFill>
                  <a:srgbClr val="005188"/>
                </a:solidFill>
                <a:prstDash val="solid"/>
                <a:miter lim="400000"/>
              </a:ln>
              <a:effectLst/>
            </p:spPr>
            <p:style>
              <a:lnRef idx="0">
                <a:scrgbClr r="0" g="0" b="0"/>
              </a:lnRef>
              <a:fillRef idx="0">
                <a:scrgbClr r="0" g="0" b="0"/>
              </a:fillRef>
              <a:effectRef idx="0">
                <a:scrgbClr r="0" g="0" b="0"/>
              </a:effectRef>
              <a:fontRef idx="none"/>
            </p:style>
          </p:cxnSp>
          <p:cxnSp>
            <p:nvCxnSpPr>
              <p:cNvPr id="8" name="直接连接符 7"/>
              <p:cNvCxnSpPr>
                <a:stCxn id="9" idx="5"/>
              </p:cNvCxnSpPr>
              <p:nvPr/>
            </p:nvCxnSpPr>
            <p:spPr>
              <a:xfrm rot="297887">
                <a:off x="4141275" y="2296341"/>
                <a:ext cx="723553" cy="587138"/>
              </a:xfrm>
              <a:prstGeom prst="line">
                <a:avLst/>
              </a:prstGeom>
              <a:noFill/>
              <a:ln w="9525" cap="flat">
                <a:solidFill>
                  <a:srgbClr val="005188"/>
                </a:solidFill>
                <a:prstDash val="solid"/>
                <a:miter lim="400000"/>
              </a:ln>
              <a:effectLst/>
            </p:spPr>
            <p:style>
              <a:lnRef idx="0">
                <a:scrgbClr r="0" g="0" b="0"/>
              </a:lnRef>
              <a:fillRef idx="0">
                <a:scrgbClr r="0" g="0" b="0"/>
              </a:fillRef>
              <a:effectRef idx="0">
                <a:scrgbClr r="0" g="0" b="0"/>
              </a:effectRef>
              <a:fontRef idx="none"/>
            </p:style>
          </p:cxnSp>
          <p:sp>
            <p:nvSpPr>
              <p:cNvPr id="9" name="椭圆 8"/>
              <p:cNvSpPr/>
              <p:nvPr/>
            </p:nvSpPr>
            <p:spPr>
              <a:xfrm>
                <a:off x="3920599" y="1140701"/>
                <a:ext cx="289916" cy="1317966"/>
              </a:xfrm>
              <a:prstGeom prst="ellipse">
                <a:avLst/>
              </a:prstGeom>
              <a:noFill/>
              <a:ln w="12700">
                <a:solidFill>
                  <a:srgbClr val="005188"/>
                </a:solidFill>
              </a:ln>
            </p:spPr>
            <p:txBody>
              <a:bodyPr anchor="ctr">
                <a:spAutoFit/>
              </a:bodyPr>
              <a:lstStyle/>
              <a:p>
                <a:pPr algn="ctr" eaLnBrk="1" fontAlgn="auto" hangingPunct="1">
                  <a:spcBef>
                    <a:spcPts val="0"/>
                  </a:spcBef>
                  <a:spcAft>
                    <a:spcPts val="0"/>
                  </a:spcAft>
                  <a:defRPr/>
                </a:pPr>
                <a:endParaRPr lang="zh-CN" altLang="en-US" sz="3300" dirty="0">
                  <a:solidFill>
                    <a:srgbClr val="005188"/>
                  </a:solidFill>
                  <a:latin typeface="+mn-ea"/>
                  <a:ea typeface="+mn-ea"/>
                </a:endParaRPr>
              </a:p>
            </p:txBody>
          </p:sp>
        </p:grpSp>
        <p:sp>
          <p:nvSpPr>
            <p:cNvPr id="6" name="矩形 5"/>
            <p:cNvSpPr/>
            <p:nvPr/>
          </p:nvSpPr>
          <p:spPr>
            <a:xfrm>
              <a:off x="-2281024" y="2463566"/>
              <a:ext cx="11386171" cy="3641088"/>
            </a:xfrm>
            <a:prstGeom prst="rect">
              <a:avLst/>
            </a:prstGeom>
            <a:noFill/>
            <a:ln>
              <a:solidFill>
                <a:srgbClr val="005188"/>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350">
                <a:solidFill>
                  <a:srgbClr val="005188"/>
                </a:solidFill>
                <a:latin typeface="+mn-ea"/>
              </a:endParaRPr>
            </a:p>
          </p:txBody>
        </p:sp>
      </p:grpSp>
      <p:sp>
        <p:nvSpPr>
          <p:cNvPr id="11" name="矩形 10"/>
          <p:cNvSpPr/>
          <p:nvPr/>
        </p:nvSpPr>
        <p:spPr>
          <a:xfrm>
            <a:off x="537210" y="2817495"/>
            <a:ext cx="11145520" cy="2945765"/>
          </a:xfrm>
          <a:prstGeom prst="rect">
            <a:avLst/>
          </a:prstGeom>
          <a:noFill/>
        </p:spPr>
        <p:txBody>
          <a:bodyPr wrap="square" lIns="68580" tIns="34290" rIns="68580" bIns="34290">
            <a:spAutoFit/>
          </a:bodyPr>
          <a:lstStyle/>
          <a:p>
            <a:pPr eaLnBrk="1" fontAlgn="auto" hangingPunct="1">
              <a:lnSpc>
                <a:spcPct val="130000"/>
              </a:lnSpc>
              <a:spcBef>
                <a:spcPts val="0"/>
              </a:spcBef>
              <a:spcAft>
                <a:spcPts val="0"/>
              </a:spcAft>
              <a:defRPr/>
            </a:pPr>
            <a:r>
              <a:rPr lang="en-US" altLang="zh-CN"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rPr>
              <a:t>1.The first group accepts </a:t>
            </a:r>
            <a:r>
              <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rPr>
              <a:t>the original three characters, and in the meantime, adds some new concepts to the character "雅". </a:t>
            </a:r>
            <a:endPar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endParaRPr>
          </a:p>
          <a:p>
            <a:pPr eaLnBrk="1" fontAlgn="auto" hangingPunct="1">
              <a:lnSpc>
                <a:spcPct val="130000"/>
              </a:lnSpc>
              <a:spcBef>
                <a:spcPts val="0"/>
              </a:spcBef>
              <a:spcAft>
                <a:spcPts val="0"/>
              </a:spcAft>
              <a:defRPr/>
            </a:pPr>
            <a:endPar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endParaRPr>
          </a:p>
          <a:p>
            <a:pPr eaLnBrk="1" fontAlgn="auto" hangingPunct="1">
              <a:lnSpc>
                <a:spcPct val="130000"/>
              </a:lnSpc>
              <a:spcBef>
                <a:spcPts val="0"/>
              </a:spcBef>
              <a:spcAft>
                <a:spcPts val="0"/>
              </a:spcAft>
              <a:defRPr/>
            </a:pPr>
            <a:r>
              <a:rPr lang="en-US" altLang="zh-CN"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rPr>
              <a:t>2.</a:t>
            </a:r>
            <a:r>
              <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rPr>
              <a:t>According to them, "雅" means far more than the English word "elegance". Apart from the traditional interpretation, it also means classicism, the adherence to the original style and flavor.</a:t>
            </a:r>
            <a:endPar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6" name="chenying0907 5"/>
          <p:cNvGrpSpPr/>
          <p:nvPr/>
        </p:nvGrpSpPr>
        <p:grpSpPr>
          <a:xfrm>
            <a:off x="0" y="1713701"/>
            <a:ext cx="12192000" cy="3519054"/>
            <a:chOff x="0" y="1713701"/>
            <a:chExt cx="12192000" cy="3519054"/>
          </a:xfrm>
        </p:grpSpPr>
        <p:sp>
          <p:nvSpPr>
            <p:cNvPr id="2" name="矩形 1"/>
            <p:cNvSpPr/>
            <p:nvPr/>
          </p:nvSpPr>
          <p:spPr>
            <a:xfrm>
              <a:off x="0" y="1713701"/>
              <a:ext cx="12192000" cy="3519054"/>
            </a:xfrm>
            <a:prstGeom prst="rect">
              <a:avLst/>
            </a:prstGeom>
            <a:solidFill>
              <a:srgbClr val="005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1713701"/>
              <a:ext cx="12192000" cy="3519054"/>
            </a:xfrm>
            <a:prstGeom prst="rect">
              <a:avLst/>
            </a:prstGeom>
            <a:blipFill dpi="0" rotWithShape="1">
              <a:blip r:embed="rId1">
                <a:alphaModFix amt="5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3542" y="516401"/>
            <a:ext cx="3069952" cy="3029557"/>
          </a:xfrm>
          <a:prstGeom prst="rect">
            <a:avLst/>
          </a:prstGeom>
        </p:spPr>
      </p:pic>
      <p:sp>
        <p:nvSpPr>
          <p:cNvPr id="5" name="TextBox 37"/>
          <p:cNvSpPr txBox="1"/>
          <p:nvPr/>
        </p:nvSpPr>
        <p:spPr>
          <a:xfrm>
            <a:off x="442595" y="3864610"/>
            <a:ext cx="11162665" cy="829945"/>
          </a:xfrm>
          <a:prstGeom prst="rect">
            <a:avLst/>
          </a:prstGeom>
          <a:noFill/>
        </p:spPr>
        <p:txBody>
          <a:bodyPr wrap="square" lIns="0" rIns="0" rtlCol="0">
            <a:spAutoFit/>
          </a:bodyPr>
          <a:lstStyle/>
          <a:p>
            <a:r>
              <a:rPr lang="en-US" altLang="zh-CN" sz="4800" b="1" dirty="0">
                <a:solidFill>
                  <a:schemeClr val="bg1"/>
                </a:solidFill>
                <a:latin typeface="Adobe 宋体 Std L" panose="02020300000000000000" charset="-122"/>
                <a:ea typeface="Adobe 宋体 Std L" panose="02020300000000000000" charset="-122"/>
                <a:cs typeface="+mn-lt"/>
                <a:sym typeface="+mn-ea"/>
              </a:rPr>
              <a:t>The Second Group:</a:t>
            </a:r>
            <a:r>
              <a:rPr lang="en-US" altLang="zh-CN" sz="3600" b="1" dirty="0">
                <a:solidFill>
                  <a:schemeClr val="bg1"/>
                </a:solidFill>
                <a:latin typeface="Adobe 宋体 Std L" panose="02020300000000000000" charset="-122"/>
                <a:ea typeface="Adobe 宋体 Std L" panose="02020300000000000000" charset="-122"/>
                <a:cs typeface="+mn-lt"/>
                <a:sym typeface="+mn-ea"/>
              </a:rPr>
              <a:t> Replacing the third character “</a:t>
            </a:r>
            <a:r>
              <a:rPr lang="zh-CN" altLang="en-US" sz="3600" b="1" dirty="0">
                <a:solidFill>
                  <a:schemeClr val="bg1"/>
                </a:solidFill>
                <a:latin typeface="Adobe 宋体 Std L" panose="02020300000000000000" charset="-122"/>
                <a:ea typeface="Adobe 宋体 Std L" panose="02020300000000000000" charset="-122"/>
                <a:cs typeface="+mn-lt"/>
                <a:sym typeface="+mn-ea"/>
              </a:rPr>
              <a:t>雅</a:t>
            </a:r>
            <a:r>
              <a:rPr lang="en-US" altLang="zh-CN" sz="3600" b="1" dirty="0">
                <a:solidFill>
                  <a:schemeClr val="bg1"/>
                </a:solidFill>
                <a:latin typeface="Adobe 宋体 Std L" panose="02020300000000000000" charset="-122"/>
                <a:ea typeface="Adobe 宋体 Std L" panose="02020300000000000000" charset="-122"/>
                <a:cs typeface="+mn-lt"/>
                <a:sym typeface="+mn-ea"/>
              </a:rPr>
              <a:t>”</a:t>
            </a:r>
            <a:endParaRPr lang="en-US" altLang="zh-CN" sz="3600" b="1" dirty="0">
              <a:solidFill>
                <a:schemeClr val="bg1"/>
              </a:solidFill>
              <a:effectLst>
                <a:reflection blurRad="6350" stA="55000" endA="300" endPos="45500" dir="5400000" sy="-100000" algn="bl" rotWithShape="0"/>
              </a:effectLst>
              <a:latin typeface="Adobe 宋体 Std L" panose="02020300000000000000" charset="-122"/>
              <a:ea typeface="Adobe 宋体 Std L" panose="02020300000000000000" charset="-122"/>
              <a:cs typeface="+mn-lt"/>
              <a:sym typeface="+mn-ea"/>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12192000" cy="3429000"/>
          </a:xfrm>
          <a:prstGeom prst="rect">
            <a:avLst/>
          </a:prstGeom>
          <a:solidFill>
            <a:srgbClr val="09578C"/>
          </a:solidFill>
          <a:ln>
            <a:noFill/>
          </a:ln>
          <a:effectLst>
            <a:outerShdw blurRad="127000" sx="101000" sy="101000" algn="ctr" rotWithShape="0">
              <a:srgbClr val="D5D7D5">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695325" y="1744937"/>
            <a:ext cx="10801348" cy="3521125"/>
          </a:xfrm>
          <a:prstGeom prst="rect">
            <a:avLst/>
          </a:prstGeom>
          <a:noFill/>
          <a:ln w="25400">
            <a:solidFill>
              <a:srgbClr val="3F403E"/>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nvGrpSpPr>
          <p:cNvPr id="2" name="组合 1"/>
          <p:cNvGrpSpPr/>
          <p:nvPr/>
        </p:nvGrpSpPr>
        <p:grpSpPr>
          <a:xfrm>
            <a:off x="4988804" y="-1"/>
            <a:ext cx="2214390" cy="2722735"/>
            <a:chOff x="4988804" y="-1"/>
            <a:chExt cx="2214390" cy="2722735"/>
          </a:xfrm>
          <a:solidFill>
            <a:srgbClr val="09578C"/>
          </a:solidFill>
        </p:grpSpPr>
        <p:sp>
          <p:nvSpPr>
            <p:cNvPr id="13" name="矩形 12"/>
            <p:cNvSpPr/>
            <p:nvPr/>
          </p:nvSpPr>
          <p:spPr>
            <a:xfrm>
              <a:off x="4988804" y="-1"/>
              <a:ext cx="2214390" cy="27227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8" name="Group 17"/>
            <p:cNvGrpSpPr>
              <a:grpSpLocks noChangeAspect="1"/>
            </p:cNvGrpSpPr>
            <p:nvPr/>
          </p:nvGrpSpPr>
          <p:grpSpPr bwMode="auto">
            <a:xfrm>
              <a:off x="5346121" y="549275"/>
              <a:ext cx="1499758" cy="1887333"/>
              <a:chOff x="1742" y="402"/>
              <a:chExt cx="267" cy="336"/>
            </a:xfrm>
            <a:grpFill/>
            <a:effectLst/>
          </p:grpSpPr>
          <p:sp>
            <p:nvSpPr>
              <p:cNvPr id="9" name="Freeform 18"/>
              <p:cNvSpPr>
                <a:spLocks noEditPoints="1"/>
              </p:cNvSpPr>
              <p:nvPr/>
            </p:nvSpPr>
            <p:spPr bwMode="auto">
              <a:xfrm>
                <a:off x="1742" y="402"/>
                <a:ext cx="267" cy="336"/>
              </a:xfrm>
              <a:custGeom>
                <a:avLst/>
                <a:gdLst>
                  <a:gd name="T0" fmla="*/ 1191 w 1234"/>
                  <a:gd name="T1" fmla="*/ 404 h 1554"/>
                  <a:gd name="T2" fmla="*/ 244 w 1234"/>
                  <a:gd name="T3" fmla="*/ 404 h 1554"/>
                  <a:gd name="T4" fmla="*/ 85 w 1234"/>
                  <a:gd name="T5" fmla="*/ 244 h 1554"/>
                  <a:gd name="T6" fmla="*/ 244 w 1234"/>
                  <a:gd name="T7" fmla="*/ 85 h 1554"/>
                  <a:gd name="T8" fmla="*/ 1191 w 1234"/>
                  <a:gd name="T9" fmla="*/ 85 h 1554"/>
                  <a:gd name="T10" fmla="*/ 1234 w 1234"/>
                  <a:gd name="T11" fmla="*/ 43 h 1554"/>
                  <a:gd name="T12" fmla="*/ 1191 w 1234"/>
                  <a:gd name="T13" fmla="*/ 0 h 1554"/>
                  <a:gd name="T14" fmla="*/ 244 w 1234"/>
                  <a:gd name="T15" fmla="*/ 0 h 1554"/>
                  <a:gd name="T16" fmla="*/ 0 w 1234"/>
                  <a:gd name="T17" fmla="*/ 244 h 1554"/>
                  <a:gd name="T18" fmla="*/ 0 w 1234"/>
                  <a:gd name="T19" fmla="*/ 1309 h 1554"/>
                  <a:gd name="T20" fmla="*/ 244 w 1234"/>
                  <a:gd name="T21" fmla="*/ 1554 h 1554"/>
                  <a:gd name="T22" fmla="*/ 1191 w 1234"/>
                  <a:gd name="T23" fmla="*/ 1554 h 1554"/>
                  <a:gd name="T24" fmla="*/ 1234 w 1234"/>
                  <a:gd name="T25" fmla="*/ 1511 h 1554"/>
                  <a:gd name="T26" fmla="*/ 1234 w 1234"/>
                  <a:gd name="T27" fmla="*/ 446 h 1554"/>
                  <a:gd name="T28" fmla="*/ 1191 w 1234"/>
                  <a:gd name="T29" fmla="*/ 404 h 1554"/>
                  <a:gd name="T30" fmla="*/ 1148 w 1234"/>
                  <a:gd name="T31" fmla="*/ 1468 h 1554"/>
                  <a:gd name="T32" fmla="*/ 244 w 1234"/>
                  <a:gd name="T33" fmla="*/ 1468 h 1554"/>
                  <a:gd name="T34" fmla="*/ 85 w 1234"/>
                  <a:gd name="T35" fmla="*/ 1309 h 1554"/>
                  <a:gd name="T36" fmla="*/ 85 w 1234"/>
                  <a:gd name="T37" fmla="*/ 430 h 1554"/>
                  <a:gd name="T38" fmla="*/ 244 w 1234"/>
                  <a:gd name="T39" fmla="*/ 489 h 1554"/>
                  <a:gd name="T40" fmla="*/ 1148 w 1234"/>
                  <a:gd name="T41" fmla="*/ 489 h 1554"/>
                  <a:gd name="T42" fmla="*/ 1148 w 1234"/>
                  <a:gd name="T43" fmla="*/ 1468 h 1554"/>
                  <a:gd name="T44" fmla="*/ 1148 w 1234"/>
                  <a:gd name="T45" fmla="*/ 1468 h 1554"/>
                  <a:gd name="T46" fmla="*/ 1148 w 1234"/>
                  <a:gd name="T47" fmla="*/ 1468 h 1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34" h="1554">
                    <a:moveTo>
                      <a:pt x="1191" y="404"/>
                    </a:moveTo>
                    <a:cubicBezTo>
                      <a:pt x="244" y="404"/>
                      <a:pt x="244" y="404"/>
                      <a:pt x="244" y="404"/>
                    </a:cubicBezTo>
                    <a:cubicBezTo>
                      <a:pt x="157" y="404"/>
                      <a:pt x="85" y="332"/>
                      <a:pt x="85" y="244"/>
                    </a:cubicBezTo>
                    <a:cubicBezTo>
                      <a:pt x="85" y="157"/>
                      <a:pt x="156" y="85"/>
                      <a:pt x="244" y="85"/>
                    </a:cubicBezTo>
                    <a:cubicBezTo>
                      <a:pt x="1191" y="85"/>
                      <a:pt x="1191" y="85"/>
                      <a:pt x="1191" y="85"/>
                    </a:cubicBezTo>
                    <a:cubicBezTo>
                      <a:pt x="1215" y="85"/>
                      <a:pt x="1234" y="66"/>
                      <a:pt x="1234" y="43"/>
                    </a:cubicBezTo>
                    <a:cubicBezTo>
                      <a:pt x="1234" y="19"/>
                      <a:pt x="1214" y="0"/>
                      <a:pt x="1191" y="0"/>
                    </a:cubicBezTo>
                    <a:cubicBezTo>
                      <a:pt x="244" y="0"/>
                      <a:pt x="244" y="0"/>
                      <a:pt x="244" y="0"/>
                    </a:cubicBezTo>
                    <a:cubicBezTo>
                      <a:pt x="110" y="0"/>
                      <a:pt x="0" y="110"/>
                      <a:pt x="0" y="244"/>
                    </a:cubicBezTo>
                    <a:cubicBezTo>
                      <a:pt x="0" y="1309"/>
                      <a:pt x="0" y="1309"/>
                      <a:pt x="0" y="1309"/>
                    </a:cubicBezTo>
                    <a:cubicBezTo>
                      <a:pt x="0" y="1444"/>
                      <a:pt x="110" y="1554"/>
                      <a:pt x="244" y="1554"/>
                    </a:cubicBezTo>
                    <a:cubicBezTo>
                      <a:pt x="1191" y="1554"/>
                      <a:pt x="1191" y="1554"/>
                      <a:pt x="1191" y="1554"/>
                    </a:cubicBezTo>
                    <a:cubicBezTo>
                      <a:pt x="1215" y="1554"/>
                      <a:pt x="1234" y="1534"/>
                      <a:pt x="1234" y="1511"/>
                    </a:cubicBezTo>
                    <a:cubicBezTo>
                      <a:pt x="1234" y="446"/>
                      <a:pt x="1234" y="446"/>
                      <a:pt x="1234" y="446"/>
                    </a:cubicBezTo>
                    <a:cubicBezTo>
                      <a:pt x="1233" y="423"/>
                      <a:pt x="1214" y="404"/>
                      <a:pt x="1191" y="404"/>
                    </a:cubicBezTo>
                    <a:close/>
                    <a:moveTo>
                      <a:pt x="1148" y="1468"/>
                    </a:moveTo>
                    <a:cubicBezTo>
                      <a:pt x="244" y="1468"/>
                      <a:pt x="244" y="1468"/>
                      <a:pt x="244" y="1468"/>
                    </a:cubicBezTo>
                    <a:cubicBezTo>
                      <a:pt x="157" y="1468"/>
                      <a:pt x="85" y="1397"/>
                      <a:pt x="85" y="1309"/>
                    </a:cubicBezTo>
                    <a:cubicBezTo>
                      <a:pt x="85" y="430"/>
                      <a:pt x="85" y="430"/>
                      <a:pt x="85" y="430"/>
                    </a:cubicBezTo>
                    <a:cubicBezTo>
                      <a:pt x="128" y="467"/>
                      <a:pt x="184" y="489"/>
                      <a:pt x="244" y="489"/>
                    </a:cubicBezTo>
                    <a:cubicBezTo>
                      <a:pt x="1148" y="489"/>
                      <a:pt x="1148" y="489"/>
                      <a:pt x="1148" y="489"/>
                    </a:cubicBezTo>
                    <a:lnTo>
                      <a:pt x="1148" y="1468"/>
                    </a:lnTo>
                    <a:close/>
                    <a:moveTo>
                      <a:pt x="1148" y="1468"/>
                    </a:moveTo>
                    <a:cubicBezTo>
                      <a:pt x="1148" y="1468"/>
                      <a:pt x="1148" y="1468"/>
                      <a:pt x="1148" y="1468"/>
                    </a:cubicBezTo>
                  </a:path>
                </a:pathLst>
              </a:custGeom>
              <a:solidFill>
                <a:schemeClr val="bg1"/>
              </a:solidFill>
              <a:ln>
                <a:noFill/>
              </a:ln>
              <a:effectLst>
                <a:outerShdw blurRad="254000" dist="38100" dir="5400000" algn="t" rotWithShape="0">
                  <a:srgbClr val="969F98">
                    <a:alpha val="20000"/>
                  </a:srgbClr>
                </a:outerShdw>
              </a:effectLst>
              <a:extLst>
                <a:ext uri="{91240B29-F687-4F45-9708-019B960494DF}">
                  <a14:hiddenLine xmlns:a14="http://schemas.microsoft.com/office/drawing/2010/main" w="9525">
                    <a:solidFill>
                      <a:srgbClr val="000000"/>
                    </a:solidFill>
                    <a:rou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 name="Freeform 19"/>
              <p:cNvSpPr>
                <a:spLocks noEditPoints="1"/>
              </p:cNvSpPr>
              <p:nvPr/>
            </p:nvSpPr>
            <p:spPr bwMode="auto">
              <a:xfrm>
                <a:off x="1788" y="447"/>
                <a:ext cx="192" cy="18"/>
              </a:xfrm>
              <a:custGeom>
                <a:avLst/>
                <a:gdLst>
                  <a:gd name="T0" fmla="*/ 43 w 885"/>
                  <a:gd name="T1" fmla="*/ 0 h 85"/>
                  <a:gd name="T2" fmla="*/ 0 w 885"/>
                  <a:gd name="T3" fmla="*/ 42 h 85"/>
                  <a:gd name="T4" fmla="*/ 43 w 885"/>
                  <a:gd name="T5" fmla="*/ 85 h 85"/>
                  <a:gd name="T6" fmla="*/ 842 w 885"/>
                  <a:gd name="T7" fmla="*/ 85 h 85"/>
                  <a:gd name="T8" fmla="*/ 885 w 885"/>
                  <a:gd name="T9" fmla="*/ 42 h 85"/>
                  <a:gd name="T10" fmla="*/ 842 w 885"/>
                  <a:gd name="T11" fmla="*/ 0 h 85"/>
                  <a:gd name="T12" fmla="*/ 43 w 885"/>
                  <a:gd name="T13" fmla="*/ 0 h 85"/>
                  <a:gd name="T14" fmla="*/ 43 w 885"/>
                  <a:gd name="T15" fmla="*/ 0 h 85"/>
                  <a:gd name="T16" fmla="*/ 43 w 885"/>
                  <a:gd name="T17"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5" h="85">
                    <a:moveTo>
                      <a:pt x="43" y="0"/>
                    </a:moveTo>
                    <a:cubicBezTo>
                      <a:pt x="19" y="0"/>
                      <a:pt x="0" y="19"/>
                      <a:pt x="0" y="42"/>
                    </a:cubicBezTo>
                    <a:cubicBezTo>
                      <a:pt x="0" y="66"/>
                      <a:pt x="20" y="85"/>
                      <a:pt x="43" y="85"/>
                    </a:cubicBezTo>
                    <a:cubicBezTo>
                      <a:pt x="842" y="85"/>
                      <a:pt x="842" y="85"/>
                      <a:pt x="842" y="85"/>
                    </a:cubicBezTo>
                    <a:cubicBezTo>
                      <a:pt x="866" y="85"/>
                      <a:pt x="885" y="66"/>
                      <a:pt x="885" y="42"/>
                    </a:cubicBezTo>
                    <a:cubicBezTo>
                      <a:pt x="885" y="19"/>
                      <a:pt x="866" y="0"/>
                      <a:pt x="842" y="0"/>
                    </a:cubicBezTo>
                    <a:lnTo>
                      <a:pt x="43" y="0"/>
                    </a:lnTo>
                    <a:close/>
                    <a:moveTo>
                      <a:pt x="43" y="0"/>
                    </a:moveTo>
                    <a:cubicBezTo>
                      <a:pt x="43" y="0"/>
                      <a:pt x="43" y="0"/>
                      <a:pt x="43" y="0"/>
                    </a:cubicBezTo>
                  </a:path>
                </a:pathLst>
              </a:custGeom>
              <a:solidFill>
                <a:schemeClr val="bg1"/>
              </a:solidFill>
              <a:ln>
                <a:noFill/>
              </a:ln>
              <a:effectLst>
                <a:outerShdw blurRad="254000" dist="38100" dir="5400000" algn="t" rotWithShape="0">
                  <a:srgbClr val="969F98">
                    <a:alpha val="20000"/>
                  </a:srgbClr>
                </a:outerShdw>
              </a:effectLst>
              <a:extLst>
                <a:ext uri="{91240B29-F687-4F45-9708-019B960494DF}">
                  <a14:hiddenLine xmlns:a14="http://schemas.microsoft.com/office/drawing/2010/main" w="9525">
                    <a:solidFill>
                      <a:srgbClr val="000000"/>
                    </a:solidFill>
                    <a:rou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sp>
        <p:nvSpPr>
          <p:cNvPr id="7" name="矩形 6"/>
          <p:cNvSpPr/>
          <p:nvPr/>
        </p:nvSpPr>
        <p:spPr>
          <a:xfrm>
            <a:off x="1183640" y="2722880"/>
            <a:ext cx="9785350" cy="3708400"/>
          </a:xfrm>
          <a:prstGeom prst="rect">
            <a:avLst/>
          </a:prstGeom>
          <a:solidFill>
            <a:srgbClr val="FCFCFD"/>
          </a:solidFill>
          <a:ln>
            <a:noFill/>
          </a:ln>
          <a:effectLst>
            <a:outerShdw blurRad="254000" dist="38100" dir="5400000" algn="t" rotWithShape="0">
              <a:srgbClr val="969F98">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4" name="文本框 13"/>
          <p:cNvSpPr txBox="1"/>
          <p:nvPr/>
        </p:nvSpPr>
        <p:spPr>
          <a:xfrm>
            <a:off x="1361440" y="4121150"/>
            <a:ext cx="9785350" cy="2158365"/>
          </a:xfrm>
          <a:prstGeom prst="rect">
            <a:avLst/>
          </a:prstGeom>
          <a:noFill/>
        </p:spPr>
        <p:txBody>
          <a:bodyPr wrap="square" rtlCol="0">
            <a:spAutoFit/>
          </a:bodyPr>
          <a:lstStyle/>
          <a:p>
            <a:pPr algn="l">
              <a:lnSpc>
                <a:spcPct val="120000"/>
              </a:lnSpc>
            </a:pPr>
            <a:r>
              <a:rPr lang="en-US" sz="2800">
                <a:sym typeface="+mn-ea"/>
              </a:rPr>
              <a:t>        </a:t>
            </a:r>
            <a:r>
              <a:rPr sz="2800">
                <a:sym typeface="+mn-ea"/>
              </a:rPr>
              <a:t>The second group argues that the word "雅" is out of place in translation. While adopting the first two characters of Yan Fu's principle, it discards the character "雅" and tries to find some other new criteria instead.</a:t>
            </a:r>
            <a:endParaRPr lang="en-US" altLang="zh-CN" sz="2800" dirty="0">
              <a:solidFill>
                <a:srgbClr val="3F403E"/>
              </a:solidFill>
              <a:latin typeface="+mn-ea"/>
              <a:sym typeface="+mn-ea"/>
            </a:endParaRPr>
          </a:p>
        </p:txBody>
      </p:sp>
      <p:sp>
        <p:nvSpPr>
          <p:cNvPr id="15" name="文本框 14"/>
          <p:cNvSpPr txBox="1"/>
          <p:nvPr/>
        </p:nvSpPr>
        <p:spPr>
          <a:xfrm>
            <a:off x="3442969" y="2946949"/>
            <a:ext cx="5306060" cy="706755"/>
          </a:xfrm>
          <a:prstGeom prst="rect">
            <a:avLst/>
          </a:prstGeom>
          <a:noFill/>
        </p:spPr>
        <p:txBody>
          <a:bodyPr wrap="none" rtlCol="0">
            <a:spAutoFit/>
          </a:bodyPr>
          <a:lstStyle/>
          <a:p>
            <a:pPr algn="ctr"/>
            <a:r>
              <a:rPr lang="en-US" altLang="zh-CN" sz="4000" b="1" dirty="0">
                <a:solidFill>
                  <a:srgbClr val="3F403E"/>
                </a:solidFill>
                <a:latin typeface="+mj-ea"/>
                <a:ea typeface="+mj-ea"/>
                <a:cs typeface="+mj-ea"/>
              </a:rPr>
              <a:t>Replacing the “</a:t>
            </a:r>
            <a:r>
              <a:rPr lang="zh-CN" altLang="en-US" sz="4000" b="1" dirty="0">
                <a:solidFill>
                  <a:srgbClr val="3F403E"/>
                </a:solidFill>
                <a:latin typeface="+mj-ea"/>
                <a:ea typeface="+mj-ea"/>
                <a:cs typeface="+mj-ea"/>
              </a:rPr>
              <a:t>雅</a:t>
            </a:r>
            <a:r>
              <a:rPr lang="en-US" altLang="zh-CN" sz="4000" b="1" dirty="0">
                <a:solidFill>
                  <a:srgbClr val="3F403E"/>
                </a:solidFill>
                <a:latin typeface="+mj-ea"/>
                <a:ea typeface="+mj-ea"/>
                <a:cs typeface="+mj-ea"/>
              </a:rPr>
              <a:t>”</a:t>
            </a:r>
            <a:endParaRPr lang="en-US" altLang="zh-CN" sz="4000" b="1" dirty="0">
              <a:solidFill>
                <a:srgbClr val="3F403E"/>
              </a:solidFill>
              <a:latin typeface="+mj-ea"/>
              <a:ea typeface="+mj-ea"/>
              <a:cs typeface="+mj-ea"/>
            </a:endParaRPr>
          </a:p>
        </p:txBody>
      </p:sp>
      <p:cxnSp>
        <p:nvCxnSpPr>
          <p:cNvPr id="16" name="直接连接符 15"/>
          <p:cNvCxnSpPr/>
          <p:nvPr/>
        </p:nvCxnSpPr>
        <p:spPr>
          <a:xfrm flipH="1">
            <a:off x="3550920" y="3761105"/>
            <a:ext cx="5062220" cy="0"/>
          </a:xfrm>
          <a:prstGeom prst="line">
            <a:avLst/>
          </a:prstGeom>
          <a:ln w="28575">
            <a:solidFill>
              <a:schemeClr val="tx1">
                <a:alpha val="50000"/>
              </a:schemeClr>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817870" y="1160780"/>
            <a:ext cx="652145" cy="1106805"/>
          </a:xfrm>
          <a:prstGeom prst="rect">
            <a:avLst/>
          </a:prstGeom>
          <a:noFill/>
        </p:spPr>
        <p:txBody>
          <a:bodyPr wrap="square" rtlCol="0">
            <a:spAutoFit/>
          </a:bodyPr>
          <a:p>
            <a:r>
              <a:rPr lang="en-US" altLang="zh-CN" sz="6600" b="1">
                <a:solidFill>
                  <a:schemeClr val="bg1"/>
                </a:solidFill>
              </a:rPr>
              <a:t>B</a:t>
            </a:r>
            <a:endParaRPr lang="en-US" altLang="zh-CN" sz="6600" b="1">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8194040" y="899795"/>
            <a:ext cx="2676525" cy="4010025"/>
          </a:xfrm>
          <a:prstGeom prst="rect">
            <a:avLst/>
          </a:prstGeom>
          <a:noFill/>
          <a:ln w="25400">
            <a:solidFill>
              <a:srgbClr val="3F403E"/>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1" name="矩形 20"/>
          <p:cNvSpPr/>
          <p:nvPr/>
        </p:nvSpPr>
        <p:spPr>
          <a:xfrm>
            <a:off x="10268803" y="0"/>
            <a:ext cx="1923197" cy="6858000"/>
          </a:xfrm>
          <a:prstGeom prst="rect">
            <a:avLst/>
          </a:prstGeom>
          <a:solidFill>
            <a:srgbClr val="005188"/>
          </a:solidFill>
          <a:ln>
            <a:noFill/>
          </a:ln>
          <a:effectLst>
            <a:outerShdw blurRad="127000" sx="101000" sy="101000" algn="ctr" rotWithShape="0">
              <a:srgbClr val="D5D7D5">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descr="C:\Users\SONY\Desktop\t013abff8a67fa0e80a.jpgt013abff8a67fa0e80a"/>
          <p:cNvPicPr>
            <a:picLocks noChangeAspect="1"/>
          </p:cNvPicPr>
          <p:nvPr/>
        </p:nvPicPr>
        <p:blipFill rotWithShape="1">
          <a:blip r:embed="rId1"/>
          <a:srcRect/>
          <a:stretch>
            <a:fillRect/>
          </a:stretch>
        </p:blipFill>
        <p:spPr>
          <a:xfrm>
            <a:off x="8366760" y="470535"/>
            <a:ext cx="3287395" cy="3978275"/>
          </a:xfrm>
          <a:prstGeom prst="rect">
            <a:avLst/>
          </a:prstGeom>
          <a:solidFill>
            <a:srgbClr val="FCFCFD"/>
          </a:solidFill>
          <a:ln>
            <a:noFill/>
          </a:ln>
          <a:effectLst>
            <a:outerShdw blurRad="127000" dist="38100" dir="5400000" algn="t" rotWithShape="0">
              <a:srgbClr val="969F98">
                <a:alpha val="40000"/>
              </a:srgbClr>
            </a:outerShdw>
          </a:effectLst>
        </p:spPr>
      </p:pic>
      <p:sp>
        <p:nvSpPr>
          <p:cNvPr id="4" name="文本框 3"/>
          <p:cNvSpPr txBox="1"/>
          <p:nvPr/>
        </p:nvSpPr>
        <p:spPr>
          <a:xfrm>
            <a:off x="621665" y="1638300"/>
            <a:ext cx="7355205" cy="1642110"/>
          </a:xfrm>
          <a:prstGeom prst="rect">
            <a:avLst/>
          </a:prstGeom>
          <a:noFill/>
        </p:spPr>
        <p:txBody>
          <a:bodyPr wrap="square" rtlCol="0">
            <a:spAutoFit/>
          </a:bodyPr>
          <a:lstStyle/>
          <a:p>
            <a:pPr>
              <a:lnSpc>
                <a:spcPct val="120000"/>
              </a:lnSpc>
            </a:pPr>
            <a:r>
              <a:rPr lang="en-US" altLang="zh-CN" sz="2400" b="1" dirty="0">
                <a:solidFill>
                  <a:srgbClr val="005188"/>
                </a:solidFill>
                <a:latin typeface="Adobe Gothic Std B" panose="020B0800000000000000" charset="-128"/>
                <a:ea typeface="Adobe Gothic Std B" panose="020B0800000000000000" charset="-128"/>
              </a:rPr>
              <a:t>Three Criteria: </a:t>
            </a:r>
            <a:r>
              <a:rPr lang="en-US" altLang="zh-CN" sz="2000" b="1" dirty="0">
                <a:solidFill>
                  <a:srgbClr val="005188"/>
                </a:solidFill>
                <a:latin typeface="Adobe Gothic Std B" panose="020B0800000000000000" charset="-128"/>
                <a:ea typeface="Adobe Gothic Std B" panose="020B0800000000000000" charset="-128"/>
              </a:rPr>
              <a:t> </a:t>
            </a:r>
            <a:r>
              <a:rPr sz="2000" b="1"/>
              <a:t>Faithfulness, Expressivenes, Closeness </a:t>
            </a:r>
            <a:endParaRPr sz="2000" b="1"/>
          </a:p>
          <a:p>
            <a:pPr>
              <a:lnSpc>
                <a:spcPct val="120000"/>
              </a:lnSpc>
            </a:pPr>
            <a:endParaRPr sz="2000" b="1"/>
          </a:p>
          <a:p>
            <a:pPr>
              <a:lnSpc>
                <a:spcPct val="120000"/>
              </a:lnSpc>
            </a:pPr>
            <a:r>
              <a:rPr sz="2000" b="1"/>
              <a:t> Closeness means to conform to the style of the original text.</a:t>
            </a:r>
            <a:endParaRPr lang="en-US" altLang="zh-CN" sz="2000" b="1">
              <a:solidFill>
                <a:srgbClr val="3F403E"/>
              </a:solidFill>
              <a:latin typeface="+mn-ea"/>
            </a:endParaRPr>
          </a:p>
        </p:txBody>
      </p:sp>
      <p:sp>
        <p:nvSpPr>
          <p:cNvPr id="5" name="文本框 4"/>
          <p:cNvSpPr txBox="1"/>
          <p:nvPr/>
        </p:nvSpPr>
        <p:spPr>
          <a:xfrm>
            <a:off x="141605" y="271780"/>
            <a:ext cx="7451090" cy="1198880"/>
          </a:xfrm>
          <a:prstGeom prst="rect">
            <a:avLst/>
          </a:prstGeom>
          <a:noFill/>
        </p:spPr>
        <p:txBody>
          <a:bodyPr wrap="square" rtlCol="0">
            <a:spAutoFit/>
          </a:bodyPr>
          <a:lstStyle/>
          <a:p>
            <a:pPr algn="ctr"/>
            <a:r>
              <a:rPr lang="en-US" altLang="zh-CN" sz="3600" b="1" dirty="0">
                <a:solidFill>
                  <a:srgbClr val="04548A"/>
                </a:solidFill>
                <a:latin typeface="+mj-ea"/>
                <a:ea typeface="+mj-ea"/>
                <a:sym typeface="+mn-ea"/>
              </a:rPr>
              <a:t>Liu Chongde’s three-word principle</a:t>
            </a:r>
            <a:endParaRPr lang="en-US" altLang="zh-CN" sz="3600" b="1" dirty="0">
              <a:solidFill>
                <a:srgbClr val="04548A"/>
              </a:solidFill>
              <a:latin typeface="+mj-ea"/>
              <a:ea typeface="+mj-ea"/>
              <a:sym typeface="+mn-ea"/>
            </a:endParaRPr>
          </a:p>
        </p:txBody>
      </p:sp>
      <p:cxnSp>
        <p:nvCxnSpPr>
          <p:cNvPr id="6" name="直接连接符 5"/>
          <p:cNvCxnSpPr/>
          <p:nvPr/>
        </p:nvCxnSpPr>
        <p:spPr>
          <a:xfrm flipH="1" flipV="1">
            <a:off x="791845" y="1470660"/>
            <a:ext cx="6189980" cy="14605"/>
          </a:xfrm>
          <a:prstGeom prst="line">
            <a:avLst/>
          </a:prstGeom>
          <a:ln>
            <a:solidFill>
              <a:srgbClr val="969F98">
                <a:alpha val="50000"/>
              </a:srgbClr>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436880" y="5168900"/>
            <a:ext cx="6689090" cy="755650"/>
          </a:xfrm>
          <a:prstGeom prst="rect">
            <a:avLst/>
          </a:prstGeom>
          <a:noFill/>
        </p:spPr>
        <p:txBody>
          <a:bodyPr wrap="square" rtlCol="0">
            <a:spAutoFit/>
          </a:bodyPr>
          <a:lstStyle/>
          <a:p>
            <a:pPr>
              <a:lnSpc>
                <a:spcPct val="120000"/>
              </a:lnSpc>
            </a:pPr>
            <a:r>
              <a:rPr lang="en-US" altLang="zh-CN" b="1">
                <a:solidFill>
                  <a:srgbClr val="3F403E"/>
                </a:solidFill>
                <a:latin typeface="+mn-ea"/>
              </a:rPr>
              <a:t>1</a:t>
            </a:r>
            <a:r>
              <a:rPr lang="zh-CN" altLang="en-US" b="1">
                <a:solidFill>
                  <a:srgbClr val="3F403E"/>
                </a:solidFill>
                <a:latin typeface="+mn-ea"/>
              </a:rPr>
              <a:t>）</a:t>
            </a:r>
            <a:r>
              <a:rPr lang="en-US" altLang="zh-CN" b="1">
                <a:solidFill>
                  <a:srgbClr val="3F403E"/>
                </a:solidFill>
                <a:latin typeface="+mn-ea"/>
              </a:rPr>
              <a:t>你这该死的家伙! </a:t>
            </a:r>
            <a:endParaRPr lang="en-US" altLang="zh-CN" b="1">
              <a:solidFill>
                <a:srgbClr val="3F403E"/>
              </a:solidFill>
              <a:latin typeface="+mn-ea"/>
            </a:endParaRPr>
          </a:p>
          <a:p>
            <a:pPr algn="r">
              <a:lnSpc>
                <a:spcPct val="120000"/>
              </a:lnSpc>
            </a:pPr>
            <a:r>
              <a:rPr lang="en-US" altLang="zh-CN" b="1">
                <a:solidFill>
                  <a:srgbClr val="3F403E"/>
                </a:solidFill>
                <a:latin typeface="+mn-ea"/>
              </a:rPr>
              <a:t> Damn it!                                   ----Translated by Zhang Peiji</a:t>
            </a:r>
            <a:endParaRPr lang="zh-CN" altLang="en-US" b="1">
              <a:solidFill>
                <a:srgbClr val="3F403E"/>
              </a:solidFill>
              <a:latin typeface="+mn-ea"/>
            </a:endParaRPr>
          </a:p>
        </p:txBody>
      </p:sp>
      <p:sp>
        <p:nvSpPr>
          <p:cNvPr id="11" name="文本框 10"/>
          <p:cNvSpPr txBox="1"/>
          <p:nvPr/>
        </p:nvSpPr>
        <p:spPr>
          <a:xfrm>
            <a:off x="534035" y="4540769"/>
            <a:ext cx="1293495" cy="521970"/>
          </a:xfrm>
          <a:prstGeom prst="rect">
            <a:avLst/>
          </a:prstGeom>
          <a:noFill/>
        </p:spPr>
        <p:txBody>
          <a:bodyPr wrap="none" rtlCol="0">
            <a:spAutoFit/>
          </a:bodyPr>
          <a:lstStyle/>
          <a:p>
            <a:r>
              <a:rPr lang="en-US" altLang="zh-CN" sz="2800" dirty="0">
                <a:solidFill>
                  <a:srgbClr val="1F6696"/>
                </a:solidFill>
                <a:latin typeface="华文行楷" panose="02010800040101010101" charset="-122"/>
                <a:ea typeface="华文行楷" panose="02010800040101010101" charset="-122"/>
              </a:rPr>
              <a:t>Example:</a:t>
            </a:r>
            <a:endParaRPr lang="en-US" altLang="zh-CN" sz="2800" dirty="0">
              <a:solidFill>
                <a:srgbClr val="1F6696"/>
              </a:solidFill>
              <a:latin typeface="华文行楷" panose="02010800040101010101" charset="-122"/>
              <a:ea typeface="华文行楷" panose="02010800040101010101" charset="-122"/>
            </a:endParaRPr>
          </a:p>
        </p:txBody>
      </p:sp>
      <p:cxnSp>
        <p:nvCxnSpPr>
          <p:cNvPr id="12" name="直接连接符 11"/>
          <p:cNvCxnSpPr/>
          <p:nvPr/>
        </p:nvCxnSpPr>
        <p:spPr>
          <a:xfrm flipH="1">
            <a:off x="621624" y="5037435"/>
            <a:ext cx="4000015" cy="0"/>
          </a:xfrm>
          <a:prstGeom prst="line">
            <a:avLst/>
          </a:prstGeom>
          <a:ln>
            <a:solidFill>
              <a:srgbClr val="969F98">
                <a:alpha val="50000"/>
              </a:srgbClr>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6307455" y="3820838"/>
            <a:ext cx="1817036" cy="369332"/>
          </a:xfrm>
          <a:prstGeom prst="rect">
            <a:avLst/>
          </a:prstGeom>
          <a:noFill/>
        </p:spPr>
        <p:txBody>
          <a:bodyPr wrap="none" rtlCol="0">
            <a:spAutoFit/>
          </a:bodyPr>
          <a:lstStyle/>
          <a:p>
            <a:r>
              <a:rPr lang="en-US" altLang="zh-CN" dirty="0" smtClean="0">
                <a:solidFill>
                  <a:schemeClr val="bg1"/>
                </a:solidFill>
                <a:latin typeface="+mj-ea"/>
                <a:ea typeface="+mj-ea"/>
              </a:rPr>
              <a:t>1PPT.COM </a:t>
            </a:r>
            <a:r>
              <a:rPr lang="en-US" altLang="zh-CN" dirty="0">
                <a:solidFill>
                  <a:schemeClr val="bg1"/>
                </a:solidFill>
                <a:latin typeface="+mj-ea"/>
                <a:ea typeface="+mj-ea"/>
              </a:rPr>
              <a:t>PPT</a:t>
            </a:r>
            <a:endParaRPr lang="zh-CN" altLang="en-US" dirty="0">
              <a:solidFill>
                <a:schemeClr val="bg1"/>
              </a:solidFill>
              <a:latin typeface="+mj-ea"/>
              <a:ea typeface="+mj-ea"/>
            </a:endParaRPr>
          </a:p>
        </p:txBody>
      </p:sp>
      <p:cxnSp>
        <p:nvCxnSpPr>
          <p:cNvPr id="15" name="直接连接符 14"/>
          <p:cNvCxnSpPr/>
          <p:nvPr/>
        </p:nvCxnSpPr>
        <p:spPr>
          <a:xfrm>
            <a:off x="6379421" y="5037373"/>
            <a:ext cx="1729740" cy="0"/>
          </a:xfrm>
          <a:prstGeom prst="line">
            <a:avLst/>
          </a:prstGeom>
          <a:ln>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6292638" y="4288698"/>
            <a:ext cx="1961755" cy="307777"/>
          </a:xfrm>
          <a:prstGeom prst="rect">
            <a:avLst/>
          </a:prstGeom>
          <a:noFill/>
        </p:spPr>
        <p:txBody>
          <a:bodyPr wrap="none" rtlCol="0">
            <a:spAutoFit/>
          </a:bodyPr>
          <a:lstStyle/>
          <a:p>
            <a:r>
              <a:rPr lang="en-US" altLang="zh-CN" sz="1400" dirty="0">
                <a:solidFill>
                  <a:schemeClr val="bg1"/>
                </a:solidFill>
                <a:latin typeface="+mn-ea"/>
              </a:rPr>
              <a:t>Presentation Designer</a:t>
            </a:r>
            <a:endParaRPr lang="zh-CN" altLang="en-US" sz="1400" dirty="0">
              <a:solidFill>
                <a:schemeClr val="bg1"/>
              </a:solidFill>
              <a:latin typeface="+mn-ea"/>
            </a:endParaRPr>
          </a:p>
        </p:txBody>
      </p:sp>
      <p:sp>
        <p:nvSpPr>
          <p:cNvPr id="17" name="文本框 16"/>
          <p:cNvSpPr txBox="1"/>
          <p:nvPr/>
        </p:nvSpPr>
        <p:spPr>
          <a:xfrm>
            <a:off x="6292638" y="4541114"/>
            <a:ext cx="1375698" cy="307777"/>
          </a:xfrm>
          <a:prstGeom prst="rect">
            <a:avLst/>
          </a:prstGeom>
          <a:noFill/>
        </p:spPr>
        <p:txBody>
          <a:bodyPr wrap="none" rtlCol="0">
            <a:spAutoFit/>
          </a:bodyPr>
          <a:lstStyle/>
          <a:p>
            <a:r>
              <a:rPr lang="en-US" altLang="zh-CN" sz="1400" dirty="0">
                <a:solidFill>
                  <a:schemeClr val="bg1"/>
                </a:solidFill>
                <a:latin typeface="+mn-ea"/>
              </a:rPr>
              <a:t>Senior Student</a:t>
            </a:r>
            <a:endParaRPr lang="zh-CN" altLang="en-US" sz="1400" dirty="0">
              <a:solidFill>
                <a:schemeClr val="bg1"/>
              </a:solidFill>
              <a:latin typeface="+mn-ea"/>
            </a:endParaRPr>
          </a:p>
        </p:txBody>
      </p:sp>
      <p:sp>
        <p:nvSpPr>
          <p:cNvPr id="18" name="文本框 17"/>
          <p:cNvSpPr txBox="1"/>
          <p:nvPr/>
        </p:nvSpPr>
        <p:spPr>
          <a:xfrm>
            <a:off x="6292638" y="5168867"/>
            <a:ext cx="1499706" cy="307777"/>
          </a:xfrm>
          <a:prstGeom prst="rect">
            <a:avLst/>
          </a:prstGeom>
          <a:noFill/>
        </p:spPr>
        <p:txBody>
          <a:bodyPr wrap="none" rtlCol="0">
            <a:spAutoFit/>
          </a:bodyPr>
          <a:lstStyle/>
          <a:p>
            <a:r>
              <a:rPr lang="en-US" altLang="zh-CN" sz="1400" dirty="0">
                <a:solidFill>
                  <a:schemeClr val="bg1"/>
                </a:solidFill>
                <a:latin typeface="+mn-ea"/>
              </a:rPr>
              <a:t>Proficient In PPT</a:t>
            </a:r>
            <a:endParaRPr lang="zh-CN" altLang="en-US" sz="1400" dirty="0">
              <a:solidFill>
                <a:schemeClr val="bg1"/>
              </a:solidFill>
              <a:latin typeface="+mn-ea"/>
            </a:endParaRPr>
          </a:p>
        </p:txBody>
      </p:sp>
      <p:cxnSp>
        <p:nvCxnSpPr>
          <p:cNvPr id="19" name="直接连接符 18"/>
          <p:cNvCxnSpPr/>
          <p:nvPr/>
        </p:nvCxnSpPr>
        <p:spPr>
          <a:xfrm>
            <a:off x="6379421" y="5608138"/>
            <a:ext cx="1729740" cy="0"/>
          </a:xfrm>
          <a:prstGeom prst="line">
            <a:avLst/>
          </a:prstGeom>
          <a:ln>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6292638" y="5739631"/>
            <a:ext cx="1266693" cy="307777"/>
          </a:xfrm>
          <a:prstGeom prst="rect">
            <a:avLst/>
          </a:prstGeom>
          <a:noFill/>
        </p:spPr>
        <p:txBody>
          <a:bodyPr wrap="none" rtlCol="0">
            <a:spAutoFit/>
          </a:bodyPr>
          <a:lstStyle/>
          <a:p>
            <a:r>
              <a:rPr lang="en-US" altLang="zh-CN" sz="1400" dirty="0">
                <a:solidFill>
                  <a:schemeClr val="bg1"/>
                </a:solidFill>
                <a:latin typeface="+mn-ea"/>
              </a:rPr>
              <a:t>Video Design</a:t>
            </a:r>
            <a:endParaRPr lang="zh-CN" altLang="en-US" sz="1400" dirty="0">
              <a:solidFill>
                <a:schemeClr val="bg1"/>
              </a:solidFill>
              <a:latin typeface="+mn-ea"/>
            </a:endParaRPr>
          </a:p>
        </p:txBody>
      </p:sp>
      <p:sp>
        <p:nvSpPr>
          <p:cNvPr id="2" name="右箭头 1"/>
          <p:cNvSpPr/>
          <p:nvPr/>
        </p:nvSpPr>
        <p:spPr>
          <a:xfrm>
            <a:off x="306705" y="2570480"/>
            <a:ext cx="425450" cy="2546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13" name="chenying0907 456"/>
          <p:cNvSpPr>
            <a:spLocks noEditPoints="1"/>
          </p:cNvSpPr>
          <p:nvPr/>
        </p:nvSpPr>
        <p:spPr bwMode="auto">
          <a:xfrm>
            <a:off x="141775" y="3485963"/>
            <a:ext cx="544513" cy="571501"/>
          </a:xfrm>
          <a:custGeom>
            <a:avLst/>
            <a:gdLst>
              <a:gd name="T0" fmla="*/ 40 w 249"/>
              <a:gd name="T1" fmla="*/ 3 h 262"/>
              <a:gd name="T2" fmla="*/ 53 w 249"/>
              <a:gd name="T3" fmla="*/ 72 h 262"/>
              <a:gd name="T4" fmla="*/ 3 w 249"/>
              <a:gd name="T5" fmla="*/ 103 h 262"/>
              <a:gd name="T6" fmla="*/ 64 w 249"/>
              <a:gd name="T7" fmla="*/ 122 h 262"/>
              <a:gd name="T8" fmla="*/ 78 w 249"/>
              <a:gd name="T9" fmla="*/ 181 h 262"/>
              <a:gd name="T10" fmla="*/ 107 w 249"/>
              <a:gd name="T11" fmla="*/ 259 h 262"/>
              <a:gd name="T12" fmla="*/ 137 w 249"/>
              <a:gd name="T13" fmla="*/ 168 h 262"/>
              <a:gd name="T14" fmla="*/ 174 w 249"/>
              <a:gd name="T15" fmla="*/ 135 h 262"/>
              <a:gd name="T16" fmla="*/ 226 w 249"/>
              <a:gd name="T17" fmla="*/ 149 h 262"/>
              <a:gd name="T18" fmla="*/ 244 w 249"/>
              <a:gd name="T19" fmla="*/ 160 h 262"/>
              <a:gd name="T20" fmla="*/ 178 w 249"/>
              <a:gd name="T21" fmla="*/ 97 h 262"/>
              <a:gd name="T22" fmla="*/ 170 w 249"/>
              <a:gd name="T23" fmla="*/ 91 h 262"/>
              <a:gd name="T24" fmla="*/ 178 w 249"/>
              <a:gd name="T25" fmla="*/ 76 h 262"/>
              <a:gd name="T26" fmla="*/ 182 w 249"/>
              <a:gd name="T27" fmla="*/ 68 h 262"/>
              <a:gd name="T28" fmla="*/ 203 w 249"/>
              <a:gd name="T29" fmla="*/ 22 h 262"/>
              <a:gd name="T30" fmla="*/ 174 w 249"/>
              <a:gd name="T31" fmla="*/ 29 h 262"/>
              <a:gd name="T32" fmla="*/ 78 w 249"/>
              <a:gd name="T33" fmla="*/ 27 h 262"/>
              <a:gd name="T34" fmla="*/ 45 w 249"/>
              <a:gd name="T35" fmla="*/ 1 h 262"/>
              <a:gd name="T36" fmla="*/ 55 w 249"/>
              <a:gd name="T37" fmla="*/ 81 h 262"/>
              <a:gd name="T38" fmla="*/ 15 w 249"/>
              <a:gd name="T39" fmla="*/ 105 h 262"/>
              <a:gd name="T40" fmla="*/ 127 w 249"/>
              <a:gd name="T41" fmla="*/ 172 h 262"/>
              <a:gd name="T42" fmla="*/ 83 w 249"/>
              <a:gd name="T43" fmla="*/ 172 h 262"/>
              <a:gd name="T44" fmla="*/ 78 w 249"/>
              <a:gd name="T45" fmla="*/ 154 h 262"/>
              <a:gd name="T46" fmla="*/ 70 w 249"/>
              <a:gd name="T47" fmla="*/ 123 h 262"/>
              <a:gd name="T48" fmla="*/ 78 w 249"/>
              <a:gd name="T49" fmla="*/ 124 h 262"/>
              <a:gd name="T50" fmla="*/ 129 w 249"/>
              <a:gd name="T51" fmla="*/ 168 h 262"/>
              <a:gd name="T52" fmla="*/ 178 w 249"/>
              <a:gd name="T53" fmla="*/ 105 h 262"/>
              <a:gd name="T54" fmla="*/ 178 w 249"/>
              <a:gd name="T55" fmla="*/ 128 h 262"/>
              <a:gd name="T56" fmla="*/ 155 w 249"/>
              <a:gd name="T57" fmla="*/ 124 h 262"/>
              <a:gd name="T58" fmla="*/ 174 w 249"/>
              <a:gd name="T59" fmla="*/ 102 h 262"/>
              <a:gd name="T60" fmla="*/ 178 w 249"/>
              <a:gd name="T61" fmla="*/ 36 h 262"/>
              <a:gd name="T62" fmla="*/ 178 w 249"/>
              <a:gd name="T63" fmla="*/ 60 h 262"/>
              <a:gd name="T64" fmla="*/ 174 w 249"/>
              <a:gd name="T65" fmla="*/ 68 h 262"/>
              <a:gd name="T66" fmla="*/ 164 w 249"/>
              <a:gd name="T67" fmla="*/ 87 h 262"/>
              <a:gd name="T68" fmla="*/ 137 w 249"/>
              <a:gd name="T69" fmla="*/ 68 h 262"/>
              <a:gd name="T70" fmla="*/ 174 w 249"/>
              <a:gd name="T71" fmla="*/ 37 h 262"/>
              <a:gd name="T72" fmla="*/ 131 w 249"/>
              <a:gd name="T73" fmla="*/ 72 h 262"/>
              <a:gd name="T74" fmla="*/ 147 w 249"/>
              <a:gd name="T75" fmla="*/ 123 h 262"/>
              <a:gd name="T76" fmla="*/ 74 w 249"/>
              <a:gd name="T77" fmla="*/ 115 h 262"/>
              <a:gd name="T78" fmla="*/ 60 w 249"/>
              <a:gd name="T79" fmla="*/ 79 h 262"/>
              <a:gd name="T80" fmla="*/ 83 w 249"/>
              <a:gd name="T81" fmla="*/ 68 h 262"/>
              <a:gd name="T82" fmla="*/ 125 w 249"/>
              <a:gd name="T83" fmla="*/ 68 h 262"/>
              <a:gd name="T84" fmla="*/ 78 w 249"/>
              <a:gd name="T85" fmla="*/ 62 h 262"/>
              <a:gd name="T86" fmla="*/ 64 w 249"/>
              <a:gd name="T87" fmla="*/ 68 h 262"/>
              <a:gd name="T88" fmla="*/ 58 w 249"/>
              <a:gd name="T89" fmla="*/ 68 h 262"/>
              <a:gd name="T90" fmla="*/ 48 w 249"/>
              <a:gd name="T91" fmla="*/ 19 h 262"/>
              <a:gd name="T92" fmla="*/ 74 w 249"/>
              <a:gd name="T93" fmla="*/ 32 h 262"/>
              <a:gd name="T94" fmla="*/ 102 w 249"/>
              <a:gd name="T95" fmla="*/ 52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49" h="262">
                <a:moveTo>
                  <a:pt x="45" y="1"/>
                </a:moveTo>
                <a:cubicBezTo>
                  <a:pt x="43" y="0"/>
                  <a:pt x="40" y="1"/>
                  <a:pt x="40" y="3"/>
                </a:cubicBezTo>
                <a:cubicBezTo>
                  <a:pt x="44" y="25"/>
                  <a:pt x="47" y="47"/>
                  <a:pt x="52" y="68"/>
                </a:cubicBezTo>
                <a:cubicBezTo>
                  <a:pt x="52" y="69"/>
                  <a:pt x="52" y="71"/>
                  <a:pt x="53" y="72"/>
                </a:cubicBezTo>
                <a:cubicBezTo>
                  <a:pt x="53" y="73"/>
                  <a:pt x="53" y="73"/>
                  <a:pt x="53" y="74"/>
                </a:cubicBezTo>
                <a:cubicBezTo>
                  <a:pt x="36" y="82"/>
                  <a:pt x="19" y="92"/>
                  <a:pt x="3" y="103"/>
                </a:cubicBezTo>
                <a:cubicBezTo>
                  <a:pt x="0" y="105"/>
                  <a:pt x="1" y="109"/>
                  <a:pt x="5" y="110"/>
                </a:cubicBezTo>
                <a:cubicBezTo>
                  <a:pt x="24" y="116"/>
                  <a:pt x="44" y="120"/>
                  <a:pt x="64" y="122"/>
                </a:cubicBezTo>
                <a:cubicBezTo>
                  <a:pt x="67" y="137"/>
                  <a:pt x="70" y="151"/>
                  <a:pt x="74" y="165"/>
                </a:cubicBezTo>
                <a:cubicBezTo>
                  <a:pt x="75" y="170"/>
                  <a:pt x="77" y="176"/>
                  <a:pt x="78" y="181"/>
                </a:cubicBezTo>
                <a:cubicBezTo>
                  <a:pt x="85" y="207"/>
                  <a:pt x="92" y="233"/>
                  <a:pt x="100" y="259"/>
                </a:cubicBezTo>
                <a:cubicBezTo>
                  <a:pt x="101" y="262"/>
                  <a:pt x="106" y="262"/>
                  <a:pt x="107" y="259"/>
                </a:cubicBezTo>
                <a:cubicBezTo>
                  <a:pt x="116" y="230"/>
                  <a:pt x="125" y="201"/>
                  <a:pt x="136" y="172"/>
                </a:cubicBezTo>
                <a:cubicBezTo>
                  <a:pt x="136" y="171"/>
                  <a:pt x="137" y="169"/>
                  <a:pt x="137" y="168"/>
                </a:cubicBezTo>
                <a:cubicBezTo>
                  <a:pt x="142" y="156"/>
                  <a:pt x="146" y="144"/>
                  <a:pt x="151" y="132"/>
                </a:cubicBezTo>
                <a:cubicBezTo>
                  <a:pt x="159" y="133"/>
                  <a:pt x="167" y="134"/>
                  <a:pt x="174" y="135"/>
                </a:cubicBezTo>
                <a:cubicBezTo>
                  <a:pt x="175" y="136"/>
                  <a:pt x="177" y="136"/>
                  <a:pt x="178" y="136"/>
                </a:cubicBezTo>
                <a:cubicBezTo>
                  <a:pt x="194" y="139"/>
                  <a:pt x="210" y="143"/>
                  <a:pt x="226" y="149"/>
                </a:cubicBezTo>
                <a:cubicBezTo>
                  <a:pt x="228" y="150"/>
                  <a:pt x="229" y="149"/>
                  <a:pt x="231" y="147"/>
                </a:cubicBezTo>
                <a:cubicBezTo>
                  <a:pt x="235" y="151"/>
                  <a:pt x="239" y="156"/>
                  <a:pt x="244" y="160"/>
                </a:cubicBezTo>
                <a:cubicBezTo>
                  <a:pt x="246" y="162"/>
                  <a:pt x="249" y="158"/>
                  <a:pt x="247" y="156"/>
                </a:cubicBezTo>
                <a:cubicBezTo>
                  <a:pt x="225" y="134"/>
                  <a:pt x="202" y="115"/>
                  <a:pt x="178" y="97"/>
                </a:cubicBezTo>
                <a:cubicBezTo>
                  <a:pt x="177" y="96"/>
                  <a:pt x="175" y="95"/>
                  <a:pt x="174" y="94"/>
                </a:cubicBezTo>
                <a:cubicBezTo>
                  <a:pt x="173" y="93"/>
                  <a:pt x="171" y="92"/>
                  <a:pt x="170" y="91"/>
                </a:cubicBezTo>
                <a:cubicBezTo>
                  <a:pt x="171" y="89"/>
                  <a:pt x="173" y="86"/>
                  <a:pt x="174" y="83"/>
                </a:cubicBezTo>
                <a:cubicBezTo>
                  <a:pt x="175" y="81"/>
                  <a:pt x="177" y="78"/>
                  <a:pt x="178" y="76"/>
                </a:cubicBezTo>
                <a:cubicBezTo>
                  <a:pt x="179" y="74"/>
                  <a:pt x="179" y="73"/>
                  <a:pt x="180" y="72"/>
                </a:cubicBezTo>
                <a:cubicBezTo>
                  <a:pt x="181" y="71"/>
                  <a:pt x="181" y="69"/>
                  <a:pt x="182" y="68"/>
                </a:cubicBezTo>
                <a:cubicBezTo>
                  <a:pt x="190" y="55"/>
                  <a:pt x="198" y="41"/>
                  <a:pt x="206" y="29"/>
                </a:cubicBezTo>
                <a:cubicBezTo>
                  <a:pt x="208" y="26"/>
                  <a:pt x="207" y="22"/>
                  <a:pt x="203" y="22"/>
                </a:cubicBezTo>
                <a:cubicBezTo>
                  <a:pt x="195" y="24"/>
                  <a:pt x="186" y="26"/>
                  <a:pt x="178" y="28"/>
                </a:cubicBezTo>
                <a:cubicBezTo>
                  <a:pt x="177" y="28"/>
                  <a:pt x="175" y="29"/>
                  <a:pt x="174" y="29"/>
                </a:cubicBezTo>
                <a:cubicBezTo>
                  <a:pt x="152" y="35"/>
                  <a:pt x="130" y="41"/>
                  <a:pt x="109" y="49"/>
                </a:cubicBezTo>
                <a:cubicBezTo>
                  <a:pt x="99" y="42"/>
                  <a:pt x="88" y="34"/>
                  <a:pt x="78" y="27"/>
                </a:cubicBezTo>
                <a:cubicBezTo>
                  <a:pt x="77" y="26"/>
                  <a:pt x="75" y="25"/>
                  <a:pt x="74" y="24"/>
                </a:cubicBezTo>
                <a:cubicBezTo>
                  <a:pt x="64" y="17"/>
                  <a:pt x="54" y="9"/>
                  <a:pt x="45" y="1"/>
                </a:cubicBezTo>
                <a:close/>
                <a:moveTo>
                  <a:pt x="15" y="105"/>
                </a:moveTo>
                <a:cubicBezTo>
                  <a:pt x="27" y="96"/>
                  <a:pt x="41" y="88"/>
                  <a:pt x="55" y="81"/>
                </a:cubicBezTo>
                <a:cubicBezTo>
                  <a:pt x="57" y="92"/>
                  <a:pt x="59" y="103"/>
                  <a:pt x="62" y="114"/>
                </a:cubicBezTo>
                <a:cubicBezTo>
                  <a:pt x="46" y="112"/>
                  <a:pt x="30" y="109"/>
                  <a:pt x="15" y="105"/>
                </a:cubicBezTo>
                <a:close/>
                <a:moveTo>
                  <a:pt x="129" y="168"/>
                </a:moveTo>
                <a:cubicBezTo>
                  <a:pt x="128" y="169"/>
                  <a:pt x="128" y="171"/>
                  <a:pt x="127" y="172"/>
                </a:cubicBezTo>
                <a:cubicBezTo>
                  <a:pt x="119" y="196"/>
                  <a:pt x="111" y="220"/>
                  <a:pt x="103" y="245"/>
                </a:cubicBezTo>
                <a:cubicBezTo>
                  <a:pt x="96" y="220"/>
                  <a:pt x="89" y="196"/>
                  <a:pt x="83" y="172"/>
                </a:cubicBezTo>
                <a:cubicBezTo>
                  <a:pt x="82" y="171"/>
                  <a:pt x="82" y="169"/>
                  <a:pt x="82" y="168"/>
                </a:cubicBezTo>
                <a:cubicBezTo>
                  <a:pt x="80" y="163"/>
                  <a:pt x="79" y="159"/>
                  <a:pt x="78" y="154"/>
                </a:cubicBezTo>
                <a:cubicBezTo>
                  <a:pt x="77" y="149"/>
                  <a:pt x="75" y="144"/>
                  <a:pt x="74" y="138"/>
                </a:cubicBezTo>
                <a:cubicBezTo>
                  <a:pt x="73" y="133"/>
                  <a:pt x="71" y="128"/>
                  <a:pt x="70" y="123"/>
                </a:cubicBezTo>
                <a:cubicBezTo>
                  <a:pt x="71" y="123"/>
                  <a:pt x="73" y="123"/>
                  <a:pt x="74" y="124"/>
                </a:cubicBezTo>
                <a:cubicBezTo>
                  <a:pt x="75" y="124"/>
                  <a:pt x="77" y="124"/>
                  <a:pt x="78" y="124"/>
                </a:cubicBezTo>
                <a:cubicBezTo>
                  <a:pt x="100" y="127"/>
                  <a:pt x="122" y="128"/>
                  <a:pt x="144" y="131"/>
                </a:cubicBezTo>
                <a:cubicBezTo>
                  <a:pt x="138" y="143"/>
                  <a:pt x="134" y="156"/>
                  <a:pt x="129" y="168"/>
                </a:cubicBezTo>
                <a:close/>
                <a:moveTo>
                  <a:pt x="174" y="102"/>
                </a:moveTo>
                <a:cubicBezTo>
                  <a:pt x="175" y="103"/>
                  <a:pt x="177" y="104"/>
                  <a:pt x="178" y="105"/>
                </a:cubicBezTo>
                <a:cubicBezTo>
                  <a:pt x="192" y="115"/>
                  <a:pt x="206" y="126"/>
                  <a:pt x="220" y="138"/>
                </a:cubicBezTo>
                <a:cubicBezTo>
                  <a:pt x="206" y="133"/>
                  <a:pt x="192" y="130"/>
                  <a:pt x="178" y="128"/>
                </a:cubicBezTo>
                <a:cubicBezTo>
                  <a:pt x="177" y="127"/>
                  <a:pt x="175" y="127"/>
                  <a:pt x="174" y="127"/>
                </a:cubicBezTo>
                <a:cubicBezTo>
                  <a:pt x="168" y="126"/>
                  <a:pt x="161" y="125"/>
                  <a:pt x="155" y="124"/>
                </a:cubicBezTo>
                <a:cubicBezTo>
                  <a:pt x="159" y="115"/>
                  <a:pt x="163" y="106"/>
                  <a:pt x="167" y="97"/>
                </a:cubicBezTo>
                <a:cubicBezTo>
                  <a:pt x="169" y="99"/>
                  <a:pt x="172" y="100"/>
                  <a:pt x="174" y="102"/>
                </a:cubicBezTo>
                <a:close/>
                <a:moveTo>
                  <a:pt x="174" y="37"/>
                </a:moveTo>
                <a:cubicBezTo>
                  <a:pt x="175" y="36"/>
                  <a:pt x="177" y="36"/>
                  <a:pt x="178" y="36"/>
                </a:cubicBezTo>
                <a:cubicBezTo>
                  <a:pt x="184" y="34"/>
                  <a:pt x="189" y="33"/>
                  <a:pt x="195" y="32"/>
                </a:cubicBezTo>
                <a:cubicBezTo>
                  <a:pt x="189" y="41"/>
                  <a:pt x="183" y="50"/>
                  <a:pt x="178" y="60"/>
                </a:cubicBezTo>
                <a:cubicBezTo>
                  <a:pt x="177" y="62"/>
                  <a:pt x="175" y="65"/>
                  <a:pt x="174" y="67"/>
                </a:cubicBezTo>
                <a:cubicBezTo>
                  <a:pt x="174" y="68"/>
                  <a:pt x="174" y="68"/>
                  <a:pt x="174" y="68"/>
                </a:cubicBezTo>
                <a:cubicBezTo>
                  <a:pt x="173" y="69"/>
                  <a:pt x="172" y="71"/>
                  <a:pt x="171" y="72"/>
                </a:cubicBezTo>
                <a:cubicBezTo>
                  <a:pt x="169" y="77"/>
                  <a:pt x="166" y="82"/>
                  <a:pt x="164" y="87"/>
                </a:cubicBezTo>
                <a:cubicBezTo>
                  <a:pt x="157" y="82"/>
                  <a:pt x="150" y="77"/>
                  <a:pt x="142" y="72"/>
                </a:cubicBezTo>
                <a:cubicBezTo>
                  <a:pt x="140" y="71"/>
                  <a:pt x="139" y="69"/>
                  <a:pt x="137" y="68"/>
                </a:cubicBezTo>
                <a:cubicBezTo>
                  <a:pt x="130" y="63"/>
                  <a:pt x="123" y="59"/>
                  <a:pt x="117" y="54"/>
                </a:cubicBezTo>
                <a:cubicBezTo>
                  <a:pt x="136" y="47"/>
                  <a:pt x="155" y="42"/>
                  <a:pt x="174" y="37"/>
                </a:cubicBezTo>
                <a:close/>
                <a:moveTo>
                  <a:pt x="125" y="68"/>
                </a:moveTo>
                <a:cubicBezTo>
                  <a:pt x="127" y="69"/>
                  <a:pt x="129" y="71"/>
                  <a:pt x="131" y="72"/>
                </a:cubicBezTo>
                <a:cubicBezTo>
                  <a:pt x="141" y="79"/>
                  <a:pt x="151" y="86"/>
                  <a:pt x="161" y="93"/>
                </a:cubicBezTo>
                <a:cubicBezTo>
                  <a:pt x="156" y="103"/>
                  <a:pt x="151" y="113"/>
                  <a:pt x="147" y="123"/>
                </a:cubicBezTo>
                <a:cubicBezTo>
                  <a:pt x="124" y="120"/>
                  <a:pt x="101" y="119"/>
                  <a:pt x="78" y="116"/>
                </a:cubicBezTo>
                <a:cubicBezTo>
                  <a:pt x="77" y="116"/>
                  <a:pt x="75" y="116"/>
                  <a:pt x="74" y="115"/>
                </a:cubicBezTo>
                <a:cubicBezTo>
                  <a:pt x="72" y="115"/>
                  <a:pt x="70" y="115"/>
                  <a:pt x="68" y="115"/>
                </a:cubicBezTo>
                <a:cubicBezTo>
                  <a:pt x="65" y="103"/>
                  <a:pt x="63" y="91"/>
                  <a:pt x="60" y="79"/>
                </a:cubicBezTo>
                <a:cubicBezTo>
                  <a:pt x="65" y="76"/>
                  <a:pt x="69" y="74"/>
                  <a:pt x="74" y="72"/>
                </a:cubicBezTo>
                <a:cubicBezTo>
                  <a:pt x="77" y="71"/>
                  <a:pt x="80" y="69"/>
                  <a:pt x="83" y="68"/>
                </a:cubicBezTo>
                <a:cubicBezTo>
                  <a:pt x="91" y="64"/>
                  <a:pt x="100" y="60"/>
                  <a:pt x="109" y="57"/>
                </a:cubicBezTo>
                <a:cubicBezTo>
                  <a:pt x="114" y="61"/>
                  <a:pt x="120" y="64"/>
                  <a:pt x="125" y="68"/>
                </a:cubicBezTo>
                <a:close/>
                <a:moveTo>
                  <a:pt x="102" y="52"/>
                </a:moveTo>
                <a:cubicBezTo>
                  <a:pt x="94" y="55"/>
                  <a:pt x="86" y="58"/>
                  <a:pt x="78" y="62"/>
                </a:cubicBezTo>
                <a:cubicBezTo>
                  <a:pt x="77" y="62"/>
                  <a:pt x="75" y="63"/>
                  <a:pt x="74" y="63"/>
                </a:cubicBezTo>
                <a:cubicBezTo>
                  <a:pt x="71" y="65"/>
                  <a:pt x="67" y="66"/>
                  <a:pt x="64" y="68"/>
                </a:cubicBezTo>
                <a:cubicBezTo>
                  <a:pt x="62" y="69"/>
                  <a:pt x="60" y="70"/>
                  <a:pt x="58" y="71"/>
                </a:cubicBezTo>
                <a:cubicBezTo>
                  <a:pt x="58" y="70"/>
                  <a:pt x="58" y="69"/>
                  <a:pt x="58" y="68"/>
                </a:cubicBezTo>
                <a:cubicBezTo>
                  <a:pt x="57" y="63"/>
                  <a:pt x="56" y="58"/>
                  <a:pt x="55" y="53"/>
                </a:cubicBezTo>
                <a:cubicBezTo>
                  <a:pt x="52" y="41"/>
                  <a:pt x="50" y="30"/>
                  <a:pt x="48" y="19"/>
                </a:cubicBezTo>
                <a:cubicBezTo>
                  <a:pt x="47" y="8"/>
                  <a:pt x="46" y="10"/>
                  <a:pt x="54" y="16"/>
                </a:cubicBezTo>
                <a:cubicBezTo>
                  <a:pt x="61" y="22"/>
                  <a:pt x="67" y="27"/>
                  <a:pt x="74" y="32"/>
                </a:cubicBezTo>
                <a:cubicBezTo>
                  <a:pt x="75" y="33"/>
                  <a:pt x="77" y="34"/>
                  <a:pt x="78" y="35"/>
                </a:cubicBezTo>
                <a:cubicBezTo>
                  <a:pt x="86" y="41"/>
                  <a:pt x="94" y="46"/>
                  <a:pt x="102" y="52"/>
                </a:cubicBezTo>
                <a:close/>
              </a:path>
            </a:pathLst>
          </a:custGeom>
          <a:solidFill>
            <a:srgbClr val="005188"/>
          </a:solidFill>
          <a:ln>
            <a:noFill/>
          </a:ln>
        </p:spPr>
        <p:txBody>
          <a:bodyPr vert="horz" wrap="square" lIns="91440" tIns="45720" rIns="91440" bIns="45720" numCol="1" anchor="t" anchorCtr="0" compatLnSpc="1"/>
          <a:p>
            <a:endParaRPr lang="zh-CN" altLang="en-US"/>
          </a:p>
        </p:txBody>
      </p:sp>
      <p:sp>
        <p:nvSpPr>
          <p:cNvPr id="9" name="文本框 8"/>
          <p:cNvSpPr txBox="1"/>
          <p:nvPr/>
        </p:nvSpPr>
        <p:spPr>
          <a:xfrm>
            <a:off x="534035" y="3541395"/>
            <a:ext cx="7660005" cy="460375"/>
          </a:xfrm>
          <a:prstGeom prst="rect">
            <a:avLst/>
          </a:prstGeom>
          <a:noFill/>
        </p:spPr>
        <p:txBody>
          <a:bodyPr wrap="none" rtlCol="0">
            <a:spAutoFit/>
          </a:bodyPr>
          <a:p>
            <a:pPr algn="l">
              <a:lnSpc>
                <a:spcPct val="120000"/>
              </a:lnSpc>
            </a:pPr>
            <a:r>
              <a:rPr lang="en-US" altLang="zh-CN" sz="2000" b="1">
                <a:solidFill>
                  <a:srgbClr val="3F403E"/>
                </a:solidFill>
                <a:latin typeface="+mn-ea"/>
                <a:sym typeface="+mn-ea"/>
              </a:rPr>
              <a:t>(This view has synthesized Tytler’s </a:t>
            </a:r>
            <a:r>
              <a:rPr lang="en-US" altLang="zh-CN" sz="2000" b="1" i="1">
                <a:solidFill>
                  <a:srgbClr val="3F403E"/>
                </a:solidFill>
                <a:latin typeface="+mn-ea"/>
                <a:sym typeface="+mn-ea"/>
              </a:rPr>
              <a:t>Three Principles of Translation</a:t>
            </a:r>
            <a:r>
              <a:rPr lang="en-US" altLang="zh-CN" sz="2000" b="1">
                <a:solidFill>
                  <a:srgbClr val="3F403E"/>
                </a:solidFill>
                <a:latin typeface="+mn-ea"/>
                <a:sym typeface="+mn-ea"/>
              </a:rPr>
              <a:t> )</a:t>
            </a:r>
            <a:endParaRPr lang="en-US" altLang="zh-CN" sz="2000" b="1">
              <a:solidFill>
                <a:srgbClr val="3F403E"/>
              </a:solidFill>
              <a:latin typeface="+mn-ea"/>
              <a:sym typeface="+mn-ea"/>
            </a:endParaRPr>
          </a:p>
        </p:txBody>
      </p:sp>
      <p:sp>
        <p:nvSpPr>
          <p:cNvPr id="13" name="文本框 12"/>
          <p:cNvSpPr txBox="1"/>
          <p:nvPr/>
        </p:nvSpPr>
        <p:spPr>
          <a:xfrm>
            <a:off x="8531860" y="4540885"/>
            <a:ext cx="1736725" cy="368300"/>
          </a:xfrm>
          <a:prstGeom prst="rect">
            <a:avLst/>
          </a:prstGeom>
          <a:noFill/>
        </p:spPr>
        <p:txBody>
          <a:bodyPr wrap="square" rtlCol="0">
            <a:spAutoFit/>
          </a:bodyPr>
          <a:p>
            <a:r>
              <a:rPr lang="en-US" altLang="zh-CN">
                <a:latin typeface="华文中宋" panose="02010600040101010101" charset="-122"/>
                <a:ea typeface="华文中宋" panose="02010600040101010101" charset="-122"/>
              </a:rPr>
              <a:t>(1914-2008)</a:t>
            </a:r>
            <a:endParaRPr lang="en-US" altLang="zh-CN">
              <a:latin typeface="华文中宋" panose="02010600040101010101" charset="-122"/>
              <a:ea typeface="华文中宋"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6" name="chenying0907 5"/>
          <p:cNvGrpSpPr/>
          <p:nvPr/>
        </p:nvGrpSpPr>
        <p:grpSpPr>
          <a:xfrm>
            <a:off x="0" y="1713701"/>
            <a:ext cx="12192000" cy="3519054"/>
            <a:chOff x="0" y="1713701"/>
            <a:chExt cx="12192000" cy="3519054"/>
          </a:xfrm>
        </p:grpSpPr>
        <p:sp>
          <p:nvSpPr>
            <p:cNvPr id="2" name="矩形 1"/>
            <p:cNvSpPr/>
            <p:nvPr/>
          </p:nvSpPr>
          <p:spPr>
            <a:xfrm>
              <a:off x="0" y="1713701"/>
              <a:ext cx="12192000" cy="3519054"/>
            </a:xfrm>
            <a:prstGeom prst="rect">
              <a:avLst/>
            </a:prstGeom>
            <a:solidFill>
              <a:srgbClr val="005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1713701"/>
              <a:ext cx="12192000" cy="3519054"/>
            </a:xfrm>
            <a:prstGeom prst="rect">
              <a:avLst/>
            </a:prstGeom>
            <a:blipFill dpi="0" rotWithShape="1">
              <a:blip r:embed="rId1">
                <a:alphaModFix amt="5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3542" y="516401"/>
            <a:ext cx="3069952" cy="3029557"/>
          </a:xfrm>
          <a:prstGeom prst="rect">
            <a:avLst/>
          </a:prstGeom>
        </p:spPr>
      </p:pic>
      <p:sp>
        <p:nvSpPr>
          <p:cNvPr id="5" name="TextBox 37"/>
          <p:cNvSpPr txBox="1"/>
          <p:nvPr/>
        </p:nvSpPr>
        <p:spPr>
          <a:xfrm>
            <a:off x="297815" y="3864610"/>
            <a:ext cx="11307445" cy="829945"/>
          </a:xfrm>
          <a:prstGeom prst="rect">
            <a:avLst/>
          </a:prstGeom>
          <a:noFill/>
        </p:spPr>
        <p:txBody>
          <a:bodyPr wrap="square" lIns="0" rIns="0" rtlCol="0">
            <a:spAutoFit/>
          </a:bodyPr>
          <a:lstStyle/>
          <a:p>
            <a:r>
              <a:rPr lang="en-US" altLang="zh-CN" sz="4800" b="1" dirty="0">
                <a:solidFill>
                  <a:schemeClr val="bg1"/>
                </a:solidFill>
                <a:latin typeface="Adobe 宋体 Std L" panose="02020300000000000000" charset="-122"/>
                <a:ea typeface="Adobe 宋体 Std L" panose="02020300000000000000" charset="-122"/>
                <a:cs typeface="+mn-lt"/>
                <a:sym typeface="+mn-ea"/>
              </a:rPr>
              <a:t>The Third Group:</a:t>
            </a:r>
            <a:r>
              <a:rPr lang="en-US" altLang="zh-CN" sz="3600" b="1" dirty="0">
                <a:solidFill>
                  <a:schemeClr val="bg1"/>
                </a:solidFill>
                <a:latin typeface="Adobe 宋体 Std L" panose="02020300000000000000" charset="-122"/>
                <a:ea typeface="Adobe 宋体 Std L" panose="02020300000000000000" charset="-122"/>
                <a:cs typeface="+mn-lt"/>
                <a:sym typeface="+mn-ea"/>
              </a:rPr>
              <a:t> Casting away the three-character guide</a:t>
            </a:r>
            <a:endParaRPr lang="en-US" altLang="zh-CN" sz="3600" b="1" dirty="0">
              <a:solidFill>
                <a:schemeClr val="bg1"/>
              </a:solidFill>
              <a:effectLst>
                <a:reflection blurRad="6350" stA="55000" endA="300" endPos="45500" dir="5400000" sy="-100000" algn="bl" rotWithShape="0"/>
              </a:effectLst>
              <a:latin typeface="Adobe 宋体 Std L" panose="02020300000000000000" charset="-122"/>
              <a:ea typeface="Adobe 宋体 Std L" panose="02020300000000000000" charset="-122"/>
              <a:cs typeface="+mn-lt"/>
              <a:sym typeface="+mn-ea"/>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占位符 2"/>
          <p:cNvSpPr txBox="1"/>
          <p:nvPr/>
        </p:nvSpPr>
        <p:spPr>
          <a:xfrm>
            <a:off x="505460" y="393065"/>
            <a:ext cx="10584815" cy="569595"/>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3600" dirty="0">
                <a:solidFill>
                  <a:srgbClr val="005188"/>
                </a:solidFill>
                <a:latin typeface="+mj-ea"/>
                <a:ea typeface="+mj-ea"/>
              </a:rPr>
              <a:t> </a:t>
            </a:r>
            <a:r>
              <a:rPr lang="en-US" altLang="zh-CN" sz="3600" dirty="0">
                <a:solidFill>
                  <a:srgbClr val="005188"/>
                </a:solidFill>
                <a:latin typeface="Adobe Gothic Std B" panose="020B0800000000000000" charset="-128"/>
                <a:ea typeface="Adobe Gothic Std B" panose="020B0800000000000000" charset="-128"/>
              </a:rPr>
              <a:t>Two Representatives</a:t>
            </a:r>
            <a:r>
              <a:rPr lang="en-US" altLang="zh-CN" sz="3600" b="0" dirty="0">
                <a:solidFill>
                  <a:srgbClr val="005188"/>
                </a:solidFill>
                <a:latin typeface="Adobe Gothic Std B" panose="020B0800000000000000" charset="-128"/>
                <a:ea typeface="Adobe Gothic Std B" panose="020B0800000000000000" charset="-128"/>
              </a:rPr>
              <a:t>:Qian Zhongshu and Fu Lei</a:t>
            </a:r>
            <a:endParaRPr lang="en-US" altLang="zh-CN" sz="3600" b="0" dirty="0">
              <a:solidFill>
                <a:srgbClr val="005188"/>
              </a:solidFill>
              <a:latin typeface="Adobe Gothic Std B" panose="020B0800000000000000" charset="-128"/>
              <a:ea typeface="Adobe Gothic Std B" panose="020B0800000000000000" charset="-128"/>
            </a:endParaRPr>
          </a:p>
        </p:txBody>
      </p:sp>
      <p:sp>
        <p:nvSpPr>
          <p:cNvPr id="7" name="TextBox 30"/>
          <p:cNvSpPr txBox="1"/>
          <p:nvPr/>
        </p:nvSpPr>
        <p:spPr>
          <a:xfrm>
            <a:off x="8868410" y="2317115"/>
            <a:ext cx="2831465" cy="492125"/>
          </a:xfrm>
          <a:prstGeom prst="rect">
            <a:avLst/>
          </a:prstGeom>
          <a:noFill/>
        </p:spPr>
        <p:txBody>
          <a:bodyPr wrap="square" lIns="0" tIns="0" rIns="0" bIns="0" rtlCol="0">
            <a:spAutoFit/>
          </a:bodyPr>
          <a:lstStyle/>
          <a:p>
            <a:pPr algn="r"/>
            <a:r>
              <a:rPr lang="en-US" altLang="zh-CN" sz="3200" b="1" dirty="0">
                <a:solidFill>
                  <a:srgbClr val="005188"/>
                </a:solidFill>
                <a:ea typeface="方正清刻本悦宋简体" panose="02000000000000000000" pitchFamily="2" charset="-122"/>
                <a:cs typeface="+mn-lt"/>
              </a:rPr>
              <a:t>Qian Zhongshu</a:t>
            </a:r>
            <a:endParaRPr lang="en-US" altLang="zh-CN" sz="3200" b="1" dirty="0">
              <a:solidFill>
                <a:srgbClr val="005188"/>
              </a:solidFill>
              <a:ea typeface="方正清刻本悦宋简体" panose="02000000000000000000" pitchFamily="2" charset="-122"/>
              <a:cs typeface="+mn-lt"/>
            </a:endParaRPr>
          </a:p>
        </p:txBody>
      </p:sp>
      <p:sp>
        <p:nvSpPr>
          <p:cNvPr id="12" name="TextBox 30"/>
          <p:cNvSpPr txBox="1"/>
          <p:nvPr/>
        </p:nvSpPr>
        <p:spPr>
          <a:xfrm>
            <a:off x="3607435" y="2341245"/>
            <a:ext cx="1038225" cy="492125"/>
          </a:xfrm>
          <a:prstGeom prst="rect">
            <a:avLst/>
          </a:prstGeom>
          <a:noFill/>
        </p:spPr>
        <p:txBody>
          <a:bodyPr wrap="square" lIns="0" tIns="0" rIns="0" bIns="0" rtlCol="0">
            <a:spAutoFit/>
          </a:bodyPr>
          <a:lstStyle/>
          <a:p>
            <a:pPr lvl="0" algn="r">
              <a:buClrTx/>
              <a:buSzTx/>
              <a:buFontTx/>
            </a:pPr>
            <a:r>
              <a:rPr lang="en-US" altLang="zh-CN" sz="3200" b="1" dirty="0">
                <a:solidFill>
                  <a:srgbClr val="005188"/>
                </a:solidFill>
                <a:ea typeface="方正清刻本悦宋简体" panose="02000000000000000000" pitchFamily="2" charset="-122"/>
                <a:cs typeface="+mn-lt"/>
                <a:sym typeface="+mn-ea"/>
              </a:rPr>
              <a:t>Fu Lei</a:t>
            </a:r>
            <a:endParaRPr lang="en-US" altLang="zh-CN" sz="3200" b="1" dirty="0">
              <a:solidFill>
                <a:srgbClr val="005188"/>
              </a:solidFill>
              <a:ea typeface="方正清刻本悦宋简体" panose="02000000000000000000" pitchFamily="2" charset="-122"/>
              <a:cs typeface="+mn-lt"/>
              <a:sym typeface="+mn-ea"/>
            </a:endParaRPr>
          </a:p>
        </p:txBody>
      </p:sp>
      <p:grpSp>
        <p:nvGrpSpPr>
          <p:cNvPr id="2" name="组合 1"/>
          <p:cNvGrpSpPr/>
          <p:nvPr/>
        </p:nvGrpSpPr>
        <p:grpSpPr>
          <a:xfrm rot="0">
            <a:off x="374650" y="1657350"/>
            <a:ext cx="2392045" cy="4387850"/>
            <a:chOff x="983974" y="1666875"/>
            <a:chExt cx="2564296" cy="3829464"/>
          </a:xfrm>
        </p:grpSpPr>
        <p:pic>
          <p:nvPicPr>
            <p:cNvPr id="4" name="图片 3" descr="C:\Users\SONY\Desktop\t01c699ea9c2cdd1762.jpgt01c699ea9c2cdd1762"/>
            <p:cNvPicPr>
              <a:picLocks noChangeAspect="1"/>
            </p:cNvPicPr>
            <p:nvPr/>
          </p:nvPicPr>
          <p:blipFill>
            <a:blip r:embed="rId1"/>
            <a:srcRect/>
            <a:stretch>
              <a:fillRect/>
            </a:stretch>
          </p:blipFill>
          <p:spPr>
            <a:xfrm>
              <a:off x="1192479" y="2025770"/>
              <a:ext cx="2234445" cy="3092450"/>
            </a:xfrm>
            <a:prstGeom prst="rect">
              <a:avLst/>
            </a:prstGeom>
            <a:effectLst>
              <a:outerShdw blurRad="50800" dist="38100" dir="2700000" algn="tl" rotWithShape="0">
                <a:prstClr val="black">
                  <a:alpha val="40000"/>
                </a:prstClr>
              </a:outerShdw>
            </a:effectLst>
          </p:spPr>
        </p:pic>
        <p:sp>
          <p:nvSpPr>
            <p:cNvPr id="18" name="椭圆 31"/>
            <p:cNvSpPr/>
            <p:nvPr/>
          </p:nvSpPr>
          <p:spPr>
            <a:xfrm rot="16200000" flipV="1">
              <a:off x="351390" y="2299459"/>
              <a:ext cx="3829464" cy="2564296"/>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005188"/>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2000">
                <a:solidFill>
                  <a:srgbClr val="605448"/>
                </a:solidFill>
                <a:latin typeface="方正静蕾简体" panose="03000509000000000000" pitchFamily="65" charset="-122"/>
                <a:ea typeface="方正静蕾简体" panose="03000509000000000000" pitchFamily="65" charset="-122"/>
              </a:endParaRPr>
            </a:p>
          </p:txBody>
        </p:sp>
      </p:grpSp>
      <p:grpSp>
        <p:nvGrpSpPr>
          <p:cNvPr id="3" name="组合 2"/>
          <p:cNvGrpSpPr/>
          <p:nvPr/>
        </p:nvGrpSpPr>
        <p:grpSpPr>
          <a:xfrm rot="0">
            <a:off x="6516370" y="1657350"/>
            <a:ext cx="2364105" cy="4466590"/>
            <a:chOff x="6134791" y="1666874"/>
            <a:chExt cx="2425663" cy="3806688"/>
          </a:xfrm>
        </p:grpSpPr>
        <p:pic>
          <p:nvPicPr>
            <p:cNvPr id="5" name="图片 4" descr="C:\Users\SONY\Desktop\t01c2a2180c5000eb1e.jpgt01c2a2180c5000eb1e"/>
            <p:cNvPicPr>
              <a:picLocks noChangeAspect="1"/>
            </p:cNvPicPr>
            <p:nvPr/>
          </p:nvPicPr>
          <p:blipFill>
            <a:blip r:embed="rId2"/>
            <a:srcRect/>
            <a:stretch>
              <a:fillRect/>
            </a:stretch>
          </p:blipFill>
          <p:spPr>
            <a:xfrm>
              <a:off x="6253039" y="1886709"/>
              <a:ext cx="2124334" cy="3345180"/>
            </a:xfrm>
            <a:prstGeom prst="rect">
              <a:avLst/>
            </a:prstGeom>
            <a:effectLst>
              <a:outerShdw blurRad="50800" dist="38100" dir="2700000" algn="tl" rotWithShape="0">
                <a:prstClr val="black">
                  <a:alpha val="40000"/>
                </a:prstClr>
              </a:outerShdw>
            </a:effectLst>
          </p:spPr>
        </p:pic>
        <p:sp>
          <p:nvSpPr>
            <p:cNvPr id="19" name="椭圆 31"/>
            <p:cNvSpPr/>
            <p:nvPr/>
          </p:nvSpPr>
          <p:spPr>
            <a:xfrm rot="16200000" flipV="1">
              <a:off x="5444278" y="2357386"/>
              <a:ext cx="3806688" cy="2425663"/>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005188"/>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2000">
                <a:solidFill>
                  <a:srgbClr val="605448"/>
                </a:solidFill>
                <a:latin typeface="方正静蕾简体" panose="03000509000000000000" pitchFamily="65" charset="-122"/>
                <a:ea typeface="方正静蕾简体" panose="03000509000000000000" pitchFamily="65" charset="-122"/>
              </a:endParaRPr>
            </a:p>
          </p:txBody>
        </p:sp>
      </p:grpSp>
      <p:sp>
        <p:nvSpPr>
          <p:cNvPr id="20" name="椭圆 31"/>
          <p:cNvSpPr/>
          <p:nvPr/>
        </p:nvSpPr>
        <p:spPr>
          <a:xfrm rot="16200000" flipV="1">
            <a:off x="1925320" y="2459355"/>
            <a:ext cx="4777740" cy="3094990"/>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005188"/>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2000">
              <a:solidFill>
                <a:srgbClr val="605448"/>
              </a:solidFill>
              <a:latin typeface="方正静蕾简体" panose="03000509000000000000" pitchFamily="65" charset="-122"/>
              <a:ea typeface="方正静蕾简体" panose="03000509000000000000" pitchFamily="65" charset="-122"/>
            </a:endParaRPr>
          </a:p>
        </p:txBody>
      </p:sp>
      <p:sp>
        <p:nvSpPr>
          <p:cNvPr id="21" name="椭圆 31"/>
          <p:cNvSpPr/>
          <p:nvPr/>
        </p:nvSpPr>
        <p:spPr>
          <a:xfrm rot="16200000" flipV="1">
            <a:off x="8036560" y="2327275"/>
            <a:ext cx="4813300" cy="3126105"/>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005188"/>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2000">
              <a:solidFill>
                <a:srgbClr val="605448"/>
              </a:solidFill>
              <a:latin typeface="方正静蕾简体" panose="03000509000000000000" pitchFamily="65" charset="-122"/>
              <a:ea typeface="方正静蕾简体" panose="03000509000000000000" pitchFamily="65" charset="-122"/>
            </a:endParaRPr>
          </a:p>
        </p:txBody>
      </p:sp>
      <p:sp>
        <p:nvSpPr>
          <p:cNvPr id="22" name="文本框 21"/>
          <p:cNvSpPr txBox="1"/>
          <p:nvPr/>
        </p:nvSpPr>
        <p:spPr>
          <a:xfrm>
            <a:off x="2818130" y="2999105"/>
            <a:ext cx="2992755" cy="3046095"/>
          </a:xfrm>
          <a:prstGeom prst="rect">
            <a:avLst/>
          </a:prstGeom>
          <a:noFill/>
        </p:spPr>
        <p:txBody>
          <a:bodyPr wrap="square" rtlCol="0" anchor="t">
            <a:spAutoFit/>
          </a:bodyPr>
          <a:p>
            <a:pPr algn="l"/>
            <a:r>
              <a:rPr lang="zh-CN" altLang="en-US" sz="2400"/>
              <a:t>Born to death:19</a:t>
            </a:r>
            <a:r>
              <a:rPr lang="en-US" altLang="zh-CN" sz="2400"/>
              <a:t>08</a:t>
            </a:r>
            <a:r>
              <a:rPr lang="zh-CN" altLang="en-US" sz="2400"/>
              <a:t>-19</a:t>
            </a:r>
            <a:r>
              <a:rPr lang="en-US" altLang="zh-CN" sz="2400"/>
              <a:t>66</a:t>
            </a:r>
            <a:endParaRPr lang="zh-CN" altLang="en-US" sz="2400"/>
          </a:p>
          <a:p>
            <a:pPr algn="l"/>
            <a:r>
              <a:rPr lang="zh-CN" altLang="en-US" sz="2400"/>
              <a:t>Masterpiece: Fortress Besieged　《傅雷家书》</a:t>
            </a:r>
            <a:endParaRPr lang="zh-CN" altLang="en-US" sz="2400"/>
          </a:p>
          <a:p>
            <a:pPr algn="l"/>
            <a:r>
              <a:rPr lang="en-US" altLang="zh-CN" sz="2400"/>
              <a:t>Theory of Translation: </a:t>
            </a:r>
            <a:endParaRPr lang="en-US" altLang="zh-CN" sz="2400"/>
          </a:p>
          <a:p>
            <a:pPr algn="l"/>
            <a:r>
              <a:rPr lang="en-US" altLang="zh-CN" sz="2400"/>
              <a:t>Resemblance in Spirit  (</a:t>
            </a:r>
            <a:r>
              <a:rPr lang="zh-CN" altLang="en-US" sz="2400"/>
              <a:t>神似论</a:t>
            </a:r>
            <a:r>
              <a:rPr lang="en-US" altLang="zh-CN" sz="2400"/>
              <a:t>)</a:t>
            </a:r>
            <a:endParaRPr lang="en-US" altLang="zh-CN" sz="2400"/>
          </a:p>
        </p:txBody>
      </p:sp>
      <p:sp>
        <p:nvSpPr>
          <p:cNvPr id="25" name="文本框 24"/>
          <p:cNvSpPr txBox="1"/>
          <p:nvPr/>
        </p:nvSpPr>
        <p:spPr>
          <a:xfrm>
            <a:off x="8963025" y="2999105"/>
            <a:ext cx="2925445" cy="2306955"/>
          </a:xfrm>
          <a:prstGeom prst="rect">
            <a:avLst/>
          </a:prstGeom>
          <a:noFill/>
        </p:spPr>
        <p:txBody>
          <a:bodyPr wrap="square" rtlCol="0" anchor="t">
            <a:spAutoFit/>
          </a:bodyPr>
          <a:p>
            <a:pPr algn="l"/>
            <a:r>
              <a:rPr lang="zh-CN" altLang="en-US" sz="2400"/>
              <a:t>Born to death:1910-1998</a:t>
            </a:r>
            <a:endParaRPr lang="zh-CN" altLang="en-US" sz="2400"/>
          </a:p>
          <a:p>
            <a:pPr algn="l"/>
            <a:r>
              <a:rPr lang="zh-CN" altLang="en-US" sz="2400"/>
              <a:t>Masterpiece: Fortress Besieged　《围城》</a:t>
            </a:r>
            <a:endParaRPr lang="zh-CN" altLang="en-US" sz="2400"/>
          </a:p>
          <a:p>
            <a:pPr algn="l"/>
            <a:r>
              <a:rPr lang="zh-CN" altLang="en-US" sz="2400"/>
              <a:t>Theory of Translation: </a:t>
            </a:r>
            <a:endParaRPr lang="zh-CN" altLang="en-US" sz="2400"/>
          </a:p>
          <a:p>
            <a:pPr algn="l"/>
            <a:r>
              <a:rPr lang="zh-CN" altLang="en-US" sz="2400"/>
              <a:t>Sublimation (化境说)</a:t>
            </a:r>
            <a:endParaRPr lang="zh-CN" altLang="en-US" sz="2400"/>
          </a:p>
        </p:txBody>
      </p:sp>
      <p:cxnSp>
        <p:nvCxnSpPr>
          <p:cNvPr id="27" name="直接连接符 26"/>
          <p:cNvCxnSpPr/>
          <p:nvPr/>
        </p:nvCxnSpPr>
        <p:spPr>
          <a:xfrm flipV="1">
            <a:off x="3062605" y="2821305"/>
            <a:ext cx="2512060" cy="12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V="1">
            <a:off x="9187815" y="2809240"/>
            <a:ext cx="2512060" cy="1206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第一PPT，www.1ppt.com">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渐变模板字体">
      <a:majorFont>
        <a:latin typeface="等线 Light"/>
        <a:ea typeface="微软雅黑"/>
        <a:cs typeface=""/>
      </a:majorFont>
      <a:minorFont>
        <a:latin typeface="等线 Light"/>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2587</Words>
  <Application>WPS 演示</Application>
  <PresentationFormat>自定义</PresentationFormat>
  <Paragraphs>107</Paragraphs>
  <Slides>13</Slides>
  <Notes>0</Notes>
  <HiddenSlides>0</HiddenSlides>
  <MMClips>1</MMClips>
  <ScaleCrop>false</ScaleCrop>
  <HeadingPairs>
    <vt:vector size="6" baseType="variant">
      <vt:variant>
        <vt:lpstr>已用的字体</vt:lpstr>
      </vt:variant>
      <vt:variant>
        <vt:i4>17</vt:i4>
      </vt:variant>
      <vt:variant>
        <vt:lpstr>主题</vt:lpstr>
      </vt:variant>
      <vt:variant>
        <vt:i4>2</vt:i4>
      </vt:variant>
      <vt:variant>
        <vt:lpstr>幻灯片标题</vt:lpstr>
      </vt:variant>
      <vt:variant>
        <vt:i4>13</vt:i4>
      </vt:variant>
    </vt:vector>
  </HeadingPairs>
  <TitlesOfParts>
    <vt:vector size="32" baseType="lpstr">
      <vt:lpstr>Arial</vt:lpstr>
      <vt:lpstr>宋体</vt:lpstr>
      <vt:lpstr>Wingdings</vt:lpstr>
      <vt:lpstr>华文中宋</vt:lpstr>
      <vt:lpstr>微软雅黑</vt:lpstr>
      <vt:lpstr>Adobe 宋体 Std L</vt:lpstr>
      <vt:lpstr>方正清刻本悦宋简体</vt:lpstr>
      <vt:lpstr>Adobe Gothic Std B</vt:lpstr>
      <vt:lpstr>华文行楷</vt:lpstr>
      <vt:lpstr>方正静蕾简体</vt:lpstr>
      <vt:lpstr>Nexa Light</vt:lpstr>
      <vt:lpstr>Courier Std</vt:lpstr>
      <vt:lpstr>华康少女文字W5(P)</vt:lpstr>
      <vt:lpstr>方正粗黑宋简体</vt:lpstr>
      <vt:lpstr>Arial Unicode MS</vt:lpstr>
      <vt:lpstr>Calibri</vt:lpstr>
      <vt:lpstr>Calibri Light</vt:lpstr>
      <vt:lpstr>Office 主题</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https://shop58478898.taobao.com/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https://shop58478898.taobao.com/</dc:title>
  <dc:creator>https://shop58478898.taobao.com/</dc:creator>
  <cp:lastModifiedBy>SONY</cp:lastModifiedBy>
  <cp:revision>129</cp:revision>
  <dcterms:created xsi:type="dcterms:W3CDTF">2016-09-10T02:18:00Z</dcterms:created>
  <dcterms:modified xsi:type="dcterms:W3CDTF">2021-11-09T15:09:35Z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2052-11.1.0.9991</vt:lpwstr>
  </property>
</Properties>
</file>