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6.xml" ContentType="application/vnd.openxmlformats-officedocument.presentationml.notesSlide+xml"/>
  <Override PartName="/ppt/tags/tag11.xml" ContentType="application/vnd.openxmlformats-officedocument.presentationml.tags+xml"/>
  <Override PartName="/ppt/notesSlides/notesSlide7.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356" r:id="rId2"/>
    <p:sldId id="377" r:id="rId3"/>
    <p:sldId id="380" r:id="rId4"/>
    <p:sldId id="382" r:id="rId5"/>
    <p:sldId id="386" r:id="rId6"/>
    <p:sldId id="383" r:id="rId7"/>
    <p:sldId id="389" r:id="rId8"/>
    <p:sldId id="385" r:id="rId9"/>
    <p:sldId id="392"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孔 融" initials="孔" lastIdx="1"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53538"/>
    <a:srgbClr val="643E42"/>
    <a:srgbClr val="835B5E"/>
    <a:srgbClr val="A57E7E"/>
    <a:srgbClr val="282828"/>
    <a:srgbClr val="C68E84"/>
    <a:srgbClr val="CA857A"/>
    <a:srgbClr val="1B4040"/>
    <a:srgbClr val="FED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39" autoAdjust="0"/>
    <p:restoredTop sz="94660"/>
  </p:normalViewPr>
  <p:slideViewPr>
    <p:cSldViewPr snapToGrid="0">
      <p:cViewPr varScale="1">
        <p:scale>
          <a:sx n="86" d="100"/>
          <a:sy n="86" d="100"/>
        </p:scale>
        <p:origin x="17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2022/4/1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ACA1967-D206-41B1-91B6-8254B355A8C6}" type="datetimeFigureOut">
              <a:rPr lang="zh-CN" altLang="en-US" smtClean="0"/>
              <a:t>2022/4/1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D629BAA-4250-4949-BC65-12F8084EA21D}"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F1F3"/>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CA1967-D206-41B1-91B6-8254B355A8C6}" type="datetimeFigureOut">
              <a:rPr lang="zh-CN" altLang="en-US" smtClean="0"/>
              <a:t>2022/4/1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629BAA-4250-4949-BC65-12F8084EA21D}"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6.jpe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7.jpe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image" Target="../media/image8.jpe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11.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image" Target="../media/image12.jpeg"/><Relationship Id="rId5" Type="http://schemas.openxmlformats.org/officeDocument/2006/relationships/notesSlide" Target="../notesSlides/notesSlide8.xml"/><Relationship Id="rId4"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15.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43E42"/>
        </a:solidFill>
        <a:effectLst/>
      </p:bgPr>
    </p:bg>
    <p:spTree>
      <p:nvGrpSpPr>
        <p:cNvPr id="1" name=""/>
        <p:cNvGrpSpPr/>
        <p:nvPr/>
      </p:nvGrpSpPr>
      <p:grpSpPr>
        <a:xfrm>
          <a:off x="0" y="0"/>
          <a:ext cx="0" cy="0"/>
          <a:chOff x="0" y="0"/>
          <a:chExt cx="0" cy="0"/>
        </a:xfrm>
      </p:grpSpPr>
      <p:pic>
        <p:nvPicPr>
          <p:cNvPr id="2" name="图片 1" descr="背景"/>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94335" y="0"/>
            <a:ext cx="10863580" cy="6111240"/>
          </a:xfrm>
          <a:prstGeom prst="rect">
            <a:avLst/>
          </a:prstGeom>
        </p:spPr>
      </p:pic>
      <p:sp>
        <p:nvSpPr>
          <p:cNvPr id="4" name="文本框 3"/>
          <p:cNvSpPr txBox="1"/>
          <p:nvPr/>
        </p:nvSpPr>
        <p:spPr>
          <a:xfrm>
            <a:off x="3958590" y="2496185"/>
            <a:ext cx="5835650" cy="1753235"/>
          </a:xfrm>
          <a:prstGeom prst="rect">
            <a:avLst/>
          </a:prstGeom>
          <a:noFill/>
        </p:spPr>
        <p:txBody>
          <a:bodyPr wrap="square" rtlCol="0">
            <a:spAutoFit/>
          </a:bodyPr>
          <a:lstStyle/>
          <a:p>
            <a:pPr algn="ctr"/>
            <a:r>
              <a:rPr lang="en-US" altLang="zh-CN" sz="5400" b="1">
                <a:solidFill>
                  <a:schemeClr val="bg1"/>
                </a:solidFill>
                <a:latin typeface="华文楷体" panose="02010600040101010101" charset="-122"/>
                <a:ea typeface="华文楷体" panose="02010600040101010101" charset="-122"/>
              </a:rPr>
              <a:t>The Claissic of Mountains and Seas</a:t>
            </a:r>
          </a:p>
        </p:txBody>
      </p:sp>
      <p:sp>
        <p:nvSpPr>
          <p:cNvPr id="6" name="文本框 5"/>
          <p:cNvSpPr txBox="1"/>
          <p:nvPr/>
        </p:nvSpPr>
        <p:spPr>
          <a:xfrm>
            <a:off x="4112895" y="5829935"/>
            <a:ext cx="5439410" cy="450850"/>
          </a:xfrm>
          <a:prstGeom prst="rect">
            <a:avLst/>
          </a:prstGeom>
          <a:noFill/>
        </p:spPr>
        <p:txBody>
          <a:bodyPr wrap="square" rtlCol="0">
            <a:spAutoFit/>
          </a:bodyPr>
          <a:lstStyle/>
          <a:p>
            <a:pPr algn="l">
              <a:lnSpc>
                <a:spcPct val="130000"/>
              </a:lnSpc>
              <a:spcBef>
                <a:spcPts val="0"/>
              </a:spcBef>
              <a:spcAft>
                <a:spcPts val="0"/>
              </a:spcAft>
            </a:pPr>
            <a:r>
              <a:rPr lang="en-US" altLang="zh-CN" b="1" dirty="0">
                <a:solidFill>
                  <a:schemeClr val="bg1"/>
                </a:solidFill>
                <a:latin typeface="华文楷体" panose="02010600040101010101" charset="-122"/>
                <a:ea typeface="华文楷体" panose="02010600040101010101" charset="-122"/>
                <a:cs typeface="华文楷体" panose="02010600040101010101" charset="-122"/>
                <a:sym typeface="+mn-ea"/>
              </a:rPr>
              <a:t>By He Lina Majoring in English Translation</a:t>
            </a:r>
          </a:p>
        </p:txBody>
      </p:sp>
      <p:pic>
        <p:nvPicPr>
          <p:cNvPr id="21" name="图片 20" descr="背景"/>
          <p:cNvPicPr>
            <a:picLocks noChangeAspect="1"/>
          </p:cNvPicPr>
          <p:nvPr/>
        </p:nvPicPr>
        <p:blipFill>
          <a:blip r:embed="rId5" cstate="email">
            <a:extLst>
              <a:ext uri="{28A0092B-C50C-407E-A947-70E740481C1C}">
                <a14:useLocalDpi xmlns:a14="http://schemas.microsoft.com/office/drawing/2010/main"/>
              </a:ext>
            </a:extLst>
          </a:blip>
          <a:srcRect l="51894" t="33446" r="16540" b="16162"/>
          <a:stretch>
            <a:fillRect/>
          </a:stretch>
        </p:blipFill>
        <p:spPr>
          <a:xfrm>
            <a:off x="8525510" y="3780790"/>
            <a:ext cx="3175000" cy="2851150"/>
          </a:xfrm>
          <a:prstGeom prst="rect">
            <a:avLst/>
          </a:prstGeom>
        </p:spPr>
      </p:pic>
    </p:spTree>
    <p:custDataLst>
      <p:tags r:id="rId1"/>
    </p:custData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43E42"/>
        </a:solidFill>
        <a:effectLst/>
      </p:bgPr>
    </p:bg>
    <p:spTree>
      <p:nvGrpSpPr>
        <p:cNvPr id="1" name=""/>
        <p:cNvGrpSpPr/>
        <p:nvPr/>
      </p:nvGrpSpPr>
      <p:grpSpPr>
        <a:xfrm>
          <a:off x="0" y="0"/>
          <a:ext cx="0" cy="0"/>
          <a:chOff x="0" y="0"/>
          <a:chExt cx="0" cy="0"/>
        </a:xfrm>
      </p:grpSpPr>
      <p:sp>
        <p:nvSpPr>
          <p:cNvPr id="5" name="矩形 4"/>
          <p:cNvSpPr/>
          <p:nvPr/>
        </p:nvSpPr>
        <p:spPr>
          <a:xfrm>
            <a:off x="466090" y="407670"/>
            <a:ext cx="11259185" cy="6043295"/>
          </a:xfrm>
          <a:prstGeom prst="rect">
            <a:avLst/>
          </a:prstGeom>
          <a:solidFill>
            <a:srgbClr val="A57E7E"/>
          </a:solidFill>
          <a:ln>
            <a:noFill/>
          </a:ln>
          <a:effectLst>
            <a:outerShdw dist="114300" dir="2700000" algn="tl" rotWithShape="0">
              <a:srgbClr val="835B5E">
                <a:alpha val="7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9"/>
          <p:cNvSpPr txBox="1"/>
          <p:nvPr/>
        </p:nvSpPr>
        <p:spPr>
          <a:xfrm>
            <a:off x="6266180" y="1503045"/>
            <a:ext cx="2771775" cy="706755"/>
          </a:xfrm>
          <a:prstGeom prst="rect">
            <a:avLst/>
          </a:prstGeom>
          <a:noFill/>
        </p:spPr>
        <p:txBody>
          <a:bodyPr wrap="square" rtlCol="0">
            <a:spAutoFit/>
          </a:bodyPr>
          <a:lstStyle/>
          <a:p>
            <a:r>
              <a:rPr lang="en-US" altLang="zh-CN" sz="4000" b="1">
                <a:solidFill>
                  <a:schemeClr val="bg1"/>
                </a:solidFill>
                <a:latin typeface="华文楷体" panose="02010600040101010101" charset="-122"/>
                <a:ea typeface="华文楷体" panose="02010600040101010101" charset="-122"/>
              </a:rPr>
              <a:t>Overview</a:t>
            </a:r>
          </a:p>
        </p:txBody>
      </p:sp>
      <p:sp>
        <p:nvSpPr>
          <p:cNvPr id="43" name="文本框 42"/>
          <p:cNvSpPr txBox="1"/>
          <p:nvPr/>
        </p:nvSpPr>
        <p:spPr>
          <a:xfrm>
            <a:off x="6266815" y="2611120"/>
            <a:ext cx="2771775" cy="706755"/>
          </a:xfrm>
          <a:prstGeom prst="rect">
            <a:avLst/>
          </a:prstGeom>
          <a:noFill/>
        </p:spPr>
        <p:txBody>
          <a:bodyPr wrap="square" rtlCol="0">
            <a:spAutoFit/>
          </a:bodyPr>
          <a:lstStyle/>
          <a:p>
            <a:r>
              <a:rPr lang="en-US" altLang="zh-CN" sz="4000" b="1">
                <a:solidFill>
                  <a:schemeClr val="bg1"/>
                </a:solidFill>
                <a:latin typeface="华文楷体" panose="02010600040101010101" charset="-122"/>
                <a:ea typeface="华文楷体" panose="02010600040101010101" charset="-122"/>
                <a:sym typeface="+mn-ea"/>
              </a:rPr>
              <a:t>Authorship</a:t>
            </a:r>
          </a:p>
        </p:txBody>
      </p:sp>
      <p:sp>
        <p:nvSpPr>
          <p:cNvPr id="52" name="文本框 51"/>
          <p:cNvSpPr txBox="1"/>
          <p:nvPr/>
        </p:nvSpPr>
        <p:spPr>
          <a:xfrm>
            <a:off x="6266180" y="3748405"/>
            <a:ext cx="4175125" cy="706755"/>
          </a:xfrm>
          <a:prstGeom prst="rect">
            <a:avLst/>
          </a:prstGeom>
          <a:noFill/>
        </p:spPr>
        <p:txBody>
          <a:bodyPr wrap="square" rtlCol="0">
            <a:spAutoFit/>
          </a:bodyPr>
          <a:lstStyle/>
          <a:p>
            <a:r>
              <a:rPr lang="en-US" altLang="zh-CN" sz="4000" b="1">
                <a:solidFill>
                  <a:schemeClr val="bg1"/>
                </a:solidFill>
                <a:latin typeface="华文楷体" panose="02010600040101010101" charset="-122"/>
                <a:ea typeface="华文楷体" panose="02010600040101010101" charset="-122"/>
                <a:sym typeface="+mn-ea"/>
              </a:rPr>
              <a:t>Mythical Creatures</a:t>
            </a:r>
          </a:p>
        </p:txBody>
      </p:sp>
      <p:sp>
        <p:nvSpPr>
          <p:cNvPr id="58" name="文本框 57"/>
          <p:cNvSpPr txBox="1"/>
          <p:nvPr/>
        </p:nvSpPr>
        <p:spPr>
          <a:xfrm>
            <a:off x="6266815" y="4876165"/>
            <a:ext cx="2771775" cy="706755"/>
          </a:xfrm>
          <a:prstGeom prst="rect">
            <a:avLst/>
          </a:prstGeom>
          <a:noFill/>
        </p:spPr>
        <p:txBody>
          <a:bodyPr wrap="square" rtlCol="0">
            <a:spAutoFit/>
          </a:bodyPr>
          <a:lstStyle/>
          <a:p>
            <a:r>
              <a:rPr lang="en-US" altLang="zh-CN" sz="4000" b="1">
                <a:solidFill>
                  <a:schemeClr val="bg1"/>
                </a:solidFill>
                <a:latin typeface="华文楷体" panose="02010600040101010101" charset="-122"/>
                <a:ea typeface="华文楷体" panose="02010600040101010101" charset="-122"/>
                <a:sym typeface="+mn-ea"/>
              </a:rPr>
              <a:t>Influence</a:t>
            </a:r>
          </a:p>
        </p:txBody>
      </p:sp>
      <p:sp>
        <p:nvSpPr>
          <p:cNvPr id="14" name="椭圆 13"/>
          <p:cNvSpPr/>
          <p:nvPr/>
        </p:nvSpPr>
        <p:spPr>
          <a:xfrm>
            <a:off x="5635625" y="2632710"/>
            <a:ext cx="593090" cy="59309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5" name="椭圆 14"/>
          <p:cNvSpPr/>
          <p:nvPr/>
        </p:nvSpPr>
        <p:spPr>
          <a:xfrm>
            <a:off x="5635625" y="3748405"/>
            <a:ext cx="593090" cy="59309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6" name="椭圆 15"/>
          <p:cNvSpPr/>
          <p:nvPr/>
        </p:nvSpPr>
        <p:spPr>
          <a:xfrm>
            <a:off x="5635625" y="4864100"/>
            <a:ext cx="593090" cy="59309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22" name="组合 21"/>
          <p:cNvGrpSpPr/>
          <p:nvPr/>
        </p:nvGrpSpPr>
        <p:grpSpPr>
          <a:xfrm>
            <a:off x="5339715" y="1492250"/>
            <a:ext cx="1168400" cy="645160"/>
            <a:chOff x="8409" y="2350"/>
            <a:chExt cx="1840" cy="1016"/>
          </a:xfrm>
        </p:grpSpPr>
        <p:sp>
          <p:nvSpPr>
            <p:cNvPr id="13" name="椭圆 12"/>
            <p:cNvSpPr/>
            <p:nvPr/>
          </p:nvSpPr>
          <p:spPr>
            <a:xfrm>
              <a:off x="8875" y="2389"/>
              <a:ext cx="934" cy="93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1" name="文本框 40"/>
            <p:cNvSpPr txBox="1"/>
            <p:nvPr/>
          </p:nvSpPr>
          <p:spPr>
            <a:xfrm>
              <a:off x="8409" y="2350"/>
              <a:ext cx="1840" cy="1016"/>
            </a:xfrm>
            <a:prstGeom prst="rect">
              <a:avLst/>
            </a:prstGeom>
            <a:noFill/>
          </p:spPr>
          <p:txBody>
            <a:bodyPr wrap="square" rtlCol="0">
              <a:spAutoFit/>
            </a:bodyPr>
            <a:lstStyle/>
            <a:p>
              <a:pPr algn="ctr"/>
              <a:r>
                <a:rPr lang="en-US" altLang="zh-CN" sz="3600" b="1">
                  <a:solidFill>
                    <a:srgbClr val="553538"/>
                  </a:solidFill>
                  <a:latin typeface="华文楷体" panose="02010600040101010101" charset="-122"/>
                  <a:ea typeface="华文楷体" panose="02010600040101010101" charset="-122"/>
                </a:rPr>
                <a:t>01</a:t>
              </a:r>
            </a:p>
          </p:txBody>
        </p:sp>
      </p:grpSp>
      <p:sp>
        <p:nvSpPr>
          <p:cNvPr id="50" name="文本框 49"/>
          <p:cNvSpPr txBox="1"/>
          <p:nvPr/>
        </p:nvSpPr>
        <p:spPr>
          <a:xfrm>
            <a:off x="5340350" y="2614930"/>
            <a:ext cx="1168400" cy="645160"/>
          </a:xfrm>
          <a:prstGeom prst="rect">
            <a:avLst/>
          </a:prstGeom>
          <a:noFill/>
        </p:spPr>
        <p:txBody>
          <a:bodyPr wrap="square" rtlCol="0">
            <a:spAutoFit/>
          </a:bodyPr>
          <a:lstStyle/>
          <a:p>
            <a:pPr algn="ctr"/>
            <a:r>
              <a:rPr lang="en-US" altLang="zh-CN" sz="3600" b="1">
                <a:solidFill>
                  <a:srgbClr val="553538"/>
                </a:solidFill>
                <a:latin typeface="华文楷体" panose="02010600040101010101" charset="-122"/>
                <a:ea typeface="华文楷体" panose="02010600040101010101" charset="-122"/>
              </a:rPr>
              <a:t>02</a:t>
            </a:r>
          </a:p>
        </p:txBody>
      </p:sp>
      <p:sp>
        <p:nvSpPr>
          <p:cNvPr id="56" name="文本框 55"/>
          <p:cNvSpPr txBox="1"/>
          <p:nvPr/>
        </p:nvSpPr>
        <p:spPr>
          <a:xfrm>
            <a:off x="5339715" y="3737610"/>
            <a:ext cx="1168400" cy="645160"/>
          </a:xfrm>
          <a:prstGeom prst="rect">
            <a:avLst/>
          </a:prstGeom>
          <a:noFill/>
        </p:spPr>
        <p:txBody>
          <a:bodyPr wrap="square" rtlCol="0">
            <a:spAutoFit/>
          </a:bodyPr>
          <a:lstStyle/>
          <a:p>
            <a:pPr algn="ctr"/>
            <a:r>
              <a:rPr lang="en-US" altLang="zh-CN" sz="3600" b="1">
                <a:solidFill>
                  <a:srgbClr val="553538"/>
                </a:solidFill>
                <a:latin typeface="华文楷体" panose="02010600040101010101" charset="-122"/>
                <a:ea typeface="华文楷体" panose="02010600040101010101" charset="-122"/>
              </a:rPr>
              <a:t>03</a:t>
            </a:r>
          </a:p>
        </p:txBody>
      </p:sp>
      <p:sp>
        <p:nvSpPr>
          <p:cNvPr id="62" name="文本框 61"/>
          <p:cNvSpPr txBox="1"/>
          <p:nvPr/>
        </p:nvSpPr>
        <p:spPr>
          <a:xfrm>
            <a:off x="5339715" y="4860290"/>
            <a:ext cx="1168400" cy="645160"/>
          </a:xfrm>
          <a:prstGeom prst="rect">
            <a:avLst/>
          </a:prstGeom>
          <a:noFill/>
        </p:spPr>
        <p:txBody>
          <a:bodyPr wrap="square" rtlCol="0">
            <a:spAutoFit/>
          </a:bodyPr>
          <a:lstStyle/>
          <a:p>
            <a:pPr algn="ctr"/>
            <a:r>
              <a:rPr lang="en-US" altLang="zh-CN" sz="3600" b="1">
                <a:solidFill>
                  <a:srgbClr val="553538"/>
                </a:solidFill>
                <a:latin typeface="华文楷体" panose="02010600040101010101" charset="-122"/>
                <a:ea typeface="华文楷体" panose="02010600040101010101" charset="-122"/>
              </a:rPr>
              <a:t>04</a:t>
            </a:r>
          </a:p>
        </p:txBody>
      </p:sp>
      <p:sp>
        <p:nvSpPr>
          <p:cNvPr id="20" name="文本框 19"/>
          <p:cNvSpPr txBox="1"/>
          <p:nvPr/>
        </p:nvSpPr>
        <p:spPr>
          <a:xfrm>
            <a:off x="3396615" y="1468120"/>
            <a:ext cx="1013460" cy="3723640"/>
          </a:xfrm>
          <a:prstGeom prst="rect">
            <a:avLst/>
          </a:prstGeom>
          <a:noFill/>
        </p:spPr>
        <p:txBody>
          <a:bodyPr vert="eaVert" wrap="square" rtlCol="0">
            <a:spAutoFit/>
          </a:bodyPr>
          <a:lstStyle/>
          <a:p>
            <a:pPr algn="dist"/>
            <a:r>
              <a:rPr lang="en-US" altLang="zh-CN" sz="5400">
                <a:solidFill>
                  <a:schemeClr val="bg1"/>
                </a:solidFill>
                <a:latin typeface="Kozuka Gothic Pro M" panose="020B0700000000000000" charset="-128"/>
                <a:ea typeface="Kozuka Gothic Pro M" panose="020B0700000000000000" charset="-128"/>
              </a:rPr>
              <a:t>CONTENS</a:t>
            </a:r>
          </a:p>
        </p:txBody>
      </p:sp>
      <p:pic>
        <p:nvPicPr>
          <p:cNvPr id="30" name="图片 29" descr="背景"/>
          <p:cNvPicPr>
            <a:picLocks noChangeAspect="1"/>
          </p:cNvPicPr>
          <p:nvPr/>
        </p:nvPicPr>
        <p:blipFill>
          <a:blip r:embed="rId4" cstate="email">
            <a:extLst>
              <a:ext uri="{28A0092B-C50C-407E-A947-70E740481C1C}">
                <a14:useLocalDpi xmlns:a14="http://schemas.microsoft.com/office/drawing/2010/main"/>
              </a:ext>
            </a:extLst>
          </a:blip>
          <a:srcRect l="50505" t="1279" r="7891" b="4085"/>
          <a:stretch>
            <a:fillRect/>
          </a:stretch>
        </p:blipFill>
        <p:spPr>
          <a:xfrm>
            <a:off x="715645" y="-708025"/>
            <a:ext cx="3694430" cy="4726940"/>
          </a:xfrm>
          <a:prstGeom prst="rect">
            <a:avLst/>
          </a:prstGeom>
        </p:spPr>
      </p:pic>
    </p:spTree>
    <p:custDataLst>
      <p:tags r:id="rId1"/>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43E42"/>
        </a:solidFill>
        <a:effectLst/>
      </p:bgPr>
    </p:bg>
    <p:spTree>
      <p:nvGrpSpPr>
        <p:cNvPr id="1" name=""/>
        <p:cNvGrpSpPr/>
        <p:nvPr/>
      </p:nvGrpSpPr>
      <p:grpSpPr>
        <a:xfrm>
          <a:off x="0" y="0"/>
          <a:ext cx="0" cy="0"/>
          <a:chOff x="0" y="0"/>
          <a:chExt cx="0" cy="0"/>
        </a:xfrm>
      </p:grpSpPr>
      <p:pic>
        <p:nvPicPr>
          <p:cNvPr id="4" name="图片 3" descr="背景"/>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0325" y="175260"/>
            <a:ext cx="10995025" cy="6185535"/>
          </a:xfrm>
          <a:prstGeom prst="rect">
            <a:avLst/>
          </a:prstGeom>
        </p:spPr>
      </p:pic>
      <p:sp>
        <p:nvSpPr>
          <p:cNvPr id="3" name="文本框 2"/>
          <p:cNvSpPr txBox="1"/>
          <p:nvPr/>
        </p:nvSpPr>
        <p:spPr>
          <a:xfrm>
            <a:off x="3018790" y="1640840"/>
            <a:ext cx="6246495" cy="3784600"/>
          </a:xfrm>
          <a:prstGeom prst="rect">
            <a:avLst/>
          </a:prstGeom>
          <a:noFill/>
        </p:spPr>
        <p:txBody>
          <a:bodyPr wrap="square" rtlCol="0">
            <a:spAutoFit/>
          </a:bodyPr>
          <a:lstStyle/>
          <a:p>
            <a:pPr algn="just"/>
            <a:r>
              <a:rPr lang="en-US" sz="2000" b="1" dirty="0">
                <a:solidFill>
                  <a:schemeClr val="bg1"/>
                </a:solidFill>
                <a:cs typeface="+mn-ea"/>
                <a:sym typeface="+mn-lt"/>
              </a:rPr>
              <a:t>The Classic of Mountains and Seas is a Chinese classic text and a compilation of  mythic geograghy and beasts.The book is divided into eighteen sections; it describes over 550 mountains and 300 channels. </a:t>
            </a:r>
          </a:p>
          <a:p>
            <a:pPr algn="just"/>
            <a:r>
              <a:rPr lang="en-US" sz="2000" b="1" dirty="0">
                <a:solidFill>
                  <a:schemeClr val="bg1"/>
                </a:solidFill>
                <a:cs typeface="+mn-ea"/>
                <a:sym typeface="+mn-lt"/>
              </a:rPr>
              <a:t>As for the content, it is not a narrative. The "plot" involves detailed descriptions of locations in the general direction of the "Mountains(</a:t>
            </a:r>
            <a:r>
              <a:rPr lang="zh-CN" altLang="en-US" sz="2000" b="1" dirty="0">
                <a:solidFill>
                  <a:schemeClr val="bg1"/>
                </a:solidFill>
                <a:cs typeface="+mn-ea"/>
                <a:sym typeface="+mn-lt"/>
              </a:rPr>
              <a:t>五藏山经</a:t>
            </a:r>
            <a:r>
              <a:rPr lang="en-US" sz="2000" b="1" dirty="0">
                <a:solidFill>
                  <a:schemeClr val="bg1"/>
                </a:solidFill>
                <a:cs typeface="+mn-ea"/>
                <a:sym typeface="+mn-lt"/>
              </a:rPr>
              <a:t>), Regions Beyond Seas</a:t>
            </a:r>
            <a:r>
              <a:rPr lang="zh-CN" altLang="en-US" sz="2000" b="1" dirty="0">
                <a:solidFill>
                  <a:schemeClr val="bg1"/>
                </a:solidFill>
                <a:cs typeface="+mn-ea"/>
                <a:sym typeface="+mn-lt"/>
              </a:rPr>
              <a:t>（海外经）</a:t>
            </a:r>
            <a:r>
              <a:rPr lang="en-US" sz="2000" b="1" dirty="0">
                <a:solidFill>
                  <a:schemeClr val="bg1"/>
                </a:solidFill>
                <a:cs typeface="+mn-ea"/>
                <a:sym typeface="+mn-lt"/>
              </a:rPr>
              <a:t>, Regions Within Seas</a:t>
            </a:r>
            <a:r>
              <a:rPr lang="zh-CN" altLang="en-US" sz="2000" b="1" dirty="0">
                <a:solidFill>
                  <a:schemeClr val="bg1"/>
                </a:solidFill>
                <a:cs typeface="+mn-ea"/>
                <a:sym typeface="+mn-lt"/>
              </a:rPr>
              <a:t>（海内经）</a:t>
            </a:r>
            <a:r>
              <a:rPr lang="en-US" sz="2000" b="1" dirty="0">
                <a:solidFill>
                  <a:schemeClr val="bg1"/>
                </a:solidFill>
                <a:cs typeface="+mn-ea"/>
                <a:sym typeface="+mn-lt"/>
              </a:rPr>
              <a:t>, and Wilderness</a:t>
            </a:r>
            <a:r>
              <a:rPr lang="zh-CN" altLang="en-US" sz="2000" b="1" dirty="0">
                <a:solidFill>
                  <a:schemeClr val="bg1"/>
                </a:solidFill>
                <a:cs typeface="+mn-ea"/>
                <a:sym typeface="+mn-lt"/>
              </a:rPr>
              <a:t>（大荒经）</a:t>
            </a:r>
            <a:r>
              <a:rPr lang="en-US" sz="2000" b="1" dirty="0">
                <a:solidFill>
                  <a:schemeClr val="bg1"/>
                </a:solidFill>
                <a:cs typeface="+mn-ea"/>
                <a:sym typeface="+mn-lt"/>
              </a:rPr>
              <a:t>". These descriptions are usually about medicines, animals, and geological features. </a:t>
            </a:r>
            <a:endParaRPr lang="en-US" altLang="en-US" sz="2000" b="1" dirty="0">
              <a:solidFill>
                <a:schemeClr val="bg1"/>
              </a:solidFill>
              <a:latin typeface="华文楷体" panose="02010600040101010101" charset="-122"/>
              <a:ea typeface="华文楷体" panose="02010600040101010101" charset="-122"/>
              <a:cs typeface="+mn-ea"/>
              <a:sym typeface="+mn-lt"/>
            </a:endParaRPr>
          </a:p>
        </p:txBody>
      </p:sp>
      <p:sp>
        <p:nvSpPr>
          <p:cNvPr id="2" name="副标题 29"/>
          <p:cNvSpPr>
            <a:spLocks noGrp="1"/>
          </p:cNvSpPr>
          <p:nvPr>
            <p:custDataLst>
              <p:tags r:id="rId2"/>
            </p:custDataLst>
          </p:nvPr>
        </p:nvSpPr>
        <p:spPr>
          <a:xfrm>
            <a:off x="9965690" y="106045"/>
            <a:ext cx="2037080" cy="58229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altLang="zh-CN" sz="3200" b="1">
                <a:solidFill>
                  <a:schemeClr val="bg1"/>
                </a:solidFill>
                <a:latin typeface="Adobe Myungjo Std M" panose="02020600000000000000" charset="-128"/>
                <a:ea typeface="Adobe Myungjo Std M" panose="02020600000000000000" charset="-128"/>
                <a:cs typeface="+mn-lt"/>
              </a:rPr>
              <a:t>Overview</a:t>
            </a:r>
          </a:p>
        </p:txBody>
      </p:sp>
      <p:sp>
        <p:nvSpPr>
          <p:cNvPr id="67" name="文本框 66"/>
          <p:cNvSpPr txBox="1"/>
          <p:nvPr/>
        </p:nvSpPr>
        <p:spPr>
          <a:xfrm>
            <a:off x="8899525" y="1102360"/>
            <a:ext cx="2441575" cy="922020"/>
          </a:xfrm>
          <a:prstGeom prst="rect">
            <a:avLst/>
          </a:prstGeom>
          <a:noFill/>
        </p:spPr>
        <p:txBody>
          <a:bodyPr wrap="square" rtlCol="0">
            <a:spAutoFit/>
          </a:bodyPr>
          <a:lstStyle/>
          <a:p>
            <a:pPr algn="r"/>
            <a:r>
              <a:rPr lang="en-US" altLang="zh-CN" sz="5400" b="1">
                <a:solidFill>
                  <a:schemeClr val="bg1"/>
                </a:solidFill>
                <a:latin typeface="华文楷体" panose="02010600040101010101" charset="-122"/>
                <a:ea typeface="华文楷体" panose="02010600040101010101" charset="-122"/>
              </a:rPr>
              <a:t>01</a:t>
            </a:r>
          </a:p>
        </p:txBody>
      </p:sp>
      <p:sp>
        <p:nvSpPr>
          <p:cNvPr id="68" name="文本框 67"/>
          <p:cNvSpPr txBox="1"/>
          <p:nvPr/>
        </p:nvSpPr>
        <p:spPr>
          <a:xfrm>
            <a:off x="9762490" y="772795"/>
            <a:ext cx="1578610" cy="583565"/>
          </a:xfrm>
          <a:prstGeom prst="rect">
            <a:avLst/>
          </a:prstGeom>
          <a:noFill/>
        </p:spPr>
        <p:txBody>
          <a:bodyPr wrap="square" rtlCol="0">
            <a:spAutoFit/>
          </a:bodyPr>
          <a:lstStyle/>
          <a:p>
            <a:pPr algn="r"/>
            <a:r>
              <a:rPr lang="en-US" altLang="zh-CN" sz="3200">
                <a:solidFill>
                  <a:schemeClr val="bg1"/>
                </a:solidFill>
                <a:latin typeface="Kozuka Gothic Pro M" panose="020B0700000000000000" charset="-128"/>
                <a:ea typeface="Kozuka Gothic Pro M" panose="020B0700000000000000" charset="-128"/>
              </a:rPr>
              <a:t>PART</a:t>
            </a:r>
          </a:p>
        </p:txBody>
      </p:sp>
      <p:pic>
        <p:nvPicPr>
          <p:cNvPr id="9" name="图片 8" descr="背景"/>
          <p:cNvPicPr>
            <a:picLocks noChangeAspect="1"/>
          </p:cNvPicPr>
          <p:nvPr/>
        </p:nvPicPr>
        <p:blipFill>
          <a:blip r:embed="rId6" cstate="email">
            <a:extLst>
              <a:ext uri="{28A0092B-C50C-407E-A947-70E740481C1C}">
                <a14:useLocalDpi xmlns:a14="http://schemas.microsoft.com/office/drawing/2010/main"/>
              </a:ext>
            </a:extLst>
          </a:blip>
          <a:srcRect l="51894" t="33446" r="16540" b="16162"/>
          <a:stretch>
            <a:fillRect/>
          </a:stretch>
        </p:blipFill>
        <p:spPr>
          <a:xfrm rot="6900000">
            <a:off x="10083165" y="4646295"/>
            <a:ext cx="2710815" cy="2434590"/>
          </a:xfrm>
          <a:prstGeom prst="rect">
            <a:avLst/>
          </a:prstGeom>
        </p:spPr>
      </p:pic>
      <p:sp>
        <p:nvSpPr>
          <p:cNvPr id="12" name="矩形 11"/>
          <p:cNvSpPr/>
          <p:nvPr/>
        </p:nvSpPr>
        <p:spPr>
          <a:xfrm>
            <a:off x="10498455" y="4037330"/>
            <a:ext cx="1651000" cy="2781300"/>
          </a:xfrm>
          <a:prstGeom prst="rect">
            <a:avLst/>
          </a:prstGeom>
          <a:solidFill>
            <a:srgbClr val="643E42">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6" name="矩形 5"/>
          <p:cNvSpPr/>
          <p:nvPr/>
        </p:nvSpPr>
        <p:spPr>
          <a:xfrm>
            <a:off x="10262870" y="891540"/>
            <a:ext cx="1078230" cy="1163320"/>
          </a:xfrm>
          <a:prstGeom prst="rect">
            <a:avLst/>
          </a:prstGeom>
          <a:solidFill>
            <a:srgbClr val="A57E7E">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ustDataLst>
      <p:tags r:id="rId1"/>
    </p:custData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43E42"/>
        </a:solidFill>
        <a:effectLst/>
      </p:bgPr>
    </p:bg>
    <p:spTree>
      <p:nvGrpSpPr>
        <p:cNvPr id="1" name=""/>
        <p:cNvGrpSpPr/>
        <p:nvPr/>
      </p:nvGrpSpPr>
      <p:grpSpPr>
        <a:xfrm>
          <a:off x="0" y="0"/>
          <a:ext cx="0" cy="0"/>
          <a:chOff x="0" y="0"/>
          <a:chExt cx="0" cy="0"/>
        </a:xfrm>
      </p:grpSpPr>
      <p:sp>
        <p:nvSpPr>
          <p:cNvPr id="5" name="矩形 4"/>
          <p:cNvSpPr/>
          <p:nvPr/>
        </p:nvSpPr>
        <p:spPr>
          <a:xfrm>
            <a:off x="507365" y="407035"/>
            <a:ext cx="11259185" cy="6043295"/>
          </a:xfrm>
          <a:prstGeom prst="rect">
            <a:avLst/>
          </a:prstGeom>
          <a:solidFill>
            <a:srgbClr val="A57E7E"/>
          </a:solidFill>
          <a:ln>
            <a:noFill/>
          </a:ln>
          <a:effectLst>
            <a:outerShdw dist="114300" dir="2700000" algn="tl" rotWithShape="0">
              <a:srgbClr val="835B5E">
                <a:alpha val="7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5" name="文本框 24"/>
          <p:cNvSpPr txBox="1"/>
          <p:nvPr/>
        </p:nvSpPr>
        <p:spPr>
          <a:xfrm>
            <a:off x="507365" y="407670"/>
            <a:ext cx="1473835" cy="1322070"/>
          </a:xfrm>
          <a:prstGeom prst="rect">
            <a:avLst/>
          </a:prstGeom>
          <a:noFill/>
          <a:effectLst/>
        </p:spPr>
        <p:txBody>
          <a:bodyPr wrap="square" rtlCol="0">
            <a:spAutoFit/>
          </a:bodyPr>
          <a:lstStyle/>
          <a:p>
            <a:pPr algn="r"/>
            <a:r>
              <a:rPr lang="en-US" altLang="zh-CN" sz="4000">
                <a:solidFill>
                  <a:schemeClr val="bg1"/>
                </a:solidFill>
                <a:latin typeface="Kozuka Gothic Pro M" panose="020B0700000000000000" charset="-128"/>
                <a:ea typeface="Kozuka Gothic Pro M" panose="020B0700000000000000" charset="-128"/>
                <a:sym typeface="+mn-ea"/>
              </a:rPr>
              <a:t>PART</a:t>
            </a:r>
          </a:p>
          <a:p>
            <a:pPr algn="r"/>
            <a:r>
              <a:rPr lang="en-US" altLang="zh-CN" sz="4000">
                <a:solidFill>
                  <a:schemeClr val="bg1"/>
                </a:solidFill>
                <a:latin typeface="Kozuka Gothic Pro M" panose="020B0700000000000000" charset="-128"/>
                <a:ea typeface="Kozuka Gothic Pro M" panose="020B0700000000000000" charset="-128"/>
                <a:sym typeface="+mn-ea"/>
              </a:rPr>
              <a:t>02 </a:t>
            </a:r>
          </a:p>
        </p:txBody>
      </p:sp>
      <p:sp>
        <p:nvSpPr>
          <p:cNvPr id="3" name="副标题 9"/>
          <p:cNvSpPr>
            <a:spLocks noGrp="1"/>
          </p:cNvSpPr>
          <p:nvPr>
            <p:custDataLst>
              <p:tags r:id="rId2"/>
            </p:custDataLst>
          </p:nvPr>
        </p:nvSpPr>
        <p:spPr>
          <a:xfrm>
            <a:off x="774700" y="2143125"/>
            <a:ext cx="5445125" cy="36703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20000"/>
              </a:lnSpc>
            </a:pPr>
            <a:r>
              <a:rPr lang="en-US" sz="1800" b="1" dirty="0">
                <a:solidFill>
                  <a:schemeClr val="bg1"/>
                </a:solidFill>
                <a:cs typeface="+mn-ea"/>
                <a:sym typeface="+mn-lt"/>
              </a:rPr>
              <a:t>Who wrote the book and when it was written are controversial. It was originally thought that mythical figures such as Yu the Great</a:t>
            </a:r>
            <a:r>
              <a:rPr lang="zh-CN" altLang="en-US" sz="1800" b="1" dirty="0">
                <a:solidFill>
                  <a:schemeClr val="bg1"/>
                </a:solidFill>
                <a:cs typeface="+mn-ea"/>
                <a:sym typeface="+mn-lt"/>
              </a:rPr>
              <a:t>（大禹）</a:t>
            </a:r>
            <a:r>
              <a:rPr lang="en-US" sz="1800" b="1" dirty="0">
                <a:solidFill>
                  <a:schemeClr val="bg1"/>
                </a:solidFill>
                <a:cs typeface="+mn-ea"/>
                <a:sym typeface="+mn-lt"/>
              </a:rPr>
              <a:t> or Bo Yi </a:t>
            </a:r>
            <a:r>
              <a:rPr lang="zh-CN" altLang="en-US" sz="1800" b="1" dirty="0">
                <a:solidFill>
                  <a:schemeClr val="bg1"/>
                </a:solidFill>
                <a:cs typeface="+mn-ea"/>
                <a:sym typeface="+mn-lt"/>
              </a:rPr>
              <a:t>（伯益）</a:t>
            </a:r>
            <a:r>
              <a:rPr lang="en-US" sz="1800" b="1" dirty="0">
                <a:solidFill>
                  <a:schemeClr val="bg1"/>
                </a:solidFill>
                <a:cs typeface="+mn-ea"/>
                <a:sym typeface="+mn-lt"/>
              </a:rPr>
              <a:t>wrote the book. </a:t>
            </a:r>
          </a:p>
          <a:p>
            <a:pPr algn="just">
              <a:lnSpc>
                <a:spcPct val="120000"/>
              </a:lnSpc>
            </a:pPr>
            <a:r>
              <a:rPr lang="en-US" sz="1800" b="1" dirty="0">
                <a:solidFill>
                  <a:schemeClr val="bg1"/>
                </a:solidFill>
                <a:cs typeface="+mn-ea"/>
                <a:sym typeface="+mn-lt"/>
              </a:rPr>
              <a:t>The consensus among modern Sinologists is that the book was not written at a single time by a single author, but rather by numerous people from the period of the Warring States to the beginning of the Han dynasty.</a:t>
            </a:r>
            <a:endParaRPr lang="zh-CN" altLang="en-US" sz="1800" b="1" dirty="0">
              <a:solidFill>
                <a:schemeClr val="bg1"/>
              </a:solidFill>
              <a:cs typeface="+mn-ea"/>
              <a:sym typeface="+mn-lt"/>
            </a:endParaRPr>
          </a:p>
          <a:p>
            <a:pPr marL="0" indent="0" algn="just">
              <a:lnSpc>
                <a:spcPct val="120000"/>
              </a:lnSpc>
              <a:buNone/>
            </a:pPr>
            <a:endParaRPr lang="en-US" altLang="zh-CN" sz="1800">
              <a:solidFill>
                <a:schemeClr val="bg1"/>
              </a:solidFill>
              <a:latin typeface="Adobe Myungjo Std M" panose="02020600000000000000" charset="-128"/>
              <a:ea typeface="Adobe Myungjo Std M" panose="02020600000000000000" charset="-128"/>
              <a:cs typeface="+mn-lt"/>
              <a:sym typeface="+mn-ea"/>
            </a:endParaRPr>
          </a:p>
        </p:txBody>
      </p:sp>
      <p:sp>
        <p:nvSpPr>
          <p:cNvPr id="8" name="矩形 7"/>
          <p:cNvSpPr/>
          <p:nvPr/>
        </p:nvSpPr>
        <p:spPr>
          <a:xfrm>
            <a:off x="437515" y="528955"/>
            <a:ext cx="1439545" cy="1163320"/>
          </a:xfrm>
          <a:prstGeom prst="rect">
            <a:avLst/>
          </a:prstGeom>
          <a:solidFill>
            <a:srgbClr val="A57E7E">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9" name="文本框 8"/>
          <p:cNvSpPr txBox="1"/>
          <p:nvPr/>
        </p:nvSpPr>
        <p:spPr>
          <a:xfrm>
            <a:off x="2138045" y="1129030"/>
            <a:ext cx="2232660" cy="583565"/>
          </a:xfrm>
          <a:prstGeom prst="rect">
            <a:avLst/>
          </a:prstGeom>
          <a:noFill/>
        </p:spPr>
        <p:txBody>
          <a:bodyPr wrap="none" rtlCol="0">
            <a:spAutoFit/>
          </a:bodyPr>
          <a:lstStyle/>
          <a:p>
            <a:r>
              <a:rPr lang="en-US" sz="3200" b="1" dirty="0">
                <a:solidFill>
                  <a:schemeClr val="bg1"/>
                </a:solidFill>
                <a:cs typeface="+mn-ea"/>
              </a:rPr>
              <a:t>Authorship</a:t>
            </a:r>
            <a:endParaRPr lang="en-US" altLang="zh-CN" sz="3200" b="1"/>
          </a:p>
        </p:txBody>
      </p:sp>
      <p:pic>
        <p:nvPicPr>
          <p:cNvPr id="10" name="图片 9" descr="R-C (2)"/>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373495" y="810895"/>
            <a:ext cx="5073015" cy="5261610"/>
          </a:xfrm>
          <a:prstGeom prst="rect">
            <a:avLst/>
          </a:prstGeom>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43E42"/>
        </a:solidFill>
        <a:effectLst/>
      </p:bgPr>
    </p:bg>
    <p:spTree>
      <p:nvGrpSpPr>
        <p:cNvPr id="1" name=""/>
        <p:cNvGrpSpPr/>
        <p:nvPr/>
      </p:nvGrpSpPr>
      <p:grpSpPr>
        <a:xfrm>
          <a:off x="0" y="0"/>
          <a:ext cx="0" cy="0"/>
          <a:chOff x="0" y="0"/>
          <a:chExt cx="0" cy="0"/>
        </a:xfrm>
      </p:grpSpPr>
      <p:sp>
        <p:nvSpPr>
          <p:cNvPr id="5" name="矩形 4"/>
          <p:cNvSpPr/>
          <p:nvPr/>
        </p:nvSpPr>
        <p:spPr>
          <a:xfrm>
            <a:off x="357505" y="360045"/>
            <a:ext cx="11259185" cy="6043295"/>
          </a:xfrm>
          <a:prstGeom prst="rect">
            <a:avLst/>
          </a:prstGeom>
          <a:solidFill>
            <a:srgbClr val="A57E7E"/>
          </a:solidFill>
          <a:ln>
            <a:noFill/>
          </a:ln>
          <a:effectLst>
            <a:outerShdw dist="114300" dir="2700000" algn="tl" rotWithShape="0">
              <a:srgbClr val="835B5E">
                <a:alpha val="7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5" name="副标题 53"/>
          <p:cNvSpPr>
            <a:spLocks noGrp="1"/>
          </p:cNvSpPr>
          <p:nvPr>
            <p:custDataLst>
              <p:tags r:id="rId2"/>
            </p:custDataLst>
          </p:nvPr>
        </p:nvSpPr>
        <p:spPr>
          <a:xfrm>
            <a:off x="4457700" y="1660525"/>
            <a:ext cx="7084695" cy="479996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50000"/>
              </a:lnSpc>
            </a:pPr>
            <a:r>
              <a:rPr lang="en-US" sz="1800" b="1" dirty="0">
                <a:solidFill>
                  <a:schemeClr val="bg1"/>
                </a:solidFill>
                <a:cs typeface="+mn-ea"/>
                <a:sym typeface="+mn-lt"/>
              </a:rPr>
              <a:t>The mythical creatures portrayed in the book are a combination of ancient ancestors' awe and admiration for morality, power, life and nature, and the result of ancient ancestors' wisdom. </a:t>
            </a:r>
          </a:p>
          <a:p>
            <a:pPr algn="just">
              <a:lnSpc>
                <a:spcPct val="150000"/>
              </a:lnSpc>
            </a:pPr>
            <a:r>
              <a:rPr lang="en-US" sz="1800" b="1" dirty="0">
                <a:solidFill>
                  <a:schemeClr val="bg1"/>
                </a:solidFill>
                <a:cs typeface="+mn-ea"/>
                <a:sym typeface="+mn-lt"/>
              </a:rPr>
              <a:t>Although these creatures are different from each other, they have certain features in common：</a:t>
            </a:r>
          </a:p>
          <a:p>
            <a:pPr algn="just">
              <a:lnSpc>
                <a:spcPct val="150000"/>
              </a:lnSpc>
            </a:pPr>
            <a:r>
              <a:rPr lang="en-US" sz="1800" b="1" dirty="0">
                <a:solidFill>
                  <a:schemeClr val="accent5">
                    <a:lumMod val="50000"/>
                  </a:schemeClr>
                </a:solidFill>
                <a:cs typeface="+mn-ea"/>
                <a:sym typeface="+mn-lt"/>
              </a:rPr>
              <a:t>1.Ancient ancestors' original concept of life. </a:t>
            </a:r>
          </a:p>
          <a:p>
            <a:pPr algn="just">
              <a:lnSpc>
                <a:spcPct val="150000"/>
              </a:lnSpc>
            </a:pPr>
            <a:r>
              <a:rPr lang="en-US" sz="1800" b="1" dirty="0">
                <a:solidFill>
                  <a:schemeClr val="accent5">
                    <a:lumMod val="50000"/>
                  </a:schemeClr>
                </a:solidFill>
                <a:cs typeface="+mn-ea"/>
                <a:sym typeface="+mn-lt"/>
              </a:rPr>
              <a:t>2.The qualities of a spiritual leader.  </a:t>
            </a:r>
          </a:p>
          <a:p>
            <a:pPr algn="just">
              <a:lnSpc>
                <a:spcPct val="150000"/>
              </a:lnSpc>
            </a:pPr>
            <a:r>
              <a:rPr lang="en-US" sz="1800" b="1" dirty="0">
                <a:solidFill>
                  <a:schemeClr val="accent5">
                    <a:lumMod val="50000"/>
                  </a:schemeClr>
                </a:solidFill>
                <a:cs typeface="+mn-ea"/>
                <a:sym typeface="+mn-lt"/>
              </a:rPr>
              <a:t>3.Transcendent deities. </a:t>
            </a:r>
            <a:r>
              <a:rPr lang="en-US" sz="1800" b="1" dirty="0">
                <a:solidFill>
                  <a:schemeClr val="accent2">
                    <a:lumMod val="75000"/>
                  </a:schemeClr>
                </a:solidFill>
                <a:cs typeface="+mn-ea"/>
                <a:sym typeface="+mn-lt"/>
              </a:rPr>
              <a:t> </a:t>
            </a:r>
          </a:p>
          <a:p>
            <a:pPr algn="just">
              <a:lnSpc>
                <a:spcPct val="150000"/>
              </a:lnSpc>
            </a:pPr>
            <a:endParaRPr lang="en-US" altLang="zh-CN" sz="1600">
              <a:solidFill>
                <a:schemeClr val="bg1"/>
              </a:solidFill>
              <a:latin typeface="Adobe Myungjo Std M" panose="02020600000000000000" charset="-128"/>
              <a:ea typeface="Adobe Myungjo Std M" panose="02020600000000000000" charset="-128"/>
              <a:cs typeface="+mn-lt"/>
              <a:sym typeface="+mn-ea"/>
            </a:endParaRPr>
          </a:p>
        </p:txBody>
      </p:sp>
      <p:sp>
        <p:nvSpPr>
          <p:cNvPr id="3" name="文本框 2"/>
          <p:cNvSpPr txBox="1"/>
          <p:nvPr/>
        </p:nvSpPr>
        <p:spPr>
          <a:xfrm>
            <a:off x="4953000" y="461645"/>
            <a:ext cx="1490980" cy="1198880"/>
          </a:xfrm>
          <a:prstGeom prst="rect">
            <a:avLst/>
          </a:prstGeom>
          <a:noFill/>
        </p:spPr>
        <p:txBody>
          <a:bodyPr wrap="square" rtlCol="0">
            <a:spAutoFit/>
          </a:bodyPr>
          <a:lstStyle/>
          <a:p>
            <a:pPr algn="r"/>
            <a:r>
              <a:rPr lang="en-US" altLang="zh-CN" sz="3600">
                <a:solidFill>
                  <a:schemeClr val="bg1"/>
                </a:solidFill>
                <a:latin typeface="Kozuka Gothic Pro M" panose="020B0700000000000000" charset="-128"/>
                <a:ea typeface="Kozuka Gothic Pro M" panose="020B0700000000000000" charset="-128"/>
                <a:sym typeface="+mn-ea"/>
              </a:rPr>
              <a:t>PART</a:t>
            </a:r>
          </a:p>
          <a:p>
            <a:pPr algn="r"/>
            <a:r>
              <a:rPr lang="en-US" altLang="zh-CN" sz="3600">
                <a:solidFill>
                  <a:schemeClr val="bg1"/>
                </a:solidFill>
                <a:latin typeface="Kozuka Gothic Pro M" panose="020B0700000000000000" charset="-128"/>
                <a:ea typeface="Kozuka Gothic Pro M" panose="020B0700000000000000" charset="-128"/>
              </a:rPr>
              <a:t>03</a:t>
            </a:r>
          </a:p>
        </p:txBody>
      </p:sp>
      <p:sp>
        <p:nvSpPr>
          <p:cNvPr id="4" name="矩形 3"/>
          <p:cNvSpPr/>
          <p:nvPr/>
        </p:nvSpPr>
        <p:spPr>
          <a:xfrm>
            <a:off x="5133975" y="360045"/>
            <a:ext cx="1241425" cy="1285875"/>
          </a:xfrm>
          <a:prstGeom prst="rect">
            <a:avLst/>
          </a:prstGeom>
          <a:solidFill>
            <a:srgbClr val="A57E7E">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9" name="文本框 8"/>
          <p:cNvSpPr txBox="1"/>
          <p:nvPr/>
        </p:nvSpPr>
        <p:spPr>
          <a:xfrm>
            <a:off x="6501765" y="1076960"/>
            <a:ext cx="3632200" cy="583565"/>
          </a:xfrm>
          <a:prstGeom prst="rect">
            <a:avLst/>
          </a:prstGeom>
          <a:noFill/>
        </p:spPr>
        <p:txBody>
          <a:bodyPr wrap="none" rtlCol="0">
            <a:spAutoFit/>
          </a:bodyPr>
          <a:lstStyle/>
          <a:p>
            <a:r>
              <a:rPr lang="en-US" sz="3200" b="1" dirty="0">
                <a:solidFill>
                  <a:schemeClr val="bg1"/>
                </a:solidFill>
                <a:cs typeface="+mn-ea"/>
              </a:rPr>
              <a:t>Mythical Creatures</a:t>
            </a:r>
            <a:endParaRPr lang="en-US" altLang="zh-CN" sz="3200"/>
          </a:p>
        </p:txBody>
      </p:sp>
      <p:pic>
        <p:nvPicPr>
          <p:cNvPr id="10" name="图片 9" descr="010f4a5ca87741a801214168cd674b.jpg@1280w_1l_2o_100sh"/>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0" y="360045"/>
            <a:ext cx="4368800" cy="6177915"/>
          </a:xfrm>
          <a:prstGeom prst="rect">
            <a:avLst/>
          </a:prstGeom>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43E42"/>
        </a:solidFill>
        <a:effectLst/>
      </p:bgPr>
    </p:bg>
    <p:spTree>
      <p:nvGrpSpPr>
        <p:cNvPr id="1" name=""/>
        <p:cNvGrpSpPr/>
        <p:nvPr/>
      </p:nvGrpSpPr>
      <p:grpSpPr>
        <a:xfrm>
          <a:off x="0" y="0"/>
          <a:ext cx="0" cy="0"/>
          <a:chOff x="0" y="0"/>
          <a:chExt cx="0" cy="0"/>
        </a:xfrm>
      </p:grpSpPr>
      <p:sp>
        <p:nvSpPr>
          <p:cNvPr id="5" name="矩形 4"/>
          <p:cNvSpPr/>
          <p:nvPr/>
        </p:nvSpPr>
        <p:spPr>
          <a:xfrm>
            <a:off x="466090" y="407670"/>
            <a:ext cx="11259185" cy="6043295"/>
          </a:xfrm>
          <a:prstGeom prst="rect">
            <a:avLst/>
          </a:prstGeom>
          <a:solidFill>
            <a:srgbClr val="A57E7E"/>
          </a:solidFill>
          <a:ln>
            <a:noFill/>
          </a:ln>
          <a:effectLst>
            <a:outerShdw dist="114300" dir="2700000" algn="tl" rotWithShape="0">
              <a:srgbClr val="835B5E">
                <a:alpha val="7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3" name="组合 2"/>
          <p:cNvGrpSpPr/>
          <p:nvPr/>
        </p:nvGrpSpPr>
        <p:grpSpPr>
          <a:xfrm>
            <a:off x="5256996" y="696595"/>
            <a:ext cx="6115854" cy="3072130"/>
            <a:chOff x="9365" y="1328"/>
            <a:chExt cx="8648" cy="4838"/>
          </a:xfrm>
        </p:grpSpPr>
        <p:sp>
          <p:nvSpPr>
            <p:cNvPr id="6" name="矩形 5"/>
            <p:cNvSpPr/>
            <p:nvPr/>
          </p:nvSpPr>
          <p:spPr>
            <a:xfrm>
              <a:off x="9365" y="1328"/>
              <a:ext cx="8648" cy="4838"/>
            </a:xfrm>
            <a:prstGeom prst="rect">
              <a:avLst/>
            </a:prstGeom>
            <a:solidFill>
              <a:srgbClr val="643E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zh-CN" altLang="en-US">
                <a:solidFill>
                  <a:schemeClr val="tx1"/>
                </a:solidFill>
              </a:endParaRPr>
            </a:p>
          </p:txBody>
        </p:sp>
        <p:sp>
          <p:nvSpPr>
            <p:cNvPr id="14" name="文本框 13"/>
            <p:cNvSpPr txBox="1"/>
            <p:nvPr/>
          </p:nvSpPr>
          <p:spPr>
            <a:xfrm>
              <a:off x="9365" y="1328"/>
              <a:ext cx="2243" cy="2276"/>
            </a:xfrm>
            <a:prstGeom prst="rect">
              <a:avLst/>
            </a:prstGeom>
            <a:noFill/>
          </p:spPr>
          <p:txBody>
            <a:bodyPr wrap="square" rtlCol="0">
              <a:spAutoFit/>
            </a:bodyPr>
            <a:lstStyle/>
            <a:p>
              <a:pPr algn="r"/>
              <a:r>
                <a:rPr lang="en-US" altLang="zh-CN" sz="4400">
                  <a:solidFill>
                    <a:schemeClr val="bg1"/>
                  </a:solidFill>
                  <a:latin typeface="Kozuka Gothic Pro M" panose="020B0700000000000000" charset="-128"/>
                  <a:ea typeface="Kozuka Gothic Pro M" panose="020B0700000000000000" charset="-128"/>
                  <a:sym typeface="+mn-ea"/>
                </a:rPr>
                <a:t>PART</a:t>
              </a:r>
            </a:p>
            <a:p>
              <a:pPr algn="r"/>
              <a:r>
                <a:rPr lang="en-US" altLang="zh-CN" sz="4400" b="1">
                  <a:solidFill>
                    <a:schemeClr val="bg1"/>
                  </a:solidFill>
                  <a:latin typeface="Kozuka Gothic Pro M" panose="020B0700000000000000" charset="-128"/>
                  <a:ea typeface="Kozuka Gothic Pro M" panose="020B0700000000000000" charset="-128"/>
                </a:rPr>
                <a:t>03</a:t>
              </a:r>
            </a:p>
          </p:txBody>
        </p:sp>
      </p:grpSp>
      <p:sp>
        <p:nvSpPr>
          <p:cNvPr id="34" name="副标题 9"/>
          <p:cNvSpPr>
            <a:spLocks noGrp="1"/>
          </p:cNvSpPr>
          <p:nvPr>
            <p:custDataLst>
              <p:tags r:id="rId2"/>
            </p:custDataLst>
          </p:nvPr>
        </p:nvSpPr>
        <p:spPr>
          <a:xfrm>
            <a:off x="5371465" y="4189730"/>
            <a:ext cx="6001385" cy="188214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sz="1800" b="1" dirty="0">
                <a:solidFill>
                  <a:schemeClr val="bg1"/>
                </a:solidFill>
                <a:cs typeface="+mn-ea"/>
                <a:sym typeface="+mn-ea"/>
              </a:rPr>
              <a:t>In the Mountain Qingqiu, there is a kind of wild animal, shaped like a fox but with nine tails, and its sound is like the cry of a baby. It can devour people,while eating its flesh will protect you from the poisonous gas.</a:t>
            </a:r>
            <a:endParaRPr lang="en-US" altLang="zh-CN" sz="1800">
              <a:solidFill>
                <a:schemeClr val="bg1"/>
              </a:solidFill>
              <a:latin typeface="Adobe Myungjo Std M" panose="02020600000000000000" charset="-128"/>
              <a:ea typeface="Adobe Myungjo Std M" panose="02020600000000000000" charset="-128"/>
              <a:cs typeface="+mn-lt"/>
            </a:endParaRPr>
          </a:p>
          <a:p>
            <a:pPr algn="l">
              <a:lnSpc>
                <a:spcPct val="150000"/>
              </a:lnSpc>
            </a:pPr>
            <a:endParaRPr lang="en-US" altLang="zh-CN" sz="1200">
              <a:solidFill>
                <a:schemeClr val="bg1"/>
              </a:solidFill>
              <a:latin typeface="Adobe Myungjo Std M" panose="02020600000000000000" charset="-128"/>
              <a:ea typeface="Adobe Myungjo Std M" panose="02020600000000000000" charset="-128"/>
              <a:cs typeface="+mn-lt"/>
            </a:endParaRPr>
          </a:p>
          <a:p>
            <a:pPr algn="l">
              <a:lnSpc>
                <a:spcPct val="150000"/>
              </a:lnSpc>
            </a:pPr>
            <a:endParaRPr lang="en-US" altLang="zh-CN" sz="1200">
              <a:solidFill>
                <a:schemeClr val="bg1"/>
              </a:solidFill>
              <a:latin typeface="Adobe Myungjo Std M" panose="02020600000000000000" charset="-128"/>
              <a:ea typeface="Adobe Myungjo Std M" panose="02020600000000000000" charset="-128"/>
              <a:cs typeface="+mn-lt"/>
              <a:sym typeface="+mn-ea"/>
            </a:endParaRPr>
          </a:p>
        </p:txBody>
      </p:sp>
      <p:sp>
        <p:nvSpPr>
          <p:cNvPr id="7" name="文本框 6"/>
          <p:cNvSpPr txBox="1"/>
          <p:nvPr/>
        </p:nvSpPr>
        <p:spPr>
          <a:xfrm>
            <a:off x="6866255" y="1435100"/>
            <a:ext cx="4506595" cy="706755"/>
          </a:xfrm>
          <a:prstGeom prst="rect">
            <a:avLst/>
          </a:prstGeom>
          <a:noFill/>
        </p:spPr>
        <p:txBody>
          <a:bodyPr wrap="none" rtlCol="0">
            <a:spAutoFit/>
          </a:bodyPr>
          <a:lstStyle/>
          <a:p>
            <a:r>
              <a:rPr lang="en-US" altLang="zh-CN" sz="4000" b="1">
                <a:solidFill>
                  <a:schemeClr val="bg1"/>
                </a:solidFill>
                <a:latin typeface="Kozuka Gothic Pro M" panose="020B0700000000000000" charset="-128"/>
                <a:ea typeface="Kozuka Gothic Pro M" panose="020B0700000000000000" charset="-128"/>
              </a:rPr>
              <a:t>Mythical Creatures</a:t>
            </a:r>
            <a:endParaRPr lang="en-US" altLang="zh-CN" sz="4000"/>
          </a:p>
        </p:txBody>
      </p:sp>
      <p:sp>
        <p:nvSpPr>
          <p:cNvPr id="9" name="文本框 8"/>
          <p:cNvSpPr txBox="1"/>
          <p:nvPr/>
        </p:nvSpPr>
        <p:spPr>
          <a:xfrm>
            <a:off x="5371465" y="2800350"/>
            <a:ext cx="5829300" cy="922020"/>
          </a:xfrm>
          <a:prstGeom prst="rect">
            <a:avLst/>
          </a:prstGeom>
          <a:noFill/>
        </p:spPr>
        <p:txBody>
          <a:bodyPr wrap="square" rtlCol="0">
            <a:spAutoFit/>
          </a:bodyPr>
          <a:lstStyle/>
          <a:p>
            <a:r>
              <a:rPr lang="en-US" altLang="zh-CN" b="1">
                <a:solidFill>
                  <a:schemeClr val="bg1"/>
                </a:solidFill>
                <a:sym typeface="+mn-ea"/>
              </a:rPr>
              <a:t>       </a:t>
            </a:r>
            <a:r>
              <a:rPr lang="zh-CN" altLang="en-US" b="1">
                <a:solidFill>
                  <a:schemeClr val="bg1"/>
                </a:solidFill>
                <a:sym typeface="+mn-ea"/>
              </a:rPr>
              <a:t>青丘之山有兽焉，其状如狐而九尾，其音如婴儿，能食人，食者不蛊。</a:t>
            </a:r>
            <a:endParaRPr lang="zh-CN" altLang="en-US">
              <a:solidFill>
                <a:schemeClr val="bg1"/>
              </a:solidFill>
            </a:endParaRPr>
          </a:p>
          <a:p>
            <a:endParaRPr lang="zh-CN" altLang="en-US">
              <a:solidFill>
                <a:schemeClr val="bg1"/>
              </a:solidFill>
            </a:endParaRPr>
          </a:p>
        </p:txBody>
      </p:sp>
      <p:pic>
        <p:nvPicPr>
          <p:cNvPr id="10" name="图片 9" descr="01088f5ced1ab2a801209aa0bd1bbb.jpg@1280w_1l_2o_100sh"/>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58165" y="407670"/>
            <a:ext cx="4240530" cy="5596255"/>
          </a:xfrm>
          <a:prstGeom prst="rect">
            <a:avLst/>
          </a:prstGeom>
        </p:spPr>
      </p:pic>
      <p:sp>
        <p:nvSpPr>
          <p:cNvPr id="11" name="文本框 10"/>
          <p:cNvSpPr txBox="1"/>
          <p:nvPr/>
        </p:nvSpPr>
        <p:spPr>
          <a:xfrm>
            <a:off x="1270000" y="6003925"/>
            <a:ext cx="1975485" cy="398780"/>
          </a:xfrm>
          <a:prstGeom prst="rect">
            <a:avLst/>
          </a:prstGeom>
          <a:noFill/>
        </p:spPr>
        <p:txBody>
          <a:bodyPr wrap="none" rtlCol="0">
            <a:spAutoFit/>
          </a:bodyPr>
          <a:lstStyle/>
          <a:p>
            <a:pPr algn="l"/>
            <a:r>
              <a:rPr lang="en-US" sz="2000" b="1" dirty="0">
                <a:solidFill>
                  <a:schemeClr val="bg1"/>
                </a:solidFill>
                <a:cs typeface="+mn-ea"/>
                <a:sym typeface="+mn-lt"/>
              </a:rPr>
              <a:t>Nine-tailed Fox</a:t>
            </a:r>
            <a:endParaRPr lang="en-US" altLang="en-US" sz="2000" b="1" dirty="0">
              <a:solidFill>
                <a:schemeClr val="bg1"/>
              </a:solidFill>
              <a:cs typeface="+mn-ea"/>
              <a:sym typeface="+mn-lt"/>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4"/>
                                        </p:tgtEl>
                                        <p:attrNameLst>
                                          <p:attrName>style.visibility</p:attrName>
                                        </p:attrNameLst>
                                      </p:cBhvr>
                                      <p:to>
                                        <p:strVal val="visible"/>
                                      </p:to>
                                    </p:set>
                                    <p:anim calcmode="lin" valueType="num">
                                      <p:cBhvr additive="base">
                                        <p:cTn id="25" dur="500" fill="hold"/>
                                        <p:tgtEl>
                                          <p:spTgt spid="34"/>
                                        </p:tgtEl>
                                        <p:attrNameLst>
                                          <p:attrName>ppt_x</p:attrName>
                                        </p:attrNameLst>
                                      </p:cBhvr>
                                      <p:tavLst>
                                        <p:tav tm="0">
                                          <p:val>
                                            <p:strVal val="#ppt_x"/>
                                          </p:val>
                                        </p:tav>
                                        <p:tav tm="100000">
                                          <p:val>
                                            <p:strVal val="#ppt_x"/>
                                          </p:val>
                                        </p:tav>
                                      </p:tavLst>
                                    </p:anim>
                                    <p:anim calcmode="lin" valueType="num">
                                      <p:cBhvr additive="base">
                                        <p:cTn id="26"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4" grpId="1"/>
      <p:bldP spid="9" grpId="0"/>
      <p:bldP spid="9" grpId="1"/>
      <p:bldP spid="11" grpId="0"/>
      <p:bldP spid="11" grpId="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43E42"/>
        </a:solidFill>
        <a:effectLst/>
      </p:bgPr>
    </p:bg>
    <p:spTree>
      <p:nvGrpSpPr>
        <p:cNvPr id="1" name=""/>
        <p:cNvGrpSpPr/>
        <p:nvPr/>
      </p:nvGrpSpPr>
      <p:grpSpPr>
        <a:xfrm>
          <a:off x="0" y="0"/>
          <a:ext cx="0" cy="0"/>
          <a:chOff x="0" y="0"/>
          <a:chExt cx="0" cy="0"/>
        </a:xfrm>
      </p:grpSpPr>
      <p:sp>
        <p:nvSpPr>
          <p:cNvPr id="5" name="矩形 4"/>
          <p:cNvSpPr/>
          <p:nvPr/>
        </p:nvSpPr>
        <p:spPr>
          <a:xfrm>
            <a:off x="466725" y="450215"/>
            <a:ext cx="11259185" cy="6043295"/>
          </a:xfrm>
          <a:prstGeom prst="rect">
            <a:avLst/>
          </a:prstGeom>
          <a:solidFill>
            <a:srgbClr val="A57E7E"/>
          </a:solidFill>
          <a:ln>
            <a:noFill/>
          </a:ln>
          <a:effectLst>
            <a:outerShdw dist="114300" dir="2700000" algn="tl" rotWithShape="0">
              <a:srgbClr val="835B5E">
                <a:alpha val="7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3" name="文本框 22"/>
          <p:cNvSpPr txBox="1"/>
          <p:nvPr/>
        </p:nvSpPr>
        <p:spPr>
          <a:xfrm>
            <a:off x="433705" y="58420"/>
            <a:ext cx="1355090" cy="1753235"/>
          </a:xfrm>
          <a:prstGeom prst="rect">
            <a:avLst/>
          </a:prstGeom>
          <a:noFill/>
        </p:spPr>
        <p:txBody>
          <a:bodyPr wrap="square" rtlCol="0">
            <a:spAutoFit/>
          </a:bodyPr>
          <a:lstStyle/>
          <a:p>
            <a:pPr algn="r"/>
            <a:r>
              <a:rPr lang="en-US" altLang="zh-CN" sz="3600">
                <a:solidFill>
                  <a:schemeClr val="bg1"/>
                </a:solidFill>
                <a:latin typeface="Kozuka Gothic Pro M" panose="020B0700000000000000" charset="-128"/>
                <a:ea typeface="Kozuka Gothic Pro M" panose="020B0700000000000000" charset="-128"/>
                <a:sym typeface="+mn-ea"/>
              </a:rPr>
              <a:t>PART</a:t>
            </a:r>
          </a:p>
          <a:p>
            <a:pPr algn="r"/>
            <a:r>
              <a:rPr lang="en-US" altLang="zh-CN" sz="3600" b="1">
                <a:solidFill>
                  <a:schemeClr val="bg1"/>
                </a:solidFill>
                <a:latin typeface="Kozuka Gothic Pro M" panose="020B0700000000000000" charset="-128"/>
                <a:ea typeface="Kozuka Gothic Pro M" panose="020B0700000000000000" charset="-128"/>
                <a:sym typeface="+mn-ea"/>
              </a:rPr>
              <a:t>03</a:t>
            </a:r>
            <a:endParaRPr lang="en-US" altLang="zh-CN" sz="3600" b="1">
              <a:solidFill>
                <a:schemeClr val="bg1"/>
              </a:solidFill>
              <a:latin typeface="Kozuka Gothic Pro M" panose="020B0700000000000000" charset="-128"/>
              <a:ea typeface="Kozuka Gothic Pro M" panose="020B0700000000000000" charset="-128"/>
            </a:endParaRPr>
          </a:p>
          <a:p>
            <a:pPr algn="l"/>
            <a:endParaRPr lang="en-US" altLang="zh-CN" sz="3600" b="1">
              <a:solidFill>
                <a:schemeClr val="bg1"/>
              </a:solidFill>
              <a:latin typeface="Kozuka Gothic Pro M" panose="020B0700000000000000" charset="-128"/>
              <a:ea typeface="Kozuka Gothic Pro M" panose="020B0700000000000000" charset="-128"/>
            </a:endParaRPr>
          </a:p>
        </p:txBody>
      </p:sp>
      <p:sp>
        <p:nvSpPr>
          <p:cNvPr id="2" name="文本框 1"/>
          <p:cNvSpPr txBox="1"/>
          <p:nvPr/>
        </p:nvSpPr>
        <p:spPr>
          <a:xfrm>
            <a:off x="1955800" y="526415"/>
            <a:ext cx="4506595" cy="706755"/>
          </a:xfrm>
          <a:prstGeom prst="rect">
            <a:avLst/>
          </a:prstGeom>
          <a:noFill/>
        </p:spPr>
        <p:txBody>
          <a:bodyPr wrap="none" rtlCol="0">
            <a:spAutoFit/>
          </a:bodyPr>
          <a:lstStyle/>
          <a:p>
            <a:pPr algn="l"/>
            <a:r>
              <a:rPr lang="en-US" altLang="zh-CN" sz="4000" b="1">
                <a:solidFill>
                  <a:schemeClr val="bg1"/>
                </a:solidFill>
                <a:latin typeface="Kozuka Gothic Pro M" panose="020B0700000000000000" charset="-128"/>
                <a:ea typeface="Kozuka Gothic Pro M" panose="020B0700000000000000" charset="-128"/>
                <a:sym typeface="+mn-ea"/>
              </a:rPr>
              <a:t>Mythical Creatures</a:t>
            </a:r>
            <a:endParaRPr lang="zh-CN" altLang="en-US" sz="4000"/>
          </a:p>
        </p:txBody>
      </p:sp>
      <p:pic>
        <p:nvPicPr>
          <p:cNvPr id="19" name="图片 18" descr="01c3d2585a2fb1a8012060c82785fe.jpg@1280w_1l_2o_100sh"/>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99745" y="1233170"/>
            <a:ext cx="3709670" cy="4800600"/>
          </a:xfrm>
          <a:prstGeom prst="rect">
            <a:avLst/>
          </a:prstGeom>
        </p:spPr>
      </p:pic>
      <p:pic>
        <p:nvPicPr>
          <p:cNvPr id="20" name="图片 19" descr="0171565c24d33ba80121df90be6b25.jpg@1280w_1l_2o_100sh"/>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495800" y="1216025"/>
            <a:ext cx="3371215" cy="4835525"/>
          </a:xfrm>
          <a:prstGeom prst="rect">
            <a:avLst/>
          </a:prstGeom>
        </p:spPr>
      </p:pic>
      <p:pic>
        <p:nvPicPr>
          <p:cNvPr id="21" name="图片 20" descr="R-C (1)"/>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8196580" y="1162685"/>
            <a:ext cx="3529330" cy="4888230"/>
          </a:xfrm>
          <a:prstGeom prst="rect">
            <a:avLst/>
          </a:prstGeom>
        </p:spPr>
      </p:pic>
      <p:sp>
        <p:nvSpPr>
          <p:cNvPr id="22" name="文本框 21"/>
          <p:cNvSpPr txBox="1"/>
          <p:nvPr/>
        </p:nvSpPr>
        <p:spPr>
          <a:xfrm>
            <a:off x="1579245" y="6095365"/>
            <a:ext cx="1014730" cy="645160"/>
          </a:xfrm>
          <a:prstGeom prst="rect">
            <a:avLst/>
          </a:prstGeom>
          <a:noFill/>
        </p:spPr>
        <p:txBody>
          <a:bodyPr wrap="none" rtlCol="0">
            <a:spAutoFit/>
          </a:bodyPr>
          <a:lstStyle/>
          <a:p>
            <a:pPr algn="l"/>
            <a:r>
              <a:rPr lang="en-US" altLang="zh-CN" b="1">
                <a:sym typeface="+mn-ea"/>
              </a:rPr>
              <a:t>Pheonix</a:t>
            </a:r>
            <a:endParaRPr lang="en-US" altLang="zh-CN" b="1"/>
          </a:p>
          <a:p>
            <a:endParaRPr lang="en-US" altLang="zh-CN" b="1"/>
          </a:p>
        </p:txBody>
      </p:sp>
      <p:sp>
        <p:nvSpPr>
          <p:cNvPr id="25" name="文本框 24"/>
          <p:cNvSpPr txBox="1"/>
          <p:nvPr/>
        </p:nvSpPr>
        <p:spPr>
          <a:xfrm>
            <a:off x="5619750" y="6095365"/>
            <a:ext cx="842645" cy="645160"/>
          </a:xfrm>
          <a:prstGeom prst="rect">
            <a:avLst/>
          </a:prstGeom>
          <a:noFill/>
        </p:spPr>
        <p:txBody>
          <a:bodyPr wrap="none" rtlCol="0">
            <a:spAutoFit/>
          </a:bodyPr>
          <a:lstStyle/>
          <a:p>
            <a:pPr algn="l"/>
            <a:r>
              <a:rPr lang="en-US" altLang="zh-CN" b="1">
                <a:sym typeface="+mn-ea"/>
              </a:rPr>
              <a:t>Zheng</a:t>
            </a:r>
            <a:endParaRPr lang="en-US" altLang="zh-CN" b="1"/>
          </a:p>
          <a:p>
            <a:endParaRPr lang="zh-CN" altLang="en-US" b="1"/>
          </a:p>
        </p:txBody>
      </p:sp>
      <p:sp>
        <p:nvSpPr>
          <p:cNvPr id="26" name="文本框 25"/>
          <p:cNvSpPr txBox="1"/>
          <p:nvPr/>
        </p:nvSpPr>
        <p:spPr>
          <a:xfrm>
            <a:off x="9566910" y="6095365"/>
            <a:ext cx="1020445" cy="645160"/>
          </a:xfrm>
          <a:prstGeom prst="rect">
            <a:avLst/>
          </a:prstGeom>
          <a:noFill/>
        </p:spPr>
        <p:txBody>
          <a:bodyPr wrap="none" rtlCol="0">
            <a:spAutoFit/>
          </a:bodyPr>
          <a:lstStyle/>
          <a:p>
            <a:pPr algn="l"/>
            <a:r>
              <a:rPr lang="en-US" altLang="zh-CN" b="1">
                <a:sym typeface="+mn-ea"/>
              </a:rPr>
              <a:t>Qiongqi</a:t>
            </a:r>
            <a:endParaRPr lang="en-US" altLang="zh-CN" b="1"/>
          </a:p>
          <a:p>
            <a:endParaRPr lang="zh-CN" altLang="en-US" b="1"/>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anim calcmode="lin" valueType="num">
                                      <p:cBhvr additive="base">
                                        <p:cTn id="25" dur="500" fill="hold"/>
                                        <p:tgtEl>
                                          <p:spTgt spid="25"/>
                                        </p:tgtEl>
                                        <p:attrNameLst>
                                          <p:attrName>ppt_x</p:attrName>
                                        </p:attrNameLst>
                                      </p:cBhvr>
                                      <p:tavLst>
                                        <p:tav tm="0">
                                          <p:val>
                                            <p:strVal val="#ppt_x"/>
                                          </p:val>
                                        </p:tav>
                                        <p:tav tm="100000">
                                          <p:val>
                                            <p:strVal val="#ppt_x"/>
                                          </p:val>
                                        </p:tav>
                                      </p:tavLst>
                                    </p:anim>
                                    <p:anim calcmode="lin" valueType="num">
                                      <p:cBhvr additive="base">
                                        <p:cTn id="2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additive="base">
                                        <p:cTn id="31" dur="500" fill="hold"/>
                                        <p:tgtEl>
                                          <p:spTgt spid="21"/>
                                        </p:tgtEl>
                                        <p:attrNameLst>
                                          <p:attrName>ppt_x</p:attrName>
                                        </p:attrNameLst>
                                      </p:cBhvr>
                                      <p:tavLst>
                                        <p:tav tm="0">
                                          <p:val>
                                            <p:strVal val="#ppt_x"/>
                                          </p:val>
                                        </p:tav>
                                        <p:tav tm="100000">
                                          <p:val>
                                            <p:strVal val="#ppt_x"/>
                                          </p:val>
                                        </p:tav>
                                      </p:tavLst>
                                    </p:anim>
                                    <p:anim calcmode="lin" valueType="num">
                                      <p:cBhvr additive="base">
                                        <p:cTn id="3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 calcmode="lin" valueType="num">
                                      <p:cBhvr additive="base">
                                        <p:cTn id="37" dur="500" fill="hold"/>
                                        <p:tgtEl>
                                          <p:spTgt spid="26"/>
                                        </p:tgtEl>
                                        <p:attrNameLst>
                                          <p:attrName>ppt_x</p:attrName>
                                        </p:attrNameLst>
                                      </p:cBhvr>
                                      <p:tavLst>
                                        <p:tav tm="0">
                                          <p:val>
                                            <p:strVal val="#ppt_x"/>
                                          </p:val>
                                        </p:tav>
                                        <p:tav tm="100000">
                                          <p:val>
                                            <p:strVal val="#ppt_x"/>
                                          </p:val>
                                        </p:tav>
                                      </p:tavLst>
                                    </p:anim>
                                    <p:anim calcmode="lin" valueType="num">
                                      <p:cBhvr additive="base">
                                        <p:cTn id="3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2" grpId="1"/>
      <p:bldP spid="25" grpId="0"/>
      <p:bldP spid="25" grpId="1"/>
      <p:bldP spid="26" grpId="0"/>
      <p:bldP spid="26" grpId="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43E42"/>
        </a:solidFill>
        <a:effectLst/>
      </p:bgPr>
    </p:bg>
    <p:spTree>
      <p:nvGrpSpPr>
        <p:cNvPr id="1" name=""/>
        <p:cNvGrpSpPr/>
        <p:nvPr/>
      </p:nvGrpSpPr>
      <p:grpSpPr>
        <a:xfrm>
          <a:off x="0" y="0"/>
          <a:ext cx="0" cy="0"/>
          <a:chOff x="0" y="0"/>
          <a:chExt cx="0" cy="0"/>
        </a:xfrm>
      </p:grpSpPr>
      <p:sp>
        <p:nvSpPr>
          <p:cNvPr id="5" name="矩形 4"/>
          <p:cNvSpPr/>
          <p:nvPr/>
        </p:nvSpPr>
        <p:spPr>
          <a:xfrm>
            <a:off x="132715" y="278765"/>
            <a:ext cx="11259185" cy="6043295"/>
          </a:xfrm>
          <a:prstGeom prst="rect">
            <a:avLst/>
          </a:prstGeom>
          <a:solidFill>
            <a:srgbClr val="A57E7E"/>
          </a:solidFill>
          <a:ln>
            <a:noFill/>
          </a:ln>
          <a:effectLst>
            <a:outerShdw dist="114300" dir="2700000" algn="tl" rotWithShape="0">
              <a:srgbClr val="835B5E">
                <a:alpha val="7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6" name="组合 5"/>
          <p:cNvGrpSpPr/>
          <p:nvPr/>
        </p:nvGrpSpPr>
        <p:grpSpPr>
          <a:xfrm>
            <a:off x="218440" y="278765"/>
            <a:ext cx="4069715" cy="1322070"/>
            <a:chOff x="736" y="2060"/>
            <a:chExt cx="6409" cy="2082"/>
          </a:xfrm>
        </p:grpSpPr>
        <p:sp>
          <p:nvSpPr>
            <p:cNvPr id="14" name="文本框 13"/>
            <p:cNvSpPr txBox="1"/>
            <p:nvPr/>
          </p:nvSpPr>
          <p:spPr>
            <a:xfrm>
              <a:off x="736" y="2060"/>
              <a:ext cx="2126" cy="2082"/>
            </a:xfrm>
            <a:prstGeom prst="rect">
              <a:avLst/>
            </a:prstGeom>
            <a:noFill/>
          </p:spPr>
          <p:txBody>
            <a:bodyPr wrap="square" rtlCol="0">
              <a:spAutoFit/>
            </a:bodyPr>
            <a:lstStyle/>
            <a:p>
              <a:pPr algn="r"/>
              <a:r>
                <a:rPr lang="en-US" altLang="zh-CN" sz="4000" b="1">
                  <a:solidFill>
                    <a:schemeClr val="bg1"/>
                  </a:solidFill>
                  <a:latin typeface="Kozuka Gothic Pro M" panose="020B0700000000000000" charset="-128"/>
                  <a:ea typeface="Kozuka Gothic Pro M" panose="020B0700000000000000" charset="-128"/>
                </a:rPr>
                <a:t>Part</a:t>
              </a:r>
              <a:endParaRPr lang="en-US" altLang="zh-CN" sz="4400" b="1">
                <a:solidFill>
                  <a:schemeClr val="bg1"/>
                </a:solidFill>
                <a:latin typeface="Kozuka Gothic Pro M" panose="020B0700000000000000" charset="-128"/>
                <a:ea typeface="Kozuka Gothic Pro M" panose="020B0700000000000000" charset="-128"/>
              </a:endParaRPr>
            </a:p>
            <a:p>
              <a:pPr algn="r"/>
              <a:r>
                <a:rPr lang="en-US" altLang="zh-CN" sz="4000" b="1">
                  <a:solidFill>
                    <a:schemeClr val="bg1"/>
                  </a:solidFill>
                  <a:latin typeface="Kozuka Gothic Pro M" panose="020B0700000000000000" charset="-128"/>
                  <a:ea typeface="Kozuka Gothic Pro M" panose="020B0700000000000000" charset="-128"/>
                </a:rPr>
                <a:t>04</a:t>
              </a:r>
              <a:endParaRPr lang="en-US" altLang="zh-CN" sz="4400" b="1">
                <a:solidFill>
                  <a:schemeClr val="bg1"/>
                </a:solidFill>
                <a:latin typeface="Kozuka Gothic Pro M" panose="020B0700000000000000" charset="-128"/>
                <a:ea typeface="Kozuka Gothic Pro M" panose="020B0700000000000000" charset="-128"/>
              </a:endParaRPr>
            </a:p>
          </p:txBody>
        </p:sp>
        <p:sp>
          <p:nvSpPr>
            <p:cNvPr id="15" name="副标题 53"/>
            <p:cNvSpPr>
              <a:spLocks noGrp="1"/>
            </p:cNvSpPr>
            <p:nvPr>
              <p:custDataLst>
                <p:tags r:id="rId3"/>
              </p:custDataLst>
            </p:nvPr>
          </p:nvSpPr>
          <p:spPr>
            <a:xfrm>
              <a:off x="2821" y="2738"/>
              <a:ext cx="4324" cy="1404"/>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50000"/>
                </a:lnSpc>
              </a:pPr>
              <a:r>
                <a:rPr lang="en-US" altLang="zh-CN" sz="4000" b="1">
                  <a:solidFill>
                    <a:schemeClr val="bg1"/>
                  </a:solidFill>
                  <a:latin typeface="Kozuka Gothic Pro M" panose="020B0700000000000000" charset="-128"/>
                  <a:ea typeface="Kozuka Gothic Pro M" panose="020B0700000000000000" charset="-128"/>
                </a:rPr>
                <a:t>Influence</a:t>
              </a:r>
              <a:endParaRPr lang="en-US" altLang="zh-CN" sz="4000" b="1">
                <a:solidFill>
                  <a:schemeClr val="bg1"/>
                </a:solidFill>
                <a:latin typeface="Adobe Myungjo Std M" panose="02020600000000000000" charset="-128"/>
                <a:ea typeface="Adobe Myungjo Std M" panose="02020600000000000000" charset="-128"/>
                <a:cs typeface="+mn-lt"/>
                <a:sym typeface="+mn-ea"/>
              </a:endParaRPr>
            </a:p>
          </p:txBody>
        </p:sp>
      </p:grpSp>
      <p:sp>
        <p:nvSpPr>
          <p:cNvPr id="16" name="副标题 53"/>
          <p:cNvSpPr>
            <a:spLocks noGrp="1"/>
          </p:cNvSpPr>
          <p:nvPr>
            <p:custDataLst>
              <p:tags r:id="rId2"/>
            </p:custDataLst>
          </p:nvPr>
        </p:nvSpPr>
        <p:spPr>
          <a:xfrm>
            <a:off x="808990" y="2019300"/>
            <a:ext cx="7410450" cy="390207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50000"/>
              </a:lnSpc>
            </a:pPr>
            <a:r>
              <a:rPr lang="en-US" sz="1700" b="1" dirty="0">
                <a:solidFill>
                  <a:schemeClr val="bg1"/>
                </a:solidFill>
                <a:cs typeface="+mn-ea"/>
                <a:sym typeface="+mn-lt"/>
              </a:rPr>
              <a:t>"The Classic of Mountains and Seas" represents the earliest systematic repository of the myths and deities from ancient and early China, and this work has served as the primary inspiration for later Chinese mythology.It has no plot, but the mythological creatures in the book have been extensively quoted in Chinese literature. </a:t>
            </a:r>
          </a:p>
          <a:p>
            <a:pPr algn="just">
              <a:lnSpc>
                <a:spcPct val="150000"/>
              </a:lnSpc>
            </a:pPr>
            <a:r>
              <a:rPr lang="en-US" sz="1700" b="1" dirty="0">
                <a:solidFill>
                  <a:schemeClr val="bg1"/>
                </a:solidFill>
                <a:cs typeface="+mn-ea"/>
                <a:sym typeface="+mn-lt"/>
              </a:rPr>
              <a:t>In terms of narrative methods, the Classic is simple and concise in its descriptions but rich in imagination, which profoundly influences the narrative style and techniques of the early Chinese novels.</a:t>
            </a:r>
          </a:p>
          <a:p>
            <a:pPr algn="just">
              <a:lnSpc>
                <a:spcPct val="150000"/>
              </a:lnSpc>
            </a:pPr>
            <a:endParaRPr lang="en-US" sz="1700" b="1" dirty="0">
              <a:solidFill>
                <a:schemeClr val="bg1"/>
              </a:solidFill>
              <a:cs typeface="+mn-ea"/>
              <a:sym typeface="+mn-lt"/>
            </a:endParaRPr>
          </a:p>
        </p:txBody>
      </p:sp>
      <p:pic>
        <p:nvPicPr>
          <p:cNvPr id="13" name="图片 12" descr="R-C (5)"/>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flipH="1">
            <a:off x="8421370" y="1410335"/>
            <a:ext cx="2811145" cy="4257040"/>
          </a:xfrm>
          <a:prstGeom prst="rect">
            <a:avLst/>
          </a:prstGeom>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643E42"/>
        </a:solidFill>
        <a:effectLst/>
      </p:bgPr>
    </p:bg>
    <p:spTree>
      <p:nvGrpSpPr>
        <p:cNvPr id="1" name=""/>
        <p:cNvGrpSpPr/>
        <p:nvPr/>
      </p:nvGrpSpPr>
      <p:grpSpPr>
        <a:xfrm>
          <a:off x="0" y="0"/>
          <a:ext cx="0" cy="0"/>
          <a:chOff x="0" y="0"/>
          <a:chExt cx="0" cy="0"/>
        </a:xfrm>
      </p:grpSpPr>
      <p:pic>
        <p:nvPicPr>
          <p:cNvPr id="2" name="图片 1" descr="背景"/>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94335" y="-5080"/>
            <a:ext cx="10863580" cy="6111240"/>
          </a:xfrm>
          <a:prstGeom prst="rect">
            <a:avLst/>
          </a:prstGeom>
        </p:spPr>
      </p:pic>
      <p:sp>
        <p:nvSpPr>
          <p:cNvPr id="4" name="文本框 3"/>
          <p:cNvSpPr txBox="1"/>
          <p:nvPr/>
        </p:nvSpPr>
        <p:spPr>
          <a:xfrm>
            <a:off x="4608195" y="2576830"/>
            <a:ext cx="5010150" cy="1198880"/>
          </a:xfrm>
          <a:prstGeom prst="rect">
            <a:avLst/>
          </a:prstGeom>
          <a:noFill/>
        </p:spPr>
        <p:txBody>
          <a:bodyPr wrap="square" rtlCol="0">
            <a:spAutoFit/>
          </a:bodyPr>
          <a:lstStyle/>
          <a:p>
            <a:pPr algn="dist"/>
            <a:r>
              <a:rPr lang="en-US" altLang="zh-CN" sz="7200" b="1">
                <a:solidFill>
                  <a:schemeClr val="bg1"/>
                </a:solidFill>
                <a:latin typeface="华文楷体" panose="02010600040101010101" charset="-122"/>
                <a:ea typeface="华文楷体" panose="02010600040101010101" charset="-122"/>
              </a:rPr>
              <a:t>THANKS</a:t>
            </a:r>
          </a:p>
        </p:txBody>
      </p:sp>
      <p:pic>
        <p:nvPicPr>
          <p:cNvPr id="21" name="图片 20" descr="背景"/>
          <p:cNvPicPr>
            <a:picLocks noChangeAspect="1"/>
          </p:cNvPicPr>
          <p:nvPr/>
        </p:nvPicPr>
        <p:blipFill>
          <a:blip r:embed="rId5" cstate="email">
            <a:extLst>
              <a:ext uri="{28A0092B-C50C-407E-A947-70E740481C1C}">
                <a14:useLocalDpi xmlns:a14="http://schemas.microsoft.com/office/drawing/2010/main"/>
              </a:ext>
            </a:extLst>
          </a:blip>
          <a:srcRect l="51894" t="33446" r="16540" b="16162"/>
          <a:stretch>
            <a:fillRect/>
          </a:stretch>
        </p:blipFill>
        <p:spPr>
          <a:xfrm>
            <a:off x="8569325" y="3775710"/>
            <a:ext cx="3175000" cy="2851150"/>
          </a:xfrm>
          <a:prstGeom prst="rect">
            <a:avLst/>
          </a:prstGeom>
        </p:spPr>
      </p:pic>
    </p:spTree>
    <p:custDataLst>
      <p:tags r:id="rId1"/>
    </p:custData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10.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If you do something, do it well."/>
  <p:tag name="KSO_WM_UNIT_NOCLEAR" val="0"/>
  <p:tag name="KSO_WM_UNIT_VALUE" val="44"/>
  <p:tag name="KSO_WM_UNIT_HIGHLIGHT" val="0"/>
  <p:tag name="KSO_WM_UNIT_COMPATIBLE" val="0"/>
  <p:tag name="KSO_WM_UNIT_DIAGRAM_ISNUMVISUAL" val="0"/>
  <p:tag name="KSO_WM_UNIT_DIAGRAM_ISREFERUNIT" val="0"/>
  <p:tag name="KSO_WM_UNIT_ID" val="custom20200982_1*b*1"/>
  <p:tag name="KSO_WM_TEMPLATE_CATEGORY" val="custom"/>
  <p:tag name="KSO_WM_TEMPLATE_INDEX" val="20200982"/>
  <p:tag name="KSO_WM_UNIT_LAYERLEVEL" val="1"/>
  <p:tag name="KSO_WM_TAG_VERSION" val="1.0"/>
</p:tagLst>
</file>

<file path=ppt/tags/tag11.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12.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13.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If you do something, do it well."/>
  <p:tag name="KSO_WM_UNIT_NOCLEAR" val="0"/>
  <p:tag name="KSO_WM_UNIT_VALUE" val="44"/>
  <p:tag name="KSO_WM_UNIT_HIGHLIGHT" val="0"/>
  <p:tag name="KSO_WM_UNIT_COMPATIBLE" val="0"/>
  <p:tag name="KSO_WM_UNIT_DIAGRAM_ISNUMVISUAL" val="0"/>
  <p:tag name="KSO_WM_UNIT_DIAGRAM_ISREFERUNIT" val="0"/>
  <p:tag name="KSO_WM_UNIT_TYPE" val="b"/>
  <p:tag name="KSO_WM_UNIT_INDEX" val="1"/>
  <p:tag name="KSO_WM_UNIT_ID" val="custom20200982_1*b*1"/>
  <p:tag name="KSO_WM_TEMPLATE_CATEGORY" val="custom"/>
  <p:tag name="KSO_WM_TEMPLATE_INDEX" val="2020098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If you do something, do it well."/>
  <p:tag name="KSO_WM_UNIT_NOCLEAR" val="0"/>
  <p:tag name="KSO_WM_UNIT_VALUE" val="44"/>
  <p:tag name="KSO_WM_UNIT_HIGHLIGHT" val="0"/>
  <p:tag name="KSO_WM_UNIT_COMPATIBLE" val="0"/>
  <p:tag name="KSO_WM_UNIT_DIAGRAM_ISNUMVISUAL" val="0"/>
  <p:tag name="KSO_WM_UNIT_DIAGRAM_ISREFERUNIT" val="0"/>
  <p:tag name="KSO_WM_UNIT_TYPE" val="b"/>
  <p:tag name="KSO_WM_UNIT_INDEX" val="1"/>
  <p:tag name="KSO_WM_UNIT_ID" val="custom20200982_1*b*1"/>
  <p:tag name="KSO_WM_TEMPLATE_CATEGORY" val="custom"/>
  <p:tag name="KSO_WM_TEMPLATE_INDEX" val="2020098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2.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3.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4.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If you do something, do it well."/>
  <p:tag name="KSO_WM_UNIT_NOCLEAR" val="0"/>
  <p:tag name="KSO_WM_UNIT_VALUE" val="44"/>
  <p:tag name="KSO_WM_UNIT_HIGHLIGHT" val="0"/>
  <p:tag name="KSO_WM_UNIT_COMPATIBLE" val="0"/>
  <p:tag name="KSO_WM_UNIT_DIAGRAM_ISNUMVISUAL" val="0"/>
  <p:tag name="KSO_WM_UNIT_DIAGRAM_ISREFERUNIT" val="0"/>
  <p:tag name="KSO_WM_UNIT_TYPE" val="b"/>
  <p:tag name="KSO_WM_UNIT_INDEX" val="1"/>
  <p:tag name="KSO_WM_UNIT_ID" val="custom20200982_1*b*1"/>
  <p:tag name="KSO_WM_TEMPLATE_CATEGORY" val="custom"/>
  <p:tag name="KSO_WM_TEMPLATE_INDEX" val="20200982"/>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6.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If you do something, do it well."/>
  <p:tag name="KSO_WM_UNIT_NOCLEAR" val="0"/>
  <p:tag name="KSO_WM_UNIT_VALUE" val="44"/>
  <p:tag name="KSO_WM_UNIT_HIGHLIGHT" val="0"/>
  <p:tag name="KSO_WM_UNIT_COMPATIBLE" val="0"/>
  <p:tag name="KSO_WM_UNIT_DIAGRAM_ISNUMVISUAL" val="0"/>
  <p:tag name="KSO_WM_UNIT_DIAGRAM_ISREFERUNIT" val="0"/>
  <p:tag name="KSO_WM_UNIT_TYPE" val="b"/>
  <p:tag name="KSO_WM_UNIT_INDEX" val="1"/>
  <p:tag name="KSO_WM_UNIT_ID" val="custom20200982_1*b*1"/>
  <p:tag name="KSO_WM_TEMPLATE_CATEGORY" val="custom"/>
  <p:tag name="KSO_WM_TEMPLATE_INDEX" val="20200982"/>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8.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If you do something, do it well."/>
  <p:tag name="KSO_WM_UNIT_NOCLEAR" val="0"/>
  <p:tag name="KSO_WM_UNIT_VALUE" val="44"/>
  <p:tag name="KSO_WM_UNIT_HIGHLIGHT" val="0"/>
  <p:tag name="KSO_WM_UNIT_COMPATIBLE" val="0"/>
  <p:tag name="KSO_WM_UNIT_DIAGRAM_ISNUMVISUAL" val="0"/>
  <p:tag name="KSO_WM_UNIT_DIAGRAM_ISREFERUNIT" val="0"/>
  <p:tag name="KSO_WM_UNIT_TYPE" val="b"/>
  <p:tag name="KSO_WM_UNIT_INDEX" val="1"/>
  <p:tag name="KSO_WM_UNIT_ID" val="custom20200982_1*b*1"/>
  <p:tag name="KSO_WM_TEMPLATE_CATEGORY" val="custom"/>
  <p:tag name="KSO_WM_TEMPLATE_INDEX" val="2020098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485</Words>
  <Application>Microsoft Office PowerPoint</Application>
  <PresentationFormat>宽屏</PresentationFormat>
  <Paragraphs>47</Paragraphs>
  <Slides>9</Slides>
  <Notes>9</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9</vt:i4>
      </vt:variant>
    </vt:vector>
  </HeadingPairs>
  <TitlesOfParts>
    <vt:vector size="17" baseType="lpstr">
      <vt:lpstr>Adobe Myungjo Std M</vt:lpstr>
      <vt:lpstr>Kozuka Gothic Pro M</vt:lpstr>
      <vt:lpstr>等线</vt:lpstr>
      <vt:lpstr>等线 Light</vt:lpstr>
      <vt:lpstr>华文楷体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孔 融</dc:creator>
  <cp:lastModifiedBy>旻丰 张</cp:lastModifiedBy>
  <cp:revision>1380</cp:revision>
  <dcterms:created xsi:type="dcterms:W3CDTF">2019-06-10T08:44:00Z</dcterms:created>
  <dcterms:modified xsi:type="dcterms:W3CDTF">2022-04-01T05:18:06Z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2052-11.1.0.11365</vt:lpwstr>
  </property>
  <property fmtid="{D5CDD505-2E9C-101B-9397-08002B2CF9AE}" pid="3" name="ICV">
    <vt:lpwstr>D77731EB4480438991072089CEDCFF18</vt:lpwstr>
  </property>
</Properties>
</file>