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24.svg" ContentType="image/svg+xml"/>
  <Override PartName="/ppt/media/image25.svg" ContentType="image/svg+xml"/>
  <Override PartName="/ppt/media/image26.svg" ContentType="image/svg+xml"/>
  <Override PartName="/ppt/media/image2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Lst>
  <p:notesMasterIdLst>
    <p:notesMasterId r:id="rId7"/>
  </p:notesMasterIdLst>
  <p:handoutMasterIdLst>
    <p:handoutMasterId r:id="rId22"/>
  </p:handoutMasterIdLst>
  <p:sldIdLst>
    <p:sldId id="287" r:id="rId4"/>
    <p:sldId id="312" r:id="rId5"/>
    <p:sldId id="260" r:id="rId6"/>
    <p:sldId id="261" r:id="rId8"/>
    <p:sldId id="269" r:id="rId9"/>
    <p:sldId id="266" r:id="rId10"/>
    <p:sldId id="273" r:id="rId11"/>
    <p:sldId id="276" r:id="rId12"/>
    <p:sldId id="277" r:id="rId13"/>
    <p:sldId id="313" r:id="rId14"/>
    <p:sldId id="267" r:id="rId15"/>
    <p:sldId id="278" r:id="rId16"/>
    <p:sldId id="281" r:id="rId17"/>
    <p:sldId id="282" r:id="rId18"/>
    <p:sldId id="314" r:id="rId19"/>
    <p:sldId id="327" r:id="rId20"/>
    <p:sldId id="279" r:id="rId21"/>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F24"/>
    <a:srgbClr val="C5A37E"/>
    <a:srgbClr val="86181D"/>
    <a:srgbClr val="B08250"/>
    <a:srgbClr val="6F5233"/>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6314" autoAdjust="0"/>
  </p:normalViewPr>
  <p:slideViewPr>
    <p:cSldViewPr snapToGrid="0" showGuides="1">
      <p:cViewPr varScale="1">
        <p:scale>
          <a:sx n="108" d="100"/>
          <a:sy n="108" d="100"/>
        </p:scale>
        <p:origin x="756" y="114"/>
      </p:cViewPr>
      <p:guideLst>
        <p:guide orient="horz" pos="215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gs" Target="tags/tag5.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D7555-2E0D-41F6-8692-FC02B8A02F9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D26EB-2494-47DD-9D8C-40B7A4D8AAD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Tm="0">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3" name="组合 2"/>
          <p:cNvGrpSpPr/>
          <p:nvPr userDrawn="1"/>
        </p:nvGrpSpPr>
        <p:grpSpPr>
          <a:xfrm>
            <a:off x="3957608" y="308133"/>
            <a:ext cx="4276783" cy="931334"/>
            <a:chOff x="3730285" y="406399"/>
            <a:chExt cx="4276783" cy="931334"/>
          </a:xfrm>
        </p:grpSpPr>
        <p:sp>
          <p:nvSpPr>
            <p:cNvPr id="4" name="六边形 3"/>
            <p:cNvSpPr/>
            <p:nvPr/>
          </p:nvSpPr>
          <p:spPr>
            <a:xfrm>
              <a:off x="4047068" y="555467"/>
              <a:ext cx="3960000" cy="684000"/>
            </a:xfrm>
            <a:prstGeom prst="hexagon">
              <a:avLst/>
            </a:prstGeom>
            <a:noFill/>
            <a:ln w="38100" cmpd="thickThi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 name="组合 4"/>
            <p:cNvGrpSpPr/>
            <p:nvPr/>
          </p:nvGrpSpPr>
          <p:grpSpPr>
            <a:xfrm>
              <a:off x="3730285" y="406399"/>
              <a:ext cx="879708" cy="931334"/>
              <a:chOff x="2367153" y="-1263534"/>
              <a:chExt cx="879708" cy="931334"/>
            </a:xfrm>
          </p:grpSpPr>
          <p:sp>
            <p:nvSpPr>
              <p:cNvPr id="6" name="椭圆 5"/>
              <p:cNvSpPr/>
              <p:nvPr/>
            </p:nvSpPr>
            <p:spPr>
              <a:xfrm>
                <a:off x="2493739" y="-1049867"/>
                <a:ext cx="504000" cy="504000"/>
              </a:xfrm>
              <a:prstGeom prst="ellipse">
                <a:avLst/>
              </a:prstGeom>
              <a:solidFill>
                <a:srgbClr val="AA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2" cstate="email">
                <a:duotone>
                  <a:schemeClr val="accent6">
                    <a:shade val="45000"/>
                    <a:satMod val="135000"/>
                  </a:schemeClr>
                  <a:prstClr val="white"/>
                </a:duotone>
              </a:blip>
              <a:srcRect/>
              <a:stretch>
                <a:fillRect/>
              </a:stretch>
            </p:blipFill>
            <p:spPr>
              <a:xfrm>
                <a:off x="2367153" y="-1263534"/>
                <a:ext cx="879708" cy="931334"/>
              </a:xfrm>
              <a:prstGeom prst="rect">
                <a:avLst/>
              </a:prstGeom>
            </p:spPr>
          </p:pic>
        </p:grpSp>
      </p:grpSp>
      <p:grpSp>
        <p:nvGrpSpPr>
          <p:cNvPr id="9" name="组合 8"/>
          <p:cNvGrpSpPr/>
          <p:nvPr userDrawn="1"/>
        </p:nvGrpSpPr>
        <p:grpSpPr>
          <a:xfrm>
            <a:off x="5888649" y="6265333"/>
            <a:ext cx="414702" cy="414976"/>
            <a:chOff x="5808208" y="6104309"/>
            <a:chExt cx="541538" cy="576000"/>
          </a:xfrm>
        </p:grpSpPr>
        <p:pic>
          <p:nvPicPr>
            <p:cNvPr id="10" name="图片 9"/>
            <p:cNvPicPr>
              <a:picLocks noChangeAspect="1"/>
            </p:cNvPicPr>
            <p:nvPr/>
          </p:nvPicPr>
          <p:blipFill>
            <a:blip r:embed="rId3" cstate="email"/>
            <a:stretch>
              <a:fillRect/>
            </a:stretch>
          </p:blipFill>
          <p:spPr>
            <a:xfrm>
              <a:off x="5811410" y="6104309"/>
              <a:ext cx="535135" cy="576000"/>
            </a:xfrm>
            <a:prstGeom prst="rect">
              <a:avLst/>
            </a:prstGeom>
          </p:spPr>
        </p:pic>
        <p:pic>
          <p:nvPicPr>
            <p:cNvPr id="11" name="图片 10"/>
            <p:cNvPicPr>
              <a:picLocks noChangeAspect="1"/>
            </p:cNvPicPr>
            <p:nvPr/>
          </p:nvPicPr>
          <p:blipFill>
            <a:blip r:embed="rId4" cstate="email"/>
            <a:stretch>
              <a:fillRect/>
            </a:stretch>
          </p:blipFill>
          <p:spPr>
            <a:xfrm>
              <a:off x="5808208" y="6104309"/>
              <a:ext cx="541538" cy="576000"/>
            </a:xfrm>
            <a:prstGeom prst="rect">
              <a:avLst/>
            </a:prstGeom>
          </p:spPr>
        </p:pic>
      </p:grpSp>
      <p:sp>
        <p:nvSpPr>
          <p:cNvPr id="12" name="矩形 11"/>
          <p:cNvSpPr/>
          <p:nvPr userDrawn="1"/>
        </p:nvSpPr>
        <p:spPr>
          <a:xfrm>
            <a:off x="283654" y="6330867"/>
            <a:ext cx="11624692" cy="246221"/>
          </a:xfrm>
          <a:prstGeom prst="rect">
            <a:avLst/>
          </a:prstGeom>
        </p:spPr>
        <p:txBody>
          <a:bodyPr wrap="square">
            <a:spAutoFit/>
          </a:bodyPr>
          <a:lstStyle/>
          <a:p>
            <a:pPr algn="ctr"/>
            <a:r>
              <a:rPr lang="zh-CN" altLang="en-US" sz="1000" spc="300" dirty="0">
                <a:solidFill>
                  <a:srgbClr val="B08250"/>
                </a:solidFill>
                <a:latin typeface="方正姚体" panose="02010601030101010101" pitchFamily="2" charset="-122"/>
                <a:ea typeface="方正姚体" panose="02010601030101010101" pitchFamily="2" charset="-122"/>
              </a:rPr>
              <a:t>谪仙当日事狂游，槌碎黄鹤夸风流。有无较版则且置，格高兴逸吞山邱。         故宫登楼名偶似，远眺欲见蓬瀛洲。陡思我祖开创艰，守成予责增惕愁。</a:t>
            </a:r>
            <a:endParaRPr lang="zh-CN" altLang="en-US" sz="1000" spc="300" dirty="0">
              <a:solidFill>
                <a:srgbClr val="B08250"/>
              </a:solidFill>
              <a:latin typeface="方正姚体" panose="02010601030101010101" pitchFamily="2" charset="-122"/>
              <a:ea typeface="方正姚体" panose="02010601030101010101" pitchFamily="2" charset="-122"/>
            </a:endParaRPr>
          </a:p>
        </p:txBody>
      </p:sp>
    </p:spTree>
  </p:cSld>
  <p:clrMapOvr>
    <a:masterClrMapping/>
  </p:clrMapOvr>
  <p:transition spd="slow" advTm="0">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Tm="0">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Tm="0">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907705" y="506869"/>
            <a:ext cx="1800200" cy="118430"/>
          </a:xfrm>
          <a:prstGeom prst="rect">
            <a:avLst/>
          </a:prstGeom>
          <a:noFill/>
        </p:spPr>
        <p:txBody>
          <a:bodyPr wrap="square" rtlCol="0">
            <a:spAutoFit/>
          </a:bodyPr>
          <a:lstStyle/>
          <a:p>
            <a:pPr defTabSz="914400">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smtClean="0">
                <a:solidFill>
                  <a:prstClr val="black"/>
                </a:solidFill>
                <a:latin typeface="微软雅黑" panose="020B0503020204020204" pitchFamily="34" charset="-122"/>
                <a:ea typeface="微软雅黑" panose="020B0503020204020204" pitchFamily="34" charset="-122"/>
              </a:rPr>
              <a:t> </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Tm="0">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A1F24"/>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Tm="0">
    <p:cover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svg"/><Relationship Id="rId4" Type="http://schemas.openxmlformats.org/officeDocument/2006/relationships/image" Target="../media/image25.svg"/><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hyperlink" Target="https://www.bilibili.com/video/BV1qj411K7Lg/?share_source=copy_web&amp;vd_source=f834188e870266be5900ff58f5afe3fd"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email"/>
          <a:srcRect/>
          <a:stretch>
            <a:fillRect/>
          </a:stretch>
        </p:blipFill>
        <p:spPr>
          <a:xfrm>
            <a:off x="0" y="-634"/>
            <a:ext cx="12192000" cy="6858000"/>
          </a:xfrm>
          <a:prstGeom prst="rect">
            <a:avLst/>
          </a:prstGeom>
        </p:spPr>
      </p:pic>
      <p:grpSp>
        <p:nvGrpSpPr>
          <p:cNvPr id="4" name="组合 3"/>
          <p:cNvGrpSpPr>
            <a:grpSpLocks noChangeAspect="1"/>
          </p:cNvGrpSpPr>
          <p:nvPr/>
        </p:nvGrpSpPr>
        <p:grpSpPr>
          <a:xfrm>
            <a:off x="5557621" y="1659863"/>
            <a:ext cx="5426475" cy="4774297"/>
            <a:chOff x="7246121" y="465038"/>
            <a:chExt cx="3583999" cy="3153258"/>
          </a:xfrm>
        </p:grpSpPr>
        <p:pic>
          <p:nvPicPr>
            <p:cNvPr id="5" name="图片 4"/>
            <p:cNvPicPr>
              <a:picLocks noChangeAspect="1"/>
            </p:cNvPicPr>
            <p:nvPr/>
          </p:nvPicPr>
          <p:blipFill>
            <a:blip r:embed="rId2" cstate="email"/>
            <a:stretch>
              <a:fillRect/>
            </a:stretch>
          </p:blipFill>
          <p:spPr>
            <a:xfrm>
              <a:off x="8518358" y="1147169"/>
              <a:ext cx="1039527" cy="2361593"/>
            </a:xfrm>
            <a:prstGeom prst="rect">
              <a:avLst/>
            </a:prstGeom>
          </p:spPr>
        </p:pic>
        <p:pic>
          <p:nvPicPr>
            <p:cNvPr id="6" name="图片 5"/>
            <p:cNvPicPr>
              <a:picLocks noChangeAspect="1"/>
            </p:cNvPicPr>
            <p:nvPr/>
          </p:nvPicPr>
          <p:blipFill>
            <a:blip r:embed="rId3" cstate="email"/>
            <a:stretch>
              <a:fillRect/>
            </a:stretch>
          </p:blipFill>
          <p:spPr>
            <a:xfrm>
              <a:off x="8230308" y="1031013"/>
              <a:ext cx="1513482" cy="2587283"/>
            </a:xfrm>
            <a:prstGeom prst="rect">
              <a:avLst/>
            </a:prstGeom>
          </p:spPr>
        </p:pic>
        <p:pic>
          <p:nvPicPr>
            <p:cNvPr id="8" name="图片 7"/>
            <p:cNvPicPr>
              <a:picLocks noChangeAspect="1"/>
            </p:cNvPicPr>
            <p:nvPr/>
          </p:nvPicPr>
          <p:blipFill>
            <a:blip r:embed="rId4" cstate="email"/>
            <a:stretch>
              <a:fillRect/>
            </a:stretch>
          </p:blipFill>
          <p:spPr>
            <a:xfrm>
              <a:off x="7693177" y="2263944"/>
              <a:ext cx="2627456" cy="161623"/>
            </a:xfrm>
            <a:prstGeom prst="rect">
              <a:avLst/>
            </a:prstGeom>
          </p:spPr>
        </p:pic>
        <p:pic>
          <p:nvPicPr>
            <p:cNvPr id="9" name="图片 8"/>
            <p:cNvPicPr>
              <a:picLocks noChangeAspect="1"/>
            </p:cNvPicPr>
            <p:nvPr/>
          </p:nvPicPr>
          <p:blipFill>
            <a:blip r:embed="rId5" cstate="email"/>
            <a:stretch>
              <a:fillRect/>
            </a:stretch>
          </p:blipFill>
          <p:spPr>
            <a:xfrm>
              <a:off x="7246121" y="465038"/>
              <a:ext cx="3583999" cy="2912726"/>
            </a:xfrm>
            <a:prstGeom prst="rect">
              <a:avLst/>
            </a:prstGeom>
          </p:spPr>
        </p:pic>
      </p:grpSp>
      <p:pic>
        <p:nvPicPr>
          <p:cNvPr id="10" name="图片 9"/>
          <p:cNvPicPr>
            <a:picLocks noChangeAspect="1"/>
          </p:cNvPicPr>
          <p:nvPr/>
        </p:nvPicPr>
        <p:blipFill>
          <a:blip r:embed="rId6" cstate="email"/>
          <a:stretch>
            <a:fillRect/>
          </a:stretch>
        </p:blipFill>
        <p:spPr>
          <a:xfrm flipH="1">
            <a:off x="3839624" y="3821474"/>
            <a:ext cx="1717997" cy="451077"/>
          </a:xfrm>
          <a:prstGeom prst="rect">
            <a:avLst/>
          </a:prstGeom>
        </p:spPr>
      </p:pic>
      <p:pic>
        <p:nvPicPr>
          <p:cNvPr id="11" name="图片 10"/>
          <p:cNvPicPr>
            <a:picLocks noChangeAspect="1"/>
          </p:cNvPicPr>
          <p:nvPr/>
        </p:nvPicPr>
        <p:blipFill>
          <a:blip r:embed="rId7" cstate="email"/>
          <a:stretch>
            <a:fillRect/>
          </a:stretch>
        </p:blipFill>
        <p:spPr>
          <a:xfrm>
            <a:off x="2864213" y="4959594"/>
            <a:ext cx="1968198" cy="605682"/>
          </a:xfrm>
          <a:prstGeom prst="rect">
            <a:avLst/>
          </a:prstGeom>
        </p:spPr>
      </p:pic>
      <p:pic>
        <p:nvPicPr>
          <p:cNvPr id="12" name="图片 11"/>
          <p:cNvPicPr>
            <a:picLocks noChangeAspect="1"/>
          </p:cNvPicPr>
          <p:nvPr/>
        </p:nvPicPr>
        <p:blipFill>
          <a:blip r:embed="rId6" cstate="email"/>
          <a:stretch>
            <a:fillRect/>
          </a:stretch>
        </p:blipFill>
        <p:spPr>
          <a:xfrm>
            <a:off x="9970445" y="3312574"/>
            <a:ext cx="1717997" cy="451077"/>
          </a:xfrm>
          <a:prstGeom prst="rect">
            <a:avLst/>
          </a:prstGeom>
        </p:spPr>
      </p:pic>
      <p:pic>
        <p:nvPicPr>
          <p:cNvPr id="16" name="图片 15"/>
          <p:cNvPicPr>
            <a:picLocks noChangeAspect="1"/>
          </p:cNvPicPr>
          <p:nvPr/>
        </p:nvPicPr>
        <p:blipFill>
          <a:blip r:embed="rId8" cstate="print">
            <a:lum bright="70000" contrast="-70000"/>
          </a:blip>
          <a:stretch>
            <a:fillRect/>
          </a:stretch>
        </p:blipFill>
        <p:spPr>
          <a:xfrm>
            <a:off x="0" y="4866394"/>
            <a:ext cx="3371850" cy="1990725"/>
          </a:xfrm>
          <a:prstGeom prst="rect">
            <a:avLst/>
          </a:prstGeom>
          <a:noFill/>
          <a:ln>
            <a:noFill/>
          </a:ln>
        </p:spPr>
      </p:pic>
      <p:sp>
        <p:nvSpPr>
          <p:cNvPr id="2" name="文本框 1"/>
          <p:cNvSpPr txBox="1"/>
          <p:nvPr/>
        </p:nvSpPr>
        <p:spPr>
          <a:xfrm>
            <a:off x="9970135" y="6017895"/>
            <a:ext cx="2160905" cy="469265"/>
          </a:xfrm>
          <a:prstGeom prst="rect">
            <a:avLst/>
          </a:prstGeom>
          <a:noFill/>
        </p:spPr>
        <p:txBody>
          <a:bodyPr wrap="square" rtlCol="0">
            <a:noAutofit/>
          </a:bodyPr>
          <a:p>
            <a:r>
              <a:rPr lang="en-US" altLang="zh-CN">
                <a:solidFill>
                  <a:schemeClr val="bg1"/>
                </a:solidFill>
              </a:rPr>
              <a:t>Presenter: </a:t>
            </a:r>
            <a:r>
              <a:rPr lang="zh-CN" altLang="en-US">
                <a:solidFill>
                  <a:schemeClr val="bg1"/>
                </a:solidFill>
              </a:rPr>
              <a:t>严哲文</a:t>
            </a:r>
            <a:endParaRPr lang="zh-CN" altLang="en-US">
              <a:solidFill>
                <a:schemeClr val="bg1"/>
              </a:solidFill>
            </a:endParaRPr>
          </a:p>
        </p:txBody>
      </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147310" y="537845"/>
            <a:ext cx="2411095" cy="356870"/>
          </a:xfrm>
          <a:prstGeom prst="rect">
            <a:avLst/>
          </a:prstGeom>
          <a:noFill/>
          <a:extLst>
            <a:ext uri="{909E8E84-426E-40DD-AFC4-6F175D3DCCD1}">
              <a14:hiddenFill xmlns:a14="http://schemas.microsoft.com/office/drawing/2010/main">
                <a:solidFill>
                  <a:schemeClr val="bg1"/>
                </a:solidFill>
              </a14:hiddenFill>
            </a:ext>
          </a:extLst>
        </p:spPr>
        <p:txBody>
          <a:bodyPr wrap="square" rtlCol="0">
            <a:noAutofit/>
          </a:bodyPr>
          <a:p>
            <a:pPr algn="dist"/>
            <a:r>
              <a:rPr lang="zh-CN" altLang="en-US" sz="3200" b="1" dirty="0">
                <a:solidFill>
                  <a:schemeClr val="bg1"/>
                </a:solidFill>
                <a:latin typeface="方正姚体" panose="02010601030101010101" pitchFamily="2" charset="-122"/>
                <a:ea typeface="方正姚体" panose="02010601030101010101" pitchFamily="2" charset="-122"/>
                <a:sym typeface="+mn-ea"/>
              </a:rPr>
              <a:t>外廷建筑</a:t>
            </a:r>
            <a:endParaRPr lang="zh-CN" altLang="en-US" sz="3200" b="1" dirty="0">
              <a:solidFill>
                <a:schemeClr val="bg1"/>
              </a:solidFill>
              <a:latin typeface="方正姚体" panose="02010601030101010101" pitchFamily="2" charset="-122"/>
              <a:ea typeface="方正姚体" panose="02010601030101010101" pitchFamily="2" charset="-122"/>
              <a:sym typeface="+mn-ea"/>
            </a:endParaRPr>
          </a:p>
        </p:txBody>
      </p:sp>
      <p:sp>
        <p:nvSpPr>
          <p:cNvPr id="3" name="文本框 2"/>
          <p:cNvSpPr txBox="1"/>
          <p:nvPr/>
        </p:nvSpPr>
        <p:spPr>
          <a:xfrm>
            <a:off x="8843645" y="186055"/>
            <a:ext cx="2731135" cy="2214880"/>
          </a:xfrm>
          <a:prstGeom prst="rect">
            <a:avLst/>
          </a:prstGeom>
          <a:noFill/>
        </p:spPr>
        <p:txBody>
          <a:bodyPr wrap="square" rtlCol="0" anchor="t">
            <a:spAutoFit/>
          </a:bodyPr>
          <a:p>
            <a:r>
              <a:rPr lang="zh-CN" altLang="en-US" sz="13800" dirty="0">
                <a:solidFill>
                  <a:schemeClr val="bg1"/>
                </a:solidFill>
                <a:latin typeface="方正舒体" panose="02010601030101010101" pitchFamily="2" charset="-122"/>
                <a:ea typeface="方正舒体" panose="02010601030101010101" pitchFamily="2" charset="-122"/>
                <a:sym typeface="+mn-ea"/>
              </a:rPr>
              <a:t>保</a:t>
            </a:r>
            <a:endParaRPr lang="zh-CN" altLang="en-US" sz="13800" dirty="0">
              <a:solidFill>
                <a:schemeClr val="bg1"/>
              </a:solidFill>
              <a:latin typeface="方正舒体" panose="02010601030101010101" pitchFamily="2" charset="-122"/>
              <a:ea typeface="方正舒体" panose="02010601030101010101" pitchFamily="2" charset="-122"/>
              <a:sym typeface="+mn-ea"/>
            </a:endParaRPr>
          </a:p>
        </p:txBody>
      </p:sp>
      <p:sp>
        <p:nvSpPr>
          <p:cNvPr id="4" name="文本框 3"/>
          <p:cNvSpPr txBox="1"/>
          <p:nvPr/>
        </p:nvSpPr>
        <p:spPr>
          <a:xfrm>
            <a:off x="8843645" y="2020570"/>
            <a:ext cx="2163445" cy="2214880"/>
          </a:xfrm>
          <a:prstGeom prst="rect">
            <a:avLst/>
          </a:prstGeom>
          <a:noFill/>
        </p:spPr>
        <p:txBody>
          <a:bodyPr wrap="square" rtlCol="0" anchor="t">
            <a:spAutoFit/>
          </a:bodyPr>
          <a:p>
            <a:r>
              <a:rPr lang="zh-CN" altLang="en-US" sz="13800" dirty="0">
                <a:solidFill>
                  <a:schemeClr val="bg1"/>
                </a:solidFill>
                <a:latin typeface="方正舒体" panose="02010601030101010101" pitchFamily="2" charset="-122"/>
                <a:ea typeface="方正舒体" panose="02010601030101010101" pitchFamily="2" charset="-122"/>
                <a:sym typeface="+mn-ea"/>
              </a:rPr>
              <a:t>和</a:t>
            </a:r>
            <a:endParaRPr lang="zh-CN" altLang="en-US" sz="13800" dirty="0">
              <a:solidFill>
                <a:schemeClr val="bg1"/>
              </a:solidFill>
              <a:latin typeface="方正舒体" panose="02010601030101010101" pitchFamily="2" charset="-122"/>
              <a:ea typeface="方正舒体" panose="02010601030101010101" pitchFamily="2" charset="-122"/>
              <a:sym typeface="+mn-ea"/>
            </a:endParaRPr>
          </a:p>
        </p:txBody>
      </p:sp>
      <p:sp>
        <p:nvSpPr>
          <p:cNvPr id="5" name="文本框 4"/>
          <p:cNvSpPr txBox="1"/>
          <p:nvPr/>
        </p:nvSpPr>
        <p:spPr>
          <a:xfrm>
            <a:off x="8843645" y="4091305"/>
            <a:ext cx="2098675" cy="2214880"/>
          </a:xfrm>
          <a:prstGeom prst="rect">
            <a:avLst/>
          </a:prstGeom>
          <a:noFill/>
        </p:spPr>
        <p:txBody>
          <a:bodyPr wrap="square" rtlCol="0" anchor="t">
            <a:spAutoFit/>
          </a:bodyPr>
          <a:p>
            <a:r>
              <a:rPr lang="zh-CN" altLang="en-US" sz="13800" dirty="0">
                <a:solidFill>
                  <a:schemeClr val="bg1"/>
                </a:solidFill>
                <a:latin typeface="方正舒体" panose="02010601030101010101" pitchFamily="2" charset="-122"/>
                <a:ea typeface="方正舒体" panose="02010601030101010101" pitchFamily="2" charset="-122"/>
                <a:sym typeface="+mn-ea"/>
              </a:rPr>
              <a:t>殿</a:t>
            </a:r>
            <a:endParaRPr lang="zh-CN" altLang="en-US" sz="13800" dirty="0">
              <a:solidFill>
                <a:schemeClr val="bg1"/>
              </a:solidFill>
              <a:latin typeface="方正舒体" panose="02010601030101010101" pitchFamily="2" charset="-122"/>
              <a:ea typeface="方正舒体" panose="02010601030101010101" pitchFamily="2" charset="-122"/>
              <a:sym typeface="+mn-ea"/>
            </a:endParaRPr>
          </a:p>
        </p:txBody>
      </p:sp>
      <p:sp>
        <p:nvSpPr>
          <p:cNvPr id="13" name="矩形: 剪去对角 12"/>
          <p:cNvSpPr/>
          <p:nvPr/>
        </p:nvSpPr>
        <p:spPr>
          <a:xfrm>
            <a:off x="8361677" y="3783648"/>
            <a:ext cx="297180" cy="2236470"/>
          </a:xfrm>
          <a:prstGeom prst="snip2DiagRect">
            <a:avLst>
              <a:gd name="adj1" fmla="val 0"/>
              <a:gd name="adj2" fmla="val 29944"/>
            </a:avLst>
          </a:prstGeom>
          <a:solidFill>
            <a:srgbClr val="C5A37E"/>
          </a:solidFill>
          <a:l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a:solidFill>
                  <a:schemeClr val="bg1"/>
                </a:solidFill>
                <a:latin typeface="方正姚体" panose="02010601030101010101" pitchFamily="2" charset="-122"/>
                <a:ea typeface="方正姚体" panose="02010601030101010101" pitchFamily="2" charset="-122"/>
              </a:rPr>
              <a:t>露草诗歌雅，云天易象需。</a:t>
            </a:r>
            <a:endParaRPr lang="zh-CN" altLang="en-US" sz="1200" dirty="0">
              <a:solidFill>
                <a:schemeClr val="bg1"/>
              </a:solidFill>
              <a:latin typeface="方正姚体" panose="02010601030101010101" pitchFamily="2" charset="-122"/>
              <a:ea typeface="方正姚体" panose="02010601030101010101" pitchFamily="2" charset="-122"/>
            </a:endParaRPr>
          </a:p>
        </p:txBody>
      </p:sp>
      <p:sp>
        <p:nvSpPr>
          <p:cNvPr id="8" name="文本框 7"/>
          <p:cNvSpPr txBox="1"/>
          <p:nvPr/>
        </p:nvSpPr>
        <p:spPr>
          <a:xfrm>
            <a:off x="1200150" y="2664460"/>
            <a:ext cx="6976745" cy="2752090"/>
          </a:xfrm>
          <a:prstGeom prst="rect">
            <a:avLst/>
          </a:prstGeom>
          <a:noFill/>
        </p:spPr>
        <p:txBody>
          <a:bodyPr wrap="square" rtlCol="0" anchor="t">
            <a:noAutofit/>
          </a:bodyPr>
          <a:p>
            <a:pPr marL="0" indent="0" algn="just">
              <a:lnSpc>
                <a:spcPts val="2800"/>
              </a:lnSpc>
              <a:buNone/>
            </a:pPr>
            <a:r>
              <a:rPr lang="en-US" sz="2800" dirty="0">
                <a:solidFill>
                  <a:schemeClr val="bg1"/>
                </a:solidFill>
                <a:latin typeface="Times New Roman" panose="02020603050405020304" charset="0"/>
                <a:ea typeface="Funnel Sans" pitchFamily="34" charset="-122"/>
                <a:cs typeface="Times New Roman" panose="02020603050405020304" charset="0"/>
                <a:sym typeface="+mn-ea"/>
              </a:rPr>
              <a:t>        This hall was used for grand banquets and also served as the final examination venue for the imperial examinations, where the most brilliant scholars were personally assessed by the emperor.</a:t>
            </a:r>
            <a:endParaRPr lang="en-US" altLang="en-US" sz="2800" dirty="0">
              <a:solidFill>
                <a:schemeClr val="bg1"/>
              </a:solidFill>
              <a:latin typeface="Times New Roman" panose="02020603050405020304" charset="0"/>
              <a:ea typeface="Funnel Sans" pitchFamily="34" charset="-122"/>
              <a:cs typeface="Times New Roman" panose="02020603050405020304" charset="0"/>
              <a:sym typeface="+mn-ea"/>
            </a:endParaRPr>
          </a:p>
        </p:txBody>
      </p:sp>
    </p:spTree>
  </p:cSld>
  <p:clrMapOvr>
    <a:masterClrMapping/>
  </p:clrMapOvr>
  <p:transition spd="slow" advTm="0">
    <p:cover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email">
            <a:lum bright="70000" contrast="-70000"/>
          </a:blip>
          <a:stretch>
            <a:fillRect/>
          </a:stretch>
        </p:blipFill>
        <p:spPr>
          <a:xfrm>
            <a:off x="3737483" y="833592"/>
            <a:ext cx="4717032" cy="2779547"/>
          </a:xfrm>
          <a:prstGeom prst="rect">
            <a:avLst/>
          </a:prstGeom>
        </p:spPr>
      </p:pic>
      <p:pic>
        <p:nvPicPr>
          <p:cNvPr id="11" name="图片 10"/>
          <p:cNvPicPr>
            <a:picLocks noChangeAspect="1"/>
          </p:cNvPicPr>
          <p:nvPr/>
        </p:nvPicPr>
        <p:blipFill>
          <a:blip r:embed="rId2" cstate="email">
            <a:duotone>
              <a:prstClr val="black"/>
              <a:srgbClr val="D9C3A5">
                <a:tint val="50000"/>
                <a:satMod val="180000"/>
              </a:srgbClr>
            </a:duotone>
          </a:blip>
          <a:stretch>
            <a:fillRect/>
          </a:stretch>
        </p:blipFill>
        <p:spPr>
          <a:xfrm>
            <a:off x="2585330" y="930530"/>
            <a:ext cx="1602669" cy="600786"/>
          </a:xfrm>
          <a:prstGeom prst="rect">
            <a:avLst/>
          </a:prstGeom>
        </p:spPr>
      </p:pic>
      <p:grpSp>
        <p:nvGrpSpPr>
          <p:cNvPr id="28" name="组合 27"/>
          <p:cNvGrpSpPr/>
          <p:nvPr/>
        </p:nvGrpSpPr>
        <p:grpSpPr>
          <a:xfrm>
            <a:off x="3386666" y="3572939"/>
            <a:ext cx="5418667" cy="1202267"/>
            <a:chOff x="3386666" y="3572939"/>
            <a:chExt cx="5418667" cy="1202267"/>
          </a:xfrm>
        </p:grpSpPr>
        <p:sp>
          <p:nvSpPr>
            <p:cNvPr id="12" name="矩形: 圆角 11"/>
            <p:cNvSpPr/>
            <p:nvPr/>
          </p:nvSpPr>
          <p:spPr>
            <a:xfrm>
              <a:off x="3386666" y="3572939"/>
              <a:ext cx="5418667" cy="1202267"/>
            </a:xfrm>
            <a:prstGeom prst="roundRect">
              <a:avLst>
                <a:gd name="adj" fmla="val 50000"/>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p:cNvSpPr>
              <a:spLocks noChangeAspect="1"/>
            </p:cNvSpPr>
            <p:nvPr/>
          </p:nvSpPr>
          <p:spPr>
            <a:xfrm>
              <a:off x="3443754" y="3613139"/>
              <a:ext cx="5304490" cy="1121867"/>
            </a:xfrm>
            <a:prstGeom prst="roundRect">
              <a:avLst>
                <a:gd name="adj" fmla="val 50000"/>
              </a:avLst>
            </a:prstGeom>
            <a:noFill/>
            <a:ln>
              <a:solidFill>
                <a:srgbClr val="B08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5" name="文本框 14"/>
          <p:cNvSpPr txBox="1"/>
          <p:nvPr/>
        </p:nvSpPr>
        <p:spPr>
          <a:xfrm>
            <a:off x="3990934" y="3724705"/>
            <a:ext cx="3390903" cy="829945"/>
          </a:xfrm>
          <a:prstGeom prst="rect">
            <a:avLst/>
          </a:prstGeom>
          <a:noFill/>
        </p:spPr>
        <p:txBody>
          <a:bodyPr wrap="square" rtlCol="0">
            <a:spAutoFit/>
          </a:bodyPr>
          <a:lstStyle/>
          <a:p>
            <a:pPr algn="dist"/>
            <a:r>
              <a:rPr lang="zh-CN" altLang="en-US" sz="4800" b="1" dirty="0">
                <a:solidFill>
                  <a:srgbClr val="86181D"/>
                </a:solidFill>
                <a:latin typeface="方正姚体" panose="02010601030101010101" pitchFamily="2" charset="-122"/>
                <a:ea typeface="方正姚体" panose="02010601030101010101" pitchFamily="2" charset="-122"/>
              </a:rPr>
              <a:t>内廷建筑</a:t>
            </a:r>
            <a:endParaRPr lang="zh-CN" altLang="en-US" sz="4800" b="1" dirty="0">
              <a:solidFill>
                <a:srgbClr val="86181D"/>
              </a:solidFill>
              <a:latin typeface="方正姚体" panose="02010601030101010101" pitchFamily="2" charset="-122"/>
              <a:ea typeface="方正姚体" panose="02010601030101010101" pitchFamily="2" charset="-122"/>
            </a:endParaRPr>
          </a:p>
        </p:txBody>
      </p:sp>
      <p:grpSp>
        <p:nvGrpSpPr>
          <p:cNvPr id="31" name="组合 30"/>
          <p:cNvGrpSpPr/>
          <p:nvPr/>
        </p:nvGrpSpPr>
        <p:grpSpPr>
          <a:xfrm>
            <a:off x="5726000" y="4735006"/>
            <a:ext cx="740000" cy="1781795"/>
            <a:chOff x="5726000" y="4735006"/>
            <a:chExt cx="740000" cy="1781795"/>
          </a:xfrm>
        </p:grpSpPr>
        <p:grpSp>
          <p:nvGrpSpPr>
            <p:cNvPr id="21" name="组合 20"/>
            <p:cNvGrpSpPr>
              <a:grpSpLocks noChangeAspect="1"/>
            </p:cNvGrpSpPr>
            <p:nvPr/>
          </p:nvGrpSpPr>
          <p:grpSpPr>
            <a:xfrm>
              <a:off x="5726000" y="5776801"/>
              <a:ext cx="740000" cy="740000"/>
              <a:chOff x="3715024" y="5545667"/>
              <a:chExt cx="972000" cy="972000"/>
            </a:xfrm>
          </p:grpSpPr>
          <p:sp>
            <p:nvSpPr>
              <p:cNvPr id="20" name="椭圆 19"/>
              <p:cNvSpPr/>
              <p:nvPr/>
            </p:nvSpPr>
            <p:spPr>
              <a:xfrm>
                <a:off x="3715024" y="5545667"/>
                <a:ext cx="972000" cy="972000"/>
              </a:xfrm>
              <a:prstGeom prst="ellipse">
                <a:avLst/>
              </a:prstGeom>
              <a:solidFill>
                <a:schemeClr val="bg1"/>
              </a:solidFill>
              <a:l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p:cNvPicPr>
                <a:picLocks noChangeAspect="1"/>
              </p:cNvPicPr>
              <p:nvPr/>
            </p:nvPicPr>
            <p:blipFill>
              <a:blip r:embed="rId3" cstate="email"/>
              <a:stretch>
                <a:fillRect/>
              </a:stretch>
            </p:blipFill>
            <p:spPr>
              <a:xfrm>
                <a:off x="3870201" y="5704114"/>
                <a:ext cx="695515" cy="739776"/>
              </a:xfrm>
              <a:prstGeom prst="rect">
                <a:avLst/>
              </a:prstGeom>
            </p:spPr>
          </p:pic>
        </p:grpSp>
        <p:cxnSp>
          <p:nvCxnSpPr>
            <p:cNvPr id="23" name="直接连接符 22"/>
            <p:cNvCxnSpPr>
              <a:stCxn id="14" idx="2"/>
              <a:endCxn id="20" idx="0"/>
            </p:cNvCxnSpPr>
            <p:nvPr/>
          </p:nvCxnSpPr>
          <p:spPr>
            <a:xfrm>
              <a:off x="6095999" y="4735006"/>
              <a:ext cx="1" cy="1041795"/>
            </a:xfrm>
            <a:prstGeom prst="line">
              <a:avLst/>
            </a:prstGeom>
            <a:ln w="12700">
              <a:solidFill>
                <a:srgbClr val="C5A37E"/>
              </a:solidFill>
            </a:ln>
          </p:spPr>
          <p:style>
            <a:lnRef idx="1">
              <a:schemeClr val="accent1"/>
            </a:lnRef>
            <a:fillRef idx="0">
              <a:schemeClr val="accent1"/>
            </a:fillRef>
            <a:effectRef idx="0">
              <a:schemeClr val="accent1"/>
            </a:effectRef>
            <a:fontRef idx="minor">
              <a:schemeClr val="tx1"/>
            </a:fontRef>
          </p:style>
        </p:cxnSp>
      </p:grpSp>
      <p:pic>
        <p:nvPicPr>
          <p:cNvPr id="25" name="图片 24"/>
          <p:cNvPicPr>
            <a:picLocks noChangeAspect="1"/>
          </p:cNvPicPr>
          <p:nvPr/>
        </p:nvPicPr>
        <p:blipFill>
          <a:blip r:embed="rId4" cstate="email"/>
          <a:stretch>
            <a:fillRect/>
          </a:stretch>
        </p:blipFill>
        <p:spPr>
          <a:xfrm>
            <a:off x="7399925" y="4705695"/>
            <a:ext cx="2252020" cy="693024"/>
          </a:xfrm>
          <a:prstGeom prst="rect">
            <a:avLst/>
          </a:prstGeom>
        </p:spPr>
      </p:pic>
      <p:pic>
        <p:nvPicPr>
          <p:cNvPr id="27" name="图片 26"/>
          <p:cNvPicPr>
            <a:picLocks noChangeAspect="1"/>
          </p:cNvPicPr>
          <p:nvPr/>
        </p:nvPicPr>
        <p:blipFill>
          <a:blip r:embed="rId5" cstate="email"/>
          <a:stretch>
            <a:fillRect/>
          </a:stretch>
        </p:blipFill>
        <p:spPr>
          <a:xfrm>
            <a:off x="9068083" y="1994153"/>
            <a:ext cx="1525752" cy="400601"/>
          </a:xfrm>
          <a:prstGeom prst="rect">
            <a:avLst/>
          </a:prstGeom>
        </p:spPr>
      </p:pic>
      <p:pic>
        <p:nvPicPr>
          <p:cNvPr id="29" name="图片 28"/>
          <p:cNvPicPr>
            <a:picLocks noChangeAspect="1"/>
          </p:cNvPicPr>
          <p:nvPr/>
        </p:nvPicPr>
        <p:blipFill>
          <a:blip r:embed="rId6" cstate="email"/>
          <a:stretch>
            <a:fillRect/>
          </a:stretch>
        </p:blipFill>
        <p:spPr>
          <a:xfrm>
            <a:off x="1659552" y="4600688"/>
            <a:ext cx="1314909" cy="345242"/>
          </a:xfrm>
          <a:prstGeom prst="rect">
            <a:avLst/>
          </a:prstGeom>
        </p:spPr>
      </p:pic>
      <p:grpSp>
        <p:nvGrpSpPr>
          <p:cNvPr id="30" name="组合 29"/>
          <p:cNvGrpSpPr/>
          <p:nvPr/>
        </p:nvGrpSpPr>
        <p:grpSpPr>
          <a:xfrm>
            <a:off x="7587085" y="4009504"/>
            <a:ext cx="286264" cy="360000"/>
            <a:chOff x="7587085" y="4009504"/>
            <a:chExt cx="286264" cy="360000"/>
          </a:xfrm>
        </p:grpSpPr>
        <p:sp>
          <p:nvSpPr>
            <p:cNvPr id="13" name="箭头: V 形 12"/>
            <p:cNvSpPr/>
            <p:nvPr/>
          </p:nvSpPr>
          <p:spPr>
            <a:xfrm>
              <a:off x="7587085" y="4009504"/>
              <a:ext cx="188899" cy="360000"/>
            </a:xfrm>
            <a:prstGeom prst="chevron">
              <a:avLst>
                <a:gd name="adj" fmla="val 87143"/>
              </a:avLst>
            </a:prstGeom>
            <a:solidFill>
              <a:srgbClr val="6F5233"/>
            </a:solidFill>
            <a:ln>
              <a:solidFill>
                <a:srgbClr val="6F5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箭头: V 形 16"/>
            <p:cNvSpPr/>
            <p:nvPr/>
          </p:nvSpPr>
          <p:spPr>
            <a:xfrm>
              <a:off x="7684450" y="4009504"/>
              <a:ext cx="188899" cy="360000"/>
            </a:xfrm>
            <a:prstGeom prst="chevron">
              <a:avLst>
                <a:gd name="adj" fmla="val 87143"/>
              </a:avLst>
            </a:prstGeom>
            <a:solidFill>
              <a:srgbClr val="6F5233"/>
            </a:solidFill>
            <a:ln>
              <a:solidFill>
                <a:srgbClr val="6F5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par>
                          <p:cTn id="21" fill="hold">
                            <p:stCondLst>
                              <p:cond delay="1000"/>
                            </p:stCondLst>
                            <p:childTnLst>
                              <p:par>
                                <p:cTn id="22" presetID="16" presetClass="entr" presetSubtype="37"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outVertical)">
                                      <p:cBhvr>
                                        <p:cTn id="24" dur="500"/>
                                        <p:tgtEl>
                                          <p:spTgt spid="2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par>
                          <p:cTn id="35" fill="hold">
                            <p:stCondLst>
                              <p:cond delay="2500"/>
                            </p:stCondLst>
                            <p:childTnLst>
                              <p:par>
                                <p:cTn id="36" presetID="22" presetClass="entr" presetSubtype="1"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54099" y="504867"/>
            <a:ext cx="2494533" cy="584775"/>
          </a:xfrm>
          <a:prstGeom prst="rect">
            <a:avLst/>
          </a:prstGeom>
          <a:noFill/>
        </p:spPr>
        <p:txBody>
          <a:bodyPr wrap="square" rtlCol="0">
            <a:spAutoFit/>
          </a:bodyPr>
          <a:lstStyle/>
          <a:p>
            <a:pPr algn="dist"/>
            <a:r>
              <a:rPr lang="zh-CN" altLang="en-US" sz="3200" b="1" dirty="0">
                <a:solidFill>
                  <a:schemeClr val="bg1"/>
                </a:solidFill>
                <a:latin typeface="方正姚体" panose="02010601030101010101" pitchFamily="2" charset="-122"/>
                <a:ea typeface="方正姚体" panose="02010601030101010101" pitchFamily="2" charset="-122"/>
              </a:rPr>
              <a:t>内廷中路</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4" name="矩形 3"/>
          <p:cNvSpPr/>
          <p:nvPr/>
        </p:nvSpPr>
        <p:spPr>
          <a:xfrm>
            <a:off x="2489200" y="3972560"/>
            <a:ext cx="6906895" cy="1784985"/>
          </a:xfrm>
          <a:prstGeom prst="rect">
            <a:avLst/>
          </a:prstGeom>
        </p:spPr>
        <p:txBody>
          <a:bodyPr vert="horz" wrap="square">
            <a:noAutofit/>
          </a:bodyPr>
          <a:lstStyle/>
          <a:p>
            <a:pPr marL="0" indent="0" algn="just">
              <a:lnSpc>
                <a:spcPts val="3100"/>
              </a:lnSpc>
              <a:buNone/>
            </a:pPr>
            <a:r>
              <a:rPr lang="en-US" sz="2800" dirty="0">
                <a:solidFill>
                  <a:schemeClr val="bg1"/>
                </a:solidFill>
                <a:latin typeface="Times New Roman" panose="02020603050405020304" charset="0"/>
                <a:ea typeface="Patrick Hand" panose="00000500000000000000" pitchFamily="34" charset="-122"/>
                <a:cs typeface="Times New Roman" panose="02020603050405020304" charset="0"/>
                <a:sym typeface="+mn-ea"/>
              </a:rPr>
              <a:t>           Temperor's primary residence and political headquarters during the Ming dynasty, where daily governance and private audiences occurred.</a:t>
            </a:r>
            <a:endParaRPr lang="en-US" altLang="en-US" sz="2800" dirty="0">
              <a:solidFill>
                <a:schemeClr val="bg1"/>
              </a:solidFill>
              <a:latin typeface="Times New Roman" panose="02020603050405020304" charset="0"/>
              <a:ea typeface="Patrick Hand" panose="00000500000000000000" pitchFamily="34" charset="-122"/>
              <a:cs typeface="Times New Roman" panose="02020603050405020304" charset="0"/>
              <a:sym typeface="+mn-ea"/>
            </a:endParaRPr>
          </a:p>
        </p:txBody>
      </p:sp>
      <p:sp>
        <p:nvSpPr>
          <p:cNvPr id="5" name="矩形 4"/>
          <p:cNvSpPr/>
          <p:nvPr/>
        </p:nvSpPr>
        <p:spPr>
          <a:xfrm>
            <a:off x="1568079" y="3275598"/>
            <a:ext cx="9055842" cy="277843"/>
          </a:xfrm>
          <a:prstGeom prst="rect">
            <a:avLst/>
          </a:prstGeom>
          <a:solidFill>
            <a:srgbClr val="C5A37E"/>
          </a:solidFill>
          <a:l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方正姚体" panose="02010601030101010101" pitchFamily="2" charset="-122"/>
                <a:ea typeface="方正姚体" panose="02010601030101010101" pitchFamily="2" charset="-122"/>
              </a:rPr>
              <a:t>赤阑桥下记停桡，细雨菰蒲响莫潮。说与行人莫回首，故宫烟柳正萧萧。</a:t>
            </a:r>
            <a:endParaRPr lang="zh-CN" altLang="en-US" sz="1600" dirty="0">
              <a:solidFill>
                <a:schemeClr val="bg1"/>
              </a:solidFill>
              <a:latin typeface="方正姚体" panose="02010601030101010101" pitchFamily="2" charset="-122"/>
              <a:ea typeface="方正姚体" panose="02010601030101010101" pitchFamily="2" charset="-122"/>
            </a:endParaRPr>
          </a:p>
        </p:txBody>
      </p:sp>
      <p:sp>
        <p:nvSpPr>
          <p:cNvPr id="6" name="矩形 5"/>
          <p:cNvSpPr/>
          <p:nvPr/>
        </p:nvSpPr>
        <p:spPr>
          <a:xfrm>
            <a:off x="1376073" y="1308634"/>
            <a:ext cx="3893185" cy="1861185"/>
          </a:xfrm>
          <a:prstGeom prst="rect">
            <a:avLst/>
          </a:prstGeom>
        </p:spPr>
        <p:txBody>
          <a:bodyPr wrap="none">
            <a:spAutoFit/>
          </a:bodyPr>
          <a:lstStyle/>
          <a:p>
            <a:r>
              <a:rPr lang="zh-CN" altLang="en-US" sz="11500" b="1" dirty="0">
                <a:solidFill>
                  <a:schemeClr val="bg1"/>
                </a:solidFill>
                <a:latin typeface="方正舒体" panose="02010601030101010101" pitchFamily="2" charset="-122"/>
                <a:ea typeface="方正舒体" panose="02010601030101010101" pitchFamily="2" charset="-122"/>
              </a:rPr>
              <a:t>乾</a:t>
            </a:r>
            <a:r>
              <a:rPr lang="zh-CN" altLang="en-US" sz="8800" b="1" dirty="0">
                <a:solidFill>
                  <a:schemeClr val="bg1"/>
                </a:solidFill>
                <a:latin typeface="方正舒体" panose="02010601030101010101" pitchFamily="2" charset="-122"/>
                <a:ea typeface="方正舒体" panose="02010601030101010101" pitchFamily="2" charset="-122"/>
              </a:rPr>
              <a:t>清宫</a:t>
            </a:r>
            <a:endParaRPr lang="zh-CN" altLang="en-US" sz="8800" b="1" dirty="0">
              <a:latin typeface="方正舒体" panose="02010601030101010101" pitchFamily="2" charset="-122"/>
              <a:ea typeface="方正舒体" panose="02010601030101010101" pitchFamily="2" charset="-122"/>
            </a:endParaRPr>
          </a:p>
        </p:txBody>
      </p:sp>
      <p:pic>
        <p:nvPicPr>
          <p:cNvPr id="7" name="图片 6"/>
          <p:cNvPicPr>
            <a:picLocks noChangeAspect="1"/>
          </p:cNvPicPr>
          <p:nvPr/>
        </p:nvPicPr>
        <p:blipFill>
          <a:blip r:embed="rId1" cstate="email">
            <a:biLevel thresh="25000"/>
          </a:blip>
          <a:stretch>
            <a:fillRect/>
          </a:stretch>
        </p:blipFill>
        <p:spPr>
          <a:xfrm>
            <a:off x="5327112" y="2562900"/>
            <a:ext cx="417084" cy="465943"/>
          </a:xfrm>
          <a:prstGeom prst="rect">
            <a:avLst/>
          </a:prstGeom>
        </p:spPr>
      </p:pic>
      <p:pic>
        <p:nvPicPr>
          <p:cNvPr id="8" name="Picture 4" descr="https://timgsa.baidu.com/timg?image&amp;quality=80&amp;size=b9999_10000&amp;sec=1544693602430&amp;di=bd05939180f3d4814604f5efc9d09d47&amp;imgtype=0&amp;src=http%3A%2F%2Fimgsrc.baidu.com%2Fimgad%2Fpic%2Fitem%2F94cad1c8a786c917ae0887edc33d70cf3ac757df.jpg"/>
          <p:cNvPicPr>
            <a:picLocks noChangeAspect="1" noChangeArrowheads="1"/>
          </p:cNvPicPr>
          <p:nvPr/>
        </p:nvPicPr>
        <p:blipFill rotWithShape="1">
          <a:blip r:embed="rId2" cstate="email"/>
          <a:srcRect l="8445" t="37162" r="10006" b="12903"/>
          <a:stretch>
            <a:fillRect/>
          </a:stretch>
        </p:blipFill>
        <p:spPr bwMode="auto">
          <a:xfrm>
            <a:off x="5856042" y="1733450"/>
            <a:ext cx="4767879" cy="19463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54099" y="504867"/>
            <a:ext cx="2494533" cy="584775"/>
          </a:xfrm>
          <a:prstGeom prst="rect">
            <a:avLst/>
          </a:prstGeom>
          <a:noFill/>
        </p:spPr>
        <p:txBody>
          <a:bodyPr wrap="square" rtlCol="0">
            <a:spAutoFit/>
          </a:bodyPr>
          <a:lstStyle/>
          <a:p>
            <a:pPr algn="dist"/>
            <a:r>
              <a:rPr lang="zh-CN" altLang="en-US" sz="3200" b="1" dirty="0">
                <a:solidFill>
                  <a:schemeClr val="bg1"/>
                </a:solidFill>
                <a:latin typeface="方正姚体" panose="02010601030101010101" pitchFamily="2" charset="-122"/>
                <a:ea typeface="方正姚体" panose="02010601030101010101" pitchFamily="2" charset="-122"/>
              </a:rPr>
              <a:t>内廷中路</a:t>
            </a:r>
            <a:endParaRPr lang="zh-CN" altLang="en-US" sz="3200" b="1" dirty="0">
              <a:solidFill>
                <a:schemeClr val="bg1"/>
              </a:solidFill>
              <a:latin typeface="方正姚体" panose="02010601030101010101" pitchFamily="2" charset="-122"/>
              <a:ea typeface="方正姚体" panose="02010601030101010101" pitchFamily="2" charset="-122"/>
            </a:endParaRPr>
          </a:p>
        </p:txBody>
      </p:sp>
      <p:pic>
        <p:nvPicPr>
          <p:cNvPr id="4" name="Picture 8" descr="https://ss0.bdstatic.com/70cFuHSh_Q1YnxGkpoWK1HF6hhy/it/u=1456562502,3476717438&amp;fm=26&amp;gp=0.jpg"/>
          <p:cNvPicPr>
            <a:picLocks noChangeAspect="1" noChangeArrowheads="1"/>
          </p:cNvPicPr>
          <p:nvPr/>
        </p:nvPicPr>
        <p:blipFill rotWithShape="1">
          <a:blip r:embed="rId1" cstate="email"/>
          <a:srcRect/>
          <a:stretch>
            <a:fillRect/>
          </a:stretch>
        </p:blipFill>
        <p:spPr bwMode="auto">
          <a:xfrm>
            <a:off x="558024" y="3884249"/>
            <a:ext cx="4421749" cy="1888375"/>
          </a:xfrm>
          <a:prstGeom prst="rect">
            <a:avLst/>
          </a:prstGeom>
          <a:extLst>
            <a:ext uri="{909E8E84-426E-40DD-AFC4-6F175D3DCCD1}">
              <a14:hiddenFill xmlns:a14="http://schemas.microsoft.com/office/drawing/2010/main">
                <a:solidFill>
                  <a:srgbClr val="FFFFFF"/>
                </a:solidFill>
              </a14:hiddenFill>
            </a:ext>
          </a:extLst>
        </p:spPr>
      </p:pic>
      <p:pic>
        <p:nvPicPr>
          <p:cNvPr id="36" name="Picture 6" descr="https://ss0.bdstatic.com/70cFuHSh_Q1YnxGkpoWK1HF6hhy/it/u=52777920,2028383254&amp;fm=26&amp;gp=0.jpg"/>
          <p:cNvPicPr>
            <a:picLocks noChangeAspect="1" noChangeArrowheads="1"/>
          </p:cNvPicPr>
          <p:nvPr/>
        </p:nvPicPr>
        <p:blipFill rotWithShape="1">
          <a:blip r:embed="rId2" cstate="email"/>
          <a:srcRect t="500" b="500"/>
          <a:stretch>
            <a:fillRect/>
          </a:stretch>
        </p:blipFill>
        <p:spPr bwMode="auto">
          <a:xfrm>
            <a:off x="558024" y="1802553"/>
            <a:ext cx="4421750" cy="1888375"/>
          </a:xfrm>
          <a:prstGeom prst="rect">
            <a:avLst/>
          </a:prstGeom>
          <a:extLst>
            <a:ext uri="{909E8E84-426E-40DD-AFC4-6F175D3DCCD1}">
              <a14:hiddenFill xmlns:a14="http://schemas.microsoft.com/office/drawing/2010/main">
                <a:solidFill>
                  <a:srgbClr val="FFFFFF"/>
                </a:solidFill>
              </a14:hiddenFill>
            </a:ext>
          </a:extLst>
        </p:spPr>
      </p:pic>
      <p:sp>
        <p:nvSpPr>
          <p:cNvPr id="37" name="矩形 36"/>
          <p:cNvSpPr/>
          <p:nvPr/>
        </p:nvSpPr>
        <p:spPr>
          <a:xfrm>
            <a:off x="5337748" y="1492136"/>
            <a:ext cx="5436104" cy="1200329"/>
          </a:xfrm>
          <a:prstGeom prst="rect">
            <a:avLst/>
          </a:prstGeom>
        </p:spPr>
        <p:txBody>
          <a:bodyPr wrap="none">
            <a:spAutoFit/>
          </a:bodyPr>
          <a:lstStyle/>
          <a:p>
            <a:r>
              <a:rPr lang="zh-CN" altLang="en-US" sz="7200" b="1" dirty="0">
                <a:solidFill>
                  <a:schemeClr val="bg1"/>
                </a:solidFill>
                <a:latin typeface="方正舒体" panose="02010601030101010101" pitchFamily="2" charset="-122"/>
                <a:ea typeface="方正舒体" panose="02010601030101010101" pitchFamily="2" charset="-122"/>
              </a:rPr>
              <a:t>御花园</a:t>
            </a:r>
            <a:r>
              <a:rPr lang="en-US" altLang="zh-CN" sz="7200" b="1" dirty="0">
                <a:solidFill>
                  <a:schemeClr val="bg1"/>
                </a:solidFill>
                <a:latin typeface="方正舒体" panose="02010601030101010101" pitchFamily="2" charset="-122"/>
                <a:ea typeface="方正舒体" panose="02010601030101010101" pitchFamily="2" charset="-122"/>
              </a:rPr>
              <a:t>·</a:t>
            </a:r>
            <a:r>
              <a:rPr lang="zh-CN" altLang="en-US" sz="5400" b="1" dirty="0">
                <a:solidFill>
                  <a:schemeClr val="bg1"/>
                </a:solidFill>
                <a:latin typeface="方正舒体" panose="02010601030101010101" pitchFamily="2" charset="-122"/>
                <a:ea typeface="方正舒体" panose="02010601030101010101" pitchFamily="2" charset="-122"/>
              </a:rPr>
              <a:t>故宫</a:t>
            </a:r>
            <a:endParaRPr lang="zh-CN" altLang="en-US" sz="7200" b="1" dirty="0">
              <a:latin typeface="方正舒体" panose="02010601030101010101" pitchFamily="2" charset="-122"/>
              <a:ea typeface="方正舒体" panose="02010601030101010101" pitchFamily="2" charset="-122"/>
            </a:endParaRPr>
          </a:p>
        </p:txBody>
      </p:sp>
      <p:sp>
        <p:nvSpPr>
          <p:cNvPr id="5" name="文本框 4"/>
          <p:cNvSpPr txBox="1"/>
          <p:nvPr/>
        </p:nvSpPr>
        <p:spPr>
          <a:xfrm>
            <a:off x="5380990" y="2804160"/>
            <a:ext cx="6096000" cy="2861310"/>
          </a:xfrm>
          <a:prstGeom prst="rect">
            <a:avLst/>
          </a:prstGeom>
          <a:noFill/>
        </p:spPr>
        <p:txBody>
          <a:bodyPr wrap="square" rtlCol="0" anchor="t">
            <a:spAutoFit/>
          </a:bodyPr>
          <a:p>
            <a:pPr marL="0" indent="0" algn="just">
              <a:lnSpc>
                <a:spcPts val="2700"/>
              </a:lnSpc>
              <a:buNone/>
            </a:pPr>
            <a:r>
              <a:rPr lang="en-US" sz="2800" dirty="0">
                <a:solidFill>
                  <a:schemeClr val="bg1"/>
                </a:solidFill>
                <a:latin typeface="Times New Roman" panose="02020603050405020304" charset="0"/>
                <a:ea typeface="Patrick Hand" panose="00000500000000000000" pitchFamily="34" charset="-122"/>
                <a:cs typeface="Times New Roman" panose="02020603050405020304" charset="0"/>
                <a:sym typeface="+mn-ea"/>
              </a:rPr>
              <a:t>      御花园 (Imperial Garden) covers over 11,000 square meters of meticulously designed landscape, offering emperors and empresses a tranquil retreat from ceremonial duties. This masterpiece of classical Chinese garden design harmoniously blends architecture with nature.</a:t>
            </a:r>
            <a:endParaRPr lang="en-US" altLang="en-US" sz="2800" dirty="0">
              <a:solidFill>
                <a:schemeClr val="bg1"/>
              </a:solidFill>
              <a:latin typeface="Times New Roman" panose="02020603050405020304" charset="0"/>
              <a:ea typeface="Patrick Hand" panose="00000500000000000000" pitchFamily="34" charset="-122"/>
              <a:cs typeface="Times New Roman" panose="02020603050405020304" charset="0"/>
              <a:sym typeface="+mn-ea"/>
            </a:endParaRPr>
          </a:p>
        </p:txBody>
      </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ppt_x</p:attrName>
                                        </p:attrNameLst>
                                      </p:cBhvr>
                                      <p:tavLst>
                                        <p:tav tm="0">
                                          <p:val>
                                            <p:strVal val="#ppt_x-#ppt_w*1.125000"/>
                                          </p:val>
                                        </p:tav>
                                        <p:tav tm="100000">
                                          <p:val>
                                            <p:strVal val="#ppt_x"/>
                                          </p:val>
                                        </p:tav>
                                      </p:tavLst>
                                    </p:anim>
                                    <p:animEffect transition="in" filter="wipe(right)">
                                      <p:cBhvr>
                                        <p:cTn id="8" dur="500"/>
                                        <p:tgtEl>
                                          <p:spTgt spid="36"/>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54099" y="504867"/>
            <a:ext cx="2494533" cy="584775"/>
          </a:xfrm>
          <a:prstGeom prst="rect">
            <a:avLst/>
          </a:prstGeom>
          <a:noFill/>
        </p:spPr>
        <p:txBody>
          <a:bodyPr wrap="square" rtlCol="0">
            <a:spAutoFit/>
          </a:bodyPr>
          <a:lstStyle/>
          <a:p>
            <a:pPr algn="dist"/>
            <a:r>
              <a:rPr lang="zh-CN" altLang="en-US" sz="3200" b="1" dirty="0">
                <a:solidFill>
                  <a:schemeClr val="bg1"/>
                </a:solidFill>
                <a:latin typeface="方正姚体" panose="02010601030101010101" pitchFamily="2" charset="-122"/>
                <a:ea typeface="方正姚体" panose="02010601030101010101" pitchFamily="2" charset="-122"/>
              </a:rPr>
              <a:t>内廷中路</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4" name="矩形 3"/>
          <p:cNvSpPr/>
          <p:nvPr/>
        </p:nvSpPr>
        <p:spPr>
          <a:xfrm>
            <a:off x="4895847" y="3613716"/>
            <a:ext cx="5332641" cy="1681480"/>
          </a:xfrm>
          <a:prstGeom prst="rect">
            <a:avLst/>
          </a:prstGeom>
        </p:spPr>
        <p:txBody>
          <a:bodyPr vert="horz" wrap="square">
            <a:spAutoFit/>
          </a:bodyPr>
          <a:lstStyle/>
          <a:p>
            <a:pPr marL="0" indent="0" algn="just">
              <a:lnSpc>
                <a:spcPts val="3100"/>
              </a:lnSpc>
              <a:buNone/>
            </a:pPr>
            <a:r>
              <a:rPr lang="en-US" sz="2800" dirty="0">
                <a:solidFill>
                  <a:schemeClr val="bg1"/>
                </a:solidFill>
                <a:latin typeface="Times New Roman" panose="02020603050405020304" charset="0"/>
                <a:ea typeface="Patrick Hand" panose="00000500000000000000" pitchFamily="34" charset="-122"/>
                <a:cs typeface="Times New Roman" panose="02020603050405020304" charset="0"/>
                <a:sym typeface="+mn-ea"/>
              </a:rPr>
              <a:t>         Originally the empress's residence, later transformed into a shamanic ritual space during the Qing dynasty.</a:t>
            </a:r>
            <a:endParaRPr lang="en-US" altLang="en-US" sz="2800" dirty="0">
              <a:solidFill>
                <a:schemeClr val="bg1"/>
              </a:solidFill>
              <a:latin typeface="Times New Roman" panose="02020603050405020304" charset="0"/>
              <a:ea typeface="Patrick Hand" panose="00000500000000000000" pitchFamily="34" charset="-122"/>
              <a:cs typeface="Times New Roman" panose="02020603050405020304" charset="0"/>
              <a:sym typeface="+mn-ea"/>
            </a:endParaRPr>
          </a:p>
        </p:txBody>
      </p:sp>
      <p:grpSp>
        <p:nvGrpSpPr>
          <p:cNvPr id="10" name="组合 9"/>
          <p:cNvGrpSpPr/>
          <p:nvPr/>
        </p:nvGrpSpPr>
        <p:grpSpPr>
          <a:xfrm>
            <a:off x="1758259" y="1877597"/>
            <a:ext cx="2514040" cy="4092779"/>
            <a:chOff x="7905881" y="1869356"/>
            <a:chExt cx="2514040" cy="4092779"/>
          </a:xfrm>
        </p:grpSpPr>
        <p:sp>
          <p:nvSpPr>
            <p:cNvPr id="7" name="椭圆 6"/>
            <p:cNvSpPr/>
            <p:nvPr/>
          </p:nvSpPr>
          <p:spPr>
            <a:xfrm>
              <a:off x="8499583" y="3276169"/>
              <a:ext cx="1080000" cy="1080000"/>
            </a:xfrm>
            <a:prstGeom prst="ellipse">
              <a:avLst/>
            </a:prstGeom>
            <a:solidFill>
              <a:srgbClr val="C5A37E"/>
            </a:solidFill>
            <a:l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p:cNvSpPr/>
            <p:nvPr/>
          </p:nvSpPr>
          <p:spPr>
            <a:xfrm>
              <a:off x="8757928" y="1869356"/>
              <a:ext cx="1661993" cy="1195937"/>
            </a:xfrm>
            <a:prstGeom prst="rect">
              <a:avLst/>
            </a:prstGeom>
          </p:spPr>
          <p:txBody>
            <a:bodyPr vert="eaVert" wrap="square">
              <a:spAutoFit/>
            </a:bodyPr>
            <a:lstStyle/>
            <a:p>
              <a:r>
                <a:rPr lang="zh-CN" altLang="en-US" sz="11500" b="1" spc="600" dirty="0">
                  <a:solidFill>
                    <a:schemeClr val="bg1"/>
                  </a:solidFill>
                  <a:latin typeface="方正姚体" panose="02010601030101010101" pitchFamily="2" charset="-122"/>
                  <a:ea typeface="方正姚体" panose="02010601030101010101" pitchFamily="2" charset="-122"/>
                </a:rPr>
                <a:t>坤</a:t>
              </a:r>
              <a:endParaRPr lang="zh-CN" altLang="en-US" sz="11500" b="1" dirty="0">
                <a:solidFill>
                  <a:schemeClr val="bg1"/>
                </a:solidFill>
                <a:latin typeface="方正姚体" panose="02010601030101010101" pitchFamily="2" charset="-122"/>
                <a:ea typeface="方正姚体" panose="02010601030101010101" pitchFamily="2" charset="-122"/>
              </a:endParaRPr>
            </a:p>
          </p:txBody>
        </p:sp>
        <p:sp>
          <p:nvSpPr>
            <p:cNvPr id="6" name="矩形 5"/>
            <p:cNvSpPr/>
            <p:nvPr/>
          </p:nvSpPr>
          <p:spPr>
            <a:xfrm>
              <a:off x="7905881" y="3219828"/>
              <a:ext cx="1538883" cy="2742307"/>
            </a:xfrm>
            <a:prstGeom prst="rect">
              <a:avLst/>
            </a:prstGeom>
          </p:spPr>
          <p:txBody>
            <a:bodyPr vert="eaVert" wrap="square">
              <a:spAutoFit/>
            </a:bodyPr>
            <a:lstStyle/>
            <a:p>
              <a:r>
                <a:rPr lang="zh-CN" altLang="en-US" sz="8800" b="1" spc="600" dirty="0">
                  <a:solidFill>
                    <a:schemeClr val="bg1"/>
                  </a:solidFill>
                  <a:latin typeface="方正姚体" panose="02010601030101010101" pitchFamily="2" charset="-122"/>
                  <a:ea typeface="方正姚体" panose="02010601030101010101" pitchFamily="2" charset="-122"/>
                </a:rPr>
                <a:t>宁宫</a:t>
              </a:r>
              <a:endParaRPr lang="zh-CN" altLang="en-US" sz="8800" b="1" dirty="0">
                <a:solidFill>
                  <a:schemeClr val="bg1"/>
                </a:solidFill>
                <a:latin typeface="方正姚体" panose="02010601030101010101" pitchFamily="2" charset="-122"/>
                <a:ea typeface="方正姚体" panose="02010601030101010101" pitchFamily="2" charset="-122"/>
              </a:endParaRPr>
            </a:p>
          </p:txBody>
        </p:sp>
        <p:sp>
          <p:nvSpPr>
            <p:cNvPr id="9" name="文本框 8"/>
            <p:cNvSpPr txBox="1"/>
            <p:nvPr/>
          </p:nvSpPr>
          <p:spPr>
            <a:xfrm>
              <a:off x="8757928" y="3739969"/>
              <a:ext cx="1415772" cy="461665"/>
            </a:xfrm>
            <a:prstGeom prst="rect">
              <a:avLst/>
            </a:prstGeom>
            <a:noFill/>
          </p:spPr>
          <p:txBody>
            <a:bodyPr wrap="square" rtlCol="0">
              <a:spAutoFit/>
            </a:bodyPr>
            <a:lstStyle/>
            <a:p>
              <a:r>
                <a:rPr lang="en-US" altLang="zh-CN" sz="1200" dirty="0">
                  <a:latin typeface="Calibri" panose="020F0502020204030204" pitchFamily="34" charset="0"/>
                  <a:cs typeface="Calibri" panose="020F0502020204030204" pitchFamily="34" charset="0"/>
                </a:rPr>
                <a:t>The</a:t>
              </a:r>
              <a:endParaRPr lang="en-US" altLang="zh-CN" sz="1200" dirty="0">
                <a:latin typeface="Calibri" panose="020F0502020204030204" pitchFamily="34" charset="0"/>
                <a:cs typeface="Calibri" panose="020F0502020204030204" pitchFamily="34" charset="0"/>
              </a:endParaRPr>
            </a:p>
            <a:p>
              <a:r>
                <a:rPr lang="en-US" altLang="zh-CN" sz="1200" dirty="0">
                  <a:latin typeface="Calibri" panose="020F0502020204030204" pitchFamily="34" charset="0"/>
                  <a:cs typeface="Calibri" panose="020F0502020204030204" pitchFamily="34" charset="0"/>
                </a:rPr>
                <a:t>Forbidden City</a:t>
              </a:r>
              <a:endParaRPr lang="zh-CN" altLang="en-US" sz="1200" dirty="0">
                <a:latin typeface="Calibri" panose="020F0502020204030204" pitchFamily="34" charset="0"/>
                <a:cs typeface="Calibri" panose="020F0502020204030204" pitchFamily="34" charset="0"/>
              </a:endParaRPr>
            </a:p>
          </p:txBody>
        </p:sp>
      </p:grpSp>
      <p:sp>
        <p:nvSpPr>
          <p:cNvPr id="11" name="矩形 10"/>
          <p:cNvSpPr/>
          <p:nvPr/>
        </p:nvSpPr>
        <p:spPr>
          <a:xfrm>
            <a:off x="6096000" y="2925670"/>
            <a:ext cx="2731675" cy="276999"/>
          </a:xfrm>
          <a:prstGeom prst="rect">
            <a:avLst/>
          </a:prstGeom>
        </p:spPr>
        <p:txBody>
          <a:bodyPr wrap="square">
            <a:spAutoFit/>
          </a:bodyPr>
          <a:lstStyle/>
          <a:p>
            <a:pPr algn="ctr"/>
            <a:r>
              <a:rPr lang="zh-CN" altLang="en-US" sz="1200" dirty="0">
                <a:solidFill>
                  <a:schemeClr val="bg1"/>
                </a:solidFill>
                <a:latin typeface="方正姚体" panose="02010601030101010101" pitchFamily="2" charset="-122"/>
                <a:ea typeface="方正姚体" panose="02010601030101010101" pitchFamily="2" charset="-122"/>
              </a:rPr>
              <a:t>坤宁宫是内廷后三宫之一</a:t>
            </a:r>
            <a:endParaRPr lang="zh-CN" altLang="en-US" sz="1200" dirty="0"/>
          </a:p>
        </p:txBody>
      </p:sp>
      <p:cxnSp>
        <p:nvCxnSpPr>
          <p:cNvPr id="13" name="直接连接符 12"/>
          <p:cNvCxnSpPr/>
          <p:nvPr/>
        </p:nvCxnSpPr>
        <p:spPr>
          <a:xfrm>
            <a:off x="6921837" y="2750751"/>
            <a:ext cx="10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723130" y="175895"/>
            <a:ext cx="6096000" cy="969645"/>
          </a:xfrm>
          <a:prstGeom prst="rect">
            <a:avLst/>
          </a:prstGeom>
          <a:noFill/>
        </p:spPr>
        <p:txBody>
          <a:bodyPr wrap="square" rtlCol="0" anchor="t">
            <a:spAutoFit/>
          </a:bodyPr>
          <a:p>
            <a:pPr marL="0" indent="0" algn="l">
              <a:lnSpc>
                <a:spcPts val="6850"/>
              </a:lnSpc>
              <a:buNone/>
            </a:pPr>
            <a:r>
              <a:rPr lang="en-US" sz="2800" dirty="0">
                <a:solidFill>
                  <a:schemeClr val="bg1"/>
                </a:solidFill>
                <a:latin typeface="Times New Roman" panose="02020603050405020304" charset="0"/>
                <a:ea typeface="Patrick Hand" panose="00000500000000000000" pitchFamily="34" charset="-122"/>
                <a:cs typeface="Times New Roman" panose="02020603050405020304" charset="0"/>
                <a:sym typeface="+mn-ea"/>
              </a:rPr>
              <a:t>Cultural Connotation</a:t>
            </a:r>
            <a:endParaRPr lang="en-US" altLang="en-US" sz="2800" dirty="0">
              <a:solidFill>
                <a:schemeClr val="bg1"/>
              </a:solidFill>
              <a:latin typeface="Times New Roman" panose="02020603050405020304" charset="0"/>
              <a:ea typeface="Patrick Hand" panose="00000500000000000000" pitchFamily="34" charset="-122"/>
              <a:cs typeface="Times New Roman" panose="02020603050405020304" charset="0"/>
              <a:sym typeface="+mn-ea"/>
            </a:endParaRPr>
          </a:p>
        </p:txBody>
      </p:sp>
      <p:sp>
        <p:nvSpPr>
          <p:cNvPr id="3" name="文本框 2"/>
          <p:cNvSpPr txBox="1"/>
          <p:nvPr/>
        </p:nvSpPr>
        <p:spPr>
          <a:xfrm>
            <a:off x="1184910" y="1703070"/>
            <a:ext cx="2690495" cy="968375"/>
          </a:xfrm>
          <a:prstGeom prst="rect">
            <a:avLst/>
          </a:prstGeom>
          <a:noFill/>
        </p:spPr>
        <p:txBody>
          <a:bodyPr wrap="square" rtlCol="0" anchor="t">
            <a:spAutoFit/>
          </a:bodyPr>
          <a:p>
            <a:r>
              <a:rPr lang="en-US" sz="5700" dirty="0">
                <a:solidFill>
                  <a:schemeClr val="bg1"/>
                </a:solidFill>
                <a:latin typeface="Funnel Display" pitchFamily="34" charset="0"/>
                <a:ea typeface="Funnel Display" pitchFamily="34" charset="-122"/>
                <a:cs typeface="Funnel Display" pitchFamily="34" charset="-120"/>
                <a:sym typeface="+mn-ea"/>
              </a:rPr>
              <a:t>1987</a:t>
            </a:r>
            <a:endParaRPr lang="en-US" altLang="en-US" sz="5700" dirty="0">
              <a:solidFill>
                <a:schemeClr val="bg1"/>
              </a:solidFill>
              <a:latin typeface="Funnel Display" pitchFamily="34" charset="0"/>
              <a:ea typeface="Funnel Display" pitchFamily="34" charset="-122"/>
              <a:cs typeface="Funnel Display" pitchFamily="34" charset="-120"/>
              <a:sym typeface="+mn-ea"/>
            </a:endParaRPr>
          </a:p>
        </p:txBody>
      </p:sp>
      <p:sp>
        <p:nvSpPr>
          <p:cNvPr id="4" name="文本框 3"/>
          <p:cNvSpPr txBox="1"/>
          <p:nvPr/>
        </p:nvSpPr>
        <p:spPr>
          <a:xfrm>
            <a:off x="182245" y="2671445"/>
            <a:ext cx="4288155" cy="411480"/>
          </a:xfrm>
          <a:prstGeom prst="rect">
            <a:avLst/>
          </a:prstGeom>
          <a:noFill/>
        </p:spPr>
        <p:txBody>
          <a:bodyPr wrap="square" rtlCol="0" anchor="t">
            <a:spAutoFit/>
          </a:bodyPr>
          <a:p>
            <a:pPr marL="0" indent="0" algn="ctr">
              <a:lnSpc>
                <a:spcPts val="2500"/>
              </a:lnSpc>
              <a:buNone/>
            </a:pPr>
            <a:r>
              <a:rPr lang="en-US" sz="2000" dirty="0">
                <a:solidFill>
                  <a:schemeClr val="bg1"/>
                </a:solidFill>
                <a:latin typeface="Times New Roman" panose="02020603050405020304" charset="0"/>
                <a:ea typeface="Funnel Display" pitchFamily="34" charset="-122"/>
                <a:cs typeface="Times New Roman" panose="02020603050405020304" charset="0"/>
                <a:sym typeface="+mn-ea"/>
              </a:rPr>
              <a:t>UNESCO Heritage Site</a:t>
            </a:r>
            <a:endParaRPr lang="en-US" altLang="en-US" sz="2000" dirty="0">
              <a:solidFill>
                <a:schemeClr val="bg1"/>
              </a:solidFill>
              <a:latin typeface="Times New Roman" panose="02020603050405020304" charset="0"/>
              <a:ea typeface="Funnel Display" pitchFamily="34" charset="-122"/>
              <a:cs typeface="Times New Roman" panose="02020603050405020304" charset="0"/>
              <a:sym typeface="+mn-ea"/>
            </a:endParaRPr>
          </a:p>
        </p:txBody>
      </p:sp>
      <p:sp>
        <p:nvSpPr>
          <p:cNvPr id="5" name="文本框 4"/>
          <p:cNvSpPr txBox="1"/>
          <p:nvPr/>
        </p:nvSpPr>
        <p:spPr>
          <a:xfrm>
            <a:off x="390525" y="3143885"/>
            <a:ext cx="4026535" cy="874395"/>
          </a:xfrm>
          <a:prstGeom prst="rect">
            <a:avLst/>
          </a:prstGeom>
          <a:noFill/>
        </p:spPr>
        <p:txBody>
          <a:bodyPr wrap="square" rtlCol="0" anchor="t">
            <a:noAutofit/>
          </a:bodyPr>
          <a:p>
            <a:pPr marL="0" indent="0" algn="just">
              <a:lnSpc>
                <a:spcPts val="2750"/>
              </a:lnSpc>
              <a:buNone/>
            </a:pPr>
            <a:r>
              <a:rPr lang="en-US" sz="2800" dirty="0">
                <a:solidFill>
                  <a:schemeClr val="bg1"/>
                </a:solidFill>
                <a:latin typeface="Times New Roman" panose="02020603050405020304" charset="0"/>
                <a:ea typeface="Funnel Sans" pitchFamily="34" charset="-122"/>
                <a:cs typeface="Times New Roman" panose="02020603050405020304" charset="0"/>
                <a:sym typeface="+mn-ea"/>
              </a:rPr>
              <a:t>      </a:t>
            </a:r>
            <a:r>
              <a:rPr lang="en-US" sz="2000" dirty="0">
                <a:solidFill>
                  <a:schemeClr val="bg1"/>
                </a:solidFill>
                <a:latin typeface="Times New Roman" panose="02020603050405020304" charset="0"/>
                <a:ea typeface="Funnel Sans" pitchFamily="34" charset="-122"/>
                <a:cs typeface="Times New Roman" panose="02020603050405020304" charset="0"/>
                <a:sym typeface="+mn-ea"/>
              </a:rPr>
              <a:t>Recognized globally as a World Heritage Site, symbolizing Chinese cultural identity and architectural genius for all humanity.</a:t>
            </a:r>
            <a:endParaRPr lang="en-US" altLang="en-US" sz="2000" dirty="0">
              <a:solidFill>
                <a:schemeClr val="bg1"/>
              </a:solidFill>
              <a:latin typeface="Times New Roman" panose="02020603050405020304" charset="0"/>
              <a:ea typeface="Funnel Sans" pitchFamily="34" charset="-122"/>
              <a:cs typeface="Times New Roman" panose="02020603050405020304" charset="0"/>
              <a:sym typeface="+mn-ea"/>
            </a:endParaRPr>
          </a:p>
        </p:txBody>
      </p:sp>
      <p:sp>
        <p:nvSpPr>
          <p:cNvPr id="6" name="文本框 5"/>
          <p:cNvSpPr txBox="1"/>
          <p:nvPr/>
        </p:nvSpPr>
        <p:spPr>
          <a:xfrm>
            <a:off x="3181985" y="1849120"/>
            <a:ext cx="6096000" cy="822325"/>
          </a:xfrm>
          <a:prstGeom prst="rect">
            <a:avLst/>
          </a:prstGeom>
          <a:noFill/>
        </p:spPr>
        <p:txBody>
          <a:bodyPr wrap="square" rtlCol="0" anchor="t">
            <a:spAutoFit/>
          </a:bodyPr>
          <a:p>
            <a:pPr marL="0" indent="0" algn="ctr">
              <a:lnSpc>
                <a:spcPts val="5700"/>
              </a:lnSpc>
              <a:buNone/>
            </a:pPr>
            <a:r>
              <a:rPr lang="en-US" sz="5700" dirty="0">
                <a:solidFill>
                  <a:schemeClr val="bg1"/>
                </a:solidFill>
                <a:latin typeface="Funnel Display" pitchFamily="34" charset="0"/>
                <a:ea typeface="Funnel Display" pitchFamily="34" charset="-122"/>
                <a:cs typeface="Funnel Display" pitchFamily="34" charset="-120"/>
                <a:sym typeface="+mn-ea"/>
              </a:rPr>
              <a:t>1.8M</a:t>
            </a:r>
            <a:endParaRPr lang="en-US" altLang="en-US" sz="5700" dirty="0">
              <a:solidFill>
                <a:schemeClr val="bg1"/>
              </a:solidFill>
              <a:latin typeface="Funnel Display" pitchFamily="34" charset="0"/>
              <a:ea typeface="Funnel Display" pitchFamily="34" charset="-122"/>
              <a:cs typeface="Funnel Display" pitchFamily="34" charset="-120"/>
              <a:sym typeface="+mn-ea"/>
            </a:endParaRPr>
          </a:p>
        </p:txBody>
      </p:sp>
      <p:sp>
        <p:nvSpPr>
          <p:cNvPr id="7" name="文本框 6"/>
          <p:cNvSpPr txBox="1"/>
          <p:nvPr/>
        </p:nvSpPr>
        <p:spPr>
          <a:xfrm>
            <a:off x="3335655" y="2671445"/>
            <a:ext cx="6096000" cy="411480"/>
          </a:xfrm>
          <a:prstGeom prst="rect">
            <a:avLst/>
          </a:prstGeom>
          <a:noFill/>
        </p:spPr>
        <p:txBody>
          <a:bodyPr wrap="square" rtlCol="0" anchor="t">
            <a:spAutoFit/>
          </a:bodyPr>
          <a:p>
            <a:pPr marL="0" indent="0" algn="ctr">
              <a:lnSpc>
                <a:spcPts val="2500"/>
              </a:lnSpc>
              <a:buNone/>
            </a:pPr>
            <a:r>
              <a:rPr lang="en-US" sz="2000" dirty="0">
                <a:solidFill>
                  <a:schemeClr val="bg1"/>
                </a:solidFill>
                <a:latin typeface="Times New Roman" panose="02020603050405020304" charset="0"/>
                <a:ea typeface="Funnel Display" pitchFamily="34" charset="-122"/>
                <a:cs typeface="Times New Roman" panose="02020603050405020304" charset="0"/>
                <a:sym typeface="+mn-ea"/>
              </a:rPr>
              <a:t>Precious Artifacts</a:t>
            </a:r>
            <a:endParaRPr lang="en-US" altLang="en-US" sz="2000" dirty="0">
              <a:solidFill>
                <a:schemeClr val="bg1"/>
              </a:solidFill>
              <a:latin typeface="Times New Roman" panose="02020603050405020304" charset="0"/>
              <a:ea typeface="Funnel Display" pitchFamily="34" charset="-122"/>
              <a:cs typeface="Times New Roman" panose="02020603050405020304" charset="0"/>
              <a:sym typeface="+mn-ea"/>
            </a:endParaRPr>
          </a:p>
        </p:txBody>
      </p:sp>
      <p:sp>
        <p:nvSpPr>
          <p:cNvPr id="8" name="文本框 7"/>
          <p:cNvSpPr txBox="1"/>
          <p:nvPr/>
        </p:nvSpPr>
        <p:spPr>
          <a:xfrm>
            <a:off x="4470400" y="3143885"/>
            <a:ext cx="3827145" cy="1854200"/>
          </a:xfrm>
          <a:prstGeom prst="rect">
            <a:avLst/>
          </a:prstGeom>
          <a:noFill/>
        </p:spPr>
        <p:txBody>
          <a:bodyPr wrap="square" rtlCol="0" anchor="t">
            <a:spAutoFit/>
          </a:bodyPr>
          <a:p>
            <a:pPr marL="0" indent="0" algn="just">
              <a:lnSpc>
                <a:spcPts val="2750"/>
              </a:lnSpc>
              <a:buNone/>
            </a:pPr>
            <a:r>
              <a:rPr lang="en-US" sz="2000" dirty="0">
                <a:solidFill>
                  <a:schemeClr val="bg1"/>
                </a:solidFill>
                <a:latin typeface="Times New Roman" panose="02020603050405020304" charset="0"/>
                <a:ea typeface="Funnel Sans" pitchFamily="34" charset="-122"/>
                <a:cs typeface="Times New Roman" panose="02020603050405020304" charset="0"/>
                <a:sym typeface="+mn-ea"/>
              </a:rPr>
              <a:t>         The palace museums house over 1.8 million artifacts, including ceramics, paintings, calligraphy, bronzes, and imperial archives spanning millennia.</a:t>
            </a:r>
            <a:endParaRPr lang="en-US" altLang="en-US" sz="2000" dirty="0">
              <a:solidFill>
                <a:schemeClr val="bg1"/>
              </a:solidFill>
              <a:latin typeface="Times New Roman" panose="02020603050405020304" charset="0"/>
              <a:ea typeface="Funnel Sans" pitchFamily="34" charset="-122"/>
              <a:cs typeface="Times New Roman" panose="02020603050405020304" charset="0"/>
              <a:sym typeface="+mn-ea"/>
            </a:endParaRPr>
          </a:p>
        </p:txBody>
      </p:sp>
      <p:sp>
        <p:nvSpPr>
          <p:cNvPr id="9" name="文本框 8"/>
          <p:cNvSpPr txBox="1"/>
          <p:nvPr/>
        </p:nvSpPr>
        <p:spPr>
          <a:xfrm>
            <a:off x="7149465" y="1849120"/>
            <a:ext cx="6096000" cy="822325"/>
          </a:xfrm>
          <a:prstGeom prst="rect">
            <a:avLst/>
          </a:prstGeom>
          <a:noFill/>
        </p:spPr>
        <p:txBody>
          <a:bodyPr wrap="square" rtlCol="0" anchor="t">
            <a:spAutoFit/>
          </a:bodyPr>
          <a:p>
            <a:pPr marL="0" indent="0" algn="ctr">
              <a:lnSpc>
                <a:spcPts val="5700"/>
              </a:lnSpc>
              <a:buNone/>
            </a:pPr>
            <a:r>
              <a:rPr lang="en-US" sz="5700" dirty="0">
                <a:solidFill>
                  <a:schemeClr val="bg1"/>
                </a:solidFill>
                <a:latin typeface="Funnel Display" pitchFamily="34" charset="0"/>
                <a:ea typeface="Funnel Display" pitchFamily="34" charset="-122"/>
                <a:cs typeface="Funnel Display" pitchFamily="34" charset="-120"/>
                <a:sym typeface="+mn-ea"/>
              </a:rPr>
              <a:t>600+</a:t>
            </a:r>
            <a:endParaRPr lang="en-US" altLang="en-US" sz="5700" dirty="0">
              <a:solidFill>
                <a:schemeClr val="bg1"/>
              </a:solidFill>
              <a:latin typeface="Funnel Display" pitchFamily="34" charset="0"/>
              <a:ea typeface="Funnel Display" pitchFamily="34" charset="-122"/>
              <a:cs typeface="Funnel Display" pitchFamily="34" charset="-120"/>
              <a:sym typeface="+mn-ea"/>
            </a:endParaRPr>
          </a:p>
        </p:txBody>
      </p:sp>
      <p:sp>
        <p:nvSpPr>
          <p:cNvPr id="10" name="文本框 9"/>
          <p:cNvSpPr txBox="1"/>
          <p:nvPr/>
        </p:nvSpPr>
        <p:spPr>
          <a:xfrm>
            <a:off x="6906895" y="2671445"/>
            <a:ext cx="6096000" cy="411480"/>
          </a:xfrm>
          <a:prstGeom prst="rect">
            <a:avLst/>
          </a:prstGeom>
          <a:noFill/>
        </p:spPr>
        <p:txBody>
          <a:bodyPr wrap="square" rtlCol="0" anchor="t">
            <a:spAutoFit/>
          </a:bodyPr>
          <a:p>
            <a:pPr marL="0" indent="0" algn="ctr">
              <a:lnSpc>
                <a:spcPts val="2500"/>
              </a:lnSpc>
              <a:buNone/>
            </a:pPr>
            <a:r>
              <a:rPr lang="en-US" sz="2000" dirty="0">
                <a:solidFill>
                  <a:schemeClr val="bg1"/>
                </a:solidFill>
                <a:latin typeface="Times New Roman" panose="02020603050405020304" charset="0"/>
                <a:ea typeface="Funnel Display" pitchFamily="34" charset="-122"/>
                <a:cs typeface="Times New Roman" panose="02020603050405020304" charset="0"/>
                <a:sym typeface="+mn-ea"/>
              </a:rPr>
              <a:t>Years of History</a:t>
            </a:r>
            <a:endParaRPr lang="en-US" altLang="en-US" sz="2000" dirty="0">
              <a:solidFill>
                <a:schemeClr val="bg1"/>
              </a:solidFill>
              <a:latin typeface="Times New Roman" panose="02020603050405020304" charset="0"/>
              <a:ea typeface="Funnel Display" pitchFamily="34" charset="-122"/>
              <a:cs typeface="Times New Roman" panose="02020603050405020304" charset="0"/>
              <a:sym typeface="+mn-ea"/>
            </a:endParaRPr>
          </a:p>
        </p:txBody>
      </p:sp>
      <p:sp>
        <p:nvSpPr>
          <p:cNvPr id="11" name="文本框 10"/>
          <p:cNvSpPr txBox="1"/>
          <p:nvPr/>
        </p:nvSpPr>
        <p:spPr>
          <a:xfrm>
            <a:off x="8297545" y="3143885"/>
            <a:ext cx="3799205" cy="1854200"/>
          </a:xfrm>
          <a:prstGeom prst="rect">
            <a:avLst/>
          </a:prstGeom>
          <a:noFill/>
        </p:spPr>
        <p:txBody>
          <a:bodyPr wrap="square" rtlCol="0" anchor="t">
            <a:spAutoFit/>
          </a:bodyPr>
          <a:p>
            <a:pPr marL="0" indent="0" algn="just">
              <a:lnSpc>
                <a:spcPts val="2750"/>
              </a:lnSpc>
              <a:buNone/>
            </a:pPr>
            <a:r>
              <a:rPr lang="en-US" sz="2000" dirty="0">
                <a:solidFill>
                  <a:schemeClr val="bg1"/>
                </a:solidFill>
                <a:latin typeface="Times New Roman" panose="02020603050405020304" charset="0"/>
                <a:ea typeface="Funnel Sans" pitchFamily="34" charset="-122"/>
                <a:cs typeface="Times New Roman" panose="02020603050405020304" charset="0"/>
                <a:sym typeface="+mn-ea"/>
              </a:rPr>
              <a:t>       Over six centuries of continuous preservation, representing an unbroken chain of cultural stewardship and architectural maintenance.</a:t>
            </a:r>
            <a:endParaRPr lang="en-US" altLang="en-US" sz="2000" dirty="0">
              <a:solidFill>
                <a:schemeClr val="bg1"/>
              </a:solidFill>
              <a:latin typeface="Times New Roman" panose="02020603050405020304" charset="0"/>
              <a:ea typeface="Funnel Sans" pitchFamily="34" charset="-122"/>
              <a:cs typeface="Times New Roman" panose="02020603050405020304" charset="0"/>
              <a:sym typeface="+mn-ea"/>
            </a:endParaRPr>
          </a:p>
        </p:txBody>
      </p:sp>
    </p:spTree>
  </p:cSld>
  <p:clrMapOvr>
    <a:masterClrMapping/>
  </p:clrMapOvr>
  <p:transition spd="slow" advTm="0">
    <p:cover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420995" y="468630"/>
            <a:ext cx="2266950" cy="583565"/>
          </a:xfrm>
          <a:prstGeom prst="rect">
            <a:avLst/>
          </a:prstGeom>
          <a:noFill/>
        </p:spPr>
        <p:txBody>
          <a:bodyPr wrap="square" rtlCol="0">
            <a:spAutoFit/>
          </a:bodyPr>
          <a:p>
            <a:r>
              <a:rPr lang="en-US" altLang="zh-CN" sz="3200">
                <a:solidFill>
                  <a:schemeClr val="bg1"/>
                </a:solidFill>
              </a:rPr>
              <a:t>source</a:t>
            </a:r>
            <a:endParaRPr lang="en-US" altLang="zh-CN" sz="3200">
              <a:solidFill>
                <a:schemeClr val="bg1"/>
              </a:solidFill>
            </a:endParaRPr>
          </a:p>
        </p:txBody>
      </p:sp>
      <p:sp>
        <p:nvSpPr>
          <p:cNvPr id="3" name="文本框 2"/>
          <p:cNvSpPr txBox="1"/>
          <p:nvPr/>
        </p:nvSpPr>
        <p:spPr>
          <a:xfrm>
            <a:off x="2889250" y="2696845"/>
            <a:ext cx="6413500" cy="768350"/>
          </a:xfrm>
          <a:prstGeom prst="rect">
            <a:avLst/>
          </a:prstGeom>
          <a:noFill/>
        </p:spPr>
        <p:txBody>
          <a:bodyPr wrap="square" rtlCol="0">
            <a:spAutoFit/>
          </a:bodyPr>
          <a:p>
            <a:pPr algn="ctr"/>
            <a:r>
              <a:rPr lang="zh-CN" altLang="en-US" sz="4400">
                <a:solidFill>
                  <a:schemeClr val="bg1"/>
                </a:solidFill>
              </a:rPr>
              <a:t>百度，谷歌以及</a:t>
            </a:r>
            <a:r>
              <a:rPr lang="en-US" altLang="zh-CN" sz="4400">
                <a:solidFill>
                  <a:schemeClr val="bg1"/>
                </a:solidFill>
              </a:rPr>
              <a:t>b</a:t>
            </a:r>
            <a:r>
              <a:rPr lang="zh-CN" altLang="en-US" sz="4400">
                <a:solidFill>
                  <a:schemeClr val="bg1"/>
                </a:solidFill>
              </a:rPr>
              <a:t>站</a:t>
            </a:r>
            <a:endParaRPr lang="zh-CN" altLang="en-US" sz="4400">
              <a:solidFill>
                <a:schemeClr val="bg1"/>
              </a:solidFill>
            </a:endParaRPr>
          </a:p>
        </p:txBody>
      </p:sp>
    </p:spTree>
  </p:cSld>
  <p:clrMapOvr>
    <a:masterClrMapping/>
  </p:clrMapOvr>
  <p:transition spd="slow" advTm="0">
    <p:cover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email">
            <a:lum bright="70000" contrast="-70000"/>
          </a:blip>
          <a:stretch>
            <a:fillRect/>
          </a:stretch>
        </p:blipFill>
        <p:spPr>
          <a:xfrm>
            <a:off x="2702213" y="395446"/>
            <a:ext cx="6787571" cy="3999628"/>
          </a:xfrm>
          <a:prstGeom prst="rect">
            <a:avLst/>
          </a:prstGeom>
        </p:spPr>
      </p:pic>
      <p:grpSp>
        <p:nvGrpSpPr>
          <p:cNvPr id="28" name="组合 27"/>
          <p:cNvGrpSpPr/>
          <p:nvPr/>
        </p:nvGrpSpPr>
        <p:grpSpPr>
          <a:xfrm>
            <a:off x="1331135" y="4395074"/>
            <a:ext cx="9529729" cy="1794196"/>
            <a:chOff x="3386666" y="3572939"/>
            <a:chExt cx="5418667" cy="1202267"/>
          </a:xfrm>
        </p:grpSpPr>
        <p:sp>
          <p:nvSpPr>
            <p:cNvPr id="12" name="矩形: 圆角 11"/>
            <p:cNvSpPr/>
            <p:nvPr/>
          </p:nvSpPr>
          <p:spPr>
            <a:xfrm>
              <a:off x="3386666" y="3572939"/>
              <a:ext cx="5418667" cy="1202267"/>
            </a:xfrm>
            <a:prstGeom prst="roundRect">
              <a:avLst>
                <a:gd name="adj" fmla="val 50000"/>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p:cNvSpPr>
              <a:spLocks noChangeAspect="1"/>
            </p:cNvSpPr>
            <p:nvPr/>
          </p:nvSpPr>
          <p:spPr>
            <a:xfrm>
              <a:off x="3443754" y="3613139"/>
              <a:ext cx="5304490" cy="1121867"/>
            </a:xfrm>
            <a:prstGeom prst="roundRect">
              <a:avLst>
                <a:gd name="adj" fmla="val 50000"/>
              </a:avLst>
            </a:prstGeom>
            <a:noFill/>
            <a:ln>
              <a:solidFill>
                <a:srgbClr val="B08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5" name="文本框 14"/>
          <p:cNvSpPr txBox="1"/>
          <p:nvPr/>
        </p:nvSpPr>
        <p:spPr>
          <a:xfrm>
            <a:off x="2851103" y="4455066"/>
            <a:ext cx="6596723" cy="1569660"/>
          </a:xfrm>
          <a:prstGeom prst="rect">
            <a:avLst/>
          </a:prstGeom>
          <a:noFill/>
        </p:spPr>
        <p:txBody>
          <a:bodyPr wrap="square" rtlCol="0">
            <a:spAutoFit/>
          </a:bodyPr>
          <a:lstStyle/>
          <a:p>
            <a:pPr algn="dist"/>
            <a:r>
              <a:rPr lang="zh-CN" altLang="en-US" sz="9600" b="1" dirty="0">
                <a:solidFill>
                  <a:srgbClr val="86181D"/>
                </a:solidFill>
                <a:latin typeface="方正姚体" panose="02010601030101010101" pitchFamily="2" charset="-122"/>
                <a:ea typeface="方正姚体" panose="02010601030101010101" pitchFamily="2" charset="-122"/>
              </a:rPr>
              <a:t>谢谢观看</a:t>
            </a:r>
            <a:endParaRPr lang="zh-CN" altLang="en-US" sz="9600" b="1" dirty="0">
              <a:solidFill>
                <a:srgbClr val="86181D"/>
              </a:solidFill>
              <a:latin typeface="方正姚体" panose="02010601030101010101" pitchFamily="2" charset="-122"/>
              <a:ea typeface="方正姚体" panose="02010601030101010101" pitchFamily="2" charset="-122"/>
            </a:endParaRPr>
          </a:p>
        </p:txBody>
      </p:sp>
      <p:pic>
        <p:nvPicPr>
          <p:cNvPr id="25" name="图片 24"/>
          <p:cNvPicPr>
            <a:picLocks noChangeAspect="1"/>
          </p:cNvPicPr>
          <p:nvPr/>
        </p:nvPicPr>
        <p:blipFill>
          <a:blip r:embed="rId2" cstate="email"/>
          <a:stretch>
            <a:fillRect/>
          </a:stretch>
        </p:blipFill>
        <p:spPr>
          <a:xfrm>
            <a:off x="0" y="5556238"/>
            <a:ext cx="2252020" cy="693024"/>
          </a:xfrm>
          <a:prstGeom prst="rect">
            <a:avLst/>
          </a:prstGeom>
        </p:spPr>
      </p:pic>
      <p:pic>
        <p:nvPicPr>
          <p:cNvPr id="27" name="图片 26"/>
          <p:cNvPicPr>
            <a:picLocks noChangeAspect="1"/>
          </p:cNvPicPr>
          <p:nvPr/>
        </p:nvPicPr>
        <p:blipFill>
          <a:blip r:embed="rId3" cstate="email"/>
          <a:stretch>
            <a:fillRect/>
          </a:stretch>
        </p:blipFill>
        <p:spPr>
          <a:xfrm>
            <a:off x="9514545" y="2179504"/>
            <a:ext cx="1525752" cy="400601"/>
          </a:xfrm>
          <a:prstGeom prst="rect">
            <a:avLst/>
          </a:prstGeom>
        </p:spPr>
      </p:pic>
      <p:pic>
        <p:nvPicPr>
          <p:cNvPr id="29" name="图片 28"/>
          <p:cNvPicPr>
            <a:picLocks noChangeAspect="1"/>
          </p:cNvPicPr>
          <p:nvPr/>
        </p:nvPicPr>
        <p:blipFill>
          <a:blip r:embed="rId4" cstate="email"/>
          <a:stretch>
            <a:fillRect/>
          </a:stretch>
        </p:blipFill>
        <p:spPr>
          <a:xfrm>
            <a:off x="1901989" y="1431180"/>
            <a:ext cx="1314909" cy="345242"/>
          </a:xfrm>
          <a:prstGeom prst="rect">
            <a:avLst/>
          </a:prstGeom>
        </p:spPr>
      </p:pic>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outVertical)">
                                      <p:cBhvr>
                                        <p:cTn id="21" dur="500"/>
                                        <p:tgtEl>
                                          <p:spTgt spid="2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099050" y="868045"/>
            <a:ext cx="5513070" cy="1501775"/>
          </a:xfrm>
          <a:prstGeom prst="rect">
            <a:avLst/>
          </a:prstGeom>
          <a:noFill/>
        </p:spPr>
        <p:txBody>
          <a:bodyPr wrap="square" rtlCol="0" anchor="t">
            <a:spAutoFit/>
          </a:bodyPr>
          <a:p>
            <a:pPr marL="0" indent="0" algn="l">
              <a:lnSpc>
                <a:spcPts val="5500"/>
              </a:lnSpc>
              <a:buNone/>
            </a:pPr>
            <a:r>
              <a:rPr lang="en-US" sz="4400" dirty="0">
                <a:solidFill>
                  <a:schemeClr val="bg1"/>
                </a:solidFill>
                <a:latin typeface="Times New Roman" panose="02020603050405020304" charset="0"/>
                <a:ea typeface="Funnel Display" pitchFamily="34" charset="-122"/>
                <a:cs typeface="Times New Roman" panose="02020603050405020304" charset="0"/>
                <a:sym typeface="+mn-ea"/>
              </a:rPr>
              <a:t>The Imperial Heart of Beijing: Overview</a:t>
            </a:r>
            <a:endParaRPr lang="en-US" altLang="en-US" sz="4400" dirty="0">
              <a:solidFill>
                <a:schemeClr val="bg1"/>
              </a:solidFill>
              <a:latin typeface="Times New Roman" panose="02020603050405020304" charset="0"/>
              <a:ea typeface="Funnel Display" pitchFamily="34" charset="-122"/>
              <a:cs typeface="Times New Roman" panose="02020603050405020304" charset="0"/>
              <a:sym typeface="+mn-ea"/>
            </a:endParaRPr>
          </a:p>
        </p:txBody>
      </p:sp>
      <p:sp>
        <p:nvSpPr>
          <p:cNvPr id="3" name="文本框 2"/>
          <p:cNvSpPr txBox="1"/>
          <p:nvPr/>
        </p:nvSpPr>
        <p:spPr>
          <a:xfrm>
            <a:off x="4478655" y="3192780"/>
            <a:ext cx="6930390" cy="2399665"/>
          </a:xfrm>
          <a:prstGeom prst="rect">
            <a:avLst/>
          </a:prstGeom>
          <a:noFill/>
        </p:spPr>
        <p:txBody>
          <a:bodyPr wrap="square" rtlCol="0" anchor="t">
            <a:spAutoFit/>
          </a:bodyPr>
          <a:p>
            <a:pPr marL="0" indent="0" algn="l">
              <a:lnSpc>
                <a:spcPts val="3000"/>
              </a:lnSpc>
              <a:buNone/>
            </a:pPr>
            <a:r>
              <a:rPr lang="en-US" sz="1850" dirty="0">
                <a:solidFill>
                  <a:schemeClr val="bg1"/>
                </a:solidFill>
                <a:latin typeface="Times New Roman" panose="02020603050405020304" charset="0"/>
                <a:ea typeface="Funnel Sans" pitchFamily="34" charset="-122"/>
                <a:cs typeface="Times New Roman" panose="02020603050405020304" charset="0"/>
                <a:sym typeface="+mn-ea"/>
              </a:rPr>
              <a:t>        For nearly five centuries, the Forbidden City stood as the political and ceremonial center of China. This immense palace complex, covering 180 acres, housed emperors, their families, and countless officials, serving as the nerve center of imperial power. Its meticulously planned layout reflects traditional Chinese cosmology and social hierarchy.</a:t>
            </a:r>
            <a:endParaRPr lang="en-US" altLang="en-US" sz="1850" dirty="0">
              <a:solidFill>
                <a:schemeClr val="bg1"/>
              </a:solidFill>
              <a:latin typeface="Times New Roman" panose="02020603050405020304" charset="0"/>
              <a:ea typeface="Funnel Sans" pitchFamily="34" charset="-122"/>
              <a:cs typeface="Times New Roman" panose="02020603050405020304" charset="0"/>
              <a:sym typeface="+mn-ea"/>
            </a:endParaRPr>
          </a:p>
        </p:txBody>
      </p:sp>
      <p:pic>
        <p:nvPicPr>
          <p:cNvPr id="4" name="Image 0" descr="preencoded.png"/>
          <p:cNvPicPr>
            <a:picLocks noChangeAspect="1"/>
          </p:cNvPicPr>
          <p:nvPr/>
        </p:nvPicPr>
        <p:blipFill>
          <a:blip r:embed="rId1"/>
          <a:stretch>
            <a:fillRect/>
          </a:stretch>
        </p:blipFill>
        <p:spPr>
          <a:xfrm>
            <a:off x="-48895" y="0"/>
            <a:ext cx="3895090" cy="6858000"/>
          </a:xfrm>
          <a:prstGeom prst="rect">
            <a:avLst/>
          </a:prstGeom>
        </p:spPr>
      </p:pic>
    </p:spTree>
  </p:cSld>
  <p:clrMapOvr>
    <a:masterClrMapping/>
  </p:clrMapOvr>
  <p:transition spd="slow" advTm="0">
    <p:cover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700867" y="0"/>
            <a:ext cx="6741437" cy="5867400"/>
          </a:xfrm>
          <a:prstGeom prst="rect">
            <a:avLst/>
          </a:prstGeom>
          <a:blipFill>
            <a:blip r:embed="rId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a:blip r:embed="rId2" cstate="email"/>
          <a:stretch>
            <a:fillRect/>
          </a:stretch>
        </p:blipFill>
        <p:spPr>
          <a:xfrm>
            <a:off x="1278466" y="772623"/>
            <a:ext cx="9635065" cy="6417960"/>
          </a:xfrm>
          <a:prstGeom prst="ellipse">
            <a:avLst/>
          </a:prstGeom>
        </p:spPr>
      </p:pic>
      <p:sp>
        <p:nvSpPr>
          <p:cNvPr id="11" name="文本框 10"/>
          <p:cNvSpPr txBox="1"/>
          <p:nvPr/>
        </p:nvSpPr>
        <p:spPr>
          <a:xfrm>
            <a:off x="3208866" y="405825"/>
            <a:ext cx="1405467" cy="584775"/>
          </a:xfrm>
          <a:prstGeom prst="rect">
            <a:avLst/>
          </a:prstGeom>
          <a:noFill/>
        </p:spPr>
        <p:txBody>
          <a:bodyPr wrap="square" rtlCol="0">
            <a:spAutoFit/>
          </a:bodyPr>
          <a:lstStyle/>
          <a:p>
            <a:r>
              <a:rPr lang="zh-CN" altLang="en-US" sz="3200" b="1" dirty="0">
                <a:latin typeface="方正姚体" panose="02010601030101010101" pitchFamily="2" charset="-122"/>
                <a:ea typeface="方正姚体" panose="02010601030101010101" pitchFamily="2" charset="-122"/>
              </a:rPr>
              <a:t>目   录</a:t>
            </a:r>
            <a:endParaRPr lang="zh-CN" altLang="en-US" sz="3200" b="1" dirty="0">
              <a:latin typeface="方正姚体" panose="02010601030101010101" pitchFamily="2" charset="-122"/>
              <a:ea typeface="方正姚体" panose="02010601030101010101" pitchFamily="2" charset="-122"/>
            </a:endParaRPr>
          </a:p>
        </p:txBody>
      </p:sp>
      <p:pic>
        <p:nvPicPr>
          <p:cNvPr id="12" name="图片 11"/>
          <p:cNvPicPr>
            <a:picLocks noChangeAspect="1"/>
          </p:cNvPicPr>
          <p:nvPr/>
        </p:nvPicPr>
        <p:blipFill>
          <a:blip r:embed="rId3" cstate="email"/>
          <a:stretch>
            <a:fillRect/>
          </a:stretch>
        </p:blipFill>
        <p:spPr>
          <a:xfrm rot="16200000">
            <a:off x="1763086" y="1823154"/>
            <a:ext cx="2723997" cy="167562"/>
          </a:xfrm>
          <a:prstGeom prst="rect">
            <a:avLst/>
          </a:prstGeom>
        </p:spPr>
      </p:pic>
      <p:sp>
        <p:nvSpPr>
          <p:cNvPr id="13" name="文本框 12"/>
          <p:cNvSpPr txBox="1"/>
          <p:nvPr/>
        </p:nvSpPr>
        <p:spPr>
          <a:xfrm>
            <a:off x="3302982" y="920540"/>
            <a:ext cx="2557921" cy="369332"/>
          </a:xfrm>
          <a:prstGeom prst="rect">
            <a:avLst/>
          </a:prstGeom>
          <a:noFill/>
        </p:spPr>
        <p:txBody>
          <a:bodyPr wrap="square" rtlCol="0">
            <a:spAutoFit/>
          </a:bodyPr>
          <a:lstStyle/>
          <a:p>
            <a:r>
              <a:rPr lang="en-US" altLang="zh-CN" b="1" dirty="0">
                <a:latin typeface="方正姚体" panose="02010601030101010101" pitchFamily="2" charset="-122"/>
                <a:ea typeface="方正姚体" panose="02010601030101010101" pitchFamily="2" charset="-122"/>
              </a:rPr>
              <a:t>CONTENTS</a:t>
            </a:r>
            <a:endParaRPr lang="zh-CN" altLang="en-US" b="1" dirty="0">
              <a:latin typeface="方正姚体" panose="02010601030101010101" pitchFamily="2" charset="-122"/>
              <a:ea typeface="方正姚体" panose="02010601030101010101" pitchFamily="2" charset="-122"/>
            </a:endParaRPr>
          </a:p>
        </p:txBody>
      </p:sp>
      <p:sp>
        <p:nvSpPr>
          <p:cNvPr id="14" name="文本框 13"/>
          <p:cNvSpPr txBox="1"/>
          <p:nvPr>
            <p:custDataLst>
              <p:tags r:id="rId4"/>
            </p:custDataLst>
          </p:nvPr>
        </p:nvSpPr>
        <p:spPr>
          <a:xfrm>
            <a:off x="3911597" y="1517559"/>
            <a:ext cx="1800000" cy="461665"/>
          </a:xfrm>
          <a:prstGeom prst="rect">
            <a:avLst/>
          </a:prstGeom>
          <a:noFill/>
        </p:spPr>
        <p:txBody>
          <a:bodyPr wrap="square" rtlCol="0">
            <a:spAutoFit/>
          </a:bodyPr>
          <a:lstStyle/>
          <a:p>
            <a:pPr algn="dist"/>
            <a:r>
              <a:rPr lang="zh-CN" altLang="en-US" sz="2400" dirty="0">
                <a:latin typeface="方正姚体" panose="02010601030101010101" pitchFamily="2" charset="-122"/>
                <a:ea typeface="方正姚体" panose="02010601030101010101" pitchFamily="2" charset="-122"/>
              </a:rPr>
              <a:t>故宫四门</a:t>
            </a:r>
            <a:endParaRPr lang="zh-CN" altLang="en-US" sz="2400" dirty="0">
              <a:latin typeface="方正姚体" panose="02010601030101010101" pitchFamily="2" charset="-122"/>
              <a:ea typeface="方正姚体" panose="02010601030101010101" pitchFamily="2" charset="-122"/>
            </a:endParaRPr>
          </a:p>
        </p:txBody>
      </p:sp>
      <p:sp>
        <p:nvSpPr>
          <p:cNvPr id="15" name="文本框 14"/>
          <p:cNvSpPr txBox="1"/>
          <p:nvPr>
            <p:custDataLst>
              <p:tags r:id="rId5"/>
            </p:custDataLst>
          </p:nvPr>
        </p:nvSpPr>
        <p:spPr>
          <a:xfrm>
            <a:off x="6684269" y="1517559"/>
            <a:ext cx="1800000" cy="461665"/>
          </a:xfrm>
          <a:prstGeom prst="rect">
            <a:avLst/>
          </a:prstGeom>
          <a:noFill/>
        </p:spPr>
        <p:txBody>
          <a:bodyPr wrap="square" rtlCol="0">
            <a:spAutoFit/>
          </a:bodyPr>
          <a:lstStyle/>
          <a:p>
            <a:pPr algn="dist"/>
            <a:r>
              <a:rPr lang="zh-CN" altLang="en-US" sz="2400" dirty="0">
                <a:latin typeface="方正姚体" panose="02010601030101010101" pitchFamily="2" charset="-122"/>
                <a:ea typeface="方正姚体" panose="02010601030101010101" pitchFamily="2" charset="-122"/>
              </a:rPr>
              <a:t>外廷建筑</a:t>
            </a:r>
            <a:endParaRPr lang="zh-CN" altLang="en-US" sz="2400" dirty="0">
              <a:latin typeface="方正姚体" panose="02010601030101010101" pitchFamily="2" charset="-122"/>
              <a:ea typeface="方正姚体" panose="02010601030101010101" pitchFamily="2" charset="-122"/>
            </a:endParaRPr>
          </a:p>
        </p:txBody>
      </p:sp>
      <p:sp>
        <p:nvSpPr>
          <p:cNvPr id="16" name="文本框 15"/>
          <p:cNvSpPr txBox="1"/>
          <p:nvPr>
            <p:custDataLst>
              <p:tags r:id="rId6"/>
            </p:custDataLst>
          </p:nvPr>
        </p:nvSpPr>
        <p:spPr>
          <a:xfrm>
            <a:off x="3911597" y="2761604"/>
            <a:ext cx="1800000" cy="460375"/>
          </a:xfrm>
          <a:prstGeom prst="rect">
            <a:avLst/>
          </a:prstGeom>
          <a:noFill/>
        </p:spPr>
        <p:txBody>
          <a:bodyPr wrap="square" rtlCol="0">
            <a:spAutoFit/>
          </a:bodyPr>
          <a:lstStyle/>
          <a:p>
            <a:pPr algn="dist"/>
            <a:r>
              <a:rPr lang="zh-CN" altLang="en-US" sz="2400" dirty="0">
                <a:latin typeface="方正姚体" panose="02010601030101010101" pitchFamily="2" charset="-122"/>
                <a:ea typeface="方正姚体" panose="02010601030101010101" pitchFamily="2" charset="-122"/>
              </a:rPr>
              <a:t>内廷建筑</a:t>
            </a:r>
            <a:endParaRPr lang="en-US" altLang="zh-CN" sz="2400" dirty="0">
              <a:latin typeface="方正姚体" panose="02010601030101010101" pitchFamily="2" charset="-122"/>
              <a:ea typeface="方正姚体" panose="02010601030101010101" pitchFamily="2" charset="-122"/>
            </a:endParaRPr>
          </a:p>
        </p:txBody>
      </p:sp>
      <p:sp>
        <p:nvSpPr>
          <p:cNvPr id="17" name="文本框 16"/>
          <p:cNvSpPr txBox="1"/>
          <p:nvPr>
            <p:custDataLst>
              <p:tags r:id="rId7"/>
            </p:custDataLst>
          </p:nvPr>
        </p:nvSpPr>
        <p:spPr>
          <a:xfrm>
            <a:off x="6684617" y="2761604"/>
            <a:ext cx="1799304" cy="460375"/>
          </a:xfrm>
          <a:prstGeom prst="rect">
            <a:avLst/>
          </a:prstGeom>
          <a:noFill/>
        </p:spPr>
        <p:txBody>
          <a:bodyPr wrap="square" rtlCol="0">
            <a:spAutoFit/>
          </a:bodyPr>
          <a:lstStyle/>
          <a:p>
            <a:pPr algn="dist"/>
            <a:r>
              <a:rPr lang="zh-CN" altLang="en-US" sz="2400" dirty="0">
                <a:latin typeface="方正姚体" panose="02010601030101010101" pitchFamily="2" charset="-122"/>
                <a:ea typeface="方正姚体" panose="02010601030101010101" pitchFamily="2" charset="-122"/>
              </a:rPr>
              <a:t>文化内涵</a:t>
            </a:r>
            <a:endParaRPr lang="zh-CN" altLang="en-US" sz="2400" dirty="0">
              <a:latin typeface="方正姚体" panose="02010601030101010101" pitchFamily="2" charset="-122"/>
              <a:ea typeface="方正姚体" panose="02010601030101010101" pitchFamily="2" charset="-122"/>
            </a:endParaRPr>
          </a:p>
        </p:txBody>
      </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2"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email">
            <a:lum bright="70000" contrast="-70000"/>
          </a:blip>
          <a:stretch>
            <a:fillRect/>
          </a:stretch>
        </p:blipFill>
        <p:spPr>
          <a:xfrm>
            <a:off x="3737483" y="833592"/>
            <a:ext cx="4717032" cy="2779547"/>
          </a:xfrm>
          <a:prstGeom prst="rect">
            <a:avLst/>
          </a:prstGeom>
        </p:spPr>
      </p:pic>
      <p:pic>
        <p:nvPicPr>
          <p:cNvPr id="11" name="图片 10"/>
          <p:cNvPicPr>
            <a:picLocks noChangeAspect="1"/>
          </p:cNvPicPr>
          <p:nvPr/>
        </p:nvPicPr>
        <p:blipFill>
          <a:blip r:embed="rId2" cstate="email">
            <a:duotone>
              <a:prstClr val="black"/>
              <a:srgbClr val="D9C3A5">
                <a:tint val="50000"/>
                <a:satMod val="180000"/>
              </a:srgbClr>
            </a:duotone>
          </a:blip>
          <a:stretch>
            <a:fillRect/>
          </a:stretch>
        </p:blipFill>
        <p:spPr>
          <a:xfrm>
            <a:off x="2585330" y="930530"/>
            <a:ext cx="1602669" cy="600786"/>
          </a:xfrm>
          <a:prstGeom prst="rect">
            <a:avLst/>
          </a:prstGeom>
        </p:spPr>
      </p:pic>
      <p:grpSp>
        <p:nvGrpSpPr>
          <p:cNvPr id="28" name="组合 27"/>
          <p:cNvGrpSpPr/>
          <p:nvPr/>
        </p:nvGrpSpPr>
        <p:grpSpPr>
          <a:xfrm>
            <a:off x="3386666" y="3572939"/>
            <a:ext cx="5418667" cy="1202267"/>
            <a:chOff x="3386666" y="3572939"/>
            <a:chExt cx="5418667" cy="1202267"/>
          </a:xfrm>
        </p:grpSpPr>
        <p:sp>
          <p:nvSpPr>
            <p:cNvPr id="12" name="矩形: 圆角 11"/>
            <p:cNvSpPr/>
            <p:nvPr/>
          </p:nvSpPr>
          <p:spPr>
            <a:xfrm>
              <a:off x="3386666" y="3572939"/>
              <a:ext cx="5418667" cy="1202267"/>
            </a:xfrm>
            <a:prstGeom prst="roundRect">
              <a:avLst>
                <a:gd name="adj" fmla="val 50000"/>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p:cNvSpPr>
              <a:spLocks noChangeAspect="1"/>
            </p:cNvSpPr>
            <p:nvPr/>
          </p:nvSpPr>
          <p:spPr>
            <a:xfrm>
              <a:off x="3443754" y="3613139"/>
              <a:ext cx="5304490" cy="1121867"/>
            </a:xfrm>
            <a:prstGeom prst="roundRect">
              <a:avLst>
                <a:gd name="adj" fmla="val 50000"/>
              </a:avLst>
            </a:prstGeom>
            <a:noFill/>
            <a:ln>
              <a:solidFill>
                <a:srgbClr val="B08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5" name="文本框 14"/>
          <p:cNvSpPr txBox="1"/>
          <p:nvPr/>
        </p:nvSpPr>
        <p:spPr>
          <a:xfrm>
            <a:off x="3990934" y="3724705"/>
            <a:ext cx="3390903" cy="830997"/>
          </a:xfrm>
          <a:prstGeom prst="rect">
            <a:avLst/>
          </a:prstGeom>
          <a:noFill/>
        </p:spPr>
        <p:txBody>
          <a:bodyPr wrap="square" rtlCol="0">
            <a:spAutoFit/>
          </a:bodyPr>
          <a:lstStyle/>
          <a:p>
            <a:pPr algn="dist"/>
            <a:r>
              <a:rPr lang="zh-CN" altLang="en-US" sz="4800" b="1" dirty="0">
                <a:solidFill>
                  <a:srgbClr val="86181D"/>
                </a:solidFill>
                <a:latin typeface="方正姚体" panose="02010601030101010101" pitchFamily="2" charset="-122"/>
                <a:ea typeface="方正姚体" panose="02010601030101010101" pitchFamily="2" charset="-122"/>
              </a:rPr>
              <a:t>故宫四门</a:t>
            </a:r>
            <a:endParaRPr lang="zh-CN" altLang="en-US" sz="4800" b="1" dirty="0">
              <a:solidFill>
                <a:srgbClr val="86181D"/>
              </a:solidFill>
              <a:latin typeface="方正姚体" panose="02010601030101010101" pitchFamily="2" charset="-122"/>
              <a:ea typeface="方正姚体" panose="02010601030101010101" pitchFamily="2" charset="-122"/>
            </a:endParaRPr>
          </a:p>
        </p:txBody>
      </p:sp>
      <p:grpSp>
        <p:nvGrpSpPr>
          <p:cNvPr id="31" name="组合 30"/>
          <p:cNvGrpSpPr/>
          <p:nvPr/>
        </p:nvGrpSpPr>
        <p:grpSpPr>
          <a:xfrm>
            <a:off x="5726000" y="4735006"/>
            <a:ext cx="740000" cy="1781795"/>
            <a:chOff x="5726000" y="4735006"/>
            <a:chExt cx="740000" cy="1781795"/>
          </a:xfrm>
        </p:grpSpPr>
        <p:grpSp>
          <p:nvGrpSpPr>
            <p:cNvPr id="21" name="组合 20"/>
            <p:cNvGrpSpPr>
              <a:grpSpLocks noChangeAspect="1"/>
            </p:cNvGrpSpPr>
            <p:nvPr/>
          </p:nvGrpSpPr>
          <p:grpSpPr>
            <a:xfrm>
              <a:off x="5726000" y="5776801"/>
              <a:ext cx="740000" cy="740000"/>
              <a:chOff x="3715024" y="5545667"/>
              <a:chExt cx="972000" cy="972000"/>
            </a:xfrm>
          </p:grpSpPr>
          <p:sp>
            <p:nvSpPr>
              <p:cNvPr id="20" name="椭圆 19"/>
              <p:cNvSpPr/>
              <p:nvPr/>
            </p:nvSpPr>
            <p:spPr>
              <a:xfrm>
                <a:off x="3715024" y="5545667"/>
                <a:ext cx="972000" cy="972000"/>
              </a:xfrm>
              <a:prstGeom prst="ellipse">
                <a:avLst/>
              </a:prstGeom>
              <a:solidFill>
                <a:schemeClr val="bg1"/>
              </a:solidFill>
              <a:l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p:cNvPicPr>
                <a:picLocks noChangeAspect="1"/>
              </p:cNvPicPr>
              <p:nvPr/>
            </p:nvPicPr>
            <p:blipFill>
              <a:blip r:embed="rId3" cstate="email"/>
              <a:stretch>
                <a:fillRect/>
              </a:stretch>
            </p:blipFill>
            <p:spPr>
              <a:xfrm>
                <a:off x="3870201" y="5704114"/>
                <a:ext cx="695515" cy="739776"/>
              </a:xfrm>
              <a:prstGeom prst="rect">
                <a:avLst/>
              </a:prstGeom>
            </p:spPr>
          </p:pic>
        </p:grpSp>
        <p:cxnSp>
          <p:nvCxnSpPr>
            <p:cNvPr id="23" name="直接连接符 22"/>
            <p:cNvCxnSpPr>
              <a:stCxn id="14" idx="2"/>
              <a:endCxn id="20" idx="0"/>
            </p:cNvCxnSpPr>
            <p:nvPr/>
          </p:nvCxnSpPr>
          <p:spPr>
            <a:xfrm>
              <a:off x="6095999" y="4735006"/>
              <a:ext cx="1" cy="1041795"/>
            </a:xfrm>
            <a:prstGeom prst="line">
              <a:avLst/>
            </a:prstGeom>
            <a:ln w="12700">
              <a:solidFill>
                <a:srgbClr val="C5A37E"/>
              </a:solidFill>
            </a:ln>
          </p:spPr>
          <p:style>
            <a:lnRef idx="1">
              <a:schemeClr val="accent1"/>
            </a:lnRef>
            <a:fillRef idx="0">
              <a:schemeClr val="accent1"/>
            </a:fillRef>
            <a:effectRef idx="0">
              <a:schemeClr val="accent1"/>
            </a:effectRef>
            <a:fontRef idx="minor">
              <a:schemeClr val="tx1"/>
            </a:fontRef>
          </p:style>
        </p:cxnSp>
      </p:grpSp>
      <p:pic>
        <p:nvPicPr>
          <p:cNvPr id="25" name="图片 24"/>
          <p:cNvPicPr>
            <a:picLocks noChangeAspect="1"/>
          </p:cNvPicPr>
          <p:nvPr/>
        </p:nvPicPr>
        <p:blipFill>
          <a:blip r:embed="rId4" cstate="email"/>
          <a:stretch>
            <a:fillRect/>
          </a:stretch>
        </p:blipFill>
        <p:spPr>
          <a:xfrm>
            <a:off x="7399925" y="4705695"/>
            <a:ext cx="2252020" cy="693024"/>
          </a:xfrm>
          <a:prstGeom prst="rect">
            <a:avLst/>
          </a:prstGeom>
        </p:spPr>
      </p:pic>
      <p:pic>
        <p:nvPicPr>
          <p:cNvPr id="27" name="图片 26"/>
          <p:cNvPicPr>
            <a:picLocks noChangeAspect="1"/>
          </p:cNvPicPr>
          <p:nvPr/>
        </p:nvPicPr>
        <p:blipFill>
          <a:blip r:embed="rId5" cstate="email"/>
          <a:stretch>
            <a:fillRect/>
          </a:stretch>
        </p:blipFill>
        <p:spPr>
          <a:xfrm>
            <a:off x="9068083" y="1994153"/>
            <a:ext cx="1525752" cy="400601"/>
          </a:xfrm>
          <a:prstGeom prst="rect">
            <a:avLst/>
          </a:prstGeom>
        </p:spPr>
      </p:pic>
      <p:pic>
        <p:nvPicPr>
          <p:cNvPr id="29" name="图片 28"/>
          <p:cNvPicPr>
            <a:picLocks noChangeAspect="1"/>
          </p:cNvPicPr>
          <p:nvPr/>
        </p:nvPicPr>
        <p:blipFill>
          <a:blip r:embed="rId6" cstate="email"/>
          <a:stretch>
            <a:fillRect/>
          </a:stretch>
        </p:blipFill>
        <p:spPr>
          <a:xfrm>
            <a:off x="1659552" y="4600688"/>
            <a:ext cx="1314909" cy="345242"/>
          </a:xfrm>
          <a:prstGeom prst="rect">
            <a:avLst/>
          </a:prstGeom>
        </p:spPr>
      </p:pic>
      <p:grpSp>
        <p:nvGrpSpPr>
          <p:cNvPr id="30" name="组合 29"/>
          <p:cNvGrpSpPr/>
          <p:nvPr/>
        </p:nvGrpSpPr>
        <p:grpSpPr>
          <a:xfrm>
            <a:off x="7587085" y="4009504"/>
            <a:ext cx="286264" cy="360000"/>
            <a:chOff x="7587085" y="4009504"/>
            <a:chExt cx="286264" cy="360000"/>
          </a:xfrm>
        </p:grpSpPr>
        <p:sp>
          <p:nvSpPr>
            <p:cNvPr id="13" name="箭头: V 形 12"/>
            <p:cNvSpPr/>
            <p:nvPr/>
          </p:nvSpPr>
          <p:spPr>
            <a:xfrm>
              <a:off x="7587085" y="4009504"/>
              <a:ext cx="188899" cy="360000"/>
            </a:xfrm>
            <a:prstGeom prst="chevron">
              <a:avLst>
                <a:gd name="adj" fmla="val 87143"/>
              </a:avLst>
            </a:prstGeom>
            <a:solidFill>
              <a:srgbClr val="6F5233"/>
            </a:solidFill>
            <a:ln>
              <a:solidFill>
                <a:srgbClr val="6F5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箭头: V 形 16"/>
            <p:cNvSpPr/>
            <p:nvPr/>
          </p:nvSpPr>
          <p:spPr>
            <a:xfrm>
              <a:off x="7684450" y="4009504"/>
              <a:ext cx="188899" cy="360000"/>
            </a:xfrm>
            <a:prstGeom prst="chevron">
              <a:avLst>
                <a:gd name="adj" fmla="val 87143"/>
              </a:avLst>
            </a:prstGeom>
            <a:solidFill>
              <a:srgbClr val="6F5233"/>
            </a:solidFill>
            <a:ln>
              <a:solidFill>
                <a:srgbClr val="6F5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 name="文本框 1"/>
          <p:cNvSpPr txBox="1"/>
          <p:nvPr/>
        </p:nvSpPr>
        <p:spPr>
          <a:xfrm>
            <a:off x="7873349" y="408373"/>
            <a:ext cx="2859754" cy="369332"/>
          </a:xfrm>
          <a:prstGeom prst="rect">
            <a:avLst/>
          </a:prstGeom>
          <a:noFill/>
        </p:spPr>
        <p:txBody>
          <a:bodyPr wrap="square" rtlCol="0">
            <a:spAutoFit/>
          </a:bodyPr>
          <a:lstStyle/>
          <a:p>
            <a:r>
              <a:rPr lang="en-US" altLang="zh-CN" dirty="0">
                <a:solidFill>
                  <a:srgbClr val="AA1F24"/>
                </a:solidFill>
              </a:rPr>
              <a:t>https://www.ypppt.com/</a:t>
            </a:r>
            <a:endParaRPr lang="zh-CN" altLang="en-US" dirty="0">
              <a:solidFill>
                <a:srgbClr val="AA1F24"/>
              </a:solidFill>
            </a:endParaRPr>
          </a:p>
        </p:txBody>
      </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par>
                          <p:cTn id="21" fill="hold">
                            <p:stCondLst>
                              <p:cond delay="1000"/>
                            </p:stCondLst>
                            <p:childTnLst>
                              <p:par>
                                <p:cTn id="22" presetID="16" presetClass="entr" presetSubtype="37"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outVertical)">
                                      <p:cBhvr>
                                        <p:cTn id="24" dur="500"/>
                                        <p:tgtEl>
                                          <p:spTgt spid="2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par>
                          <p:cTn id="35" fill="hold">
                            <p:stCondLst>
                              <p:cond delay="2500"/>
                            </p:stCondLst>
                            <p:childTnLst>
                              <p:par>
                                <p:cTn id="36" presetID="22" presetClass="entr" presetSubtype="1"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54099" y="504867"/>
            <a:ext cx="2494533" cy="584775"/>
          </a:xfrm>
          <a:prstGeom prst="rect">
            <a:avLst/>
          </a:prstGeom>
          <a:noFill/>
        </p:spPr>
        <p:txBody>
          <a:bodyPr wrap="square" rtlCol="0">
            <a:spAutoFit/>
          </a:bodyPr>
          <a:lstStyle/>
          <a:p>
            <a:pPr algn="dist"/>
            <a:r>
              <a:rPr lang="zh-CN" altLang="en-US" sz="3200" b="1" dirty="0">
                <a:solidFill>
                  <a:schemeClr val="bg1"/>
                </a:solidFill>
                <a:latin typeface="方正姚体" panose="02010601030101010101" pitchFamily="2" charset="-122"/>
                <a:ea typeface="方正姚体" panose="02010601030101010101" pitchFamily="2" charset="-122"/>
              </a:rPr>
              <a:t>故宫四门</a:t>
            </a:r>
            <a:endParaRPr lang="zh-CN" altLang="en-US" sz="3200" b="1" dirty="0">
              <a:solidFill>
                <a:schemeClr val="bg1"/>
              </a:solidFill>
              <a:latin typeface="方正姚体" panose="02010601030101010101" pitchFamily="2" charset="-122"/>
              <a:ea typeface="方正姚体" panose="02010601030101010101" pitchFamily="2" charset="-122"/>
            </a:endParaRPr>
          </a:p>
        </p:txBody>
      </p:sp>
      <p:pic>
        <p:nvPicPr>
          <p:cNvPr id="6" name="图片 5"/>
          <p:cNvPicPr>
            <a:picLocks noChangeAspect="1"/>
          </p:cNvPicPr>
          <p:nvPr/>
        </p:nvPicPr>
        <p:blipFill rotWithShape="1">
          <a:blip r:embed="rId1" cstate="email"/>
          <a:srcRect/>
          <a:stretch>
            <a:fillRect/>
          </a:stretch>
        </p:blipFill>
        <p:spPr>
          <a:xfrm>
            <a:off x="0" y="3543310"/>
            <a:ext cx="12120916" cy="2595024"/>
          </a:xfrm>
          <a:prstGeom prst="rect">
            <a:avLst/>
          </a:prstGeom>
        </p:spPr>
      </p:pic>
      <p:sp>
        <p:nvSpPr>
          <p:cNvPr id="9" name="Shape 1"/>
          <p:cNvSpPr/>
          <p:nvPr/>
        </p:nvSpPr>
        <p:spPr>
          <a:xfrm>
            <a:off x="403225" y="1334135"/>
            <a:ext cx="5619750" cy="2615565"/>
          </a:xfrm>
          <a:prstGeom prst="roundRect">
            <a:avLst>
              <a:gd name="adj" fmla="val 4313"/>
            </a:avLst>
          </a:prstGeom>
          <a:solidFill>
            <a:srgbClr val="FAF5EB"/>
          </a:solidFill>
          <a:ln w="7620">
            <a:solidFill>
              <a:srgbClr val="D5CDBE"/>
            </a:solidFill>
            <a:prstDash val="solid"/>
          </a:ln>
        </p:spPr>
      </p:sp>
      <p:sp>
        <p:nvSpPr>
          <p:cNvPr id="10" name="Shape 2"/>
          <p:cNvSpPr/>
          <p:nvPr/>
        </p:nvSpPr>
        <p:spPr>
          <a:xfrm>
            <a:off x="810141" y="1651595"/>
            <a:ext cx="655320" cy="655320"/>
          </a:xfrm>
          <a:prstGeom prst="roundRect">
            <a:avLst>
              <a:gd name="adj" fmla="val 13952093"/>
            </a:avLst>
          </a:prstGeom>
          <a:solidFill>
            <a:srgbClr val="3371A5"/>
          </a:solidFill>
        </p:spPr>
      </p:sp>
      <p:pic>
        <p:nvPicPr>
          <p:cNvPr id="11" name="Image 0" descr="preencoded.png"/>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8850" y="1798955"/>
            <a:ext cx="357505" cy="357505"/>
          </a:xfrm>
          <a:prstGeom prst="rect">
            <a:avLst/>
          </a:prstGeom>
        </p:spPr>
      </p:pic>
      <p:sp>
        <p:nvSpPr>
          <p:cNvPr id="12" name="Text 3"/>
          <p:cNvSpPr/>
          <p:nvPr/>
        </p:nvSpPr>
        <p:spPr>
          <a:xfrm>
            <a:off x="764421" y="2650371"/>
            <a:ext cx="2856786" cy="321231"/>
          </a:xfrm>
          <a:prstGeom prst="rect">
            <a:avLst/>
          </a:prstGeom>
          <a:noFill/>
        </p:spPr>
        <p:txBody>
          <a:bodyPr wrap="none" lIns="0" tIns="0" rIns="0" bIns="0" rtlCol="0" anchor="t"/>
          <a:p>
            <a:pPr marL="0" indent="0" algn="l">
              <a:lnSpc>
                <a:spcPts val="2500"/>
              </a:lnSpc>
              <a:buNone/>
            </a:pPr>
            <a:r>
              <a:rPr lang="en-US" sz="2000" dirty="0">
                <a:solidFill>
                  <a:srgbClr val="2B3541"/>
                </a:solidFill>
                <a:latin typeface="Times New Roman" panose="02020603050405020304" charset="0"/>
                <a:ea typeface="Funnel Display" pitchFamily="34" charset="-122"/>
                <a:cs typeface="Times New Roman" panose="02020603050405020304" charset="0"/>
              </a:rPr>
              <a:t>Meridian Gate (Wumen)</a:t>
            </a:r>
            <a:endParaRPr lang="en-US" sz="2000" dirty="0">
              <a:latin typeface="Times New Roman" panose="02020603050405020304" charset="0"/>
              <a:cs typeface="Times New Roman" panose="02020603050405020304" charset="0"/>
            </a:endParaRPr>
          </a:p>
        </p:txBody>
      </p:sp>
      <p:sp>
        <p:nvSpPr>
          <p:cNvPr id="13" name="Text 4"/>
          <p:cNvSpPr/>
          <p:nvPr/>
        </p:nvSpPr>
        <p:spPr>
          <a:xfrm>
            <a:off x="764421" y="3272750"/>
            <a:ext cx="5989558" cy="349568"/>
          </a:xfrm>
          <a:prstGeom prst="rect">
            <a:avLst/>
          </a:prstGeom>
          <a:noFill/>
        </p:spPr>
        <p:txBody>
          <a:bodyPr wrap="none" lIns="0" tIns="0" rIns="0" bIns="0" rtlCol="0" anchor="t"/>
          <a:p>
            <a:pPr marL="0" indent="0" algn="l">
              <a:lnSpc>
                <a:spcPts val="2750"/>
              </a:lnSpc>
              <a:buNone/>
            </a:pPr>
            <a:r>
              <a:rPr lang="en-US" sz="1700" dirty="0">
                <a:solidFill>
                  <a:srgbClr val="2B3541"/>
                </a:solidFill>
                <a:latin typeface="Times New Roman" panose="02020603050405020304" charset="0"/>
                <a:ea typeface="Funnel Sans" pitchFamily="34" charset="-122"/>
                <a:cs typeface="Times New Roman" panose="02020603050405020304" charset="0"/>
              </a:rPr>
              <a:t>The magnificent southern gate, used for major ceremonies.</a:t>
            </a:r>
            <a:endParaRPr lang="en-US" sz="1700" dirty="0">
              <a:latin typeface="Times New Roman" panose="02020603050405020304" charset="0"/>
              <a:cs typeface="Times New Roman" panose="02020603050405020304" charset="0"/>
            </a:endParaRPr>
          </a:p>
        </p:txBody>
      </p:sp>
      <p:sp>
        <p:nvSpPr>
          <p:cNvPr id="14" name="Shape 5"/>
          <p:cNvSpPr/>
          <p:nvPr/>
        </p:nvSpPr>
        <p:spPr>
          <a:xfrm>
            <a:off x="6236335" y="1361440"/>
            <a:ext cx="5765165" cy="2588260"/>
          </a:xfrm>
          <a:prstGeom prst="roundRect">
            <a:avLst>
              <a:gd name="adj" fmla="val 4313"/>
            </a:avLst>
          </a:prstGeom>
          <a:solidFill>
            <a:srgbClr val="FAF5EB"/>
          </a:solidFill>
          <a:ln w="7620">
            <a:solidFill>
              <a:srgbClr val="D5CDBE"/>
            </a:solidFill>
            <a:prstDash val="solid"/>
          </a:ln>
        </p:spPr>
      </p:sp>
      <p:sp>
        <p:nvSpPr>
          <p:cNvPr id="15" name="Shape 6"/>
          <p:cNvSpPr/>
          <p:nvPr/>
        </p:nvSpPr>
        <p:spPr>
          <a:xfrm>
            <a:off x="6769100" y="1663065"/>
            <a:ext cx="744220" cy="674370"/>
          </a:xfrm>
          <a:prstGeom prst="roundRect">
            <a:avLst>
              <a:gd name="adj" fmla="val 13952093"/>
            </a:avLst>
          </a:prstGeom>
          <a:solidFill>
            <a:srgbClr val="3371A5"/>
          </a:solidFill>
        </p:spPr>
      </p:sp>
      <p:pic>
        <p:nvPicPr>
          <p:cNvPr id="16" name="Image 1" descr="preencoded.png"/>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6979722" y="1861701"/>
            <a:ext cx="294799" cy="294799"/>
          </a:xfrm>
          <a:prstGeom prst="rect">
            <a:avLst/>
          </a:prstGeom>
        </p:spPr>
      </p:pic>
      <p:sp>
        <p:nvSpPr>
          <p:cNvPr id="17" name="Text 7"/>
          <p:cNvSpPr/>
          <p:nvPr/>
        </p:nvSpPr>
        <p:spPr>
          <a:xfrm>
            <a:off x="6688971" y="2523371"/>
            <a:ext cx="4213027" cy="321231"/>
          </a:xfrm>
          <a:prstGeom prst="rect">
            <a:avLst/>
          </a:prstGeom>
          <a:noFill/>
        </p:spPr>
        <p:txBody>
          <a:bodyPr wrap="none" lIns="0" tIns="0" rIns="0" bIns="0" rtlCol="0" anchor="t"/>
          <a:p>
            <a:pPr marL="0" indent="0" algn="l">
              <a:lnSpc>
                <a:spcPts val="2500"/>
              </a:lnSpc>
              <a:buNone/>
            </a:pPr>
            <a:r>
              <a:rPr lang="en-US" sz="2000" dirty="0">
                <a:solidFill>
                  <a:srgbClr val="2B3541"/>
                </a:solidFill>
                <a:latin typeface="Times New Roman" panose="02020603050405020304" charset="0"/>
                <a:ea typeface="Funnel Display" pitchFamily="34" charset="-122"/>
                <a:cs typeface="Times New Roman" panose="02020603050405020304" charset="0"/>
              </a:rPr>
              <a:t>Gate of Divine Prowess (Shenwumen)</a:t>
            </a:r>
            <a:endParaRPr lang="en-US" sz="2000" dirty="0">
              <a:latin typeface="Times New Roman" panose="02020603050405020304" charset="0"/>
              <a:cs typeface="Times New Roman" panose="02020603050405020304" charset="0"/>
            </a:endParaRPr>
          </a:p>
        </p:txBody>
      </p:sp>
      <p:sp>
        <p:nvSpPr>
          <p:cNvPr id="18" name="Text 8"/>
          <p:cNvSpPr/>
          <p:nvPr/>
        </p:nvSpPr>
        <p:spPr>
          <a:xfrm>
            <a:off x="6688971" y="3190835"/>
            <a:ext cx="5989558" cy="349568"/>
          </a:xfrm>
          <a:prstGeom prst="rect">
            <a:avLst/>
          </a:prstGeom>
          <a:noFill/>
        </p:spPr>
        <p:txBody>
          <a:bodyPr wrap="none" lIns="0" tIns="0" rIns="0" bIns="0" rtlCol="0" anchor="t"/>
          <a:p>
            <a:pPr marL="0" indent="0" algn="l">
              <a:lnSpc>
                <a:spcPts val="2750"/>
              </a:lnSpc>
              <a:buNone/>
            </a:pPr>
            <a:r>
              <a:rPr lang="en-US" sz="1700" dirty="0">
                <a:solidFill>
                  <a:srgbClr val="2B3541"/>
                </a:solidFill>
                <a:latin typeface="Times New Roman" panose="02020603050405020304" charset="0"/>
                <a:ea typeface="Funnel Sans" pitchFamily="34" charset="-122"/>
                <a:cs typeface="Times New Roman" panose="02020603050405020304" charset="0"/>
              </a:rPr>
              <a:t>The northern gate, used by the imperial family and officials.</a:t>
            </a:r>
            <a:endParaRPr lang="en-US" sz="1700" dirty="0">
              <a:latin typeface="Times New Roman" panose="02020603050405020304" charset="0"/>
              <a:cs typeface="Times New Roman" panose="02020603050405020304" charset="0"/>
            </a:endParaRPr>
          </a:p>
        </p:txBody>
      </p:sp>
      <p:sp>
        <p:nvSpPr>
          <p:cNvPr id="19" name="Shape 9"/>
          <p:cNvSpPr/>
          <p:nvPr/>
        </p:nvSpPr>
        <p:spPr>
          <a:xfrm>
            <a:off x="403860" y="4168140"/>
            <a:ext cx="5619115" cy="2127250"/>
          </a:xfrm>
          <a:prstGeom prst="roundRect">
            <a:avLst>
              <a:gd name="adj" fmla="val 4313"/>
            </a:avLst>
          </a:prstGeom>
          <a:solidFill>
            <a:srgbClr val="FAF5EB"/>
          </a:solidFill>
          <a:ln w="7620">
            <a:solidFill>
              <a:srgbClr val="D5CDBE"/>
            </a:solidFill>
            <a:prstDash val="solid"/>
          </a:ln>
        </p:spPr>
      </p:sp>
      <p:sp>
        <p:nvSpPr>
          <p:cNvPr id="20" name="Shape 10"/>
          <p:cNvSpPr/>
          <p:nvPr/>
        </p:nvSpPr>
        <p:spPr>
          <a:xfrm>
            <a:off x="810141" y="4281210"/>
            <a:ext cx="655320" cy="655320"/>
          </a:xfrm>
          <a:prstGeom prst="roundRect">
            <a:avLst>
              <a:gd name="adj" fmla="val 13952093"/>
            </a:avLst>
          </a:prstGeom>
          <a:solidFill>
            <a:srgbClr val="3371A5"/>
          </a:solidFill>
        </p:spPr>
      </p:sp>
      <p:pic>
        <p:nvPicPr>
          <p:cNvPr id="21" name="Image 2" descr="preencoded.png"/>
          <p:cNvPicPr>
            <a:picLocks noChangeAspect="1"/>
          </p:cNvPicPr>
          <p:nvPr/>
        </p:nvPicPr>
        <p:blipFill>
          <a:blip r:embed="rId2">
            <a:extLst>
              <a:ext uri="{96DAC541-7B7A-43D3-8B79-37D633B846F1}">
                <asvg:svgBlip xmlns:asvg="http://schemas.microsoft.com/office/drawing/2016/SVG/main" r:embed="rId5"/>
              </a:ext>
            </a:extLst>
          </a:blip>
          <a:stretch>
            <a:fillRect/>
          </a:stretch>
        </p:blipFill>
        <p:spPr>
          <a:xfrm>
            <a:off x="958652" y="4461470"/>
            <a:ext cx="294799" cy="294799"/>
          </a:xfrm>
          <a:prstGeom prst="rect">
            <a:avLst/>
          </a:prstGeom>
        </p:spPr>
      </p:pic>
      <p:sp>
        <p:nvSpPr>
          <p:cNvPr id="22" name="Text 11"/>
          <p:cNvSpPr/>
          <p:nvPr/>
        </p:nvSpPr>
        <p:spPr>
          <a:xfrm>
            <a:off x="764421" y="5133935"/>
            <a:ext cx="4352211" cy="321231"/>
          </a:xfrm>
          <a:prstGeom prst="rect">
            <a:avLst/>
          </a:prstGeom>
          <a:noFill/>
        </p:spPr>
        <p:txBody>
          <a:bodyPr wrap="none" lIns="0" tIns="0" rIns="0" bIns="0" rtlCol="0" anchor="t"/>
          <a:p>
            <a:pPr marL="0" indent="0" algn="l">
              <a:lnSpc>
                <a:spcPts val="2500"/>
              </a:lnSpc>
              <a:buNone/>
            </a:pPr>
            <a:r>
              <a:rPr lang="en-US" sz="2000" dirty="0">
                <a:solidFill>
                  <a:srgbClr val="2B3541"/>
                </a:solidFill>
                <a:latin typeface="Times New Roman" panose="02020603050405020304" charset="0"/>
                <a:ea typeface="Funnel Display" pitchFamily="34" charset="-122"/>
                <a:cs typeface="Times New Roman" panose="02020603050405020304" charset="0"/>
              </a:rPr>
              <a:t>East Prosperity Gate (Donghuamen)</a:t>
            </a:r>
            <a:endParaRPr lang="en-US" sz="2000" dirty="0">
              <a:latin typeface="Times New Roman" panose="02020603050405020304" charset="0"/>
              <a:cs typeface="Times New Roman" panose="02020603050405020304" charset="0"/>
            </a:endParaRPr>
          </a:p>
        </p:txBody>
      </p:sp>
      <p:sp>
        <p:nvSpPr>
          <p:cNvPr id="23" name="Text 12"/>
          <p:cNvSpPr/>
          <p:nvPr/>
        </p:nvSpPr>
        <p:spPr>
          <a:xfrm>
            <a:off x="764421" y="5568355"/>
            <a:ext cx="5989558" cy="349568"/>
          </a:xfrm>
          <a:prstGeom prst="rect">
            <a:avLst/>
          </a:prstGeom>
          <a:noFill/>
        </p:spPr>
        <p:txBody>
          <a:bodyPr wrap="none" lIns="0" tIns="0" rIns="0" bIns="0" rtlCol="0" anchor="t"/>
          <a:p>
            <a:pPr marL="0" indent="0" algn="l">
              <a:lnSpc>
                <a:spcPts val="2750"/>
              </a:lnSpc>
              <a:buNone/>
            </a:pPr>
            <a:r>
              <a:rPr lang="en-US" sz="1700" dirty="0">
                <a:solidFill>
                  <a:srgbClr val="2B3541"/>
                </a:solidFill>
                <a:latin typeface="Times New Roman" panose="02020603050405020304" charset="0"/>
                <a:ea typeface="Funnel Sans" pitchFamily="34" charset="-122"/>
                <a:cs typeface="Times New Roman" panose="02020603050405020304" charset="0"/>
              </a:rPr>
              <a:t>The eastern gate, responsible for daily palace operations.</a:t>
            </a:r>
            <a:endParaRPr lang="en-US" sz="1700" dirty="0">
              <a:latin typeface="Times New Roman" panose="02020603050405020304" charset="0"/>
              <a:cs typeface="Times New Roman" panose="02020603050405020304" charset="0"/>
            </a:endParaRPr>
          </a:p>
        </p:txBody>
      </p:sp>
      <p:sp>
        <p:nvSpPr>
          <p:cNvPr id="24" name="Shape 13"/>
          <p:cNvSpPr/>
          <p:nvPr/>
        </p:nvSpPr>
        <p:spPr>
          <a:xfrm>
            <a:off x="6236335" y="4168140"/>
            <a:ext cx="5765165" cy="2127250"/>
          </a:xfrm>
          <a:prstGeom prst="roundRect">
            <a:avLst>
              <a:gd name="adj" fmla="val 4313"/>
            </a:avLst>
          </a:prstGeom>
          <a:solidFill>
            <a:srgbClr val="FAF5EB"/>
          </a:solidFill>
          <a:ln w="7620">
            <a:solidFill>
              <a:srgbClr val="D5CDBE"/>
            </a:solidFill>
            <a:prstDash val="solid"/>
          </a:ln>
        </p:spPr>
      </p:sp>
      <p:sp>
        <p:nvSpPr>
          <p:cNvPr id="25" name="Shape 14"/>
          <p:cNvSpPr/>
          <p:nvPr/>
        </p:nvSpPr>
        <p:spPr>
          <a:xfrm>
            <a:off x="6768981" y="4365665"/>
            <a:ext cx="655320" cy="655320"/>
          </a:xfrm>
          <a:prstGeom prst="roundRect">
            <a:avLst>
              <a:gd name="adj" fmla="val 13952093"/>
            </a:avLst>
          </a:prstGeom>
          <a:solidFill>
            <a:srgbClr val="3371A5"/>
          </a:solidFill>
        </p:spPr>
      </p:sp>
      <p:pic>
        <p:nvPicPr>
          <p:cNvPr id="26" name="Image 3" descr="preencoded.png"/>
          <p:cNvPicPr>
            <a:picLocks noChangeAspect="1"/>
          </p:cNvPicPr>
          <p:nvPr/>
        </p:nvPicPr>
        <p:blipFill>
          <a:blip r:embed="rId2">
            <a:extLst>
              <a:ext uri="{96DAC541-7B7A-43D3-8B79-37D633B846F1}">
                <asvg:svgBlip xmlns:asvg="http://schemas.microsoft.com/office/drawing/2016/SVG/main" r:embed="rId6"/>
              </a:ext>
            </a:extLst>
          </a:blip>
          <a:stretch>
            <a:fillRect/>
          </a:stretch>
        </p:blipFill>
        <p:spPr>
          <a:xfrm>
            <a:off x="6979722" y="4574500"/>
            <a:ext cx="294799" cy="294799"/>
          </a:xfrm>
          <a:prstGeom prst="rect">
            <a:avLst/>
          </a:prstGeom>
        </p:spPr>
      </p:pic>
      <p:sp>
        <p:nvSpPr>
          <p:cNvPr id="27" name="Text 15"/>
          <p:cNvSpPr/>
          <p:nvPr/>
        </p:nvSpPr>
        <p:spPr>
          <a:xfrm>
            <a:off x="6688971" y="5133935"/>
            <a:ext cx="3992880" cy="321231"/>
          </a:xfrm>
          <a:prstGeom prst="rect">
            <a:avLst/>
          </a:prstGeom>
          <a:noFill/>
        </p:spPr>
        <p:txBody>
          <a:bodyPr wrap="none" lIns="0" tIns="0" rIns="0" bIns="0" rtlCol="0" anchor="t"/>
          <a:p>
            <a:pPr marL="0" indent="0" algn="l">
              <a:lnSpc>
                <a:spcPts val="2500"/>
              </a:lnSpc>
              <a:buNone/>
            </a:pPr>
            <a:r>
              <a:rPr lang="en-US" sz="2000" dirty="0">
                <a:solidFill>
                  <a:srgbClr val="2B3541"/>
                </a:solidFill>
                <a:latin typeface="Times New Roman" panose="02020603050405020304" charset="0"/>
                <a:ea typeface="Funnel Display" pitchFamily="34" charset="-122"/>
                <a:cs typeface="Times New Roman" panose="02020603050405020304" charset="0"/>
              </a:rPr>
              <a:t>West Prosperity Gate (Xihuamen)</a:t>
            </a:r>
            <a:endParaRPr lang="en-US" sz="2000" dirty="0">
              <a:latin typeface="Times New Roman" panose="02020603050405020304" charset="0"/>
              <a:cs typeface="Times New Roman" panose="02020603050405020304" charset="0"/>
            </a:endParaRPr>
          </a:p>
        </p:txBody>
      </p:sp>
      <p:sp>
        <p:nvSpPr>
          <p:cNvPr id="28" name="Text 16"/>
          <p:cNvSpPr/>
          <p:nvPr/>
        </p:nvSpPr>
        <p:spPr>
          <a:xfrm>
            <a:off x="6688971" y="5720120"/>
            <a:ext cx="5989558" cy="349568"/>
          </a:xfrm>
          <a:prstGeom prst="rect">
            <a:avLst/>
          </a:prstGeom>
          <a:noFill/>
        </p:spPr>
        <p:txBody>
          <a:bodyPr wrap="none" lIns="0" tIns="0" rIns="0" bIns="0" rtlCol="0" anchor="t"/>
          <a:p>
            <a:pPr marL="0" indent="0" algn="l">
              <a:lnSpc>
                <a:spcPts val="2750"/>
              </a:lnSpc>
              <a:buNone/>
            </a:pPr>
            <a:r>
              <a:rPr lang="en-US" sz="1700" dirty="0">
                <a:solidFill>
                  <a:srgbClr val="2B3541"/>
                </a:solidFill>
                <a:latin typeface="Times New Roman" panose="02020603050405020304" charset="0"/>
                <a:ea typeface="Funnel Sans" pitchFamily="34" charset="-122"/>
                <a:cs typeface="Times New Roman" panose="02020603050405020304" charset="0"/>
              </a:rPr>
              <a:t>The western gate, used for administrative affairs.</a:t>
            </a:r>
            <a:endParaRPr lang="en-US" sz="1700" dirty="0">
              <a:latin typeface="Times New Roman" panose="02020603050405020304" charset="0"/>
              <a:cs typeface="Times New Roman" panose="02020603050405020304" charset="0"/>
            </a:endParaRPr>
          </a:p>
        </p:txBody>
      </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email">
            <a:lum bright="70000" contrast="-70000"/>
          </a:blip>
          <a:stretch>
            <a:fillRect/>
          </a:stretch>
        </p:blipFill>
        <p:spPr>
          <a:xfrm>
            <a:off x="3737483" y="833592"/>
            <a:ext cx="4717032" cy="2779547"/>
          </a:xfrm>
          <a:prstGeom prst="rect">
            <a:avLst/>
          </a:prstGeom>
        </p:spPr>
      </p:pic>
      <p:pic>
        <p:nvPicPr>
          <p:cNvPr id="11" name="图片 10"/>
          <p:cNvPicPr>
            <a:picLocks noChangeAspect="1"/>
          </p:cNvPicPr>
          <p:nvPr/>
        </p:nvPicPr>
        <p:blipFill>
          <a:blip r:embed="rId2" cstate="email">
            <a:duotone>
              <a:prstClr val="black"/>
              <a:srgbClr val="D9C3A5">
                <a:tint val="50000"/>
                <a:satMod val="180000"/>
              </a:srgbClr>
            </a:duotone>
          </a:blip>
          <a:stretch>
            <a:fillRect/>
          </a:stretch>
        </p:blipFill>
        <p:spPr>
          <a:xfrm>
            <a:off x="2585330" y="930530"/>
            <a:ext cx="1602669" cy="600786"/>
          </a:xfrm>
          <a:prstGeom prst="rect">
            <a:avLst/>
          </a:prstGeom>
        </p:spPr>
      </p:pic>
      <p:grpSp>
        <p:nvGrpSpPr>
          <p:cNvPr id="28" name="组合 27"/>
          <p:cNvGrpSpPr/>
          <p:nvPr/>
        </p:nvGrpSpPr>
        <p:grpSpPr>
          <a:xfrm>
            <a:off x="3386666" y="3572939"/>
            <a:ext cx="5418667" cy="1202267"/>
            <a:chOff x="3386666" y="3572939"/>
            <a:chExt cx="5418667" cy="1202267"/>
          </a:xfrm>
        </p:grpSpPr>
        <p:sp>
          <p:nvSpPr>
            <p:cNvPr id="12" name="矩形: 圆角 11"/>
            <p:cNvSpPr/>
            <p:nvPr/>
          </p:nvSpPr>
          <p:spPr>
            <a:xfrm>
              <a:off x="3386666" y="3572939"/>
              <a:ext cx="5418667" cy="1202267"/>
            </a:xfrm>
            <a:prstGeom prst="roundRect">
              <a:avLst>
                <a:gd name="adj" fmla="val 50000"/>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p:cNvSpPr>
              <a:spLocks noChangeAspect="1"/>
            </p:cNvSpPr>
            <p:nvPr/>
          </p:nvSpPr>
          <p:spPr>
            <a:xfrm>
              <a:off x="3443754" y="3613139"/>
              <a:ext cx="5304490" cy="1121867"/>
            </a:xfrm>
            <a:prstGeom prst="roundRect">
              <a:avLst>
                <a:gd name="adj" fmla="val 50000"/>
              </a:avLst>
            </a:prstGeom>
            <a:noFill/>
            <a:ln>
              <a:solidFill>
                <a:srgbClr val="B08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5" name="文本框 14"/>
          <p:cNvSpPr txBox="1"/>
          <p:nvPr/>
        </p:nvSpPr>
        <p:spPr>
          <a:xfrm>
            <a:off x="3990934" y="3724705"/>
            <a:ext cx="3390903" cy="830997"/>
          </a:xfrm>
          <a:prstGeom prst="rect">
            <a:avLst/>
          </a:prstGeom>
          <a:noFill/>
        </p:spPr>
        <p:txBody>
          <a:bodyPr wrap="square" rtlCol="0">
            <a:spAutoFit/>
          </a:bodyPr>
          <a:lstStyle/>
          <a:p>
            <a:pPr algn="dist"/>
            <a:r>
              <a:rPr lang="zh-CN" altLang="en-US" sz="4800" b="1" dirty="0">
                <a:solidFill>
                  <a:srgbClr val="86181D"/>
                </a:solidFill>
                <a:latin typeface="方正姚体" panose="02010601030101010101" pitchFamily="2" charset="-122"/>
                <a:ea typeface="方正姚体" panose="02010601030101010101" pitchFamily="2" charset="-122"/>
              </a:rPr>
              <a:t>外廷建筑</a:t>
            </a:r>
            <a:endParaRPr lang="zh-CN" altLang="en-US" sz="4800" b="1" dirty="0">
              <a:solidFill>
                <a:srgbClr val="86181D"/>
              </a:solidFill>
              <a:latin typeface="方正姚体" panose="02010601030101010101" pitchFamily="2" charset="-122"/>
              <a:ea typeface="方正姚体" panose="02010601030101010101" pitchFamily="2" charset="-122"/>
            </a:endParaRPr>
          </a:p>
        </p:txBody>
      </p:sp>
      <p:grpSp>
        <p:nvGrpSpPr>
          <p:cNvPr id="31" name="组合 30"/>
          <p:cNvGrpSpPr/>
          <p:nvPr/>
        </p:nvGrpSpPr>
        <p:grpSpPr>
          <a:xfrm>
            <a:off x="5726000" y="4735006"/>
            <a:ext cx="740000" cy="1781795"/>
            <a:chOff x="5726000" y="4735006"/>
            <a:chExt cx="740000" cy="1781795"/>
          </a:xfrm>
        </p:grpSpPr>
        <p:grpSp>
          <p:nvGrpSpPr>
            <p:cNvPr id="21" name="组合 20"/>
            <p:cNvGrpSpPr>
              <a:grpSpLocks noChangeAspect="1"/>
            </p:cNvGrpSpPr>
            <p:nvPr/>
          </p:nvGrpSpPr>
          <p:grpSpPr>
            <a:xfrm>
              <a:off x="5726000" y="5776801"/>
              <a:ext cx="740000" cy="740000"/>
              <a:chOff x="3715024" y="5545667"/>
              <a:chExt cx="972000" cy="972000"/>
            </a:xfrm>
          </p:grpSpPr>
          <p:sp>
            <p:nvSpPr>
              <p:cNvPr id="20" name="椭圆 19"/>
              <p:cNvSpPr/>
              <p:nvPr/>
            </p:nvSpPr>
            <p:spPr>
              <a:xfrm>
                <a:off x="3715024" y="5545667"/>
                <a:ext cx="972000" cy="972000"/>
              </a:xfrm>
              <a:prstGeom prst="ellipse">
                <a:avLst/>
              </a:prstGeom>
              <a:solidFill>
                <a:schemeClr val="bg1"/>
              </a:solidFill>
              <a:l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p:cNvPicPr>
                <a:picLocks noChangeAspect="1"/>
              </p:cNvPicPr>
              <p:nvPr/>
            </p:nvPicPr>
            <p:blipFill>
              <a:blip r:embed="rId3" cstate="email"/>
              <a:stretch>
                <a:fillRect/>
              </a:stretch>
            </p:blipFill>
            <p:spPr>
              <a:xfrm>
                <a:off x="3870201" y="5704114"/>
                <a:ext cx="695515" cy="739776"/>
              </a:xfrm>
              <a:prstGeom prst="rect">
                <a:avLst/>
              </a:prstGeom>
            </p:spPr>
          </p:pic>
        </p:grpSp>
        <p:cxnSp>
          <p:nvCxnSpPr>
            <p:cNvPr id="23" name="直接连接符 22"/>
            <p:cNvCxnSpPr>
              <a:stCxn id="14" idx="2"/>
              <a:endCxn id="20" idx="0"/>
            </p:cNvCxnSpPr>
            <p:nvPr/>
          </p:nvCxnSpPr>
          <p:spPr>
            <a:xfrm>
              <a:off x="6095999" y="4735006"/>
              <a:ext cx="1" cy="1041795"/>
            </a:xfrm>
            <a:prstGeom prst="line">
              <a:avLst/>
            </a:prstGeom>
            <a:ln w="12700">
              <a:solidFill>
                <a:srgbClr val="C5A37E"/>
              </a:solidFill>
            </a:ln>
          </p:spPr>
          <p:style>
            <a:lnRef idx="1">
              <a:schemeClr val="accent1"/>
            </a:lnRef>
            <a:fillRef idx="0">
              <a:schemeClr val="accent1"/>
            </a:fillRef>
            <a:effectRef idx="0">
              <a:schemeClr val="accent1"/>
            </a:effectRef>
            <a:fontRef idx="minor">
              <a:schemeClr val="tx1"/>
            </a:fontRef>
          </p:style>
        </p:cxnSp>
      </p:grpSp>
      <p:pic>
        <p:nvPicPr>
          <p:cNvPr id="25" name="图片 24"/>
          <p:cNvPicPr>
            <a:picLocks noChangeAspect="1"/>
          </p:cNvPicPr>
          <p:nvPr/>
        </p:nvPicPr>
        <p:blipFill>
          <a:blip r:embed="rId4" cstate="email"/>
          <a:stretch>
            <a:fillRect/>
          </a:stretch>
        </p:blipFill>
        <p:spPr>
          <a:xfrm>
            <a:off x="7399925" y="4705695"/>
            <a:ext cx="2252020" cy="693024"/>
          </a:xfrm>
          <a:prstGeom prst="rect">
            <a:avLst/>
          </a:prstGeom>
        </p:spPr>
      </p:pic>
      <p:pic>
        <p:nvPicPr>
          <p:cNvPr id="27" name="图片 26"/>
          <p:cNvPicPr>
            <a:picLocks noChangeAspect="1"/>
          </p:cNvPicPr>
          <p:nvPr/>
        </p:nvPicPr>
        <p:blipFill>
          <a:blip r:embed="rId5" cstate="email"/>
          <a:stretch>
            <a:fillRect/>
          </a:stretch>
        </p:blipFill>
        <p:spPr>
          <a:xfrm>
            <a:off x="9068083" y="1994153"/>
            <a:ext cx="1525752" cy="400601"/>
          </a:xfrm>
          <a:prstGeom prst="rect">
            <a:avLst/>
          </a:prstGeom>
        </p:spPr>
      </p:pic>
      <p:pic>
        <p:nvPicPr>
          <p:cNvPr id="29" name="图片 28"/>
          <p:cNvPicPr>
            <a:picLocks noChangeAspect="1"/>
          </p:cNvPicPr>
          <p:nvPr/>
        </p:nvPicPr>
        <p:blipFill>
          <a:blip r:embed="rId6" cstate="email"/>
          <a:stretch>
            <a:fillRect/>
          </a:stretch>
        </p:blipFill>
        <p:spPr>
          <a:xfrm>
            <a:off x="1659552" y="4600688"/>
            <a:ext cx="1314909" cy="345242"/>
          </a:xfrm>
          <a:prstGeom prst="rect">
            <a:avLst/>
          </a:prstGeom>
        </p:spPr>
      </p:pic>
      <p:grpSp>
        <p:nvGrpSpPr>
          <p:cNvPr id="30" name="组合 29"/>
          <p:cNvGrpSpPr/>
          <p:nvPr/>
        </p:nvGrpSpPr>
        <p:grpSpPr>
          <a:xfrm>
            <a:off x="7587085" y="4009504"/>
            <a:ext cx="286264" cy="360000"/>
            <a:chOff x="7587085" y="4009504"/>
            <a:chExt cx="286264" cy="360000"/>
          </a:xfrm>
        </p:grpSpPr>
        <p:sp>
          <p:nvSpPr>
            <p:cNvPr id="13" name="箭头: V 形 12"/>
            <p:cNvSpPr/>
            <p:nvPr/>
          </p:nvSpPr>
          <p:spPr>
            <a:xfrm>
              <a:off x="7587085" y="4009504"/>
              <a:ext cx="188899" cy="360000"/>
            </a:xfrm>
            <a:prstGeom prst="chevron">
              <a:avLst>
                <a:gd name="adj" fmla="val 87143"/>
              </a:avLst>
            </a:prstGeom>
            <a:solidFill>
              <a:srgbClr val="6F5233"/>
            </a:solidFill>
            <a:ln>
              <a:solidFill>
                <a:srgbClr val="6F5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箭头: V 形 16"/>
            <p:cNvSpPr/>
            <p:nvPr/>
          </p:nvSpPr>
          <p:spPr>
            <a:xfrm>
              <a:off x="7684450" y="4009504"/>
              <a:ext cx="188899" cy="360000"/>
            </a:xfrm>
            <a:prstGeom prst="chevron">
              <a:avLst>
                <a:gd name="adj" fmla="val 87143"/>
              </a:avLst>
            </a:prstGeom>
            <a:solidFill>
              <a:srgbClr val="6F5233"/>
            </a:solidFill>
            <a:ln>
              <a:solidFill>
                <a:srgbClr val="6F5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par>
                          <p:cTn id="21" fill="hold">
                            <p:stCondLst>
                              <p:cond delay="1000"/>
                            </p:stCondLst>
                            <p:childTnLst>
                              <p:par>
                                <p:cTn id="22" presetID="16" presetClass="entr" presetSubtype="37"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outVertical)">
                                      <p:cBhvr>
                                        <p:cTn id="24" dur="500"/>
                                        <p:tgtEl>
                                          <p:spTgt spid="2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par>
                          <p:cTn id="35" fill="hold">
                            <p:stCondLst>
                              <p:cond delay="2500"/>
                            </p:stCondLst>
                            <p:childTnLst>
                              <p:par>
                                <p:cTn id="36" presetID="22" presetClass="entr" presetSubtype="1"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154099" y="504867"/>
            <a:ext cx="2494533" cy="584775"/>
          </a:xfrm>
          <a:prstGeom prst="rect">
            <a:avLst/>
          </a:prstGeom>
          <a:noFill/>
        </p:spPr>
        <p:txBody>
          <a:bodyPr wrap="square" rtlCol="0">
            <a:spAutoFit/>
          </a:bodyPr>
          <a:lstStyle/>
          <a:p>
            <a:pPr algn="dist"/>
            <a:r>
              <a:rPr lang="zh-CN" altLang="en-US" sz="3200" b="1" dirty="0">
                <a:solidFill>
                  <a:schemeClr val="bg1"/>
                </a:solidFill>
                <a:latin typeface="方正姚体" panose="02010601030101010101" pitchFamily="2" charset="-122"/>
                <a:ea typeface="方正姚体" panose="02010601030101010101" pitchFamily="2" charset="-122"/>
              </a:rPr>
              <a:t>外廷建筑</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20" name="矩形 19"/>
          <p:cNvSpPr/>
          <p:nvPr/>
        </p:nvSpPr>
        <p:spPr>
          <a:xfrm>
            <a:off x="4797425" y="2178050"/>
            <a:ext cx="6035040" cy="2973070"/>
          </a:xfrm>
          <a:prstGeom prst="rect">
            <a:avLst/>
          </a:prstGeom>
        </p:spPr>
        <p:txBody>
          <a:bodyPr wrap="square">
            <a:noAutofit/>
          </a:bodyPr>
          <a:lstStyle/>
          <a:p>
            <a:pPr marL="0" indent="0" algn="just">
              <a:lnSpc>
                <a:spcPts val="2800"/>
              </a:lnSpc>
              <a:buNone/>
            </a:pPr>
            <a:r>
              <a:rPr lang="en-US" sz="3200" dirty="0">
                <a:solidFill>
                  <a:schemeClr val="bg1"/>
                </a:solidFill>
                <a:latin typeface="Times New Roman" panose="02020603050405020304" charset="0"/>
                <a:ea typeface="Funnel Sans" pitchFamily="34" charset="-122"/>
                <a:cs typeface="Times New Roman" panose="02020603050405020304" charset="0"/>
                <a:sym typeface="+mn-ea"/>
              </a:rPr>
              <a:t>        </a:t>
            </a:r>
            <a:r>
              <a:rPr lang="en-US" sz="2800" dirty="0">
                <a:solidFill>
                  <a:schemeClr val="bg1"/>
                </a:solidFill>
                <a:latin typeface="Times New Roman" panose="02020603050405020304" charset="0"/>
                <a:ea typeface="Funnel Sans" pitchFamily="34" charset="-122"/>
                <a:cs typeface="Times New Roman" panose="02020603050405020304" charset="0"/>
                <a:sym typeface="+mn-ea"/>
              </a:rPr>
              <a:t> The Outer Court was the ceremonial heart of the Chinese Empire, where the emperor exercised supreme authority through grand ceremonies and state affairs.</a:t>
            </a:r>
            <a:endParaRPr lang="en-US" altLang="en-US" sz="2800" dirty="0">
              <a:solidFill>
                <a:schemeClr val="bg1"/>
              </a:solidFill>
              <a:latin typeface="Times New Roman" panose="02020603050405020304" charset="0"/>
              <a:ea typeface="Funnel Sans" pitchFamily="34" charset="-122"/>
              <a:cs typeface="Times New Roman" panose="02020603050405020304" charset="0"/>
              <a:sym typeface="+mn-ea"/>
            </a:endParaRPr>
          </a:p>
        </p:txBody>
      </p:sp>
      <p:grpSp>
        <p:nvGrpSpPr>
          <p:cNvPr id="23" name="组合 22"/>
          <p:cNvGrpSpPr/>
          <p:nvPr/>
        </p:nvGrpSpPr>
        <p:grpSpPr>
          <a:xfrm>
            <a:off x="1542407" y="1465176"/>
            <a:ext cx="2722548" cy="4688002"/>
            <a:chOff x="996613" y="1403393"/>
            <a:chExt cx="2722548" cy="4688002"/>
          </a:xfrm>
        </p:grpSpPr>
        <p:sp>
          <p:nvSpPr>
            <p:cNvPr id="8" name="矩形 7"/>
            <p:cNvSpPr/>
            <p:nvPr/>
          </p:nvSpPr>
          <p:spPr>
            <a:xfrm>
              <a:off x="1011290" y="1754618"/>
              <a:ext cx="2622087" cy="3699989"/>
            </a:xfrm>
            <a:prstGeom prst="rect">
              <a:avLst/>
            </a:prstGeom>
            <a:noFill/>
            <a:l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97074" y="1834346"/>
              <a:ext cx="2622087" cy="3699989"/>
            </a:xfrm>
            <a:prstGeom prst="rect">
              <a:avLst/>
            </a:prstGeom>
            <a:noFill/>
            <a:l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612662" y="3459547"/>
              <a:ext cx="1359971" cy="276999"/>
            </a:xfrm>
            <a:prstGeom prst="rect">
              <a:avLst/>
            </a:prstGeom>
            <a:noFill/>
          </p:spPr>
          <p:txBody>
            <a:bodyPr wrap="square" rtlCol="0">
              <a:spAutoFit/>
            </a:bodyPr>
            <a:lstStyle/>
            <a:p>
              <a:pPr algn="ctr"/>
              <a:r>
                <a:rPr lang="zh-CN" altLang="en-US" sz="1200" dirty="0">
                  <a:solidFill>
                    <a:schemeClr val="bg1"/>
                  </a:solidFill>
                  <a:latin typeface="方正姚体" panose="02010601030101010101" pitchFamily="2" charset="-122"/>
                  <a:ea typeface="方正姚体" panose="02010601030101010101" pitchFamily="2" charset="-122"/>
                </a:rPr>
                <a:t>雕栏玉砌应犹在</a:t>
              </a:r>
              <a:endParaRPr lang="zh-CN" altLang="en-US" sz="1200" dirty="0">
                <a:solidFill>
                  <a:schemeClr val="bg1"/>
                </a:solidFill>
                <a:latin typeface="方正姚体" panose="02010601030101010101" pitchFamily="2" charset="-122"/>
                <a:ea typeface="方正姚体" panose="02010601030101010101" pitchFamily="2" charset="-122"/>
              </a:endParaRPr>
            </a:p>
          </p:txBody>
        </p:sp>
        <p:sp>
          <p:nvSpPr>
            <p:cNvPr id="18" name="矩形 17"/>
            <p:cNvSpPr/>
            <p:nvPr/>
          </p:nvSpPr>
          <p:spPr>
            <a:xfrm>
              <a:off x="2678034" y="3854823"/>
              <a:ext cx="319262" cy="2236572"/>
            </a:xfrm>
            <a:prstGeom prst="rect">
              <a:avLst/>
            </a:prstGeom>
            <a:solidFill>
              <a:srgbClr val="C5A37E"/>
            </a:solidFill>
            <a:l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latin typeface="方正姚体" panose="02010601030101010101" pitchFamily="2" charset="-122"/>
                  <a:ea typeface="方正姚体" panose="02010601030101010101" pitchFamily="2" charset="-122"/>
                </a:rPr>
                <a:t>香径小船通，菱歌绕故宫。</a:t>
              </a:r>
              <a:endParaRPr lang="zh-CN" altLang="en-US" sz="1200" dirty="0">
                <a:solidFill>
                  <a:schemeClr val="bg1"/>
                </a:solidFill>
                <a:latin typeface="方正姚体" panose="02010601030101010101" pitchFamily="2" charset="-122"/>
                <a:ea typeface="方正姚体" panose="02010601030101010101" pitchFamily="2" charset="-122"/>
              </a:endParaRPr>
            </a:p>
          </p:txBody>
        </p:sp>
        <p:sp>
          <p:nvSpPr>
            <p:cNvPr id="21" name="文本框 20"/>
            <p:cNvSpPr txBox="1"/>
            <p:nvPr/>
          </p:nvSpPr>
          <p:spPr>
            <a:xfrm>
              <a:off x="996613" y="3398453"/>
              <a:ext cx="1841052" cy="1862048"/>
            </a:xfrm>
            <a:prstGeom prst="rect">
              <a:avLst/>
            </a:prstGeom>
            <a:noFill/>
          </p:spPr>
          <p:txBody>
            <a:bodyPr wrap="square" rtlCol="0">
              <a:spAutoFit/>
            </a:bodyPr>
            <a:lstStyle/>
            <a:p>
              <a:r>
                <a:rPr lang="zh-CN" altLang="en-US" sz="11500" b="1" dirty="0">
                  <a:solidFill>
                    <a:schemeClr val="bg1"/>
                  </a:solidFill>
                  <a:latin typeface="方正舒体" panose="02010601030101010101" pitchFamily="2" charset="-122"/>
                  <a:ea typeface="方正舒体" panose="02010601030101010101" pitchFamily="2" charset="-122"/>
                </a:rPr>
                <a:t>廷</a:t>
              </a:r>
              <a:endParaRPr lang="zh-CN" altLang="en-US" sz="11500" b="1" dirty="0">
                <a:solidFill>
                  <a:schemeClr val="bg1"/>
                </a:solidFill>
                <a:latin typeface="方正舒体" panose="02010601030101010101" pitchFamily="2" charset="-122"/>
                <a:ea typeface="方正舒体" panose="02010601030101010101" pitchFamily="2" charset="-122"/>
              </a:endParaRPr>
            </a:p>
          </p:txBody>
        </p:sp>
        <p:sp>
          <p:nvSpPr>
            <p:cNvPr id="22" name="文本框 21"/>
            <p:cNvSpPr txBox="1"/>
            <p:nvPr/>
          </p:nvSpPr>
          <p:spPr>
            <a:xfrm>
              <a:off x="1729441" y="1403393"/>
              <a:ext cx="1841052" cy="2215991"/>
            </a:xfrm>
            <a:prstGeom prst="rect">
              <a:avLst/>
            </a:prstGeom>
            <a:noFill/>
          </p:spPr>
          <p:txBody>
            <a:bodyPr wrap="square" rtlCol="0">
              <a:spAutoFit/>
            </a:bodyPr>
            <a:lstStyle/>
            <a:p>
              <a:r>
                <a:rPr lang="zh-CN" altLang="en-US" sz="13800" b="1" dirty="0">
                  <a:solidFill>
                    <a:schemeClr val="bg1"/>
                  </a:solidFill>
                  <a:latin typeface="方正舒体" panose="02010601030101010101" pitchFamily="2" charset="-122"/>
                  <a:ea typeface="方正舒体" panose="02010601030101010101" pitchFamily="2" charset="-122"/>
                </a:rPr>
                <a:t>外</a:t>
              </a:r>
              <a:endParaRPr lang="zh-CN" altLang="en-US" sz="13800" b="1" dirty="0">
                <a:solidFill>
                  <a:schemeClr val="bg1"/>
                </a:solidFill>
                <a:latin typeface="方正舒体" panose="02010601030101010101" pitchFamily="2" charset="-122"/>
                <a:ea typeface="方正舒体" panose="02010601030101010101" pitchFamily="2" charset="-122"/>
              </a:endParaRPr>
            </a:p>
          </p:txBody>
        </p:sp>
      </p:gr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54099" y="504867"/>
            <a:ext cx="2494533" cy="584775"/>
          </a:xfrm>
          <a:prstGeom prst="rect">
            <a:avLst/>
          </a:prstGeom>
          <a:noFill/>
        </p:spPr>
        <p:txBody>
          <a:bodyPr wrap="square" rtlCol="0">
            <a:spAutoFit/>
          </a:bodyPr>
          <a:lstStyle/>
          <a:p>
            <a:pPr algn="dist"/>
            <a:r>
              <a:rPr lang="zh-CN" altLang="en-US" sz="3200" b="1" dirty="0">
                <a:solidFill>
                  <a:schemeClr val="bg1"/>
                </a:solidFill>
                <a:latin typeface="方正姚体" panose="02010601030101010101" pitchFamily="2" charset="-122"/>
                <a:ea typeface="方正姚体" panose="02010601030101010101" pitchFamily="2" charset="-122"/>
              </a:rPr>
              <a:t>外廷建筑</a:t>
            </a:r>
            <a:endParaRPr lang="zh-CN" altLang="en-US" sz="3200" b="1" dirty="0">
              <a:solidFill>
                <a:schemeClr val="bg1"/>
              </a:solidFill>
              <a:latin typeface="方正姚体" panose="02010601030101010101" pitchFamily="2" charset="-122"/>
              <a:ea typeface="方正姚体" panose="02010601030101010101" pitchFamily="2" charset="-122"/>
            </a:endParaRPr>
          </a:p>
        </p:txBody>
      </p:sp>
      <p:grpSp>
        <p:nvGrpSpPr>
          <p:cNvPr id="14" name="组合 13"/>
          <p:cNvGrpSpPr/>
          <p:nvPr/>
        </p:nvGrpSpPr>
        <p:grpSpPr>
          <a:xfrm>
            <a:off x="1493517" y="1154748"/>
            <a:ext cx="9204965" cy="4504690"/>
            <a:chOff x="1423073" y="1160803"/>
            <a:chExt cx="9204965" cy="4504690"/>
          </a:xfrm>
        </p:grpSpPr>
        <p:cxnSp>
          <p:nvCxnSpPr>
            <p:cNvPr id="8" name="直接连接符 7"/>
            <p:cNvCxnSpPr/>
            <p:nvPr/>
          </p:nvCxnSpPr>
          <p:spPr>
            <a:xfrm>
              <a:off x="1423073" y="1719799"/>
              <a:ext cx="0" cy="18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0475228" y="1847975"/>
              <a:ext cx="0" cy="288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005505" y="1160803"/>
              <a:ext cx="2308324" cy="1862048"/>
            </a:xfrm>
            <a:prstGeom prst="rect">
              <a:avLst/>
            </a:prstGeom>
          </p:spPr>
          <p:txBody>
            <a:bodyPr vert="eaVert" wrap="none">
              <a:spAutoFit/>
            </a:bodyPr>
            <a:lstStyle/>
            <a:p>
              <a:r>
                <a:rPr lang="zh-CN" altLang="en-US" sz="13800" dirty="0">
                  <a:solidFill>
                    <a:schemeClr val="bg1"/>
                  </a:solidFill>
                  <a:latin typeface="方正舒体" panose="02010601030101010101" pitchFamily="2" charset="-122"/>
                  <a:ea typeface="方正舒体" panose="02010601030101010101" pitchFamily="2" charset="-122"/>
                </a:rPr>
                <a:t>太</a:t>
              </a:r>
              <a:endParaRPr lang="zh-CN" altLang="en-US" sz="13800" dirty="0">
                <a:latin typeface="方正舒体" panose="02010601030101010101" pitchFamily="2" charset="-122"/>
                <a:ea typeface="方正舒体" panose="02010601030101010101" pitchFamily="2" charset="-122"/>
              </a:endParaRPr>
            </a:p>
          </p:txBody>
        </p:sp>
        <p:sp>
          <p:nvSpPr>
            <p:cNvPr id="11" name="矩形 10"/>
            <p:cNvSpPr/>
            <p:nvPr/>
          </p:nvSpPr>
          <p:spPr>
            <a:xfrm>
              <a:off x="7703869" y="2559364"/>
              <a:ext cx="1661993" cy="1323439"/>
            </a:xfrm>
            <a:prstGeom prst="rect">
              <a:avLst/>
            </a:prstGeom>
          </p:spPr>
          <p:txBody>
            <a:bodyPr vert="eaVert" wrap="none">
              <a:spAutoFit/>
            </a:bodyPr>
            <a:lstStyle/>
            <a:p>
              <a:r>
                <a:rPr lang="zh-CN" altLang="en-US" sz="9600" dirty="0">
                  <a:solidFill>
                    <a:schemeClr val="bg1"/>
                  </a:solidFill>
                  <a:latin typeface="方正舒体" panose="02010601030101010101" pitchFamily="2" charset="-122"/>
                  <a:ea typeface="方正舒体" panose="02010601030101010101" pitchFamily="2" charset="-122"/>
                </a:rPr>
                <a:t>和</a:t>
              </a:r>
              <a:endParaRPr lang="zh-CN" altLang="en-US" sz="9600" dirty="0">
                <a:latin typeface="方正舒体" panose="02010601030101010101" pitchFamily="2" charset="-122"/>
                <a:ea typeface="方正舒体" panose="02010601030101010101" pitchFamily="2" charset="-122"/>
              </a:endParaRPr>
            </a:p>
          </p:txBody>
        </p:sp>
        <p:sp>
          <p:nvSpPr>
            <p:cNvPr id="12" name="矩形 11"/>
            <p:cNvSpPr/>
            <p:nvPr/>
          </p:nvSpPr>
          <p:spPr>
            <a:xfrm>
              <a:off x="8319714" y="2971784"/>
              <a:ext cx="2308324" cy="1862048"/>
            </a:xfrm>
            <a:prstGeom prst="rect">
              <a:avLst/>
            </a:prstGeom>
          </p:spPr>
          <p:txBody>
            <a:bodyPr vert="eaVert" wrap="none">
              <a:spAutoFit/>
            </a:bodyPr>
            <a:lstStyle/>
            <a:p>
              <a:r>
                <a:rPr lang="zh-CN" altLang="en-US" sz="13800" dirty="0">
                  <a:solidFill>
                    <a:schemeClr val="bg1"/>
                  </a:solidFill>
                  <a:latin typeface="方正舒体" panose="02010601030101010101" pitchFamily="2" charset="-122"/>
                  <a:ea typeface="方正舒体" panose="02010601030101010101" pitchFamily="2" charset="-122"/>
                </a:rPr>
                <a:t>殿</a:t>
              </a:r>
              <a:endParaRPr lang="zh-CN" altLang="en-US" sz="13800" dirty="0">
                <a:latin typeface="方正舒体" panose="02010601030101010101" pitchFamily="2" charset="-122"/>
                <a:ea typeface="方正舒体" panose="02010601030101010101" pitchFamily="2" charset="-122"/>
              </a:endParaRPr>
            </a:p>
          </p:txBody>
        </p:sp>
        <p:sp>
          <p:nvSpPr>
            <p:cNvPr id="13" name="矩形: 剪去对角 12"/>
            <p:cNvSpPr/>
            <p:nvPr/>
          </p:nvSpPr>
          <p:spPr>
            <a:xfrm>
              <a:off x="7663853" y="3429023"/>
              <a:ext cx="297180" cy="2236470"/>
            </a:xfrm>
            <a:prstGeom prst="snip2DiagRect">
              <a:avLst>
                <a:gd name="adj1" fmla="val 0"/>
                <a:gd name="adj2" fmla="val 29944"/>
              </a:avLst>
            </a:prstGeom>
            <a:solidFill>
              <a:srgbClr val="C5A37E"/>
            </a:solidFill>
            <a:l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latin typeface="方正姚体" panose="02010601030101010101" pitchFamily="2" charset="-122"/>
                  <a:ea typeface="方正姚体" panose="02010601030101010101" pitchFamily="2" charset="-122"/>
                </a:rPr>
                <a:t>荷叶桥边雨，芦花海上风。</a:t>
              </a:r>
              <a:endParaRPr lang="zh-CN" altLang="en-US" sz="1200" dirty="0">
                <a:solidFill>
                  <a:schemeClr val="bg1"/>
                </a:solidFill>
                <a:latin typeface="方正姚体" panose="02010601030101010101" pitchFamily="2" charset="-122"/>
                <a:ea typeface="方正姚体" panose="02010601030101010101" pitchFamily="2" charset="-122"/>
              </a:endParaRPr>
            </a:p>
          </p:txBody>
        </p:sp>
      </p:grpSp>
      <p:sp>
        <p:nvSpPr>
          <p:cNvPr id="5" name="文本框 4"/>
          <p:cNvSpPr txBox="1"/>
          <p:nvPr/>
        </p:nvSpPr>
        <p:spPr>
          <a:xfrm>
            <a:off x="1777365" y="2049780"/>
            <a:ext cx="5615305" cy="2339975"/>
          </a:xfrm>
          <a:prstGeom prst="rect">
            <a:avLst/>
          </a:prstGeom>
          <a:noFill/>
        </p:spPr>
        <p:txBody>
          <a:bodyPr wrap="square" rtlCol="0" anchor="t">
            <a:noAutofit/>
          </a:bodyPr>
          <a:p>
            <a:pPr marL="0" indent="0" algn="just">
              <a:lnSpc>
                <a:spcPts val="2800"/>
              </a:lnSpc>
              <a:buNone/>
            </a:pPr>
            <a:r>
              <a:rPr lang="en-US" sz="2400" dirty="0">
                <a:solidFill>
                  <a:schemeClr val="bg1"/>
                </a:solidFill>
                <a:latin typeface="Times New Roman" panose="02020603050405020304" charset="0"/>
                <a:ea typeface="Funnel Sans" pitchFamily="34" charset="-122"/>
                <a:cs typeface="Times New Roman" panose="02020603050405020304" charset="0"/>
                <a:sym typeface="+mn-ea"/>
              </a:rPr>
              <a:t>          </a:t>
            </a:r>
            <a:r>
              <a:rPr lang="en-US" sz="2800" dirty="0">
                <a:solidFill>
                  <a:schemeClr val="bg1"/>
                </a:solidFill>
                <a:latin typeface="Times New Roman" panose="02020603050405020304" charset="0"/>
                <a:ea typeface="Funnel Sans" pitchFamily="34" charset="-122"/>
                <a:cs typeface="Times New Roman" panose="02020603050405020304" charset="0"/>
                <a:sym typeface="+mn-ea"/>
              </a:rPr>
              <a:t>This magnificent hall was the venue for the emperor's major ceremonies, such as coronations, weddings, and birthday celebrations, symbolizing supreme imperial power.</a:t>
            </a:r>
            <a:endParaRPr lang="en-US" altLang="en-US" sz="2800" dirty="0">
              <a:solidFill>
                <a:schemeClr val="bg1"/>
              </a:solidFill>
              <a:latin typeface="Times New Roman" panose="02020603050405020304" charset="0"/>
              <a:ea typeface="Funnel Sans" pitchFamily="34" charset="-122"/>
              <a:cs typeface="Times New Roman" panose="02020603050405020304" charset="0"/>
              <a:sym typeface="+mn-ea"/>
            </a:endParaRPr>
          </a:p>
        </p:txBody>
      </p:sp>
      <p:sp>
        <p:nvSpPr>
          <p:cNvPr id="3" name="文本框 2"/>
          <p:cNvSpPr txBox="1"/>
          <p:nvPr/>
        </p:nvSpPr>
        <p:spPr>
          <a:xfrm>
            <a:off x="874395" y="4750435"/>
            <a:ext cx="4993640" cy="922020"/>
          </a:xfrm>
          <a:prstGeom prst="rect">
            <a:avLst/>
          </a:prstGeom>
          <a:noFill/>
        </p:spPr>
        <p:txBody>
          <a:bodyPr wrap="square" rtlCol="0">
            <a:spAutoFit/>
          </a:bodyPr>
          <a:p>
            <a:r>
              <a:rPr lang="zh-CN" altLang="en-US">
                <a:hlinkClick r:id="rId1" tooltip="" action="ppaction://hlinkfile"/>
              </a:rPr>
              <a:t>https://www.bilibili.com/video/BV1qj411K7Lg/?share_source=copy_web&amp;vd_source=f834188e870266be5900ff58f5afe3fd</a:t>
            </a:r>
            <a:r>
              <a:rPr lang="zh-CN" altLang="en-US"/>
              <a:t> </a:t>
            </a:r>
            <a:endParaRPr lang="zh-CN" altLang="en-US"/>
          </a:p>
        </p:txBody>
      </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57220" y="3036395"/>
            <a:ext cx="6060433" cy="2861310"/>
          </a:xfrm>
          <a:prstGeom prst="rect">
            <a:avLst/>
          </a:prstGeom>
        </p:spPr>
        <p:txBody>
          <a:bodyPr vert="horz" wrap="square">
            <a:spAutoFit/>
          </a:bodyPr>
          <a:lstStyle/>
          <a:p>
            <a:pPr algn="just">
              <a:lnSpc>
                <a:spcPct val="150000"/>
              </a:lnSpc>
            </a:pPr>
            <a:r>
              <a:rPr lang="en-US" sz="2400" dirty="0">
                <a:solidFill>
                  <a:schemeClr val="bg1"/>
                </a:solidFill>
                <a:latin typeface="Times New Roman" panose="02020603050405020304" charset="0"/>
                <a:ea typeface="Funnel Sans" pitchFamily="34" charset="-122"/>
                <a:cs typeface="Times New Roman" panose="02020603050405020304" charset="0"/>
                <a:sym typeface="+mn-ea"/>
              </a:rPr>
              <a:t>           Before presiding over grand ceremonies in the Hall of Supreme Harmony, the emperor would prepare and receive high-ranking officials here.</a:t>
            </a:r>
            <a:endParaRPr lang="en-US" sz="2400" dirty="0">
              <a:solidFill>
                <a:schemeClr val="bg1"/>
              </a:solidFill>
              <a:latin typeface="Times New Roman" panose="02020603050405020304" charset="0"/>
              <a:cs typeface="Times New Roman" panose="02020603050405020304" charset="0"/>
            </a:endParaRPr>
          </a:p>
          <a:p>
            <a:pPr algn="just">
              <a:lnSpc>
                <a:spcPct val="150000"/>
              </a:lnSpc>
            </a:pPr>
            <a:endParaRPr lang="en-US" altLang="en-US" sz="2400" dirty="0">
              <a:solidFill>
                <a:schemeClr val="bg1"/>
              </a:solidFill>
              <a:latin typeface="Times New Roman" panose="02020603050405020304" charset="0"/>
              <a:ea typeface="方正姚体" panose="02010601030101010101" pitchFamily="2" charset="-122"/>
              <a:cs typeface="Times New Roman" panose="02020603050405020304" charset="0"/>
            </a:endParaRPr>
          </a:p>
        </p:txBody>
      </p:sp>
      <p:sp>
        <p:nvSpPr>
          <p:cNvPr id="3" name="矩形 2"/>
          <p:cNvSpPr/>
          <p:nvPr/>
        </p:nvSpPr>
        <p:spPr>
          <a:xfrm>
            <a:off x="6588539" y="2134877"/>
            <a:ext cx="2597795" cy="399981"/>
          </a:xfrm>
          <a:prstGeom prst="rect">
            <a:avLst/>
          </a:prstGeom>
        </p:spPr>
        <p:txBody>
          <a:bodyPr wrap="square">
            <a:spAutoFit/>
          </a:bodyPr>
          <a:lstStyle/>
          <a:p>
            <a:pPr algn="dist">
              <a:lnSpc>
                <a:spcPct val="150000"/>
              </a:lnSpc>
              <a:spcBef>
                <a:spcPts val="600"/>
              </a:spcBef>
            </a:pPr>
            <a:r>
              <a:rPr lang="zh-CN" altLang="en-US" sz="1600" dirty="0">
                <a:solidFill>
                  <a:schemeClr val="bg1"/>
                </a:solidFill>
                <a:latin typeface="方正姚体" panose="02010601030101010101" pitchFamily="2" charset="-122"/>
                <a:ea typeface="方正姚体" panose="02010601030101010101" pitchFamily="2" charset="-122"/>
              </a:rPr>
              <a:t>黄琉璃瓦，鎏金宝顶</a:t>
            </a:r>
            <a:endParaRPr lang="zh-CN" altLang="en-US" sz="1600" dirty="0">
              <a:solidFill>
                <a:schemeClr val="bg1"/>
              </a:solidFill>
              <a:latin typeface="方正姚体" panose="02010601030101010101" pitchFamily="2" charset="-122"/>
              <a:ea typeface="方正姚体" panose="02010601030101010101" pitchFamily="2" charset="-122"/>
            </a:endParaRPr>
          </a:p>
        </p:txBody>
      </p:sp>
      <p:sp>
        <p:nvSpPr>
          <p:cNvPr id="4" name="文本框 3"/>
          <p:cNvSpPr txBox="1"/>
          <p:nvPr/>
        </p:nvSpPr>
        <p:spPr>
          <a:xfrm>
            <a:off x="5154099" y="504867"/>
            <a:ext cx="2494533" cy="584775"/>
          </a:xfrm>
          <a:prstGeom prst="rect">
            <a:avLst/>
          </a:prstGeom>
          <a:noFill/>
        </p:spPr>
        <p:txBody>
          <a:bodyPr wrap="square" rtlCol="0">
            <a:spAutoFit/>
          </a:bodyPr>
          <a:lstStyle/>
          <a:p>
            <a:pPr algn="dist"/>
            <a:r>
              <a:rPr lang="zh-CN" altLang="en-US" sz="3200" b="1" dirty="0">
                <a:solidFill>
                  <a:schemeClr val="bg1"/>
                </a:solidFill>
                <a:latin typeface="方正姚体" panose="02010601030101010101" pitchFamily="2" charset="-122"/>
                <a:ea typeface="方正姚体" panose="02010601030101010101" pitchFamily="2" charset="-122"/>
              </a:rPr>
              <a:t>外廷建筑</a:t>
            </a:r>
            <a:endParaRPr lang="zh-CN" altLang="en-US" sz="3200" b="1" dirty="0">
              <a:solidFill>
                <a:schemeClr val="bg1"/>
              </a:solidFill>
              <a:latin typeface="方正姚体" panose="02010601030101010101" pitchFamily="2" charset="-122"/>
              <a:ea typeface="方正姚体" panose="02010601030101010101" pitchFamily="2" charset="-122"/>
            </a:endParaRPr>
          </a:p>
        </p:txBody>
      </p:sp>
      <p:cxnSp>
        <p:nvCxnSpPr>
          <p:cNvPr id="15" name="直接连接符 14"/>
          <p:cNvCxnSpPr/>
          <p:nvPr/>
        </p:nvCxnSpPr>
        <p:spPr>
          <a:xfrm>
            <a:off x="6987436" y="2107380"/>
            <a:ext cx="1800000" cy="0"/>
          </a:xfrm>
          <a:prstGeom prst="line">
            <a:avLst/>
          </a:prstGeom>
          <a:ln w="57150">
            <a:solidFill>
              <a:srgbClr val="C5A37E"/>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815724" y="1619194"/>
            <a:ext cx="3760320" cy="3888927"/>
            <a:chOff x="544245" y="1124923"/>
            <a:chExt cx="3760320" cy="3888927"/>
          </a:xfrm>
        </p:grpSpPr>
        <p:grpSp>
          <p:nvGrpSpPr>
            <p:cNvPr id="10" name="组合 9"/>
            <p:cNvGrpSpPr/>
            <p:nvPr/>
          </p:nvGrpSpPr>
          <p:grpSpPr>
            <a:xfrm>
              <a:off x="1433534" y="2071802"/>
              <a:ext cx="2279046" cy="2277604"/>
              <a:chOff x="1334605" y="1266404"/>
              <a:chExt cx="2279046" cy="2277604"/>
            </a:xfrm>
          </p:grpSpPr>
          <p:sp>
            <p:nvSpPr>
              <p:cNvPr id="6" name="矩形 5"/>
              <p:cNvSpPr/>
              <p:nvPr/>
            </p:nvSpPr>
            <p:spPr>
              <a:xfrm>
                <a:off x="1334605" y="2464008"/>
                <a:ext cx="1080000" cy="1080000"/>
              </a:xfrm>
              <a:prstGeom prst="rect">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2533651" y="2464008"/>
                <a:ext cx="1080000" cy="1080000"/>
              </a:xfrm>
              <a:prstGeom prst="rect">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2533651" y="1266404"/>
                <a:ext cx="1080000" cy="1080000"/>
              </a:xfrm>
              <a:prstGeom prst="rect">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1334605" y="1266404"/>
                <a:ext cx="1080000" cy="1080000"/>
              </a:xfrm>
              <a:prstGeom prst="rect">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1" name="矩形 10"/>
            <p:cNvSpPr/>
            <p:nvPr/>
          </p:nvSpPr>
          <p:spPr>
            <a:xfrm>
              <a:off x="1996241" y="1124923"/>
              <a:ext cx="2308324" cy="1862048"/>
            </a:xfrm>
            <a:prstGeom prst="rect">
              <a:avLst/>
            </a:prstGeom>
          </p:spPr>
          <p:txBody>
            <a:bodyPr vert="eaVert" wrap="none">
              <a:spAutoFit/>
            </a:bodyPr>
            <a:lstStyle/>
            <a:p>
              <a:r>
                <a:rPr lang="zh-CN" altLang="en-US" sz="13800" dirty="0">
                  <a:solidFill>
                    <a:schemeClr val="bg1"/>
                  </a:solidFill>
                  <a:latin typeface="方正舒体" panose="02010601030101010101" pitchFamily="2" charset="-122"/>
                  <a:ea typeface="方正舒体" panose="02010601030101010101" pitchFamily="2" charset="-122"/>
                </a:rPr>
                <a:t>中</a:t>
              </a:r>
              <a:endParaRPr lang="zh-CN" altLang="en-US" sz="13800" dirty="0">
                <a:latin typeface="方正舒体" panose="02010601030101010101" pitchFamily="2" charset="-122"/>
                <a:ea typeface="方正舒体" panose="02010601030101010101" pitchFamily="2" charset="-122"/>
              </a:endParaRPr>
            </a:p>
          </p:txBody>
        </p:sp>
        <p:sp>
          <p:nvSpPr>
            <p:cNvPr id="12" name="矩形 11"/>
            <p:cNvSpPr/>
            <p:nvPr/>
          </p:nvSpPr>
          <p:spPr>
            <a:xfrm>
              <a:off x="1818086" y="2281741"/>
              <a:ext cx="2308324" cy="1862048"/>
            </a:xfrm>
            <a:prstGeom prst="rect">
              <a:avLst/>
            </a:prstGeom>
          </p:spPr>
          <p:txBody>
            <a:bodyPr vert="eaVert" wrap="none">
              <a:spAutoFit/>
            </a:bodyPr>
            <a:lstStyle/>
            <a:p>
              <a:r>
                <a:rPr lang="zh-CN" altLang="en-US" sz="13800" dirty="0">
                  <a:solidFill>
                    <a:schemeClr val="bg1"/>
                  </a:solidFill>
                  <a:latin typeface="方正舒体" panose="02010601030101010101" pitchFamily="2" charset="-122"/>
                  <a:ea typeface="方正舒体" panose="02010601030101010101" pitchFamily="2" charset="-122"/>
                </a:rPr>
                <a:t>和</a:t>
              </a:r>
              <a:endParaRPr lang="zh-CN" altLang="en-US" sz="13800" dirty="0">
                <a:latin typeface="方正舒体" panose="02010601030101010101" pitchFamily="2" charset="-122"/>
                <a:ea typeface="方正舒体" panose="02010601030101010101" pitchFamily="2" charset="-122"/>
              </a:endParaRPr>
            </a:p>
          </p:txBody>
        </p:sp>
        <p:sp>
          <p:nvSpPr>
            <p:cNvPr id="13" name="矩形 12"/>
            <p:cNvSpPr/>
            <p:nvPr/>
          </p:nvSpPr>
          <p:spPr>
            <a:xfrm>
              <a:off x="544245" y="3151802"/>
              <a:ext cx="2308324" cy="1862048"/>
            </a:xfrm>
            <a:prstGeom prst="rect">
              <a:avLst/>
            </a:prstGeom>
          </p:spPr>
          <p:txBody>
            <a:bodyPr vert="eaVert" wrap="none">
              <a:spAutoFit/>
            </a:bodyPr>
            <a:lstStyle/>
            <a:p>
              <a:r>
                <a:rPr lang="zh-CN" altLang="en-US" sz="13800" dirty="0">
                  <a:solidFill>
                    <a:schemeClr val="bg1"/>
                  </a:solidFill>
                  <a:latin typeface="方正舒体" panose="02010601030101010101" pitchFamily="2" charset="-122"/>
                  <a:ea typeface="方正舒体" panose="02010601030101010101" pitchFamily="2" charset="-122"/>
                </a:rPr>
                <a:t>殿</a:t>
              </a:r>
              <a:endParaRPr lang="zh-CN" altLang="en-US" sz="13800" dirty="0">
                <a:latin typeface="方正舒体" panose="02010601030101010101" pitchFamily="2" charset="-122"/>
                <a:ea typeface="方正舒体" panose="02010601030101010101" pitchFamily="2" charset="-122"/>
              </a:endParaRPr>
            </a:p>
          </p:txBody>
        </p:sp>
        <p:pic>
          <p:nvPicPr>
            <p:cNvPr id="17" name="图片 16"/>
            <p:cNvPicPr>
              <a:picLocks noChangeAspect="1"/>
            </p:cNvPicPr>
            <p:nvPr/>
          </p:nvPicPr>
          <p:blipFill>
            <a:blip r:embed="rId1" cstate="email">
              <a:duotone>
                <a:schemeClr val="accent6">
                  <a:shade val="45000"/>
                  <a:satMod val="135000"/>
                </a:schemeClr>
                <a:prstClr val="white"/>
              </a:duotone>
            </a:blip>
            <a:stretch>
              <a:fillRect/>
            </a:stretch>
          </p:blipFill>
          <p:spPr>
            <a:xfrm>
              <a:off x="2677798" y="4684907"/>
              <a:ext cx="294450" cy="328943"/>
            </a:xfrm>
            <a:prstGeom prst="rect">
              <a:avLst/>
            </a:prstGeom>
          </p:spPr>
        </p:pic>
      </p:gr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p="http://schemas.openxmlformats.org/presentationml/2006/main">
  <p:tag name="KSO_WM_DIAGRAM_VIRTUALLY_FRAME" val="{&quot;height&quot;:185.57086614173227,&quot;left&quot;:287.53251968503935,&quot;top&quot;:119.49283464566929,&quot;width&quot;:400.98748031496064}"/>
</p:tagLst>
</file>

<file path=ppt/tags/tag2.xml><?xml version="1.0" encoding="utf-8"?>
<p:tagLst xmlns:p="http://schemas.openxmlformats.org/presentationml/2006/main">
  <p:tag name="KSO_WM_DIAGRAM_VIRTUALLY_FRAME" val="{&quot;height&quot;:185.57086614173227,&quot;left&quot;:287.53251968503935,&quot;top&quot;:119.49283464566929,&quot;width&quot;:400.98748031496064}"/>
</p:tagLst>
</file>

<file path=ppt/tags/tag3.xml><?xml version="1.0" encoding="utf-8"?>
<p:tagLst xmlns:p="http://schemas.openxmlformats.org/presentationml/2006/main">
  <p:tag name="KSO_WM_DIAGRAM_VIRTUALLY_FRAME" val="{&quot;height&quot;:185.57086614173227,&quot;left&quot;:287.53251968503935,&quot;top&quot;:119.49283464566929,&quot;width&quot;:400.98748031496064}"/>
</p:tagLst>
</file>

<file path=ppt/tags/tag4.xml><?xml version="1.0" encoding="utf-8"?>
<p:tagLst xmlns:p="http://schemas.openxmlformats.org/presentationml/2006/main">
  <p:tag name="KSO_WM_DIAGRAM_VIRTUALLY_FRAME" val="{&quot;height&quot;:185.57086614173227,&quot;left&quot;:287.53251968503935,&quot;top&quot;:119.49283464566929,&quot;width&quot;:400.98748031496064}"/>
</p:tagLst>
</file>

<file path=ppt/tags/tag5.xml><?xml version="1.0" encoding="utf-8"?>
<p:tagLst xmlns:p="http://schemas.openxmlformats.org/presentationml/2006/main">
  <p:tag name="commondata" val="eyJoZGlkIjoiMjRiYTJmY2Y2MTk3NTQzZWE3ZmQzMDFkM2NmODg4NTAifQ=="/>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2839</Words>
  <Application>WPS 演示</Application>
  <PresentationFormat>宽屏</PresentationFormat>
  <Paragraphs>148</Paragraphs>
  <Slides>17</Slides>
  <Notes>24</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17</vt:i4>
      </vt:variant>
    </vt:vector>
  </HeadingPairs>
  <TitlesOfParts>
    <vt:vector size="38" baseType="lpstr">
      <vt:lpstr>Arial</vt:lpstr>
      <vt:lpstr>宋体</vt:lpstr>
      <vt:lpstr>Wingdings</vt:lpstr>
      <vt:lpstr>方正姚体</vt:lpstr>
      <vt:lpstr>微软雅黑</vt:lpstr>
      <vt:lpstr>Times New Roman</vt:lpstr>
      <vt:lpstr>Funnel Display</vt:lpstr>
      <vt:lpstr>Funnel Sans</vt:lpstr>
      <vt:lpstr>方正舒体</vt:lpstr>
      <vt:lpstr>Patrick Hand</vt:lpstr>
      <vt:lpstr>Calibri</vt:lpstr>
      <vt:lpstr>Funnel Display</vt:lpstr>
      <vt:lpstr>Funnel Display</vt:lpstr>
      <vt:lpstr>等线</vt:lpstr>
      <vt:lpstr>Arial Unicode MS</vt:lpstr>
      <vt:lpstr>Calibri Light</vt:lpstr>
      <vt:lpstr>等线 Light</vt:lpstr>
      <vt:lpstr>ksdb</vt:lpstr>
      <vt:lpstr>MingLiU-ExtB</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嗨哈</cp:lastModifiedBy>
  <cp:revision>19</cp:revision>
  <dcterms:created xsi:type="dcterms:W3CDTF">2019-01-25T01:39:00Z</dcterms:created>
  <dcterms:modified xsi:type="dcterms:W3CDTF">2025-11-11T15:20:14Z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DA76B2FB04CD4F07A66A8EA3EBB58180_13</vt:lpwstr>
  </property>
</Properties>
</file>