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56" r:id="rId4"/>
    <p:sldId id="260" r:id="rId6"/>
    <p:sldId id="271" r:id="rId7"/>
    <p:sldId id="325" r:id="rId8"/>
    <p:sldId id="326" r:id="rId9"/>
    <p:sldId id="331" r:id="rId10"/>
    <p:sldId id="273" r:id="rId11"/>
    <p:sldId id="272" r:id="rId12"/>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3451" autoAdjust="0"/>
  </p:normalViewPr>
  <p:slideViewPr>
    <p:cSldViewPr snapToGrid="0" showGuides="1">
      <p:cViewPr>
        <p:scale>
          <a:sx n="100" d="100"/>
          <a:sy n="100" d="100"/>
        </p:scale>
        <p:origin x="-744" y="-432"/>
      </p:cViewPr>
      <p:guideLst>
        <p:guide orient="horz" pos="2160"/>
        <p:guide pos="383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F9305-A3E5-417A-AB14-8828F39F76EA}"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1C9BC-FC9B-4475-BB93-215D1B365D2C}"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3"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4"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5"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9" name="页脚占位符 7"/>
          <p:cNvSpPr/>
          <p:nvPr>
            <p:ph type="ftr" sz="quarter" idx="11"/>
          </p:nvPr>
        </p:nvSpPr>
        <p:spPr>
          <a:xfrm>
            <a:off x="4038600" y="6356350"/>
            <a:ext cx="4114800" cy="365125"/>
          </a:xfrm>
        </p:spPr>
        <p:txBody>
          <a:bodyPr/>
          <a:lstStyle/>
          <a:p>
            <a:endParaRPr lang="zh-CN" altLang="en-US"/>
          </a:p>
        </p:txBody>
      </p:sp>
      <p:sp>
        <p:nvSpPr>
          <p:cNvPr id="10" name="灯片编号占位符 8"/>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screen"/>
          <a:stretch>
            <a:fillRect/>
          </a:stretch>
        </p:blipFill>
        <p:spPr>
          <a:xfrm rot="16200000" flipH="1">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3000" advClick="0"/>
    </mc:Choice>
    <mc:Fallback>
      <p:transition spd="slow" advClick="0"/>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mc:Choice xmlns:p14="http://schemas.microsoft.com/office/powerpoint/2010/main" Requires="p14">
      <p:transition spd="slow" p14:dur="3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screen"/>
          <a:srcRect/>
          <a:stretch>
            <a:fillRect/>
          </a:stretch>
        </p:blipFill>
        <p:spPr>
          <a:xfrm>
            <a:off x="19295" y="1"/>
            <a:ext cx="12172705" cy="2616200"/>
          </a:xfrm>
          <a:prstGeom prst="rect">
            <a:avLst/>
          </a:prstGeom>
        </p:spPr>
      </p:pic>
      <p:pic>
        <p:nvPicPr>
          <p:cNvPr id="15" name="图片 14"/>
          <p:cNvPicPr>
            <a:picLocks noChangeAspect="1"/>
          </p:cNvPicPr>
          <p:nvPr/>
        </p:nvPicPr>
        <p:blipFill>
          <a:blip r:embed="rId2" cstate="screen"/>
          <a:srcRect/>
          <a:stretch>
            <a:fillRect/>
          </a:stretch>
        </p:blipFill>
        <p:spPr>
          <a:xfrm flipV="1">
            <a:off x="504" y="282"/>
            <a:ext cx="12190992" cy="3073117"/>
          </a:xfrm>
          <a:prstGeom prst="rect">
            <a:avLst/>
          </a:prstGeom>
        </p:spPr>
      </p:pic>
      <p:pic>
        <p:nvPicPr>
          <p:cNvPr id="13" name="图片 12"/>
          <p:cNvPicPr>
            <a:picLocks noChangeAspect="1"/>
          </p:cNvPicPr>
          <p:nvPr/>
        </p:nvPicPr>
        <p:blipFill>
          <a:blip r:embed="rId3" cstate="screen"/>
          <a:srcRect/>
          <a:stretch>
            <a:fillRect/>
          </a:stretch>
        </p:blipFill>
        <p:spPr>
          <a:xfrm>
            <a:off x="9647" y="6130658"/>
            <a:ext cx="12172705" cy="727058"/>
          </a:xfrm>
          <a:prstGeom prst="rect">
            <a:avLst/>
          </a:prstGeom>
        </p:spPr>
      </p:pic>
      <p:pic>
        <p:nvPicPr>
          <p:cNvPr id="17" name="图片 16"/>
          <p:cNvPicPr>
            <a:picLocks noChangeAspect="1"/>
          </p:cNvPicPr>
          <p:nvPr/>
        </p:nvPicPr>
        <p:blipFill>
          <a:blip r:embed="rId4" cstate="screen"/>
          <a:srcRect l="42806"/>
          <a:stretch>
            <a:fillRect/>
          </a:stretch>
        </p:blipFill>
        <p:spPr>
          <a:xfrm>
            <a:off x="2452370" y="3277870"/>
            <a:ext cx="7967980" cy="3580130"/>
          </a:xfrm>
          <a:prstGeom prst="rect">
            <a:avLst/>
          </a:prstGeom>
        </p:spPr>
      </p:pic>
      <p:sp>
        <p:nvSpPr>
          <p:cNvPr id="21" name="文本框 20"/>
          <p:cNvSpPr txBox="1"/>
          <p:nvPr/>
        </p:nvSpPr>
        <p:spPr>
          <a:xfrm>
            <a:off x="4036093" y="139394"/>
            <a:ext cx="4119880" cy="2476500"/>
          </a:xfrm>
          <a:prstGeom prst="rect">
            <a:avLst/>
          </a:prstGeom>
          <a:noFill/>
        </p:spPr>
        <p:txBody>
          <a:bodyPr wrap="none" rtlCol="0">
            <a:spAutoFit/>
          </a:bodyPr>
          <a:lstStyle/>
          <a:p>
            <a:r>
              <a:rPr lang="zh-CN" altLang="en-US" sz="15500">
                <a:solidFill>
                  <a:srgbClr val="C00000"/>
                </a:solidFill>
                <a:latin typeface="华文新魏" panose="02010800040101010101" charset="-122"/>
                <a:ea typeface="华文新魏" panose="02010800040101010101" charset="-122"/>
              </a:rPr>
              <a:t>舞</a:t>
            </a:r>
            <a:r>
              <a:rPr lang="zh-CN" altLang="en-US" sz="15500">
                <a:latin typeface="华文新魏" panose="02010800040101010101" charset="-122"/>
                <a:ea typeface="华文新魏" panose="02010800040101010101" charset="-122"/>
              </a:rPr>
              <a:t>狮</a:t>
            </a:r>
            <a:endParaRPr lang="zh-CN" altLang="en-US" sz="15500">
              <a:latin typeface="华文新魏" panose="02010800040101010101" charset="-122"/>
              <a:ea typeface="华文新魏" panose="02010800040101010101" charset="-122"/>
            </a:endParaRPr>
          </a:p>
        </p:txBody>
      </p:sp>
      <p:sp>
        <p:nvSpPr>
          <p:cNvPr id="22" name="文本框 21"/>
          <p:cNvSpPr txBox="1"/>
          <p:nvPr/>
        </p:nvSpPr>
        <p:spPr>
          <a:xfrm>
            <a:off x="1786255" y="2371725"/>
            <a:ext cx="8619490" cy="1322070"/>
          </a:xfrm>
          <a:prstGeom prst="rect">
            <a:avLst/>
          </a:prstGeom>
          <a:noFill/>
        </p:spPr>
        <p:txBody>
          <a:bodyPr wrap="square" rtlCol="0">
            <a:spAutoFit/>
          </a:bodyPr>
          <a:lstStyle/>
          <a:p>
            <a:pPr algn="ctr"/>
            <a:r>
              <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Chinese Lion D</a:t>
            </a:r>
            <a:r>
              <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ance</a:t>
            </a:r>
            <a:endPar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1" y="508000"/>
            <a:ext cx="5853433" cy="5842000"/>
          </a:xfrm>
          <a:prstGeom prst="rect">
            <a:avLst/>
          </a:prstGeom>
        </p:spPr>
      </p:pic>
      <p:sp>
        <p:nvSpPr>
          <p:cNvPr id="22" name="文本框 21"/>
          <p:cNvSpPr txBox="1"/>
          <p:nvPr/>
        </p:nvSpPr>
        <p:spPr>
          <a:xfrm>
            <a:off x="5939155" y="544830"/>
            <a:ext cx="5902325" cy="6188075"/>
          </a:xfrm>
          <a:prstGeom prst="rect">
            <a:avLst/>
          </a:prstGeom>
          <a:noFill/>
        </p:spPr>
        <p:txBody>
          <a:bodyPr wrap="square" rtlCol="0">
            <a:noAutofit/>
          </a:bodyPr>
          <a:lstStyle/>
          <a:p>
            <a:pPr algn="ctr"/>
            <a:r>
              <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C</a:t>
            </a:r>
            <a:r>
              <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ontent</a:t>
            </a:r>
            <a:endParaRPr lang="en-US" altLang="zh-CN" sz="80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a:p>
            <a:pPr marL="342900" indent="-342900" algn="l" fontAlgn="auto">
              <a:lnSpc>
                <a:spcPct val="150000"/>
              </a:lnSpc>
              <a:buFont typeface="Arial" panose="020B0604020202020204" pitchFamily="34" charset="0"/>
              <a:buChar char="•"/>
            </a:pP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History and Origin</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a:p>
            <a:pPr marL="342900" indent="-342900" algn="l" fontAlgn="auto">
              <a:lnSpc>
                <a:spcPct val="150000"/>
              </a:lnSpc>
              <a:buFont typeface="Arial" panose="020B0604020202020204" pitchFamily="34" charset="0"/>
              <a:buChar char="•"/>
            </a:pP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Two Types of Dance</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a:p>
            <a:pPr marL="342900" indent="-342900" algn="l" fontAlgn="auto">
              <a:lnSpc>
                <a:spcPct val="150000"/>
              </a:lnSpc>
              <a:buFont typeface="Arial" panose="020B0604020202020204" pitchFamily="34" charset="0"/>
              <a:buChar char="•"/>
            </a:pP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sym typeface="+mn-ea"/>
              </a:rPr>
              <a:t>Basic Movement</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sym typeface="+mn-ea"/>
            </a:endParaRPr>
          </a:p>
          <a:p>
            <a:pPr marL="342900" indent="-342900" algn="l" fontAlgn="auto">
              <a:lnSpc>
                <a:spcPct val="150000"/>
              </a:lnSpc>
              <a:buFont typeface="Arial" panose="020B0604020202020204" pitchFamily="34" charset="0"/>
              <a:buChar char="•"/>
            </a:pP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Cultural </a:t>
            </a: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Significance</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a:p>
            <a:pPr marL="342900" indent="-342900" algn="l" fontAlgn="auto">
              <a:lnSpc>
                <a:spcPct val="150000"/>
              </a:lnSpc>
              <a:buFont typeface="Arial" panose="020B0604020202020204" pitchFamily="34" charset="0"/>
              <a:buChar char="•"/>
            </a:pP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554855" y="1022350"/>
            <a:ext cx="7574280" cy="5579110"/>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screen"/>
          <a:srcRect t="-13575" b="-7124"/>
          <a:stretch>
            <a:fillRect/>
          </a:stretch>
        </p:blipFill>
        <p:spPr>
          <a:xfrm>
            <a:off x="-635" y="958215"/>
            <a:ext cx="4556125" cy="5344795"/>
          </a:xfrm>
          <a:custGeom>
            <a:avLst/>
            <a:gdLst>
              <a:gd name="connsiteX0" fmla="*/ 2749550 w 4724400"/>
              <a:gd name="connsiteY0" fmla="*/ 5365750 h 5702300"/>
              <a:gd name="connsiteX1" fmla="*/ 2952750 w 4724400"/>
              <a:gd name="connsiteY1" fmla="*/ 5365750 h 5702300"/>
              <a:gd name="connsiteX2" fmla="*/ 2952750 w 4724400"/>
              <a:gd name="connsiteY2" fmla="*/ 5702300 h 5702300"/>
              <a:gd name="connsiteX3" fmla="*/ 2749550 w 4724400"/>
              <a:gd name="connsiteY3" fmla="*/ 5702300 h 5702300"/>
              <a:gd name="connsiteX4" fmla="*/ 1181100 w 4724400"/>
              <a:gd name="connsiteY4" fmla="*/ 5365750 h 5702300"/>
              <a:gd name="connsiteX5" fmla="*/ 1384300 w 4724400"/>
              <a:gd name="connsiteY5" fmla="*/ 5365750 h 5702300"/>
              <a:gd name="connsiteX6" fmla="*/ 1384300 w 4724400"/>
              <a:gd name="connsiteY6" fmla="*/ 5702300 h 5702300"/>
              <a:gd name="connsiteX7" fmla="*/ 1181100 w 4724400"/>
              <a:gd name="connsiteY7" fmla="*/ 5702300 h 5702300"/>
              <a:gd name="connsiteX8" fmla="*/ 2952750 w 4724400"/>
              <a:gd name="connsiteY8" fmla="*/ 641350 h 5702300"/>
              <a:gd name="connsiteX9" fmla="*/ 4724400 w 4724400"/>
              <a:gd name="connsiteY9" fmla="*/ 641350 h 5702300"/>
              <a:gd name="connsiteX10" fmla="*/ 4724400 w 4724400"/>
              <a:gd name="connsiteY10" fmla="*/ 5365750 h 5702300"/>
              <a:gd name="connsiteX11" fmla="*/ 2952750 w 4724400"/>
              <a:gd name="connsiteY11" fmla="*/ 5365750 h 5702300"/>
              <a:gd name="connsiteX12" fmla="*/ 1384300 w 4724400"/>
              <a:gd name="connsiteY12" fmla="*/ 641350 h 5702300"/>
              <a:gd name="connsiteX13" fmla="*/ 2749550 w 4724400"/>
              <a:gd name="connsiteY13" fmla="*/ 641350 h 5702300"/>
              <a:gd name="connsiteX14" fmla="*/ 2749550 w 4724400"/>
              <a:gd name="connsiteY14" fmla="*/ 5365750 h 5702300"/>
              <a:gd name="connsiteX15" fmla="*/ 1384300 w 4724400"/>
              <a:gd name="connsiteY15" fmla="*/ 5365750 h 5702300"/>
              <a:gd name="connsiteX16" fmla="*/ 0 w 4724400"/>
              <a:gd name="connsiteY16" fmla="*/ 641350 h 5702300"/>
              <a:gd name="connsiteX17" fmla="*/ 1181100 w 4724400"/>
              <a:gd name="connsiteY17" fmla="*/ 641350 h 5702300"/>
              <a:gd name="connsiteX18" fmla="*/ 1181100 w 4724400"/>
              <a:gd name="connsiteY18" fmla="*/ 5365750 h 5702300"/>
              <a:gd name="connsiteX19" fmla="*/ 0 w 4724400"/>
              <a:gd name="connsiteY19" fmla="*/ 5365750 h 5702300"/>
              <a:gd name="connsiteX20" fmla="*/ 2749550 w 4724400"/>
              <a:gd name="connsiteY20" fmla="*/ 0 h 5702300"/>
              <a:gd name="connsiteX21" fmla="*/ 2952750 w 4724400"/>
              <a:gd name="connsiteY21" fmla="*/ 0 h 5702300"/>
              <a:gd name="connsiteX22" fmla="*/ 2952750 w 4724400"/>
              <a:gd name="connsiteY22" fmla="*/ 641350 h 5702300"/>
              <a:gd name="connsiteX23" fmla="*/ 2749550 w 4724400"/>
              <a:gd name="connsiteY23" fmla="*/ 641350 h 5702300"/>
              <a:gd name="connsiteX24" fmla="*/ 1181100 w 4724400"/>
              <a:gd name="connsiteY24" fmla="*/ 0 h 5702300"/>
              <a:gd name="connsiteX25" fmla="*/ 1384300 w 4724400"/>
              <a:gd name="connsiteY25" fmla="*/ 0 h 5702300"/>
              <a:gd name="connsiteX26" fmla="*/ 1384300 w 4724400"/>
              <a:gd name="connsiteY26" fmla="*/ 641350 h 5702300"/>
              <a:gd name="connsiteX27" fmla="*/ 1181100 w 4724400"/>
              <a:gd name="connsiteY27" fmla="*/ 64135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24400" h="5702300">
                <a:moveTo>
                  <a:pt x="2749550" y="5365750"/>
                </a:moveTo>
                <a:lnTo>
                  <a:pt x="2952750" y="5365750"/>
                </a:lnTo>
                <a:lnTo>
                  <a:pt x="2952750" y="5702300"/>
                </a:lnTo>
                <a:lnTo>
                  <a:pt x="2749550" y="5702300"/>
                </a:lnTo>
                <a:close/>
                <a:moveTo>
                  <a:pt x="1181100" y="5365750"/>
                </a:moveTo>
                <a:lnTo>
                  <a:pt x="1384300" y="5365750"/>
                </a:lnTo>
                <a:lnTo>
                  <a:pt x="1384300" y="5702300"/>
                </a:lnTo>
                <a:lnTo>
                  <a:pt x="1181100" y="5702300"/>
                </a:lnTo>
                <a:close/>
                <a:moveTo>
                  <a:pt x="2952750" y="641350"/>
                </a:moveTo>
                <a:lnTo>
                  <a:pt x="4724400" y="641350"/>
                </a:lnTo>
                <a:lnTo>
                  <a:pt x="4724400" y="5365750"/>
                </a:lnTo>
                <a:lnTo>
                  <a:pt x="2952750" y="5365750"/>
                </a:lnTo>
                <a:close/>
                <a:moveTo>
                  <a:pt x="1384300" y="641350"/>
                </a:moveTo>
                <a:lnTo>
                  <a:pt x="2749550" y="641350"/>
                </a:lnTo>
                <a:lnTo>
                  <a:pt x="2749550" y="5365750"/>
                </a:lnTo>
                <a:lnTo>
                  <a:pt x="1384300" y="5365750"/>
                </a:lnTo>
                <a:close/>
                <a:moveTo>
                  <a:pt x="0" y="641350"/>
                </a:moveTo>
                <a:lnTo>
                  <a:pt x="1181100" y="641350"/>
                </a:lnTo>
                <a:lnTo>
                  <a:pt x="1181100" y="5365750"/>
                </a:lnTo>
                <a:lnTo>
                  <a:pt x="0" y="5365750"/>
                </a:lnTo>
                <a:close/>
                <a:moveTo>
                  <a:pt x="2749550" y="0"/>
                </a:moveTo>
                <a:lnTo>
                  <a:pt x="2952750" y="0"/>
                </a:lnTo>
                <a:lnTo>
                  <a:pt x="2952750" y="641350"/>
                </a:lnTo>
                <a:lnTo>
                  <a:pt x="2749550" y="641350"/>
                </a:lnTo>
                <a:close/>
                <a:moveTo>
                  <a:pt x="1181100" y="0"/>
                </a:moveTo>
                <a:lnTo>
                  <a:pt x="1384300" y="0"/>
                </a:lnTo>
                <a:lnTo>
                  <a:pt x="1384300" y="641350"/>
                </a:lnTo>
                <a:lnTo>
                  <a:pt x="1181100" y="641350"/>
                </a:lnTo>
                <a:close/>
              </a:path>
            </a:pathLst>
          </a:custGeom>
        </p:spPr>
      </p:pic>
      <p:sp>
        <p:nvSpPr>
          <p:cNvPr id="22" name="文本框 21"/>
          <p:cNvSpPr txBox="1"/>
          <p:nvPr/>
        </p:nvSpPr>
        <p:spPr>
          <a:xfrm>
            <a:off x="3173095" y="0"/>
            <a:ext cx="5845175" cy="956310"/>
          </a:xfrm>
          <a:prstGeom prst="rect">
            <a:avLst/>
          </a:prstGeom>
          <a:noFill/>
        </p:spPr>
        <p:txBody>
          <a:bodyPr wrap="square" rtlCol="0">
            <a:noAutofit/>
          </a:bodyPr>
          <a:lstStyle/>
          <a:p>
            <a:pPr algn="ct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History and Origin</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sp>
        <p:nvSpPr>
          <p:cNvPr id="2" name="文本框 1"/>
          <p:cNvSpPr txBox="1"/>
          <p:nvPr/>
        </p:nvSpPr>
        <p:spPr>
          <a:xfrm>
            <a:off x="4634230" y="1227455"/>
            <a:ext cx="7557135" cy="4497070"/>
          </a:xfrm>
          <a:prstGeom prst="rect">
            <a:avLst/>
          </a:prstGeom>
          <a:noFill/>
        </p:spPr>
        <p:txBody>
          <a:bodyPr wrap="square" rtlCol="0">
            <a:noAutofit/>
          </a:bodyPr>
          <a:p>
            <a:pPr marL="342900" indent="-342900" fontAlgn="auto">
              <a:lnSpc>
                <a:spcPts val="2700"/>
              </a:lnSpc>
              <a:buFont typeface="Arial" panose="020B0604020202020204" pitchFamily="34" charset="0"/>
              <a:buChar char="•"/>
            </a:pPr>
            <a:r>
              <a:rPr lang="en-US" altLang="zh-CN" sz="2800">
                <a:latin typeface="Times New Roman" panose="02020603050405020304" charset="0"/>
                <a:cs typeface="Times New Roman" panose="02020603050405020304" charset="0"/>
              </a:rPr>
              <a:t> </a:t>
            </a:r>
            <a:r>
              <a:rPr lang="en-US" altLang="zh-CN" sz="2800" b="1">
                <a:latin typeface="Times New Roman" panose="02020603050405020304" charset="0"/>
                <a:cs typeface="Times New Roman" panose="02020603050405020304" charset="0"/>
              </a:rPr>
              <a:t>the Eastern Han Dynasty</a:t>
            </a:r>
            <a:endParaRPr lang="en-US" altLang="zh-CN" sz="2800">
              <a:latin typeface="Times New Roman" panose="02020603050405020304" charset="0"/>
              <a:cs typeface="Times New Roman" panose="02020603050405020304" charset="0"/>
            </a:endParaRPr>
          </a:p>
          <a:p>
            <a:pPr indent="0" fontAlgn="auto">
              <a:lnSpc>
                <a:spcPts val="2700"/>
              </a:lnSpc>
              <a:buFont typeface="Arial" panose="020B0604020202020204" pitchFamily="34" charset="0"/>
              <a:buNone/>
            </a:pPr>
            <a:r>
              <a:rPr lang="en-US" altLang="zh-CN" sz="2400">
                <a:latin typeface="Times New Roman" panose="02020603050405020304" charset="0"/>
                <a:cs typeface="Times New Roman" panose="02020603050405020304" charset="0"/>
              </a:rPr>
              <a:t>It originated from ancient exorcism rituals designed to drive away evil spirits and pray for peace and good harvests. Over time, the Lion Dance gradually evolved into a popular folk performance.</a:t>
            </a:r>
            <a:endParaRPr lang="en-US" altLang="zh-CN" sz="2400">
              <a:latin typeface="Times New Roman" panose="02020603050405020304" charset="0"/>
              <a:cs typeface="Times New Roman" panose="02020603050405020304" charset="0"/>
            </a:endParaRPr>
          </a:p>
          <a:p>
            <a:pPr indent="0" fontAlgn="auto">
              <a:lnSpc>
                <a:spcPts val="2700"/>
              </a:lnSpc>
            </a:pPr>
            <a:endParaRPr lang="en-US" altLang="zh-CN" sz="2400">
              <a:latin typeface="Times New Roman" panose="02020603050405020304" charset="0"/>
              <a:cs typeface="Times New Roman" panose="02020603050405020304" charset="0"/>
            </a:endParaRPr>
          </a:p>
          <a:p>
            <a:pPr marL="342900" indent="-342900" fontAlgn="auto">
              <a:lnSpc>
                <a:spcPts val="2700"/>
              </a:lnSpc>
              <a:buFont typeface="Arial" panose="020B0604020202020204" pitchFamily="34" charset="0"/>
              <a:buChar char="•"/>
            </a:pPr>
            <a:r>
              <a:rPr lang="en-US" altLang="zh-CN" sz="2800" b="1">
                <a:latin typeface="Times New Roman" panose="02020603050405020304" charset="0"/>
                <a:cs typeface="Times New Roman" panose="02020603050405020304" charset="0"/>
              </a:rPr>
              <a:t>Tang Dynasty —— </a:t>
            </a:r>
            <a:r>
              <a:rPr lang="en-US" altLang="zh-CN" sz="2800">
                <a:latin typeface="Times New Roman" panose="02020603050405020304" charset="0"/>
                <a:cs typeface="Times New Roman" panose="02020603050405020304" charset="0"/>
              </a:rPr>
              <a:t>royal court entertainment</a:t>
            </a:r>
            <a:endParaRPr lang="en-US" altLang="zh-CN" sz="2800">
              <a:latin typeface="Times New Roman" panose="02020603050405020304" charset="0"/>
              <a:cs typeface="Times New Roman" panose="02020603050405020304" charset="0"/>
            </a:endParaRPr>
          </a:p>
          <a:p>
            <a:pPr indent="0" fontAlgn="auto">
              <a:lnSpc>
                <a:spcPts val="2700"/>
              </a:lnSpc>
              <a:buFont typeface="Arial" panose="020B0604020202020204" pitchFamily="34" charset="0"/>
              <a:buNone/>
            </a:pPr>
            <a:r>
              <a:rPr lang="en-US" altLang="zh-CN" sz="2400">
                <a:latin typeface="Times New Roman" panose="02020603050405020304" charset="0"/>
                <a:cs typeface="Times New Roman" panose="02020603050405020304" charset="0"/>
              </a:rPr>
              <a:t>performed for the emperor, symbolizing prestige and prosperity</a:t>
            </a:r>
            <a:endParaRPr lang="en-US" altLang="zh-CN" sz="2400">
              <a:latin typeface="Times New Roman" panose="02020603050405020304" charset="0"/>
              <a:cs typeface="Times New Roman" panose="02020603050405020304" charset="0"/>
            </a:endParaRPr>
          </a:p>
          <a:p>
            <a:pPr indent="0" fontAlgn="auto">
              <a:lnSpc>
                <a:spcPts val="2700"/>
              </a:lnSpc>
            </a:pPr>
            <a:endParaRPr lang="en-US" altLang="zh-CN" sz="2400">
              <a:latin typeface="Times New Roman" panose="02020603050405020304" charset="0"/>
              <a:cs typeface="Times New Roman" panose="02020603050405020304" charset="0"/>
            </a:endParaRPr>
          </a:p>
          <a:p>
            <a:pPr marL="342900" indent="-342900" fontAlgn="auto">
              <a:lnSpc>
                <a:spcPts val="2700"/>
              </a:lnSpc>
              <a:buFont typeface="Arial" panose="020B0604020202020204" pitchFamily="34" charset="0"/>
              <a:buChar char="•"/>
            </a:pPr>
            <a:r>
              <a:rPr lang="en-US" altLang="zh-CN" sz="2800" b="1">
                <a:latin typeface="Times New Roman" panose="02020603050405020304" charset="0"/>
                <a:cs typeface="Times New Roman" panose="02020603050405020304" charset="0"/>
              </a:rPr>
              <a:t>Five Dynasties and Ten Kingdoms period</a:t>
            </a:r>
            <a:endParaRPr lang="en-US" altLang="zh-CN" sz="2800" b="1">
              <a:latin typeface="Times New Roman" panose="02020603050405020304" charset="0"/>
              <a:cs typeface="Times New Roman" panose="02020603050405020304" charset="0"/>
            </a:endParaRPr>
          </a:p>
          <a:p>
            <a:pPr indent="0" fontAlgn="auto">
              <a:lnSpc>
                <a:spcPts val="2700"/>
              </a:lnSpc>
              <a:buFont typeface="Arial" panose="020B0604020202020204" pitchFamily="34" charset="0"/>
              <a:buNone/>
            </a:pPr>
            <a:r>
              <a:rPr lang="en-US" altLang="zh-CN" sz="2400">
                <a:latin typeface="Times New Roman" panose="02020603050405020304" charset="0"/>
                <a:cs typeface="Times New Roman" panose="02020603050405020304" charset="0"/>
              </a:rPr>
              <a:t>as people from northern China migrated south, the Lion Dance spread to the Lingnan region, where it eventually developed into two distinct styles </a:t>
            </a:r>
            <a:endParaRPr lang="en-US" altLang="zh-CN" sz="2400">
              <a:latin typeface="Times New Roman" panose="02020603050405020304" charset="0"/>
              <a:cs typeface="Times New Roman" panose="02020603050405020304" charset="0"/>
            </a:endParaRPr>
          </a:p>
          <a:p>
            <a:pPr indent="0" fontAlgn="auto">
              <a:lnSpc>
                <a:spcPts val="2700"/>
              </a:lnSpc>
              <a:buFont typeface="Arial" panose="020B0604020202020204" pitchFamily="34" charset="0"/>
              <a:buNone/>
            </a:pPr>
            <a:r>
              <a:rPr lang="en-US" altLang="zh-CN" sz="2800" b="1">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the Southern Lion and the Northern Lion</a:t>
            </a:r>
            <a:endParaRPr lang="en-US" altLang="zh-CN" sz="28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990" y="942340"/>
            <a:ext cx="5593080" cy="5579110"/>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173095" y="0"/>
            <a:ext cx="5845175" cy="956310"/>
          </a:xfrm>
          <a:prstGeom prst="rect">
            <a:avLst/>
          </a:prstGeom>
          <a:noFill/>
        </p:spPr>
        <p:txBody>
          <a:bodyPr wrap="square" rtlCol="0">
            <a:noAutofit/>
          </a:bodyPr>
          <a:lstStyle/>
          <a:p>
            <a:pPr algn="ct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Northern Lion </a:t>
            </a: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Dance</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sp>
        <p:nvSpPr>
          <p:cNvPr id="2" name="文本框 1"/>
          <p:cNvSpPr txBox="1"/>
          <p:nvPr/>
        </p:nvSpPr>
        <p:spPr>
          <a:xfrm>
            <a:off x="46990" y="1137920"/>
            <a:ext cx="5723255" cy="5258435"/>
          </a:xfrm>
          <a:prstGeom prst="rect">
            <a:avLst/>
          </a:prstGeom>
          <a:noFill/>
        </p:spPr>
        <p:txBody>
          <a:bodyPr wrap="square" rtlCol="0">
            <a:noAutofit/>
          </a:bodyPr>
          <a:p>
            <a:pPr indent="0" fontAlgn="auto">
              <a:lnSpc>
                <a:spcPts val="4000"/>
              </a:lnSpc>
              <a:buFont typeface="Arial" panose="020B0604020202020204" pitchFamily="34" charset="0"/>
              <a:buNone/>
            </a:pPr>
            <a:r>
              <a:rPr lang="en-US" altLang="zh-CN" sz="2800">
                <a:latin typeface="Times New Roman" panose="02020603050405020304" charset="0"/>
                <a:cs typeface="Times New Roman" panose="02020603050405020304" charset="0"/>
              </a:rPr>
              <a:t>The Northern Lion looks more like a real lion. It has a furry golden body and simple head design. It has close relations to kungfu Chinese martial arts. Northern lions often performed in pairs. One male lion and one female lion. The Northern Lion focuses more on acrobatic movements like jumping, rolling, and flipping.</a:t>
            </a:r>
            <a:endParaRPr lang="en-US" altLang="zh-CN" sz="2800">
              <a:latin typeface="Times New Roman" panose="02020603050405020304" charset="0"/>
              <a:cs typeface="Times New Roman" panose="02020603050405020304" charset="0"/>
            </a:endParaRPr>
          </a:p>
        </p:txBody>
      </p:sp>
      <p:pic>
        <p:nvPicPr>
          <p:cNvPr id="3" name="图片 2" descr="北舞狮雌雄"/>
          <p:cNvPicPr>
            <a:picLocks noChangeAspect="1"/>
          </p:cNvPicPr>
          <p:nvPr/>
        </p:nvPicPr>
        <p:blipFill>
          <a:blip r:embed="rId1"/>
          <a:stretch>
            <a:fillRect/>
          </a:stretch>
        </p:blipFill>
        <p:spPr>
          <a:xfrm>
            <a:off x="5679440" y="1330960"/>
            <a:ext cx="6469380" cy="4655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990" y="942340"/>
            <a:ext cx="5593080" cy="5680075"/>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173095" y="0"/>
            <a:ext cx="5845175" cy="956310"/>
          </a:xfrm>
          <a:prstGeom prst="rect">
            <a:avLst/>
          </a:prstGeom>
          <a:noFill/>
        </p:spPr>
        <p:txBody>
          <a:bodyPr wrap="square" rtlCol="0">
            <a:noAutofit/>
          </a:bodyPr>
          <a:lstStyle/>
          <a:p>
            <a:pPr algn="ct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Southern Lion </a:t>
            </a: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Dance</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sp>
        <p:nvSpPr>
          <p:cNvPr id="2" name="文本框 1"/>
          <p:cNvSpPr txBox="1"/>
          <p:nvPr/>
        </p:nvSpPr>
        <p:spPr>
          <a:xfrm>
            <a:off x="47625" y="941705"/>
            <a:ext cx="5592445" cy="5680075"/>
          </a:xfrm>
          <a:prstGeom prst="rect">
            <a:avLst/>
          </a:prstGeom>
          <a:noFill/>
        </p:spPr>
        <p:txBody>
          <a:bodyPr wrap="square" rtlCol="0">
            <a:noAutofit/>
          </a:bodyPr>
          <a:p>
            <a:pPr indent="0" fontAlgn="auto">
              <a:lnSpc>
                <a:spcPts val="4000"/>
              </a:lnSpc>
              <a:buFont typeface="Arial" panose="020B0604020202020204" pitchFamily="34" charset="0"/>
              <a:buNone/>
            </a:pPr>
            <a:r>
              <a:rPr lang="en-US" altLang="zh-CN" sz="2800">
                <a:latin typeface="Times New Roman" panose="02020603050405020304" charset="0"/>
                <a:cs typeface="Times New Roman" panose="02020603050405020304" charset="0"/>
              </a:rPr>
              <a:t>the Southern Lion, also known as awake lion, looks more expressive and vivid. The southern lion dance is a performance based on the study of a lion’s behavior, with an emphasis on actions like scratching and shaking of the body. Traditionally, Southern Lions are designed based on famous heroes like Liu Bei, Guan Yu, and Zhang Fei, each with different colors and personalities.</a:t>
            </a:r>
            <a:endParaRPr lang="en-US" altLang="zh-CN" sz="2800">
              <a:latin typeface="Times New Roman" panose="02020603050405020304" charset="0"/>
              <a:cs typeface="Times New Roman" panose="02020603050405020304" charset="0"/>
            </a:endParaRPr>
          </a:p>
        </p:txBody>
      </p:sp>
      <p:pic>
        <p:nvPicPr>
          <p:cNvPr id="4" name="图片 3" descr="黄红黑"/>
          <p:cNvPicPr>
            <a:picLocks noChangeAspect="1"/>
          </p:cNvPicPr>
          <p:nvPr/>
        </p:nvPicPr>
        <p:blipFill>
          <a:blip r:embed="rId1"/>
          <a:stretch>
            <a:fillRect/>
          </a:stretch>
        </p:blipFill>
        <p:spPr>
          <a:xfrm>
            <a:off x="5790565" y="1304290"/>
            <a:ext cx="6325235" cy="4744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8b408c91e1ef061870f29fa02faed1c"/>
          <p:cNvPicPr>
            <a:picLocks noChangeAspect="1"/>
          </p:cNvPicPr>
          <p:nvPr/>
        </p:nvPicPr>
        <p:blipFill>
          <a:blip r:embed="rId1"/>
          <a:stretch>
            <a:fillRect/>
          </a:stretch>
        </p:blipFill>
        <p:spPr>
          <a:xfrm>
            <a:off x="6205220" y="404495"/>
            <a:ext cx="5772785" cy="5772785"/>
          </a:xfrm>
          <a:prstGeom prst="rect">
            <a:avLst/>
          </a:prstGeom>
        </p:spPr>
      </p:pic>
      <p:pic>
        <p:nvPicPr>
          <p:cNvPr id="4" name="图片 3" descr="cade00710098e0e8f4380c1e39bcc96"/>
          <p:cNvPicPr>
            <a:picLocks noChangeAspect="1"/>
          </p:cNvPicPr>
          <p:nvPr/>
        </p:nvPicPr>
        <p:blipFill>
          <a:blip r:embed="rId2"/>
          <a:stretch>
            <a:fillRect/>
          </a:stretch>
        </p:blipFill>
        <p:spPr>
          <a:xfrm>
            <a:off x="159385" y="404495"/>
            <a:ext cx="5772785" cy="5772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10" y="956310"/>
            <a:ext cx="7260590" cy="5541645"/>
          </a:xfrm>
          <a:prstGeom prst="rect">
            <a:avLst/>
          </a:prstGeom>
          <a:noFill/>
        </p:spPr>
        <p:txBody>
          <a:bodyPr wrap="square" rtlCol="0">
            <a:noAutofit/>
          </a:bodyPr>
          <a:p>
            <a:pPr indent="0" fontAlgn="auto">
              <a:lnSpc>
                <a:spcPts val="3860"/>
              </a:lnSpc>
            </a:pPr>
            <a:r>
              <a:rPr lang="en-US" altLang="zh-CN" sz="2800"/>
              <a:t>As a unique art form, the Lion Dance carries rich history and profound cultural meaning, showcasing the wisdom and creativity of the Chinese people. People perform lion dances at big occasions to bring good fortune and chase away evil spirits.</a:t>
            </a:r>
            <a:endParaRPr lang="en-US" altLang="zh-CN" sz="2800"/>
          </a:p>
          <a:p>
            <a:pPr indent="0" fontAlgn="auto">
              <a:lnSpc>
                <a:spcPts val="3860"/>
              </a:lnSpc>
            </a:pPr>
            <a:endParaRPr lang="en-US" altLang="zh-CN" sz="2800"/>
          </a:p>
          <a:p>
            <a:pPr indent="0" fontAlgn="auto">
              <a:lnSpc>
                <a:spcPts val="3860"/>
              </a:lnSpc>
            </a:pPr>
            <a:r>
              <a:rPr lang="en-US" altLang="zh-CN" sz="2800"/>
              <a:t>Today, the Lion Dance is also a vital cultural link among Chinese communities around the world, uniting people through shared heritage.</a:t>
            </a:r>
            <a:endParaRPr lang="en-US" altLang="zh-CN" sz="2800"/>
          </a:p>
        </p:txBody>
      </p:sp>
      <p:sp>
        <p:nvSpPr>
          <p:cNvPr id="22" name="文本框 21"/>
          <p:cNvSpPr txBox="1"/>
          <p:nvPr/>
        </p:nvSpPr>
        <p:spPr>
          <a:xfrm>
            <a:off x="3173095" y="0"/>
            <a:ext cx="5845175" cy="956310"/>
          </a:xfrm>
          <a:prstGeom prst="rect">
            <a:avLst/>
          </a:prstGeom>
          <a:noFill/>
        </p:spPr>
        <p:txBody>
          <a:bodyPr wrap="square" rtlCol="0">
            <a:noAutofit/>
          </a:bodyPr>
          <a:lstStyle/>
          <a:p>
            <a:pPr algn="ct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Cultural </a:t>
            </a:r>
            <a:r>
              <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rPr>
              <a:t>Significance</a:t>
            </a:r>
            <a:endParaRPr lang="en-US" altLang="zh-CN" sz="4800" dirty="0">
              <a:solidFill>
                <a:schemeClr val="accent2">
                  <a:lumMod val="75000"/>
                </a:schemeClr>
              </a:solidFill>
              <a:latin typeface="Times New Roman" panose="02020603050405020304" charset="0"/>
              <a:ea typeface="黑体" panose="02010609060101010101" pitchFamily="2" charset="-122"/>
              <a:cs typeface="Times New Roman" panose="02020603050405020304" charset="0"/>
            </a:endParaRPr>
          </a:p>
        </p:txBody>
      </p:sp>
      <p:pic>
        <p:nvPicPr>
          <p:cNvPr id="7" name="图片 6"/>
          <p:cNvPicPr>
            <a:picLocks noChangeAspect="1"/>
          </p:cNvPicPr>
          <p:nvPr/>
        </p:nvPicPr>
        <p:blipFill>
          <a:blip r:embed="rId1" cstate="screen"/>
          <a:srcRect l="11670" t="8567" r="19898" b="7145"/>
          <a:stretch>
            <a:fillRect/>
          </a:stretch>
        </p:blipFill>
        <p:spPr>
          <a:xfrm flipH="1">
            <a:off x="228600" y="3767455"/>
            <a:ext cx="4398645" cy="3011170"/>
          </a:xfrm>
          <a:prstGeom prst="rect">
            <a:avLst/>
          </a:prstGeom>
        </p:spPr>
      </p:pic>
      <p:pic>
        <p:nvPicPr>
          <p:cNvPr id="2" name="图片 1"/>
          <p:cNvPicPr>
            <a:picLocks noChangeAspect="1"/>
          </p:cNvPicPr>
          <p:nvPr/>
        </p:nvPicPr>
        <p:blipFill>
          <a:blip r:embed="rId2" cstate="screen"/>
          <a:stretch>
            <a:fillRect/>
          </a:stretch>
        </p:blipFill>
        <p:spPr>
          <a:xfrm>
            <a:off x="228600" y="723265"/>
            <a:ext cx="4398010" cy="3011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screen"/>
          <a:srcRect/>
          <a:stretch>
            <a:fillRect/>
          </a:stretch>
        </p:blipFill>
        <p:spPr>
          <a:xfrm flipV="1">
            <a:off x="19295" y="3457574"/>
            <a:ext cx="12172705" cy="3400425"/>
          </a:xfrm>
          <a:prstGeom prst="rect">
            <a:avLst/>
          </a:prstGeom>
        </p:spPr>
      </p:pic>
      <p:sp>
        <p:nvSpPr>
          <p:cNvPr id="3" name="文本框 2"/>
          <p:cNvSpPr txBox="1"/>
          <p:nvPr/>
        </p:nvSpPr>
        <p:spPr>
          <a:xfrm>
            <a:off x="-44450" y="2342515"/>
            <a:ext cx="12192000" cy="1009015"/>
          </a:xfrm>
          <a:prstGeom prst="rect">
            <a:avLst/>
          </a:prstGeom>
          <a:noFill/>
        </p:spPr>
        <p:txBody>
          <a:bodyPr wrap="square" rtlCol="0">
            <a:noAutofit/>
          </a:bodyPr>
          <a:p>
            <a:pPr algn="ctr"/>
            <a:r>
              <a:rPr lang="zh-CN" altLang="en-US" sz="4800"/>
              <a:t>图片信息来源于知乎、百度、</a:t>
            </a:r>
            <a:r>
              <a:rPr lang="en-US" altLang="zh-CN" sz="4800"/>
              <a:t>bilibili</a:t>
            </a:r>
            <a:r>
              <a:rPr lang="zh-CN" altLang="en-US" sz="4800"/>
              <a:t>、课本</a:t>
            </a:r>
            <a:endParaRPr lang="zh-CN" altLang="en-US" sz="4800"/>
          </a:p>
        </p:txBody>
      </p:sp>
    </p:spTree>
  </p:cSld>
  <p:clrMapOvr>
    <a:masterClrMapping/>
  </p:clrMapOvr>
  <mc:AlternateContent xmlns:mc="http://schemas.openxmlformats.org/markup-compatibility/2006">
    <mc:Choice xmlns:p14="http://schemas.microsoft.com/office/powerpoint/2010/main" Requires="p14">
      <p:transition spd="slow" p14:dur="3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1821</Words>
  <Application>WPS 演示</Application>
  <PresentationFormat>自定义</PresentationFormat>
  <Paragraphs>39</Paragraphs>
  <Slides>8</Slides>
  <Notes>26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8</vt:i4>
      </vt:variant>
    </vt:vector>
  </HeadingPairs>
  <TitlesOfParts>
    <vt:vector size="19" baseType="lpstr">
      <vt:lpstr>Arial</vt:lpstr>
      <vt:lpstr>宋体</vt:lpstr>
      <vt:lpstr>Wingdings</vt:lpstr>
      <vt:lpstr>微软雅黑</vt:lpstr>
      <vt:lpstr>华文新魏</vt:lpstr>
      <vt:lpstr>Times New Roman</vt:lpstr>
      <vt:lpstr>黑体</vt:lpstr>
      <vt:lpstr>等线</vt:lpstr>
      <vt:lpstr>Arial Unicode MS</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民间艺术</dc:title>
  <dc:creator>第一PPT</dc:creator>
  <cp:keywords>www.1ppt.com</cp:keywords>
  <dc:description>www.1ppt.com</dc:description>
  <cp:lastModifiedBy>宙吻炫*</cp:lastModifiedBy>
  <cp:revision>198</cp:revision>
  <dcterms:created xsi:type="dcterms:W3CDTF">1900-01-01T00:00:00Z</dcterms:created>
  <dcterms:modified xsi:type="dcterms:W3CDTF">2025-11-20T07:04:22Z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AD0B21EB57A44B6BBDCDF2C86A39DCC5_13</vt:lpwstr>
  </property>
  <property fmtid="{D5CDD505-2E9C-101B-9397-08002B2CF9AE}" pid="3" name="KSOProductBuildVer">
    <vt:lpwstr>2052-12.1.0.23542</vt:lpwstr>
  </property>
</Properties>
</file>