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media/image14.svg" ContentType="image/svg+xml"/>
  <Override PartName="/ppt/media/image16.svg" ContentType="image/svg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422" r:id="rId4"/>
    <p:sldId id="423" r:id="rId5"/>
    <p:sldId id="428" r:id="rId6"/>
    <p:sldId id="430" r:id="rId7"/>
    <p:sldId id="429" r:id="rId8"/>
    <p:sldId id="432" r:id="rId9"/>
    <p:sldId id="424" r:id="rId10"/>
    <p:sldId id="434" r:id="rId11"/>
    <p:sldId id="435" r:id="rId12"/>
    <p:sldId id="425" r:id="rId13"/>
    <p:sldId id="438" r:id="rId14"/>
    <p:sldId id="436" r:id="rId15"/>
    <p:sldId id="440" r:id="rId16"/>
    <p:sldId id="439" r:id="rId17"/>
    <p:sldId id="443" r:id="rId18"/>
    <p:sldId id="442" r:id="rId19"/>
    <p:sldId id="257" r:id="rId20"/>
  </p:sldIdLst>
  <p:sldSz cx="12192000" cy="6858000"/>
  <p:notesSz cx="6858000" cy="9144000"/>
  <p:embeddedFontLst>
    <p:embeddedFont>
      <p:font typeface="汉仪旗黑X1-55W" panose="00020600040101010101" pitchFamily="18" charset="-122"/>
      <p:regular r:id="rId26"/>
    </p:embeddedFont>
    <p:embeddedFont>
      <p:font typeface="汉仪中宋简" panose="02010600000101010101" pitchFamily="2" charset="-122"/>
      <p:regular r:id="rId27"/>
    </p:embeddedFont>
  </p:embeddedFontLst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51B"/>
    <a:srgbClr val="531F04"/>
    <a:srgbClr val="EECD92"/>
    <a:srgbClr val="606165"/>
    <a:srgbClr val="AA511A"/>
    <a:srgbClr val="555558"/>
    <a:srgbClr val="080808"/>
    <a:srgbClr val="8A4115"/>
    <a:srgbClr val="86400F"/>
    <a:srgbClr val="884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64" d="100"/>
          <a:sy n="64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08.xml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旗黑X1-55W" panose="00020600040101010101" pitchFamily="18" charset="-122"/>
              <a:ea typeface="汉仪旗黑X1-55W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汉仪旗黑X1-55W" panose="00020600040101010101" pitchFamily="18" charset="-122"/>
              </a:rPr>
            </a:fld>
            <a:endParaRPr lang="zh-CN" altLang="en-US">
              <a:latin typeface="汉仪旗黑X1-55W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旗黑X1-55W" panose="00020600040101010101" pitchFamily="18" charset="-122"/>
              <a:ea typeface="汉仪旗黑X1-55W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汉仪旗黑X1-55W" panose="00020600040101010101" pitchFamily="18" charset="-122"/>
              </a:rPr>
            </a:fld>
            <a:endParaRPr lang="zh-CN" altLang="en-US">
              <a:latin typeface="汉仪旗黑X1-55W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fld id="{FA2C1216-AFE5-4C3C-A705-337363CD0F2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fld id="{43623758-BFF7-4A68-A2D2-2F8B85927ED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旗黑X1-55W" panose="00020600040101010101" pitchFamily="18" charset="-122"/>
        <a:ea typeface="汉仪旗黑X1-55W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旗黑X1-55W" panose="00020600040101010101" pitchFamily="18" charset="-122"/>
        <a:ea typeface="汉仪旗黑X1-55W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旗黑X1-55W" panose="00020600040101010101" pitchFamily="18" charset="-122"/>
        <a:ea typeface="汉仪旗黑X1-55W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旗黑X1-55W" panose="00020600040101010101" pitchFamily="18" charset="-122"/>
        <a:ea typeface="汉仪旗黑X1-55W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旗黑X1-55W" panose="00020600040101010101" pitchFamily="18" charset="-122"/>
        <a:ea typeface="汉仪旗黑X1-55W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汉仪旗黑X1-55W" panose="00020600040101010101" pitchFamily="18" charset="-122"/>
                <a:ea typeface="汉仪旗黑X1-55W" panose="00020600040101010101" pitchFamily="18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旗黑X1-55W" panose="00020600040101010101" pitchFamily="18" charset="-122"/>
          <a:ea typeface="汉仪旗黑X1-55W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旗黑X1-55W" panose="00020600040101010101" pitchFamily="18" charset="-122"/>
          <a:ea typeface="汉仪旗黑X1-55W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旗黑X1-55W" panose="00020600040101010101" pitchFamily="18" charset="-122"/>
          <a:ea typeface="汉仪旗黑X1-55W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旗黑X1-55W" panose="00020600040101010101" pitchFamily="18" charset="-122"/>
          <a:ea typeface="汉仪旗黑X1-55W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X1-55W" panose="00020600040101010101" pitchFamily="18" charset="-122"/>
          <a:ea typeface="汉仪旗黑X1-55W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旗黑X1-55W" panose="00020600040101010101" pitchFamily="18" charset="-122"/>
          <a:ea typeface="汉仪旗黑X1-55W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4" Type="http://schemas.openxmlformats.org/officeDocument/2006/relationships/slideLayout" Target="../slideLayouts/slideLayout1.xml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tags" Target="../tags/tag94.xml"/><Relationship Id="rId2" Type="http://schemas.openxmlformats.org/officeDocument/2006/relationships/tags" Target="../tags/tag78.xml"/><Relationship Id="rId19" Type="http://schemas.openxmlformats.org/officeDocument/2006/relationships/tags" Target="../tags/tag93.xml"/><Relationship Id="rId18" Type="http://schemas.openxmlformats.org/officeDocument/2006/relationships/tags" Target="../tags/tag92.xml"/><Relationship Id="rId17" Type="http://schemas.openxmlformats.org/officeDocument/2006/relationships/tags" Target="../tags/tag91.xml"/><Relationship Id="rId16" Type="http://schemas.openxmlformats.org/officeDocument/2006/relationships/tags" Target="../tags/tag90.xml"/><Relationship Id="rId15" Type="http://schemas.openxmlformats.org/officeDocument/2006/relationships/tags" Target="../tags/tag89.xml"/><Relationship Id="rId14" Type="http://schemas.openxmlformats.org/officeDocument/2006/relationships/tags" Target="../tags/tag88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image" Target="../media/image25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ags" Target="../tags/tag10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3.sv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5.jpeg"/><Relationship Id="rId17" Type="http://schemas.openxmlformats.org/officeDocument/2006/relationships/tags" Target="../tags/tag25.xml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6.jpe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26.xml"/><Relationship Id="rId29" Type="http://schemas.openxmlformats.org/officeDocument/2006/relationships/tags" Target="../tags/tag49.xml"/><Relationship Id="rId28" Type="http://schemas.openxmlformats.org/officeDocument/2006/relationships/tags" Target="../tags/tag48.xml"/><Relationship Id="rId27" Type="http://schemas.openxmlformats.org/officeDocument/2006/relationships/image" Target="../media/image8.jpeg"/><Relationship Id="rId26" Type="http://schemas.openxmlformats.org/officeDocument/2006/relationships/tags" Target="../tags/tag47.xml"/><Relationship Id="rId25" Type="http://schemas.openxmlformats.org/officeDocument/2006/relationships/tags" Target="../tags/tag46.xml"/><Relationship Id="rId24" Type="http://schemas.openxmlformats.org/officeDocument/2006/relationships/tags" Target="../tags/tag45.xml"/><Relationship Id="rId23" Type="http://schemas.openxmlformats.org/officeDocument/2006/relationships/tags" Target="../tags/tag44.xml"/><Relationship Id="rId22" Type="http://schemas.openxmlformats.org/officeDocument/2006/relationships/tags" Target="../tags/tag43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image" Target="../media/image3.svg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image" Target="../media/image7.jpeg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9.jpeg"/><Relationship Id="rId2" Type="http://schemas.openxmlformats.org/officeDocument/2006/relationships/image" Target="../media/image3.svg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image" Target="../media/image10.jpeg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.svg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73.xml"/><Relationship Id="rId17" Type="http://schemas.openxmlformats.org/officeDocument/2006/relationships/tags" Target="../tags/tag72.xml"/><Relationship Id="rId16" Type="http://schemas.openxmlformats.org/officeDocument/2006/relationships/image" Target="../media/image12.jpeg"/><Relationship Id="rId15" Type="http://schemas.openxmlformats.org/officeDocument/2006/relationships/tags" Target="../tags/tag71.xml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image" Target="../media/image11.jpeg"/><Relationship Id="rId10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jpe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9645767">
            <a:off x="6286903" y="807404"/>
            <a:ext cx="5685905" cy="5685905"/>
          </a:xfrm>
          <a:prstGeom prst="ellipse">
            <a:avLst/>
          </a:prstGeom>
          <a:gradFill>
            <a:gsLst>
              <a:gs pos="0">
                <a:srgbClr val="8A4115"/>
              </a:gs>
              <a:gs pos="100000">
                <a:srgbClr val="55555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279913">
            <a:off x="5585440" y="2234397"/>
            <a:ext cx="6714358" cy="2831919"/>
          </a:xfrm>
          <a:prstGeom prst="ellipse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0911"/>
          <a:stretch>
            <a:fillRect/>
          </a:stretch>
        </p:blipFill>
        <p:spPr>
          <a:xfrm>
            <a:off x="5844449" y="1445342"/>
            <a:ext cx="5220812" cy="541265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 rot="2279913">
            <a:off x="5149579" y="3504301"/>
            <a:ext cx="6714358" cy="1415960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/>
          <p:cNvSpPr/>
          <p:nvPr/>
        </p:nvSpPr>
        <p:spPr>
          <a:xfrm>
            <a:off x="6796783" y="503466"/>
            <a:ext cx="648929" cy="648929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四角 20"/>
          <p:cNvSpPr/>
          <p:nvPr/>
        </p:nvSpPr>
        <p:spPr>
          <a:xfrm>
            <a:off x="11209596" y="4058478"/>
            <a:ext cx="307605" cy="307605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351789" y="1468755"/>
            <a:ext cx="6350636" cy="4747895"/>
            <a:chOff x="535971" y="1741765"/>
            <a:chExt cx="6005346" cy="4063576"/>
          </a:xfrm>
        </p:grpSpPr>
        <p:grpSp>
          <p:nvGrpSpPr>
            <p:cNvPr id="22" name="组合 21"/>
            <p:cNvGrpSpPr/>
            <p:nvPr/>
          </p:nvGrpSpPr>
          <p:grpSpPr>
            <a:xfrm>
              <a:off x="535971" y="1741765"/>
              <a:ext cx="6005346" cy="3138579"/>
              <a:chOff x="553918" y="1867520"/>
              <a:chExt cx="6005346" cy="3138579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584542" y="3406103"/>
                <a:ext cx="5573003" cy="159999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chemeClr val="tx1"/>
                    </a:solidFill>
                    <a:latin typeface="Times New Roman" panose="02020603050405020304" charset="0"/>
                    <a:ea typeface="汉仪旗黑X1-55W" panose="00020600040101010101" pitchFamily="18" charset="-122"/>
                    <a:cs typeface="Times New Roman" panose="02020603050405020304" charset="0"/>
                    <a:sym typeface="汉仪旗黑X1-55W" panose="00020600040101010101" pitchFamily="18" charset="-122"/>
                  </a:rPr>
                  <a:t>The Journey of Chinese Nail Art Culture: From Ancient to Modern Times</a:t>
                </a:r>
                <a:endParaRPr lang="en-US" altLang="zh-CN" sz="2800" dirty="0">
                  <a:solidFill>
                    <a:schemeClr val="tx1"/>
                  </a:solidFill>
                  <a:latin typeface="Times New Roman" panose="02020603050405020304" charset="0"/>
                  <a:ea typeface="汉仪旗黑X1-55W" panose="00020600040101010101" pitchFamily="18" charset="-122"/>
                  <a:cs typeface="Times New Roman" panose="02020603050405020304" charset="0"/>
                  <a:sym typeface="汉仪旗黑X1-55W" panose="00020600040101010101" pitchFamily="18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53918" y="1867520"/>
                <a:ext cx="6005346" cy="1423128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r>
                  <a:rPr lang="en-US" altLang="zh-CN" sz="9600" b="1" dirty="0">
                    <a:solidFill>
                      <a:schemeClr val="tx1"/>
                    </a:solidFill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Nail  Art</a:t>
                </a:r>
                <a:endParaRPr lang="en-US" altLang="zh-CN" sz="9600" b="1" dirty="0">
                  <a:solidFill>
                    <a:schemeClr val="tx1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endParaRPr>
              </a:p>
            </p:txBody>
          </p:sp>
        </p:grpSp>
        <p:sp>
          <p:nvSpPr>
            <p:cNvPr id="30" name="矩形: 圆角 29"/>
            <p:cNvSpPr/>
            <p:nvPr/>
          </p:nvSpPr>
          <p:spPr>
            <a:xfrm>
              <a:off x="567087" y="5090331"/>
              <a:ext cx="3178175" cy="71501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555558"/>
                </a:gs>
                <a:gs pos="100000">
                  <a:srgbClr val="8A4115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2032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86435" y="5550535"/>
            <a:ext cx="2758440" cy="5111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sz="2400" dirty="0">
                <a:solidFill>
                  <a:schemeClr val="bg2"/>
                </a:soli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rPr>
              <a:t>Speaker: Luo Jiaxin</a:t>
            </a:r>
            <a:endParaRPr lang="en-US" altLang="zh-CN" sz="2400" dirty="0">
              <a:solidFill>
                <a:schemeClr val="bg2"/>
              </a:solidFill>
              <a:latin typeface="Times New Roman" panose="02020603050405020304" charset="0"/>
              <a:ea typeface="汉仪中宋简" panose="02010600000101010101" pitchFamily="2" charset="-122"/>
              <a:cs typeface="Times New Roman" panose="02020603050405020304" charset="0"/>
              <a:sym typeface="汉仪中宋简" panose="02010600000101010101" pitchFamily="2" charset="-122"/>
            </a:endParaRPr>
          </a:p>
        </p:txBody>
      </p:sp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528" y="369924"/>
            <a:ext cx="267085" cy="267085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348605" y="4725670"/>
            <a:ext cx="669925" cy="21323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10900689" y="97665"/>
            <a:ext cx="670208" cy="2722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FFC7C8"/>
              </a:gs>
              <a:gs pos="0">
                <a:srgbClr val="FAF5F2"/>
              </a:gs>
              <a:gs pos="99000">
                <a:srgbClr val="FE90A9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0">
                <a:srgbClr val="FFC7C8"/>
              </a:gs>
              <a:gs pos="0">
                <a:srgbClr val="FAF5F2"/>
              </a:gs>
              <a:gs pos="99000">
                <a:srgbClr val="FE90A9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27149" y="82537"/>
            <a:ext cx="11263464" cy="583565"/>
            <a:chOff x="727149" y="3990"/>
            <a:chExt cx="11263464" cy="583565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727149" y="3990"/>
              <a:ext cx="6151880" cy="5835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Qixi and the Quest for Skillfulness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1F04"/>
                </a:solidFill>
                <a:effectLst/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02535" y="1392357"/>
            <a:ext cx="4335057" cy="4799633"/>
            <a:chOff x="526335" y="1094781"/>
            <a:chExt cx="4625717" cy="5121442"/>
          </a:xfrm>
        </p:grpSpPr>
        <p:grpSp>
          <p:nvGrpSpPr>
            <p:cNvPr id="4" name="组合 3"/>
            <p:cNvGrpSpPr/>
            <p:nvPr/>
          </p:nvGrpSpPr>
          <p:grpSpPr>
            <a:xfrm>
              <a:off x="659204" y="1189230"/>
              <a:ext cx="4341907" cy="5026993"/>
              <a:chOff x="902148" y="1023551"/>
              <a:chExt cx="4341907" cy="5026993"/>
            </a:xfrm>
          </p:grpSpPr>
          <p:pic>
            <p:nvPicPr>
              <p:cNvPr id="22" name="图片 21" descr="D:/Users/jiaxin/Desktop/中国语言与文化/38525a1e-1e84-416e-b75c-55a343f854dc(1).jpg38525a1e-1e84-416e-b75c-55a343f854dc(1)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 t="22756" b="22756"/>
              <a:stretch>
                <a:fillRect/>
              </a:stretch>
            </p:blipFill>
            <p:spPr bwMode="auto">
              <a:xfrm>
                <a:off x="902148" y="1023551"/>
                <a:ext cx="4341907" cy="2385067"/>
              </a:xfrm>
              <a:prstGeom prst="roundRect">
                <a:avLst>
                  <a:gd name="adj" fmla="val 50000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图片 23" descr="D:/Users/jiaxin/Desktop/中国语言与文化/95ee1ab70edd911c13a6391758ab6ad6(1).jpeg95ee1ab70edd911c13a6391758ab6ad6(1)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 t="13544" b="13544"/>
              <a:stretch>
                <a:fillRect/>
              </a:stretch>
            </p:blipFill>
            <p:spPr bwMode="auto">
              <a:xfrm>
                <a:off x="902148" y="3679270"/>
                <a:ext cx="4317551" cy="2371274"/>
              </a:xfrm>
              <a:prstGeom prst="roundRect">
                <a:avLst>
                  <a:gd name="adj" fmla="val 50000"/>
                </a:avLst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矩形: 圆角 24"/>
            <p:cNvSpPr/>
            <p:nvPr/>
          </p:nvSpPr>
          <p:spPr>
            <a:xfrm rot="16200000">
              <a:off x="1366719" y="254397"/>
              <a:ext cx="690505" cy="237127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A4115"/>
                </a:gs>
                <a:gs pos="85000">
                  <a:srgbClr val="555558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旗黑X1-55W" panose="00020600040101010101" pitchFamily="18" charset="-122"/>
                <a:ea typeface="汉仪旗黑X1-55W" panose="00020600040101010101" pitchFamily="18" charset="-122"/>
                <a:cs typeface="+mn-cs"/>
              </a:endParaRPr>
            </a:p>
          </p:txBody>
        </p:sp>
        <p:sp>
          <p:nvSpPr>
            <p:cNvPr id="29" name="矩形: 圆角 28"/>
            <p:cNvSpPr/>
            <p:nvPr/>
          </p:nvSpPr>
          <p:spPr>
            <a:xfrm rot="16200000">
              <a:off x="3621163" y="2911493"/>
              <a:ext cx="690505" cy="237127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A4115"/>
                </a:gs>
                <a:gs pos="85000">
                  <a:srgbClr val="555558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旗黑X1-55W" panose="00020600040101010101" pitchFamily="18" charset="-122"/>
                <a:ea typeface="汉仪旗黑X1-55W" panose="00020600040101010101" pitchFamily="18" charset="-122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 rot="0">
            <a:off x="5300980" y="1480820"/>
            <a:ext cx="5996305" cy="5072380"/>
            <a:chOff x="5298209" y="1480871"/>
            <a:chExt cx="4728394" cy="4991531"/>
          </a:xfrm>
        </p:grpSpPr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5446425" y="2316959"/>
              <a:ext cx="4580178" cy="415544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On this festival,  dyeing nails has become a ritual. Females stained their nails with balsam flowers, praying for dexterity and craftsmanship.</a:t>
              </a:r>
              <a:endParaRPr lang="en-US" altLang="zh-CN" sz="28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>
                <a:lnSpc>
                  <a:spcPct val="150000"/>
                </a:lnSpc>
              </a:pP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旗黑X1-55W" panose="00020600040101010101" pitchFamily="18" charset="-122"/>
                <a:ea typeface="汉仪旗黑X1-55W" panose="00020600040101010101" pitchFamily="18" charset="-122"/>
                <a:cs typeface="汉仪旗黑X1-55W" panose="00020600040101010101" pitchFamily="18" charset="-122"/>
                <a:sym typeface="汉仪旗黑X1-55W" panose="00020600040101010101" pitchFamily="18" charset="-122"/>
              </a:endParaRPr>
            </a:p>
          </p:txBody>
        </p:sp>
        <p:sp>
          <p:nvSpPr>
            <p:cNvPr id="30" name="星形: 四角 29"/>
            <p:cNvSpPr/>
            <p:nvPr>
              <p:custDataLst>
                <p:tags r:id="rId6"/>
              </p:custDataLst>
            </p:nvPr>
          </p:nvSpPr>
          <p:spPr>
            <a:xfrm>
              <a:off x="5298209" y="1480871"/>
              <a:ext cx="622985" cy="469850"/>
            </a:xfrm>
            <a:prstGeom prst="star4">
              <a:avLst>
                <a:gd name="adj" fmla="val 18623"/>
              </a:avLst>
            </a:prstGeom>
            <a:gradFill>
              <a:gsLst>
                <a:gs pos="50000">
                  <a:srgbClr val="FFC7C8"/>
                </a:gs>
                <a:gs pos="0">
                  <a:srgbClr val="FAF5F2"/>
                </a:gs>
                <a:gs pos="99000">
                  <a:srgbClr val="FE90A9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旗黑X1-55W" panose="00020600040101010101" pitchFamily="18" charset="-122"/>
                <a:ea typeface="汉仪旗黑X1-55W" panose="00020600040101010101" pitchFamily="18" charset="-122"/>
                <a:cs typeface="+mn-cs"/>
              </a:endParaRPr>
            </a:p>
          </p:txBody>
        </p:sp>
      </p:grpSp>
      <p:sp>
        <p:nvSpPr>
          <p:cNvPr id="15" name="星形: 四角 29"/>
          <p:cNvSpPr/>
          <p:nvPr>
            <p:custDataLst>
              <p:tags r:id="rId7"/>
            </p:custDataLst>
          </p:nvPr>
        </p:nvSpPr>
        <p:spPr>
          <a:xfrm>
            <a:off x="10181590" y="1480820"/>
            <a:ext cx="790037" cy="477460"/>
          </a:xfrm>
          <a:prstGeom prst="star4">
            <a:avLst>
              <a:gd name="adj" fmla="val 18623"/>
            </a:avLst>
          </a:prstGeom>
          <a:gradFill>
            <a:gsLst>
              <a:gs pos="50000">
                <a:srgbClr val="FFC7C8"/>
              </a:gs>
              <a:gs pos="0">
                <a:srgbClr val="FAF5F2"/>
              </a:gs>
              <a:gs pos="99000">
                <a:srgbClr val="FE90A9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19645767">
            <a:off x="6286903" y="807404"/>
            <a:ext cx="5685905" cy="5685905"/>
          </a:xfrm>
          <a:prstGeom prst="ellipse">
            <a:avLst/>
          </a:prstGeom>
          <a:gradFill>
            <a:gsLst>
              <a:gs pos="0">
                <a:srgbClr val="8A4115"/>
              </a:gs>
              <a:gs pos="100000">
                <a:srgbClr val="55555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279913">
            <a:off x="5585440" y="2234397"/>
            <a:ext cx="6714358" cy="2831919"/>
          </a:xfrm>
          <a:prstGeom prst="ellipse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0911"/>
          <a:stretch>
            <a:fillRect/>
          </a:stretch>
        </p:blipFill>
        <p:spPr>
          <a:xfrm>
            <a:off x="5844449" y="1445342"/>
            <a:ext cx="5220812" cy="541265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 rot="2279913">
            <a:off x="5149579" y="3504301"/>
            <a:ext cx="6714358" cy="1415960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/>
          <p:cNvSpPr/>
          <p:nvPr/>
        </p:nvSpPr>
        <p:spPr>
          <a:xfrm>
            <a:off x="6796783" y="503466"/>
            <a:ext cx="648929" cy="648929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四角 20"/>
          <p:cNvSpPr/>
          <p:nvPr/>
        </p:nvSpPr>
        <p:spPr>
          <a:xfrm>
            <a:off x="11209596" y="4058478"/>
            <a:ext cx="307605" cy="307605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528" y="369924"/>
            <a:ext cx="267085" cy="267085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214237" y="5217595"/>
            <a:ext cx="648509" cy="2332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10900689" y="97665"/>
            <a:ext cx="670208" cy="2722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56540" y="1195705"/>
            <a:ext cx="6985000" cy="5149851"/>
            <a:chOff x="422752" y="515595"/>
            <a:chExt cx="6872860" cy="3028544"/>
          </a:xfrm>
        </p:grpSpPr>
        <p:sp>
          <p:nvSpPr>
            <p:cNvPr id="38" name="文本框 37"/>
            <p:cNvSpPr txBox="1"/>
            <p:nvPr/>
          </p:nvSpPr>
          <p:spPr>
            <a:xfrm>
              <a:off x="422752" y="515595"/>
              <a:ext cx="6005630" cy="145975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8A4115"/>
                      </a:gs>
                      <a:gs pos="100000">
                        <a:srgbClr val="606165">
                          <a:alpha val="0"/>
                        </a:srgbClr>
                      </a:gs>
                    </a:gsLst>
                    <a:lin ang="18900000" scaled="1"/>
                  </a:gradFill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rPr>
                <a:t>03</a:t>
              </a:r>
              <a:endParaRPr lang="zh-CN" altLang="en-US" sz="16600" b="1" dirty="0">
                <a:gradFill>
                  <a:gsLst>
                    <a:gs pos="5000">
                      <a:srgbClr val="8A4115"/>
                    </a:gs>
                    <a:gs pos="100000">
                      <a:srgbClr val="606165">
                        <a:alpha val="0"/>
                      </a:srgbClr>
                    </a:gs>
                  </a:gsLst>
                  <a:lin ang="18900000" scaled="1"/>
                </a:gradFill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26470" y="1828960"/>
              <a:ext cx="6769142" cy="171517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 sz="4400" dirty="0">
                  <a:solidFill>
                    <a:srgbClr val="8C451B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Ancient vs. Modern: How Vastly Our "Nail Philosophies" Differ!</a:t>
              </a:r>
              <a:endParaRPr lang="en-US" altLang="zh-CN" sz="4400" b="1" dirty="0">
                <a:solidFill>
                  <a:srgbClr val="8C451B"/>
                </a:soli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25208" y="5900017"/>
            <a:ext cx="266505" cy="958363"/>
          </a:xfrm>
          <a:prstGeom prst="roundRect">
            <a:avLst>
              <a:gd name="adj" fmla="val 50000"/>
            </a:avLst>
          </a:prstGeom>
          <a:solidFill>
            <a:srgbClr val="8C4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solidFill>
            <a:srgbClr val="8C4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27149" y="194932"/>
            <a:ext cx="11263464" cy="583565"/>
            <a:chOff x="727149" y="3990"/>
            <a:chExt cx="11263464" cy="583565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727149" y="3990"/>
              <a:ext cx="6151880" cy="5835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l">
                <a:buClrTx/>
                <a:buSzTx/>
                <a:buFontTx/>
                <a:buNone/>
              </a:pPr>
              <a:r>
                <a:rPr lang="en-US" altLang="zh-CN" sz="4000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Materials</a:t>
              </a: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+mn-ea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4"/>
          <p:cNvPicPr>
            <a:picLocks noChangeAspect="1"/>
          </p:cNvPicPr>
          <p:nvPr/>
        </p:nvPicPr>
        <p:blipFill>
          <a:blip r:embed="rId3"/>
          <a:srcRect l="3528" t="8274" r="49906" b="7291"/>
          <a:stretch>
            <a:fillRect/>
          </a:stretch>
        </p:blipFill>
        <p:spPr>
          <a:xfrm>
            <a:off x="727075" y="891540"/>
            <a:ext cx="4301490" cy="411988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4"/>
          <a:srcRect l="55984" t="22757" r="3760" b="12167"/>
          <a:stretch>
            <a:fillRect/>
          </a:stretch>
        </p:blipFill>
        <p:spPr>
          <a:xfrm>
            <a:off x="6224270" y="891540"/>
            <a:ext cx="4783455" cy="412940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173345" y="2386330"/>
            <a:ext cx="1113155" cy="1209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4000">
                <a:latin typeface="Times New Roman" panose="02020603050405020304" charset="0"/>
                <a:cs typeface="Times New Roman" panose="02020603050405020304" charset="0"/>
              </a:rPr>
              <a:t>VS</a:t>
            </a:r>
            <a:endParaRPr lang="en-US" altLang="zh-CN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2965" y="4940935"/>
            <a:ext cx="4498975" cy="18427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Balsam petals (pink/red)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Gardenia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(pale yellow)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Cinnabar(vermilion</a:t>
            </a:r>
            <a:r>
              <a:rPr lang="en-US" altLang="zh-CN" sz="2800"/>
              <a:t>)</a:t>
            </a:r>
            <a:endParaRPr lang="en-US" altLang="zh-CN" sz="2800"/>
          </a:p>
        </p:txBody>
      </p:sp>
      <p:sp>
        <p:nvSpPr>
          <p:cNvPr id="14" name="文本框 13"/>
          <p:cNvSpPr txBox="1"/>
          <p:nvPr/>
        </p:nvSpPr>
        <p:spPr>
          <a:xfrm>
            <a:off x="6141720" y="5133340"/>
            <a:ext cx="5060950" cy="1454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Traditional nail polish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Gel polish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sz="2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直接连接符 44"/>
          <p:cNvCxnSpPr/>
          <p:nvPr>
            <p:custDataLst>
              <p:tags r:id="rId1"/>
            </p:custDataLst>
          </p:nvPr>
        </p:nvCxnSpPr>
        <p:spPr>
          <a:xfrm flipV="1">
            <a:off x="1657985" y="3756660"/>
            <a:ext cx="3704590" cy="17145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>
            <p:custDataLst>
              <p:tags r:id="rId2"/>
            </p:custDataLst>
          </p:nvPr>
        </p:nvCxnSpPr>
        <p:spPr>
          <a:xfrm flipV="1">
            <a:off x="5126990" y="3746500"/>
            <a:ext cx="4311650" cy="40640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endCxn id="32" idx="3"/>
          </p:cNvCxnSpPr>
          <p:nvPr>
            <p:custDataLst>
              <p:tags r:id="rId3"/>
            </p:custDataLst>
          </p:nvPr>
        </p:nvCxnSpPr>
        <p:spPr>
          <a:xfrm>
            <a:off x="10008235" y="3715385"/>
            <a:ext cx="75565" cy="47625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8889" y="194932"/>
            <a:ext cx="11311724" cy="543560"/>
            <a:chOff x="678889" y="116385"/>
            <a:chExt cx="11311724" cy="54356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78889" y="116385"/>
              <a:ext cx="5363845" cy="5435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Tools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796925" y="955675"/>
            <a:ext cx="11460196" cy="5317913"/>
            <a:chOff x="1308804" y="1007996"/>
            <a:chExt cx="8319585" cy="4787372"/>
          </a:xfrm>
        </p:grpSpPr>
        <p:grpSp>
          <p:nvGrpSpPr>
            <p:cNvPr id="3" name="组合 2"/>
            <p:cNvGrpSpPr/>
            <p:nvPr/>
          </p:nvGrpSpPr>
          <p:grpSpPr>
            <a:xfrm>
              <a:off x="1308804" y="2542498"/>
              <a:ext cx="2537122" cy="1464178"/>
              <a:chOff x="1308804" y="2542498"/>
              <a:chExt cx="2537122" cy="1464178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1308804" y="3081748"/>
                <a:ext cx="860191" cy="924928"/>
                <a:chOff x="1308804" y="3081748"/>
                <a:chExt cx="860191" cy="924928"/>
              </a:xfrm>
            </p:grpSpPr>
            <p:sp>
              <p:nvSpPr>
                <p:cNvPr id="11" name="星形: 四角 1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308804" y="3081748"/>
                  <a:ext cx="214460" cy="214460"/>
                </a:xfrm>
                <a:prstGeom prst="star4">
                  <a:avLst>
                    <a:gd name="adj" fmla="val 18623"/>
                  </a:avLst>
                </a:prstGeom>
                <a:solidFill>
                  <a:srgbClr val="0808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2" name="矩形: 圆角 1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1523160" y="3168067"/>
                  <a:ext cx="645835" cy="83860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300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15" name="文本框 1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390468" y="2542498"/>
                <a:ext cx="2455458" cy="469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1F04"/>
                    </a:solidFill>
                    <a:effectLst/>
                    <a:uLnTx/>
                    <a:uFillTx/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Mashing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1F04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rPr>
                  <a:t> </a:t>
                </a: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1F04"/>
                    </a:solidFill>
                    <a:effectLst/>
                    <a:uLnTx/>
                    <a:uFillTx/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flowers</a:t>
                </a:r>
                <a:endPara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31F04"/>
                  </a:solidFill>
                  <a:effectLst/>
                  <a:uLnTx/>
                  <a:uFillTx/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390566" y="3328161"/>
                <a:ext cx="911891" cy="414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rPr>
                  <a:t>01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975241" y="1007996"/>
              <a:ext cx="2823742" cy="2998109"/>
              <a:chOff x="1288868" y="1007996"/>
              <a:chExt cx="2823742" cy="2998109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308804" y="3081748"/>
                <a:ext cx="1226671" cy="924357"/>
                <a:chOff x="1308804" y="3081748"/>
                <a:chExt cx="1226671" cy="924357"/>
              </a:xfrm>
            </p:grpSpPr>
            <p:sp>
              <p:nvSpPr>
                <p:cNvPr id="26" name="星形: 四角 25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1308804" y="3081748"/>
                  <a:ext cx="214460" cy="214460"/>
                </a:xfrm>
                <a:prstGeom prst="star4">
                  <a:avLst>
                    <a:gd name="adj" fmla="val 18623"/>
                  </a:avLst>
                </a:prstGeom>
                <a:solidFill>
                  <a:srgbClr val="0808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27" name="矩形: 圆角 2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968468" y="3168067"/>
                  <a:ext cx="567007" cy="83803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300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22" name="文本框 2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288868" y="1839485"/>
                <a:ext cx="2579296" cy="4138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X1-55W" panose="00020600040101010101" pitchFamily="18" charset="-122"/>
                  <a:ea typeface="汉仪旗黑X1-55W" panose="00020600040101010101" pitchFamily="18" charset="-122"/>
                  <a:cs typeface="汉仪旗黑X1-55W" panose="00020600040101010101" pitchFamily="18" charset="-122"/>
                  <a:sym typeface="汉仪旗黑X1-55W" panose="00020600040101010101" pitchFamily="18" charset="-122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288868" y="1007996"/>
                <a:ext cx="2823742" cy="563035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en-US" altLang="zh-CN" sz="28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Cloth or Mulberry leaves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31F04"/>
                  </a:solidFill>
                  <a:effectLst/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755991" y="3328161"/>
                <a:ext cx="911891" cy="414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rPr>
                  <a:t>02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019366" y="3081748"/>
              <a:ext cx="3609023" cy="2713620"/>
              <a:chOff x="646620" y="3081748"/>
              <a:chExt cx="3609023" cy="2713620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1308804" y="3081748"/>
                <a:ext cx="1459006" cy="924929"/>
                <a:chOff x="1308804" y="3081748"/>
                <a:chExt cx="1459006" cy="924929"/>
              </a:xfrm>
            </p:grpSpPr>
            <p:sp>
              <p:nvSpPr>
                <p:cNvPr id="33" name="星形: 四角 32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1308804" y="3081748"/>
                  <a:ext cx="214460" cy="214460"/>
                </a:xfrm>
                <a:prstGeom prst="star4">
                  <a:avLst>
                    <a:gd name="adj" fmla="val 18623"/>
                  </a:avLst>
                </a:prstGeom>
                <a:solidFill>
                  <a:srgbClr val="08080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37" name="矩形: 圆角 36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201725" y="3168639"/>
                  <a:ext cx="566085" cy="83803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2300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</p:grpSp>
          <p:sp>
            <p:nvSpPr>
              <p:cNvPr id="30" name="文本框 29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1288768" y="5105387"/>
                <a:ext cx="2579191" cy="68998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旗黑X1-55W" panose="00020600040101010101" pitchFamily="18" charset="-122"/>
                  <a:ea typeface="汉仪旗黑X1-55W" panose="00020600040101010101" pitchFamily="18" charset="-122"/>
                  <a:cs typeface="汉仪旗黑X1-55W" panose="00020600040101010101" pitchFamily="18" charset="-122"/>
                  <a:sym typeface="汉仪旗黑X1-55W" panose="00020600040101010101" pitchFamily="18" charset="-122"/>
                </a:endParaRPr>
              </a:p>
            </p:txBody>
          </p:sp>
          <p:sp>
            <p:nvSpPr>
              <p:cNvPr id="31" name="文本框 3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646620" y="3898635"/>
                <a:ext cx="3609023" cy="962086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28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Brushes or Silver-tipped styluses</a:t>
                </a:r>
                <a:endParaRPr lang="en-US" altLang="zh-CN" sz="2800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531F04"/>
                  </a:solidFill>
                  <a:effectLst/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2255907" y="3328129"/>
                <a:ext cx="421798" cy="41387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rPr>
                  <a:t>03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endParaRPr>
              </a:p>
            </p:txBody>
          </p:sp>
        </p:grpSp>
      </p:grpSp>
      <p:pic>
        <p:nvPicPr>
          <p:cNvPr id="7" name="图片 6" descr="5"/>
          <p:cNvPicPr>
            <a:picLocks noChangeAspect="1"/>
          </p:cNvPicPr>
          <p:nvPr/>
        </p:nvPicPr>
        <p:blipFill>
          <a:blip r:embed="rId21"/>
          <a:srcRect t="17265" r="45856" b="-911"/>
          <a:stretch>
            <a:fillRect/>
          </a:stretch>
        </p:blipFill>
        <p:spPr>
          <a:xfrm>
            <a:off x="797560" y="4775200"/>
            <a:ext cx="2149475" cy="18859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78180" y="4340225"/>
            <a:ext cx="2992120" cy="570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Mortar and Pestle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800"/>
          </a:p>
        </p:txBody>
      </p:sp>
      <p:pic>
        <p:nvPicPr>
          <p:cNvPr id="13" name="图片 12" descr="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51070" y="1384300"/>
            <a:ext cx="2434590" cy="18262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05985" y="4434205"/>
            <a:ext cx="2715260" cy="988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8C451B"/>
                </a:solidFill>
                <a:latin typeface="Times New Roman" panose="02020603050405020304" charset="0"/>
                <a:cs typeface="Times New Roman" panose="02020603050405020304" charset="0"/>
              </a:rPr>
              <a:t>Wrapping nails</a:t>
            </a:r>
            <a:endParaRPr lang="en-US" altLang="zh-CN" sz="2800" b="1">
              <a:solidFill>
                <a:srgbClr val="8C451B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761730" y="2647950"/>
            <a:ext cx="2864485" cy="800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 b="1">
                <a:solidFill>
                  <a:srgbClr val="8C451B"/>
                </a:solidFill>
                <a:latin typeface="Times New Roman" panose="02020603050405020304" charset="0"/>
                <a:cs typeface="Times New Roman" panose="02020603050405020304" charset="0"/>
              </a:rPr>
              <a:t>Drawing patterns</a:t>
            </a:r>
            <a:endParaRPr lang="en-US" altLang="zh-CN" sz="2800" b="1">
              <a:solidFill>
                <a:srgbClr val="8C451B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9" name="图片 48" descr="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581390" y="4693920"/>
            <a:ext cx="2729865" cy="20485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endCxn id="32" idx="3"/>
          </p:cNvCxnSpPr>
          <p:nvPr>
            <p:custDataLst>
              <p:tags r:id="rId1"/>
            </p:custDataLst>
          </p:nvPr>
        </p:nvCxnSpPr>
        <p:spPr>
          <a:xfrm>
            <a:off x="10008235" y="3715385"/>
            <a:ext cx="75565" cy="47625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846560" y="5699125"/>
            <a:ext cx="276225" cy="11588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8889" y="194932"/>
            <a:ext cx="11311724" cy="543560"/>
            <a:chOff x="678889" y="116385"/>
            <a:chExt cx="11311724" cy="54356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78889" y="116385"/>
              <a:ext cx="5363845" cy="5435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Tools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8719820" y="1118235"/>
            <a:ext cx="2197100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 UV lamp</a:t>
            </a:r>
            <a:endParaRPr lang="zh-CN" altLang="en-US" sz="3200"/>
          </a:p>
        </p:txBody>
      </p:sp>
      <p:pic>
        <p:nvPicPr>
          <p:cNvPr id="39" name="图片 38" descr="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" y="1094740"/>
            <a:ext cx="6908165" cy="5182235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8495030" y="2061845"/>
            <a:ext cx="3495675" cy="1129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an 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lectric nail drill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079230" y="4702175"/>
            <a:ext cx="2484120" cy="690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 nail file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5" name="肘形连接符 54"/>
          <p:cNvCxnSpPr/>
          <p:nvPr/>
        </p:nvCxnSpPr>
        <p:spPr>
          <a:xfrm flipV="1">
            <a:off x="4876165" y="3941445"/>
            <a:ext cx="4203065" cy="889635"/>
          </a:xfrm>
          <a:prstGeom prst="bentConnector3">
            <a:avLst>
              <a:gd name="adj1" fmla="val 5000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9079230" y="3618865"/>
            <a:ext cx="2484755" cy="9296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 carving pen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7" name="肘形连接符 56"/>
          <p:cNvCxnSpPr/>
          <p:nvPr/>
        </p:nvCxnSpPr>
        <p:spPr>
          <a:xfrm flipV="1">
            <a:off x="3412490" y="1313180"/>
            <a:ext cx="5235575" cy="1283335"/>
          </a:xfrm>
          <a:prstGeom prst="bentConnector3">
            <a:avLst>
              <a:gd name="adj1" fmla="val 5000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肘形连接符 57"/>
          <p:cNvCxnSpPr/>
          <p:nvPr/>
        </p:nvCxnSpPr>
        <p:spPr>
          <a:xfrm flipV="1">
            <a:off x="6297295" y="2401570"/>
            <a:ext cx="2315210" cy="1273175"/>
          </a:xfrm>
          <a:prstGeom prst="bentConnector3">
            <a:avLst>
              <a:gd name="adj1" fmla="val 5002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9" name="肘形连接符 58"/>
          <p:cNvCxnSpPr/>
          <p:nvPr/>
        </p:nvCxnSpPr>
        <p:spPr>
          <a:xfrm flipV="1">
            <a:off x="4483100" y="4975860"/>
            <a:ext cx="4667885" cy="417195"/>
          </a:xfrm>
          <a:prstGeom prst="bentConnector3">
            <a:avLst>
              <a:gd name="adj1" fmla="val 5000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1" name="肘形连接符 60"/>
          <p:cNvCxnSpPr/>
          <p:nvPr/>
        </p:nvCxnSpPr>
        <p:spPr>
          <a:xfrm>
            <a:off x="4253865" y="5820410"/>
            <a:ext cx="3942715" cy="123190"/>
          </a:xfrm>
          <a:prstGeom prst="bentConnector3">
            <a:avLst>
              <a:gd name="adj1" fmla="val 531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55305" y="5686425"/>
            <a:ext cx="2907030" cy="589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a nail brush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50" grpId="0"/>
      <p:bldP spid="50" grpId="1"/>
      <p:bldP spid="56" grpId="0"/>
      <p:bldP spid="56" grpId="1"/>
      <p:bldP spid="53" grpId="0"/>
      <p:bldP spid="53" grpId="1"/>
      <p:bldP spid="62" grpId="0"/>
      <p:bldP spid="6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endCxn id="32" idx="3"/>
          </p:cNvCxnSpPr>
          <p:nvPr>
            <p:custDataLst>
              <p:tags r:id="rId1"/>
            </p:custDataLst>
          </p:nvPr>
        </p:nvCxnSpPr>
        <p:spPr>
          <a:xfrm>
            <a:off x="10006965" y="3655695"/>
            <a:ext cx="75565" cy="47625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8889" y="194932"/>
            <a:ext cx="11311724" cy="543560"/>
            <a:chOff x="678889" y="116385"/>
            <a:chExt cx="11311724" cy="54356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78889" y="116385"/>
              <a:ext cx="5363845" cy="5435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Techniques</a:t>
              </a:r>
              <a:endParaRPr lang="en-US" altLang="zh-CN" sz="40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10"/>
          <p:cNvPicPr>
            <a:picLocks noChangeAspect="1"/>
          </p:cNvPicPr>
          <p:nvPr/>
        </p:nvPicPr>
        <p:blipFill>
          <a:blip r:embed="rId4"/>
          <a:srcRect l="4340" t="14572" r="61164" b="6513"/>
          <a:stretch>
            <a:fillRect/>
          </a:stretch>
        </p:blipFill>
        <p:spPr>
          <a:xfrm>
            <a:off x="685165" y="1094740"/>
            <a:ext cx="4191000" cy="53943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14290" y="915670"/>
            <a:ext cx="6419850" cy="5527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9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25</a:t>
            </a:r>
            <a:r>
              <a:rPr lang="en-US" altLang="zh-CN" sz="60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440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hours</a:t>
            </a:r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440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2" name="燕尾形箭头 41"/>
          <p:cNvSpPr/>
          <p:nvPr>
            <p:custDataLst>
              <p:tags r:id="rId5"/>
            </p:custDataLst>
          </p:nvPr>
        </p:nvSpPr>
        <p:spPr>
          <a:xfrm>
            <a:off x="5400461" y="4182176"/>
            <a:ext cx="1538820" cy="908965"/>
          </a:xfrm>
          <a:prstGeom prst="notchedRightArrow">
            <a:avLst/>
          </a:prstGeom>
          <a:gradFill>
            <a:gsLst>
              <a:gs pos="16000">
                <a:schemeClr val="accent5">
                  <a:lumMod val="60000"/>
                  <a:lumOff val="40000"/>
                  <a:alpha val="100000"/>
                </a:schemeClr>
              </a:gs>
              <a:gs pos="100000">
                <a:schemeClr val="accent5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5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20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3" name="燕尾形箭头 42"/>
          <p:cNvSpPr/>
          <p:nvPr>
            <p:custDataLst>
              <p:tags r:id="rId6"/>
            </p:custDataLst>
          </p:nvPr>
        </p:nvSpPr>
        <p:spPr>
          <a:xfrm>
            <a:off x="6939266" y="4177096"/>
            <a:ext cx="1538820" cy="908965"/>
          </a:xfrm>
          <a:prstGeom prst="notchedRightArrow">
            <a:avLst/>
          </a:prstGeom>
          <a:gradFill>
            <a:gsLst>
              <a:gs pos="16000">
                <a:schemeClr val="accent6">
                  <a:lumMod val="60000"/>
                  <a:lumOff val="40000"/>
                  <a:alpha val="100000"/>
                </a:schemeClr>
              </a:gs>
              <a:gs pos="100000">
                <a:schemeClr val="accent6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20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矩形 43"/>
          <p:cNvSpPr/>
          <p:nvPr>
            <p:custDataLst>
              <p:tags r:id="rId7"/>
            </p:custDataLst>
          </p:nvPr>
        </p:nvSpPr>
        <p:spPr>
          <a:xfrm>
            <a:off x="5626283" y="2926397"/>
            <a:ext cx="2366542" cy="5643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Mashing</a:t>
            </a:r>
            <a:r>
              <a:rPr lang="en-US" altLang="zh-CN" b="1" dirty="0">
                <a:solidFill>
                  <a:schemeClr val="accent5"/>
                </a:solidFill>
                <a:latin typeface="+mn-ea"/>
                <a:cs typeface="+mn-ea"/>
                <a:sym typeface="+mn-ea"/>
              </a:rPr>
              <a:t> </a:t>
            </a:r>
            <a:endParaRPr lang="en-US" altLang="zh-CN" b="1" dirty="0">
              <a:solidFill>
                <a:schemeClr val="accent5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8"/>
            </p:custDataLst>
          </p:nvPr>
        </p:nvSpPr>
        <p:spPr>
          <a:xfrm>
            <a:off x="5626100" y="3511550"/>
            <a:ext cx="2687955" cy="66294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About 30 minutes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1" name="燕尾形箭头 50"/>
          <p:cNvSpPr/>
          <p:nvPr>
            <p:custDataLst>
              <p:tags r:id="rId9"/>
            </p:custDataLst>
          </p:nvPr>
        </p:nvSpPr>
        <p:spPr>
          <a:xfrm>
            <a:off x="8411708" y="4182176"/>
            <a:ext cx="1538820" cy="908965"/>
          </a:xfrm>
          <a:prstGeom prst="notchedRightArrow">
            <a:avLst/>
          </a:prstGeom>
          <a:gradFill>
            <a:gsLst>
              <a:gs pos="16000">
                <a:schemeClr val="accent5">
                  <a:lumMod val="60000"/>
                  <a:lumOff val="40000"/>
                  <a:alpha val="100000"/>
                </a:schemeClr>
              </a:gs>
              <a:gs pos="100000">
                <a:schemeClr val="accent5">
                  <a:alpha val="100000"/>
                </a:schemeClr>
              </a:gs>
            </a:gsLst>
            <a:lin ang="2700000" scaled="0"/>
          </a:gradFill>
          <a:ln>
            <a:noFill/>
          </a:ln>
          <a:effectLst>
            <a:outerShdw blurRad="63500" dist="63500" dir="2700000" algn="tl" rotWithShape="0">
              <a:schemeClr val="accent5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lIns="144145" tIns="71755" rIns="71755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0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20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3" name="矩形 52"/>
          <p:cNvSpPr/>
          <p:nvPr>
            <p:custDataLst>
              <p:tags r:id="rId10"/>
            </p:custDataLst>
          </p:nvPr>
        </p:nvSpPr>
        <p:spPr>
          <a:xfrm>
            <a:off x="7141079" y="5089830"/>
            <a:ext cx="2366542" cy="5643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6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Wrapping</a:t>
            </a:r>
            <a:endParaRPr lang="en-US" altLang="zh-CN" sz="3200" b="1">
              <a:solidFill>
                <a:schemeClr val="accent6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4" name="矩形 53"/>
          <p:cNvSpPr/>
          <p:nvPr>
            <p:custDataLst>
              <p:tags r:id="rId11"/>
            </p:custDataLst>
          </p:nvPr>
        </p:nvSpPr>
        <p:spPr>
          <a:xfrm>
            <a:off x="7141210" y="5675630"/>
            <a:ext cx="2809240" cy="7804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More than 8 hours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6" name="矩形 55"/>
          <p:cNvSpPr/>
          <p:nvPr>
            <p:custDataLst>
              <p:tags r:id="rId12"/>
            </p:custDataLst>
          </p:nvPr>
        </p:nvSpPr>
        <p:spPr>
          <a:xfrm>
            <a:off x="8631852" y="2926397"/>
            <a:ext cx="2366542" cy="56433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chemeClr val="accent5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Repeating</a:t>
            </a:r>
            <a:endParaRPr lang="en-US" altLang="zh-CN" sz="3200" b="1">
              <a:solidFill>
                <a:schemeClr val="accent5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7" name="矩形 56"/>
          <p:cNvSpPr/>
          <p:nvPr>
            <p:custDataLst>
              <p:tags r:id="rId13"/>
            </p:custDataLst>
          </p:nvPr>
        </p:nvSpPr>
        <p:spPr>
          <a:xfrm>
            <a:off x="8631852" y="3511699"/>
            <a:ext cx="2366542" cy="64426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Three times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endCxn id="32" idx="3"/>
          </p:cNvCxnSpPr>
          <p:nvPr>
            <p:custDataLst>
              <p:tags r:id="rId1"/>
            </p:custDataLst>
          </p:nvPr>
        </p:nvCxnSpPr>
        <p:spPr>
          <a:xfrm>
            <a:off x="10006965" y="3655695"/>
            <a:ext cx="75565" cy="47625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8889" y="194932"/>
            <a:ext cx="11311724" cy="543560"/>
            <a:chOff x="678889" y="116385"/>
            <a:chExt cx="11311724" cy="54356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78889" y="116385"/>
              <a:ext cx="5363845" cy="5435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Techniques</a:t>
              </a:r>
              <a:endParaRPr lang="en-US" altLang="zh-CN" sz="40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 descr="19"/>
          <p:cNvPicPr>
            <a:picLocks noChangeAspect="1"/>
          </p:cNvPicPr>
          <p:nvPr/>
        </p:nvPicPr>
        <p:blipFill>
          <a:blip r:embed="rId4"/>
          <a:srcRect t="2845" r="8348" b="2444"/>
          <a:stretch>
            <a:fillRect/>
          </a:stretch>
        </p:blipFill>
        <p:spPr>
          <a:xfrm>
            <a:off x="193040" y="1262380"/>
            <a:ext cx="2644140" cy="3644265"/>
          </a:xfrm>
          <a:prstGeom prst="rect">
            <a:avLst/>
          </a:prstGeom>
        </p:spPr>
      </p:pic>
      <p:pic>
        <p:nvPicPr>
          <p:cNvPr id="4" name="图片 3" descr="20"/>
          <p:cNvPicPr>
            <a:picLocks noChangeAspect="1"/>
          </p:cNvPicPr>
          <p:nvPr/>
        </p:nvPicPr>
        <p:blipFill>
          <a:blip r:embed="rId5"/>
          <a:srcRect l="13682" t="3843" r="9557" b="-34"/>
          <a:stretch>
            <a:fillRect/>
          </a:stretch>
        </p:blipFill>
        <p:spPr>
          <a:xfrm>
            <a:off x="2908935" y="1262380"/>
            <a:ext cx="2917190" cy="3655695"/>
          </a:xfrm>
          <a:prstGeom prst="rect">
            <a:avLst/>
          </a:prstGeom>
        </p:spPr>
      </p:pic>
      <p:pic>
        <p:nvPicPr>
          <p:cNvPr id="6" name="图片 5" descr="IMG_7545"/>
          <p:cNvPicPr>
            <a:picLocks noChangeAspect="1"/>
          </p:cNvPicPr>
          <p:nvPr/>
        </p:nvPicPr>
        <p:blipFill>
          <a:blip r:embed="rId6"/>
          <a:srcRect l="4545" t="6769" r="616" b="4666"/>
          <a:stretch>
            <a:fillRect/>
          </a:stretch>
        </p:blipFill>
        <p:spPr>
          <a:xfrm>
            <a:off x="5848350" y="1261745"/>
            <a:ext cx="2926080" cy="3644900"/>
          </a:xfrm>
          <a:prstGeom prst="rect">
            <a:avLst/>
          </a:prstGeom>
        </p:spPr>
      </p:pic>
      <p:pic>
        <p:nvPicPr>
          <p:cNvPr id="7" name="图片 6" descr="25"/>
          <p:cNvPicPr>
            <a:picLocks noChangeAspect="1"/>
          </p:cNvPicPr>
          <p:nvPr/>
        </p:nvPicPr>
        <p:blipFill>
          <a:blip r:embed="rId7"/>
          <a:srcRect l="16612" t="3547" r="16626" b="27655"/>
          <a:stretch>
            <a:fillRect/>
          </a:stretch>
        </p:blipFill>
        <p:spPr>
          <a:xfrm>
            <a:off x="8870315" y="1262380"/>
            <a:ext cx="2847975" cy="36442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3190" y="5143500"/>
            <a:ext cx="3115310" cy="993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Traditional Nail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Polish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123565" y="5143500"/>
            <a:ext cx="2702560" cy="1054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buClrTx/>
              <a:buSzTx/>
              <a:buFontTx/>
            </a:pP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3D Gel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culptur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72810" y="5234305"/>
            <a:ext cx="2672715" cy="492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Nail</a:t>
            </a:r>
            <a:r>
              <a:rPr lang="en-US" altLang="zh-CN" sz="2800"/>
              <a:t>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Tips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8987155" y="5205095"/>
            <a:ext cx="2607310" cy="521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 Integration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>
            <a:endCxn id="32" idx="3"/>
          </p:cNvCxnSpPr>
          <p:nvPr>
            <p:custDataLst>
              <p:tags r:id="rId1"/>
            </p:custDataLst>
          </p:nvPr>
        </p:nvCxnSpPr>
        <p:spPr>
          <a:xfrm>
            <a:off x="10006965" y="3655695"/>
            <a:ext cx="75565" cy="47625"/>
          </a:xfrm>
          <a:prstGeom prst="line">
            <a:avLst/>
          </a:prstGeom>
          <a:ln>
            <a:gradFill flip="none" rotWithShape="1">
              <a:gsLst>
                <a:gs pos="0">
                  <a:srgbClr val="606165">
                    <a:alpha val="0"/>
                  </a:srgbClr>
                </a:gs>
                <a:gs pos="100000">
                  <a:srgbClr val="531F0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8889" y="194932"/>
            <a:ext cx="11311724" cy="543560"/>
            <a:chOff x="678889" y="116385"/>
            <a:chExt cx="11311724" cy="54356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78889" y="116385"/>
              <a:ext cx="5363845" cy="54356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000">
                  <a:latin typeface="Times New Roman" panose="02020603050405020304" charset="0"/>
                  <a:cs typeface="Times New Roman" panose="02020603050405020304" charset="0"/>
                </a:rPr>
                <a:t>Functions</a:t>
              </a:r>
              <a:endParaRPr lang="en-US" altLang="zh-CN" sz="4000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15" y="1094740"/>
            <a:ext cx="5057775" cy="56121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350260" y="2599690"/>
            <a:ext cx="1806575" cy="1103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color of my nail represents my social rank.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3443605" y="3794760"/>
            <a:ext cx="1539240" cy="789940"/>
          </a:xfrm>
          <a:prstGeom prst="wedgeRectCallou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形标注 21"/>
          <p:cNvSpPr/>
          <p:nvPr/>
        </p:nvSpPr>
        <p:spPr>
          <a:xfrm>
            <a:off x="3238500" y="3540125"/>
            <a:ext cx="1652270" cy="1125855"/>
          </a:xfrm>
          <a:prstGeom prst="wedgeEllipseCallout">
            <a:avLst/>
          </a:prstGeom>
          <a:gradFill>
            <a:gsLst>
              <a:gs pos="50000">
                <a:srgbClr val="FFC7C8"/>
              </a:gs>
              <a:gs pos="0">
                <a:srgbClr val="FAF5F2"/>
              </a:gs>
              <a:gs pos="99000">
                <a:srgbClr val="FE90A9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latin typeface="Times New Roman" panose="02020603050405020304" charset="0"/>
                <a:cs typeface="Times New Roman" panose="02020603050405020304" charset="0"/>
                <a:sym typeface="+mn-ea"/>
              </a:rPr>
              <a:t>Time to glam up for the holiday!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3" name="图片 22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2660" y="1094740"/>
            <a:ext cx="5109845" cy="5612765"/>
          </a:xfrm>
          <a:prstGeom prst="rect">
            <a:avLst/>
          </a:prstGeom>
        </p:spPr>
      </p:pic>
      <p:sp>
        <p:nvSpPr>
          <p:cNvPr id="24" name="圆角矩形标注 23"/>
          <p:cNvSpPr/>
          <p:nvPr/>
        </p:nvSpPr>
        <p:spPr>
          <a:xfrm>
            <a:off x="7159625" y="2196465"/>
            <a:ext cx="1601470" cy="800735"/>
          </a:xfrm>
          <a:prstGeom prst="wedgeRound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Red nails = I’m confident today</a:t>
            </a:r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圆角矩形标注 24"/>
          <p:cNvSpPr/>
          <p:nvPr/>
        </p:nvSpPr>
        <p:spPr>
          <a:xfrm>
            <a:off x="9028430" y="2299970"/>
            <a:ext cx="2032000" cy="1129030"/>
          </a:xfrm>
          <a:prstGeom prst="wedgeRoundRectCallout">
            <a:avLst/>
          </a:prstGeom>
          <a:gradFill>
            <a:gsLst>
              <a:gs pos="25000">
                <a:srgbClr val="FF566A"/>
              </a:gs>
              <a:gs pos="75000">
                <a:srgbClr val="F6AABA"/>
              </a:gs>
              <a:gs pos="0">
                <a:srgbClr val="EB3A48"/>
              </a:gs>
              <a:gs pos="100000">
                <a:srgbClr val="FFCFD9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latin typeface="Times New Roman" panose="02020603050405020304" charset="0"/>
                <a:cs typeface="Times New Roman" panose="02020603050405020304" charset="0"/>
              </a:rPr>
              <a:t>Cartoon nails = I’m still a girl at heart</a:t>
            </a:r>
            <a:endParaRPr lang="en-US" altLang="zh-CN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914130" y="4749165"/>
            <a:ext cx="1993265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French Manicure=I want to be gentl</a:t>
            </a:r>
            <a:r>
              <a:rPr lang="en-US" altLang="zh-CN">
                <a:solidFill>
                  <a:schemeClr val="bg1"/>
                </a:solidFill>
              </a:rPr>
              <a:t>e</a:t>
            </a:r>
            <a:endParaRPr lang="en-US" altLang="zh-CN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9645767">
            <a:off x="6286903" y="807404"/>
            <a:ext cx="5685905" cy="5685905"/>
          </a:xfrm>
          <a:prstGeom prst="ellipse">
            <a:avLst/>
          </a:prstGeom>
          <a:gradFill>
            <a:gsLst>
              <a:gs pos="0">
                <a:srgbClr val="8A4115"/>
              </a:gs>
              <a:gs pos="100000">
                <a:srgbClr val="55555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279913">
            <a:off x="5585440" y="2234397"/>
            <a:ext cx="6714358" cy="2831919"/>
          </a:xfrm>
          <a:prstGeom prst="ellipse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0911"/>
          <a:stretch>
            <a:fillRect/>
          </a:stretch>
        </p:blipFill>
        <p:spPr>
          <a:xfrm>
            <a:off x="5844449" y="1445342"/>
            <a:ext cx="5220812" cy="541265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 rot="2279913">
            <a:off x="5149579" y="3504301"/>
            <a:ext cx="6714358" cy="1415960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/>
          <p:cNvSpPr/>
          <p:nvPr/>
        </p:nvSpPr>
        <p:spPr>
          <a:xfrm>
            <a:off x="6796783" y="503466"/>
            <a:ext cx="648929" cy="648929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四角 20"/>
          <p:cNvSpPr/>
          <p:nvPr/>
        </p:nvSpPr>
        <p:spPr>
          <a:xfrm>
            <a:off x="11209596" y="4058478"/>
            <a:ext cx="307605" cy="307605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 rot="0">
            <a:off x="126365" y="1805940"/>
            <a:ext cx="6160770" cy="2252204"/>
            <a:chOff x="585034" y="1847411"/>
            <a:chExt cx="8081613" cy="1676515"/>
          </a:xfrm>
        </p:grpSpPr>
        <p:sp>
          <p:nvSpPr>
            <p:cNvPr id="25" name="文本框 24"/>
            <p:cNvSpPr txBox="1"/>
            <p:nvPr/>
          </p:nvSpPr>
          <p:spPr>
            <a:xfrm>
              <a:off x="585034" y="2791734"/>
              <a:ext cx="8081613" cy="7321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5800" b="1" dirty="0">
                  <a:solidFill>
                    <a:schemeClr val="bg1"/>
                  </a:solidFill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rPr>
                <a:t>感谢您的观看</a:t>
              </a:r>
              <a:endParaRPr lang="zh-CN" altLang="en-US" sz="5800" b="1" dirty="0">
                <a:solidFill>
                  <a:schemeClr val="bg1"/>
                </a:solidFill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85034" y="1847411"/>
              <a:ext cx="6005455" cy="1442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8A4115"/>
                      </a:gs>
                      <a:gs pos="100000">
                        <a:srgbClr val="606165"/>
                      </a:gs>
                    </a:gsLst>
                    <a:lin ang="18900000" scaled="1"/>
                  </a:gradFill>
                  <a:uLnTx/>
                  <a:uFillTx/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   </a:t>
              </a:r>
              <a:endParaRPr kumimoji="0" lang="en-US" altLang="zh-CN" sz="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8A4115"/>
                    </a:gs>
                    <a:gs pos="100000">
                      <a:srgbClr val="606165"/>
                    </a:gs>
                  </a:gsLst>
                  <a:lin ang="18900000" scaled="1"/>
                </a:gradFill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  <a:p>
              <a:r>
                <a:rPr kumimoji="0" lang="en-US" altLang="zh-CN" sz="60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8A4115"/>
                      </a:gs>
                      <a:gs pos="100000">
                        <a:srgbClr val="606165"/>
                      </a:gs>
                    </a:gsLst>
                    <a:lin ang="18900000" scaled="1"/>
                  </a:gradFill>
                  <a:uLnTx/>
                  <a:uFillTx/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   THANKS</a:t>
              </a:r>
              <a:endParaRPr lang="zh-CN" altLang="en-US" sz="6000" b="1" dirty="0">
                <a:gradFill>
                  <a:gsLst>
                    <a:gs pos="5000">
                      <a:srgbClr val="8A4115"/>
                    </a:gs>
                    <a:gs pos="100000">
                      <a:srgbClr val="606165"/>
                    </a:gs>
                  </a:gsLst>
                  <a:lin ang="18900000" scaled="1"/>
                </a:gra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</p:grpSp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528" y="369924"/>
            <a:ext cx="267085" cy="267085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090212" y="4572231"/>
            <a:ext cx="670208" cy="2722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10900689" y="97665"/>
            <a:ext cx="670208" cy="2722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2681165" y="2389263"/>
            <a:ext cx="801234" cy="26112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/>
          <p:cNvSpPr/>
          <p:nvPr/>
        </p:nvSpPr>
        <p:spPr>
          <a:xfrm>
            <a:off x="608315" y="3429000"/>
            <a:ext cx="1542887" cy="342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279913">
            <a:off x="528284" y="4563125"/>
            <a:ext cx="3882006" cy="1637316"/>
          </a:xfrm>
          <a:prstGeom prst="ellipse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0911"/>
          <a:stretch>
            <a:fillRect/>
          </a:stretch>
        </p:blipFill>
        <p:spPr>
          <a:xfrm>
            <a:off x="919394" y="3905566"/>
            <a:ext cx="2847788" cy="2952434"/>
          </a:xfrm>
          <a:prstGeom prst="rect">
            <a:avLst/>
          </a:prstGeom>
        </p:spPr>
      </p:pic>
      <p:sp>
        <p:nvSpPr>
          <p:cNvPr id="20" name="星形: 四角 19"/>
          <p:cNvSpPr/>
          <p:nvPr/>
        </p:nvSpPr>
        <p:spPr>
          <a:xfrm>
            <a:off x="3703384" y="5532895"/>
            <a:ext cx="497817" cy="497817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四角 20"/>
          <p:cNvSpPr/>
          <p:nvPr/>
        </p:nvSpPr>
        <p:spPr>
          <a:xfrm>
            <a:off x="923338" y="2826043"/>
            <a:ext cx="307605" cy="307605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47370" y="1076960"/>
            <a:ext cx="5194300" cy="84328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5000">
                      <a:srgbClr val="8A4115"/>
                    </a:gs>
                    <a:gs pos="100000">
                      <a:srgbClr val="606165"/>
                    </a:gs>
                  </a:gsLst>
                  <a:lin ang="18900000" scaled="1"/>
                </a:gradFill>
                <a:uLnTx/>
                <a:uFillTx/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rPr>
              <a:t>CONTENTS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5000">
                    <a:srgbClr val="8A4115"/>
                  </a:gs>
                  <a:gs pos="100000">
                    <a:srgbClr val="606165"/>
                  </a:gs>
                </a:gsLst>
                <a:lin ang="18900000" scaled="1"/>
              </a:gradFill>
              <a:uLnTx/>
              <a:uFillTx/>
              <a:latin typeface="Times New Roman" panose="02020603050405020304" charset="0"/>
              <a:ea typeface="汉仪中宋简" panose="02010600000101010101" pitchFamily="2" charset="-122"/>
              <a:cs typeface="Times New Roman" panose="02020603050405020304" charset="0"/>
              <a:sym typeface="汉仪中宋简" panose="02010600000101010101" pitchFamily="2" charset="-122"/>
            </a:endParaRPr>
          </a:p>
        </p:txBody>
      </p:sp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528" y="369924"/>
            <a:ext cx="267085" cy="267085"/>
          </a:xfrm>
          <a:prstGeom prst="rect">
            <a:avLst/>
          </a:prstGeom>
        </p:spPr>
      </p:pic>
      <p:sp>
        <p:nvSpPr>
          <p:cNvPr id="23" name="椭圆 17"/>
          <p:cNvSpPr/>
          <p:nvPr/>
        </p:nvSpPr>
        <p:spPr>
          <a:xfrm rot="2279913">
            <a:off x="276285" y="5297339"/>
            <a:ext cx="3882006" cy="818658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" name="组合 4"/>
          <p:cNvGrpSpPr/>
          <p:nvPr>
            <p:custDataLst>
              <p:tags r:id="rId4"/>
            </p:custDataLst>
          </p:nvPr>
        </p:nvGrpSpPr>
        <p:grpSpPr>
          <a:xfrm>
            <a:off x="5495925" y="1083945"/>
            <a:ext cx="6340475" cy="5039401"/>
            <a:chOff x="5566896" y="754065"/>
            <a:chExt cx="5992957" cy="3379144"/>
          </a:xfrm>
        </p:grpSpPr>
        <p:grpSp>
          <p:nvGrpSpPr>
            <p:cNvPr id="4" name="组合 3"/>
            <p:cNvGrpSpPr/>
            <p:nvPr/>
          </p:nvGrpSpPr>
          <p:grpSpPr>
            <a:xfrm>
              <a:off x="5566896" y="754065"/>
              <a:ext cx="5992957" cy="875437"/>
              <a:chOff x="5251036" y="715184"/>
              <a:chExt cx="5992957" cy="875437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5251036" y="795853"/>
                <a:ext cx="1355443" cy="745820"/>
                <a:chOff x="5251036" y="795853"/>
                <a:chExt cx="1355443" cy="745820"/>
              </a:xfrm>
            </p:grpSpPr>
            <p:sp>
              <p:nvSpPr>
                <p:cNvPr id="27" name="椭圆 26"/>
                <p:cNvSpPr/>
                <p:nvPr>
                  <p:custDataLst>
                    <p:tags r:id="rId5"/>
                  </p:custDataLst>
                </p:nvPr>
              </p:nvSpPr>
              <p:spPr>
                <a:xfrm>
                  <a:off x="5555847" y="795853"/>
                  <a:ext cx="745820" cy="745820"/>
                </a:xfrm>
                <a:prstGeom prst="ellipse">
                  <a:avLst/>
                </a:prstGeom>
                <a:gradFill>
                  <a:gsLst>
                    <a:gs pos="0">
                      <a:srgbClr val="8A4115"/>
                    </a:gs>
                    <a:gs pos="100000">
                      <a:srgbClr val="555558"/>
                    </a:gs>
                  </a:gsLst>
                  <a:lin ang="8100000" scaled="1"/>
                </a:gradFill>
                <a:ln>
                  <a:noFill/>
                </a:ln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27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5251036" y="860878"/>
                  <a:ext cx="1355443" cy="3500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800" dirty="0">
                      <a:solidFill>
                        <a:srgbClr val="080808"/>
                      </a:solidFill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01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29" name="文本框 2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789939" y="715184"/>
                <a:ext cx="4454054" cy="875437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The Evolution of Nail Art Over Millennia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566896" y="2043292"/>
              <a:ext cx="5799773" cy="867354"/>
              <a:chOff x="5251036" y="728384"/>
              <a:chExt cx="5799773" cy="867354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5251036" y="795853"/>
                <a:ext cx="1355443" cy="745820"/>
                <a:chOff x="5251036" y="795853"/>
                <a:chExt cx="1355443" cy="745820"/>
              </a:xfrm>
            </p:grpSpPr>
            <p:sp>
              <p:nvSpPr>
                <p:cNvPr id="42" name="椭圆 4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555847" y="795853"/>
                  <a:ext cx="745820" cy="745820"/>
                </a:xfrm>
                <a:prstGeom prst="ellipse">
                  <a:avLst/>
                </a:prstGeom>
                <a:gradFill>
                  <a:gsLst>
                    <a:gs pos="0">
                      <a:srgbClr val="8A4115"/>
                    </a:gs>
                    <a:gs pos="100000">
                      <a:srgbClr val="555558"/>
                    </a:gs>
                  </a:gsLst>
                  <a:lin ang="8100000" scaled="1"/>
                </a:gradFill>
                <a:ln>
                  <a:noFill/>
                </a:ln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文本框 42"/>
                <p:cNvSpPr txBox="1"/>
                <p:nvPr>
                  <p:custDataLst>
                    <p:tags r:id="rId9"/>
                  </p:custDataLst>
                </p:nvPr>
              </p:nvSpPr>
              <p:spPr>
                <a:xfrm>
                  <a:off x="5251036" y="860878"/>
                  <a:ext cx="1355443" cy="3500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800" dirty="0">
                      <a:solidFill>
                        <a:srgbClr val="080808"/>
                      </a:solidFill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02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40" name="文本框 3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789655" y="728384"/>
                <a:ext cx="4261154" cy="867354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The C</a:t>
                </a:r>
                <a:r>
                  <a:rPr lang="en-US" altLang="zh-CN" sz="240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ultural Symbolism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 of Nail Dyeing in Ancient Times</a:t>
                </a:r>
                <a:endParaRPr lang="en-US" altLang="zh-CN" sz="2400" dirty="0">
                  <a:solidFill>
                    <a:schemeClr val="tx1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566896" y="3325048"/>
              <a:ext cx="5886122" cy="808161"/>
              <a:chOff x="5251036" y="734113"/>
              <a:chExt cx="5886122" cy="808161"/>
            </a:xfrm>
          </p:grpSpPr>
          <p:grpSp>
            <p:nvGrpSpPr>
              <p:cNvPr id="45" name="组合 44"/>
              <p:cNvGrpSpPr/>
              <p:nvPr/>
            </p:nvGrpSpPr>
            <p:grpSpPr>
              <a:xfrm>
                <a:off x="5251036" y="795853"/>
                <a:ext cx="1355443" cy="745820"/>
                <a:chOff x="5251036" y="795853"/>
                <a:chExt cx="1355443" cy="745820"/>
              </a:xfrm>
            </p:grpSpPr>
            <p:sp>
              <p:nvSpPr>
                <p:cNvPr id="48" name="椭圆 47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5555847" y="795853"/>
                  <a:ext cx="745820" cy="745820"/>
                </a:xfrm>
                <a:prstGeom prst="ellipse">
                  <a:avLst/>
                </a:prstGeom>
                <a:gradFill>
                  <a:gsLst>
                    <a:gs pos="0">
                      <a:srgbClr val="8A4115"/>
                    </a:gs>
                    <a:gs pos="100000">
                      <a:srgbClr val="555558"/>
                    </a:gs>
                  </a:gsLst>
                  <a:lin ang="8100000" scaled="1"/>
                </a:gradFill>
                <a:ln>
                  <a:noFill/>
                </a:ln>
                <a:effectLst>
                  <a:outerShdw blurRad="203200" dist="1016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文本框 48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5251036" y="860878"/>
                  <a:ext cx="1355443" cy="3500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/>
                  <a:r>
                    <a:rPr lang="en-US" altLang="zh-CN" sz="2800" dirty="0">
                      <a:solidFill>
                        <a:srgbClr val="080808"/>
                      </a:solidFill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03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80808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46" name="文本框 45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6875166" y="734113"/>
                <a:ext cx="4261992" cy="808161"/>
              </a:xfrm>
              <a:prstGeom prst="rect">
                <a:avLst/>
              </a:prstGeom>
              <a:noFill/>
            </p:spPr>
            <p:txBody>
              <a:bodyPr wrap="square">
                <a:no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rPr>
                  <a:t>Ancient vs. Modern: How Vastly Our "Nail Philosophies" Differ!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rPr>
                  <a:t> </a:t>
                </a:r>
                <a:endParaRPr lang="en-US" altLang="zh-CN" sz="2400" dirty="0">
                  <a:solidFill>
                    <a:schemeClr val="tx1"/>
                  </a:solidFill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9645767">
            <a:off x="6286903" y="807404"/>
            <a:ext cx="5685905" cy="5685905"/>
          </a:xfrm>
          <a:prstGeom prst="ellipse">
            <a:avLst/>
          </a:prstGeom>
          <a:gradFill>
            <a:gsLst>
              <a:gs pos="0">
                <a:srgbClr val="8A4115"/>
              </a:gs>
              <a:gs pos="100000">
                <a:srgbClr val="55555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279913">
            <a:off x="5585440" y="2234397"/>
            <a:ext cx="6714358" cy="2831919"/>
          </a:xfrm>
          <a:prstGeom prst="ellipse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0911"/>
          <a:stretch>
            <a:fillRect/>
          </a:stretch>
        </p:blipFill>
        <p:spPr>
          <a:xfrm>
            <a:off x="5844449" y="1445342"/>
            <a:ext cx="5220812" cy="541265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 rot="2279913">
            <a:off x="5149579" y="3504301"/>
            <a:ext cx="6714358" cy="1415960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/>
          <p:cNvSpPr/>
          <p:nvPr/>
        </p:nvSpPr>
        <p:spPr>
          <a:xfrm>
            <a:off x="6796783" y="503466"/>
            <a:ext cx="648929" cy="648929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四角 20"/>
          <p:cNvSpPr/>
          <p:nvPr/>
        </p:nvSpPr>
        <p:spPr>
          <a:xfrm>
            <a:off x="11209596" y="4058478"/>
            <a:ext cx="307605" cy="307605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528" y="369924"/>
            <a:ext cx="267085" cy="267085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214237" y="5217595"/>
            <a:ext cx="648509" cy="2332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10900689" y="97665"/>
            <a:ext cx="670208" cy="2722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66975" y="1224764"/>
            <a:ext cx="6005195" cy="4635500"/>
            <a:chOff x="422752" y="515595"/>
            <a:chExt cx="6005195" cy="4635500"/>
          </a:xfrm>
        </p:grpSpPr>
        <p:sp>
          <p:nvSpPr>
            <p:cNvPr id="38" name="文本框 37"/>
            <p:cNvSpPr txBox="1"/>
            <p:nvPr/>
          </p:nvSpPr>
          <p:spPr>
            <a:xfrm>
              <a:off x="422752" y="515595"/>
              <a:ext cx="6005195" cy="249237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8A4115"/>
                      </a:gs>
                      <a:gs pos="100000">
                        <a:srgbClr val="606165">
                          <a:alpha val="0"/>
                        </a:srgbClr>
                      </a:gs>
                    </a:gsLst>
                    <a:lin ang="18900000" scaled="1"/>
                  </a:gradFill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rPr>
                <a:t>01</a:t>
              </a:r>
              <a:endParaRPr lang="zh-CN" altLang="en-US" sz="16600" b="1" dirty="0">
                <a:gradFill>
                  <a:gsLst>
                    <a:gs pos="5000">
                      <a:srgbClr val="8A4115"/>
                    </a:gs>
                    <a:gs pos="100000">
                      <a:srgbClr val="606165">
                        <a:alpha val="0"/>
                      </a:srgbClr>
                    </a:gs>
                  </a:gsLst>
                  <a:lin ang="18900000" scaled="1"/>
                </a:gradFill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22752" y="2719680"/>
              <a:ext cx="5932805" cy="243141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 sz="4400" dirty="0">
                  <a:solidFill>
                    <a:srgbClr val="8C451B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The Evolution of Nail Art Over Millennia</a:t>
              </a:r>
              <a:endParaRPr lang="en-US" altLang="zh-CN" sz="4400" dirty="0">
                <a:solidFill>
                  <a:srgbClr val="8C451B"/>
                </a:soli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  <a:p>
              <a:endParaRPr lang="en-US" altLang="zh-CN" sz="4400" b="1" dirty="0">
                <a:solidFill>
                  <a:srgbClr val="8C451B"/>
                </a:soli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59204" y="215887"/>
            <a:ext cx="11331409" cy="696595"/>
            <a:chOff x="659204" y="137340"/>
            <a:chExt cx="11331409" cy="696595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59204" y="137340"/>
              <a:ext cx="10674985" cy="69659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Origins of Nail Art Culture: the Shang and Zhou Dynasties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endParaRPr lang="zh-CN" altLang="en-US" sz="2800" b="1" dirty="0">
                <a:solidFill>
                  <a:srgbClr val="531F04"/>
                </a:solidFill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929005" y="1062990"/>
            <a:ext cx="5671185" cy="5563235"/>
            <a:chOff x="813366" y="1304134"/>
            <a:chExt cx="5670938" cy="5469339"/>
          </a:xfrm>
        </p:grpSpPr>
        <p:grpSp>
          <p:nvGrpSpPr>
            <p:cNvPr id="7" name="组合 6"/>
            <p:cNvGrpSpPr/>
            <p:nvPr/>
          </p:nvGrpSpPr>
          <p:grpSpPr>
            <a:xfrm>
              <a:off x="813366" y="1304134"/>
              <a:ext cx="5558032" cy="2693266"/>
              <a:chOff x="813366" y="1304134"/>
              <a:chExt cx="5558032" cy="2693266"/>
            </a:xfrm>
          </p:grpSpPr>
          <p:sp>
            <p:nvSpPr>
              <p:cNvPr id="16" name="椭圆 15"/>
              <p:cNvSpPr/>
              <p:nvPr>
                <p:custDataLst>
                  <p:tags r:id="rId4"/>
                </p:custDataLst>
              </p:nvPr>
            </p:nvSpPr>
            <p:spPr>
              <a:xfrm rot="2279913" flipH="1" flipV="1">
                <a:off x="813366" y="1608041"/>
                <a:ext cx="1106322" cy="466614"/>
              </a:xfrm>
              <a:prstGeom prst="ellipse">
                <a:avLst/>
              </a:prstGeom>
              <a:noFill/>
              <a:ln w="31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959928" y="1566620"/>
                <a:ext cx="5411470" cy="2430780"/>
                <a:chOff x="1931478" y="1332019"/>
                <a:chExt cx="5411470" cy="2430780"/>
              </a:xfrm>
            </p:grpSpPr>
            <p:sp>
              <p:nvSpPr>
                <p:cNvPr id="11" name="矩形: 圆角 10"/>
                <p:cNvSpPr/>
                <p:nvPr>
                  <p:custDataLst>
                    <p:tags r:id="rId5"/>
                  </p:custDataLst>
                </p:nvPr>
              </p:nvSpPr>
              <p:spPr>
                <a:xfrm rot="16200000" flipH="1">
                  <a:off x="4357921" y="-1094424"/>
                  <a:ext cx="558388" cy="541127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文本框 11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2088554" y="1380380"/>
                  <a:ext cx="757246" cy="4526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uLnTx/>
                      <a:uFillTx/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01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  <p:sp>
              <p:nvSpPr>
                <p:cNvPr id="13" name="文本框 12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2012758" y="1999404"/>
                  <a:ext cx="5330190" cy="1763395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 indent="0" fontAlgn="auto">
                    <a:lnSpc>
                      <a:spcPct val="150000"/>
                    </a:lnSpc>
                  </a:pPr>
                  <a:r>
                    <a:rPr lang="en-US" altLang="zh-CN" sz="2400" dirty="0">
                      <a:solidFill>
                        <a:schemeClr val="tx1"/>
                      </a:solidFill>
                      <a:latin typeface="Times New Roman" panose="02020603050405020304" charset="0"/>
                      <a:ea typeface="汉仪旗黑X1-55W" panose="00020600040101010101" pitchFamily="18" charset="-122"/>
                      <a:cs typeface="Times New Roman" panose="02020603050405020304" charset="0"/>
                      <a:sym typeface="汉仪旗黑X1-55W" panose="00020600040101010101" pitchFamily="18" charset="-122"/>
                    </a:rPr>
                    <a:t>During rituals, priests painted cloud-and-thunder patterns on their nails to seek blessings from their ancestors.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charset="0"/>
                    <a:ea typeface="汉仪旗黑X1-55W" panose="00020600040101010101" pitchFamily="18" charset="-122"/>
                    <a:cs typeface="Times New Roman" panose="02020603050405020304" charset="0"/>
                    <a:sym typeface="汉仪旗黑X1-55W" panose="00020600040101010101" pitchFamily="18" charset="-122"/>
                  </a:endParaRPr>
                </a:p>
              </p:txBody>
            </p:sp>
            <p:sp>
              <p:nvSpPr>
                <p:cNvPr id="22" name="文本框 21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2765216" y="1380380"/>
                  <a:ext cx="3215819" cy="5131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altLang="zh-C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uLnTx/>
                      <a:uFillTx/>
                      <a:latin typeface="Times New Roman" panose="02020603050405020304" charset="0"/>
                      <a:ea typeface="汉仪中宋简" panose="02010600000101010101" pitchFamily="2" charset="-122"/>
                      <a:cs typeface="Times New Roman" panose="02020603050405020304" charset="0"/>
                      <a:sym typeface="汉仪中宋简" panose="02010600000101010101" pitchFamily="2" charset="-122"/>
                    </a:rPr>
                    <a:t>For  priests</a:t>
                  </a:r>
                  <a:endPara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15" name="星形: 四角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1390650" y="1304134"/>
                <a:ext cx="154924" cy="154924"/>
              </a:xfrm>
              <a:prstGeom prst="star4">
                <a:avLst>
                  <a:gd name="adj" fmla="val 18623"/>
                </a:avLst>
              </a:prstGeom>
              <a:solidFill>
                <a:srgbClr val="0808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7"/>
              <p:cNvSpPr/>
              <p:nvPr>
                <p:custDataLst>
                  <p:tags r:id="rId10"/>
                </p:custDataLst>
              </p:nvPr>
            </p:nvSpPr>
            <p:spPr>
              <a:xfrm rot="2279913" flipH="1" flipV="1">
                <a:off x="885183" y="1632106"/>
                <a:ext cx="1106322" cy="233307"/>
              </a:xfrm>
              <a:custGeom>
                <a:avLst/>
                <a:gdLst>
                  <a:gd name="connsiteX0" fmla="*/ 0 w 6714358"/>
                  <a:gd name="connsiteY0" fmla="*/ 1415960 h 2831919"/>
                  <a:gd name="connsiteX1" fmla="*/ 3357179 w 6714358"/>
                  <a:gd name="connsiteY1" fmla="*/ 0 h 2831919"/>
                  <a:gd name="connsiteX2" fmla="*/ 6714358 w 6714358"/>
                  <a:gd name="connsiteY2" fmla="*/ 1415960 h 2831919"/>
                  <a:gd name="connsiteX3" fmla="*/ 3357179 w 6714358"/>
                  <a:gd name="connsiteY3" fmla="*/ 2831920 h 2831919"/>
                  <a:gd name="connsiteX4" fmla="*/ 0 w 6714358"/>
                  <a:gd name="connsiteY4" fmla="*/ 1415960 h 2831919"/>
                  <a:gd name="connsiteX0-1" fmla="*/ 3357179 w 6714358"/>
                  <a:gd name="connsiteY0-2" fmla="*/ 0 h 2831920"/>
                  <a:gd name="connsiteX1-3" fmla="*/ 6714358 w 6714358"/>
                  <a:gd name="connsiteY1-4" fmla="*/ 1415960 h 2831920"/>
                  <a:gd name="connsiteX2-5" fmla="*/ 3357179 w 6714358"/>
                  <a:gd name="connsiteY2-6" fmla="*/ 2831920 h 2831920"/>
                  <a:gd name="connsiteX3-7" fmla="*/ 0 w 6714358"/>
                  <a:gd name="connsiteY3-8" fmla="*/ 1415960 h 2831920"/>
                  <a:gd name="connsiteX4-9" fmla="*/ 3448619 w 6714358"/>
                  <a:gd name="connsiteY4-10" fmla="*/ 91440 h 2831920"/>
                  <a:gd name="connsiteX0-11" fmla="*/ 6714358 w 6714358"/>
                  <a:gd name="connsiteY0-12" fmla="*/ 1333316 h 2749276"/>
                  <a:gd name="connsiteX1-13" fmla="*/ 3357179 w 6714358"/>
                  <a:gd name="connsiteY1-14" fmla="*/ 2749276 h 2749276"/>
                  <a:gd name="connsiteX2-15" fmla="*/ 0 w 6714358"/>
                  <a:gd name="connsiteY2-16" fmla="*/ 1333316 h 2749276"/>
                  <a:gd name="connsiteX3-17" fmla="*/ 3448619 w 6714358"/>
                  <a:gd name="connsiteY3-18" fmla="*/ 8796 h 2749276"/>
                  <a:gd name="connsiteX0-19" fmla="*/ 6714358 w 6714358"/>
                  <a:gd name="connsiteY0-20" fmla="*/ 0 h 1415960"/>
                  <a:gd name="connsiteX1-21" fmla="*/ 3357179 w 6714358"/>
                  <a:gd name="connsiteY1-22" fmla="*/ 1415960 h 1415960"/>
                  <a:gd name="connsiteX2-23" fmla="*/ 0 w 6714358"/>
                  <a:gd name="connsiteY2-24" fmla="*/ 0 h 14159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714358" h="1415960">
                    <a:moveTo>
                      <a:pt x="6714358" y="0"/>
                    </a:moveTo>
                    <a:cubicBezTo>
                      <a:pt x="6714358" y="782013"/>
                      <a:pt x="5211298" y="1415960"/>
                      <a:pt x="3357179" y="1415960"/>
                    </a:cubicBezTo>
                    <a:cubicBezTo>
                      <a:pt x="1503060" y="1415960"/>
                      <a:pt x="0" y="782013"/>
                      <a:pt x="0" y="0"/>
                    </a:cubicBezTo>
                  </a:path>
                </a:pathLst>
              </a:custGeom>
              <a:noFill/>
              <a:ln w="31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13366" y="3786077"/>
              <a:ext cx="5670938" cy="2987396"/>
              <a:chOff x="813366" y="1304134"/>
              <a:chExt cx="5670938" cy="2987396"/>
            </a:xfrm>
          </p:grpSpPr>
          <p:sp>
            <p:nvSpPr>
              <p:cNvPr id="25" name="椭圆 24"/>
              <p:cNvSpPr/>
              <p:nvPr>
                <p:custDataLst>
                  <p:tags r:id="rId11"/>
                </p:custDataLst>
              </p:nvPr>
            </p:nvSpPr>
            <p:spPr>
              <a:xfrm rot="2279913" flipH="1" flipV="1">
                <a:off x="813366" y="1608041"/>
                <a:ext cx="1106322" cy="466614"/>
              </a:xfrm>
              <a:prstGeom prst="ellipse">
                <a:avLst/>
              </a:prstGeom>
              <a:noFill/>
              <a:ln w="31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959926" y="1566620"/>
                <a:ext cx="5524378" cy="2724910"/>
                <a:chOff x="1931476" y="1332019"/>
                <a:chExt cx="5524378" cy="2724910"/>
              </a:xfrm>
            </p:grpSpPr>
            <p:sp>
              <p:nvSpPr>
                <p:cNvPr id="29" name="矩形: 圆角 28"/>
                <p:cNvSpPr/>
                <p:nvPr>
                  <p:custDataLst>
                    <p:tags r:id="rId12"/>
                  </p:custDataLst>
                </p:nvPr>
              </p:nvSpPr>
              <p:spPr>
                <a:xfrm rot="16200000" flipH="1">
                  <a:off x="4357921" y="-1094424"/>
                  <a:ext cx="558388" cy="541127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文本框 29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2088554" y="1380380"/>
                  <a:ext cx="757246" cy="45260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uLnTx/>
                      <a:uFillTx/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02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  <p:sp>
              <p:nvSpPr>
                <p:cNvPr id="31" name="文本框 30"/>
                <p:cNvSpPr txBox="1"/>
                <p:nvPr>
                  <p:custDataLst>
                    <p:tags r:id="rId14"/>
                  </p:custDataLst>
                </p:nvPr>
              </p:nvSpPr>
              <p:spPr>
                <a:xfrm>
                  <a:off x="1931476" y="2072771"/>
                  <a:ext cx="5524378" cy="1984158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charset="0"/>
                      <a:ea typeface="汉仪旗黑X1-55W" panose="00020600040101010101" pitchFamily="18" charset="-122"/>
                      <a:cs typeface="Times New Roman" panose="02020603050405020304" charset="0"/>
                      <a:sym typeface="汉仪旗黑X1-55W" panose="00020600040101010101" pitchFamily="18" charset="-122"/>
                    </a:rPr>
                    <a:t>Noblewomen applied a mixture of beeswax and egg whites to their nails, making them gleam with a translucent luster.</a:t>
                  </a:r>
                  <a:endPara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汉仪旗黑X1-55W" panose="00020600040101010101" pitchFamily="18" charset="-122"/>
                    <a:cs typeface="Times New Roman" panose="02020603050405020304" charset="0"/>
                    <a:sym typeface="汉仪旗黑X1-55W" panose="00020600040101010101" pitchFamily="18" charset="-122"/>
                  </a:endParaRPr>
                </a:p>
              </p:txBody>
            </p:sp>
            <p:sp>
              <p:nvSpPr>
                <p:cNvPr id="32" name="文本框 31"/>
                <p:cNvSpPr txBox="1"/>
                <p:nvPr>
                  <p:custDataLst>
                    <p:tags r:id="rId15"/>
                  </p:custDataLst>
                </p:nvPr>
              </p:nvSpPr>
              <p:spPr>
                <a:xfrm>
                  <a:off x="2765231" y="1380279"/>
                  <a:ext cx="3645535" cy="462915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r>
                    <a:rPr kumimoji="0" lang="en-US" altLang="zh-C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uLnTx/>
                      <a:uFillTx/>
                      <a:latin typeface="Times New Roman" panose="02020603050405020304" charset="0"/>
                      <a:ea typeface="汉仪中宋简" panose="02010600000101010101" pitchFamily="2" charset="-122"/>
                      <a:cs typeface="Times New Roman" panose="02020603050405020304" charset="0"/>
                      <a:sym typeface="汉仪中宋简" panose="02010600000101010101" pitchFamily="2" charset="-122"/>
                    </a:rPr>
                    <a:t>For noblewomen</a:t>
                  </a:r>
                  <a:endPara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27" name="星形: 四角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1390650" y="1304134"/>
                <a:ext cx="154924" cy="154924"/>
              </a:xfrm>
              <a:prstGeom prst="star4">
                <a:avLst>
                  <a:gd name="adj" fmla="val 18623"/>
                </a:avLst>
              </a:prstGeom>
              <a:solidFill>
                <a:srgbClr val="0808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椭圆 17"/>
              <p:cNvSpPr/>
              <p:nvPr>
                <p:custDataLst>
                  <p:tags r:id="rId17"/>
                </p:custDataLst>
              </p:nvPr>
            </p:nvSpPr>
            <p:spPr>
              <a:xfrm rot="2279913" flipH="1" flipV="1">
                <a:off x="885183" y="1632106"/>
                <a:ext cx="1106322" cy="233307"/>
              </a:xfrm>
              <a:custGeom>
                <a:avLst/>
                <a:gdLst>
                  <a:gd name="connsiteX0" fmla="*/ 0 w 6714358"/>
                  <a:gd name="connsiteY0" fmla="*/ 1415960 h 2831919"/>
                  <a:gd name="connsiteX1" fmla="*/ 3357179 w 6714358"/>
                  <a:gd name="connsiteY1" fmla="*/ 0 h 2831919"/>
                  <a:gd name="connsiteX2" fmla="*/ 6714358 w 6714358"/>
                  <a:gd name="connsiteY2" fmla="*/ 1415960 h 2831919"/>
                  <a:gd name="connsiteX3" fmla="*/ 3357179 w 6714358"/>
                  <a:gd name="connsiteY3" fmla="*/ 2831920 h 2831919"/>
                  <a:gd name="connsiteX4" fmla="*/ 0 w 6714358"/>
                  <a:gd name="connsiteY4" fmla="*/ 1415960 h 2831919"/>
                  <a:gd name="connsiteX0-1" fmla="*/ 3357179 w 6714358"/>
                  <a:gd name="connsiteY0-2" fmla="*/ 0 h 2831920"/>
                  <a:gd name="connsiteX1-3" fmla="*/ 6714358 w 6714358"/>
                  <a:gd name="connsiteY1-4" fmla="*/ 1415960 h 2831920"/>
                  <a:gd name="connsiteX2-5" fmla="*/ 3357179 w 6714358"/>
                  <a:gd name="connsiteY2-6" fmla="*/ 2831920 h 2831920"/>
                  <a:gd name="connsiteX3-7" fmla="*/ 0 w 6714358"/>
                  <a:gd name="connsiteY3-8" fmla="*/ 1415960 h 2831920"/>
                  <a:gd name="connsiteX4-9" fmla="*/ 3448619 w 6714358"/>
                  <a:gd name="connsiteY4-10" fmla="*/ 91440 h 2831920"/>
                  <a:gd name="connsiteX0-11" fmla="*/ 6714358 w 6714358"/>
                  <a:gd name="connsiteY0-12" fmla="*/ 1333316 h 2749276"/>
                  <a:gd name="connsiteX1-13" fmla="*/ 3357179 w 6714358"/>
                  <a:gd name="connsiteY1-14" fmla="*/ 2749276 h 2749276"/>
                  <a:gd name="connsiteX2-15" fmla="*/ 0 w 6714358"/>
                  <a:gd name="connsiteY2-16" fmla="*/ 1333316 h 2749276"/>
                  <a:gd name="connsiteX3-17" fmla="*/ 3448619 w 6714358"/>
                  <a:gd name="connsiteY3-18" fmla="*/ 8796 h 2749276"/>
                  <a:gd name="connsiteX0-19" fmla="*/ 6714358 w 6714358"/>
                  <a:gd name="connsiteY0-20" fmla="*/ 0 h 1415960"/>
                  <a:gd name="connsiteX1-21" fmla="*/ 3357179 w 6714358"/>
                  <a:gd name="connsiteY1-22" fmla="*/ 1415960 h 1415960"/>
                  <a:gd name="connsiteX2-23" fmla="*/ 0 w 6714358"/>
                  <a:gd name="connsiteY2-24" fmla="*/ 0 h 14159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714358" h="1415960">
                    <a:moveTo>
                      <a:pt x="6714358" y="0"/>
                    </a:moveTo>
                    <a:cubicBezTo>
                      <a:pt x="6714358" y="782013"/>
                      <a:pt x="5211298" y="1415960"/>
                      <a:pt x="3357179" y="1415960"/>
                    </a:cubicBezTo>
                    <a:cubicBezTo>
                      <a:pt x="1503060" y="1415960"/>
                      <a:pt x="0" y="782013"/>
                      <a:pt x="0" y="0"/>
                    </a:cubicBezTo>
                  </a:path>
                </a:pathLst>
              </a:custGeom>
              <a:noFill/>
              <a:ln w="3175">
                <a:solidFill>
                  <a:srgbClr val="0808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图片 9" descr="D:/Users/jiaxin/Desktop/中国语言与文化/c64db6ed5a068f611835cc36166c583a(1).jpegc64db6ed5a068f611835cc36166c583a(1)"/>
          <p:cNvPicPr>
            <a:picLocks noChangeAspect="1"/>
          </p:cNvPicPr>
          <p:nvPr/>
        </p:nvPicPr>
        <p:blipFill rotWithShape="1">
          <a:blip r:embed="rId18"/>
          <a:srcRect l="988" r="988"/>
          <a:stretch>
            <a:fillRect/>
          </a:stretch>
        </p:blipFill>
        <p:spPr>
          <a:xfrm>
            <a:off x="7047865" y="911860"/>
            <a:ext cx="4060190" cy="5521960"/>
          </a:xfrm>
          <a:prstGeom prst="roundRect">
            <a:avLst>
              <a:gd name="adj" fmla="val 50000"/>
            </a:avLst>
          </a:prstGeom>
          <a:ln>
            <a:solidFill>
              <a:srgbClr val="8C451B"/>
            </a:solidFill>
            <a:prstDash val="solid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9204" y="215887"/>
            <a:ext cx="11331409" cy="737870"/>
            <a:chOff x="659204" y="137340"/>
            <a:chExt cx="11331409" cy="73787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59204" y="137340"/>
              <a:ext cx="10873740" cy="73787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Prosperity of Nail Art Culture: the Tang and Song Dynasties</a:t>
              </a:r>
              <a:endParaRPr lang="en-US" altLang="zh-CN" sz="2800" b="1"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1F04"/>
                </a:solidFill>
                <a:effectLst/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4442216" y="3736889"/>
            <a:ext cx="3015902" cy="2517990"/>
            <a:chOff x="4120130" y="1313214"/>
            <a:chExt cx="3351464" cy="2798154"/>
          </a:xfrm>
        </p:grpSpPr>
        <p:sp>
          <p:nvSpPr>
            <p:cNvPr id="24" name="椭圆 23"/>
            <p:cNvSpPr/>
            <p:nvPr>
              <p:custDataLst>
                <p:tags r:id="rId4"/>
              </p:custDataLst>
            </p:nvPr>
          </p:nvSpPr>
          <p:spPr>
            <a:xfrm rot="19320087" flipV="1">
              <a:off x="4228751" y="1822392"/>
              <a:ext cx="3212449" cy="705749"/>
            </a:xfrm>
            <a:prstGeom prst="ellipse">
              <a:avLst/>
            </a:prstGeom>
            <a:noFill/>
            <a:ln>
              <a:solidFill>
                <a:srgbClr val="AA5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6" name="Picture 2" descr="D:/Users/jiaxin/Desktop/中国语言与文化/IMG_7538.JPGIMG_7538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6"/>
            <a:srcRect t="7252" b="7252"/>
            <a:stretch>
              <a:fillRect/>
            </a:stretch>
          </p:blipFill>
          <p:spPr bwMode="auto">
            <a:xfrm>
              <a:off x="5016136" y="1313214"/>
              <a:ext cx="2455458" cy="2798154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星形: 四角 28"/>
            <p:cNvSpPr/>
            <p:nvPr>
              <p:custDataLst>
                <p:tags r:id="rId7"/>
              </p:custDataLst>
            </p:nvPr>
          </p:nvSpPr>
          <p:spPr>
            <a:xfrm>
              <a:off x="7267447" y="1456660"/>
              <a:ext cx="194020" cy="194020"/>
            </a:xfrm>
            <a:prstGeom prst="star4">
              <a:avLst>
                <a:gd name="adj" fmla="val 18623"/>
              </a:avLst>
            </a:prstGeom>
            <a:solidFill>
              <a:srgbClr val="08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17"/>
            <p:cNvSpPr/>
            <p:nvPr>
              <p:custDataLst>
                <p:tags r:id="rId8"/>
              </p:custDataLst>
            </p:nvPr>
          </p:nvSpPr>
          <p:spPr>
            <a:xfrm rot="19320087" flipV="1">
              <a:off x="4120130" y="1857869"/>
              <a:ext cx="3212449" cy="352875"/>
            </a:xfrm>
            <a:custGeom>
              <a:avLst/>
              <a:gdLst>
                <a:gd name="connsiteX0" fmla="*/ 0 w 6714358"/>
                <a:gd name="connsiteY0" fmla="*/ 1415960 h 2831919"/>
                <a:gd name="connsiteX1" fmla="*/ 3357179 w 6714358"/>
                <a:gd name="connsiteY1" fmla="*/ 0 h 2831919"/>
                <a:gd name="connsiteX2" fmla="*/ 6714358 w 6714358"/>
                <a:gd name="connsiteY2" fmla="*/ 1415960 h 2831919"/>
                <a:gd name="connsiteX3" fmla="*/ 3357179 w 6714358"/>
                <a:gd name="connsiteY3" fmla="*/ 2831920 h 2831919"/>
                <a:gd name="connsiteX4" fmla="*/ 0 w 6714358"/>
                <a:gd name="connsiteY4" fmla="*/ 1415960 h 2831919"/>
                <a:gd name="connsiteX0-1" fmla="*/ 3357179 w 6714358"/>
                <a:gd name="connsiteY0-2" fmla="*/ 0 h 2831920"/>
                <a:gd name="connsiteX1-3" fmla="*/ 6714358 w 6714358"/>
                <a:gd name="connsiteY1-4" fmla="*/ 1415960 h 2831920"/>
                <a:gd name="connsiteX2-5" fmla="*/ 3357179 w 6714358"/>
                <a:gd name="connsiteY2-6" fmla="*/ 2831920 h 2831920"/>
                <a:gd name="connsiteX3-7" fmla="*/ 0 w 6714358"/>
                <a:gd name="connsiteY3-8" fmla="*/ 1415960 h 2831920"/>
                <a:gd name="connsiteX4-9" fmla="*/ 3448619 w 6714358"/>
                <a:gd name="connsiteY4-10" fmla="*/ 91440 h 2831920"/>
                <a:gd name="connsiteX0-11" fmla="*/ 6714358 w 6714358"/>
                <a:gd name="connsiteY0-12" fmla="*/ 1333316 h 2749276"/>
                <a:gd name="connsiteX1-13" fmla="*/ 3357179 w 6714358"/>
                <a:gd name="connsiteY1-14" fmla="*/ 2749276 h 2749276"/>
                <a:gd name="connsiteX2-15" fmla="*/ 0 w 6714358"/>
                <a:gd name="connsiteY2-16" fmla="*/ 1333316 h 2749276"/>
                <a:gd name="connsiteX3-17" fmla="*/ 3448619 w 6714358"/>
                <a:gd name="connsiteY3-18" fmla="*/ 8796 h 2749276"/>
                <a:gd name="connsiteX0-19" fmla="*/ 6714358 w 6714358"/>
                <a:gd name="connsiteY0-20" fmla="*/ 0 h 1415960"/>
                <a:gd name="connsiteX1-21" fmla="*/ 3357179 w 6714358"/>
                <a:gd name="connsiteY1-22" fmla="*/ 1415960 h 1415960"/>
                <a:gd name="connsiteX2-23" fmla="*/ 0 w 6714358"/>
                <a:gd name="connsiteY2-24" fmla="*/ 0 h 14159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714358" h="1415960">
                  <a:moveTo>
                    <a:pt x="6714358" y="0"/>
                  </a:moveTo>
                  <a:cubicBezTo>
                    <a:pt x="6714358" y="782013"/>
                    <a:pt x="5211298" y="1415960"/>
                    <a:pt x="3357179" y="1415960"/>
                  </a:cubicBezTo>
                  <a:cubicBezTo>
                    <a:pt x="1503060" y="1415960"/>
                    <a:pt x="0" y="782013"/>
                    <a:pt x="0" y="0"/>
                  </a:cubicBezTo>
                </a:path>
              </a:pathLst>
            </a:custGeom>
            <a:noFill/>
            <a:ln>
              <a:solidFill>
                <a:srgbClr val="AA5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: 圆角 13"/>
          <p:cNvSpPr/>
          <p:nvPr>
            <p:custDataLst>
              <p:tags r:id="rId9"/>
            </p:custDataLst>
          </p:nvPr>
        </p:nvSpPr>
        <p:spPr>
          <a:xfrm rot="5400000">
            <a:off x="2454275" y="2811780"/>
            <a:ext cx="589280" cy="3496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8C451B">
                  <a:alpha val="9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898525" y="4977765"/>
            <a:ext cx="3495040" cy="17119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汉仪旗黑X1-55W" panose="00020600040101010101" pitchFamily="18" charset="-122"/>
                <a:cs typeface="Times New Roman" panose="02020603050405020304" charset="0"/>
                <a:sym typeface="汉仪旗黑X1-55W" panose="00020600040101010101" pitchFamily="18" charset="-122"/>
              </a:rPr>
              <a:t>Crushing petals into a paste and mixing with a small amount of alum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汉仪旗黑X1-55W" panose="00020600040101010101" pitchFamily="18" charset="-122"/>
              <a:cs typeface="Times New Roman" panose="02020603050405020304" charset="0"/>
              <a:sym typeface="汉仪旗黑X1-55W" panose="00020600040101010101" pitchFamily="18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943610" y="4330700"/>
            <a:ext cx="3462020" cy="46736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rPr>
              <a:t>Crushing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中宋简" panose="02010600000101010101" pitchFamily="2" charset="-122"/>
              <a:ea typeface="汉仪中宋简" panose="02010600000101010101" pitchFamily="2" charset="-122"/>
              <a:cs typeface="汉仪旗黑X1-55W" panose="00020600040101010101" pitchFamily="18" charset="-122"/>
              <a:sym typeface="汉仪中宋简" panose="02010600000101010101" pitchFamily="2" charset="-122"/>
            </a:endParaRPr>
          </a:p>
        </p:txBody>
      </p:sp>
      <p:grpSp>
        <p:nvGrpSpPr>
          <p:cNvPr id="51" name="组合 50"/>
          <p:cNvGrpSpPr/>
          <p:nvPr>
            <p:custDataLst>
              <p:tags r:id="rId12"/>
            </p:custDataLst>
          </p:nvPr>
        </p:nvGrpSpPr>
        <p:grpSpPr>
          <a:xfrm>
            <a:off x="608305" y="1453295"/>
            <a:ext cx="3088064" cy="2517992"/>
            <a:chOff x="436509" y="1313214"/>
            <a:chExt cx="3431655" cy="2798154"/>
          </a:xfrm>
        </p:grpSpPr>
        <p:sp>
          <p:nvSpPr>
            <p:cNvPr id="15" name="椭圆 14"/>
            <p:cNvSpPr/>
            <p:nvPr>
              <p:custDataLst>
                <p:tags r:id="rId13"/>
              </p:custDataLst>
            </p:nvPr>
          </p:nvSpPr>
          <p:spPr>
            <a:xfrm rot="2279913">
              <a:off x="545130" y="2815832"/>
              <a:ext cx="3212449" cy="705749"/>
            </a:xfrm>
            <a:prstGeom prst="ellipse">
              <a:avLst/>
            </a:prstGeom>
            <a:noFill/>
            <a:ln>
              <a:solidFill>
                <a:srgbClr val="AA5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98" name="Picture 2" descr="D:/Users/jiaxin/Desktop/中国语言与文化/第一步.jpg第一步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15"/>
            <a:srcRect t="7252" b="7252"/>
            <a:stretch>
              <a:fillRect/>
            </a:stretch>
          </p:blipFill>
          <p:spPr bwMode="auto">
            <a:xfrm>
              <a:off x="1350787" y="1313214"/>
              <a:ext cx="2455458" cy="2798154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星形: 四角 16"/>
            <p:cNvSpPr/>
            <p:nvPr>
              <p:custDataLst>
                <p:tags r:id="rId16"/>
              </p:custDataLst>
            </p:nvPr>
          </p:nvSpPr>
          <p:spPr>
            <a:xfrm>
              <a:off x="3674144" y="1513126"/>
              <a:ext cx="194020" cy="194020"/>
            </a:xfrm>
            <a:prstGeom prst="star4">
              <a:avLst>
                <a:gd name="adj" fmla="val 18623"/>
              </a:avLst>
            </a:prstGeom>
            <a:solidFill>
              <a:srgbClr val="08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7"/>
            <p:cNvSpPr/>
            <p:nvPr>
              <p:custDataLst>
                <p:tags r:id="rId17"/>
              </p:custDataLst>
            </p:nvPr>
          </p:nvSpPr>
          <p:spPr>
            <a:xfrm rot="2279913">
              <a:off x="436509" y="3133229"/>
              <a:ext cx="3212449" cy="352875"/>
            </a:xfrm>
            <a:custGeom>
              <a:avLst/>
              <a:gdLst>
                <a:gd name="connsiteX0" fmla="*/ 0 w 6714358"/>
                <a:gd name="connsiteY0" fmla="*/ 1415960 h 2831919"/>
                <a:gd name="connsiteX1" fmla="*/ 3357179 w 6714358"/>
                <a:gd name="connsiteY1" fmla="*/ 0 h 2831919"/>
                <a:gd name="connsiteX2" fmla="*/ 6714358 w 6714358"/>
                <a:gd name="connsiteY2" fmla="*/ 1415960 h 2831919"/>
                <a:gd name="connsiteX3" fmla="*/ 3357179 w 6714358"/>
                <a:gd name="connsiteY3" fmla="*/ 2831920 h 2831919"/>
                <a:gd name="connsiteX4" fmla="*/ 0 w 6714358"/>
                <a:gd name="connsiteY4" fmla="*/ 1415960 h 2831919"/>
                <a:gd name="connsiteX0-1" fmla="*/ 3357179 w 6714358"/>
                <a:gd name="connsiteY0-2" fmla="*/ 0 h 2831920"/>
                <a:gd name="connsiteX1-3" fmla="*/ 6714358 w 6714358"/>
                <a:gd name="connsiteY1-4" fmla="*/ 1415960 h 2831920"/>
                <a:gd name="connsiteX2-5" fmla="*/ 3357179 w 6714358"/>
                <a:gd name="connsiteY2-6" fmla="*/ 2831920 h 2831920"/>
                <a:gd name="connsiteX3-7" fmla="*/ 0 w 6714358"/>
                <a:gd name="connsiteY3-8" fmla="*/ 1415960 h 2831920"/>
                <a:gd name="connsiteX4-9" fmla="*/ 3448619 w 6714358"/>
                <a:gd name="connsiteY4-10" fmla="*/ 91440 h 2831920"/>
                <a:gd name="connsiteX0-11" fmla="*/ 6714358 w 6714358"/>
                <a:gd name="connsiteY0-12" fmla="*/ 1333316 h 2749276"/>
                <a:gd name="connsiteX1-13" fmla="*/ 3357179 w 6714358"/>
                <a:gd name="connsiteY1-14" fmla="*/ 2749276 h 2749276"/>
                <a:gd name="connsiteX2-15" fmla="*/ 0 w 6714358"/>
                <a:gd name="connsiteY2-16" fmla="*/ 1333316 h 2749276"/>
                <a:gd name="connsiteX3-17" fmla="*/ 3448619 w 6714358"/>
                <a:gd name="connsiteY3-18" fmla="*/ 8796 h 2749276"/>
                <a:gd name="connsiteX0-19" fmla="*/ 6714358 w 6714358"/>
                <a:gd name="connsiteY0-20" fmla="*/ 0 h 1415960"/>
                <a:gd name="connsiteX1-21" fmla="*/ 3357179 w 6714358"/>
                <a:gd name="connsiteY1-22" fmla="*/ 1415960 h 1415960"/>
                <a:gd name="connsiteX2-23" fmla="*/ 0 w 6714358"/>
                <a:gd name="connsiteY2-24" fmla="*/ 0 h 14159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714358" h="1415960">
                  <a:moveTo>
                    <a:pt x="6714358" y="0"/>
                  </a:moveTo>
                  <a:cubicBezTo>
                    <a:pt x="6714358" y="782013"/>
                    <a:pt x="5211298" y="1415960"/>
                    <a:pt x="3357179" y="1415960"/>
                  </a:cubicBezTo>
                  <a:cubicBezTo>
                    <a:pt x="1503060" y="1415960"/>
                    <a:pt x="0" y="782013"/>
                    <a:pt x="0" y="0"/>
                  </a:cubicBezTo>
                </a:path>
              </a:pathLst>
            </a:custGeom>
            <a:noFill/>
            <a:ln>
              <a:solidFill>
                <a:srgbClr val="AA51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>
            <p:custDataLst>
              <p:tags r:id="rId18"/>
            </p:custDataLst>
          </p:nvPr>
        </p:nvGrpSpPr>
        <p:grpSpPr>
          <a:xfrm>
            <a:off x="4439560" y="1167868"/>
            <a:ext cx="3916680" cy="2205355"/>
            <a:chOff x="4954047" y="1307607"/>
            <a:chExt cx="3622929" cy="2383062"/>
          </a:xfrm>
        </p:grpSpPr>
        <p:sp>
          <p:nvSpPr>
            <p:cNvPr id="25" name="矩形: 圆角 24"/>
            <p:cNvSpPr/>
            <p:nvPr>
              <p:custDataLst>
                <p:tags r:id="rId19"/>
              </p:custDataLst>
            </p:nvPr>
          </p:nvSpPr>
          <p:spPr>
            <a:xfrm rot="5400000">
              <a:off x="6557295" y="240172"/>
              <a:ext cx="523221" cy="266472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A4115"/>
                </a:gs>
                <a:gs pos="100000">
                  <a:srgbClr val="8C451B">
                    <a:alpha val="99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汉仪旗黑X1-55W" panose="00020600040101010101" pitchFamily="18" charset="-122"/>
                <a:ea typeface="汉仪旗黑X1-55W" panose="00020600040101010101" pitchFamily="18" charset="-122"/>
                <a:cs typeface="+mn-cs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20"/>
              </p:custDataLst>
            </p:nvPr>
          </p:nvSpPr>
          <p:spPr>
            <a:xfrm>
              <a:off x="4954047" y="1901829"/>
              <a:ext cx="3622929" cy="178884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charset="0"/>
                  <a:ea typeface="汉仪旗黑X1-55W" panose="00020600040101010101" pitchFamily="18" charset="-122"/>
                  <a:cs typeface="Times New Roman" panose="02020603050405020304" charset="0"/>
                  <a:sym typeface="汉仪旗黑X1-55W" panose="00020600040101010101" pitchFamily="18" charset="-122"/>
                </a:rPr>
                <a:t>Applying the paste evenly to the nail surface, covering up to the cuticle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汉仪旗黑X1-55W" panose="00020600040101010101" pitchFamily="18" charset="-122"/>
                <a:cs typeface="Times New Roman" panose="02020603050405020304" charset="0"/>
                <a:sym typeface="汉仪旗黑X1-55W" panose="00020600040101010101" pitchFamily="18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21"/>
              </p:custDataLst>
            </p:nvPr>
          </p:nvSpPr>
          <p:spPr>
            <a:xfrm>
              <a:off x="5486624" y="1307607"/>
              <a:ext cx="2455458" cy="4974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rPr>
                <a:t>Application 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</p:grpSp>
      <p:sp>
        <p:nvSpPr>
          <p:cNvPr id="44" name="矩形: 圆角 43"/>
          <p:cNvSpPr/>
          <p:nvPr>
            <p:custDataLst>
              <p:tags r:id="rId22"/>
            </p:custDataLst>
          </p:nvPr>
        </p:nvSpPr>
        <p:spPr>
          <a:xfrm rot="5400000">
            <a:off x="9647604" y="3259106"/>
            <a:ext cx="523221" cy="266472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8C451B">
                  <a:alpha val="99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46" name="文本框 45"/>
          <p:cNvSpPr txBox="1"/>
          <p:nvPr>
            <p:custDataLst>
              <p:tags r:id="rId23"/>
            </p:custDataLst>
          </p:nvPr>
        </p:nvSpPr>
        <p:spPr>
          <a:xfrm>
            <a:off x="8209280" y="4978400"/>
            <a:ext cx="3522345" cy="1764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charset="0"/>
                <a:ea typeface="汉仪旗黑X1-55W" panose="00020600040101010101" pitchFamily="18" charset="-122"/>
                <a:cs typeface="Times New Roman" panose="02020603050405020304" charset="0"/>
                <a:sym typeface="汉仪旗黑X1-55W" panose="00020600040101010101" pitchFamily="18" charset="-122"/>
              </a:rPr>
              <a:t>Wrapping nails in cloth or lotus leaves and securing with cotton thread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汉仪旗黑X1-55W" panose="00020600040101010101" pitchFamily="18" charset="-122"/>
              <a:cs typeface="Times New Roman" panose="02020603050405020304" charset="0"/>
              <a:sym typeface="汉仪旗黑X1-55W" panose="00020600040101010101" pitchFamily="18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24"/>
            </p:custDataLst>
          </p:nvPr>
        </p:nvSpPr>
        <p:spPr>
          <a:xfrm>
            <a:off x="8681485" y="4330658"/>
            <a:ext cx="2455458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rPr>
              <a:t> Wrapping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汉仪中宋简" panose="02010600000101010101" pitchFamily="2" charset="-122"/>
              <a:ea typeface="汉仪中宋简" panose="02010600000101010101" pitchFamily="2" charset="-122"/>
              <a:cs typeface="汉仪旗黑X1-55W" panose="00020600040101010101" pitchFamily="18" charset="-122"/>
              <a:sym typeface="汉仪中宋简" panose="02010600000101010101" pitchFamily="2" charset="-122"/>
            </a:endParaRPr>
          </a:p>
        </p:txBody>
      </p:sp>
      <p:sp>
        <p:nvSpPr>
          <p:cNvPr id="43" name="椭圆 42"/>
          <p:cNvSpPr/>
          <p:nvPr>
            <p:custDataLst>
              <p:tags r:id="rId25"/>
            </p:custDataLst>
          </p:nvPr>
        </p:nvSpPr>
        <p:spPr>
          <a:xfrm rot="2279913">
            <a:off x="8036748" y="2805465"/>
            <a:ext cx="2890806" cy="635087"/>
          </a:xfrm>
          <a:prstGeom prst="ellipse">
            <a:avLst/>
          </a:prstGeom>
          <a:noFill/>
          <a:ln>
            <a:solidFill>
              <a:srgbClr val="AA5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Picture 2" descr="D:/Users/jiaxin/Desktop/中国语言与文化/8.jpg8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 rotWithShape="1">
          <a:blip r:embed="rId27"/>
          <a:srcRect t="16635" b="16635"/>
          <a:stretch>
            <a:fillRect/>
          </a:stretch>
        </p:blipFill>
        <p:spPr bwMode="auto">
          <a:xfrm>
            <a:off x="8761740" y="1453295"/>
            <a:ext cx="2209608" cy="2517992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星形: 四角 47"/>
          <p:cNvSpPr/>
          <p:nvPr>
            <p:custDataLst>
              <p:tags r:id="rId28"/>
            </p:custDataLst>
          </p:nvPr>
        </p:nvSpPr>
        <p:spPr>
          <a:xfrm>
            <a:off x="10852473" y="1633191"/>
            <a:ext cx="174594" cy="174594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17"/>
          <p:cNvSpPr/>
          <p:nvPr>
            <p:custDataLst>
              <p:tags r:id="rId29"/>
            </p:custDataLst>
          </p:nvPr>
        </p:nvSpPr>
        <p:spPr>
          <a:xfrm rot="2279913">
            <a:off x="7939003" y="3091083"/>
            <a:ext cx="2890806" cy="317544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AA51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9204" y="215887"/>
            <a:ext cx="11331409" cy="656590"/>
            <a:chOff x="659204" y="137340"/>
            <a:chExt cx="11331409" cy="656590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59204" y="137340"/>
              <a:ext cx="10744200" cy="65659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>
                  <a:effectLst/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Opulence of Nail Art Culture: the Ming and Qing Dynasties</a:t>
              </a:r>
              <a:endParaRPr lang="en-US" altLang="zh-CN" sz="2800" b="1">
                <a:effectLst/>
                <a:latin typeface="Times New Roman" panose="02020603050405020304" charset="0"/>
                <a:cs typeface="Times New Roman" panose="0202060305040502030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1F04"/>
                </a:solidFill>
                <a:effectLst/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D:/Users/jiaxin/Desktop/中国语言与文化/4660c78d-5f5d-4b4d-8229-5b13a8624935(1).jpg4660c78d-5f5d-4b4d-8229-5b13a8624935(1)"/>
          <p:cNvPicPr>
            <a:picLocks noChangeAspect="1" noChangeArrowheads="1"/>
          </p:cNvPicPr>
          <p:nvPr/>
        </p:nvPicPr>
        <p:blipFill rotWithShape="1">
          <a:blip r:embed="rId3"/>
          <a:srcRect l="16108" r="16108"/>
          <a:stretch>
            <a:fillRect/>
          </a:stretch>
        </p:blipFill>
        <p:spPr bwMode="auto">
          <a:xfrm>
            <a:off x="6887336" y="1246139"/>
            <a:ext cx="4720048" cy="476179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519430" y="1819910"/>
            <a:ext cx="6154420" cy="4851400"/>
            <a:chOff x="519538" y="1769206"/>
            <a:chExt cx="5969457" cy="4891887"/>
          </a:xfrm>
        </p:grpSpPr>
        <p:grpSp>
          <p:nvGrpSpPr>
            <p:cNvPr id="9" name="组合 8"/>
            <p:cNvGrpSpPr/>
            <p:nvPr/>
          </p:nvGrpSpPr>
          <p:grpSpPr>
            <a:xfrm>
              <a:off x="519538" y="1769206"/>
              <a:ext cx="3100070" cy="4804257"/>
              <a:chOff x="441826" y="1769206"/>
              <a:chExt cx="3100070" cy="4804257"/>
            </a:xfrm>
          </p:grpSpPr>
          <p:sp>
            <p:nvSpPr>
              <p:cNvPr id="26" name="椭圆 25"/>
              <p:cNvSpPr/>
              <p:nvPr>
                <p:custDataLst>
                  <p:tags r:id="rId5"/>
                </p:custDataLst>
              </p:nvPr>
            </p:nvSpPr>
            <p:spPr>
              <a:xfrm>
                <a:off x="659204" y="1769206"/>
                <a:ext cx="899733" cy="899733"/>
              </a:xfrm>
              <a:prstGeom prst="ellipse">
                <a:avLst/>
              </a:prstGeom>
              <a:solidFill>
                <a:srgbClr val="8C45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441826" y="1866208"/>
                <a:ext cx="3100070" cy="4707255"/>
                <a:chOff x="441826" y="1866208"/>
                <a:chExt cx="3100070" cy="4707255"/>
              </a:xfrm>
            </p:grpSpPr>
            <p:sp>
              <p:nvSpPr>
                <p:cNvPr id="13" name="文本框 12"/>
                <p:cNvSpPr txBox="1"/>
                <p:nvPr>
                  <p:custDataLst>
                    <p:tags r:id="rId6"/>
                  </p:custDataLst>
                </p:nvPr>
              </p:nvSpPr>
              <p:spPr>
                <a:xfrm>
                  <a:off x="598671" y="3506413"/>
                  <a:ext cx="2943225" cy="3067050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 indent="0" fontAlgn="auto">
                    <a:lnSpc>
                      <a:spcPct val="150000"/>
                    </a:lnSpc>
                    <a:buNone/>
                  </a:pP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charset="0"/>
                      <a:ea typeface="汉仪旗黑X1-55W" panose="00020600040101010101" pitchFamily="18" charset="-122"/>
                      <a:cs typeface="Times New Roman" panose="02020603050405020304" charset="0"/>
                      <a:sym typeface="+mn-ea"/>
                    </a:rPr>
                    <a:t>Empress Dowager Cixi’s gold nail guards weighed 80g, inlaid with 12 Dongzhu pearls.</a:t>
                  </a:r>
                  <a:endPara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汉仪旗黑X1-55W" panose="00020600040101010101" pitchFamily="18" charset="-122"/>
                    <a:cs typeface="Times New Roman" panose="02020603050405020304" charset="0"/>
                    <a:sym typeface="+mn-ea"/>
                  </a:endParaRPr>
                </a:p>
              </p:txBody>
            </p:sp>
            <p:sp>
              <p:nvSpPr>
                <p:cNvPr id="14" name="文本框 13"/>
                <p:cNvSpPr txBox="1"/>
                <p:nvPr>
                  <p:custDataLst>
                    <p:tags r:id="rId7"/>
                  </p:custDataLst>
                </p:nvPr>
              </p:nvSpPr>
              <p:spPr>
                <a:xfrm>
                  <a:off x="658628" y="2826657"/>
                  <a:ext cx="2594238" cy="587795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Times New Roman" panose="02020603050405020304" charset="0"/>
                      <a:ea typeface="汉仪中宋简" panose="02010600000101010101" pitchFamily="2" charset="-122"/>
                      <a:cs typeface="Times New Roman" panose="02020603050405020304" charset="0"/>
                      <a:sym typeface="汉仪中宋简" panose="02010600000101010101" pitchFamily="2" charset="-122"/>
                    </a:rPr>
                    <a:t>Nail Guards</a:t>
                  </a:r>
                  <a:endPara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endParaRPr>
                </a:p>
              </p:txBody>
            </p:sp>
            <p:sp>
              <p:nvSpPr>
                <p:cNvPr id="37" name="文本框 36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441826" y="1866208"/>
                  <a:ext cx="1334488" cy="6505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01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22" name="星形: 四角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1446635" y="2505788"/>
                <a:ext cx="214460" cy="214460"/>
              </a:xfrm>
              <a:prstGeom prst="star4">
                <a:avLst>
                  <a:gd name="adj" fmla="val 18623"/>
                </a:avLst>
              </a:prstGeom>
              <a:solidFill>
                <a:srgbClr val="0808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旗黑X1-55W" panose="00020600040101010101" pitchFamily="18" charset="-122"/>
                  <a:ea typeface="汉仪旗黑X1-55W" panose="00020600040101010101" pitchFamily="18" charset="-122"/>
                  <a:cs typeface="+mn-cs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3533836" y="1769206"/>
              <a:ext cx="2955159" cy="4891887"/>
              <a:chOff x="441826" y="1769206"/>
              <a:chExt cx="2955159" cy="4891887"/>
            </a:xfrm>
          </p:grpSpPr>
          <p:sp>
            <p:nvSpPr>
              <p:cNvPr id="39" name="椭圆 38"/>
              <p:cNvSpPr/>
              <p:nvPr>
                <p:custDataLst>
                  <p:tags r:id="rId10"/>
                </p:custDataLst>
              </p:nvPr>
            </p:nvSpPr>
            <p:spPr>
              <a:xfrm>
                <a:off x="659204" y="1769206"/>
                <a:ext cx="899733" cy="899733"/>
              </a:xfrm>
              <a:prstGeom prst="ellipse">
                <a:avLst/>
              </a:prstGeom>
              <a:solidFill>
                <a:srgbClr val="8C45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441826" y="1866208"/>
                <a:ext cx="2955159" cy="4794885"/>
                <a:chOff x="441826" y="1866208"/>
                <a:chExt cx="2955159" cy="4794885"/>
              </a:xfrm>
            </p:grpSpPr>
            <p:sp>
              <p:nvSpPr>
                <p:cNvPr id="42" name="文本框 41"/>
                <p:cNvSpPr txBox="1"/>
                <p:nvPr>
                  <p:custDataLst>
                    <p:tags r:id="rId11"/>
                  </p:custDataLst>
                </p:nvPr>
              </p:nvSpPr>
              <p:spPr>
                <a:xfrm>
                  <a:off x="658996" y="3414338"/>
                  <a:ext cx="2717800" cy="3246755"/>
                </a:xfrm>
                <a:prstGeom prst="rect">
                  <a:avLst/>
                </a:prstGeom>
                <a:noFill/>
              </p:spPr>
              <p:txBody>
                <a:bodyPr wrap="square">
                  <a:noAutofit/>
                </a:bodyPr>
                <a:lstStyle/>
                <a:p>
                  <a:pPr indent="0" fontAlgn="auto">
                    <a:lnSpc>
                      <a:spcPct val="150000"/>
                    </a:lnSpc>
                  </a:pPr>
                  <a:r>
                    <a:rPr lang="en-US" altLang="zh-CN" sz="24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charset="0"/>
                      <a:ea typeface="汉仪旗黑X1-55W" panose="00020600040101010101" pitchFamily="18" charset="-122"/>
                      <a:cs typeface="Times New Roman" panose="02020603050405020304" charset="0"/>
                      <a:sym typeface="汉仪旗黑X1-55W" panose="00020600040101010101" pitchFamily="18" charset="-122"/>
                    </a:rPr>
                    <a:t>A single openwork chased floral nail guard required three craftsmen to work for 45 days.</a:t>
                  </a:r>
                  <a:endParaRPr lang="en-US" altLang="zh-CN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汉仪旗黑X1-55W" panose="00020600040101010101" pitchFamily="18" charset="-122"/>
                    <a:cs typeface="Times New Roman" panose="02020603050405020304" charset="0"/>
                    <a:sym typeface="汉仪旗黑X1-55W" panose="00020600040101010101" pitchFamily="18" charset="-122"/>
                  </a:endParaRPr>
                </a:p>
              </p:txBody>
            </p:sp>
            <p:sp>
              <p:nvSpPr>
                <p:cNvPr id="43" name="文本框 42"/>
                <p:cNvSpPr txBox="1"/>
                <p:nvPr>
                  <p:custDataLst>
                    <p:tags r:id="rId12"/>
                  </p:custDataLst>
                </p:nvPr>
              </p:nvSpPr>
              <p:spPr>
                <a:xfrm>
                  <a:off x="659204" y="2899851"/>
                  <a:ext cx="2737781" cy="46421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0" lang="en-US" altLang="zh-CN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uLnTx/>
                      <a:uFillTx/>
                      <a:latin typeface="Times New Roman" panose="02020603050405020304" charset="0"/>
                      <a:ea typeface="汉仪中宋简" panose="02010600000101010101" pitchFamily="2" charset="-122"/>
                      <a:cs typeface="Times New Roman" panose="02020603050405020304" charset="0"/>
                      <a:sym typeface="汉仪中宋简" panose="02010600000101010101" pitchFamily="2" charset="-122"/>
                    </a:rPr>
                    <a:t>Craftsmanship</a:t>
                  </a:r>
                  <a:endPara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uLnTx/>
                    <a:uFillTx/>
                    <a:latin typeface="Times New Roman" panose="02020603050405020304" charset="0"/>
                    <a:ea typeface="汉仪中宋简" panose="02010600000101010101" pitchFamily="2" charset="-122"/>
                    <a:cs typeface="Times New Roman" panose="02020603050405020304" charset="0"/>
                    <a:sym typeface="汉仪中宋简" panose="02010600000101010101" pitchFamily="2" charset="-122"/>
                  </a:endParaRPr>
                </a:p>
              </p:txBody>
            </p:sp>
            <p:sp>
              <p:nvSpPr>
                <p:cNvPr id="44" name="文本框 43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441826" y="1866208"/>
                  <a:ext cx="1334488" cy="6505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3600" b="1" dirty="0">
                      <a:solidFill>
                        <a:schemeClr val="bg1"/>
                      </a:solidFill>
                      <a:latin typeface="汉仪中宋简" panose="02010600000101010101" pitchFamily="2" charset="-122"/>
                      <a:ea typeface="汉仪中宋简" panose="02010600000101010101" pitchFamily="2" charset="-122"/>
                      <a:cs typeface="汉仪旗黑X1-55W" panose="00020600040101010101" pitchFamily="18" charset="-122"/>
                      <a:sym typeface="汉仪中宋简" panose="02010600000101010101" pitchFamily="2" charset="-122"/>
                    </a:rPr>
                    <a:t>02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  <p:sp>
            <p:nvSpPr>
              <p:cNvPr id="41" name="星形: 四角 40"/>
              <p:cNvSpPr/>
              <p:nvPr>
                <p:custDataLst>
                  <p:tags r:id="rId14"/>
                </p:custDataLst>
              </p:nvPr>
            </p:nvSpPr>
            <p:spPr>
              <a:xfrm>
                <a:off x="1446635" y="2505788"/>
                <a:ext cx="214460" cy="214460"/>
              </a:xfrm>
              <a:prstGeom prst="star4">
                <a:avLst>
                  <a:gd name="adj" fmla="val 18623"/>
                </a:avLst>
              </a:prstGeom>
              <a:solidFill>
                <a:srgbClr val="0808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汉仪旗黑X1-55W" panose="00020600040101010101" pitchFamily="18" charset="-122"/>
                  <a:ea typeface="汉仪旗黑X1-55W" panose="00020600040101010101" pitchFamily="18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1990613" y="6092422"/>
            <a:ext cx="266505" cy="9583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2394" y="66662"/>
            <a:ext cx="11208219" cy="599348"/>
            <a:chOff x="782394" y="-11885"/>
            <a:chExt cx="11208219" cy="599348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782394" y="-11885"/>
              <a:ext cx="10182225" cy="54483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The Diversity of Nail Art Culture: the Modern Era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1F04"/>
                </a:solidFill>
                <a:effectLst/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组合 93"/>
          <p:cNvGrpSpPr/>
          <p:nvPr>
            <p:custDataLst>
              <p:tags r:id="rId3"/>
            </p:custDataLst>
          </p:nvPr>
        </p:nvGrpSpPr>
        <p:grpSpPr>
          <a:xfrm>
            <a:off x="1128395" y="1466215"/>
            <a:ext cx="10092055" cy="4911725"/>
            <a:chOff x="819675" y="1862475"/>
            <a:chExt cx="7933724" cy="4809714"/>
          </a:xfrm>
        </p:grpSpPr>
        <p:grpSp>
          <p:nvGrpSpPr>
            <p:cNvPr id="11" name="组合 10"/>
            <p:cNvGrpSpPr/>
            <p:nvPr/>
          </p:nvGrpSpPr>
          <p:grpSpPr>
            <a:xfrm rot="0">
              <a:off x="819675" y="2883390"/>
              <a:ext cx="2610481" cy="3486558"/>
              <a:chOff x="1042840" y="2606181"/>
              <a:chExt cx="2610481" cy="3486558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062526" y="4005230"/>
                <a:ext cx="2133733" cy="2087509"/>
                <a:chOff x="1062526" y="4005230"/>
                <a:chExt cx="2133733" cy="2087509"/>
              </a:xfrm>
            </p:grpSpPr>
            <p:sp>
              <p:nvSpPr>
                <p:cNvPr id="15" name="矩形: 圆角 14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062526" y="4126779"/>
                  <a:ext cx="1759585" cy="196596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pic>
              <p:nvPicPr>
                <p:cNvPr id="14" name="图片 13" descr="D:/Users/jiaxin/Desktop/中国语言与文化/2.jpg2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6"/>
                <a:srcRect t="12548" b="12548"/>
                <a:stretch>
                  <a:fillRect/>
                </a:stretch>
              </p:blipFill>
              <p:spPr>
                <a:xfrm>
                  <a:off x="1280601" y="4005230"/>
                  <a:ext cx="1915658" cy="1916367"/>
                </a:xfrm>
                <a:custGeom>
                  <a:avLst/>
                  <a:gdLst>
                    <a:gd name="connsiteX0" fmla="*/ 3045417 w 6090834"/>
                    <a:gd name="connsiteY0" fmla="*/ 0 h 6090834"/>
                    <a:gd name="connsiteX1" fmla="*/ 6090834 w 6090834"/>
                    <a:gd name="connsiteY1" fmla="*/ 3045417 h 6090834"/>
                    <a:gd name="connsiteX2" fmla="*/ 3045417 w 6090834"/>
                    <a:gd name="connsiteY2" fmla="*/ 6090834 h 6090834"/>
                    <a:gd name="connsiteX3" fmla="*/ 0 w 6090834"/>
                    <a:gd name="connsiteY3" fmla="*/ 3045417 h 6090834"/>
                    <a:gd name="connsiteX4" fmla="*/ 3045417 w 6090834"/>
                    <a:gd name="connsiteY4" fmla="*/ 0 h 609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0834" h="6090834">
                      <a:moveTo>
                        <a:pt x="3045417" y="0"/>
                      </a:moveTo>
                      <a:cubicBezTo>
                        <a:pt x="4727354" y="0"/>
                        <a:pt x="6090834" y="1363480"/>
                        <a:pt x="6090834" y="3045417"/>
                      </a:cubicBezTo>
                      <a:cubicBezTo>
                        <a:pt x="6090834" y="4727354"/>
                        <a:pt x="4727354" y="6090834"/>
                        <a:pt x="3045417" y="6090834"/>
                      </a:cubicBezTo>
                      <a:cubicBezTo>
                        <a:pt x="1363480" y="6090834"/>
                        <a:pt x="0" y="4727354"/>
                        <a:pt x="0" y="3045417"/>
                      </a:cubicBezTo>
                      <a:cubicBezTo>
                        <a:pt x="0" y="1363480"/>
                        <a:pt x="1363480" y="0"/>
                        <a:pt x="3045417" y="0"/>
                      </a:cubicBezTo>
                      <a:close/>
                    </a:path>
                  </a:pathLst>
                </a:custGeom>
              </p:spPr>
            </p:pic>
          </p:grpSp>
          <p:grpSp>
            <p:nvGrpSpPr>
              <p:cNvPr id="9" name="组合 8"/>
              <p:cNvGrpSpPr/>
              <p:nvPr/>
            </p:nvGrpSpPr>
            <p:grpSpPr>
              <a:xfrm>
                <a:off x="1042840" y="2606181"/>
                <a:ext cx="2610481" cy="2070908"/>
                <a:chOff x="1042840" y="2823157"/>
                <a:chExt cx="2610481" cy="2070908"/>
              </a:xfrm>
            </p:grpSpPr>
            <p:sp>
              <p:nvSpPr>
                <p:cNvPr id="22" name="矩形: 圆角 21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1042840" y="2823157"/>
                  <a:ext cx="211761" cy="207090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AA511A"/>
                    </a:gs>
                    <a:gs pos="100000">
                      <a:srgbClr val="EECD92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17" name="文本框 16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1269967" y="3130979"/>
                  <a:ext cx="2383354" cy="4508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24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Nail Tips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1F04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</p:grpSp>
        <p:grpSp>
          <p:nvGrpSpPr>
            <p:cNvPr id="46" name="组合 45"/>
            <p:cNvGrpSpPr/>
            <p:nvPr/>
          </p:nvGrpSpPr>
          <p:grpSpPr>
            <a:xfrm rot="0">
              <a:off x="3430117" y="1862475"/>
              <a:ext cx="2645606" cy="4774792"/>
              <a:chOff x="1042840" y="1585266"/>
              <a:chExt cx="2645606" cy="4774792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1042841" y="4423709"/>
                <a:ext cx="1957172" cy="1936349"/>
                <a:chOff x="1042841" y="4423709"/>
                <a:chExt cx="1957172" cy="1936349"/>
              </a:xfrm>
            </p:grpSpPr>
            <p:sp>
              <p:nvSpPr>
                <p:cNvPr id="52" name="矩形: 圆角 5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1042841" y="4457428"/>
                  <a:ext cx="1868141" cy="1702189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pic>
              <p:nvPicPr>
                <p:cNvPr id="53" name="图片 52" descr="D:/Users/jiaxin/Desktop/中国语言与文化/9.jpg9"/>
                <p:cNvPicPr>
                  <a:picLocks noChangeAspect="1"/>
                </p:cNvPicPr>
                <p:nvPr>
                  <p:custDataLst>
                    <p:tags r:id="rId10"/>
                  </p:custDataLst>
                </p:nvPr>
              </p:nvPicPr>
              <p:blipFill>
                <a:blip r:embed="rId11"/>
                <a:srcRect l="-2507" t="2507" r="2507" b="2507"/>
                <a:stretch>
                  <a:fillRect/>
                </a:stretch>
              </p:blipFill>
              <p:spPr>
                <a:xfrm>
                  <a:off x="1143376" y="4423709"/>
                  <a:ext cx="1856637" cy="1936349"/>
                </a:xfrm>
                <a:custGeom>
                  <a:avLst/>
                  <a:gdLst>
                    <a:gd name="connsiteX0" fmla="*/ 3045417 w 6090834"/>
                    <a:gd name="connsiteY0" fmla="*/ 0 h 6090834"/>
                    <a:gd name="connsiteX1" fmla="*/ 6090834 w 6090834"/>
                    <a:gd name="connsiteY1" fmla="*/ 3045417 h 6090834"/>
                    <a:gd name="connsiteX2" fmla="*/ 3045417 w 6090834"/>
                    <a:gd name="connsiteY2" fmla="*/ 6090834 h 6090834"/>
                    <a:gd name="connsiteX3" fmla="*/ 0 w 6090834"/>
                    <a:gd name="connsiteY3" fmla="*/ 3045417 h 6090834"/>
                    <a:gd name="connsiteX4" fmla="*/ 3045417 w 6090834"/>
                    <a:gd name="connsiteY4" fmla="*/ 0 h 609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0834" h="6090834">
                      <a:moveTo>
                        <a:pt x="3045417" y="0"/>
                      </a:moveTo>
                      <a:cubicBezTo>
                        <a:pt x="4727354" y="0"/>
                        <a:pt x="6090834" y="1363480"/>
                        <a:pt x="6090834" y="3045417"/>
                      </a:cubicBezTo>
                      <a:cubicBezTo>
                        <a:pt x="6090834" y="4727354"/>
                        <a:pt x="4727354" y="6090834"/>
                        <a:pt x="3045417" y="6090834"/>
                      </a:cubicBezTo>
                      <a:cubicBezTo>
                        <a:pt x="1363480" y="6090834"/>
                        <a:pt x="0" y="4727354"/>
                        <a:pt x="0" y="3045417"/>
                      </a:cubicBezTo>
                      <a:cubicBezTo>
                        <a:pt x="0" y="1363480"/>
                        <a:pt x="1363480" y="0"/>
                        <a:pt x="3045417" y="0"/>
                      </a:cubicBezTo>
                      <a:close/>
                    </a:path>
                  </a:pathLst>
                </a:custGeom>
              </p:spPr>
            </p:pic>
          </p:grpSp>
          <p:grpSp>
            <p:nvGrpSpPr>
              <p:cNvPr id="48" name="组合 47"/>
              <p:cNvGrpSpPr/>
              <p:nvPr/>
            </p:nvGrpSpPr>
            <p:grpSpPr>
              <a:xfrm>
                <a:off x="1042840" y="1585266"/>
                <a:ext cx="2645606" cy="3884558"/>
                <a:chOff x="1042840" y="1802242"/>
                <a:chExt cx="2645606" cy="3884558"/>
              </a:xfrm>
            </p:grpSpPr>
            <p:sp>
              <p:nvSpPr>
                <p:cNvPr id="49" name="矩形: 圆角 48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1042840" y="1802242"/>
                  <a:ext cx="211761" cy="388455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AA511A"/>
                    </a:gs>
                    <a:gs pos="100000">
                      <a:srgbClr val="EECD92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51" name="文本框 50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1305092" y="2678136"/>
                  <a:ext cx="2383354" cy="4508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altLang="zh-CN" sz="2400">
                      <a:latin typeface="Times New Roman" panose="02020603050405020304" charset="0"/>
                      <a:cs typeface="Times New Roman" panose="02020603050405020304" charset="0"/>
                      <a:sym typeface="+mn-ea"/>
                    </a:rPr>
                    <a:t>Gel Nails</a:t>
                  </a:r>
                  <a:endParaRPr kumimoji="0" lang="en-US" altLang="zh-CN" sz="2400" i="0" u="none" strike="noStrike" kern="1200" cap="none" spc="0" normalizeH="0" baseline="0">
                    <a:latin typeface="Times New Roman" panose="02020603050405020304" charset="0"/>
                    <a:cs typeface="Times New Roman" panose="02020603050405020304" charset="0"/>
                    <a:sym typeface="汉仪中宋简" panose="02010600000101010101" pitchFamily="2" charset="-122"/>
                  </a:endParaRPr>
                </a:p>
              </p:txBody>
            </p:sp>
          </p:grpSp>
        </p:grpSp>
        <p:grpSp>
          <p:nvGrpSpPr>
            <p:cNvPr id="70" name="组合 69"/>
            <p:cNvGrpSpPr/>
            <p:nvPr/>
          </p:nvGrpSpPr>
          <p:grpSpPr>
            <a:xfrm rot="0">
              <a:off x="6075517" y="2662257"/>
              <a:ext cx="2677882" cy="4009932"/>
              <a:chOff x="1042840" y="2385048"/>
              <a:chExt cx="2677882" cy="4009932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1042841" y="4424288"/>
                <a:ext cx="2087717" cy="1970692"/>
                <a:chOff x="1042841" y="4424288"/>
                <a:chExt cx="2087717" cy="1970692"/>
              </a:xfrm>
            </p:grpSpPr>
            <p:sp>
              <p:nvSpPr>
                <p:cNvPr id="76" name="矩形: 圆角 75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1042841" y="4448641"/>
                  <a:ext cx="1809121" cy="171093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8A4115"/>
                    </a:gs>
                    <a:gs pos="100000">
                      <a:srgbClr val="555558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pic>
              <p:nvPicPr>
                <p:cNvPr id="77" name="图片 76" descr="D:/Users/jiaxin/Desktop/中国语言与文化/10.jpg10"/>
                <p:cNvPicPr>
                  <a:picLocks noChangeAspect="1"/>
                </p:cNvPicPr>
                <p:nvPr>
                  <p:custDataLst>
                    <p:tags r:id="rId15"/>
                  </p:custDataLst>
                </p:nvPr>
              </p:nvPicPr>
              <p:blipFill rotWithShape="1">
                <a:blip r:embed="rId16"/>
                <a:srcRect t="12508" b="12508"/>
                <a:stretch>
                  <a:fillRect/>
                </a:stretch>
              </p:blipFill>
              <p:spPr>
                <a:xfrm>
                  <a:off x="1159881" y="4424288"/>
                  <a:ext cx="1970677" cy="1970692"/>
                </a:xfrm>
                <a:custGeom>
                  <a:avLst/>
                  <a:gdLst>
                    <a:gd name="connsiteX0" fmla="*/ 3045417 w 6090834"/>
                    <a:gd name="connsiteY0" fmla="*/ 0 h 6090834"/>
                    <a:gd name="connsiteX1" fmla="*/ 6090834 w 6090834"/>
                    <a:gd name="connsiteY1" fmla="*/ 3045417 h 6090834"/>
                    <a:gd name="connsiteX2" fmla="*/ 3045417 w 6090834"/>
                    <a:gd name="connsiteY2" fmla="*/ 6090834 h 6090834"/>
                    <a:gd name="connsiteX3" fmla="*/ 0 w 6090834"/>
                    <a:gd name="connsiteY3" fmla="*/ 3045417 h 6090834"/>
                    <a:gd name="connsiteX4" fmla="*/ 3045417 w 6090834"/>
                    <a:gd name="connsiteY4" fmla="*/ 0 h 6090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0834" h="6090834">
                      <a:moveTo>
                        <a:pt x="3045417" y="0"/>
                      </a:moveTo>
                      <a:cubicBezTo>
                        <a:pt x="4727354" y="0"/>
                        <a:pt x="6090834" y="1363480"/>
                        <a:pt x="6090834" y="3045417"/>
                      </a:cubicBezTo>
                      <a:cubicBezTo>
                        <a:pt x="6090834" y="4727354"/>
                        <a:pt x="4727354" y="6090834"/>
                        <a:pt x="3045417" y="6090834"/>
                      </a:cubicBezTo>
                      <a:cubicBezTo>
                        <a:pt x="1363480" y="6090834"/>
                        <a:pt x="0" y="4727354"/>
                        <a:pt x="0" y="3045417"/>
                      </a:cubicBezTo>
                      <a:cubicBezTo>
                        <a:pt x="0" y="1363480"/>
                        <a:pt x="1363480" y="0"/>
                        <a:pt x="3045417" y="0"/>
                      </a:cubicBezTo>
                      <a:close/>
                    </a:path>
                  </a:pathLst>
                </a:custGeom>
              </p:spPr>
            </p:pic>
          </p:grpSp>
          <p:grpSp>
            <p:nvGrpSpPr>
              <p:cNvPr id="72" name="组合 71"/>
              <p:cNvGrpSpPr/>
              <p:nvPr/>
            </p:nvGrpSpPr>
            <p:grpSpPr>
              <a:xfrm>
                <a:off x="1042840" y="2385048"/>
                <a:ext cx="2677882" cy="2292041"/>
                <a:chOff x="1042840" y="2602024"/>
                <a:chExt cx="2677882" cy="2292041"/>
              </a:xfrm>
            </p:grpSpPr>
            <p:sp>
              <p:nvSpPr>
                <p:cNvPr id="73" name="矩形: 圆角 72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1042840" y="2823157"/>
                  <a:ext cx="211761" cy="207090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AA511A"/>
                    </a:gs>
                    <a:gs pos="100000">
                      <a:srgbClr val="EECD92">
                        <a:alpha val="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汉仪旗黑X1-55W" panose="00020600040101010101" pitchFamily="18" charset="-122"/>
                    <a:ea typeface="汉仪旗黑X1-55W" panose="00020600040101010101" pitchFamily="18" charset="-122"/>
                    <a:cs typeface="+mn-cs"/>
                  </a:endParaRPr>
                </a:p>
              </p:txBody>
            </p:sp>
            <p:sp>
              <p:nvSpPr>
                <p:cNvPr id="75" name="文本框 74"/>
                <p:cNvSpPr txBox="1"/>
                <p:nvPr>
                  <p:custDataLst>
                    <p:tags r:id="rId18"/>
                  </p:custDataLst>
                </p:nvPr>
              </p:nvSpPr>
              <p:spPr>
                <a:xfrm>
                  <a:off x="1337368" y="2602024"/>
                  <a:ext cx="2383354" cy="4527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31F04"/>
                    </a:solidFill>
                    <a:effectLst/>
                    <a:uLnTx/>
                    <a:uFillTx/>
                    <a:latin typeface="汉仪中宋简" panose="02010600000101010101" pitchFamily="2" charset="-122"/>
                    <a:ea typeface="汉仪中宋简" panose="02010600000101010101" pitchFamily="2" charset="-122"/>
                    <a:cs typeface="汉仪旗黑X1-55W" panose="00020600040101010101" pitchFamily="18" charset="-122"/>
                    <a:sym typeface="汉仪中宋简" panose="02010600000101010101" pitchFamily="2" charset="-122"/>
                  </a:endParaRPr>
                </a:p>
              </p:txBody>
            </p:sp>
          </p:grpSp>
        </p:grpSp>
      </p:grpSp>
      <p:sp>
        <p:nvSpPr>
          <p:cNvPr id="2" name="文本框 1"/>
          <p:cNvSpPr txBox="1"/>
          <p:nvPr/>
        </p:nvSpPr>
        <p:spPr>
          <a:xfrm>
            <a:off x="8186420" y="3089275"/>
            <a:ext cx="2514600" cy="847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3D Gel Sculpture</a:t>
            </a:r>
            <a:endParaRPr lang="zh-CN" alt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9645767">
            <a:off x="6286903" y="807404"/>
            <a:ext cx="5685905" cy="5685905"/>
          </a:xfrm>
          <a:prstGeom prst="ellipse">
            <a:avLst/>
          </a:prstGeom>
          <a:gradFill>
            <a:gsLst>
              <a:gs pos="0">
                <a:srgbClr val="8A4115"/>
              </a:gs>
              <a:gs pos="100000">
                <a:srgbClr val="555558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279913">
            <a:off x="5585440" y="2234397"/>
            <a:ext cx="6714358" cy="2831919"/>
          </a:xfrm>
          <a:prstGeom prst="ellipse">
            <a:avLst/>
          </a:pr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/>
          <a:srcRect t="30911"/>
          <a:stretch>
            <a:fillRect/>
          </a:stretch>
        </p:blipFill>
        <p:spPr>
          <a:xfrm>
            <a:off x="5844449" y="1445342"/>
            <a:ext cx="5220812" cy="541265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 rot="2279913">
            <a:off x="5149579" y="3504301"/>
            <a:ext cx="6714358" cy="1415960"/>
          </a:xfrm>
          <a:custGeom>
            <a:avLst/>
            <a:gdLst>
              <a:gd name="connsiteX0" fmla="*/ 0 w 6714358"/>
              <a:gd name="connsiteY0" fmla="*/ 1415960 h 2831919"/>
              <a:gd name="connsiteX1" fmla="*/ 3357179 w 6714358"/>
              <a:gd name="connsiteY1" fmla="*/ 0 h 2831919"/>
              <a:gd name="connsiteX2" fmla="*/ 6714358 w 6714358"/>
              <a:gd name="connsiteY2" fmla="*/ 1415960 h 2831919"/>
              <a:gd name="connsiteX3" fmla="*/ 3357179 w 6714358"/>
              <a:gd name="connsiteY3" fmla="*/ 2831920 h 2831919"/>
              <a:gd name="connsiteX4" fmla="*/ 0 w 6714358"/>
              <a:gd name="connsiteY4" fmla="*/ 1415960 h 2831919"/>
              <a:gd name="connsiteX0-1" fmla="*/ 3357179 w 6714358"/>
              <a:gd name="connsiteY0-2" fmla="*/ 0 h 2831920"/>
              <a:gd name="connsiteX1-3" fmla="*/ 6714358 w 6714358"/>
              <a:gd name="connsiteY1-4" fmla="*/ 1415960 h 2831920"/>
              <a:gd name="connsiteX2-5" fmla="*/ 3357179 w 6714358"/>
              <a:gd name="connsiteY2-6" fmla="*/ 2831920 h 2831920"/>
              <a:gd name="connsiteX3-7" fmla="*/ 0 w 6714358"/>
              <a:gd name="connsiteY3-8" fmla="*/ 1415960 h 2831920"/>
              <a:gd name="connsiteX4-9" fmla="*/ 3448619 w 6714358"/>
              <a:gd name="connsiteY4-10" fmla="*/ 91440 h 2831920"/>
              <a:gd name="connsiteX0-11" fmla="*/ 6714358 w 6714358"/>
              <a:gd name="connsiteY0-12" fmla="*/ 1333316 h 2749276"/>
              <a:gd name="connsiteX1-13" fmla="*/ 3357179 w 6714358"/>
              <a:gd name="connsiteY1-14" fmla="*/ 2749276 h 2749276"/>
              <a:gd name="connsiteX2-15" fmla="*/ 0 w 6714358"/>
              <a:gd name="connsiteY2-16" fmla="*/ 1333316 h 2749276"/>
              <a:gd name="connsiteX3-17" fmla="*/ 3448619 w 6714358"/>
              <a:gd name="connsiteY3-18" fmla="*/ 8796 h 2749276"/>
              <a:gd name="connsiteX0-19" fmla="*/ 6714358 w 6714358"/>
              <a:gd name="connsiteY0-20" fmla="*/ 0 h 1415960"/>
              <a:gd name="connsiteX1-21" fmla="*/ 3357179 w 6714358"/>
              <a:gd name="connsiteY1-22" fmla="*/ 1415960 h 1415960"/>
              <a:gd name="connsiteX2-23" fmla="*/ 0 w 6714358"/>
              <a:gd name="connsiteY2-24" fmla="*/ 0 h 141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6714358" h="1415960">
                <a:moveTo>
                  <a:pt x="6714358" y="0"/>
                </a:moveTo>
                <a:cubicBezTo>
                  <a:pt x="6714358" y="782013"/>
                  <a:pt x="5211298" y="1415960"/>
                  <a:pt x="3357179" y="1415960"/>
                </a:cubicBezTo>
                <a:cubicBezTo>
                  <a:pt x="1503060" y="1415960"/>
                  <a:pt x="0" y="782013"/>
                  <a:pt x="0" y="0"/>
                </a:cubicBezTo>
              </a:path>
            </a:pathLst>
          </a:custGeom>
          <a:noFill/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星形: 四角 19"/>
          <p:cNvSpPr/>
          <p:nvPr/>
        </p:nvSpPr>
        <p:spPr>
          <a:xfrm>
            <a:off x="6796783" y="503466"/>
            <a:ext cx="648929" cy="648929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星形: 四角 20"/>
          <p:cNvSpPr/>
          <p:nvPr/>
        </p:nvSpPr>
        <p:spPr>
          <a:xfrm>
            <a:off x="11209596" y="4058478"/>
            <a:ext cx="307605" cy="307605"/>
          </a:xfrm>
          <a:prstGeom prst="star4">
            <a:avLst>
              <a:gd name="adj" fmla="val 18623"/>
            </a:avLst>
          </a:prstGeom>
          <a:solidFill>
            <a:srgbClr val="08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形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528" y="369924"/>
            <a:ext cx="267085" cy="267085"/>
          </a:xfrm>
          <a:prstGeom prst="rect">
            <a:avLst/>
          </a:prstGeom>
        </p:spPr>
      </p:pic>
      <p:sp>
        <p:nvSpPr>
          <p:cNvPr id="35" name="矩形: 圆角 34"/>
          <p:cNvSpPr/>
          <p:nvPr/>
        </p:nvSpPr>
        <p:spPr>
          <a:xfrm>
            <a:off x="5214237" y="5217595"/>
            <a:ext cx="648509" cy="23320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: 圆角 35"/>
          <p:cNvSpPr/>
          <p:nvPr/>
        </p:nvSpPr>
        <p:spPr>
          <a:xfrm>
            <a:off x="10900689" y="97665"/>
            <a:ext cx="670208" cy="27221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8A4115"/>
              </a:gs>
              <a:gs pos="100000">
                <a:srgbClr val="555558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482600" y="790575"/>
            <a:ext cx="5885180" cy="5883910"/>
            <a:chOff x="422752" y="655289"/>
            <a:chExt cx="8316901" cy="2307838"/>
          </a:xfrm>
        </p:grpSpPr>
        <p:sp>
          <p:nvSpPr>
            <p:cNvPr id="38" name="文本框 37"/>
            <p:cNvSpPr txBox="1"/>
            <p:nvPr/>
          </p:nvSpPr>
          <p:spPr>
            <a:xfrm>
              <a:off x="422752" y="655289"/>
              <a:ext cx="4973942" cy="96406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r>
                <a:rPr kumimoji="0" lang="en-US" altLang="zh-CN" sz="16600" b="1" i="0" u="none" strike="noStrike" kern="1200" cap="none" spc="0" normalizeH="0" baseline="0" noProof="0" dirty="0">
                  <a:ln>
                    <a:noFill/>
                  </a:ln>
                  <a:gradFill>
                    <a:gsLst>
                      <a:gs pos="5000">
                        <a:srgbClr val="8A4115"/>
                      </a:gs>
                      <a:gs pos="100000">
                        <a:srgbClr val="606165">
                          <a:alpha val="0"/>
                        </a:srgbClr>
                      </a:gs>
                    </a:gsLst>
                    <a:lin ang="18900000" scaled="1"/>
                  </a:gradFill>
                  <a:uLnTx/>
                  <a:uFillTx/>
                  <a:latin typeface="汉仪中宋简" panose="02010600000101010101" pitchFamily="2" charset="-122"/>
                  <a:ea typeface="汉仪中宋简" panose="02010600000101010101" pitchFamily="2" charset="-122"/>
                  <a:cs typeface="汉仪旗黑X1-55W" panose="00020600040101010101" pitchFamily="18" charset="-122"/>
                  <a:sym typeface="汉仪中宋简" panose="02010600000101010101" pitchFamily="2" charset="-122"/>
                </a:rPr>
                <a:t>02</a:t>
              </a:r>
              <a:endParaRPr lang="zh-CN" altLang="en-US" sz="16600" b="1" dirty="0">
                <a:gradFill>
                  <a:gsLst>
                    <a:gs pos="5000">
                      <a:srgbClr val="8A4115"/>
                    </a:gs>
                    <a:gs pos="100000">
                      <a:srgbClr val="606165">
                        <a:alpha val="0"/>
                      </a:srgbClr>
                    </a:gs>
                  </a:gsLst>
                  <a:lin ang="18900000" scaled="1"/>
                </a:gradFill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0267" y="1619605"/>
              <a:ext cx="8189386" cy="13435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en-US" altLang="zh-CN" sz="4400" dirty="0">
                  <a:solidFill>
                    <a:srgbClr val="8C451B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The C</a:t>
              </a:r>
              <a:r>
                <a:rPr lang="en-US" altLang="zh-CN" sz="4400">
                  <a:solidFill>
                    <a:srgbClr val="8C451B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ultural Symbolism</a:t>
              </a:r>
              <a:r>
                <a:rPr lang="en-US" altLang="zh-CN" sz="4400" dirty="0">
                  <a:solidFill>
                    <a:srgbClr val="8C451B"/>
                  </a:solidFill>
                  <a:latin typeface="Times New Roman" panose="02020603050405020304" charset="0"/>
                  <a:ea typeface="汉仪中宋简" panose="02010600000101010101" pitchFamily="2" charset="-122"/>
                  <a:cs typeface="Times New Roman" panose="02020603050405020304" charset="0"/>
                  <a:sym typeface="汉仪中宋简" panose="02010600000101010101" pitchFamily="2" charset="-122"/>
                </a:rPr>
                <a:t> of Nail Dyeing in Ancient Times</a:t>
              </a:r>
              <a:endParaRPr lang="en-US" altLang="zh-CN" sz="4400" dirty="0">
                <a:solidFill>
                  <a:srgbClr val="8C451B"/>
                </a:soli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  <a:p>
              <a:endParaRPr lang="en-US" altLang="zh-CN" sz="4400" b="1" dirty="0">
                <a:solidFill>
                  <a:srgbClr val="8C451B"/>
                </a:solidFill>
                <a:latin typeface="Times New Roman" panose="02020603050405020304" charset="0"/>
                <a:ea typeface="汉仪中宋简" panose="02010600000101010101" pitchFamily="2" charset="-122"/>
                <a:cs typeface="Times New Roman" panose="02020603050405020304" charset="0"/>
                <a:sym typeface="汉仪中宋简" panose="0201060000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星形: 四角 20"/>
          <p:cNvSpPr/>
          <p:nvPr/>
        </p:nvSpPr>
        <p:spPr>
          <a:xfrm>
            <a:off x="25027" y="108657"/>
            <a:ext cx="214460" cy="214460"/>
          </a:xfrm>
          <a:prstGeom prst="star4">
            <a:avLst>
              <a:gd name="adj" fmla="val 186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239487" y="195048"/>
            <a:ext cx="363048" cy="89973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汉仪旗黑X1-55W" panose="00020600040101010101" pitchFamily="18" charset="-122"/>
              <a:ea typeface="汉仪旗黑X1-55W" panose="00020600040101010101" pitchFamily="18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9204" y="215887"/>
            <a:ext cx="11331409" cy="450123"/>
            <a:chOff x="659204" y="137340"/>
            <a:chExt cx="11331409" cy="450123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723528" y="265408"/>
              <a:ext cx="267085" cy="267085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659204" y="137340"/>
              <a:ext cx="5277485" cy="394335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Crimson Vows at  Fingertips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31F04"/>
                </a:solidFill>
                <a:effectLst/>
                <a:uLnTx/>
                <a:uFillTx/>
                <a:latin typeface="汉仪中宋简" panose="02010600000101010101" pitchFamily="2" charset="-122"/>
                <a:ea typeface="汉仪中宋简" panose="02010600000101010101" pitchFamily="2" charset="-122"/>
                <a:cs typeface="汉仪旗黑X1-55W" panose="00020600040101010101" pitchFamily="18" charset="-122"/>
                <a:sym typeface="汉仪中宋简" panose="0201060000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238500" y="587463"/>
              <a:ext cx="817245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rgbClr val="606165">
                      <a:alpha val="0"/>
                    </a:srgbClr>
                  </a:gs>
                  <a:gs pos="100000">
                    <a:srgbClr val="531F04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: 圆角 26"/>
          <p:cNvSpPr/>
          <p:nvPr/>
        </p:nvSpPr>
        <p:spPr>
          <a:xfrm>
            <a:off x="450340" y="5032205"/>
            <a:ext cx="490520" cy="1763932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11070440" y="2433905"/>
            <a:ext cx="506933" cy="2058944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239395" y="1199515"/>
            <a:ext cx="4962525" cy="5116830"/>
            <a:chOff x="-714728" y="1116134"/>
            <a:chExt cx="5408289" cy="5075856"/>
          </a:xfrm>
        </p:grpSpPr>
        <p:sp>
          <p:nvSpPr>
            <p:cNvPr id="18" name="椭圆 17"/>
            <p:cNvSpPr/>
            <p:nvPr/>
          </p:nvSpPr>
          <p:spPr>
            <a:xfrm rot="2279913">
              <a:off x="-385051" y="3087692"/>
              <a:ext cx="5078612" cy="214201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-714728" y="1116134"/>
              <a:ext cx="5078612" cy="5075856"/>
              <a:chOff x="-714728" y="1116134"/>
              <a:chExt cx="5078612" cy="5075856"/>
            </a:xfrm>
          </p:grpSpPr>
          <p:sp>
            <p:nvSpPr>
              <p:cNvPr id="25" name="星形: 四角 24"/>
              <p:cNvSpPr/>
              <p:nvPr/>
            </p:nvSpPr>
            <p:spPr>
              <a:xfrm>
                <a:off x="4060452" y="4181031"/>
                <a:ext cx="232667" cy="232667"/>
              </a:xfrm>
              <a:prstGeom prst="star4">
                <a:avLst>
                  <a:gd name="adj" fmla="val 1862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" name="图片 2" descr="D:/Users/jiaxin/Desktop/中国语言与文化/7.jpg7"/>
              <p:cNvPicPr>
                <a:picLocks noChangeAspect="1"/>
              </p:cNvPicPr>
              <p:nvPr/>
            </p:nvPicPr>
            <p:blipFill>
              <a:blip r:embed="rId3"/>
              <a:srcRect l="19664" r="19664"/>
              <a:stretch>
                <a:fillRect/>
              </a:stretch>
            </p:blipFill>
            <p:spPr>
              <a:xfrm>
                <a:off x="590995" y="1116134"/>
                <a:ext cx="3383904" cy="5075856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rgbClr val="C00000"/>
                </a:solidFill>
              </a:ln>
            </p:spPr>
          </p:pic>
          <p:sp>
            <p:nvSpPr>
              <p:cNvPr id="22" name="椭圆 17"/>
              <p:cNvSpPr/>
              <p:nvPr/>
            </p:nvSpPr>
            <p:spPr>
              <a:xfrm rot="2279913">
                <a:off x="-714728" y="4048223"/>
                <a:ext cx="5078612" cy="1071005"/>
              </a:xfrm>
              <a:custGeom>
                <a:avLst/>
                <a:gdLst>
                  <a:gd name="connsiteX0" fmla="*/ 0 w 6714358"/>
                  <a:gd name="connsiteY0" fmla="*/ 1415960 h 2831919"/>
                  <a:gd name="connsiteX1" fmla="*/ 3357179 w 6714358"/>
                  <a:gd name="connsiteY1" fmla="*/ 0 h 2831919"/>
                  <a:gd name="connsiteX2" fmla="*/ 6714358 w 6714358"/>
                  <a:gd name="connsiteY2" fmla="*/ 1415960 h 2831919"/>
                  <a:gd name="connsiteX3" fmla="*/ 3357179 w 6714358"/>
                  <a:gd name="connsiteY3" fmla="*/ 2831920 h 2831919"/>
                  <a:gd name="connsiteX4" fmla="*/ 0 w 6714358"/>
                  <a:gd name="connsiteY4" fmla="*/ 1415960 h 2831919"/>
                  <a:gd name="connsiteX0-1" fmla="*/ 3357179 w 6714358"/>
                  <a:gd name="connsiteY0-2" fmla="*/ 0 h 2831920"/>
                  <a:gd name="connsiteX1-3" fmla="*/ 6714358 w 6714358"/>
                  <a:gd name="connsiteY1-4" fmla="*/ 1415960 h 2831920"/>
                  <a:gd name="connsiteX2-5" fmla="*/ 3357179 w 6714358"/>
                  <a:gd name="connsiteY2-6" fmla="*/ 2831920 h 2831920"/>
                  <a:gd name="connsiteX3-7" fmla="*/ 0 w 6714358"/>
                  <a:gd name="connsiteY3-8" fmla="*/ 1415960 h 2831920"/>
                  <a:gd name="connsiteX4-9" fmla="*/ 3448619 w 6714358"/>
                  <a:gd name="connsiteY4-10" fmla="*/ 91440 h 2831920"/>
                  <a:gd name="connsiteX0-11" fmla="*/ 6714358 w 6714358"/>
                  <a:gd name="connsiteY0-12" fmla="*/ 1333316 h 2749276"/>
                  <a:gd name="connsiteX1-13" fmla="*/ 3357179 w 6714358"/>
                  <a:gd name="connsiteY1-14" fmla="*/ 2749276 h 2749276"/>
                  <a:gd name="connsiteX2-15" fmla="*/ 0 w 6714358"/>
                  <a:gd name="connsiteY2-16" fmla="*/ 1333316 h 2749276"/>
                  <a:gd name="connsiteX3-17" fmla="*/ 3448619 w 6714358"/>
                  <a:gd name="connsiteY3-18" fmla="*/ 8796 h 2749276"/>
                  <a:gd name="connsiteX0-19" fmla="*/ 6714358 w 6714358"/>
                  <a:gd name="connsiteY0-20" fmla="*/ 0 h 1415960"/>
                  <a:gd name="connsiteX1-21" fmla="*/ 3357179 w 6714358"/>
                  <a:gd name="connsiteY1-22" fmla="*/ 1415960 h 1415960"/>
                  <a:gd name="connsiteX2-23" fmla="*/ 0 w 6714358"/>
                  <a:gd name="connsiteY2-24" fmla="*/ 0 h 141596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6714358" h="1415960">
                    <a:moveTo>
                      <a:pt x="6714358" y="0"/>
                    </a:moveTo>
                    <a:cubicBezTo>
                      <a:pt x="6714358" y="782013"/>
                      <a:pt x="5211298" y="1415960"/>
                      <a:pt x="3357179" y="1415960"/>
                    </a:cubicBezTo>
                    <a:cubicBezTo>
                      <a:pt x="1503060" y="1415960"/>
                      <a:pt x="0" y="782013"/>
                      <a:pt x="0" y="0"/>
                    </a:cubicBez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星形: 四角 23"/>
              <p:cNvSpPr/>
              <p:nvPr/>
            </p:nvSpPr>
            <p:spPr>
              <a:xfrm>
                <a:off x="531186" y="1778449"/>
                <a:ext cx="490838" cy="490838"/>
              </a:xfrm>
              <a:prstGeom prst="star4">
                <a:avLst>
                  <a:gd name="adj" fmla="val 18623"/>
                </a:avLst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5039360" y="1633220"/>
            <a:ext cx="5547995" cy="48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汉仪旗黑X1-55W" panose="00020600040101010101" pitchFamily="18" charset="-122"/>
              <a:ea typeface="汉仪旗黑X1-55W" panose="00020600040101010101" pitchFamily="18" charset="-122"/>
              <a:cs typeface="汉仪旗黑X1-55W" panose="00020600040101010101" pitchFamily="18" charset="-122"/>
              <a:sym typeface="汉仪旗黑X1-55W" panose="00020600040101010101" pitchFamily="18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0980" y="1960245"/>
            <a:ext cx="5491480" cy="3696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Brides dyed their nails with cinnabar (a vermilion-red mineral pigment), embodying fidelity. And the deeper the color, the stronger it symbolized marital fidelity.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10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100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31068_2*m_h_f*1_1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VALUE" val="51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&#10;你的智能图形项正文内容"/>
  <p:tag name="KSO_WM_UNIT_TEXT_FILL_FORE_SCHEMECOLOR_INDEX" val="1"/>
  <p:tag name="KSO_WM_UNIT_TEXT_FILL_TYPE" val="1"/>
  <p:tag name="KSO_WM_DIAGRAM_USE_COLOR_VALUE" val="{&quot;color_scheme&quot;:1,&quot;theme_color_indexes&quot;:[9,10,9,10,9,10]}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8_2*m_h_i*1_3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SUBTYPE" val="d"/>
  <p:tag name="KSO_WM_UNIT_TYPE" val="m_h_i"/>
  <p:tag name="KSO_WM_UNIT_INDEX" val="1_3_1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theme_color_indexes&quot;:[9,10,9,10,9,10]}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2_1"/>
  <p:tag name="KSO_WM_UNIT_ID" val="diagram20231068_2*m_h_a*1_2_1"/>
  <p:tag name="KSO_WM_TEMPLATE_CATEGORY" val="diagram"/>
  <p:tag name="KSO_WM_TEMPLATE_INDEX" val="20231068"/>
  <p:tag name="KSO_WM_UNIT_LAYERLEVEL" val="1_1_1"/>
  <p:tag name="KSO_WM_TAG_VERSION" val="3.0"/>
  <p:tag name="KSO_WM_DIAGRAM_GROUP_CODE" val="m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8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theme_color_indexes&quot;:[9,10,9,10,9,10]}"/>
</p:tagLst>
</file>

<file path=ppt/tags/tag10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31068_2*m_h_f*1_2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&#10;你的智能图形项正文"/>
  <p:tag name="KSO_WM_UNIT_TEXT_FILL_FORE_SCHEMECOLOR_INDEX" val="1"/>
  <p:tag name="KSO_WM_UNIT_TEXT_FILL_TYPE" val="1"/>
  <p:tag name="KSO_WM_DIAGRAM_USE_COLOR_VALUE" val="{&quot;color_scheme&quot;:1,&quot;theme_color_indexes&quot;:[9,10,9,10,9,10]}"/>
</p:tagLst>
</file>

<file path=ppt/tags/tag10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3_1"/>
  <p:tag name="KSO_WM_UNIT_ID" val="diagram20231068_2*m_h_a*1_3_1"/>
  <p:tag name="KSO_WM_TEMPLATE_CATEGORY" val="diagram"/>
  <p:tag name="KSO_WM_TEMPLATE_INDEX" val="20231068"/>
  <p:tag name="KSO_WM_UNIT_LAYERLEVEL" val="1_1_1"/>
  <p:tag name="KSO_WM_TAG_VERSION" val="3.0"/>
  <p:tag name="KSO_WM_DIAGRAM_GROUP_CODE" val="m1-1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theme_color_indexes&quot;:[9,10,9,10,9,10]}"/>
</p:tagLst>
</file>

<file path=ppt/tags/tag10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31068_2*m_h_f*1_3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&#10;你的智能图形项正文"/>
  <p:tag name="KSO_WM_UNIT_TEXT_FILL_FORE_SCHEMECOLOR_INDEX" val="1"/>
  <p:tag name="KSO_WM_UNIT_TEXT_FILL_TYPE" val="1"/>
  <p:tag name="KSO_WM_DIAGRAM_USE_COLOR_VALUE" val="{&quot;color_scheme&quot;:1,&quot;theme_color_indexes&quot;:[9,10,9,10,9,10]}"/>
</p:tagLst>
</file>

<file path=ppt/tags/tag106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107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108.xml><?xml version="1.0" encoding="utf-8"?>
<p:tagLst xmlns:p="http://schemas.openxmlformats.org/presentationml/2006/main">
  <p:tag name="COMMONDATA" val="eyJoZGlkIjoiMzUyYzQ1ZWE1NzI1MzBlYzJhOThlYTUyYWQwYjhkN2IifQ=="/>
  <p:tag name="resource_record_key" val="{&quot;13&quot;:[4364888,19950693],&quot;29&quot;:[50000086,50000097,50000076],&quot;70&quot;:[3312117,3314167]}"/>
</p:tagLst>
</file>

<file path=ppt/tags/tag11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2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3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4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5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6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7.xml><?xml version="1.0" encoding="utf-8"?>
<p:tagLst xmlns:p="http://schemas.openxmlformats.org/presentationml/2006/main">
  <p:tag name="KSO_WM_DIAGRAM_VIRTUALLY_FRAME" val="{&quot;height&quot;:355.88102362204717,&quot;left&quot;:64.04456692913386,&quot;top&quot;:112.97338582677165,&quot;width&quot;:437.64031496063}"/>
</p:tagLst>
</file>

<file path=ppt/tags/tag18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19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20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1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2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3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4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5.xml><?xml version="1.0" encoding="utf-8"?>
<p:tagLst xmlns:p="http://schemas.openxmlformats.org/presentationml/2006/main">
  <p:tag name="KSO_WM_DIAGRAM_VIRTUALLY_FRAME" val="{&quot;height&quot;:456.2862762198238,&quot;left&quot;:64.04456692913386,&quot;top&quot;:83.7,&quot;width&quot;:455.6554330708661}"/>
</p:tagLst>
</file>

<file path=ppt/tags/tag26.xml><?xml version="1.0" encoding="utf-8"?>
<p:tagLst xmlns:p="http://schemas.openxmlformats.org/presentationml/2006/main">
  <p:tag name="KSO_WM_DIAGRAM_VIRTUALLY_FRAME" val="{&quot;height&quot;:367.28629921259835,&quot;left&quot;:47.89803149606299,&quot;top&quot;:106.15204724409448,&quot;width&quot;:837.2656299212598}"/>
</p:tagLst>
</file>

<file path=ppt/tags/tag27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28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29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30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1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2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3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4.xml><?xml version="1.0" encoding="utf-8"?>
<p:tagLst xmlns:p="http://schemas.openxmlformats.org/presentationml/2006/main">
  <p:tag name="KSO_WM_DIAGRAM_VIRTUALLY_FRAME" val="{&quot;height&quot;:367.28629921259835,&quot;left&quot;:47.89803149606299,&quot;top&quot;:106.15204724409448,&quot;width&quot;:837.2656299212598}"/>
</p:tagLst>
</file>

<file path=ppt/tags/tag35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6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7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8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39.xml><?xml version="1.0" encoding="utf-8"?>
<p:tagLst xmlns:p="http://schemas.openxmlformats.org/presentationml/2006/main">
  <p:tag name="KSO_WM_DIAGRAM_VIRTUALLY_FRAME" val="{&quot;height&quot;:367.28629921259835,&quot;left&quot;:47.89803149606299,&quot;top&quot;:106.15204724409448,&quot;width&quot;:837.2656299212598}"/>
</p:tagLst>
</file>

<file path=ppt/tags/tag4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40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1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2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3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4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5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6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7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8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49.xml><?xml version="1.0" encoding="utf-8"?>
<p:tagLst xmlns:p="http://schemas.openxmlformats.org/presentationml/2006/main">
  <p:tag name="KSO_WM_DIAGRAM_VIRTUALLY_FRAME" val="{&quot;height&quot;:369.343622047244,&quot;left&quot;:47.89803149606299,&quot;top&quot;:106.15204724409448,&quot;width&quot;:837.2656299212598}"/>
</p:tagLst>
</file>

<file path=ppt/tags/tag5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50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1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2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3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4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5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6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7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8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59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6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60.xml><?xml version="1.0" encoding="utf-8"?>
<p:tagLst xmlns:p="http://schemas.openxmlformats.org/presentationml/2006/main">
  <p:tag name="KSO_WM_DIAGRAM_VIRTUALLY_FRAME" val="{&quot;height&quot;:385.9924409448819,&quot;left&quot;:0,&quot;top&quot;:139.3075590551181,&quot;width&quot;:555.9344094488189}"/>
</p:tagLst>
</file>

<file path=ppt/tags/tag61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2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3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4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5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6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7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8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69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7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70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71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72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73.xml><?xml version="1.0" encoding="utf-8"?>
<p:tagLst xmlns:p="http://schemas.openxmlformats.org/presentationml/2006/main">
  <p:tag name="KSO_WM_DIAGRAM_VIRTUALLY_FRAME" val="{&quot;height&quot;:384.3378740157479,&quot;left&quot;:85.57165354330708,&quot;top&quot;:110.745748031496,&quot;width&quot;:858.5711023622047}"/>
</p:tagLst>
</file>

<file path=ppt/tags/tag74.xml><?xml version="1.0" encoding="utf-8"?>
<p:tagLst xmlns:p="http://schemas.openxmlformats.org/presentationml/2006/main">
  <p:tag name="KSO_WM_DIAGRAM_VIRTUALLY_FRAME" val="{&quot;height&quot;:147.28417322834645,&quot;left&quot;:412.48141732283466,&quot;top&quot;:116.6040157480315,&quot;width&quot;:483.01858267716534}"/>
</p:tagLst>
</file>

<file path=ppt/tags/tag75.xml><?xml version="1.0" encoding="utf-8"?>
<p:tagLst xmlns:p="http://schemas.openxmlformats.org/presentationml/2006/main">
  <p:tag name="KSO_WM_DIAGRAM_VIRTUALLY_FRAME" val="{&quot;height&quot;:147.28417322834645,&quot;left&quot;:412.48141732283466,&quot;top&quot;:116.6040157480315,&quot;width&quot;:483.01858267716534}"/>
</p:tagLst>
</file>

<file path=ppt/tags/tag76.xml><?xml version="1.0" encoding="utf-8"?>
<p:tagLst xmlns:p="http://schemas.openxmlformats.org/presentationml/2006/main">
  <p:tag name="KSO_WM_DIAGRAM_VIRTUALLY_FRAME" val="{&quot;height&quot;:147.28417322834645,&quot;left&quot;:412.48141732283466,&quot;top&quot;:116.6040157480315,&quot;width&quot;:483.01858267716534}"/>
</p:tagLst>
</file>

<file path=ppt/tags/tag77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78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79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80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1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2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3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4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5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6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7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8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89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.xml><?xml version="1.0" encoding="utf-8"?>
<p:tagLst xmlns:p="http://schemas.openxmlformats.org/presentationml/2006/main">
  <p:tag name="KSO_WM_DIAGRAM_VIRTUALLY_FRAME" val="{&quot;height&quot;:396.80322834645665,&quot;left&quot;:432.75,&quot;top&quot;:85.35,&quot;width&quot;:499.25}"/>
</p:tagLst>
</file>

<file path=ppt/tags/tag90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1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2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3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4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5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6.xml><?xml version="1.0" encoding="utf-8"?>
<p:tagLst xmlns:p="http://schemas.openxmlformats.org/presentationml/2006/main">
  <p:tag name="KSO_WM_DIAGRAM_VIRTUALLY_FRAME" val="{&quot;height&quot;:368.0062992125985,&quot;left&quot;:61.1648031496063,&quot;top&quot;:107.02299212598425,&quot;width&quot;:837.6703937007875}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8_2*m_h_i*1_1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SUBTYPE" val="d"/>
  <p:tag name="KSO_WM_UNIT_TYPE" val="m_h_i"/>
  <p:tag name="KSO_WM_UNIT_INDEX" val="1_1_1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gradient&quot;:[{&quot;brightness&quot;:0.4000000059604645,&quot;colorType&quot;:1,&quot;foreColorIndex&quot;:5,&quot;pos&quot;:0.1599999964237213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theme_color_indexes&quot;:[9,10,9,10,9,10]}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1068_2*m_h_i*1_2_1"/>
  <p:tag name="KSO_WM_TEMPLATE_CATEGORY" val="diagram"/>
  <p:tag name="KSO_WM_TEMPLATE_INDEX" val="20231068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SUBTYPE" val="d"/>
  <p:tag name="KSO_WM_UNIT_TYPE" val="m_h_i"/>
  <p:tag name="KSO_WM_UNIT_INDEX" val="1_2_1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gradient&quot;:[{&quot;brightness&quot;:0.4000000059604645,&quot;colorType&quot;:1,&quot;foreColorIndex&quot;:8,&quot;pos&quot;:0.1599999964237213,&quot;transparency&quot;:0},{&quot;brightness&quot;:0,&quot;colorType&quot;:1,&quot;foreColorIndex&quot;:8,&quot;pos&quot;:1,&quot;transparency&quot;:0}],&quot;type&quot;:3},&quot;glow&quot;:{&quot;colorType&quot;:0},&quot;line&quot;:{&quot;type&quot;:0},&quot;shadow&quot;:{&quot;brightness&quot;:0,&quot;colorType&quot;:1,&quot;foreColorIndex&quot;:8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BEAUTIFY_FLAG" val="#wm#"/>
  <p:tag name="KSO_WM_UNIT_FILL_TYPE" val="3"/>
  <p:tag name="KSO_WM_DIAGRAM_USE_COLOR_VALUE" val="{&quot;color_scheme&quot;:1,&quot;theme_color_indexes&quot;:[9,10,9,10,9,10]}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m_h_a"/>
  <p:tag name="KSO_WM_UNIT_INDEX" val="1_1_1"/>
  <p:tag name="KSO_WM_UNIT_ID" val="diagram20231068_2*m_h_a*1_1_1"/>
  <p:tag name="KSO_WM_TEMPLATE_CATEGORY" val="diagram"/>
  <p:tag name="KSO_WM_TEMPLATE_INDEX" val="20231068"/>
  <p:tag name="KSO_WM_UNIT_LAYERLEVEL" val="1_1_1"/>
  <p:tag name="KSO_WM_TAG_VERSION" val="3.0"/>
  <p:tag name="KSO_WM_DIAGRAM_GROUP_CODE" val="m1-1"/>
  <p:tag name="KSO_WM_DIAGRAM_VERSION" val="3"/>
  <p:tag name="KSO_WM_DIAGRAM_COLOR_TRICK" val="2"/>
  <p:tag name="KSO_WM_DIAGRAM_COLOR_TEXT_CAN_REMOVE" val="n"/>
  <p:tag name="KSO_WM_UNIT_VALUE" val="22"/>
  <p:tag name="KSO_WM_DIAGRAM_MAX_ITEMCNT" val="6"/>
  <p:tag name="KSO_WM_DIAGRAM_MIN_ITEMCNT" val="2"/>
  <p:tag name="KSO_WM_DIAGRAM_VIRTUALLY_FRAME" val="{&quot;height&quot;:277.9250061035156,&quot;left&quot;:410.0499572753906,&quot;top&quot;:230.42499389648438,&quot;width&quot;:513.2500854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TEXT_FILL_FORE_SCHEMECOLOR_INDEX" val="1"/>
  <p:tag name="KSO_WM_UNIT_TEXT_FILL_TYPE" val="1"/>
  <p:tag name="KSO_WM_DIAGRAM_USE_COLOR_VALUE" val="{&quot;color_scheme&quot;:1,&quot;theme_color_indexes&quot;:[9,10,9,10,9,10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旗黑X1-55W"/>
        <a:ea typeface=""/>
        <a:cs typeface=""/>
        <a:font script="Jpan" typeface="ＭＳ Ｐゴシック"/>
        <a:font script="Hang" typeface="맑은 고딕"/>
        <a:font script="Hans" typeface="汉仪旗黑X1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X1-55W"/>
        <a:ea typeface=""/>
        <a:cs typeface=""/>
        <a:font script="Jpan" typeface="ＭＳ Ｐゴシック"/>
        <a:font script="Hang" typeface="맑은 고딕"/>
        <a:font script="Hans" typeface="汉仪旗黑X1-55W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X1-55W"/>
        <a:ea typeface=""/>
        <a:cs typeface=""/>
        <a:font script="Jpan" typeface="游ゴシック"/>
        <a:font script="Hang" typeface="맑은 고딕"/>
        <a:font script="Hans" typeface="汉仪旗黑X1-55W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旗黑X1-55W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旗黑X1-55W"/>
        <a:ea typeface=""/>
        <a:cs typeface=""/>
        <a:font script="Jpan" typeface="ＭＳ Ｐゴシック"/>
        <a:font script="Hang" typeface="맑은 고딕"/>
        <a:font script="Hans" typeface="汉仪旗黑X1-55W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2459</Words>
  <Application>WPS 演示</Application>
  <PresentationFormat>宽屏</PresentationFormat>
  <Paragraphs>201</Paragraphs>
  <Slides>18</Slides>
  <Notes>1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Arial</vt:lpstr>
      <vt:lpstr>宋体</vt:lpstr>
      <vt:lpstr>Wingdings</vt:lpstr>
      <vt:lpstr>汉仪旗黑X1-55W</vt:lpstr>
      <vt:lpstr>Times New Roman</vt:lpstr>
      <vt:lpstr>汉仪中宋简</vt:lpstr>
      <vt:lpstr>Wingdings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Lee</cp:lastModifiedBy>
  <cp:revision>47</cp:revision>
  <dcterms:created xsi:type="dcterms:W3CDTF">2022-08-09T15:36:00Z</dcterms:created>
  <dcterms:modified xsi:type="dcterms:W3CDTF">2025-06-04T13:28:06Z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7D30E2C9CAAC4FE6A7378BC3C3B70D6F_11</vt:lpwstr>
  </property>
  <property fmtid="{D5CDD505-2E9C-101B-9397-08002B2CF9AE}" pid="3" name="KSOProductBuildVer">
    <vt:lpwstr>2052-12.1.0.21171</vt:lpwstr>
  </property>
  <property fmtid="{D5CDD505-2E9C-101B-9397-08002B2CF9AE}" pid="4" name="KSOTemplateUUID">
    <vt:lpwstr>v1.0_mb_Nv3dV6xMwbgd30kuStZhyQ==</vt:lpwstr>
  </property>
</Properties>
</file>