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64" r:id="rId4"/>
    <p:sldId id="265" r:id="rId5"/>
    <p:sldId id="266" r:id="rId7"/>
    <p:sldId id="267" r:id="rId8"/>
    <p:sldId id="257" r:id="rId9"/>
    <p:sldId id="258" r:id="rId10"/>
    <p:sldId id="259" r:id="rId11"/>
    <p:sldId id="260" r:id="rId12"/>
    <p:sldId id="261" r:id="rId13"/>
    <p:sldId id="262" r:id="rId14"/>
    <p:sldId id="263"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猴哥小弟" initials="猴"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5"/>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5.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9T12:23:27.874" idx="3">
    <p:pos x="7754"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9T13:43:23.310" idx="4">
    <p:pos x="7332" y="811"/>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endParaRPr kumimoji="1"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endParaRPr kumimoji="1" lang="zh-CN" altLang="en-US"/>
          </a:p>
        </p:txBody>
      </p:sp>
      <p:sp>
        <p:nvSpPr>
          <p:cNvPr id="7" name="日期占位符 6"/>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endParaRPr kumimoji="1"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endParaRPr kumimoji="1" lang="zh-CN" altLang="en-US"/>
          </a:p>
        </p:txBody>
      </p:sp>
      <p:sp>
        <p:nvSpPr>
          <p:cNvPr id="7" name="日期占位符 6"/>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2CFC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62DA4-E61D-BB42-9A66-0FBBD53C76FE}" type="slidenum">
              <a:rPr kumimoji="1" lang="zh-CN" altLang="en-US" smtClean="0"/>
            </a:fld>
            <a:endParaRPr kumimoji="1" lang="zh-CN" altLang="en-US"/>
          </a:p>
        </p:txBody>
      </p:sp>
      <p:sp>
        <p:nvSpPr>
          <p:cNvPr id="7" name="标题占位符 1"/>
          <p:cNvSpPr>
            <a:spLocks noGrp="1"/>
          </p:cNvSpPr>
          <p:nvPr userDrawn="1"/>
        </p:nvSpPr>
        <p:spPr>
          <a:xfrm>
            <a:off x="965200" y="492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pic>
        <p:nvPicPr>
          <p:cNvPr id="8" name="图片 7"/>
          <p:cNvPicPr>
            <a:picLocks noChangeAspect="1"/>
          </p:cNvPicPr>
          <p:nvPr userDrawn="1"/>
        </p:nvPicPr>
        <p:blipFill rotWithShape="1">
          <a:blip r:embed="rId12"/>
          <a:srcRect l="8598" r="58288" b="76954"/>
          <a:stretch>
            <a:fillRect/>
          </a:stretch>
        </p:blipFill>
        <p:spPr>
          <a:xfrm>
            <a:off x="28575" y="-8890"/>
            <a:ext cx="5369560" cy="1580515"/>
          </a:xfrm>
          <a:prstGeom prst="rect">
            <a:avLst/>
          </a:prstGeom>
        </p:spPr>
      </p:pic>
      <p:pic>
        <p:nvPicPr>
          <p:cNvPr id="9" name="图片 8"/>
          <p:cNvPicPr>
            <a:picLocks noChangeAspect="1"/>
          </p:cNvPicPr>
          <p:nvPr userDrawn="1"/>
        </p:nvPicPr>
        <p:blipFill rotWithShape="1">
          <a:blip r:embed="rId12"/>
          <a:srcRect l="68780" r="14725" b="64889"/>
          <a:stretch>
            <a:fillRect/>
          </a:stretch>
        </p:blipFill>
        <p:spPr>
          <a:xfrm>
            <a:off x="9543415" y="-8890"/>
            <a:ext cx="2674620" cy="24079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2CFC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62DA4-E61D-BB42-9A66-0FBBD53C76FE}" type="slidenum">
              <a:rPr kumimoji="1" lang="zh-CN" altLang="en-US" smtClean="0"/>
            </a:fld>
            <a:endParaRPr kumimoji="1" lang="zh-CN" altLang="en-US"/>
          </a:p>
        </p:txBody>
      </p:sp>
      <p:pic>
        <p:nvPicPr>
          <p:cNvPr id="7" name="图片 6"/>
          <p:cNvPicPr>
            <a:picLocks noChangeAspect="1"/>
          </p:cNvPicPr>
          <p:nvPr userDrawn="1"/>
        </p:nvPicPr>
        <p:blipFill rotWithShape="1">
          <a:blip r:embed="rId12"/>
          <a:srcRect l="8598" r="58288" b="76954"/>
          <a:stretch>
            <a:fillRect/>
          </a:stretch>
        </p:blipFill>
        <p:spPr>
          <a:xfrm>
            <a:off x="28575" y="-8890"/>
            <a:ext cx="5369560" cy="1580515"/>
          </a:xfrm>
          <a:prstGeom prst="rect">
            <a:avLst/>
          </a:prstGeom>
        </p:spPr>
      </p:pic>
      <p:pic>
        <p:nvPicPr>
          <p:cNvPr id="8" name="图片 7"/>
          <p:cNvPicPr>
            <a:picLocks noChangeAspect="1"/>
          </p:cNvPicPr>
          <p:nvPr userDrawn="1"/>
        </p:nvPicPr>
        <p:blipFill rotWithShape="1">
          <a:blip r:embed="rId12"/>
          <a:srcRect l="68780" r="14725" b="64889"/>
          <a:stretch>
            <a:fillRect/>
          </a:stretch>
        </p:blipFill>
        <p:spPr>
          <a:xfrm>
            <a:off x="9543415" y="-8890"/>
            <a:ext cx="2674620" cy="24079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tags" Target="../tags/tag1.xml"/><Relationship Id="rId2" Type="http://schemas.microsoft.com/office/2007/relationships/media" Target="../media/audio1.wav"/><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tags" Target="../tags/tag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4" Type="http://schemas.openxmlformats.org/officeDocument/2006/relationships/comments" Target="../comments/comment2.xml"/><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tags" Target="../tags/tag4.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_00000bkwskb8x0pgt2nzeh0msb1bnrb-1-64">
            <a:hlinkClick r:id="" action="ppaction://media"/>
          </p:cNvPr>
          <p:cNvPicPr/>
          <p:nvPr>
            <p:ph idx="1"/>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1026795" y="843280"/>
            <a:ext cx="9986645" cy="5553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video fullScrn="0">
              <p:cMediaNode>
                <p:cTn id="2" fill="hold" display="1">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8426" y="1402816"/>
            <a:ext cx="10899057" cy="4262284"/>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9" name="文本框 8"/>
          <p:cNvSpPr txBox="1"/>
          <p:nvPr/>
        </p:nvSpPr>
        <p:spPr>
          <a:xfrm>
            <a:off x="3008630" y="2336800"/>
            <a:ext cx="8493125" cy="2971800"/>
          </a:xfrm>
          <a:prstGeom prst="rect">
            <a:avLst/>
          </a:prstGeom>
          <a:noFill/>
        </p:spPr>
        <p:txBody>
          <a:bodyPr wrap="square" rtlCol="0">
            <a:noAutofit/>
          </a:bodyPr>
          <a:lstStyle/>
          <a:p>
            <a:pPr algn="l"/>
            <a:r>
              <a:rPr kumimoji="1" lang="zh-CN" altLang="en-US" sz="3200" dirty="0">
                <a:latin typeface="Times New Roman" panose="02020603050405020304" charset="0"/>
                <a:ea typeface="楷体" panose="02010609060101010101" pitchFamily="49" charset="-122"/>
                <a:cs typeface="Times New Roman" panose="02020603050405020304" charset="0"/>
              </a:rPr>
              <a:t>Chinese traditional culture is an indispensable source of inspiration in fashion design. Therefore, we should advocate the national advanced culture, make the Chinese traditional culture achieve the development in the clothing design.</a:t>
            </a:r>
            <a:endParaRPr kumimoji="1" lang="zh-CN" altLang="en-US" sz="3200" dirty="0">
              <a:latin typeface="Times New Roman" panose="02020603050405020304" charset="0"/>
              <a:ea typeface="楷体" panose="02010609060101010101" pitchFamily="49" charset="-122"/>
              <a:cs typeface="Times New Roman" panose="02020603050405020304" charset="0"/>
            </a:endParaRPr>
          </a:p>
        </p:txBody>
      </p:sp>
      <p:pic>
        <p:nvPicPr>
          <p:cNvPr id="17" name="图片 16"/>
          <p:cNvPicPr>
            <a:picLocks noChangeAspect="1"/>
          </p:cNvPicPr>
          <p:nvPr/>
        </p:nvPicPr>
        <p:blipFill>
          <a:blip r:embed="rId1"/>
          <a:stretch>
            <a:fillRect/>
          </a:stretch>
        </p:blipFill>
        <p:spPr>
          <a:xfrm>
            <a:off x="1171598" y="1592119"/>
            <a:ext cx="2002423" cy="3913272"/>
          </a:xfrm>
          <a:prstGeom prst="rect">
            <a:avLst/>
          </a:prstGeom>
        </p:spPr>
      </p:pic>
      <p:sp>
        <p:nvSpPr>
          <p:cNvPr id="2" name="文本框 1"/>
          <p:cNvSpPr txBox="1"/>
          <p:nvPr/>
        </p:nvSpPr>
        <p:spPr>
          <a:xfrm>
            <a:off x="3718560" y="567690"/>
            <a:ext cx="6096000" cy="660400"/>
          </a:xfrm>
          <a:prstGeom prst="rect">
            <a:avLst/>
          </a:prstGeom>
          <a:noFill/>
        </p:spPr>
        <p:txBody>
          <a:bodyPr wrap="square" rtlCol="0" anchor="t">
            <a:spAutoFit/>
          </a:bodyPr>
          <a:p>
            <a:pPr indent="0" algn="l" fontAlgn="auto">
              <a:lnSpc>
                <a:spcPts val="4440"/>
              </a:lnSpc>
              <a:buFont typeface="+mj-lt"/>
              <a:buNone/>
            </a:pPr>
            <a:r>
              <a:rPr kumimoji="1" lang="en-US" altLang="zh-CN" sz="4000" dirty="0">
                <a:latin typeface="Times New Roman" panose="02020603050405020304" charset="0"/>
                <a:ea typeface="楷体" panose="02010609060101010101" pitchFamily="49" charset="-122"/>
                <a:cs typeface="Times New Roman" panose="02020603050405020304" charset="0"/>
                <a:sym typeface="+mn-ea"/>
              </a:rPr>
              <a:t>Ⅵ. Conclusion</a:t>
            </a:r>
            <a:endParaRPr kumimoji="1" lang="en-US" altLang="zh-CN" sz="4000" dirty="0">
              <a:latin typeface="Times New Roman" panose="02020603050405020304" charset="0"/>
              <a:ea typeface="楷体" panose="02010609060101010101" pitchFamily="49"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8056" y="1402816"/>
            <a:ext cx="10899057" cy="4262284"/>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3595" y="1269729"/>
            <a:ext cx="4528457" cy="4528457"/>
          </a:xfrm>
          <a:prstGeom prst="rect">
            <a:avLst/>
          </a:prstGeom>
        </p:spPr>
      </p:pic>
      <p:cxnSp>
        <p:nvCxnSpPr>
          <p:cNvPr id="15" name="直线连接符 14"/>
          <p:cNvCxnSpPr/>
          <p:nvPr/>
        </p:nvCxnSpPr>
        <p:spPr>
          <a:xfrm>
            <a:off x="2632501" y="2716653"/>
            <a:ext cx="0" cy="2334195"/>
          </a:xfrm>
          <a:prstGeom prst="line">
            <a:avLst/>
          </a:prstGeom>
          <a:ln w="19050">
            <a:solidFill>
              <a:srgbClr val="D2CFC7"/>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675188" y="2829560"/>
            <a:ext cx="6401435" cy="706755"/>
          </a:xfrm>
          <a:prstGeom prst="rect">
            <a:avLst/>
          </a:prstGeom>
          <a:noFill/>
          <a:ln>
            <a:noFill/>
          </a:ln>
        </p:spPr>
        <p:txBody>
          <a:bodyPr wrap="none" rtlCol="0" anchor="t">
            <a:spAutoFit/>
          </a:bodyPr>
          <a:p>
            <a:pPr algn="ctr"/>
            <a:r>
              <a:rPr lang="en-US" altLang="zh-CN" sz="40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Thank you for your listening</a:t>
            </a:r>
            <a:endParaRPr lang="en-US" altLang="zh-CN" sz="40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83180" y="396240"/>
            <a:ext cx="7290435" cy="1183005"/>
          </a:xfrm>
          <a:prstGeom prst="rect">
            <a:avLst/>
          </a:prstGeom>
          <a:noFill/>
        </p:spPr>
        <p:txBody>
          <a:bodyPr wrap="square" rtlCol="0">
            <a:noAutofit/>
          </a:bodyPr>
          <a:p>
            <a:r>
              <a:rPr lang="zh-CN" altLang="en-US" sz="3200">
                <a:latin typeface="Times New Roman" panose="02020603050405020304" charset="0"/>
                <a:cs typeface="Times New Roman" panose="02020603050405020304" charset="0"/>
              </a:rPr>
              <a:t>4. Chinese Tunic Suit(Zhongshan Zhuang)</a:t>
            </a:r>
            <a:endParaRPr lang="zh-CN" altLang="en-US" sz="3200">
              <a:latin typeface="Times New Roman" panose="02020603050405020304" charset="0"/>
              <a:cs typeface="Times New Roman" panose="02020603050405020304" charset="0"/>
            </a:endParaRPr>
          </a:p>
        </p:txBody>
      </p:sp>
      <p:sp>
        <p:nvSpPr>
          <p:cNvPr id="5" name="文本框 4"/>
          <p:cNvSpPr txBox="1"/>
          <p:nvPr/>
        </p:nvSpPr>
        <p:spPr>
          <a:xfrm>
            <a:off x="3576955" y="1810385"/>
            <a:ext cx="8159115" cy="4388485"/>
          </a:xfrm>
          <a:prstGeom prst="rect">
            <a:avLst/>
          </a:prstGeom>
          <a:noFill/>
        </p:spPr>
        <p:txBody>
          <a:bodyPr wrap="square" rtlCol="0">
            <a:noAutofit/>
          </a:bodyPr>
          <a:p>
            <a:r>
              <a:rPr lang="zh-CN" altLang="en-US" sz="2800">
                <a:latin typeface="Times New Roman" panose="02020603050405020304" charset="0"/>
                <a:cs typeface="Times New Roman" panose="02020603050405020304" charset="0"/>
              </a:rPr>
              <a:t>Also called the Yat-sen Suit , it is designed by Dr. Sun Yat-sen by combining the western-style suit and Chinese attire. </a:t>
            </a:r>
            <a:r>
              <a:rPr lang="zh-CN" altLang="en-US" sz="2800">
                <a:solidFill>
                  <a:srgbClr val="FF0000"/>
                </a:solidFill>
                <a:latin typeface="Times New Roman" panose="02020603050405020304" charset="0"/>
                <a:cs typeface="Times New Roman" panose="02020603050405020304" charset="0"/>
              </a:rPr>
              <a:t>It has a turn-down collar and four pockets with flaps.</a:t>
            </a:r>
            <a:r>
              <a:rPr lang="zh-CN" altLang="en-US" sz="2800">
                <a:latin typeface="Times New Roman" panose="02020603050405020304" charset="0"/>
                <a:cs typeface="Times New Roman" panose="02020603050405020304" charset="0"/>
              </a:rPr>
              <a:t> As Chairman Mao Zedong worn it quite frequently, it is also called the Mao Suit by westerners. It is the main attire from the founding of the People's Republic of China in 1949 till 1980, s. The country's leaders still wear it today when attending important occasions, such as military parades.</a:t>
            </a:r>
            <a:endParaRPr lang="zh-CN" altLang="en-US" sz="2800">
              <a:latin typeface="Times New Roman" panose="02020603050405020304" charset="0"/>
              <a:cs typeface="Times New Roman" panose="02020603050405020304" charset="0"/>
            </a:endParaRPr>
          </a:p>
        </p:txBody>
      </p:sp>
      <p:pic>
        <p:nvPicPr>
          <p:cNvPr id="7" name="图片 6" descr="IMG_7848(20230319-133852)"/>
          <p:cNvPicPr>
            <a:picLocks noChangeAspect="1"/>
          </p:cNvPicPr>
          <p:nvPr/>
        </p:nvPicPr>
        <p:blipFill>
          <a:blip r:embed="rId1"/>
          <a:stretch>
            <a:fillRect/>
          </a:stretch>
        </p:blipFill>
        <p:spPr>
          <a:xfrm>
            <a:off x="694690" y="1295400"/>
            <a:ext cx="2700020" cy="5417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8598" r="14725"/>
          <a:stretch>
            <a:fillRect/>
          </a:stretch>
        </p:blipFill>
        <p:spPr>
          <a:xfrm>
            <a:off x="-139065" y="0"/>
            <a:ext cx="12433300" cy="6858000"/>
          </a:xfrm>
          <a:prstGeom prst="rect">
            <a:avLst/>
          </a:prstGeom>
        </p:spPr>
      </p:pic>
      <p:sp>
        <p:nvSpPr>
          <p:cNvPr id="14" name="矩形 13"/>
          <p:cNvSpPr/>
          <p:nvPr/>
        </p:nvSpPr>
        <p:spPr>
          <a:xfrm>
            <a:off x="1286181" y="2073509"/>
            <a:ext cx="9938658" cy="3308479"/>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0213" y="72"/>
            <a:ext cx="2417395" cy="3371850"/>
          </a:xfrm>
          <a:prstGeom prst="rect">
            <a:avLst/>
          </a:prstGeom>
          <a:effectLst>
            <a:outerShdw blurRad="50800" dist="101600" dir="2700000" algn="tl" rotWithShape="0">
              <a:prstClr val="black">
                <a:alpha val="40000"/>
              </a:prstClr>
            </a:outerShdw>
          </a:effectLst>
        </p:spPr>
      </p:pic>
      <p:sp>
        <p:nvSpPr>
          <p:cNvPr id="7" name="文本框 6"/>
          <p:cNvSpPr txBox="1"/>
          <p:nvPr/>
        </p:nvSpPr>
        <p:spPr>
          <a:xfrm>
            <a:off x="2861310" y="2846705"/>
            <a:ext cx="7730490" cy="1079500"/>
          </a:xfrm>
          <a:prstGeom prst="rect">
            <a:avLst/>
          </a:prstGeom>
          <a:noFill/>
        </p:spPr>
        <p:txBody>
          <a:bodyPr wrap="square" rtlCol="0">
            <a:noAutofit/>
          </a:bodyPr>
          <a:p>
            <a:pPr indent="0" algn="l" fontAlgn="auto">
              <a:lnSpc>
                <a:spcPts val="4440"/>
              </a:lnSpc>
              <a:buFont typeface="+mj-lt"/>
              <a:buNone/>
            </a:pPr>
            <a:r>
              <a:rPr kumimoji="1" lang="en-US" altLang="zh-CN" sz="3200" dirty="0">
                <a:latin typeface="Times New Roman" panose="02020603050405020304" charset="0"/>
                <a:ea typeface="楷体" panose="02010609060101010101" pitchFamily="49" charset="-122"/>
                <a:cs typeface="Times New Roman" panose="02020603050405020304" charset="0"/>
                <a:sym typeface="+mn-ea"/>
              </a:rPr>
              <a:t>Ⅲ. </a:t>
            </a:r>
            <a:r>
              <a:rPr kumimoji="1" lang="zh-CN" altLang="en-US" sz="3200" dirty="0">
                <a:latin typeface="Times New Roman" panose="02020603050405020304" charset="0"/>
                <a:ea typeface="楷体" panose="02010609060101010101" pitchFamily="49" charset="-122"/>
                <a:cs typeface="Times New Roman" panose="02020603050405020304" charset="0"/>
                <a:sym typeface="+mn-ea"/>
              </a:rPr>
              <a:t>Chinese Traditional Clothing Elements</a:t>
            </a:r>
            <a:endParaRPr kumimoji="1" lang="zh-CN" altLang="en-US" sz="3200" dirty="0">
              <a:latin typeface="Times New Roman" panose="02020603050405020304" charset="0"/>
              <a:ea typeface="楷体" panose="02010609060101010101" pitchFamily="49"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704340"/>
            <a:ext cx="10515600" cy="4351338"/>
          </a:xfrm>
        </p:spPr>
        <p:txBody>
          <a:bodyPr>
            <a:noAutofit/>
          </a:bodyPr>
          <a:p>
            <a:pPr marL="0" indent="0">
              <a:buNone/>
            </a:pPr>
            <a:r>
              <a:rPr lang="zh-CN" altLang="en-US" sz="3200">
                <a:latin typeface="Times New Roman" panose="02020603050405020304" charset="0"/>
                <a:cs typeface="Times New Roman" panose="02020603050405020304" charset="0"/>
              </a:rPr>
              <a:t>There are many old stories in ancient Chinese civilization, and Chinese traditional elements come up with the tenacity of the Chinese nations long history. Different times has their unique cultural connotations and form elements, which include Chinese architecture, costumes, traditional Chinese painting and folk art etc</a:t>
            </a:r>
            <a:r>
              <a:rPr lang="en-US" altLang="zh-CN" sz="3200">
                <a:latin typeface="Times New Roman" panose="02020603050405020304" charset="0"/>
                <a:cs typeface="Times New Roman" panose="02020603050405020304" charset="0"/>
              </a:rPr>
              <a:t> a</a:t>
            </a:r>
            <a:r>
              <a:rPr lang="zh-CN" altLang="en-US" sz="3200">
                <a:latin typeface="Times New Roman" panose="02020603050405020304" charset="0"/>
                <a:cs typeface="Times New Roman" panose="02020603050405020304" charset="0"/>
              </a:rPr>
              <a:t>nd </a:t>
            </a:r>
            <a:r>
              <a:rPr lang="zh-CN" altLang="en-US" sz="3200">
                <a:solidFill>
                  <a:srgbClr val="FF0000"/>
                </a:solidFill>
                <a:latin typeface="Times New Roman" panose="02020603050405020304" charset="0"/>
                <a:cs typeface="Times New Roman" panose="02020603050405020304" charset="0"/>
              </a:rPr>
              <a:t>those cultural connotations and form elements are precious heritage that the ancestors leave to their off-springs</a:t>
            </a:r>
            <a:r>
              <a:rPr lang="en-US" altLang="zh-CN" sz="3200">
                <a:solidFill>
                  <a:schemeClr val="tx1"/>
                </a:solidFill>
                <a:latin typeface="Times New Roman" panose="02020603050405020304" charset="0"/>
                <a:cs typeface="Times New Roman" panose="02020603050405020304" charset="0"/>
              </a:rPr>
              <a:t>(</a:t>
            </a:r>
            <a:r>
              <a:rPr lang="zh-CN" altLang="en-US" sz="3200">
                <a:solidFill>
                  <a:schemeClr val="tx1"/>
                </a:solidFill>
                <a:latin typeface="Times New Roman" panose="02020603050405020304" charset="0"/>
                <a:cs typeface="Times New Roman" panose="02020603050405020304" charset="0"/>
              </a:rPr>
              <a:t>后代）</a:t>
            </a:r>
            <a:r>
              <a:rPr lang="zh-CN" altLang="en-US" sz="3200">
                <a:solidFill>
                  <a:srgbClr val="FF0000"/>
                </a:solidFill>
                <a:latin typeface="Times New Roman" panose="02020603050405020304" charset="0"/>
                <a:cs typeface="Times New Roman" panose="02020603050405020304" charset="0"/>
              </a:rPr>
              <a:t>.</a:t>
            </a:r>
            <a:endParaRPr lang="zh-CN" altLang="en-US" sz="3200">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2000">
        <p:blinds dir="vert"/>
      </p:transition>
    </mc:Choice>
    <mc:Fallback>
      <p:transition spd="slow" advTm="200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Times New Roman" panose="02020603050405020304" charset="0"/>
                <a:cs typeface="Times New Roman" panose="02020603050405020304" charset="0"/>
                <a:sym typeface="+mn-ea"/>
              </a:rPr>
              <a:t>Chinese </a:t>
            </a:r>
            <a:r>
              <a:rPr lang="en-US" altLang="zh-CN">
                <a:latin typeface="Times New Roman" panose="02020603050405020304" charset="0"/>
                <a:cs typeface="Times New Roman" panose="02020603050405020304" charset="0"/>
                <a:sym typeface="+mn-ea"/>
              </a:rPr>
              <a:t>T</a:t>
            </a:r>
            <a:r>
              <a:rPr lang="zh-CN" altLang="en-US">
                <a:latin typeface="Times New Roman" panose="02020603050405020304" charset="0"/>
                <a:cs typeface="Times New Roman" panose="02020603050405020304" charset="0"/>
                <a:sym typeface="+mn-ea"/>
              </a:rPr>
              <a:t>raditional </a:t>
            </a:r>
            <a:r>
              <a:rPr lang="en-US" altLang="zh-CN">
                <a:latin typeface="Times New Roman" panose="02020603050405020304" charset="0"/>
                <a:cs typeface="Times New Roman" panose="02020603050405020304" charset="0"/>
                <a:sym typeface="+mn-ea"/>
              </a:rPr>
              <a:t>E</a:t>
            </a:r>
            <a:r>
              <a:rPr lang="zh-CN" altLang="en-US">
                <a:latin typeface="Times New Roman" panose="02020603050405020304" charset="0"/>
                <a:cs typeface="Times New Roman" panose="02020603050405020304" charset="0"/>
                <a:sym typeface="+mn-ea"/>
              </a:rPr>
              <a:t>lements</a:t>
            </a:r>
            <a:endParaRPr lang="zh-CN" altLang="en-US"/>
          </a:p>
        </p:txBody>
      </p:sp>
      <p:pic>
        <p:nvPicPr>
          <p:cNvPr id="100" name="内容占位符 99"/>
          <p:cNvPicPr>
            <a:picLocks noChangeAspect="1"/>
          </p:cNvPicPr>
          <p:nvPr>
            <p:ph idx="1"/>
            <p:custDataLst>
              <p:tags r:id="rId1"/>
            </p:custDataLst>
          </p:nvPr>
        </p:nvPicPr>
        <p:blipFill>
          <a:blip r:embed="rId2"/>
          <a:stretch>
            <a:fillRect/>
          </a:stretch>
        </p:blipFill>
        <p:spPr>
          <a:xfrm>
            <a:off x="434340" y="2010410"/>
            <a:ext cx="2923540" cy="1949450"/>
          </a:xfrm>
          <a:prstGeom prst="rect">
            <a:avLst/>
          </a:prstGeom>
          <a:noFill/>
          <a:ln w="9525">
            <a:noFill/>
          </a:ln>
        </p:spPr>
      </p:pic>
      <p:sp>
        <p:nvSpPr>
          <p:cNvPr id="4" name="文本框 3"/>
          <p:cNvSpPr txBox="1"/>
          <p:nvPr/>
        </p:nvSpPr>
        <p:spPr>
          <a:xfrm>
            <a:off x="699770" y="4904105"/>
            <a:ext cx="2392680" cy="58356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Chinese </a:t>
            </a:r>
            <a:r>
              <a:rPr lang="en-US" altLang="zh-CN" sz="2400">
                <a:latin typeface="Times New Roman" panose="02020603050405020304" charset="0"/>
                <a:cs typeface="Times New Roman" panose="02020603050405020304" charset="0"/>
              </a:rPr>
              <a:t>Silk</a:t>
            </a:r>
            <a:endParaRPr lang="en-US" altLang="zh-CN" sz="2400">
              <a:latin typeface="Times New Roman" panose="02020603050405020304" charset="0"/>
              <a:cs typeface="Times New Roman" panose="02020603050405020304" charset="0"/>
            </a:endParaRPr>
          </a:p>
        </p:txBody>
      </p:sp>
      <p:sp>
        <p:nvSpPr>
          <p:cNvPr id="7" name="文本框 6"/>
          <p:cNvSpPr txBox="1"/>
          <p:nvPr/>
        </p:nvSpPr>
        <p:spPr>
          <a:xfrm>
            <a:off x="8502650" y="4811395"/>
            <a:ext cx="3391535" cy="765175"/>
          </a:xfrm>
          <a:prstGeom prst="rect">
            <a:avLst/>
          </a:prstGeom>
          <a:noFill/>
        </p:spPr>
        <p:txBody>
          <a:bodyPr wrap="square" rtlCol="0" anchor="t">
            <a:noAutofit/>
          </a:bodyPr>
          <a:p>
            <a:r>
              <a:rPr lang="zh-CN" altLang="en-US" sz="3200">
                <a:latin typeface="Times New Roman" panose="02020603050405020304" charset="0"/>
                <a:cs typeface="Times New Roman" panose="02020603050405020304" charset="0"/>
              </a:rPr>
              <a:t> Chinese tunic suit</a:t>
            </a:r>
            <a:endParaRPr lang="zh-CN" altLang="en-US" sz="3200">
              <a:latin typeface="Times New Roman" panose="02020603050405020304" charset="0"/>
              <a:cs typeface="Times New Roman" panose="02020603050405020304" charset="0"/>
            </a:endParaRPr>
          </a:p>
        </p:txBody>
      </p:sp>
      <p:sp>
        <p:nvSpPr>
          <p:cNvPr id="8" name="文本框 7"/>
          <p:cNvSpPr txBox="1"/>
          <p:nvPr/>
        </p:nvSpPr>
        <p:spPr>
          <a:xfrm>
            <a:off x="4648200" y="4904105"/>
            <a:ext cx="2895600" cy="1144905"/>
          </a:xfrm>
          <a:prstGeom prst="rect">
            <a:avLst/>
          </a:prstGeom>
          <a:noFill/>
        </p:spPr>
        <p:txBody>
          <a:bodyPr wrap="square" rtlCol="0" anchor="t">
            <a:noAutofit/>
          </a:bodyPr>
          <a:p>
            <a:r>
              <a:rPr lang="zh-CN" altLang="en-US" sz="3200">
                <a:latin typeface="Times New Roman" panose="02020603050405020304" charset="0"/>
                <a:cs typeface="Times New Roman" panose="02020603050405020304" charset="0"/>
              </a:rPr>
              <a:t>cloth of brocade</a:t>
            </a:r>
            <a:endParaRPr lang="zh-CN" altLang="en-US" sz="3200">
              <a:latin typeface="Times New Roman" panose="02020603050405020304" charset="0"/>
              <a:cs typeface="Times New Roman" panose="02020603050405020304" charset="0"/>
            </a:endParaRPr>
          </a:p>
        </p:txBody>
      </p:sp>
      <p:pic>
        <p:nvPicPr>
          <p:cNvPr id="101" name="图片 100"/>
          <p:cNvPicPr/>
          <p:nvPr/>
        </p:nvPicPr>
        <p:blipFill>
          <a:blip r:embed="rId3"/>
          <a:stretch>
            <a:fillRect/>
          </a:stretch>
        </p:blipFill>
        <p:spPr>
          <a:xfrm>
            <a:off x="4789805" y="2010410"/>
            <a:ext cx="2392045" cy="2303780"/>
          </a:xfrm>
          <a:prstGeom prst="rect">
            <a:avLst/>
          </a:prstGeom>
          <a:noFill/>
          <a:ln w="9525">
            <a:noFill/>
          </a:ln>
        </p:spPr>
      </p:pic>
      <p:pic>
        <p:nvPicPr>
          <p:cNvPr id="9" name="图片 8" descr="IMG_7848(20230319-133852)"/>
          <p:cNvPicPr>
            <a:picLocks noChangeAspect="1"/>
          </p:cNvPicPr>
          <p:nvPr>
            <p:custDataLst>
              <p:tags r:id="rId4"/>
            </p:custDataLst>
          </p:nvPr>
        </p:nvPicPr>
        <p:blipFill>
          <a:blip r:embed="rId5"/>
          <a:stretch>
            <a:fillRect/>
          </a:stretch>
        </p:blipFill>
        <p:spPr>
          <a:xfrm>
            <a:off x="9321800" y="1107440"/>
            <a:ext cx="1845310" cy="3703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39645" y="2548890"/>
            <a:ext cx="7701915" cy="1517650"/>
          </a:xfrm>
          <a:prstGeom prst="rect">
            <a:avLst/>
          </a:prstGeom>
          <a:noFill/>
        </p:spPr>
        <p:txBody>
          <a:bodyPr wrap="square" rtlCol="0" anchor="t">
            <a:noAutofit/>
          </a:bodyPr>
          <a:p>
            <a:pPr indent="0" algn="l" fontAlgn="auto">
              <a:lnSpc>
                <a:spcPts val="4440"/>
              </a:lnSpc>
              <a:buFont typeface="+mj-lt"/>
              <a:buNone/>
            </a:pPr>
            <a:r>
              <a:rPr kumimoji="1" lang="en-US" altLang="zh-CN" sz="3600" dirty="0">
                <a:latin typeface="Times New Roman" panose="02020603050405020304" charset="0"/>
                <a:ea typeface="楷体" panose="02010609060101010101" pitchFamily="49" charset="-122"/>
                <a:cs typeface="Times New Roman" panose="02020603050405020304" charset="0"/>
                <a:sym typeface="+mn-ea"/>
              </a:rPr>
              <a:t>Ⅳ. </a:t>
            </a:r>
            <a:r>
              <a:rPr kumimoji="1" lang="zh-CN" altLang="en-US" sz="3600" dirty="0">
                <a:latin typeface="Times New Roman" panose="02020603050405020304" charset="0"/>
                <a:ea typeface="楷体" panose="02010609060101010101" pitchFamily="49" charset="-122"/>
                <a:cs typeface="Times New Roman" panose="02020603050405020304" charset="0"/>
                <a:sym typeface="+mn-ea"/>
              </a:rPr>
              <a:t>Chinese </a:t>
            </a:r>
            <a:r>
              <a:rPr kumimoji="1" lang="en-US" altLang="zh-CN" sz="3600" dirty="0">
                <a:latin typeface="Times New Roman" panose="02020603050405020304" charset="0"/>
                <a:ea typeface="楷体" panose="02010609060101010101" pitchFamily="49" charset="-122"/>
                <a:cs typeface="Times New Roman" panose="02020603050405020304" charset="0"/>
                <a:sym typeface="+mn-ea"/>
              </a:rPr>
              <a:t>T</a:t>
            </a:r>
            <a:r>
              <a:rPr kumimoji="1" lang="zh-CN" altLang="en-US" sz="3600" dirty="0">
                <a:latin typeface="Times New Roman" panose="02020603050405020304" charset="0"/>
                <a:ea typeface="楷体" panose="02010609060101010101" pitchFamily="49" charset="-122"/>
                <a:cs typeface="Times New Roman" panose="02020603050405020304" charset="0"/>
                <a:sym typeface="+mn-ea"/>
              </a:rPr>
              <a:t>raditional </a:t>
            </a:r>
            <a:r>
              <a:rPr kumimoji="1" lang="en-US" altLang="zh-CN" sz="3600" dirty="0">
                <a:latin typeface="Times New Roman" panose="02020603050405020304" charset="0"/>
                <a:ea typeface="楷体" panose="02010609060101010101" pitchFamily="49" charset="-122"/>
                <a:cs typeface="Times New Roman" panose="02020603050405020304" charset="0"/>
                <a:sym typeface="+mn-ea"/>
              </a:rPr>
              <a:t>C</a:t>
            </a:r>
            <a:r>
              <a:rPr kumimoji="1" lang="zh-CN" altLang="en-US" sz="3600" dirty="0">
                <a:latin typeface="Times New Roman" panose="02020603050405020304" charset="0"/>
                <a:ea typeface="楷体" panose="02010609060101010101" pitchFamily="49" charset="-122"/>
                <a:cs typeface="Times New Roman" panose="02020603050405020304" charset="0"/>
                <a:sym typeface="+mn-ea"/>
              </a:rPr>
              <a:t>lothing</a:t>
            </a:r>
            <a:r>
              <a:rPr kumimoji="1" lang="en-US" altLang="zh-CN" sz="3600" dirty="0">
                <a:latin typeface="Times New Roman" panose="02020603050405020304" charset="0"/>
                <a:ea typeface="楷体" panose="02010609060101010101" pitchFamily="49" charset="-122"/>
                <a:cs typeface="Times New Roman" panose="02020603050405020304" charset="0"/>
                <a:sym typeface="+mn-ea"/>
              </a:rPr>
              <a:t> Design</a:t>
            </a:r>
            <a:endParaRPr kumimoji="1" lang="en-US" altLang="zh-CN" sz="3600" dirty="0">
              <a:latin typeface="Times New Roman" panose="02020603050405020304" charset="0"/>
              <a:ea typeface="楷体" panose="02010609060101010101" pitchFamily="49"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3365" y="1271905"/>
            <a:ext cx="11370310" cy="5505450"/>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6" name="图片 5"/>
          <p:cNvPicPr>
            <a:picLocks noChangeAspect="1"/>
          </p:cNvPicPr>
          <p:nvPr/>
        </p:nvPicPr>
        <p:blipFill rotWithShape="1">
          <a:blip r:embed="rId1"/>
          <a:srcRect t="-120" r="8099"/>
          <a:stretch>
            <a:fillRect/>
          </a:stretch>
        </p:blipFill>
        <p:spPr>
          <a:xfrm>
            <a:off x="8899525" y="1513205"/>
            <a:ext cx="2604135" cy="2658745"/>
          </a:xfrm>
          <a:prstGeom prst="rect">
            <a:avLst/>
          </a:prstGeom>
        </p:spPr>
      </p:pic>
      <p:sp>
        <p:nvSpPr>
          <p:cNvPr id="3" name="文本框 2"/>
          <p:cNvSpPr txBox="1"/>
          <p:nvPr/>
        </p:nvSpPr>
        <p:spPr>
          <a:xfrm>
            <a:off x="635000" y="1776730"/>
            <a:ext cx="8264525" cy="1076325"/>
          </a:xfrm>
          <a:prstGeom prst="rect">
            <a:avLst/>
          </a:prstGeom>
          <a:noFill/>
        </p:spPr>
        <p:txBody>
          <a:bodyPr wrap="square" rtlCol="0">
            <a:spAutoFit/>
          </a:bodyPr>
          <a:p>
            <a:r>
              <a:rPr lang="zh-CN" altLang="en-US" sz="3200">
                <a:latin typeface="Times New Roman" panose="02020603050405020304" charset="0"/>
                <a:cs typeface="Times New Roman" panose="02020603050405020304" charset="0"/>
              </a:rPr>
              <a:t> Chinese clothing always emphasizes</a:t>
            </a:r>
            <a:r>
              <a:rPr lang="zh-CN" altLang="en-US" sz="3200">
                <a:solidFill>
                  <a:srgbClr val="FF0000"/>
                </a:solidFill>
                <a:latin typeface="Times New Roman" panose="02020603050405020304" charset="0"/>
                <a:cs typeface="Times New Roman" panose="02020603050405020304" charset="0"/>
              </a:rPr>
              <a:t> symmetry and balance</a:t>
            </a:r>
            <a:r>
              <a:rPr lang="en-US" altLang="zh-CN" sz="3200">
                <a:solidFill>
                  <a:srgbClr val="FF0000"/>
                </a:solidFill>
                <a:latin typeface="Times New Roman" panose="02020603050405020304" charset="0"/>
                <a:cs typeface="Times New Roman" panose="02020603050405020304" charset="0"/>
              </a:rPr>
              <a:t>.</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charset="0"/>
              </a:rPr>
              <a:t>（对称和平衡）</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charset="0"/>
            </a:endParaRPr>
          </a:p>
        </p:txBody>
      </p:sp>
      <p:sp>
        <p:nvSpPr>
          <p:cNvPr id="4" name="文本框 3"/>
          <p:cNvSpPr txBox="1"/>
          <p:nvPr/>
        </p:nvSpPr>
        <p:spPr>
          <a:xfrm>
            <a:off x="750570" y="4053205"/>
            <a:ext cx="8815070" cy="1196340"/>
          </a:xfrm>
          <a:prstGeom prst="rect">
            <a:avLst/>
          </a:prstGeom>
          <a:noFill/>
        </p:spPr>
        <p:txBody>
          <a:bodyPr wrap="square" rtlCol="0">
            <a:noAutofit/>
          </a:bodyPr>
          <a:p>
            <a:r>
              <a:rPr lang="zh-CN" altLang="en-US" sz="3200">
                <a:latin typeface="Times New Roman" panose="02020603050405020304" charset="0"/>
                <a:cs typeface="Times New Roman" panose="02020603050405020304" charset="0"/>
              </a:rPr>
              <a:t>Chinese traditional clothing design is particular about </a:t>
            </a:r>
            <a:r>
              <a:rPr lang="zh-CN" altLang="en-US" sz="3200">
                <a:solidFill>
                  <a:srgbClr val="FF0000"/>
                </a:solidFill>
                <a:latin typeface="Times New Roman" panose="02020603050405020304" charset="0"/>
                <a:cs typeface="Times New Roman" panose="02020603050405020304" charset="0"/>
              </a:rPr>
              <a:t>proportion</a:t>
            </a:r>
            <a:r>
              <a:rPr lang="zh-CN" altLang="en-US" sz="2800">
                <a:solidFill>
                  <a:schemeClr val="tx1"/>
                </a:solidFill>
                <a:latin typeface="Times New Roman" panose="02020603050405020304" charset="0"/>
                <a:cs typeface="Times New Roman" panose="02020603050405020304" charset="0"/>
              </a:rPr>
              <a:t>（比例）</a:t>
            </a:r>
            <a:r>
              <a:rPr lang="en-US" altLang="zh-CN" sz="2800">
                <a:solidFill>
                  <a:schemeClr val="tx1"/>
                </a:solidFill>
                <a:latin typeface="Times New Roman" panose="02020603050405020304" charset="0"/>
                <a:cs typeface="Times New Roman" panose="02020603050405020304" charset="0"/>
              </a:rPr>
              <a:t>.</a:t>
            </a:r>
            <a:endParaRPr lang="en-US" altLang="zh-CN" sz="2800">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28495" y="2536825"/>
            <a:ext cx="8474710" cy="1783715"/>
          </a:xfrm>
          <a:prstGeom prst="rect">
            <a:avLst/>
          </a:prstGeom>
          <a:noFill/>
        </p:spPr>
        <p:txBody>
          <a:bodyPr wrap="square" rtlCol="0" anchor="t">
            <a:noAutofit/>
          </a:bodyPr>
          <a:p>
            <a:pPr indent="0" algn="l" fontAlgn="auto">
              <a:lnSpc>
                <a:spcPts val="4440"/>
              </a:lnSpc>
              <a:buFont typeface="+mj-lt"/>
              <a:buNone/>
            </a:pPr>
            <a:r>
              <a:rPr kumimoji="1" lang="en-US" altLang="zh-CN" sz="4000" dirty="0">
                <a:latin typeface="Times New Roman" panose="02020603050405020304" charset="0"/>
                <a:ea typeface="楷体" panose="02010609060101010101" pitchFamily="49" charset="-122"/>
                <a:cs typeface="Times New Roman" panose="02020603050405020304" charset="0"/>
                <a:sym typeface="+mn-ea"/>
              </a:rPr>
              <a:t>Ⅴ. </a:t>
            </a:r>
            <a:r>
              <a:rPr kumimoji="1" lang="zh-CN" altLang="en-US" sz="4000" dirty="0">
                <a:latin typeface="Times New Roman" panose="02020603050405020304" charset="0"/>
                <a:ea typeface="楷体" panose="02010609060101010101" pitchFamily="49" charset="-122"/>
                <a:cs typeface="Times New Roman" panose="02020603050405020304" charset="0"/>
                <a:sym typeface="+mn-ea"/>
              </a:rPr>
              <a:t>Chinese </a:t>
            </a:r>
            <a:r>
              <a:rPr kumimoji="1" lang="en-US" altLang="zh-CN" sz="4000" dirty="0">
                <a:latin typeface="Times New Roman" panose="02020603050405020304" charset="0"/>
                <a:ea typeface="楷体" panose="02010609060101010101" pitchFamily="49" charset="-122"/>
                <a:cs typeface="Times New Roman" panose="02020603050405020304" charset="0"/>
                <a:sym typeface="+mn-ea"/>
              </a:rPr>
              <a:t>T</a:t>
            </a:r>
            <a:r>
              <a:rPr kumimoji="1" lang="zh-CN" altLang="en-US" sz="4000" dirty="0">
                <a:latin typeface="Times New Roman" panose="02020603050405020304" charset="0"/>
                <a:ea typeface="楷体" panose="02010609060101010101" pitchFamily="49" charset="-122"/>
                <a:cs typeface="Times New Roman" panose="02020603050405020304" charset="0"/>
                <a:sym typeface="+mn-ea"/>
              </a:rPr>
              <a:t>raditional </a:t>
            </a:r>
            <a:r>
              <a:rPr kumimoji="1" lang="en-US" altLang="zh-CN" sz="4000" dirty="0">
                <a:latin typeface="Times New Roman" panose="02020603050405020304" charset="0"/>
                <a:ea typeface="楷体" panose="02010609060101010101" pitchFamily="49" charset="-122"/>
                <a:cs typeface="Times New Roman" panose="02020603050405020304" charset="0"/>
                <a:sym typeface="+mn-ea"/>
              </a:rPr>
              <a:t>C</a:t>
            </a:r>
            <a:r>
              <a:rPr kumimoji="1" lang="zh-CN" altLang="en-US" sz="4000" dirty="0">
                <a:latin typeface="Times New Roman" panose="02020603050405020304" charset="0"/>
                <a:ea typeface="楷体" panose="02010609060101010101" pitchFamily="49" charset="-122"/>
                <a:cs typeface="Times New Roman" panose="02020603050405020304" charset="0"/>
                <a:sym typeface="+mn-ea"/>
              </a:rPr>
              <a:t>lothing</a:t>
            </a:r>
            <a:r>
              <a:rPr kumimoji="1" lang="en-US" altLang="zh-CN" sz="4000" dirty="0">
                <a:latin typeface="Times New Roman" panose="02020603050405020304" charset="0"/>
                <a:ea typeface="楷体" panose="02010609060101010101" pitchFamily="49" charset="-122"/>
                <a:cs typeface="Times New Roman" panose="02020603050405020304" charset="0"/>
                <a:sym typeface="+mn-ea"/>
              </a:rPr>
              <a:t> Colors</a:t>
            </a:r>
            <a:endParaRPr kumimoji="1" lang="en-US" altLang="zh-CN" sz="4000" dirty="0">
              <a:latin typeface="Times New Roman" panose="02020603050405020304" charset="0"/>
              <a:ea typeface="楷体" panose="02010609060101010101" pitchFamily="49"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8598" r="14725"/>
          <a:stretch>
            <a:fillRect/>
          </a:stretch>
        </p:blipFill>
        <p:spPr>
          <a:xfrm>
            <a:off x="-139065" y="0"/>
            <a:ext cx="12433300" cy="6858000"/>
          </a:xfrm>
          <a:prstGeom prst="rect">
            <a:avLst/>
          </a:prstGeom>
        </p:spPr>
      </p:pic>
      <p:cxnSp>
        <p:nvCxnSpPr>
          <p:cNvPr id="27" name="直接连接符 26"/>
          <p:cNvCxnSpPr/>
          <p:nvPr/>
        </p:nvCxnSpPr>
        <p:spPr>
          <a:xfrm>
            <a:off x="8730385" y="2385993"/>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custDataLst>
              <p:tags r:id="rId2"/>
            </p:custDataLst>
          </p:nvPr>
        </p:nvPicPr>
        <p:blipFill rotWithShape="1">
          <a:blip r:embed="rId1"/>
          <a:srcRect l="8598" r="14725"/>
          <a:stretch>
            <a:fillRect/>
          </a:stretch>
        </p:blipFill>
        <p:spPr>
          <a:xfrm>
            <a:off x="-12065" y="127000"/>
            <a:ext cx="12433300" cy="6858000"/>
          </a:xfrm>
          <a:prstGeom prst="rect">
            <a:avLst/>
          </a:prstGeom>
        </p:spPr>
      </p:pic>
      <p:sp>
        <p:nvSpPr>
          <p:cNvPr id="8" name="文本框 7"/>
          <p:cNvSpPr txBox="1"/>
          <p:nvPr/>
        </p:nvSpPr>
        <p:spPr>
          <a:xfrm>
            <a:off x="1931035" y="1165225"/>
            <a:ext cx="9592310" cy="1898650"/>
          </a:xfrm>
          <a:prstGeom prst="rect">
            <a:avLst/>
          </a:prstGeom>
          <a:noFill/>
        </p:spPr>
        <p:txBody>
          <a:bodyPr wrap="square" rtlCol="0">
            <a:noAutofit/>
          </a:bodyPr>
          <a:p>
            <a:r>
              <a:rPr lang="zh-CN" altLang="en-US" sz="3200">
                <a:highlight>
                  <a:srgbClr val="00FF00"/>
                </a:highlight>
                <a:latin typeface="Times New Roman" panose="02020603050405020304" charset="0"/>
                <a:cs typeface="Times New Roman" panose="02020603050405020304" charset="0"/>
              </a:rPr>
              <a:t>Green</a:t>
            </a:r>
            <a:r>
              <a:rPr lang="zh-CN" altLang="en-US" sz="3200">
                <a:latin typeface="Times New Roman" panose="02020603050405020304" charset="0"/>
                <a:cs typeface="Times New Roman" panose="02020603050405020304" charset="0"/>
              </a:rPr>
              <a:t>, </a:t>
            </a:r>
            <a:r>
              <a:rPr lang="zh-CN" altLang="en-US" sz="3200">
                <a:solidFill>
                  <a:schemeClr val="bg1"/>
                </a:solidFill>
                <a:latin typeface="Times New Roman" panose="02020603050405020304" charset="0"/>
                <a:cs typeface="Times New Roman" panose="02020603050405020304" charset="0"/>
              </a:rPr>
              <a:t>white</a:t>
            </a:r>
            <a:r>
              <a:rPr lang="zh-CN" altLang="en-US" sz="3200">
                <a:latin typeface="Times New Roman" panose="02020603050405020304" charset="0"/>
                <a:cs typeface="Times New Roman" panose="02020603050405020304" charset="0"/>
              </a:rPr>
              <a:t>, </a:t>
            </a:r>
            <a:r>
              <a:rPr lang="zh-CN" altLang="en-US" sz="3200">
                <a:highlight>
                  <a:srgbClr val="FFFF00"/>
                </a:highlight>
                <a:latin typeface="Times New Roman" panose="02020603050405020304" charset="0"/>
                <a:cs typeface="Times New Roman" panose="02020603050405020304" charset="0"/>
              </a:rPr>
              <a:t>yellow</a:t>
            </a:r>
            <a:r>
              <a:rPr lang="zh-CN" altLang="en-US" sz="3200">
                <a:latin typeface="Times New Roman" panose="02020603050405020304" charset="0"/>
                <a:cs typeface="Times New Roman" panose="02020603050405020304" charset="0"/>
              </a:rPr>
              <a:t>, </a:t>
            </a:r>
            <a:r>
              <a:rPr lang="zh-CN" altLang="en-US" sz="3200">
                <a:highlight>
                  <a:srgbClr val="FF0000"/>
                </a:highlight>
                <a:latin typeface="Times New Roman" panose="02020603050405020304" charset="0"/>
                <a:cs typeface="Times New Roman" panose="02020603050405020304" charset="0"/>
              </a:rPr>
              <a:t>red</a:t>
            </a:r>
            <a:r>
              <a:rPr lang="zh-CN" altLang="en-US" sz="3200">
                <a:latin typeface="Times New Roman" panose="02020603050405020304" charset="0"/>
                <a:cs typeface="Times New Roman" panose="02020603050405020304" charset="0"/>
              </a:rPr>
              <a:t>, black , the five colors, form the Chinese traditional color system. They have obviou</a:t>
            </a:r>
            <a:r>
              <a:rPr lang="en-US" altLang="zh-CN" sz="3200">
                <a:latin typeface="Times New Roman" panose="02020603050405020304" charset="0"/>
                <a:cs typeface="Times New Roman" panose="02020603050405020304" charset="0"/>
              </a:rPr>
              <a:t>s </a:t>
            </a:r>
            <a:r>
              <a:rPr lang="zh-CN" altLang="en-US" sz="3200">
                <a:latin typeface="Times New Roman" panose="02020603050405020304" charset="0"/>
                <a:cs typeface="Times New Roman" panose="02020603050405020304" charset="0"/>
              </a:rPr>
              <a:t>implied meaning and identification.</a:t>
            </a:r>
            <a:endParaRPr lang="zh-CN" altLang="en-US" sz="3200">
              <a:latin typeface="Times New Roman" panose="02020603050405020304" charset="0"/>
              <a:cs typeface="Times New Roman" panose="02020603050405020304" charset="0"/>
            </a:endParaRPr>
          </a:p>
        </p:txBody>
      </p:sp>
      <p:pic>
        <p:nvPicPr>
          <p:cNvPr id="102" name="图片 101"/>
          <p:cNvPicPr/>
          <p:nvPr/>
        </p:nvPicPr>
        <p:blipFill>
          <a:blip r:embed="rId3"/>
          <a:stretch>
            <a:fillRect/>
          </a:stretch>
        </p:blipFill>
        <p:spPr>
          <a:xfrm>
            <a:off x="173355" y="3429000"/>
            <a:ext cx="3556635" cy="3289300"/>
          </a:xfrm>
          <a:prstGeom prst="rect">
            <a:avLst/>
          </a:prstGeom>
          <a:noFill/>
          <a:ln w="9525">
            <a:noFill/>
          </a:ln>
        </p:spPr>
      </p:pic>
      <p:sp>
        <p:nvSpPr>
          <p:cNvPr id="10" name="文本框 9"/>
          <p:cNvSpPr txBox="1"/>
          <p:nvPr/>
        </p:nvSpPr>
        <p:spPr>
          <a:xfrm>
            <a:off x="3942080" y="2944495"/>
            <a:ext cx="7208520" cy="1814830"/>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Black stands for that the dark heaven, and yellow stands for the earth at dusk, and black and yellow stand for the heaven and the earth , and they are mostly used in the</a:t>
            </a:r>
            <a:r>
              <a:rPr lang="zh-CN" altLang="en-US" sz="2800">
                <a:solidFill>
                  <a:srgbClr val="FF0000"/>
                </a:solidFill>
                <a:latin typeface="Times New Roman" panose="02020603050405020304" charset="0"/>
                <a:cs typeface="Times New Roman" panose="02020603050405020304" charset="0"/>
              </a:rPr>
              <a:t> Kings' clothing</a:t>
            </a:r>
            <a:r>
              <a:rPr lang="en-US" altLang="zh-CN" sz="2800">
                <a:solidFill>
                  <a:srgbClr val="FF0000"/>
                </a:solidFill>
                <a:latin typeface="Times New Roman" panose="02020603050405020304" charset="0"/>
                <a:cs typeface="Times New Roman" panose="02020603050405020304" charset="0"/>
              </a:rPr>
              <a:t>.</a:t>
            </a:r>
            <a:endParaRPr lang="en-US" altLang="zh-CN" sz="2800">
              <a:solidFill>
                <a:srgbClr val="FF0000"/>
              </a:solidFill>
              <a:latin typeface="Times New Roman" panose="02020603050405020304" charset="0"/>
              <a:cs typeface="Times New Roman" panose="02020603050405020304" charset="0"/>
            </a:endParaRPr>
          </a:p>
        </p:txBody>
      </p:sp>
      <p:sp>
        <p:nvSpPr>
          <p:cNvPr id="11" name="文本框 10"/>
          <p:cNvSpPr txBox="1"/>
          <p:nvPr/>
        </p:nvSpPr>
        <p:spPr>
          <a:xfrm>
            <a:off x="4565650" y="5047615"/>
            <a:ext cx="6957695" cy="1383665"/>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In Chinese traditional clothing colors red has evoluted from the original </a:t>
            </a:r>
            <a:r>
              <a:rPr lang="zh-CN" altLang="en-US" sz="2800">
                <a:solidFill>
                  <a:srgbClr val="FF0000"/>
                </a:solidFill>
                <a:latin typeface="Times New Roman" panose="02020603050405020304" charset="0"/>
                <a:cs typeface="Times New Roman" panose="02020603050405020304" charset="0"/>
              </a:rPr>
              <a:t>noble</a:t>
            </a:r>
            <a:r>
              <a:rPr lang="zh-CN" altLang="en-US" sz="2800">
                <a:latin typeface="Times New Roman" panose="02020603050405020304" charset="0"/>
                <a:cs typeface="Times New Roman" panose="02020603050405020304" charset="0"/>
              </a:rPr>
              <a:t> characteristic to the </a:t>
            </a:r>
            <a:r>
              <a:rPr lang="zh-CN" altLang="en-US" sz="2800">
                <a:solidFill>
                  <a:srgbClr val="FF0000"/>
                </a:solidFill>
                <a:latin typeface="Times New Roman" panose="02020603050405020304" charset="0"/>
                <a:cs typeface="Times New Roman" panose="02020603050405020304" charset="0"/>
              </a:rPr>
              <a:t>civilians characteristic</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tags/tag1.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BTNRECT" val="7444*3953*837*837"/>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COMMONDATA" val="eyJoZGlkIjoiYzRiMmY0MjEzNTNkZDUyZGM4MjZjMGEzYjM5Zjk0YTcifQ=="/>
  <p:tag name="KSO_WPP_MARK_KEY" val="5e95a80b-683b-4db3-934a-f32c0f887f0b"/>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2015</Words>
  <Application>WPS 演示</Application>
  <PresentationFormat>宽屏</PresentationFormat>
  <Paragraphs>36</Paragraphs>
  <Slides>11</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11</vt:i4>
      </vt:variant>
    </vt:vector>
  </HeadingPairs>
  <TitlesOfParts>
    <vt:vector size="23" baseType="lpstr">
      <vt:lpstr>Arial</vt:lpstr>
      <vt:lpstr>宋体</vt:lpstr>
      <vt:lpstr>Wingdings</vt:lpstr>
      <vt:lpstr>Times New Roman</vt:lpstr>
      <vt:lpstr>楷体</vt:lpstr>
      <vt:lpstr>等线</vt:lpstr>
      <vt:lpstr>等线 Light</vt:lpstr>
      <vt:lpstr>微软雅黑</vt:lpstr>
      <vt:lpstr>Arial Unicode MS</vt:lpstr>
      <vt:lpstr>Calibri</vt:lpstr>
      <vt:lpstr>2_Office 主题​​</vt:lpstr>
      <vt:lpstr>1_Office 主题​​</vt:lpstr>
      <vt:lpstr>PowerPoint 演示文稿</vt:lpstr>
      <vt:lpstr>PowerPoint 演示文稿</vt:lpstr>
      <vt:lpstr>PowerPoint 演示文稿</vt:lpstr>
      <vt:lpstr>PowerPoint 演示文稿</vt:lpstr>
      <vt:lpstr>Chinese Traditional Elements</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小瑶永远是小瑶</cp:lastModifiedBy>
  <cp:revision>178</cp:revision>
  <dcterms:created xsi:type="dcterms:W3CDTF">2019-06-19T02:08:00Z</dcterms:created>
  <dcterms:modified xsi:type="dcterms:W3CDTF">2023-03-19T07:30:49Z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4CC68D3CFECE42FDA92AF90BA5B67B30</vt:lpwstr>
  </property>
</Properties>
</file>