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2" r:id="rId2"/>
    <p:sldId id="256" r:id="rId3"/>
    <p:sldId id="257" r:id="rId4"/>
    <p:sldId id="258" r:id="rId5"/>
    <p:sldId id="260" r:id="rId6"/>
    <p:sldId id="259" r:id="rId7"/>
    <p:sldId id="269" r:id="rId8"/>
    <p:sldId id="299" r:id="rId9"/>
    <p:sldId id="296" r:id="rId10"/>
    <p:sldId id="297" r:id="rId11"/>
    <p:sldId id="288" r:id="rId12"/>
    <p:sldId id="289" r:id="rId13"/>
    <p:sldId id="293" r:id="rId14"/>
    <p:sldId id="261" r:id="rId15"/>
    <p:sldId id="262" r:id="rId16"/>
    <p:sldId id="300" r:id="rId17"/>
    <p:sldId id="28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36C"/>
    <a:srgbClr val="A9DBAE"/>
    <a:srgbClr val="B5D976"/>
    <a:srgbClr val="F6FBF7"/>
    <a:srgbClr val="909290"/>
    <a:srgbClr val="F7FBF8"/>
    <a:srgbClr val="4472C4"/>
    <a:srgbClr val="A8C9AB"/>
    <a:srgbClr val="FF0000"/>
    <a:srgbClr val="FC6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6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" y="50015"/>
            <a:ext cx="8844654" cy="51444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92523" y="128610"/>
            <a:ext cx="8844654" cy="4794295"/>
          </a:xfrm>
          <a:prstGeom prst="rect">
            <a:avLst/>
          </a:prstGeom>
          <a:noFill/>
          <a:ln w="28575">
            <a:solidFill>
              <a:srgbClr val="A8C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60755" y="1020445"/>
            <a:ext cx="7223125" cy="283972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782053" y="1769974"/>
            <a:ext cx="757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45936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Eastward Spreading of Western learning </a:t>
            </a:r>
            <a:endParaRPr kumimoji="1" lang="zh-CN" altLang="en-US" sz="2800" b="1" dirty="0">
              <a:solidFill>
                <a:srgbClr val="45936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13314" y="2892529"/>
            <a:ext cx="3148633" cy="923330"/>
          </a:xfrm>
          <a:prstGeom prst="rect">
            <a:avLst/>
          </a:prstGeom>
          <a:noFill/>
          <a:ln>
            <a:solidFill>
              <a:srgbClr val="4593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45936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Xi </a:t>
            </a:r>
            <a:r>
              <a:rPr kumimoji="1" lang="en-US" altLang="zh-CN" b="1" dirty="0" err="1">
                <a:solidFill>
                  <a:srgbClr val="45936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Shuhan</a:t>
            </a:r>
            <a:r>
              <a:rPr kumimoji="1" lang="en-US" altLang="zh-CN" b="1" dirty="0">
                <a:solidFill>
                  <a:srgbClr val="45936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1" lang="en-US" altLang="zh-CN" b="1" dirty="0">
                <a:solidFill>
                  <a:srgbClr val="45936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Wang Qi</a:t>
            </a:r>
          </a:p>
          <a:p>
            <a:pPr algn="ctr"/>
            <a:r>
              <a:rPr kumimoji="1" lang="en-US" altLang="zh-CN" b="1" dirty="0">
                <a:solidFill>
                  <a:srgbClr val="45936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English Translation </a:t>
            </a:r>
          </a:p>
        </p:txBody>
      </p:sp>
    </p:spTree>
  </p:cSld>
  <p:clrMapOvr>
    <a:masterClrMapping/>
  </p:clrMapOvr>
  <p:transition spd="slow" advTm="29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729331-60F1-A1FD-565C-A30269C1C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r="7008"/>
          <a:stretch/>
        </p:blipFill>
        <p:spPr>
          <a:xfrm>
            <a:off x="441614" y="228600"/>
            <a:ext cx="1859135" cy="24586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C46BC5-B8DC-D740-C7AC-18231049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1" y="-22123"/>
            <a:ext cx="2244547" cy="31462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E13D1E-7E47-4C56-0CE8-30C839A56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30" y="580410"/>
            <a:ext cx="3046491" cy="17550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1FE4FFE-733C-7C22-82F9-880577BB712D}"/>
              </a:ext>
            </a:extLst>
          </p:cNvPr>
          <p:cNvSpPr txBox="1"/>
          <p:nvPr/>
        </p:nvSpPr>
        <p:spPr>
          <a:xfrm>
            <a:off x="2524452" y="2932843"/>
            <a:ext cx="371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《</a:t>
            </a:r>
            <a:r>
              <a:rPr lang="zh-CN" altLang="en-US" dirty="0"/>
              <a:t>坤舆万国全图</a:t>
            </a:r>
            <a:r>
              <a:rPr lang="en-US" altLang="zh-CN" dirty="0"/>
              <a:t>》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Universal Geographic Map </a:t>
            </a:r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1DFEAD-C9F1-4C55-1E0A-2C5193C9BBE6}"/>
              </a:ext>
            </a:extLst>
          </p:cNvPr>
          <p:cNvSpPr txBox="1"/>
          <p:nvPr/>
        </p:nvSpPr>
        <p:spPr>
          <a:xfrm>
            <a:off x="6668086" y="3523957"/>
            <a:ext cx="20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李之藻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B67867-7F15-0E9C-61CE-AD64A6A2B09B}"/>
              </a:ext>
            </a:extLst>
          </p:cNvPr>
          <p:cNvSpPr txBox="1"/>
          <p:nvPr/>
        </p:nvSpPr>
        <p:spPr>
          <a:xfrm>
            <a:off x="-762754" y="28012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Matteo Ricci</a:t>
            </a:r>
          </a:p>
        </p:txBody>
      </p:sp>
    </p:spTree>
    <p:extLst>
      <p:ext uri="{BB962C8B-B14F-4D97-AF65-F5344CB8AC3E}">
        <p14:creationId xmlns:p14="http://schemas.microsoft.com/office/powerpoint/2010/main" val="199770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C9500D-EAFA-4E7C-4236-93A7506E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3" y="58907"/>
            <a:ext cx="2451100" cy="29718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4275BEA-0F8B-FA0E-DF4E-6FE6A97DE8C0}"/>
              </a:ext>
            </a:extLst>
          </p:cNvPr>
          <p:cNvSpPr txBox="1"/>
          <p:nvPr/>
        </p:nvSpPr>
        <p:spPr>
          <a:xfrm>
            <a:off x="-239265" y="3154535"/>
            <a:ext cx="352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Giulio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 </a:t>
            </a:r>
          </a:p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6D658C-A8E1-43D1-FDA1-0C0CA043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25" y="147489"/>
            <a:ext cx="1994354" cy="27946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21B7DF-7478-7EE3-45EA-D4A7B2A61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0" y="1544807"/>
            <a:ext cx="1892017" cy="269183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8537A1A-D060-D89F-12BC-B3721706ABBD}"/>
              </a:ext>
            </a:extLst>
          </p:cNvPr>
          <p:cNvSpPr txBox="1"/>
          <p:nvPr/>
        </p:nvSpPr>
        <p:spPr>
          <a:xfrm>
            <a:off x="-315746" y="3767643"/>
            <a:ext cx="36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艾儒略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202118-1A54-9FA2-BAB4-8B3FF4576C09}"/>
              </a:ext>
            </a:extLst>
          </p:cNvPr>
          <p:cNvSpPr txBox="1"/>
          <p:nvPr/>
        </p:nvSpPr>
        <p:spPr>
          <a:xfrm>
            <a:off x="185478" y="4196084"/>
            <a:ext cx="291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Confucius from the West </a:t>
            </a:r>
          </a:p>
          <a:p>
            <a:pPr algn="ctr"/>
            <a:r>
              <a:rPr lang="zh-CN" altLang="en-US" dirty="0"/>
              <a:t>西来孔子</a:t>
            </a:r>
          </a:p>
        </p:txBody>
      </p:sp>
    </p:spTree>
    <p:extLst>
      <p:ext uri="{BB962C8B-B14F-4D97-AF65-F5344CB8AC3E}">
        <p14:creationId xmlns:p14="http://schemas.microsoft.com/office/powerpoint/2010/main" val="239830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038BC9-991A-42CF-1820-9EE4A41E2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1" y="536213"/>
            <a:ext cx="2220937" cy="20355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784D2D-CBCA-166B-6D76-49DABE851C2A}"/>
              </a:ext>
            </a:extLst>
          </p:cNvPr>
          <p:cNvSpPr txBox="1"/>
          <p:nvPr/>
        </p:nvSpPr>
        <p:spPr>
          <a:xfrm>
            <a:off x="513244" y="3081791"/>
            <a:ext cx="255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J.A.Schall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7683AB-B970-CC07-1F66-0A871DEDA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5139" r="5367" b="6884"/>
          <a:stretch/>
        </p:blipFill>
        <p:spPr>
          <a:xfrm>
            <a:off x="5307584" y="294968"/>
            <a:ext cx="3200306" cy="31561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71CFAD8-3808-5D70-FB61-B347060E30F1}"/>
              </a:ext>
            </a:extLst>
          </p:cNvPr>
          <p:cNvSpPr txBox="1"/>
          <p:nvPr/>
        </p:nvSpPr>
        <p:spPr>
          <a:xfrm>
            <a:off x="802679" y="3707204"/>
            <a:ext cx="208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汤若望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38EB8B-E986-E498-B0E3-B7B7F8223C9D}"/>
              </a:ext>
            </a:extLst>
          </p:cNvPr>
          <p:cNvSpPr txBox="1"/>
          <p:nvPr/>
        </p:nvSpPr>
        <p:spPr>
          <a:xfrm>
            <a:off x="5521569" y="3707204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Chongzhen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Almanac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崇祯历书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620C66-2564-313E-88C4-9BCCE286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b="12413"/>
          <a:stretch/>
        </p:blipFill>
        <p:spPr>
          <a:xfrm>
            <a:off x="111302" y="591601"/>
            <a:ext cx="1780899" cy="20968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C6F0F06-1DFC-B29D-4B03-0B9248DB9121}"/>
              </a:ext>
            </a:extLst>
          </p:cNvPr>
          <p:cNvSpPr txBox="1"/>
          <p:nvPr/>
        </p:nvSpPr>
        <p:spPr>
          <a:xfrm>
            <a:off x="1196462" y="876310"/>
            <a:ext cx="34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Ferdinand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Verbiest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南怀仁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59B760-DECB-9CE0-DFB2-EEFF86D3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r="-1" b="20041"/>
          <a:stretch/>
        </p:blipFill>
        <p:spPr>
          <a:xfrm>
            <a:off x="5363175" y="3267778"/>
            <a:ext cx="2370391" cy="1477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9ABAB5-2406-3235-6FB2-C37E5467E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56" y="196504"/>
            <a:ext cx="1618699" cy="20968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9139F5-C3CA-878A-9797-1A4110BF2C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3409"/>
          <a:stretch/>
        </p:blipFill>
        <p:spPr>
          <a:xfrm>
            <a:off x="7364609" y="196504"/>
            <a:ext cx="933894" cy="13596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E4BCC8-7705-C0B3-C39B-7C3A3242977E}"/>
              </a:ext>
            </a:extLst>
          </p:cNvPr>
          <p:cNvSpPr txBox="1"/>
          <p:nvPr/>
        </p:nvSpPr>
        <p:spPr>
          <a:xfrm>
            <a:off x="4844845" y="2384175"/>
            <a:ext cx="298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 armillary sphere </a:t>
            </a: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赤道经纬仪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942538-5906-EC38-CD6D-67278ECAFCAA}"/>
              </a:ext>
            </a:extLst>
          </p:cNvPr>
          <p:cNvSpPr txBox="1"/>
          <p:nvPr/>
        </p:nvSpPr>
        <p:spPr>
          <a:xfrm>
            <a:off x="6740012" y="1646980"/>
            <a:ext cx="275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ecliptic armillary sphere</a:t>
            </a: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黄道经纬仪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71BA81-44CA-46E7-C56E-A82F0E7BC021}"/>
              </a:ext>
            </a:extLst>
          </p:cNvPr>
          <p:cNvSpPr txBox="1"/>
          <p:nvPr/>
        </p:nvSpPr>
        <p:spPr>
          <a:xfrm>
            <a:off x="2678968" y="3521623"/>
            <a:ext cx="275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Shenwei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神威将军</a:t>
            </a:r>
          </a:p>
        </p:txBody>
      </p:sp>
    </p:spTree>
    <p:extLst>
      <p:ext uri="{BB962C8B-B14F-4D97-AF65-F5344CB8AC3E}">
        <p14:creationId xmlns:p14="http://schemas.microsoft.com/office/powerpoint/2010/main" val="776213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1A97D8-F145-FC2A-A747-3FEB57EBE6D3}"/>
              </a:ext>
            </a:extLst>
          </p:cNvPr>
          <p:cNvSpPr txBox="1"/>
          <p:nvPr/>
        </p:nvSpPr>
        <p:spPr>
          <a:xfrm>
            <a:off x="3051425" y="156951"/>
            <a:ext cx="3159303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||   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the decline</a:t>
            </a:r>
            <a:r>
              <a:rPr lang="en-US" altLang="zh-CN" sz="2100" b="1" dirty="0"/>
              <a:t>   ||</a:t>
            </a:r>
            <a:endParaRPr lang="zh-CN" altLang="en-US" sz="21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58A258-EF44-271C-D0CF-7424E138E07A}"/>
              </a:ext>
            </a:extLst>
          </p:cNvPr>
          <p:cNvSpPr txBox="1"/>
          <p:nvPr/>
        </p:nvSpPr>
        <p:spPr>
          <a:xfrm>
            <a:off x="932380" y="1163548"/>
            <a:ext cx="12461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Religion</a:t>
            </a:r>
            <a:r>
              <a:rPr lang="en-US" altLang="zh-CN" sz="2100" b="1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100" b="1" dirty="0">
              <a:ln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40A173-7696-ABC4-78DF-EE3F653D5352}"/>
              </a:ext>
            </a:extLst>
          </p:cNvPr>
          <p:cNvSpPr txBox="1"/>
          <p:nvPr/>
        </p:nvSpPr>
        <p:spPr>
          <a:xfrm>
            <a:off x="2664946" y="2615525"/>
            <a:ext cx="133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</a:p>
          <a:p>
            <a:endParaRPr lang="zh-CN" altLang="en-US" sz="21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864BCA-9CC0-9419-8DD9-9685F87DCEF3}"/>
              </a:ext>
            </a:extLst>
          </p:cNvPr>
          <p:cNvSpPr txBox="1"/>
          <p:nvPr/>
        </p:nvSpPr>
        <p:spPr>
          <a:xfrm>
            <a:off x="1595063" y="4072469"/>
            <a:ext cx="1069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</a:p>
          <a:p>
            <a:endParaRPr lang="zh-CN" altLang="en-US" sz="21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04CE63-DCDF-F18B-A0F4-2E47E10E0A3A}"/>
              </a:ext>
            </a:extLst>
          </p:cNvPr>
          <p:cNvSpPr txBox="1"/>
          <p:nvPr/>
        </p:nvSpPr>
        <p:spPr>
          <a:xfrm>
            <a:off x="5166617" y="1737086"/>
            <a:ext cx="13656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accent6"/>
                </a:solidFill>
              </a:rPr>
              <a:t>Ideology</a:t>
            </a:r>
          </a:p>
          <a:p>
            <a:endParaRPr lang="zh-CN" altLang="en-US" sz="21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E90F2-C974-7874-34E8-A1D9C0B63CA1}"/>
              </a:ext>
            </a:extLst>
          </p:cNvPr>
          <p:cNvSpPr txBox="1"/>
          <p:nvPr/>
        </p:nvSpPr>
        <p:spPr>
          <a:xfrm>
            <a:off x="6870844" y="3298004"/>
            <a:ext cx="1980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division</a:t>
            </a:r>
          </a:p>
          <a:p>
            <a:endParaRPr lang="zh-CN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672329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C4FF96D-6BBA-A71D-8CA0-50008C60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638" cy="23579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3B541F-35FC-3214-B48C-4F4E61E79AE2}"/>
              </a:ext>
            </a:extLst>
          </p:cNvPr>
          <p:cNvSpPr txBox="1"/>
          <p:nvPr/>
        </p:nvSpPr>
        <p:spPr>
          <a:xfrm>
            <a:off x="-4231" y="2386770"/>
            <a:ext cx="33284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Helvetica Neue"/>
              </a:rPr>
              <a:t>“</a:t>
            </a:r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 of Catholicism and Confucianism</a:t>
            </a:r>
            <a:r>
              <a:rPr lang="en-US" altLang="zh-CN" sz="1350" dirty="0">
                <a:latin typeface="Helvetica Neue"/>
              </a:rPr>
              <a:t>”</a:t>
            </a:r>
            <a:endParaRPr lang="zh-CN" altLang="en-US" sz="1350" dirty="0">
              <a:latin typeface="Helvetica Neue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21783B-293B-8419-5A48-25C59E02B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09" y="0"/>
            <a:ext cx="3847470" cy="22370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A1B4FEE-4CCC-5CE1-EAD2-B1841DD08E57}"/>
              </a:ext>
            </a:extLst>
          </p:cNvPr>
          <p:cNvSpPr txBox="1"/>
          <p:nvPr/>
        </p:nvSpPr>
        <p:spPr>
          <a:xfrm>
            <a:off x="7790980" y="546334"/>
            <a:ext cx="1259550" cy="109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Rites Controversy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BCBCA1-A535-40D1-8265-64340B1A80B4}"/>
              </a:ext>
            </a:extLst>
          </p:cNvPr>
          <p:cNvSpPr txBox="1"/>
          <p:nvPr/>
        </p:nvSpPr>
        <p:spPr>
          <a:xfrm>
            <a:off x="2978220" y="1040461"/>
            <a:ext cx="705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/>
              <a:t>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0E540F-BD98-0B16-EF08-64673DE01AFC}"/>
              </a:ext>
            </a:extLst>
          </p:cNvPr>
          <p:cNvSpPr txBox="1"/>
          <p:nvPr/>
        </p:nvSpPr>
        <p:spPr>
          <a:xfrm>
            <a:off x="8314362" y="1880969"/>
            <a:ext cx="499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/>
              <a:t>↓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A732E8-5E6C-D1ED-6119-9278E07DF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3101790"/>
            <a:ext cx="3544583" cy="2002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4666D8-C977-9434-1FE7-89DEC306D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34" r="1942"/>
          <a:stretch/>
        </p:blipFill>
        <p:spPr>
          <a:xfrm>
            <a:off x="3870746" y="2463599"/>
            <a:ext cx="5034712" cy="262699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6C227FB-4539-44CC-C76C-2A881FA1B2E1}"/>
              </a:ext>
            </a:extLst>
          </p:cNvPr>
          <p:cNvSpPr txBox="1"/>
          <p:nvPr/>
        </p:nvSpPr>
        <p:spPr>
          <a:xfrm>
            <a:off x="6717891" y="2662369"/>
            <a:ext cx="1998406" cy="74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Prohibition against 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Catholicism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5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6BE680D-3803-1375-F224-B1BCD0CDC738}"/>
              </a:ext>
            </a:extLst>
          </p:cNvPr>
          <p:cNvSpPr txBox="1"/>
          <p:nvPr/>
        </p:nvSpPr>
        <p:spPr>
          <a:xfrm>
            <a:off x="516195" y="471948"/>
            <a:ext cx="765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5D05D0-0E91-CAFA-488C-D2A9F076E5B3}"/>
              </a:ext>
            </a:extLst>
          </p:cNvPr>
          <p:cNvSpPr txBox="1"/>
          <p:nvPr/>
        </p:nvSpPr>
        <p:spPr>
          <a:xfrm>
            <a:off x="516195" y="899652"/>
            <a:ext cx="7824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[1]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刘波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略论明末清初“西学东渐”之成因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[J].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成都师范学院学报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,2013,29(12):121-124.</a:t>
            </a:r>
          </a:p>
          <a:p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[2]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刘大椿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明末清初的西学东渐与中国近现代科技转型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[J].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中国人民大学学报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,2018,32(06):152-158.</a:t>
            </a:r>
          </a:p>
          <a:p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[3]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骆利红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明末清初的“西学东渐”论述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[J].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黑龙江史志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,2014(08):55-57.</a:t>
            </a:r>
          </a:p>
          <a:p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[4]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徐先知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明末清初西学东渐成因浅析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[J].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新西部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下半月</a:t>
            </a:r>
            <a:r>
              <a:rPr lang="en-US" altLang="zh-CN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),2007(03):170+207.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383149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8650" y="810075"/>
            <a:ext cx="7477125" cy="3619499"/>
            <a:chOff x="838200" y="1079500"/>
            <a:chExt cx="9969500" cy="4825999"/>
          </a:xfrm>
        </p:grpSpPr>
        <p:sp>
          <p:nvSpPr>
            <p:cNvPr id="5" name="矩形 4"/>
            <p:cNvSpPr/>
            <p:nvPr/>
          </p:nvSpPr>
          <p:spPr>
            <a:xfrm>
              <a:off x="1028700" y="1079500"/>
              <a:ext cx="9779000" cy="4470400"/>
            </a:xfrm>
            <a:prstGeom prst="rect">
              <a:avLst/>
            </a:prstGeom>
            <a:noFill/>
            <a:ln w="47625">
              <a:solidFill>
                <a:srgbClr val="A9D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838200" y="3375026"/>
              <a:ext cx="6400800" cy="2530473"/>
            </a:xfrm>
            <a:prstGeom prst="rect">
              <a:avLst/>
            </a:prstGeom>
            <a:solidFill>
              <a:srgbClr val="F6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000250" y="1459339"/>
            <a:ext cx="4733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45936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谢谢观看</a:t>
            </a:r>
            <a:endParaRPr kumimoji="1" lang="en-US" altLang="zh-CN" sz="3600" dirty="0">
              <a:solidFill>
                <a:srgbClr val="45936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sz="3600" dirty="0">
                <a:solidFill>
                  <a:srgbClr val="45936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敬请指正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4" y="2690004"/>
            <a:ext cx="1028935" cy="21436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0627" y="2690004"/>
            <a:ext cx="1028935" cy="2143613"/>
          </a:xfrm>
          <a:prstGeom prst="rect">
            <a:avLst/>
          </a:prstGeom>
        </p:spPr>
      </p:pic>
      <p:cxnSp>
        <p:nvCxnSpPr>
          <p:cNvPr id="14" name="直线连接符 13"/>
          <p:cNvCxnSpPr/>
          <p:nvPr/>
        </p:nvCxnSpPr>
        <p:spPr>
          <a:xfrm flipV="1">
            <a:off x="2809875" y="2690004"/>
            <a:ext cx="3114675" cy="19050"/>
          </a:xfrm>
          <a:prstGeom prst="line">
            <a:avLst/>
          </a:prstGeom>
          <a:ln w="28575">
            <a:solidFill>
              <a:srgbClr val="45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09838" y="2778967"/>
            <a:ext cx="37147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dirty="0">
                <a:solidFill>
                  <a:srgbClr val="459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kumimoji="1" lang="zh-CN" altLang="en-US" sz="3000" dirty="0">
              <a:solidFill>
                <a:srgbClr val="4593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9DB3ED0-CF96-02EB-5739-4E88DBA01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773327"/>
            <a:ext cx="2788921" cy="32547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7028C7-428C-AF8D-91CA-F22F1A469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" y="114129"/>
            <a:ext cx="2788921" cy="32715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3BFCB69-165D-28B1-13F8-50591D62A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20" y="1733551"/>
            <a:ext cx="2794576" cy="32975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F0FD7AF-9BF7-3E25-DB37-D6D421FD491C}"/>
              </a:ext>
            </a:extLst>
          </p:cNvPr>
          <p:cNvSpPr txBox="1"/>
          <p:nvPr/>
        </p:nvSpPr>
        <p:spPr>
          <a:xfrm>
            <a:off x="6769139" y="685800"/>
            <a:ext cx="1857503" cy="7155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zh-CN" altLang="en-US" sz="40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79476"/>
      </p:ext>
    </p:extLst>
  </p:cSld>
  <p:clrMapOvr>
    <a:masterClrMapping/>
  </p:clrMapOvr>
  <p:transition spd="slow" advTm="4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A91938B-0919-505A-88B4-D960116DE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3" y="1823251"/>
            <a:ext cx="2654019" cy="30221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74056B-4C23-15EF-D969-9E98ED05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38" y="1059561"/>
            <a:ext cx="2743200" cy="31274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A97095-CDF7-5C7D-653F-ED1E555E2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94" y="144328"/>
            <a:ext cx="2743200" cy="303002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9B42B7B-3733-EC53-C351-4CC92118F4EF}"/>
              </a:ext>
            </a:extLst>
          </p:cNvPr>
          <p:cNvSpPr txBox="1"/>
          <p:nvPr/>
        </p:nvSpPr>
        <p:spPr>
          <a:xfrm>
            <a:off x="203923" y="298096"/>
            <a:ext cx="5850230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one attracts you most</a:t>
            </a:r>
            <a:endParaRPr lang="zh-CN" alt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07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658">
        <p:split orient="vert"/>
      </p:transition>
    </mc:Choice>
    <mc:Fallback>
      <p:transition spd="slow" advTm="46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808708-30A4-C761-38F5-758FF785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" y="938463"/>
            <a:ext cx="2730782" cy="30788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1DC73C-4882-5566-0C4C-D3284A85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17" y="963327"/>
            <a:ext cx="2730782" cy="30540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EB8CC9-D1B7-BEB4-499B-28440F710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88" y="738199"/>
            <a:ext cx="2726156" cy="334959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A9BB4F0-20BD-3722-7E10-E206333271E8}"/>
              </a:ext>
            </a:extLst>
          </p:cNvPr>
          <p:cNvSpPr txBox="1"/>
          <p:nvPr/>
        </p:nvSpPr>
        <p:spPr>
          <a:xfrm>
            <a:off x="702250" y="130464"/>
            <a:ext cx="1485471" cy="7155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zh-CN" altLang="en-US" sz="40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9D63D9-669C-5C51-6568-6FB9112059CD}"/>
              </a:ext>
            </a:extLst>
          </p:cNvPr>
          <p:cNvSpPr txBox="1"/>
          <p:nvPr/>
        </p:nvSpPr>
        <p:spPr>
          <a:xfrm>
            <a:off x="5988087" y="4523198"/>
            <a:ext cx="3012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cs typeface="Times New Roman" panose="02020603050405020304" pitchFamily="18" charset="0"/>
              </a:rPr>
              <a:t>-- </a:t>
            </a:r>
            <a:r>
              <a:rPr lang="en-US" altLang="zh-CN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Yongzheng</a:t>
            </a:r>
            <a:r>
              <a:rPr lang="en-US" altLang="zh-CN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figure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822493"/>
      </p:ext>
    </p:extLst>
  </p:cSld>
  <p:clrMapOvr>
    <a:masterClrMapping/>
  </p:clrMapOvr>
  <p:transition spd="slow" advTm="45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1669F0-755B-B27D-BEF4-B0A65173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3" y="590953"/>
            <a:ext cx="7886700" cy="132004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a low profile in the contention for the throne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show his embrace towards different ethnics and religions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please his father – Emperor Kangxi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hlinkClick r:id="rId3" action="ppaction://hlinksldjump"/>
            <a:extLst>
              <a:ext uri="{FF2B5EF4-FFF2-40B4-BE49-F238E27FC236}">
                <a16:creationId xmlns:a16="http://schemas.microsoft.com/office/drawing/2014/main" id="{623B2122-46FE-7287-0CBE-3C2BE2FE8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88" y="1724518"/>
            <a:ext cx="2726156" cy="3349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85442"/>
      </p:ext>
    </p:extLst>
  </p:cSld>
  <p:clrMapOvr>
    <a:masterClrMapping/>
  </p:clrMapOvr>
  <p:transition spd="slow" advTm="34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D84F5-2048-7798-117E-16B942B8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459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Eastward Spread of Western Learning</a:t>
            </a:r>
            <a:endParaRPr lang="zh-CN" altLang="en-US" b="1" dirty="0">
              <a:solidFill>
                <a:srgbClr val="4593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176165-D312-CADC-0BB3-19BCEEA15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" y="1380319"/>
            <a:ext cx="3571875" cy="26146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625650-FCCB-42CB-8BFF-8FD986B5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99" y="2449772"/>
            <a:ext cx="2096577" cy="26427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C37F69-9B37-993A-7C00-B29CAE4F5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75" y="1156532"/>
            <a:ext cx="3519425" cy="23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59460"/>
      </p:ext>
    </p:extLst>
  </p:cSld>
  <p:clrMapOvr>
    <a:masterClrMapping/>
  </p:clrMapOvr>
  <p:transition spd="slow" advTm="78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119411" y="2078070"/>
            <a:ext cx="6630152" cy="0"/>
          </a:xfrm>
          <a:prstGeom prst="line">
            <a:avLst/>
          </a:prstGeom>
          <a:noFill/>
          <a:ln w="9525" cap="flat" cmpd="sng" algn="ctr">
            <a:solidFill>
              <a:srgbClr val="45936C"/>
            </a:solidFill>
            <a:prstDash val="solid"/>
          </a:ln>
          <a:effectLst/>
        </p:spPr>
      </p:cxnSp>
      <p:sp>
        <p:nvSpPr>
          <p:cNvPr id="9" name="椭圆 8"/>
          <p:cNvSpPr/>
          <p:nvPr/>
        </p:nvSpPr>
        <p:spPr>
          <a:xfrm>
            <a:off x="1918522" y="2183968"/>
            <a:ext cx="109800" cy="109800"/>
          </a:xfrm>
          <a:prstGeom prst="ellipse">
            <a:avLst/>
          </a:prstGeom>
          <a:solidFill>
            <a:srgbClr val="45936C"/>
          </a:solidFill>
          <a:ln w="25400" cap="flat" cmpd="sng" algn="ctr">
            <a:solidFill>
              <a:srgbClr val="4593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rgbClr val="93CDD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01224" y="2151850"/>
            <a:ext cx="109800" cy="109800"/>
          </a:xfrm>
          <a:prstGeom prst="ellipse">
            <a:avLst/>
          </a:prstGeom>
          <a:solidFill>
            <a:srgbClr val="45936C"/>
          </a:solidFill>
          <a:ln w="25400" cap="flat" cmpd="sng" algn="ctr">
            <a:solidFill>
              <a:srgbClr val="4593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rgbClr val="93CDD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837010" y="2163092"/>
            <a:ext cx="109800" cy="109800"/>
          </a:xfrm>
          <a:prstGeom prst="ellipse">
            <a:avLst/>
          </a:prstGeom>
          <a:solidFill>
            <a:srgbClr val="45936C"/>
          </a:solidFill>
          <a:ln w="25400" cap="flat" cmpd="sng" algn="ctr">
            <a:solidFill>
              <a:srgbClr val="4593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rgbClr val="93CDD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19411" y="2402394"/>
            <a:ext cx="1708025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14c-16c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31079" y="2360425"/>
            <a:ext cx="1708025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16c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16642" y="2402394"/>
            <a:ext cx="1708025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15c-16c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52332" y="42234"/>
            <a:ext cx="216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5936C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Background </a:t>
            </a:r>
          </a:p>
        </p:txBody>
      </p:sp>
      <p:pic>
        <p:nvPicPr>
          <p:cNvPr id="32" name="内容占位符 5">
            <a:extLst>
              <a:ext uri="{FF2B5EF4-FFF2-40B4-BE49-F238E27FC236}">
                <a16:creationId xmlns:a16="http://schemas.microsoft.com/office/drawing/2014/main" id="{7F1F5279-AC9B-8764-AFC5-E3BAA9742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8" y="2753358"/>
            <a:ext cx="1708025" cy="1209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9A19A32-F4EA-9E35-CE80-BF73C6C0A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62" y="2813976"/>
            <a:ext cx="1433296" cy="107497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3B3B382-8E69-2848-3FE2-1629670960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42" y="2906711"/>
            <a:ext cx="1905737" cy="112756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A12FD131-1ABF-6F65-E780-6E7F42A0E1A1}"/>
              </a:ext>
            </a:extLst>
          </p:cNvPr>
          <p:cNvSpPr txBox="1"/>
          <p:nvPr/>
        </p:nvSpPr>
        <p:spPr>
          <a:xfrm>
            <a:off x="1169487" y="972833"/>
            <a:ext cx="149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Renaissance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AA9E80B-82EA-45BB-7305-0F8002C625B1}"/>
              </a:ext>
            </a:extLst>
          </p:cNvPr>
          <p:cNvSpPr txBox="1"/>
          <p:nvPr/>
        </p:nvSpPr>
        <p:spPr>
          <a:xfrm>
            <a:off x="2827436" y="1513095"/>
            <a:ext cx="201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Reform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2405D0F-3C0E-9300-9FC2-DBABF013E26F}"/>
              </a:ext>
            </a:extLst>
          </p:cNvPr>
          <p:cNvSpPr txBox="1"/>
          <p:nvPr/>
        </p:nvSpPr>
        <p:spPr>
          <a:xfrm>
            <a:off x="4844150" y="1141409"/>
            <a:ext cx="26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Shipping Route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2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F0954F1-F019-A1A8-D3D9-4680B539A08F}"/>
              </a:ext>
            </a:extLst>
          </p:cNvPr>
          <p:cNvSpPr txBox="1"/>
          <p:nvPr/>
        </p:nvSpPr>
        <p:spPr>
          <a:xfrm>
            <a:off x="5556740" y="1048866"/>
            <a:ext cx="376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pragmaticism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CCD8343-2818-80E6-27ED-734BB7DEF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5" y="2512402"/>
            <a:ext cx="2476500" cy="222885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BC0CBCA-1C0B-1658-A692-DE10EC2B472C}"/>
              </a:ext>
            </a:extLst>
          </p:cNvPr>
          <p:cNvSpPr txBox="1"/>
          <p:nvPr/>
        </p:nvSpPr>
        <p:spPr>
          <a:xfrm>
            <a:off x="3502448" y="2764255"/>
            <a:ext cx="53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war between Ming dynasty and Qing dynasty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C63F95-1156-8932-6614-591183AE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" y="670486"/>
            <a:ext cx="43148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7719"/>
      </p:ext>
    </p:extLst>
  </p:cSld>
  <p:clrMapOvr>
    <a:masterClrMapping/>
  </p:clrMapOvr>
  <p:transition spd="slow" advTm="964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B25F8E-C42A-B700-9986-D6B7D32BD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r="6075"/>
          <a:stretch/>
        </p:blipFill>
        <p:spPr>
          <a:xfrm>
            <a:off x="449697" y="348463"/>
            <a:ext cx="1843677" cy="235076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49BC34-E13C-B224-60A8-7F790F6E26D1}"/>
              </a:ext>
            </a:extLst>
          </p:cNvPr>
          <p:cNvSpPr txBox="1"/>
          <p:nvPr/>
        </p:nvSpPr>
        <p:spPr>
          <a:xfrm>
            <a:off x="78891" y="2731392"/>
            <a:ext cx="2959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Matteo Ricci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 </a:t>
            </a:r>
          </a:p>
          <a:p>
            <a:pPr algn="ct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Taixi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Confucian scholar </a:t>
            </a: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泰西儒士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025AB0-7059-B402-CEF1-D036CEB2F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90" y="198864"/>
            <a:ext cx="3380874" cy="23507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97FCB6-68C4-8A96-77A3-3303B6D89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13" y="647775"/>
            <a:ext cx="2504418" cy="18758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573EBCA-13B0-1EC8-7721-4376DF0F92D6}"/>
              </a:ext>
            </a:extLst>
          </p:cNvPr>
          <p:cNvSpPr txBox="1"/>
          <p:nvPr/>
        </p:nvSpPr>
        <p:spPr>
          <a:xfrm>
            <a:off x="2938862" y="2823725"/>
            <a:ext cx="25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几何原本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457E96-0BB8-D697-D70C-6E310D68C7D7}"/>
              </a:ext>
            </a:extLst>
          </p:cNvPr>
          <p:cNvSpPr txBox="1"/>
          <p:nvPr/>
        </p:nvSpPr>
        <p:spPr>
          <a:xfrm>
            <a:off x="6183016" y="2823725"/>
            <a:ext cx="21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徐光启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5833"/>
      </p:ext>
    </p:extLst>
  </p:cSld>
  <p:clrMapOvr>
    <a:masterClrMapping/>
  </p:clrMapOvr>
  <p:transition spd="slow" advTm="23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1.3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7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19553</TotalTime>
  <Words>277</Words>
  <Application>Microsoft Office PowerPoint</Application>
  <PresentationFormat>全屏显示(16:9)</PresentationFormat>
  <Paragraphs>75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Helvetica Neue</vt:lpstr>
      <vt:lpstr>等线</vt:lpstr>
      <vt:lpstr>仿宋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Eastward Spread of Western Learning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Sue</dc:creator>
  <cp:lastModifiedBy>书涵 席</cp:lastModifiedBy>
  <cp:revision>8</cp:revision>
  <dcterms:created xsi:type="dcterms:W3CDTF">2017-05-21T05:34:00Z</dcterms:created>
  <dcterms:modified xsi:type="dcterms:W3CDTF">2022-12-09T09:00:13Z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